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6" r:id="rId3"/>
    <p:sldId id="257" r:id="rId4"/>
    <p:sldId id="260" r:id="rId5"/>
    <p:sldId id="258" r:id="rId6"/>
    <p:sldId id="262" r:id="rId7"/>
    <p:sldId id="264" r:id="rId8"/>
    <p:sldId id="263" r:id="rId9"/>
    <p:sldId id="259" r:id="rId10"/>
    <p:sldId id="265" r:id="rId11"/>
    <p:sldId id="266" r:id="rId12"/>
    <p:sldId id="267" r:id="rId13"/>
    <p:sldId id="268" r:id="rId14"/>
    <p:sldId id="269" r:id="rId15"/>
    <p:sldId id="270" r:id="rId16"/>
    <p:sldId id="272" r:id="rId17"/>
    <p:sldId id="280" r:id="rId18"/>
    <p:sldId id="275" r:id="rId19"/>
    <p:sldId id="277" r:id="rId20"/>
    <p:sldId id="278" r:id="rId21"/>
    <p:sldId id="279" r:id="rId22"/>
    <p:sldId id="274" r:id="rId23"/>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1" y="2"/>
            <a:ext cx="3078163" cy="511175"/>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4022726" y="2"/>
            <a:ext cx="3078163" cy="511175"/>
          </a:xfrm>
          <a:prstGeom prst="rect">
            <a:avLst/>
          </a:prstGeom>
        </p:spPr>
        <p:txBody>
          <a:bodyPr vert="horz" lIns="91440" tIns="45720" rIns="91440" bIns="45720" rtlCol="0"/>
          <a:lstStyle>
            <a:lvl1pPr algn="r">
              <a:defRPr sz="1200"/>
            </a:lvl1pPr>
          </a:lstStyle>
          <a:p>
            <a:endParaRPr lang="en-US"/>
          </a:p>
        </p:txBody>
      </p:sp>
      <p:sp>
        <p:nvSpPr>
          <p:cNvPr id="4" name="عنصر نائب للتذييل 3"/>
          <p:cNvSpPr>
            <a:spLocks noGrp="1"/>
          </p:cNvSpPr>
          <p:nvPr>
            <p:ph type="ftr" sz="quarter" idx="2"/>
          </p:nvPr>
        </p:nvSpPr>
        <p:spPr>
          <a:xfrm>
            <a:off x="1" y="9721852"/>
            <a:ext cx="3078163" cy="511175"/>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4022726" y="9721852"/>
            <a:ext cx="3078163" cy="511175"/>
          </a:xfrm>
          <a:prstGeom prst="rect">
            <a:avLst/>
          </a:prstGeom>
        </p:spPr>
        <p:txBody>
          <a:bodyPr vert="horz" lIns="91440" tIns="45720" rIns="91440" bIns="45720" rtlCol="0" anchor="b"/>
          <a:lstStyle>
            <a:lvl1pPr algn="r">
              <a:defRPr sz="1200"/>
            </a:lvl1pPr>
          </a:lstStyle>
          <a:p>
            <a:fld id="{881AE2BC-01C0-4881-BE28-14FB0BF9ADA9}" type="slidenum">
              <a:rPr lang="en-US" smtClean="0"/>
              <a:t>‹#›</a:t>
            </a:fld>
            <a:endParaRPr lang="en-US"/>
          </a:p>
        </p:txBody>
      </p:sp>
    </p:spTree>
    <p:extLst>
      <p:ext uri="{BB962C8B-B14F-4D97-AF65-F5344CB8AC3E}">
        <p14:creationId xmlns:p14="http://schemas.microsoft.com/office/powerpoint/2010/main" val="38493639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1" y="2"/>
            <a:ext cx="3078163" cy="511175"/>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4022726" y="2"/>
            <a:ext cx="3078163" cy="511175"/>
          </a:xfrm>
          <a:prstGeom prst="rect">
            <a:avLst/>
          </a:prstGeom>
        </p:spPr>
        <p:txBody>
          <a:bodyPr vert="horz" lIns="91440" tIns="45720" rIns="91440" bIns="45720" rtlCol="0"/>
          <a:lstStyle>
            <a:lvl1pPr algn="r">
              <a:defRPr sz="1200"/>
            </a:lvl1pPr>
          </a:lstStyle>
          <a:p>
            <a:endParaRPr lang="en-US"/>
          </a:p>
        </p:txBody>
      </p:sp>
      <p:sp>
        <p:nvSpPr>
          <p:cNvPr id="4" name="عنصر نائب لصورة الشريحة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709614" y="4860925"/>
            <a:ext cx="5683250" cy="4605338"/>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1" y="9721852"/>
            <a:ext cx="3078163" cy="511175"/>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4022726" y="9721852"/>
            <a:ext cx="3078163" cy="511175"/>
          </a:xfrm>
          <a:prstGeom prst="rect">
            <a:avLst/>
          </a:prstGeom>
        </p:spPr>
        <p:txBody>
          <a:bodyPr vert="horz" lIns="91440" tIns="45720" rIns="91440" bIns="45720" rtlCol="0" anchor="b"/>
          <a:lstStyle>
            <a:lvl1pPr algn="r">
              <a:defRPr sz="1200"/>
            </a:lvl1pPr>
          </a:lstStyle>
          <a:p>
            <a:fld id="{279DAE96-2229-4340-A569-5E6E94E5E0C0}" type="slidenum">
              <a:rPr lang="en-US" smtClean="0"/>
              <a:t>‹#›</a:t>
            </a:fld>
            <a:endParaRPr lang="en-US"/>
          </a:p>
        </p:txBody>
      </p:sp>
    </p:spTree>
    <p:extLst>
      <p:ext uri="{BB962C8B-B14F-4D97-AF65-F5344CB8AC3E}">
        <p14:creationId xmlns:p14="http://schemas.microsoft.com/office/powerpoint/2010/main" val="9820468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79DAE96-2229-4340-A569-5E6E94E5E0C0}" type="slidenum">
              <a:rPr lang="en-US" smtClean="0"/>
              <a:t>7</a:t>
            </a:fld>
            <a:endParaRPr lang="en-US"/>
          </a:p>
        </p:txBody>
      </p:sp>
    </p:spTree>
    <p:extLst>
      <p:ext uri="{BB962C8B-B14F-4D97-AF65-F5344CB8AC3E}">
        <p14:creationId xmlns:p14="http://schemas.microsoft.com/office/powerpoint/2010/main" val="26013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en-US" dirty="0"/>
          </a:p>
        </p:txBody>
      </p:sp>
      <p:sp>
        <p:nvSpPr>
          <p:cNvPr id="4" name="عنصر نائب لرقم الشريحة 3"/>
          <p:cNvSpPr>
            <a:spLocks noGrp="1"/>
          </p:cNvSpPr>
          <p:nvPr>
            <p:ph type="sldNum" sz="quarter" idx="10"/>
          </p:nvPr>
        </p:nvSpPr>
        <p:spPr/>
        <p:txBody>
          <a:bodyPr/>
          <a:lstStyle/>
          <a:p>
            <a:fld id="{279DAE96-2229-4340-A569-5E6E94E5E0C0}" type="slidenum">
              <a:rPr lang="en-US" smtClean="0"/>
              <a:t>8</a:t>
            </a:fld>
            <a:endParaRPr lang="en-US"/>
          </a:p>
        </p:txBody>
      </p:sp>
    </p:spTree>
    <p:extLst>
      <p:ext uri="{BB962C8B-B14F-4D97-AF65-F5344CB8AC3E}">
        <p14:creationId xmlns:p14="http://schemas.microsoft.com/office/powerpoint/2010/main" val="350936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79DAE96-2229-4340-A569-5E6E94E5E0C0}" type="slidenum">
              <a:rPr lang="en-US" smtClean="0"/>
              <a:t>18</a:t>
            </a:fld>
            <a:endParaRPr lang="en-US"/>
          </a:p>
        </p:txBody>
      </p:sp>
    </p:spTree>
    <p:extLst>
      <p:ext uri="{BB962C8B-B14F-4D97-AF65-F5344CB8AC3E}">
        <p14:creationId xmlns:p14="http://schemas.microsoft.com/office/powerpoint/2010/main" val="284863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79DAE96-2229-4340-A569-5E6E94E5E0C0}" type="slidenum">
              <a:rPr lang="en-US" smtClean="0"/>
              <a:t>21</a:t>
            </a:fld>
            <a:endParaRPr lang="en-US"/>
          </a:p>
        </p:txBody>
      </p:sp>
    </p:spTree>
    <p:extLst>
      <p:ext uri="{BB962C8B-B14F-4D97-AF65-F5344CB8AC3E}">
        <p14:creationId xmlns:p14="http://schemas.microsoft.com/office/powerpoint/2010/main" val="378242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E7D5DE-1289-47A2-8ECB-592732DC4CE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7D5DE-1289-47A2-8ECB-592732DC4CE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7D5DE-1289-47A2-8ECB-592732DC4CE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7D5DE-1289-47A2-8ECB-592732DC4CE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7D5DE-1289-47A2-8ECB-592732DC4CE2}"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E7D5DE-1289-47A2-8ECB-592732DC4CE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E7D5DE-1289-47A2-8ECB-592732DC4CE2}"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E7D5DE-1289-47A2-8ECB-592732DC4CE2}"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7D5DE-1289-47A2-8ECB-592732DC4CE2}"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7D5DE-1289-47A2-8ECB-592732DC4CE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7D5DE-1289-47A2-8ECB-592732DC4CE2}"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E383C-5D9D-4ACC-A2CC-86E0D6AAB9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7D5DE-1289-47A2-8ECB-592732DC4CE2}" type="datetimeFigureOut">
              <a:rPr lang="en-US" smtClean="0"/>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E383C-5D9D-4ACC-A2CC-86E0D6AAB9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8/89/SaltInWaterSolutionLiquid.jp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2.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4.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295400" y="762000"/>
            <a:ext cx="6172200" cy="12623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2"/>
          <p:cNvSpPr txBox="1">
            <a:spLocks noChangeArrowheads="1"/>
          </p:cNvSpPr>
          <p:nvPr/>
        </p:nvSpPr>
        <p:spPr>
          <a:xfrm>
            <a:off x="1143000" y="652780"/>
            <a:ext cx="6477000" cy="1371600"/>
          </a:xfrm>
          <a:prstGeom prst="rect">
            <a:avLst/>
          </a:prstGeom>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60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Comic Sans MS" pitchFamily="66" charset="0"/>
                <a:ea typeface="+mj-ea"/>
                <a:cs typeface="+mj-cs"/>
              </a:rPr>
              <a:t>الفصل الرابع: </a:t>
            </a:r>
            <a:r>
              <a:rPr lang="ar-SA" sz="6000" dirty="0" smtClean="0">
                <a:solidFill>
                  <a:schemeClr val="bg1"/>
                </a:solidFill>
                <a:effectLst>
                  <a:outerShdw blurRad="38100" dist="38100" dir="2700000" algn="tl">
                    <a:srgbClr val="000000"/>
                  </a:outerShdw>
                </a:effectLst>
                <a:latin typeface="Comic Sans MS" pitchFamily="66" charset="0"/>
                <a:ea typeface="+mj-ea"/>
                <a:cs typeface="+mj-cs"/>
              </a:rPr>
              <a:t>المحاليل</a:t>
            </a:r>
            <a:endParaRPr kumimoji="0" lang="en-US" sz="3200" b="0" i="1"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endParaRPr>
          </a:p>
        </p:txBody>
      </p:sp>
      <p:pic>
        <p:nvPicPr>
          <p:cNvPr id="5" name="Picture 5" descr="File:SaltInWaterSolutionLiquid.jpg">
            <a:hlinkClick r:id="rId2"/>
          </p:cNvPr>
          <p:cNvPicPr>
            <a:picLocks noChangeAspect="1" noChangeArrowheads="1"/>
          </p:cNvPicPr>
          <p:nvPr/>
        </p:nvPicPr>
        <p:blipFill>
          <a:blip r:embed="rId3"/>
          <a:srcRect/>
          <a:stretch>
            <a:fillRect/>
          </a:stretch>
        </p:blipFill>
        <p:spPr bwMode="auto">
          <a:xfrm>
            <a:off x="1295400" y="2024380"/>
            <a:ext cx="1905000" cy="361156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043113"/>
            <a:ext cx="4267200" cy="359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7" name="Rectangle 5"/>
          <p:cNvSpPr>
            <a:spLocks noGrp="1" noChangeArrowheads="1"/>
          </p:cNvSpPr>
          <p:nvPr>
            <p:ph type="body" idx="1"/>
          </p:nvPr>
        </p:nvSpPr>
        <p:spPr>
          <a:xfrm>
            <a:off x="685800" y="2038350"/>
            <a:ext cx="7696200" cy="4667250"/>
          </a:xfrm>
          <a:noFill/>
        </p:spPr>
        <p:txBody>
          <a:bodyPr>
            <a:normAutofit lnSpcReduction="10000"/>
          </a:bodyPr>
          <a:lstStyle/>
          <a:p>
            <a:pPr algn="r" rtl="1" eaLnBrk="1" hangingPunct="1"/>
            <a:r>
              <a:rPr lang="ar-SA" sz="3300" b="1" dirty="0" smtClean="0">
                <a:solidFill>
                  <a:srgbClr val="800000"/>
                </a:solidFill>
                <a:cs typeface="Al-Homam" pitchFamily="2" charset="-78"/>
              </a:rPr>
              <a:t>قانون التخفيف:</a:t>
            </a:r>
          </a:p>
          <a:p>
            <a:pPr eaLnBrk="1" hangingPunct="1"/>
            <a:endParaRPr lang="ar-SA" sz="3300" b="1" dirty="0" smtClean="0">
              <a:solidFill>
                <a:srgbClr val="800000"/>
              </a:solidFill>
              <a:cs typeface="Al-Homam" pitchFamily="2" charset="-78"/>
            </a:endParaRPr>
          </a:p>
          <a:p>
            <a:pPr eaLnBrk="1" hangingPunct="1"/>
            <a:endParaRPr lang="ar-SA" dirty="0" smtClean="0"/>
          </a:p>
          <a:p>
            <a:pPr eaLnBrk="1" hangingPunct="1"/>
            <a:endParaRPr lang="ar-SA" dirty="0" smtClean="0"/>
          </a:p>
          <a:p>
            <a:pPr algn="r" rtl="1" eaLnBrk="1" hangingPunct="1"/>
            <a:r>
              <a:rPr lang="ar-SA" sz="3300" b="1" dirty="0" smtClean="0">
                <a:solidFill>
                  <a:srgbClr val="800000"/>
                </a:solidFill>
                <a:cs typeface="Al-Homam" pitchFamily="2" charset="-78"/>
              </a:rPr>
              <a:t>الصيغة الرياضية:</a:t>
            </a:r>
          </a:p>
          <a:p>
            <a:pPr algn="r" rtl="1" eaLnBrk="1" hangingPunct="1"/>
            <a:r>
              <a:rPr lang="ar-SA" sz="3300" b="1" dirty="0" smtClean="0">
                <a:solidFill>
                  <a:srgbClr val="660066"/>
                </a:solidFill>
                <a:cs typeface="AL-Hor" pitchFamily="2" charset="-78"/>
              </a:rPr>
              <a:t>حيث أنَ: </a:t>
            </a:r>
          </a:p>
          <a:p>
            <a:pPr algn="r" rtl="1" eaLnBrk="1" hangingPunct="1"/>
            <a:r>
              <a:rPr lang="ar-SA" b="1" dirty="0" smtClean="0">
                <a:solidFill>
                  <a:srgbClr val="336699"/>
                </a:solidFill>
                <a:cs typeface="Times New Roman" pitchFamily="18" charset="0"/>
              </a:rPr>
              <a:t>     </a:t>
            </a:r>
            <a:r>
              <a:rPr lang="en-US" b="1" dirty="0" smtClean="0">
                <a:solidFill>
                  <a:srgbClr val="336699"/>
                </a:solidFill>
                <a:cs typeface="Times New Roman" pitchFamily="18" charset="0"/>
              </a:rPr>
              <a:t>M1</a:t>
            </a:r>
            <a:r>
              <a:rPr lang="ar-SA" b="1" dirty="0" smtClean="0">
                <a:cs typeface="Times New Roman" pitchFamily="18" charset="0"/>
              </a:rPr>
              <a:t>، </a:t>
            </a:r>
            <a:r>
              <a:rPr lang="en-US" b="1" dirty="0" smtClean="0">
                <a:cs typeface="Times New Roman" pitchFamily="18" charset="0"/>
              </a:rPr>
              <a:t>V1</a:t>
            </a:r>
            <a:r>
              <a:rPr lang="ar-SA" b="1" dirty="0" smtClean="0">
                <a:cs typeface="Times New Roman" pitchFamily="18" charset="0"/>
              </a:rPr>
              <a:t>: تركيز المحلول وحجمه قبل التخفيف .</a:t>
            </a:r>
          </a:p>
          <a:p>
            <a:pPr algn="r" rtl="1" eaLnBrk="1" hangingPunct="1"/>
            <a:r>
              <a:rPr lang="ar-S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M2</a:t>
            </a:r>
            <a:r>
              <a:rPr lang="ar-S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V2</a:t>
            </a:r>
            <a:r>
              <a:rPr lang="ar-SA" b="1" dirty="0" smtClean="0">
                <a:latin typeface="Times New Roman" pitchFamily="18" charset="0"/>
                <a:cs typeface="Times New Roman" pitchFamily="18" charset="0"/>
              </a:rPr>
              <a:t>: تركيز المحلول وحجمه بعد التخفيف .</a:t>
            </a:r>
            <a:endParaRPr lang="en-US" b="1" dirty="0" smtClean="0">
              <a:latin typeface="Times New Roman" pitchFamily="18" charset="0"/>
              <a:cs typeface="Times New Roman" pitchFamily="18" charset="0"/>
            </a:endParaRPr>
          </a:p>
        </p:txBody>
      </p:sp>
      <p:graphicFrame>
        <p:nvGraphicFramePr>
          <p:cNvPr id="397325" name="Group 13"/>
          <p:cNvGraphicFramePr>
            <a:graphicFrameLocks noGrp="1"/>
          </p:cNvGraphicFramePr>
          <p:nvPr>
            <p:extLst>
              <p:ext uri="{D42A27DB-BD31-4B8C-83A1-F6EECF244321}">
                <p14:modId xmlns:p14="http://schemas.microsoft.com/office/powerpoint/2010/main" val="1402818915"/>
              </p:ext>
            </p:extLst>
          </p:nvPr>
        </p:nvGraphicFramePr>
        <p:xfrm>
          <a:off x="1042988" y="2573338"/>
          <a:ext cx="6697662" cy="1594104"/>
        </p:xfrm>
        <a:graphic>
          <a:graphicData uri="http://schemas.openxmlformats.org/drawingml/2006/table">
            <a:tbl>
              <a:tblPr rtl="1"/>
              <a:tblGrid>
                <a:gridCol w="6697662"/>
              </a:tblGrid>
              <a:tr h="1195642">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29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L-Mateen" pitchFamily="2" charset="-78"/>
                        </a:rPr>
                        <a:t>التركيز(قبل التخفيف) × الحجم (قبل التخفيف)</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29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L-Mateen" pitchFamily="2" charset="-78"/>
                        </a:rPr>
                        <a:t>  =</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29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L-Mateen" pitchFamily="2" charset="-78"/>
                        </a:rPr>
                        <a:t>التركيز(بعد التخفيف) × الحجم (بعد التخفيف)</a:t>
                      </a:r>
                      <a:endParaRPr kumimoji="0" lang="en-US" sz="29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L-Matee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336699"/>
                        </a:gs>
                        <a:gs pos="50000">
                          <a:schemeClr val="bg1"/>
                        </a:gs>
                        <a:gs pos="100000">
                          <a:srgbClr val="336699"/>
                        </a:gs>
                      </a:gsLst>
                      <a:lin ang="2700000" scaled="1"/>
                    </a:gradFill>
                  </a:tcPr>
                </a:tc>
              </a:tr>
            </a:tbl>
          </a:graphicData>
        </a:graphic>
      </p:graphicFrame>
      <p:graphicFrame>
        <p:nvGraphicFramePr>
          <p:cNvPr id="397332" name="Group 20"/>
          <p:cNvGraphicFramePr>
            <a:graphicFrameLocks noGrp="1"/>
          </p:cNvGraphicFramePr>
          <p:nvPr>
            <p:extLst>
              <p:ext uri="{D42A27DB-BD31-4B8C-83A1-F6EECF244321}">
                <p14:modId xmlns:p14="http://schemas.microsoft.com/office/powerpoint/2010/main" val="474084879"/>
              </p:ext>
            </p:extLst>
          </p:nvPr>
        </p:nvGraphicFramePr>
        <p:xfrm>
          <a:off x="685800" y="4267200"/>
          <a:ext cx="4941887" cy="594360"/>
        </p:xfrm>
        <a:graphic>
          <a:graphicData uri="http://schemas.openxmlformats.org/drawingml/2006/table">
            <a:tbl>
              <a:tblPr rtl="1"/>
              <a:tblGrid>
                <a:gridCol w="4941887"/>
              </a:tblGrid>
              <a:tr h="5334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3300" b="1" i="0" u="none" strike="noStrike" cap="none" normalizeH="0" baseline="0" dirty="0" smtClean="0">
                          <a:ln>
                            <a:noFill/>
                          </a:ln>
                          <a:solidFill>
                            <a:srgbClr val="008080"/>
                          </a:solidFill>
                          <a:effectLst/>
                          <a:latin typeface="Verdana" pitchFamily="34" charset="0"/>
                          <a:cs typeface="AL-Mateen" pitchFamily="2" charset="-78"/>
                        </a:rPr>
                        <a:t>   </a:t>
                      </a:r>
                      <a:r>
                        <a:rPr kumimoji="0" lang="en-US" sz="2400" b="1" i="0" u="none" strike="noStrike" cap="none" normalizeH="0" baseline="0" dirty="0" smtClean="0">
                          <a:ln>
                            <a:noFill/>
                          </a:ln>
                          <a:solidFill>
                            <a:srgbClr val="008080"/>
                          </a:solidFill>
                          <a:effectLst/>
                          <a:latin typeface="Verdana" pitchFamily="34" charset="0"/>
                          <a:cs typeface="AL-Mateen" pitchFamily="2" charset="-78"/>
                        </a:rPr>
                        <a:t>V1 x M1 = V2 x M2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336699"/>
                        </a:gs>
                        <a:gs pos="50000">
                          <a:schemeClr val="bg1"/>
                        </a:gs>
                        <a:gs pos="100000">
                          <a:srgbClr val="336699"/>
                        </a:gs>
                      </a:gsLst>
                      <a:lin ang="18900000" scaled="1"/>
                    </a:gradFill>
                  </a:tcPr>
                </a:tc>
              </a:tr>
            </a:tbl>
          </a:graphicData>
        </a:graphic>
      </p:graphicFrame>
      <p:sp>
        <p:nvSpPr>
          <p:cNvPr id="9" name="Rectangle 31"/>
          <p:cNvSpPr>
            <a:spLocks noGrp="1" noChangeArrowheads="1"/>
          </p:cNvSpPr>
          <p:nvPr>
            <p:ph type="title"/>
          </p:nvPr>
        </p:nvSpPr>
        <p:spPr>
          <a:xfrm>
            <a:off x="1143000" y="228600"/>
            <a:ext cx="7313613" cy="838200"/>
          </a:xfrm>
          <a:solidFill>
            <a:srgbClr val="FFFFCC"/>
          </a:solidFill>
        </p:spPr>
        <p:txBody>
          <a:bodyPr>
            <a:normAutofit/>
          </a:bodyPr>
          <a:lstStyle/>
          <a:p>
            <a:pPr eaLnBrk="1" hangingPunct="1"/>
            <a:r>
              <a:rPr lang="ar-SA" sz="3200" b="1" dirty="0" smtClean="0">
                <a:solidFill>
                  <a:srgbClr val="3399FF"/>
                </a:solidFill>
              </a:rPr>
              <a:t>تخفيف المحاليل</a:t>
            </a:r>
            <a:endParaRPr lang="en-US" sz="3200" b="1" dirty="0" smtClean="0">
              <a:solidFill>
                <a:srgbClr val="3399FF"/>
              </a:solidFill>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1000"/>
                    </a14:imgEffect>
                    <a14:imgEffect>
                      <a14:brightnessContrast contrast="82000"/>
                    </a14:imgEffect>
                  </a14:imgLayer>
                </a14:imgProps>
              </a:ext>
            </a:extLst>
          </a:blip>
          <a:srcRect/>
          <a:stretch>
            <a:fillRect/>
          </a:stretch>
        </p:blipFill>
        <p:spPr bwMode="auto">
          <a:xfrm>
            <a:off x="1143001" y="1066800"/>
            <a:ext cx="7239000" cy="1066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97317">
                                            <p:txEl>
                                              <p:pRg st="0" end="0"/>
                                            </p:txEl>
                                          </p:spTgt>
                                        </p:tgtEl>
                                        <p:attrNameLst>
                                          <p:attrName>style.visibility</p:attrName>
                                        </p:attrNameLst>
                                      </p:cBhvr>
                                      <p:to>
                                        <p:strVal val="visible"/>
                                      </p:to>
                                    </p:set>
                                    <p:anim calcmode="lin" valueType="num">
                                      <p:cBhvr additive="base">
                                        <p:cTn id="7" dur="2000" fill="hold"/>
                                        <p:tgtEl>
                                          <p:spTgt spid="39731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9731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2" fill="hold" nodeType="clickEffect">
                                  <p:stCondLst>
                                    <p:cond delay="0"/>
                                  </p:stCondLst>
                                  <p:childTnLst>
                                    <p:set>
                                      <p:cBhvr>
                                        <p:cTn id="12" dur="1" fill="hold">
                                          <p:stCondLst>
                                            <p:cond delay="0"/>
                                          </p:stCondLst>
                                        </p:cTn>
                                        <p:tgtEl>
                                          <p:spTgt spid="397325"/>
                                        </p:tgtEl>
                                        <p:attrNameLst>
                                          <p:attrName>style.visibility</p:attrName>
                                        </p:attrNameLst>
                                      </p:cBhvr>
                                      <p:to>
                                        <p:strVal val="visible"/>
                                      </p:to>
                                    </p:set>
                                    <p:animEffect transition="in" filter="wheel(2)">
                                      <p:cBhvr>
                                        <p:cTn id="13" dur="2000"/>
                                        <p:tgtEl>
                                          <p:spTgt spid="3973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397317">
                                            <p:txEl>
                                              <p:pRg st="4" end="4"/>
                                            </p:txEl>
                                          </p:spTgt>
                                        </p:tgtEl>
                                        <p:attrNameLst>
                                          <p:attrName>style.visibility</p:attrName>
                                        </p:attrNameLst>
                                      </p:cBhvr>
                                      <p:to>
                                        <p:strVal val="visible"/>
                                      </p:to>
                                    </p:set>
                                    <p:anim calcmode="lin" valueType="num">
                                      <p:cBhvr additive="base">
                                        <p:cTn id="18" dur="2000" fill="hold"/>
                                        <p:tgtEl>
                                          <p:spTgt spid="397317">
                                            <p:txEl>
                                              <p:pRg st="4" end="4"/>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97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528" fill="hold" nodeType="clickEffect">
                                  <p:stCondLst>
                                    <p:cond delay="0"/>
                                  </p:stCondLst>
                                  <p:childTnLst>
                                    <p:set>
                                      <p:cBhvr>
                                        <p:cTn id="23" dur="1" fill="hold">
                                          <p:stCondLst>
                                            <p:cond delay="0"/>
                                          </p:stCondLst>
                                        </p:cTn>
                                        <p:tgtEl>
                                          <p:spTgt spid="397332"/>
                                        </p:tgtEl>
                                        <p:attrNameLst>
                                          <p:attrName>style.visibility</p:attrName>
                                        </p:attrNameLst>
                                      </p:cBhvr>
                                      <p:to>
                                        <p:strVal val="visible"/>
                                      </p:to>
                                    </p:set>
                                    <p:anim calcmode="lin" valueType="num">
                                      <p:cBhvr>
                                        <p:cTn id="24" dur="2000" fill="hold"/>
                                        <p:tgtEl>
                                          <p:spTgt spid="397332"/>
                                        </p:tgtEl>
                                        <p:attrNameLst>
                                          <p:attrName>ppt_w</p:attrName>
                                        </p:attrNameLst>
                                      </p:cBhvr>
                                      <p:tavLst>
                                        <p:tav tm="0">
                                          <p:val>
                                            <p:fltVal val="0"/>
                                          </p:val>
                                        </p:tav>
                                        <p:tav tm="100000">
                                          <p:val>
                                            <p:strVal val="#ppt_w"/>
                                          </p:val>
                                        </p:tav>
                                      </p:tavLst>
                                    </p:anim>
                                    <p:anim calcmode="lin" valueType="num">
                                      <p:cBhvr>
                                        <p:cTn id="25" dur="2000" fill="hold"/>
                                        <p:tgtEl>
                                          <p:spTgt spid="397332"/>
                                        </p:tgtEl>
                                        <p:attrNameLst>
                                          <p:attrName>ppt_h</p:attrName>
                                        </p:attrNameLst>
                                      </p:cBhvr>
                                      <p:tavLst>
                                        <p:tav tm="0">
                                          <p:val>
                                            <p:fltVal val="0"/>
                                          </p:val>
                                        </p:tav>
                                        <p:tav tm="100000">
                                          <p:val>
                                            <p:strVal val="#ppt_h"/>
                                          </p:val>
                                        </p:tav>
                                      </p:tavLst>
                                    </p:anim>
                                    <p:anim calcmode="lin" valueType="num">
                                      <p:cBhvr>
                                        <p:cTn id="26" dur="2000" fill="hold"/>
                                        <p:tgtEl>
                                          <p:spTgt spid="397332"/>
                                        </p:tgtEl>
                                        <p:attrNameLst>
                                          <p:attrName>ppt_x</p:attrName>
                                        </p:attrNameLst>
                                      </p:cBhvr>
                                      <p:tavLst>
                                        <p:tav tm="0">
                                          <p:val>
                                            <p:fltVal val="0.5"/>
                                          </p:val>
                                        </p:tav>
                                        <p:tav tm="100000">
                                          <p:val>
                                            <p:strVal val="#ppt_x"/>
                                          </p:val>
                                        </p:tav>
                                      </p:tavLst>
                                    </p:anim>
                                    <p:anim calcmode="lin" valueType="num">
                                      <p:cBhvr>
                                        <p:cTn id="27" dur="2000" fill="hold"/>
                                        <p:tgtEl>
                                          <p:spTgt spid="397332"/>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97317">
                                            <p:txEl>
                                              <p:pRg st="5" end="5"/>
                                            </p:txEl>
                                          </p:spTgt>
                                        </p:tgtEl>
                                        <p:attrNameLst>
                                          <p:attrName>style.visibility</p:attrName>
                                        </p:attrNameLst>
                                      </p:cBhvr>
                                      <p:to>
                                        <p:strVal val="visible"/>
                                      </p:to>
                                    </p:set>
                                    <p:animEffect transition="in" filter="dissolve">
                                      <p:cBhvr>
                                        <p:cTn id="32" dur="500"/>
                                        <p:tgtEl>
                                          <p:spTgt spid="3973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397317">
                                            <p:txEl>
                                              <p:pRg st="6" end="6"/>
                                            </p:txEl>
                                          </p:spTgt>
                                        </p:tgtEl>
                                        <p:attrNameLst>
                                          <p:attrName>style.visibility</p:attrName>
                                        </p:attrNameLst>
                                      </p:cBhvr>
                                      <p:to>
                                        <p:strVal val="visible"/>
                                      </p:to>
                                    </p:set>
                                    <p:anim calcmode="lin" valueType="num">
                                      <p:cBhvr>
                                        <p:cTn id="37" dur="1000" fill="hold"/>
                                        <p:tgtEl>
                                          <p:spTgt spid="397317">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97317">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97317">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9731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397317">
                                            <p:txEl>
                                              <p:pRg st="7" end="7"/>
                                            </p:txEl>
                                          </p:spTgt>
                                        </p:tgtEl>
                                        <p:attrNameLst>
                                          <p:attrName>style.visibility</p:attrName>
                                        </p:attrNameLst>
                                      </p:cBhvr>
                                      <p:to>
                                        <p:strVal val="visible"/>
                                      </p:to>
                                    </p:set>
                                    <p:anim calcmode="lin" valueType="num">
                                      <p:cBhvr>
                                        <p:cTn id="45" dur="1000" fill="hold"/>
                                        <p:tgtEl>
                                          <p:spTgt spid="397317">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97317">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397317">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3973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6610752" y="376535"/>
            <a:ext cx="1600199" cy="461665"/>
          </a:xfrm>
          <a:prstGeom prst="rect">
            <a:avLst/>
          </a:prstGeom>
          <a:noFill/>
        </p:spPr>
        <p:txBody>
          <a:bodyPr wrap="square" rtlCol="0">
            <a:spAutoFit/>
          </a:bodyPr>
          <a:lstStyle/>
          <a:p>
            <a:pPr algn="ctr" rtl="1"/>
            <a:r>
              <a:rPr lang="ar-SA" sz="2400" b="1" dirty="0" smtClean="0"/>
              <a:t>مثال : 4.2</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rcRect/>
          <a:stretch>
            <a:fillRect/>
          </a:stretch>
        </p:blipFill>
        <p:spPr bwMode="auto">
          <a:xfrm>
            <a:off x="685800" y="838200"/>
            <a:ext cx="8020050" cy="771525"/>
          </a:xfrm>
          <a:prstGeom prst="rect">
            <a:avLst/>
          </a:prstGeom>
          <a:noFill/>
          <a:ln w="9525">
            <a:noFill/>
            <a:miter lim="800000"/>
            <a:headEnd/>
            <a:tailEnd/>
          </a:ln>
          <a:effectLst/>
        </p:spPr>
      </p:pic>
      <p:sp>
        <p:nvSpPr>
          <p:cNvPr id="6" name="TextBox 5"/>
          <p:cNvSpPr txBox="1"/>
          <p:nvPr/>
        </p:nvSpPr>
        <p:spPr>
          <a:xfrm>
            <a:off x="4724400" y="1447800"/>
            <a:ext cx="583814" cy="646331"/>
          </a:xfrm>
          <a:prstGeom prst="rect">
            <a:avLst/>
          </a:prstGeom>
          <a:noFill/>
        </p:spPr>
        <p:txBody>
          <a:bodyPr wrap="none" rtlCol="0">
            <a:spAutoFit/>
          </a:bodyPr>
          <a:lstStyle/>
          <a:p>
            <a:r>
              <a:rPr lang="ar-SA" dirty="0" smtClean="0"/>
              <a:t>الحل </a:t>
            </a:r>
          </a:p>
          <a:p>
            <a:endParaRPr lang="en-US" dirty="0"/>
          </a:p>
        </p:txBody>
      </p:sp>
      <p:sp>
        <p:nvSpPr>
          <p:cNvPr id="8" name="TextBox 7"/>
          <p:cNvSpPr txBox="1"/>
          <p:nvPr/>
        </p:nvSpPr>
        <p:spPr>
          <a:xfrm>
            <a:off x="6400800" y="3505200"/>
            <a:ext cx="2020105" cy="461665"/>
          </a:xfrm>
          <a:prstGeom prst="rect">
            <a:avLst/>
          </a:prstGeom>
          <a:noFill/>
        </p:spPr>
        <p:txBody>
          <a:bodyPr wrap="none" rtlCol="0">
            <a:spAutoFit/>
          </a:bodyPr>
          <a:lstStyle/>
          <a:p>
            <a:r>
              <a:rPr lang="ar-SA" sz="2400" dirty="0" smtClean="0"/>
              <a:t>نعوض </a:t>
            </a:r>
            <a:r>
              <a:rPr lang="ar-SA" sz="2400" dirty="0" err="1" smtClean="0"/>
              <a:t>فى</a:t>
            </a:r>
            <a:r>
              <a:rPr lang="ar-SA" sz="2400" dirty="0" smtClean="0"/>
              <a:t> القانون </a:t>
            </a:r>
            <a:endParaRPr lang="en-US" sz="2400" dirty="0"/>
          </a:p>
        </p:txBody>
      </p:sp>
      <p:graphicFrame>
        <p:nvGraphicFramePr>
          <p:cNvPr id="9" name="Group 20"/>
          <p:cNvGraphicFramePr>
            <a:graphicFrameLocks noGrp="1"/>
          </p:cNvGraphicFramePr>
          <p:nvPr>
            <p:extLst>
              <p:ext uri="{D42A27DB-BD31-4B8C-83A1-F6EECF244321}">
                <p14:modId xmlns:p14="http://schemas.microsoft.com/office/powerpoint/2010/main" val="281127628"/>
              </p:ext>
            </p:extLst>
          </p:nvPr>
        </p:nvGraphicFramePr>
        <p:xfrm>
          <a:off x="1371600" y="3581400"/>
          <a:ext cx="4941887" cy="594360"/>
        </p:xfrm>
        <a:graphic>
          <a:graphicData uri="http://schemas.openxmlformats.org/drawingml/2006/table">
            <a:tbl>
              <a:tblPr rtl="1"/>
              <a:tblGrid>
                <a:gridCol w="4941887"/>
              </a:tblGrid>
              <a:tr h="5334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3300" b="1" i="0" u="none" strike="noStrike" cap="none" normalizeH="0" baseline="0" dirty="0" smtClean="0">
                          <a:ln>
                            <a:noFill/>
                          </a:ln>
                          <a:solidFill>
                            <a:srgbClr val="008080"/>
                          </a:solidFill>
                          <a:effectLst/>
                          <a:latin typeface="Verdana" pitchFamily="34" charset="0"/>
                          <a:cs typeface="AL-Mateen" pitchFamily="2" charset="-78"/>
                        </a:rPr>
                        <a:t>   </a:t>
                      </a:r>
                      <a:r>
                        <a:rPr kumimoji="0" lang="en-US" sz="2400" b="1" i="0" u="none" strike="noStrike" cap="none" normalizeH="0" baseline="0" dirty="0" smtClean="0">
                          <a:ln>
                            <a:noFill/>
                          </a:ln>
                          <a:solidFill>
                            <a:srgbClr val="008080"/>
                          </a:solidFill>
                          <a:effectLst/>
                          <a:latin typeface="Verdana" pitchFamily="34" charset="0"/>
                          <a:cs typeface="AL-Mateen" pitchFamily="2" charset="-78"/>
                        </a:rPr>
                        <a:t>V1 x M1 = V2 x M2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336699"/>
                        </a:gs>
                        <a:gs pos="50000">
                          <a:schemeClr val="bg1"/>
                        </a:gs>
                        <a:gs pos="100000">
                          <a:srgbClr val="336699"/>
                        </a:gs>
                      </a:gsLst>
                      <a:lin ang="18900000" scaled="1"/>
                    </a:gradFill>
                  </a:tcPr>
                </a:tc>
              </a:tr>
            </a:tbl>
          </a:graphicData>
        </a:graphic>
      </p:graphicFrame>
      <p:sp>
        <p:nvSpPr>
          <p:cNvPr id="10" name="Rectangle 9"/>
          <p:cNvSpPr/>
          <p:nvPr/>
        </p:nvSpPr>
        <p:spPr>
          <a:xfrm>
            <a:off x="1752600" y="4267200"/>
            <a:ext cx="4572000" cy="646331"/>
          </a:xfrm>
          <a:prstGeom prst="rect">
            <a:avLst/>
          </a:prstGeom>
        </p:spPr>
        <p:txBody>
          <a:bodyPr>
            <a:spAutoFit/>
          </a:bodyPr>
          <a:lstStyle/>
          <a:p>
            <a:r>
              <a:rPr lang="en-US" i="1" dirty="0" smtClean="0"/>
              <a:t>V</a:t>
            </a:r>
            <a:r>
              <a:rPr lang="en-US" i="1" baseline="-25000" dirty="0" smtClean="0"/>
              <a:t>1</a:t>
            </a:r>
            <a:r>
              <a:rPr lang="en-US" i="1" dirty="0" smtClean="0"/>
              <a:t>  </a:t>
            </a:r>
            <a:r>
              <a:rPr lang="en-US" dirty="0" smtClean="0"/>
              <a:t>x 8.61 </a:t>
            </a:r>
            <a:r>
              <a:rPr lang="en-US" i="1" dirty="0" smtClean="0"/>
              <a:t>= 5.00 x 10</a:t>
            </a:r>
            <a:r>
              <a:rPr lang="en-US" i="1" baseline="30000" dirty="0" smtClean="0"/>
              <a:t>2</a:t>
            </a:r>
            <a:r>
              <a:rPr lang="en-US" i="1" dirty="0" smtClean="0"/>
              <a:t>   x  1.75</a:t>
            </a:r>
          </a:p>
          <a:p>
            <a:r>
              <a:rPr lang="en-US" i="1" dirty="0" smtClean="0"/>
              <a:t>V</a:t>
            </a:r>
            <a:r>
              <a:rPr lang="en-US" i="1" baseline="-25000" dirty="0" smtClean="0"/>
              <a:t>1= </a:t>
            </a:r>
            <a:r>
              <a:rPr lang="en-US" i="1" dirty="0" smtClean="0"/>
              <a:t>5.00 x 10</a:t>
            </a:r>
            <a:r>
              <a:rPr lang="en-US" i="1" baseline="30000" dirty="0" smtClean="0"/>
              <a:t>2</a:t>
            </a:r>
            <a:r>
              <a:rPr lang="en-US" i="1" dirty="0" smtClean="0"/>
              <a:t>   x  1.75 /</a:t>
            </a:r>
            <a:r>
              <a:rPr lang="en-US" dirty="0" smtClean="0"/>
              <a:t>   8.61  = 102 </a:t>
            </a:r>
            <a:r>
              <a:rPr lang="en-US" dirty="0" err="1" smtClean="0"/>
              <a:t>mL</a:t>
            </a:r>
            <a:endParaRPr lang="en-US" i="1" dirty="0" smtClean="0"/>
          </a:p>
        </p:txBody>
      </p:sp>
      <p:sp>
        <p:nvSpPr>
          <p:cNvPr id="11" name="TextBox 10"/>
          <p:cNvSpPr txBox="1"/>
          <p:nvPr/>
        </p:nvSpPr>
        <p:spPr>
          <a:xfrm>
            <a:off x="2286000" y="1828800"/>
            <a:ext cx="4884671" cy="461665"/>
          </a:xfrm>
          <a:prstGeom prst="rect">
            <a:avLst/>
          </a:prstGeom>
          <a:noFill/>
        </p:spPr>
        <p:txBody>
          <a:bodyPr wrap="none" rtlCol="0">
            <a:spAutoFit/>
          </a:bodyPr>
          <a:lstStyle/>
          <a:p>
            <a:pPr algn="r" rtl="1"/>
            <a:r>
              <a:rPr lang="ar-SA" sz="2400" dirty="0" smtClean="0"/>
              <a:t>نضع المعطيات </a:t>
            </a:r>
            <a:r>
              <a:rPr lang="ar-SA" sz="2400" dirty="0" err="1" smtClean="0"/>
              <a:t>فى</a:t>
            </a:r>
            <a:r>
              <a:rPr lang="ar-SA" sz="2400" dirty="0" smtClean="0"/>
              <a:t> جدول تمهيدا للعملية الحسابية</a:t>
            </a:r>
            <a:endParaRPr lang="en-US" sz="2400" dirty="0"/>
          </a:p>
        </p:txBody>
      </p:sp>
      <p:cxnSp>
        <p:nvCxnSpPr>
          <p:cNvPr id="13" name="Straight Connector 12"/>
          <p:cNvCxnSpPr>
            <a:stCxn id="11" idx="2"/>
          </p:cNvCxnSpPr>
          <p:nvPr/>
        </p:nvCxnSpPr>
        <p:spPr>
          <a:xfrm rot="5400000">
            <a:off x="4347601" y="2667264"/>
            <a:ext cx="757535" cy="3936"/>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43200" y="2362200"/>
            <a:ext cx="1636987" cy="646331"/>
          </a:xfrm>
          <a:prstGeom prst="rect">
            <a:avLst/>
          </a:prstGeom>
        </p:spPr>
        <p:txBody>
          <a:bodyPr wrap="none">
            <a:spAutoFit/>
          </a:bodyPr>
          <a:lstStyle/>
          <a:p>
            <a:r>
              <a:rPr kumimoji="0" lang="en-US" b="1" i="0" u="none" strike="noStrike" cap="none" normalizeH="0" baseline="0" dirty="0" smtClean="0">
                <a:ln>
                  <a:noFill/>
                </a:ln>
                <a:solidFill>
                  <a:srgbClr val="008080"/>
                </a:solidFill>
                <a:effectLst>
                  <a:outerShdw blurRad="38100" dist="38100" dir="2700000" algn="tl">
                    <a:srgbClr val="000000"/>
                  </a:outerShdw>
                </a:effectLst>
                <a:latin typeface="Verdana" pitchFamily="34" charset="0"/>
                <a:cs typeface="AL-Mateen" pitchFamily="2" charset="-78"/>
              </a:rPr>
              <a:t>V1 = ?</a:t>
            </a:r>
          </a:p>
          <a:p>
            <a:r>
              <a:rPr lang="en-US" b="1" dirty="0" smtClean="0">
                <a:solidFill>
                  <a:srgbClr val="008080"/>
                </a:solidFill>
                <a:effectLst>
                  <a:outerShdw blurRad="38100" dist="38100" dir="2700000" algn="tl">
                    <a:srgbClr val="000000"/>
                  </a:outerShdw>
                </a:effectLst>
                <a:latin typeface="Verdana" pitchFamily="34" charset="0"/>
                <a:cs typeface="AL-Mateen" pitchFamily="2" charset="-78"/>
              </a:rPr>
              <a:t>M1= 8.61M</a:t>
            </a:r>
            <a:endParaRPr lang="en-US" dirty="0"/>
          </a:p>
        </p:txBody>
      </p:sp>
      <p:sp>
        <p:nvSpPr>
          <p:cNvPr id="15" name="Rectangle 14"/>
          <p:cNvSpPr/>
          <p:nvPr/>
        </p:nvSpPr>
        <p:spPr>
          <a:xfrm>
            <a:off x="5105400" y="2362200"/>
            <a:ext cx="2274982" cy="646331"/>
          </a:xfrm>
          <a:prstGeom prst="rect">
            <a:avLst/>
          </a:prstGeom>
        </p:spPr>
        <p:txBody>
          <a:bodyPr wrap="none">
            <a:spAutoFit/>
          </a:bodyPr>
          <a:lstStyle/>
          <a:p>
            <a:r>
              <a:rPr kumimoji="0" lang="en-US" b="1" i="0" u="none" strike="noStrike" cap="none" normalizeH="0" baseline="0" dirty="0" smtClean="0">
                <a:ln>
                  <a:noFill/>
                </a:ln>
                <a:solidFill>
                  <a:srgbClr val="008080"/>
                </a:solidFill>
                <a:effectLst>
                  <a:outerShdw blurRad="38100" dist="38100" dir="2700000" algn="tl">
                    <a:srgbClr val="000000"/>
                  </a:outerShdw>
                </a:effectLst>
                <a:latin typeface="Verdana" pitchFamily="34" charset="0"/>
                <a:cs typeface="AL-Mateen" pitchFamily="2" charset="-78"/>
              </a:rPr>
              <a:t>V2 = 1.75</a:t>
            </a:r>
          </a:p>
          <a:p>
            <a:r>
              <a:rPr lang="en-US" b="1" dirty="0" smtClean="0">
                <a:solidFill>
                  <a:srgbClr val="008080"/>
                </a:solidFill>
                <a:effectLst>
                  <a:outerShdw blurRad="38100" dist="38100" dir="2700000" algn="tl">
                    <a:srgbClr val="000000"/>
                  </a:outerShdw>
                </a:effectLst>
                <a:latin typeface="Verdana" pitchFamily="34" charset="0"/>
                <a:cs typeface="AL-Mateen" pitchFamily="2" charset="-78"/>
              </a:rPr>
              <a:t>M1= 5.0 x 10</a:t>
            </a:r>
            <a:r>
              <a:rPr lang="en-US" b="1" baseline="30000" dirty="0" smtClean="0">
                <a:solidFill>
                  <a:srgbClr val="008080"/>
                </a:solidFill>
                <a:effectLst>
                  <a:outerShdw blurRad="38100" dist="38100" dir="2700000" algn="tl">
                    <a:srgbClr val="000000"/>
                  </a:outerShdw>
                </a:effectLst>
                <a:latin typeface="Verdana" pitchFamily="34" charset="0"/>
                <a:cs typeface="AL-Mateen" pitchFamily="2" charset="-78"/>
              </a:rPr>
              <a:t>2</a:t>
            </a:r>
            <a:r>
              <a:rPr lang="en-US" b="1" dirty="0" smtClean="0">
                <a:solidFill>
                  <a:srgbClr val="008080"/>
                </a:solidFill>
                <a:effectLst>
                  <a:outerShdw blurRad="38100" dist="38100" dir="2700000" algn="tl">
                    <a:srgbClr val="000000"/>
                  </a:outerShdw>
                </a:effectLst>
                <a:latin typeface="Verdana" pitchFamily="34" charset="0"/>
                <a:cs typeface="AL-Mateen" pitchFamily="2" charset="-78"/>
              </a:rPr>
              <a:t>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p:val>
                                            <p:fltVal val="0.5"/>
                                          </p:val>
                                        </p:tav>
                                        <p:tav tm="100000">
                                          <p:val>
                                            <p:strVal val="#ppt_x"/>
                                          </p:val>
                                        </p:tav>
                                      </p:tavLst>
                                    </p:anim>
                                    <p:anim calcmode="lin" valueType="num">
                                      <p:cBhvr>
                                        <p:cTn id="10"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4000"/>
                    </a14:imgEffect>
                  </a14:imgLayer>
                </a14:imgProps>
              </a:ext>
            </a:extLst>
          </a:blip>
          <a:srcRect/>
          <a:stretch>
            <a:fillRect/>
          </a:stretch>
        </p:blipFill>
        <p:spPr bwMode="auto">
          <a:xfrm>
            <a:off x="2819400" y="457200"/>
            <a:ext cx="3867150" cy="304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80000"/>
                    </a14:imgEffect>
                  </a14:imgLayer>
                </a14:imgProps>
              </a:ext>
            </a:extLst>
          </a:blip>
          <a:srcRect/>
          <a:stretch>
            <a:fillRect/>
          </a:stretch>
        </p:blipFill>
        <p:spPr bwMode="auto">
          <a:xfrm>
            <a:off x="1066800" y="990600"/>
            <a:ext cx="7553325" cy="3505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6423836" y="243535"/>
            <a:ext cx="1447799" cy="461665"/>
          </a:xfrm>
          <a:prstGeom prst="rect">
            <a:avLst/>
          </a:prstGeom>
          <a:noFill/>
        </p:spPr>
        <p:txBody>
          <a:bodyPr wrap="square" rtlCol="0">
            <a:spAutoFit/>
          </a:bodyPr>
          <a:lstStyle/>
          <a:p>
            <a:pPr algn="r" rtl="1"/>
            <a:r>
              <a:rPr lang="ar-SA" sz="2400" b="1" dirty="0" smtClean="0"/>
              <a:t>مثال : 4.3</a:t>
            </a: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5000"/>
                    </a14:imgEffect>
                  </a14:imgLayer>
                </a14:imgProps>
              </a:ext>
            </a:extLst>
          </a:blip>
          <a:srcRect/>
          <a:stretch>
            <a:fillRect/>
          </a:stretch>
        </p:blipFill>
        <p:spPr bwMode="auto">
          <a:xfrm>
            <a:off x="1066800" y="762000"/>
            <a:ext cx="7086600" cy="11525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85000"/>
                    </a14:imgEffect>
                  </a14:imgLayer>
                </a14:imgProps>
              </a:ext>
            </a:extLst>
          </a:blip>
          <a:srcRect/>
          <a:stretch>
            <a:fillRect/>
          </a:stretch>
        </p:blipFill>
        <p:spPr bwMode="auto">
          <a:xfrm>
            <a:off x="1066800" y="2209800"/>
            <a:ext cx="6915150" cy="4267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3" name="Rectangle 7"/>
          <p:cNvSpPr>
            <a:spLocks noGrp="1" noChangeArrowheads="1"/>
          </p:cNvSpPr>
          <p:nvPr>
            <p:ph type="body" idx="1"/>
          </p:nvPr>
        </p:nvSpPr>
        <p:spPr>
          <a:xfrm>
            <a:off x="0" y="1143000"/>
            <a:ext cx="8893175" cy="5300662"/>
          </a:xfrm>
          <a:solidFill>
            <a:schemeClr val="bg1"/>
          </a:solidFill>
        </p:spPr>
        <p:txBody>
          <a:bodyPr>
            <a:normAutofit/>
          </a:bodyPr>
          <a:lstStyle/>
          <a:p>
            <a:pPr algn="r" rtl="1" eaLnBrk="1" hangingPunct="1"/>
            <a:r>
              <a:rPr lang="ar-SA" sz="2400" b="1" dirty="0" smtClean="0">
                <a:solidFill>
                  <a:schemeClr val="tx2">
                    <a:lumMod val="60000"/>
                    <a:lumOff val="40000"/>
                  </a:schemeClr>
                </a:solidFill>
                <a:cs typeface="PT Bold Dusky" pitchFamily="2" charset="-78"/>
              </a:rPr>
              <a:t>ثانياً: النسبة المئوية بالكتلة.</a:t>
            </a:r>
          </a:p>
          <a:p>
            <a:pPr algn="r" rtl="1" eaLnBrk="1" hangingPunct="1"/>
            <a:r>
              <a:rPr lang="ar-SA" sz="2800" b="1" dirty="0" smtClean="0">
                <a:solidFill>
                  <a:schemeClr val="tx2">
                    <a:lumMod val="60000"/>
                    <a:lumOff val="40000"/>
                  </a:schemeClr>
                </a:solidFill>
                <a:cs typeface="Al-Homam" pitchFamily="2" charset="-78"/>
              </a:rPr>
              <a:t>تعريفها :</a:t>
            </a:r>
          </a:p>
          <a:p>
            <a:pPr algn="r" rtl="1" eaLnBrk="1" hangingPunct="1">
              <a:buFont typeface="Wingdings" pitchFamily="2" charset="2"/>
              <a:buNone/>
            </a:pPr>
            <a:r>
              <a:rPr lang="ar-SA" sz="2800" b="1" dirty="0" smtClean="0">
                <a:solidFill>
                  <a:schemeClr val="tx2">
                    <a:lumMod val="60000"/>
                    <a:lumOff val="40000"/>
                  </a:schemeClr>
                </a:solidFill>
                <a:cs typeface="AL-Hor" pitchFamily="2" charset="-78"/>
              </a:rPr>
              <a:t>  هي عدد الوحدات الكتلية للمذاب في 100 وحدة كتلية مماثلة من المحلول.</a:t>
            </a:r>
          </a:p>
          <a:p>
            <a:pPr algn="r" rtl="1" eaLnBrk="1" hangingPunct="1"/>
            <a:r>
              <a:rPr lang="ar-SA" sz="2800" b="1" dirty="0" smtClean="0">
                <a:solidFill>
                  <a:schemeClr val="tx2">
                    <a:lumMod val="60000"/>
                    <a:lumOff val="40000"/>
                  </a:schemeClr>
                </a:solidFill>
                <a:cs typeface="Al-Homam" pitchFamily="2" charset="-78"/>
              </a:rPr>
              <a:t> قانونها :</a:t>
            </a:r>
          </a:p>
          <a:p>
            <a:pPr algn="r" rtl="1" eaLnBrk="1" hangingPunct="1">
              <a:buFont typeface="Wingdings" pitchFamily="2" charset="2"/>
              <a:buNone/>
            </a:pPr>
            <a:endParaRPr lang="ar-SA" sz="2800" b="1" dirty="0" smtClean="0">
              <a:solidFill>
                <a:schemeClr val="tx2">
                  <a:lumMod val="60000"/>
                  <a:lumOff val="40000"/>
                </a:schemeClr>
              </a:solidFill>
              <a:cs typeface="Al-Homam" pitchFamily="2" charset="-78"/>
            </a:endParaRPr>
          </a:p>
          <a:p>
            <a:pPr algn="r" rtl="1" eaLnBrk="1" hangingPunct="1"/>
            <a:endParaRPr lang="ar-SA" sz="2800" dirty="0" smtClean="0">
              <a:solidFill>
                <a:schemeClr val="tx2">
                  <a:lumMod val="60000"/>
                  <a:lumOff val="40000"/>
                </a:schemeClr>
              </a:solidFill>
            </a:endParaRPr>
          </a:p>
          <a:p>
            <a:pPr algn="r" rtl="1" eaLnBrk="1" hangingPunct="1"/>
            <a:endParaRPr lang="ar-SA" sz="2800" b="1" dirty="0" smtClean="0">
              <a:solidFill>
                <a:schemeClr val="tx2">
                  <a:lumMod val="60000"/>
                  <a:lumOff val="40000"/>
                </a:schemeClr>
              </a:solidFill>
              <a:cs typeface="Al-Homam" pitchFamily="2" charset="-78"/>
            </a:endParaRPr>
          </a:p>
          <a:p>
            <a:pPr algn="r" rtl="1" eaLnBrk="1" hangingPunct="1"/>
            <a:endParaRPr lang="ar-SA" sz="2800" b="1" dirty="0" smtClean="0">
              <a:solidFill>
                <a:schemeClr val="tx2">
                  <a:lumMod val="60000"/>
                  <a:lumOff val="40000"/>
                </a:schemeClr>
              </a:solidFill>
              <a:cs typeface="Al-Homam" pitchFamily="2" charset="-78"/>
            </a:endParaRPr>
          </a:p>
          <a:p>
            <a:pPr algn="r" rtl="1" eaLnBrk="1" hangingPunct="1"/>
            <a:r>
              <a:rPr lang="ar-SA" sz="2800" b="1" dirty="0" smtClean="0">
                <a:solidFill>
                  <a:schemeClr val="tx2">
                    <a:lumMod val="60000"/>
                    <a:lumOff val="40000"/>
                  </a:schemeClr>
                </a:solidFill>
                <a:cs typeface="Al-Homam" pitchFamily="2" charset="-78"/>
              </a:rPr>
              <a:t>وحدة قياسها :</a:t>
            </a:r>
          </a:p>
          <a:p>
            <a:pPr algn="r" rtl="1" eaLnBrk="1" hangingPunct="1"/>
            <a:r>
              <a:rPr lang="ar-SA" sz="2800" b="1" dirty="0" smtClean="0">
                <a:solidFill>
                  <a:schemeClr val="tx2">
                    <a:lumMod val="60000"/>
                    <a:lumOff val="40000"/>
                  </a:schemeClr>
                </a:solidFill>
                <a:cs typeface="Al-Homam" pitchFamily="2" charset="-78"/>
              </a:rPr>
              <a:t>تقاس بالنسبة المئوية  ( % )</a:t>
            </a:r>
            <a:endParaRPr lang="en-US" sz="2800" b="1" dirty="0" smtClean="0">
              <a:solidFill>
                <a:schemeClr val="tx2">
                  <a:lumMod val="60000"/>
                  <a:lumOff val="40000"/>
                </a:schemeClr>
              </a:solidFill>
              <a:cs typeface="Al-Homam" pitchFamily="2" charset="-78"/>
            </a:endParaRPr>
          </a:p>
        </p:txBody>
      </p:sp>
      <p:graphicFrame>
        <p:nvGraphicFramePr>
          <p:cNvPr id="372763" name="Group 27"/>
          <p:cNvGraphicFramePr>
            <a:graphicFrameLocks noGrp="1"/>
          </p:cNvGraphicFramePr>
          <p:nvPr>
            <p:extLst>
              <p:ext uri="{D42A27DB-BD31-4B8C-83A1-F6EECF244321}">
                <p14:modId xmlns:p14="http://schemas.microsoft.com/office/powerpoint/2010/main" val="2023433103"/>
              </p:ext>
            </p:extLst>
          </p:nvPr>
        </p:nvGraphicFramePr>
        <p:xfrm>
          <a:off x="990600" y="3200400"/>
          <a:ext cx="7467600" cy="1789176"/>
        </p:xfrm>
        <a:graphic>
          <a:graphicData uri="http://schemas.openxmlformats.org/drawingml/2006/table">
            <a:tbl>
              <a:tblPr rtl="1"/>
              <a:tblGrid>
                <a:gridCol w="7467600"/>
              </a:tblGrid>
              <a:tr h="1789176">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2000" b="1" i="0" u="none" strike="noStrike" cap="none" normalizeH="0" baseline="0" dirty="0" smtClean="0">
                          <a:ln>
                            <a:noFill/>
                          </a:ln>
                          <a:solidFill>
                            <a:srgbClr val="000099"/>
                          </a:solidFill>
                          <a:effectLst/>
                          <a:latin typeface="Verdana" pitchFamily="34" charset="0"/>
                          <a:cs typeface="PT Bold Dusky" pitchFamily="2" charset="-78"/>
                        </a:rPr>
                        <a:t>                                         </a:t>
                      </a:r>
                      <a:r>
                        <a:rPr kumimoji="0" lang="en-US" sz="2000" b="1" i="0" u="none" strike="noStrike" cap="none" normalizeH="0" baseline="0" dirty="0" smtClean="0">
                          <a:ln>
                            <a:noFill/>
                          </a:ln>
                          <a:solidFill>
                            <a:srgbClr val="000099"/>
                          </a:solidFill>
                          <a:effectLst/>
                          <a:latin typeface="Verdana" pitchFamily="34" charset="0"/>
                          <a:cs typeface="PT Bold Dusky" pitchFamily="2" charset="-78"/>
                        </a:rPr>
                        <a:t>                  </a:t>
                      </a:r>
                      <a:r>
                        <a:rPr kumimoji="0" lang="ar-SA" sz="2000" b="1" i="0" u="none" strike="noStrike" cap="none" normalizeH="0" baseline="0" dirty="0" smtClean="0">
                          <a:ln>
                            <a:noFill/>
                          </a:ln>
                          <a:solidFill>
                            <a:srgbClr val="000099"/>
                          </a:solidFill>
                          <a:effectLst/>
                          <a:latin typeface="Verdana" pitchFamily="34" charset="0"/>
                          <a:cs typeface="PT Bold Dusky" pitchFamily="2" charset="-78"/>
                        </a:rPr>
                        <a:t> </a:t>
                      </a:r>
                      <a:r>
                        <a:rPr kumimoji="0" lang="ar-SA" sz="2000" b="1" i="0" u="none" strike="noStrike" cap="none" normalizeH="0" baseline="0" dirty="0" smtClean="0">
                          <a:ln>
                            <a:noFill/>
                          </a:ln>
                          <a:solidFill>
                            <a:srgbClr val="663300"/>
                          </a:solidFill>
                          <a:effectLst/>
                          <a:latin typeface="Verdana" pitchFamily="34" charset="0"/>
                          <a:cs typeface="PT Bold Dusky" pitchFamily="2" charset="-78"/>
                        </a:rPr>
                        <a:t>كتلة المذاب    </a:t>
                      </a:r>
                      <a:r>
                        <a:rPr kumimoji="0" lang="ru-RU" sz="2000" b="1" i="0" u="none" strike="noStrike" cap="none" normalizeH="0" baseline="0" dirty="0" smtClean="0">
                          <a:ln>
                            <a:noFill/>
                          </a:ln>
                          <a:solidFill>
                            <a:srgbClr val="663300"/>
                          </a:solidFill>
                          <a:effectLst/>
                          <a:latin typeface="Verdana" pitchFamily="34" charset="0"/>
                          <a:cs typeface="PT Bold Dusky" pitchFamily="2" charset="-78"/>
                        </a:rPr>
                        <a:t>Х</a:t>
                      </a:r>
                      <a:r>
                        <a:rPr kumimoji="0" lang="ar-SA" sz="2000" b="1" i="0" u="none" strike="noStrike" cap="none" normalizeH="0" baseline="0" dirty="0" smtClean="0">
                          <a:ln>
                            <a:noFill/>
                          </a:ln>
                          <a:solidFill>
                            <a:srgbClr val="663300"/>
                          </a:solidFill>
                          <a:effectLst/>
                          <a:latin typeface="Verdana" pitchFamily="34" charset="0"/>
                          <a:cs typeface="PT Bold Dusky" pitchFamily="2" charset="-78"/>
                        </a:rPr>
                        <a:t>    100</a:t>
                      </a:r>
                    </a:p>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2400" b="0" i="0" u="none" strike="noStrike" cap="none" normalizeH="0" baseline="0" dirty="0" smtClean="0">
                          <a:ln>
                            <a:noFill/>
                          </a:ln>
                          <a:solidFill>
                            <a:srgbClr val="660066"/>
                          </a:solidFill>
                          <a:effectLst/>
                          <a:latin typeface="Verdana" pitchFamily="34" charset="0"/>
                          <a:cs typeface="Simple Bold Jut Out" pitchFamily="2" charset="-78"/>
                        </a:rPr>
                        <a:t>النسبة المئوية الكتلية للمذاب </a:t>
                      </a:r>
                      <a:r>
                        <a:rPr kumimoji="0" lang="ar-SA" sz="2800" b="0" i="0" u="none" strike="noStrike" cap="none" normalizeH="0" baseline="0" dirty="0" smtClean="0">
                          <a:ln>
                            <a:noFill/>
                          </a:ln>
                          <a:solidFill>
                            <a:srgbClr val="660066"/>
                          </a:solidFill>
                          <a:effectLst/>
                          <a:latin typeface="Verdana" pitchFamily="34" charset="0"/>
                          <a:cs typeface="Simple Bold Jut Out" pitchFamily="2" charset="-78"/>
                        </a:rPr>
                        <a:t>=</a:t>
                      </a:r>
                      <a:r>
                        <a:rPr kumimoji="0" lang="ar-SA" sz="2100" b="0" i="0" u="none" strike="noStrike" cap="none" normalizeH="0" baseline="0" dirty="0" smtClean="0">
                          <a:ln>
                            <a:noFill/>
                          </a:ln>
                          <a:solidFill>
                            <a:srgbClr val="000099"/>
                          </a:solidFill>
                          <a:effectLst/>
                          <a:latin typeface="Verdana" pitchFamily="34" charset="0"/>
                          <a:cs typeface="Arial" pitchFamily="34" charset="0"/>
                        </a:rPr>
                        <a:t>            </a:t>
                      </a:r>
                      <a:r>
                        <a:rPr kumimoji="0" lang="en-US" sz="2100" b="0" i="0" u="none" strike="noStrike" cap="none" normalizeH="0" baseline="0" dirty="0" smtClean="0">
                          <a:ln>
                            <a:noFill/>
                          </a:ln>
                          <a:solidFill>
                            <a:srgbClr val="000099"/>
                          </a:solidFill>
                          <a:effectLst/>
                          <a:latin typeface="Verdana" pitchFamily="34" charset="0"/>
                          <a:cs typeface="Arial" pitchFamily="34" charset="0"/>
                        </a:rPr>
                        <a:t>     </a:t>
                      </a:r>
                      <a:r>
                        <a:rPr kumimoji="0" lang="ar-SA" sz="2100" b="0" i="0" u="none" strike="noStrike" cap="none" normalizeH="0" baseline="0" dirty="0" smtClean="0">
                          <a:ln>
                            <a:noFill/>
                          </a:ln>
                          <a:solidFill>
                            <a:srgbClr val="000099"/>
                          </a:solidFill>
                          <a:effectLst/>
                          <a:latin typeface="Verdana" pitchFamily="34" charset="0"/>
                          <a:cs typeface="Arial" pitchFamily="34" charset="0"/>
                        </a:rPr>
                        <a:t>                                                      </a:t>
                      </a:r>
                      <a:endParaRPr kumimoji="0" lang="ar-SA" sz="2100" b="0" i="0" u="none" strike="noStrike" cap="none" normalizeH="0" baseline="0" dirty="0" smtClean="0">
                        <a:ln>
                          <a:noFill/>
                        </a:ln>
                        <a:solidFill>
                          <a:srgbClr val="000099"/>
                        </a:solidFill>
                        <a:effectLst/>
                        <a:latin typeface="Verdana"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1800" b="0" i="0" u="none" strike="noStrike" cap="none" normalizeH="0" baseline="0" dirty="0" smtClean="0">
                          <a:ln>
                            <a:noFill/>
                          </a:ln>
                          <a:solidFill>
                            <a:srgbClr val="000099"/>
                          </a:solidFill>
                          <a:effectLst/>
                          <a:latin typeface="Verdana" pitchFamily="34" charset="0"/>
                          <a:cs typeface="Arial" pitchFamily="34" charset="0"/>
                        </a:rPr>
                        <a:t>                                                                 </a:t>
                      </a:r>
                      <a:r>
                        <a:rPr kumimoji="0" lang="ar-SA" sz="2400" b="1" i="0" u="none" strike="noStrike" cap="none" normalizeH="0" baseline="0" dirty="0" smtClean="0">
                          <a:ln>
                            <a:noFill/>
                          </a:ln>
                          <a:solidFill>
                            <a:srgbClr val="663300"/>
                          </a:solidFill>
                          <a:effectLst>
                            <a:outerShdw blurRad="38100" dist="38100" dir="2700000" algn="tl">
                              <a:srgbClr val="C0C0C0"/>
                            </a:outerShdw>
                          </a:effectLst>
                          <a:latin typeface="Verdana" pitchFamily="34" charset="0"/>
                          <a:cs typeface="PT Bold Dusky" pitchFamily="2" charset="-78"/>
                        </a:rPr>
                        <a:t>كتلة المذيب + كتلة المذاب</a:t>
                      </a:r>
                      <a:endParaRPr kumimoji="0" lang="en-US" sz="2400" b="1" i="0" u="none" strike="noStrike" cap="none" normalizeH="0" baseline="0" dirty="0" smtClean="0">
                        <a:ln>
                          <a:noFill/>
                        </a:ln>
                        <a:solidFill>
                          <a:srgbClr val="663300"/>
                        </a:solidFill>
                        <a:effectLst>
                          <a:outerShdw blurRad="38100" dist="38100" dir="2700000" algn="tl">
                            <a:srgbClr val="C0C0C0"/>
                          </a:outerShdw>
                        </a:effectLst>
                        <a:latin typeface="Verdana" pitchFamily="34" charset="0"/>
                        <a:cs typeface="PT Bold Dusky"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72756" name="Line 20"/>
          <p:cNvSpPr>
            <a:spLocks noChangeShapeType="1"/>
          </p:cNvSpPr>
          <p:nvPr/>
        </p:nvSpPr>
        <p:spPr bwMode="auto">
          <a:xfrm flipH="1">
            <a:off x="2057400" y="3819896"/>
            <a:ext cx="2133600" cy="0"/>
          </a:xfrm>
          <a:prstGeom prst="line">
            <a:avLst/>
          </a:prstGeom>
          <a:noFill/>
          <a:ln w="28575">
            <a:solidFill>
              <a:srgbClr val="660066"/>
            </a:solidFill>
            <a:round/>
            <a:headEnd/>
            <a:tailEnd/>
          </a:ln>
        </p:spPr>
        <p:txBody>
          <a:bodyPr wrap="none" lIns="90000" tIns="46800" rIns="90000" bIns="46800" anchor="ctr"/>
          <a:lstStyle/>
          <a:p>
            <a:endParaRPr lang="en-US"/>
          </a:p>
        </p:txBody>
      </p:sp>
      <p:sp>
        <p:nvSpPr>
          <p:cNvPr id="45067" name="Rectangle 31"/>
          <p:cNvSpPr>
            <a:spLocks noGrp="1" noChangeArrowheads="1"/>
          </p:cNvSpPr>
          <p:nvPr>
            <p:ph type="title"/>
          </p:nvPr>
        </p:nvSpPr>
        <p:spPr>
          <a:xfrm>
            <a:off x="1143000" y="76200"/>
            <a:ext cx="7313613" cy="914400"/>
          </a:xfrm>
          <a:solidFill>
            <a:srgbClr val="FFFFCC"/>
          </a:solidFill>
        </p:spPr>
        <p:txBody>
          <a:bodyPr/>
          <a:lstStyle/>
          <a:p>
            <a:pPr eaLnBrk="1" hangingPunct="1"/>
            <a:r>
              <a:rPr lang="ar-SA" sz="4800" dirty="0" smtClean="0">
                <a:solidFill>
                  <a:srgbClr val="3399FF"/>
                </a:solidFill>
              </a:rPr>
              <a:t>طرق التعبير عن تراكيز المحاليل</a:t>
            </a:r>
            <a:endParaRPr lang="en-US" sz="4800" dirty="0" smtClean="0">
              <a:solidFill>
                <a:srgbClr val="33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7274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par>
                          <p:cTn id="7" fill="hold">
                            <p:stCondLst>
                              <p:cond delay="2100"/>
                            </p:stCondLst>
                            <p:childTnLst>
                              <p:par>
                                <p:cTn id="8" presetID="2" presetClass="entr" presetSubtype="3" fill="hold" nodeType="afterEffect">
                                  <p:stCondLst>
                                    <p:cond delay="0"/>
                                  </p:stCondLst>
                                  <p:iterate type="lt">
                                    <p:tmPct val="0"/>
                                  </p:iterate>
                                  <p:childTnLst>
                                    <p:set>
                                      <p:cBhvr>
                                        <p:cTn id="9" dur="1" fill="hold">
                                          <p:stCondLst>
                                            <p:cond delay="0"/>
                                          </p:stCondLst>
                                        </p:cTn>
                                        <p:tgtEl>
                                          <p:spTgt spid="372743">
                                            <p:txEl>
                                              <p:pRg st="1" end="1"/>
                                            </p:txEl>
                                          </p:spTgt>
                                        </p:tgtEl>
                                        <p:attrNameLst>
                                          <p:attrName>style.visibility</p:attrName>
                                        </p:attrNameLst>
                                      </p:cBhvr>
                                      <p:to>
                                        <p:strVal val="visible"/>
                                      </p:to>
                                    </p:set>
                                    <p:anim calcmode="lin" valueType="num">
                                      <p:cBhvr additive="base">
                                        <p:cTn id="10" dur="2000" fill="hold"/>
                                        <p:tgtEl>
                                          <p:spTgt spid="372743">
                                            <p:txEl>
                                              <p:pRg st="1" end="1"/>
                                            </p:txEl>
                                          </p:spTgt>
                                        </p:tgtEl>
                                        <p:attrNameLst>
                                          <p:attrName>ppt_x</p:attrName>
                                        </p:attrNameLst>
                                      </p:cBhvr>
                                      <p:tavLst>
                                        <p:tav tm="0">
                                          <p:val>
                                            <p:strVal val="1+#ppt_w/2"/>
                                          </p:val>
                                        </p:tav>
                                        <p:tav tm="100000">
                                          <p:val>
                                            <p:strVal val="#ppt_x"/>
                                          </p:val>
                                        </p:tav>
                                      </p:tavLst>
                                    </p:anim>
                                    <p:anim calcmode="lin" valueType="num">
                                      <p:cBhvr additive="base">
                                        <p:cTn id="11" dur="2000" fill="hold"/>
                                        <p:tgtEl>
                                          <p:spTgt spid="3727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72743">
                                            <p:txEl>
                                              <p:pRg st="2" end="2"/>
                                            </p:txEl>
                                          </p:spTgt>
                                        </p:tgtEl>
                                        <p:attrNameLst>
                                          <p:attrName>style.visibility</p:attrName>
                                        </p:attrNameLst>
                                      </p:cBhvr>
                                      <p:to>
                                        <p:strVal val="visible"/>
                                      </p:to>
                                    </p:set>
                                    <p:anim calcmode="lin" valueType="num">
                                      <p:cBhvr additive="base">
                                        <p:cTn id="16" dur="2000" fill="hold"/>
                                        <p:tgtEl>
                                          <p:spTgt spid="372743">
                                            <p:txEl>
                                              <p:pRg st="2" end="2"/>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7274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6" fill="hold" nodeType="afterEffect">
                                  <p:stCondLst>
                                    <p:cond delay="0"/>
                                  </p:stCondLst>
                                  <p:childTnLst>
                                    <p:set>
                                      <p:cBhvr>
                                        <p:cTn id="20" dur="1" fill="hold">
                                          <p:stCondLst>
                                            <p:cond delay="0"/>
                                          </p:stCondLst>
                                        </p:cTn>
                                        <p:tgtEl>
                                          <p:spTgt spid="372743">
                                            <p:txEl>
                                              <p:pRg st="3" end="3"/>
                                            </p:txEl>
                                          </p:spTgt>
                                        </p:tgtEl>
                                        <p:attrNameLst>
                                          <p:attrName>style.visibility</p:attrName>
                                        </p:attrNameLst>
                                      </p:cBhvr>
                                      <p:to>
                                        <p:strVal val="visible"/>
                                      </p:to>
                                    </p:set>
                                    <p:anim calcmode="lin" valueType="num">
                                      <p:cBhvr additive="base">
                                        <p:cTn id="21" dur="2000" fill="hold"/>
                                        <p:tgtEl>
                                          <p:spTgt spid="372743">
                                            <p:txEl>
                                              <p:pRg st="3" end="3"/>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727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372763"/>
                                        </p:tgtEl>
                                        <p:attrNameLst>
                                          <p:attrName>style.visibility</p:attrName>
                                        </p:attrNameLst>
                                      </p:cBhvr>
                                      <p:to>
                                        <p:strVal val="visible"/>
                                      </p:to>
                                    </p:set>
                                    <p:anim calcmode="lin" valueType="num">
                                      <p:cBhvr>
                                        <p:cTn id="27" dur="500" decel="50000" fill="hold">
                                          <p:stCondLst>
                                            <p:cond delay="0"/>
                                          </p:stCondLst>
                                        </p:cTn>
                                        <p:tgtEl>
                                          <p:spTgt spid="37276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7276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72763"/>
                                        </p:tgtEl>
                                        <p:attrNameLst>
                                          <p:attrName>ppt_w</p:attrName>
                                        </p:attrNameLst>
                                      </p:cBhvr>
                                      <p:tavLst>
                                        <p:tav tm="0">
                                          <p:val>
                                            <p:strVal val="#ppt_w*.05"/>
                                          </p:val>
                                        </p:tav>
                                        <p:tav tm="100000">
                                          <p:val>
                                            <p:strVal val="#ppt_w"/>
                                          </p:val>
                                        </p:tav>
                                      </p:tavLst>
                                    </p:anim>
                                    <p:anim calcmode="lin" valueType="num">
                                      <p:cBhvr>
                                        <p:cTn id="30" dur="1000" fill="hold"/>
                                        <p:tgtEl>
                                          <p:spTgt spid="37276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7276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7276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7276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72763"/>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par>
                                <p:cTn id="35" presetID="17" presetClass="entr" presetSubtype="10" fill="hold" grpId="0" nodeType="withEffect">
                                  <p:stCondLst>
                                    <p:cond delay="0"/>
                                  </p:stCondLst>
                                  <p:childTnLst>
                                    <p:set>
                                      <p:cBhvr>
                                        <p:cTn id="36" dur="1" fill="hold">
                                          <p:stCondLst>
                                            <p:cond delay="0"/>
                                          </p:stCondLst>
                                        </p:cTn>
                                        <p:tgtEl>
                                          <p:spTgt spid="372756"/>
                                        </p:tgtEl>
                                        <p:attrNameLst>
                                          <p:attrName>style.visibility</p:attrName>
                                        </p:attrNameLst>
                                      </p:cBhvr>
                                      <p:to>
                                        <p:strVal val="visible"/>
                                      </p:to>
                                    </p:set>
                                    <p:anim calcmode="lin" valueType="num">
                                      <p:cBhvr>
                                        <p:cTn id="37" dur="1000" fill="hold"/>
                                        <p:tgtEl>
                                          <p:spTgt spid="372756"/>
                                        </p:tgtEl>
                                        <p:attrNameLst>
                                          <p:attrName>ppt_w</p:attrName>
                                        </p:attrNameLst>
                                      </p:cBhvr>
                                      <p:tavLst>
                                        <p:tav tm="0">
                                          <p:val>
                                            <p:fltVal val="0"/>
                                          </p:val>
                                        </p:tav>
                                        <p:tav tm="100000">
                                          <p:val>
                                            <p:strVal val="#ppt_w"/>
                                          </p:val>
                                        </p:tav>
                                      </p:tavLst>
                                    </p:anim>
                                    <p:anim calcmode="lin" valueType="num">
                                      <p:cBhvr>
                                        <p:cTn id="38" dur="1000" fill="hold"/>
                                        <p:tgtEl>
                                          <p:spTgt spid="372756"/>
                                        </p:tgtEl>
                                        <p:attrNameLst>
                                          <p:attrName>ppt_h</p:attrName>
                                        </p:attrNameLst>
                                      </p:cBhvr>
                                      <p:tavLst>
                                        <p:tav tm="0">
                                          <p:val>
                                            <p:strVal val="#ppt_h"/>
                                          </p:val>
                                        </p:tav>
                                        <p:tav tm="100000">
                                          <p:val>
                                            <p:strVal val="#ppt_h"/>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372743">
                                            <p:txEl>
                                              <p:pRg st="8" end="8"/>
                                            </p:txEl>
                                          </p:spTgt>
                                        </p:tgtEl>
                                        <p:attrNameLst>
                                          <p:attrName>style.visibility</p:attrName>
                                        </p:attrNameLst>
                                      </p:cBhvr>
                                      <p:to>
                                        <p:strVal val="visible"/>
                                      </p:to>
                                    </p:set>
                                    <p:anim calcmode="lin" valueType="num">
                                      <p:cBhvr additive="base">
                                        <p:cTn id="42" dur="2000" fill="hold"/>
                                        <p:tgtEl>
                                          <p:spTgt spid="372743">
                                            <p:txEl>
                                              <p:pRg st="8" end="8"/>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727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72743">
                                            <p:txEl>
                                              <p:pRg st="9" end="9"/>
                                            </p:txEl>
                                          </p:spTgt>
                                        </p:tgtEl>
                                        <p:attrNameLst>
                                          <p:attrName>style.visibility</p:attrName>
                                        </p:attrNameLst>
                                      </p:cBhvr>
                                      <p:to>
                                        <p:strVal val="visible"/>
                                      </p:to>
                                    </p:set>
                                    <p:anim calcmode="lin" valueType="num">
                                      <p:cBhvr additive="base">
                                        <p:cTn id="48" dur="2000" fill="hold"/>
                                        <p:tgtEl>
                                          <p:spTgt spid="372743">
                                            <p:txEl>
                                              <p:pRg st="9" end="9"/>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3727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3" grpId="0" build="p" bldLvl="5" autoUpdateAnimBg="0"/>
      <p:bldP spid="3727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3" name="Rectangle 5"/>
          <p:cNvSpPr>
            <a:spLocks noGrp="1" noChangeArrowheads="1"/>
          </p:cNvSpPr>
          <p:nvPr>
            <p:ph type="body" idx="1"/>
          </p:nvPr>
        </p:nvSpPr>
        <p:spPr>
          <a:xfrm>
            <a:off x="0" y="1066800"/>
            <a:ext cx="8913813" cy="2989262"/>
          </a:xfrm>
          <a:solidFill>
            <a:schemeClr val="bg1"/>
          </a:solidFill>
        </p:spPr>
        <p:txBody>
          <a:bodyPr>
            <a:normAutofit lnSpcReduction="10000"/>
          </a:bodyPr>
          <a:lstStyle/>
          <a:p>
            <a:pPr algn="r" rtl="1" eaLnBrk="1" hangingPunct="1"/>
            <a:r>
              <a:rPr lang="ar-SA" sz="2400" b="1" dirty="0" smtClean="0">
                <a:solidFill>
                  <a:srgbClr val="800000"/>
                </a:solidFill>
              </a:rPr>
              <a:t>محلول يتكون من 13.8 جم من </a:t>
            </a:r>
            <a:r>
              <a:rPr lang="ar-SA" sz="2400" b="1" dirty="0" err="1" smtClean="0">
                <a:solidFill>
                  <a:srgbClr val="800000"/>
                </a:solidFill>
              </a:rPr>
              <a:t>كلوريد</a:t>
            </a:r>
            <a:r>
              <a:rPr lang="ar-SA" sz="2400" b="1" dirty="0" smtClean="0">
                <a:solidFill>
                  <a:srgbClr val="800000"/>
                </a:solidFill>
              </a:rPr>
              <a:t> الصوديوم مذابة في 200 جم من الماء ؛ أحسب النسبة المئوية الكتلية للمذاب ؟</a:t>
            </a:r>
          </a:p>
          <a:p>
            <a:pPr algn="r" rtl="1" eaLnBrk="1" hangingPunct="1"/>
            <a:r>
              <a:rPr lang="ar-SA" sz="2400" b="1" dirty="0" smtClean="0">
                <a:solidFill>
                  <a:srgbClr val="008080"/>
                </a:solidFill>
                <a:cs typeface="AL-Hor" pitchFamily="2" charset="-78"/>
              </a:rPr>
              <a:t>نحسب كتلة المحلول ثم نحسب النسبة المئوية  الكتلية للمذاب ...</a:t>
            </a:r>
          </a:p>
          <a:p>
            <a:pPr algn="r" rtl="1" eaLnBrk="1" hangingPunct="1"/>
            <a:r>
              <a:rPr lang="ar-SA" sz="2400" b="1" dirty="0" smtClean="0">
                <a:solidFill>
                  <a:srgbClr val="336699"/>
                </a:solidFill>
                <a:cs typeface="AL-Mateen" pitchFamily="2" charset="-78"/>
              </a:rPr>
              <a:t>          كتلة المحلول = كتلة المذ1ب + كتلة المذيب                             </a:t>
            </a:r>
          </a:p>
          <a:p>
            <a:pPr algn="r" rtl="1" eaLnBrk="1" hangingPunct="1"/>
            <a:r>
              <a:rPr lang="ar-SA" sz="2400" b="1" dirty="0" smtClean="0">
                <a:solidFill>
                  <a:srgbClr val="336699"/>
                </a:solidFill>
                <a:cs typeface="AL-Mateen" pitchFamily="2" charset="-78"/>
              </a:rPr>
              <a:t>           13.8 + 200 = كتلة المذيب </a:t>
            </a:r>
          </a:p>
          <a:p>
            <a:pPr algn="r" rtl="1" eaLnBrk="1" hangingPunct="1"/>
            <a:r>
              <a:rPr lang="ar-SA" sz="2400" b="1" dirty="0" smtClean="0">
                <a:solidFill>
                  <a:srgbClr val="336699"/>
                </a:solidFill>
                <a:cs typeface="AL-Mateen" pitchFamily="2" charset="-78"/>
              </a:rPr>
              <a:t>                                    = 213.8 جم </a:t>
            </a:r>
          </a:p>
          <a:p>
            <a:pPr algn="r" rtl="1" eaLnBrk="1" hangingPunct="1"/>
            <a:r>
              <a:rPr lang="ar-SA" sz="2400" b="1" dirty="0" smtClean="0">
                <a:solidFill>
                  <a:srgbClr val="008080"/>
                </a:solidFill>
                <a:cs typeface="AL-Hor" pitchFamily="2" charset="-78"/>
              </a:rPr>
              <a:t>النسبة المئوية الكتلية للمذاب ؟</a:t>
            </a:r>
            <a:endParaRPr lang="en-US" sz="2400" b="1" dirty="0" smtClean="0">
              <a:solidFill>
                <a:srgbClr val="008080"/>
              </a:solidFill>
              <a:cs typeface="AL-Hor" pitchFamily="2" charset="-78"/>
            </a:endParaRPr>
          </a:p>
        </p:txBody>
      </p:sp>
      <p:sp>
        <p:nvSpPr>
          <p:cNvPr id="47107" name="Rectangle 22"/>
          <p:cNvSpPr>
            <a:spLocks noGrp="1" noChangeArrowheads="1"/>
          </p:cNvSpPr>
          <p:nvPr>
            <p:ph type="title"/>
          </p:nvPr>
        </p:nvSpPr>
        <p:spPr>
          <a:xfrm>
            <a:off x="1547813" y="0"/>
            <a:ext cx="7313612" cy="1143000"/>
          </a:xfrm>
        </p:spPr>
        <p:txBody>
          <a:bodyPr>
            <a:normAutofit/>
          </a:bodyPr>
          <a:lstStyle/>
          <a:p>
            <a:pPr algn="r" rtl="1"/>
            <a:r>
              <a:rPr lang="ar-SA" sz="3600" dirty="0" smtClean="0"/>
              <a:t>مثال: 4.4</a:t>
            </a:r>
            <a:endParaRPr lang="en-US" sz="3600" dirty="0" smtClean="0"/>
          </a:p>
        </p:txBody>
      </p:sp>
      <p:sp>
        <p:nvSpPr>
          <p:cNvPr id="5" name="Text Box 3"/>
          <p:cNvSpPr txBox="1">
            <a:spLocks noChangeArrowheads="1"/>
          </p:cNvSpPr>
          <p:nvPr/>
        </p:nvSpPr>
        <p:spPr bwMode="auto">
          <a:xfrm>
            <a:off x="3848100" y="4008917"/>
            <a:ext cx="1905000" cy="463846"/>
          </a:xfrm>
          <a:prstGeom prst="rect">
            <a:avLst/>
          </a:prstGeom>
          <a:noFill/>
          <a:ln w="9525">
            <a:noFill/>
            <a:miter lim="800000"/>
            <a:headEnd/>
            <a:tailEnd/>
          </a:ln>
          <a:effectLst/>
        </p:spPr>
        <p:txBody>
          <a:bodyPr wrap="square" lIns="90000" tIns="46800" rIns="90000" bIns="46800">
            <a:spAutoFit/>
          </a:bodyPr>
          <a:lstStyle/>
          <a:p>
            <a:pPr>
              <a:spcBef>
                <a:spcPct val="50000"/>
              </a:spcBef>
              <a:defRPr/>
            </a:pPr>
            <a:r>
              <a:rPr lang="ar-SA" sz="2400" dirty="0">
                <a:solidFill>
                  <a:srgbClr val="008080"/>
                </a:solidFill>
                <a:effectLst>
                  <a:outerShdw blurRad="38100" dist="38100" dir="2700000" algn="tl">
                    <a:srgbClr val="C0C0C0"/>
                  </a:outerShdw>
                </a:effectLst>
                <a:latin typeface="Arial" pitchFamily="34" charset="0"/>
                <a:cs typeface="AL-Hor" pitchFamily="2" charset="-78"/>
              </a:rPr>
              <a:t>كتلة المذاب     × 100</a:t>
            </a:r>
            <a:endParaRPr lang="en-US" sz="2400" dirty="0">
              <a:solidFill>
                <a:srgbClr val="008080"/>
              </a:solidFill>
              <a:effectLst>
                <a:outerShdw blurRad="38100" dist="38100" dir="2700000" algn="tl">
                  <a:srgbClr val="C0C0C0"/>
                </a:outerShdw>
              </a:effectLst>
              <a:latin typeface="Arial" pitchFamily="34" charset="0"/>
              <a:cs typeface="AL-Hor" pitchFamily="2" charset="-78"/>
            </a:endParaRPr>
          </a:p>
        </p:txBody>
      </p:sp>
      <p:sp>
        <p:nvSpPr>
          <p:cNvPr id="6" name="Text Box 4"/>
          <p:cNvSpPr txBox="1">
            <a:spLocks noChangeArrowheads="1"/>
          </p:cNvSpPr>
          <p:nvPr/>
        </p:nvSpPr>
        <p:spPr bwMode="auto">
          <a:xfrm>
            <a:off x="4002604" y="4498032"/>
            <a:ext cx="2016125" cy="463846"/>
          </a:xfrm>
          <a:prstGeom prst="rect">
            <a:avLst/>
          </a:prstGeom>
          <a:noFill/>
          <a:ln w="9525">
            <a:noFill/>
            <a:miter lim="800000"/>
            <a:headEnd/>
            <a:tailEnd/>
          </a:ln>
          <a:effectLst/>
        </p:spPr>
        <p:txBody>
          <a:bodyPr lIns="90000" tIns="46800" rIns="90000" bIns="46800">
            <a:spAutoFit/>
          </a:bodyPr>
          <a:lstStyle/>
          <a:p>
            <a:pPr>
              <a:spcBef>
                <a:spcPct val="50000"/>
              </a:spcBef>
              <a:defRPr/>
            </a:pPr>
            <a:r>
              <a:rPr lang="ar-SA" sz="2400" dirty="0">
                <a:solidFill>
                  <a:srgbClr val="008080"/>
                </a:solidFill>
                <a:effectLst>
                  <a:outerShdw blurRad="38100" dist="38100" dir="2700000" algn="tl">
                    <a:srgbClr val="C0C0C0"/>
                  </a:outerShdw>
                </a:effectLst>
                <a:latin typeface="Arial" pitchFamily="34" charset="0"/>
                <a:cs typeface="AL-Hor" pitchFamily="2" charset="-78"/>
              </a:rPr>
              <a:t>كتلة المحلول</a:t>
            </a:r>
            <a:endParaRPr lang="en-US" sz="2400" dirty="0">
              <a:solidFill>
                <a:srgbClr val="008080"/>
              </a:solidFill>
              <a:effectLst>
                <a:outerShdw blurRad="38100" dist="38100" dir="2700000" algn="tl">
                  <a:srgbClr val="C0C0C0"/>
                </a:outerShdw>
              </a:effectLst>
              <a:latin typeface="Arial" pitchFamily="34" charset="0"/>
              <a:cs typeface="AL-Hor" pitchFamily="2" charset="-78"/>
            </a:endParaRPr>
          </a:p>
        </p:txBody>
      </p:sp>
      <p:sp>
        <p:nvSpPr>
          <p:cNvPr id="7" name="Line 5"/>
          <p:cNvSpPr>
            <a:spLocks noChangeShapeType="1"/>
          </p:cNvSpPr>
          <p:nvPr/>
        </p:nvSpPr>
        <p:spPr bwMode="auto">
          <a:xfrm flipH="1">
            <a:off x="3429000" y="4495800"/>
            <a:ext cx="2089150" cy="0"/>
          </a:xfrm>
          <a:prstGeom prst="line">
            <a:avLst/>
          </a:prstGeom>
          <a:noFill/>
          <a:ln w="57150">
            <a:solidFill>
              <a:srgbClr val="008080"/>
            </a:solidFill>
            <a:round/>
            <a:headEnd/>
            <a:tailEnd/>
          </a:ln>
        </p:spPr>
        <p:txBody>
          <a:bodyPr wrap="none" lIns="90000" tIns="46800" rIns="90000" bIns="46800" anchor="ctr"/>
          <a:lstStyle/>
          <a:p>
            <a:endParaRPr lang="en-US" sz="2400"/>
          </a:p>
        </p:txBody>
      </p:sp>
      <p:sp>
        <p:nvSpPr>
          <p:cNvPr id="8" name="Text Box 6"/>
          <p:cNvSpPr txBox="1">
            <a:spLocks noChangeArrowheads="1"/>
          </p:cNvSpPr>
          <p:nvPr/>
        </p:nvSpPr>
        <p:spPr bwMode="auto">
          <a:xfrm>
            <a:off x="4343400" y="4876800"/>
            <a:ext cx="1300162" cy="463846"/>
          </a:xfrm>
          <a:prstGeom prst="rect">
            <a:avLst/>
          </a:prstGeom>
          <a:noFill/>
          <a:ln w="9525">
            <a:noFill/>
            <a:miter lim="800000"/>
            <a:headEnd/>
            <a:tailEnd/>
          </a:ln>
          <a:effectLst/>
        </p:spPr>
        <p:txBody>
          <a:bodyPr wrap="square" lIns="90000" tIns="46800" rIns="90000" bIns="46800">
            <a:spAutoFit/>
          </a:bodyPr>
          <a:lstStyle/>
          <a:p>
            <a:pPr algn="r" rtl="1">
              <a:spcBef>
                <a:spcPct val="50000"/>
              </a:spcBef>
              <a:defRPr/>
            </a:pPr>
            <a:r>
              <a:rPr lang="ar-SA" sz="2400" dirty="0">
                <a:solidFill>
                  <a:srgbClr val="008080"/>
                </a:solidFill>
                <a:effectLst>
                  <a:outerShdw blurRad="38100" dist="38100" dir="2700000" algn="tl">
                    <a:srgbClr val="C0C0C0"/>
                  </a:outerShdw>
                </a:effectLst>
                <a:latin typeface="Arial" pitchFamily="34" charset="0"/>
                <a:cs typeface="AL-Hor" pitchFamily="2" charset="-78"/>
              </a:rPr>
              <a:t>13.8 </a:t>
            </a:r>
            <a:r>
              <a:rPr lang="ar-SA" sz="2400" dirty="0" smtClean="0">
                <a:solidFill>
                  <a:srgbClr val="008080"/>
                </a:solidFill>
                <a:effectLst>
                  <a:outerShdw blurRad="38100" dist="38100" dir="2700000" algn="tl">
                    <a:srgbClr val="C0C0C0"/>
                  </a:outerShdw>
                </a:effectLst>
                <a:latin typeface="Arial" pitchFamily="34" charset="0"/>
                <a:cs typeface="AL-Hor" pitchFamily="2" charset="-78"/>
              </a:rPr>
              <a:t>×   100</a:t>
            </a:r>
            <a:endParaRPr lang="en-US" sz="2400" dirty="0">
              <a:solidFill>
                <a:srgbClr val="008080"/>
              </a:solidFill>
              <a:effectLst>
                <a:outerShdw blurRad="38100" dist="38100" dir="2700000" algn="tl">
                  <a:srgbClr val="C0C0C0"/>
                </a:outerShdw>
              </a:effectLst>
              <a:latin typeface="Arial" pitchFamily="34" charset="0"/>
              <a:cs typeface="AL-Hor" pitchFamily="2" charset="-78"/>
            </a:endParaRPr>
          </a:p>
        </p:txBody>
      </p:sp>
      <p:sp>
        <p:nvSpPr>
          <p:cNvPr id="9" name="Text Box 7"/>
          <p:cNvSpPr txBox="1">
            <a:spLocks noChangeArrowheads="1"/>
          </p:cNvSpPr>
          <p:nvPr/>
        </p:nvSpPr>
        <p:spPr bwMode="auto">
          <a:xfrm>
            <a:off x="4648200" y="5486400"/>
            <a:ext cx="1152525" cy="463846"/>
          </a:xfrm>
          <a:prstGeom prst="rect">
            <a:avLst/>
          </a:prstGeom>
          <a:noFill/>
          <a:ln w="9525">
            <a:noFill/>
            <a:miter lim="800000"/>
            <a:headEnd/>
            <a:tailEnd/>
          </a:ln>
          <a:effectLst/>
        </p:spPr>
        <p:txBody>
          <a:bodyPr lIns="90000" tIns="46800" rIns="90000" bIns="46800">
            <a:spAutoFit/>
          </a:bodyPr>
          <a:lstStyle/>
          <a:p>
            <a:pPr>
              <a:spcBef>
                <a:spcPct val="50000"/>
              </a:spcBef>
              <a:defRPr/>
            </a:pPr>
            <a:r>
              <a:rPr lang="ar-SA" sz="2400" dirty="0">
                <a:solidFill>
                  <a:srgbClr val="008080"/>
                </a:solidFill>
                <a:effectLst>
                  <a:outerShdw blurRad="38100" dist="38100" dir="2700000" algn="tl">
                    <a:srgbClr val="C0C0C0"/>
                  </a:outerShdw>
                </a:effectLst>
                <a:latin typeface="Arial" pitchFamily="34" charset="0"/>
                <a:cs typeface="AL-Hor" pitchFamily="2" charset="-78"/>
              </a:rPr>
              <a:t>213.8</a:t>
            </a:r>
            <a:endParaRPr lang="en-US" sz="2400" dirty="0">
              <a:solidFill>
                <a:srgbClr val="008080"/>
              </a:solidFill>
              <a:effectLst>
                <a:outerShdw blurRad="38100" dist="38100" dir="2700000" algn="tl">
                  <a:srgbClr val="C0C0C0"/>
                </a:outerShdw>
              </a:effectLst>
              <a:latin typeface="Arial" pitchFamily="34" charset="0"/>
              <a:cs typeface="AL-Hor" pitchFamily="2" charset="-78"/>
            </a:endParaRPr>
          </a:p>
        </p:txBody>
      </p:sp>
      <p:sp>
        <p:nvSpPr>
          <p:cNvPr id="10" name="Line 8"/>
          <p:cNvSpPr>
            <a:spLocks noChangeShapeType="1"/>
          </p:cNvSpPr>
          <p:nvPr/>
        </p:nvSpPr>
        <p:spPr bwMode="auto">
          <a:xfrm flipH="1">
            <a:off x="4419600" y="5410200"/>
            <a:ext cx="1373188" cy="0"/>
          </a:xfrm>
          <a:prstGeom prst="line">
            <a:avLst/>
          </a:prstGeom>
          <a:noFill/>
          <a:ln w="57150">
            <a:solidFill>
              <a:srgbClr val="008080"/>
            </a:solidFill>
            <a:round/>
            <a:headEnd/>
            <a:tailEnd/>
          </a:ln>
        </p:spPr>
        <p:txBody>
          <a:bodyPr wrap="none" lIns="90000" tIns="46800" rIns="90000" bIns="46800" anchor="ctr"/>
          <a:lstStyle/>
          <a:p>
            <a:endParaRPr lang="en-US" sz="2400"/>
          </a:p>
        </p:txBody>
      </p:sp>
      <p:sp>
        <p:nvSpPr>
          <p:cNvPr id="11" name="Text Box 9"/>
          <p:cNvSpPr txBox="1">
            <a:spLocks noChangeArrowheads="1"/>
          </p:cNvSpPr>
          <p:nvPr/>
        </p:nvSpPr>
        <p:spPr bwMode="auto">
          <a:xfrm>
            <a:off x="2895600" y="5105400"/>
            <a:ext cx="1066800" cy="463846"/>
          </a:xfrm>
          <a:prstGeom prst="rect">
            <a:avLst/>
          </a:prstGeom>
          <a:noFill/>
          <a:ln w="9525">
            <a:noFill/>
            <a:miter lim="800000"/>
            <a:headEnd/>
            <a:tailEnd/>
          </a:ln>
          <a:effectLst/>
        </p:spPr>
        <p:txBody>
          <a:bodyPr wrap="square" lIns="90000" tIns="46800" rIns="90000" bIns="46800">
            <a:spAutoFit/>
          </a:bodyPr>
          <a:lstStyle/>
          <a:p>
            <a:pPr>
              <a:spcBef>
                <a:spcPct val="50000"/>
              </a:spcBef>
              <a:defRPr/>
            </a:pPr>
            <a:r>
              <a:rPr lang="ar-SA" sz="2400" dirty="0">
                <a:effectLst>
                  <a:outerShdw blurRad="38100" dist="38100" dir="2700000" algn="tl">
                    <a:srgbClr val="C0C0C0"/>
                  </a:outerShdw>
                </a:effectLst>
                <a:latin typeface="Arial" pitchFamily="34" charset="0"/>
                <a:cs typeface="AL-Hor" pitchFamily="2" charset="-78"/>
              </a:rPr>
              <a:t>6.45%</a:t>
            </a:r>
            <a:endParaRPr lang="en-US" sz="2400" dirty="0">
              <a:effectLst>
                <a:outerShdw blurRad="38100" dist="38100" dir="2700000" algn="tl">
                  <a:srgbClr val="C0C0C0"/>
                </a:outerShdw>
              </a:effectLst>
              <a:latin typeface="Arial" pitchFamily="34" charset="0"/>
              <a:cs typeface="AL-Hor" pitchFamily="2" charset="-78"/>
            </a:endParaRPr>
          </a:p>
        </p:txBody>
      </p:sp>
      <p:sp>
        <p:nvSpPr>
          <p:cNvPr id="12" name="Text Box 11"/>
          <p:cNvSpPr txBox="1">
            <a:spLocks noChangeArrowheads="1"/>
          </p:cNvSpPr>
          <p:nvPr/>
        </p:nvSpPr>
        <p:spPr bwMode="auto">
          <a:xfrm>
            <a:off x="5943600" y="5105400"/>
            <a:ext cx="431800" cy="463846"/>
          </a:xfrm>
          <a:prstGeom prst="rect">
            <a:avLst/>
          </a:prstGeom>
          <a:noFill/>
          <a:ln w="9525">
            <a:noFill/>
            <a:miter lim="800000"/>
            <a:headEnd/>
            <a:tailEnd/>
          </a:ln>
        </p:spPr>
        <p:txBody>
          <a:bodyPr lIns="90000" tIns="46800" rIns="90000" bIns="46800">
            <a:spAutoFit/>
          </a:bodyPr>
          <a:lstStyle/>
          <a:p>
            <a:pPr>
              <a:spcBef>
                <a:spcPct val="50000"/>
              </a:spcBef>
            </a:pPr>
            <a:r>
              <a:rPr lang="ar-SA" sz="2400" dirty="0"/>
              <a:t>=</a:t>
            </a:r>
            <a:endParaRPr lang="en-US" sz="2400" dirty="0"/>
          </a:p>
        </p:txBody>
      </p:sp>
      <p:sp>
        <p:nvSpPr>
          <p:cNvPr id="13" name="Text Box 12"/>
          <p:cNvSpPr txBox="1">
            <a:spLocks noChangeArrowheads="1"/>
          </p:cNvSpPr>
          <p:nvPr/>
        </p:nvSpPr>
        <p:spPr bwMode="auto">
          <a:xfrm>
            <a:off x="3962400" y="5181600"/>
            <a:ext cx="431800" cy="463846"/>
          </a:xfrm>
          <a:prstGeom prst="rect">
            <a:avLst/>
          </a:prstGeom>
          <a:noFill/>
          <a:ln w="9525">
            <a:noFill/>
            <a:miter lim="800000"/>
            <a:headEnd/>
            <a:tailEnd/>
          </a:ln>
        </p:spPr>
        <p:txBody>
          <a:bodyPr lIns="90000" tIns="46800" rIns="90000" bIns="46800">
            <a:spAutoFit/>
          </a:bodyPr>
          <a:lstStyle/>
          <a:p>
            <a:pPr>
              <a:spcBef>
                <a:spcPct val="50000"/>
              </a:spcBef>
            </a:pPr>
            <a:r>
              <a:rPr lang="ar-SA" sz="2400" dirty="0"/>
              <a:t>=</a:t>
            </a:r>
            <a:endParaRPr lang="en-US" sz="2400" dirty="0"/>
          </a:p>
        </p:txBody>
      </p:sp>
      <p:sp>
        <p:nvSpPr>
          <p:cNvPr id="14" name="Rectangle 13"/>
          <p:cNvSpPr/>
          <p:nvPr/>
        </p:nvSpPr>
        <p:spPr>
          <a:xfrm>
            <a:off x="6098063" y="4267200"/>
            <a:ext cx="2624436" cy="461665"/>
          </a:xfrm>
          <a:prstGeom prst="rect">
            <a:avLst/>
          </a:prstGeom>
        </p:spPr>
        <p:txBody>
          <a:bodyPr wrap="none">
            <a:spAutoFit/>
          </a:bodyPr>
          <a:lstStyle/>
          <a:p>
            <a:pPr algn="r" rtl="1"/>
            <a:r>
              <a:rPr lang="ar-SA" sz="2400" b="1" dirty="0" smtClean="0">
                <a:solidFill>
                  <a:srgbClr val="008080"/>
                </a:solidFill>
                <a:cs typeface="AL-Hor" pitchFamily="2" charset="-78"/>
              </a:rPr>
              <a:t>النسبة المئوية الكتلية للمذاب  =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96293">
                                            <p:txEl>
                                              <p:pRg st="0" end="0"/>
                                            </p:txEl>
                                          </p:spTgt>
                                        </p:tgtEl>
                                        <p:attrNameLst>
                                          <p:attrName>style.visibility</p:attrName>
                                        </p:attrNameLst>
                                      </p:cBhvr>
                                      <p:to>
                                        <p:strVal val="visible"/>
                                      </p:to>
                                    </p:set>
                                    <p:anim calcmode="lin" valueType="num">
                                      <p:cBhvr>
                                        <p:cTn id="7" dur="2000" fill="hold"/>
                                        <p:tgtEl>
                                          <p:spTgt spid="39629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9629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96293">
                                            <p:txEl>
                                              <p:pRg st="1" end="1"/>
                                            </p:txEl>
                                          </p:spTgt>
                                        </p:tgtEl>
                                        <p:attrNameLst>
                                          <p:attrName>style.visibility</p:attrName>
                                        </p:attrNameLst>
                                      </p:cBhvr>
                                      <p:to>
                                        <p:strVal val="visible"/>
                                      </p:to>
                                    </p:set>
                                    <p:anim calcmode="lin" valueType="num">
                                      <p:cBhvr additive="base">
                                        <p:cTn id="13" dur="2000" fill="hold"/>
                                        <p:tgtEl>
                                          <p:spTgt spid="39629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962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396293">
                                            <p:txEl>
                                              <p:pRg st="2" end="2"/>
                                            </p:txEl>
                                          </p:spTgt>
                                        </p:tgtEl>
                                        <p:attrNameLst>
                                          <p:attrName>style.visibility</p:attrName>
                                        </p:attrNameLst>
                                      </p:cBhvr>
                                      <p:to>
                                        <p:strVal val="visible"/>
                                      </p:to>
                                    </p:set>
                                    <p:anim calcmode="lin" valueType="num">
                                      <p:cBhvr>
                                        <p:cTn id="19" dur="1000" fill="hold"/>
                                        <p:tgtEl>
                                          <p:spTgt spid="39629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9629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9629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962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396293">
                                            <p:txEl>
                                              <p:pRg st="3" end="3"/>
                                            </p:txEl>
                                          </p:spTgt>
                                        </p:tgtEl>
                                        <p:attrNameLst>
                                          <p:attrName>style.visibility</p:attrName>
                                        </p:attrNameLst>
                                      </p:cBhvr>
                                      <p:to>
                                        <p:strVal val="visible"/>
                                      </p:to>
                                    </p:set>
                                    <p:anim calcmode="lin" valueType="num">
                                      <p:cBhvr>
                                        <p:cTn id="27" dur="1000" fill="hold"/>
                                        <p:tgtEl>
                                          <p:spTgt spid="39629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9629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9629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9629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96293">
                                            <p:txEl>
                                              <p:pRg st="4" end="4"/>
                                            </p:txEl>
                                          </p:spTgt>
                                        </p:tgtEl>
                                        <p:attrNameLst>
                                          <p:attrName>style.visibility</p:attrName>
                                        </p:attrNameLst>
                                      </p:cBhvr>
                                      <p:to>
                                        <p:strVal val="visible"/>
                                      </p:to>
                                    </p:set>
                                    <p:animEffect transition="in" filter="fade">
                                      <p:cBhvr>
                                        <p:cTn id="35" dur="2000"/>
                                        <p:tgtEl>
                                          <p:spTgt spid="396293">
                                            <p:txEl>
                                              <p:pRg st="4" end="4"/>
                                            </p:txEl>
                                          </p:spTgt>
                                        </p:tgtEl>
                                      </p:cBhvr>
                                    </p:animEffect>
                                    <p:anim calcmode="lin" valueType="num">
                                      <p:cBhvr>
                                        <p:cTn id="36" dur="2000" fill="hold"/>
                                        <p:tgtEl>
                                          <p:spTgt spid="39629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962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96293">
                                            <p:txEl>
                                              <p:pRg st="5" end="5"/>
                                            </p:txEl>
                                          </p:spTgt>
                                        </p:tgtEl>
                                        <p:attrNameLst>
                                          <p:attrName>style.visibility</p:attrName>
                                        </p:attrNameLst>
                                      </p:cBhvr>
                                      <p:to>
                                        <p:strVal val="visible"/>
                                      </p:to>
                                    </p:set>
                                    <p:anim calcmode="lin" valueType="num">
                                      <p:cBhvr additive="base">
                                        <p:cTn id="42" dur="2000" fill="hold"/>
                                        <p:tgtEl>
                                          <p:spTgt spid="396293">
                                            <p:txEl>
                                              <p:pRg st="5" end="5"/>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39629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7" presetClass="entr" presetSubtype="1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2000" fill="hold"/>
                                        <p:tgtEl>
                                          <p:spTgt spid="7"/>
                                        </p:tgtEl>
                                        <p:attrNameLst>
                                          <p:attrName>ppt_w</p:attrName>
                                        </p:attrNameLst>
                                      </p:cBhvr>
                                      <p:tavLst>
                                        <p:tav tm="0">
                                          <p:val>
                                            <p:fltVal val="0"/>
                                          </p:val>
                                        </p:tav>
                                        <p:tav tm="100000">
                                          <p:val>
                                            <p:strVal val="#ppt_w"/>
                                          </p:val>
                                        </p:tav>
                                      </p:tavLst>
                                    </p:anim>
                                    <p:anim calcmode="lin" valueType="num">
                                      <p:cBhvr>
                                        <p:cTn id="55" dur="2000" fill="hold"/>
                                        <p:tgtEl>
                                          <p:spTgt spid="7"/>
                                        </p:tgtEl>
                                        <p:attrNameLst>
                                          <p:attrName>ppt_h</p:attrName>
                                        </p:attrNameLst>
                                      </p:cBhvr>
                                      <p:tavLst>
                                        <p:tav tm="0">
                                          <p:val>
                                            <p:strVal val="#ppt_h"/>
                                          </p:val>
                                        </p:tav>
                                        <p:tav tm="100000">
                                          <p:val>
                                            <p:strVal val="#ppt_h"/>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iterate type="lt">
                                    <p:tmPct val="5000"/>
                                  </p:iterate>
                                  <p:childTnLst>
                                    <p:set>
                                      <p:cBhvr>
                                        <p:cTn id="65" dur="1" fill="hold">
                                          <p:stCondLst>
                                            <p:cond delay="0"/>
                                          </p:stCondLst>
                                        </p:cTn>
                                        <p:tgtEl>
                                          <p:spTgt spid="8"/>
                                        </p:tgtEl>
                                        <p:attrNameLst>
                                          <p:attrName>style.visibility</p:attrName>
                                        </p:attrNameLst>
                                      </p:cBhvr>
                                      <p:to>
                                        <p:strVal val="visible"/>
                                      </p:to>
                                    </p:set>
                                    <p:anim calcmode="lin" valueType="num">
                                      <p:cBhvr>
                                        <p:cTn id="66" dur="1000" fill="hold"/>
                                        <p:tgtEl>
                                          <p:spTgt spid="8"/>
                                        </p:tgtEl>
                                        <p:attrNameLst>
                                          <p:attrName>ppt_w</p:attrName>
                                        </p:attrNameLst>
                                      </p:cBhvr>
                                      <p:tavLst>
                                        <p:tav tm="0">
                                          <p:val>
                                            <p:fltVal val="0"/>
                                          </p:val>
                                        </p:tav>
                                        <p:tav tm="100000">
                                          <p:val>
                                            <p:strVal val="#ppt_w"/>
                                          </p:val>
                                        </p:tav>
                                      </p:tavLst>
                                    </p:anim>
                                    <p:anim calcmode="lin" valueType="num">
                                      <p:cBhvr>
                                        <p:cTn id="67" dur="1000" fill="hold"/>
                                        <p:tgtEl>
                                          <p:spTgt spid="8"/>
                                        </p:tgtEl>
                                        <p:attrNameLst>
                                          <p:attrName>ppt_h</p:attrName>
                                        </p:attrNameLst>
                                      </p:cBhvr>
                                      <p:tavLst>
                                        <p:tav tm="0">
                                          <p:val>
                                            <p:fltVal val="0"/>
                                          </p:val>
                                        </p:tav>
                                        <p:tav tm="100000">
                                          <p:val>
                                            <p:strVal val="#ppt_h"/>
                                          </p:val>
                                        </p:tav>
                                      </p:tavLst>
                                    </p:anim>
                                    <p:anim calcmode="lin" valueType="num">
                                      <p:cBhvr>
                                        <p:cTn id="68" dur="1000" fill="hold"/>
                                        <p:tgtEl>
                                          <p:spTgt spid="8"/>
                                        </p:tgtEl>
                                        <p:attrNameLst>
                                          <p:attrName>style.rotation</p:attrName>
                                        </p:attrNameLst>
                                      </p:cBhvr>
                                      <p:tavLst>
                                        <p:tav tm="0">
                                          <p:val>
                                            <p:fltVal val="90"/>
                                          </p:val>
                                        </p:tav>
                                        <p:tav tm="100000">
                                          <p:val>
                                            <p:fltVal val="0"/>
                                          </p:val>
                                        </p:tav>
                                      </p:tavLst>
                                    </p:anim>
                                    <p:animEffect transition="in" filter="fade">
                                      <p:cBhvr>
                                        <p:cTn id="69" dur="1000"/>
                                        <p:tgtEl>
                                          <p:spTgt spid="8"/>
                                        </p:tgtEl>
                                      </p:cBhvr>
                                    </p:animEffect>
                                  </p:childTnLst>
                                </p:cTn>
                              </p:par>
                            </p:childTnLst>
                          </p:cTn>
                        </p:par>
                        <p:par>
                          <p:cTn id="70" fill="hold">
                            <p:stCondLst>
                              <p:cond delay="1350"/>
                            </p:stCondLst>
                            <p:childTnLst>
                              <p:par>
                                <p:cTn id="71" presetID="17" presetClass="entr" presetSubtype="1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2000" fill="hold"/>
                                        <p:tgtEl>
                                          <p:spTgt spid="10"/>
                                        </p:tgtEl>
                                        <p:attrNameLst>
                                          <p:attrName>ppt_w</p:attrName>
                                        </p:attrNameLst>
                                      </p:cBhvr>
                                      <p:tavLst>
                                        <p:tav tm="0">
                                          <p:val>
                                            <p:fltVal val="0"/>
                                          </p:val>
                                        </p:tav>
                                        <p:tav tm="100000">
                                          <p:val>
                                            <p:strVal val="#ppt_w"/>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3350"/>
                            </p:stCondLst>
                            <p:childTnLst>
                              <p:par>
                                <p:cTn id="76" presetID="31" presetClass="entr" presetSubtype="0" fill="hold" grpId="0" nodeType="afterEffect">
                                  <p:stCondLst>
                                    <p:cond delay="0"/>
                                  </p:stCondLst>
                                  <p:iterate type="lt">
                                    <p:tmPct val="5000"/>
                                  </p:iterate>
                                  <p:childTnLst>
                                    <p:set>
                                      <p:cBhvr>
                                        <p:cTn id="77" dur="1" fill="hold">
                                          <p:stCondLst>
                                            <p:cond delay="0"/>
                                          </p:stCondLst>
                                        </p:cTn>
                                        <p:tgtEl>
                                          <p:spTgt spid="9"/>
                                        </p:tgtEl>
                                        <p:attrNameLst>
                                          <p:attrName>style.visibility</p:attrName>
                                        </p:attrNameLst>
                                      </p:cBhvr>
                                      <p:to>
                                        <p:strVal val="visible"/>
                                      </p:to>
                                    </p:set>
                                    <p:anim calcmode="lin" valueType="num">
                                      <p:cBhvr>
                                        <p:cTn id="78" dur="1000" fill="hold"/>
                                        <p:tgtEl>
                                          <p:spTgt spid="9"/>
                                        </p:tgtEl>
                                        <p:attrNameLst>
                                          <p:attrName>ppt_w</p:attrName>
                                        </p:attrNameLst>
                                      </p:cBhvr>
                                      <p:tavLst>
                                        <p:tav tm="0">
                                          <p:val>
                                            <p:fltVal val="0"/>
                                          </p:val>
                                        </p:tav>
                                        <p:tav tm="100000">
                                          <p:val>
                                            <p:strVal val="#ppt_w"/>
                                          </p:val>
                                        </p:tav>
                                      </p:tavLst>
                                    </p:anim>
                                    <p:anim calcmode="lin" valueType="num">
                                      <p:cBhvr>
                                        <p:cTn id="79" dur="1000" fill="hold"/>
                                        <p:tgtEl>
                                          <p:spTgt spid="9"/>
                                        </p:tgtEl>
                                        <p:attrNameLst>
                                          <p:attrName>ppt_h</p:attrName>
                                        </p:attrNameLst>
                                      </p:cBhvr>
                                      <p:tavLst>
                                        <p:tav tm="0">
                                          <p:val>
                                            <p:fltVal val="0"/>
                                          </p:val>
                                        </p:tav>
                                        <p:tav tm="100000">
                                          <p:val>
                                            <p:strVal val="#ppt_h"/>
                                          </p:val>
                                        </p:tav>
                                      </p:tavLst>
                                    </p:anim>
                                    <p:anim calcmode="lin" valueType="num">
                                      <p:cBhvr>
                                        <p:cTn id="80" dur="1000" fill="hold"/>
                                        <p:tgtEl>
                                          <p:spTgt spid="9"/>
                                        </p:tgtEl>
                                        <p:attrNameLst>
                                          <p:attrName>style.rotation</p:attrName>
                                        </p:attrNameLst>
                                      </p:cBhvr>
                                      <p:tavLst>
                                        <p:tav tm="0">
                                          <p:val>
                                            <p:fltVal val="90"/>
                                          </p:val>
                                        </p:tav>
                                        <p:tav tm="100000">
                                          <p:val>
                                            <p:fltVal val="0"/>
                                          </p:val>
                                        </p:tav>
                                      </p:tavLst>
                                    </p:anim>
                                    <p:animEffect transition="in" filter="fade">
                                      <p:cBhvr>
                                        <p:cTn id="81" dur="10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heel(1)">
                                      <p:cBhvr>
                                        <p:cTn id="8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p:txBody>
          <a:bodyPr>
            <a:normAutofit/>
          </a:bodyPr>
          <a:lstStyle/>
          <a:p>
            <a:pPr rtl="1"/>
            <a:r>
              <a:rPr lang="ar-SA" sz="4000" dirty="0" smtClean="0"/>
              <a:t>ثالثا : </a:t>
            </a:r>
            <a:r>
              <a:rPr lang="ar-SA" sz="4000" dirty="0" err="1" smtClean="0"/>
              <a:t>المولالية</a:t>
            </a:r>
            <a:endParaRPr lang="en-US" sz="4000" dirty="0" smtClean="0"/>
          </a:p>
        </p:txBody>
      </p:sp>
      <p:sp>
        <p:nvSpPr>
          <p:cNvPr id="29699" name="عنصر نائب للمحتوى 2"/>
          <p:cNvSpPr>
            <a:spLocks noGrp="1"/>
          </p:cNvSpPr>
          <p:nvPr>
            <p:ph idx="1"/>
          </p:nvPr>
        </p:nvSpPr>
        <p:spPr>
          <a:xfrm>
            <a:off x="304800" y="1593850"/>
            <a:ext cx="8656638" cy="3511550"/>
          </a:xfrm>
        </p:spPr>
        <p:txBody>
          <a:bodyPr>
            <a:normAutofit/>
          </a:bodyPr>
          <a:lstStyle/>
          <a:p>
            <a:pPr algn="just" rtl="1">
              <a:lnSpc>
                <a:spcPct val="150000"/>
              </a:lnSpc>
              <a:buFont typeface="Monotype Sorts" charset="2"/>
              <a:buNone/>
            </a:pPr>
            <a:r>
              <a:rPr lang="ar-SA" sz="2000" b="1" dirty="0" smtClean="0">
                <a:solidFill>
                  <a:schemeClr val="tx2">
                    <a:lumMod val="60000"/>
                    <a:lumOff val="40000"/>
                  </a:schemeClr>
                </a:solidFill>
              </a:rPr>
              <a:t>هي عبارة عن عدد </a:t>
            </a:r>
            <a:r>
              <a:rPr lang="ar-SA" sz="2000" b="1" dirty="0" err="1" smtClean="0">
                <a:solidFill>
                  <a:schemeClr val="tx2">
                    <a:lumMod val="60000"/>
                    <a:lumOff val="40000"/>
                  </a:schemeClr>
                </a:solidFill>
              </a:rPr>
              <a:t>مولات</a:t>
            </a:r>
            <a:r>
              <a:rPr lang="ar-SA" sz="2000" b="1" dirty="0" smtClean="0">
                <a:solidFill>
                  <a:schemeClr val="tx2">
                    <a:lumMod val="60000"/>
                    <a:lumOff val="40000"/>
                  </a:schemeClr>
                </a:solidFill>
              </a:rPr>
              <a:t> المذاب الموجودة في كيلو جرام من المذيب ويرمز لها بالرمز </a:t>
            </a:r>
            <a:r>
              <a:rPr lang="en-US" sz="2000" b="1" dirty="0" smtClean="0">
                <a:solidFill>
                  <a:schemeClr val="tx2">
                    <a:lumMod val="60000"/>
                    <a:lumOff val="40000"/>
                  </a:schemeClr>
                </a:solidFill>
              </a:rPr>
              <a:t>m</a:t>
            </a:r>
          </a:p>
          <a:p>
            <a:pPr algn="just" rtl="1">
              <a:lnSpc>
                <a:spcPct val="150000"/>
              </a:lnSpc>
              <a:buFont typeface="Monotype Sorts" charset="2"/>
              <a:buNone/>
            </a:pPr>
            <a:endParaRPr lang="en-US" sz="2400" b="1" dirty="0">
              <a:solidFill>
                <a:schemeClr val="tx2">
                  <a:lumMod val="60000"/>
                  <a:lumOff val="40000"/>
                </a:schemeClr>
              </a:solidFill>
            </a:endParaRPr>
          </a:p>
          <a:p>
            <a:pPr algn="just" rtl="1">
              <a:lnSpc>
                <a:spcPct val="150000"/>
              </a:lnSpc>
              <a:buFont typeface="Monotype Sorts" charset="2"/>
              <a:buNone/>
            </a:pPr>
            <a:endParaRPr lang="ar-SA" sz="2400" b="1" dirty="0" smtClean="0">
              <a:solidFill>
                <a:schemeClr val="tx2">
                  <a:lumMod val="60000"/>
                  <a:lumOff val="40000"/>
                </a:schemeClr>
              </a:solidFill>
            </a:endParaRPr>
          </a:p>
          <a:p>
            <a:pPr algn="ctr" rtl="1">
              <a:lnSpc>
                <a:spcPct val="150000"/>
              </a:lnSpc>
              <a:buFont typeface="Monotype Sorts" charset="2"/>
              <a:buNone/>
            </a:pPr>
            <a:endParaRPr lang="en-US" sz="2400" b="1" dirty="0" smtClean="0">
              <a:solidFill>
                <a:schemeClr val="tx2">
                  <a:lumMod val="60000"/>
                  <a:lumOff val="40000"/>
                </a:schemeClr>
              </a:solidFill>
            </a:endParaRPr>
          </a:p>
          <a:p>
            <a:pPr algn="just" rtl="1">
              <a:lnSpc>
                <a:spcPct val="150000"/>
              </a:lnSpc>
              <a:buFont typeface="Monotype Sorts" charset="2"/>
              <a:buNone/>
            </a:pPr>
            <a:r>
              <a:rPr lang="ar-SA" sz="2000" b="1" dirty="0" err="1" smtClean="0">
                <a:solidFill>
                  <a:schemeClr val="tx2">
                    <a:lumMod val="60000"/>
                    <a:lumOff val="40000"/>
                  </a:schemeClr>
                </a:solidFill>
              </a:rPr>
              <a:t>المولالية</a:t>
            </a:r>
            <a:r>
              <a:rPr lang="ar-SA" sz="2000" b="1" dirty="0" smtClean="0">
                <a:solidFill>
                  <a:schemeClr val="tx2">
                    <a:lumMod val="60000"/>
                    <a:lumOff val="40000"/>
                  </a:schemeClr>
                </a:solidFill>
              </a:rPr>
              <a:t> </a:t>
            </a:r>
            <a:r>
              <a:rPr lang="en-US" sz="2000" b="1" dirty="0" smtClean="0">
                <a:solidFill>
                  <a:schemeClr val="tx2">
                    <a:lumMod val="60000"/>
                    <a:lumOff val="40000"/>
                  </a:schemeClr>
                </a:solidFill>
              </a:rPr>
              <a:t>m</a:t>
            </a:r>
            <a:r>
              <a:rPr lang="ar-SA" sz="2000" b="1" dirty="0" smtClean="0">
                <a:solidFill>
                  <a:schemeClr val="tx2">
                    <a:lumMod val="60000"/>
                    <a:lumOff val="40000"/>
                  </a:schemeClr>
                </a:solidFill>
              </a:rPr>
              <a:t> </a:t>
            </a:r>
            <a:r>
              <a:rPr lang="en-US" sz="2000" b="1" dirty="0" smtClean="0">
                <a:solidFill>
                  <a:schemeClr val="tx2">
                    <a:lumMod val="60000"/>
                    <a:lumOff val="40000"/>
                  </a:schemeClr>
                </a:solidFill>
              </a:rPr>
              <a:t>=</a:t>
            </a:r>
            <a:r>
              <a:rPr lang="ar-SA" sz="2000" b="1" dirty="0" smtClean="0">
                <a:solidFill>
                  <a:schemeClr val="tx2">
                    <a:lumMod val="60000"/>
                    <a:lumOff val="40000"/>
                  </a:schemeClr>
                </a:solidFill>
              </a:rPr>
              <a:t> عدد </a:t>
            </a:r>
            <a:r>
              <a:rPr lang="ar-SA" sz="2000" b="1" dirty="0" err="1" smtClean="0">
                <a:solidFill>
                  <a:schemeClr val="tx2">
                    <a:lumMod val="60000"/>
                    <a:lumOff val="40000"/>
                  </a:schemeClr>
                </a:solidFill>
              </a:rPr>
              <a:t>مولات</a:t>
            </a:r>
            <a:r>
              <a:rPr lang="ar-SA" sz="2000" b="1" dirty="0" smtClean="0">
                <a:solidFill>
                  <a:schemeClr val="tx2">
                    <a:lumMod val="60000"/>
                    <a:lumOff val="40000"/>
                  </a:schemeClr>
                </a:solidFill>
              </a:rPr>
              <a:t> المذاب </a:t>
            </a:r>
            <a:r>
              <a:rPr lang="en-US" sz="2000" b="1" dirty="0" smtClean="0">
                <a:solidFill>
                  <a:schemeClr val="tx2">
                    <a:lumMod val="60000"/>
                    <a:lumOff val="40000"/>
                  </a:schemeClr>
                </a:solidFill>
              </a:rPr>
              <a:t>(n)</a:t>
            </a:r>
            <a:r>
              <a:rPr lang="ar-SA" sz="2000" b="1" dirty="0" smtClean="0">
                <a:solidFill>
                  <a:schemeClr val="tx2">
                    <a:lumMod val="60000"/>
                    <a:lumOff val="40000"/>
                  </a:schemeClr>
                </a:solidFill>
              </a:rPr>
              <a:t> </a:t>
            </a:r>
            <a:r>
              <a:rPr lang="en-US" sz="2000" b="1" dirty="0" smtClean="0">
                <a:solidFill>
                  <a:schemeClr val="tx2">
                    <a:lumMod val="60000"/>
                    <a:lumOff val="40000"/>
                  </a:schemeClr>
                </a:solidFill>
              </a:rPr>
              <a:t>/</a:t>
            </a:r>
            <a:r>
              <a:rPr lang="ar-SA" sz="2000" b="1" dirty="0" smtClean="0">
                <a:solidFill>
                  <a:schemeClr val="tx2">
                    <a:lumMod val="60000"/>
                    <a:lumOff val="40000"/>
                  </a:schemeClr>
                </a:solidFill>
              </a:rPr>
              <a:t> كتلة المذيب بالكيلو جرام</a:t>
            </a:r>
          </a:p>
        </p:txBody>
      </p:sp>
      <p:pic>
        <p:nvPicPr>
          <p:cNvPr id="4100"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Effect>
                      <a14:brightnessContrast contrast="37000"/>
                    </a14:imgEffect>
                  </a14:imgLayer>
                </a14:imgProps>
              </a:ext>
              <a:ext uri="{28A0092B-C50C-407E-A947-70E740481C1C}">
                <a14:useLocalDpi xmlns:a14="http://schemas.microsoft.com/office/drawing/2010/main" val="0"/>
              </a:ext>
            </a:extLst>
          </a:blip>
          <a:srcRect/>
          <a:stretch>
            <a:fillRect/>
          </a:stretch>
        </p:blipFill>
        <p:spPr bwMode="auto">
          <a:xfrm>
            <a:off x="1828800" y="2582883"/>
            <a:ext cx="5624512"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Autofit/>
          </a:bodyPr>
          <a:lstStyle/>
          <a:p>
            <a:pPr algn="r" rtl="1"/>
            <a:r>
              <a:rPr lang="ar-SA" sz="2800" b="1" dirty="0" smtClean="0"/>
              <a:t> مثال: 4.5</a:t>
            </a:r>
            <a:endParaRPr lang="en-US" sz="2800" b="1"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4000"/>
                    </a14:imgEffect>
                    <a14:imgEffect>
                      <a14:brightnessContrast bright="8000" contrast="12000"/>
                    </a14:imgEffect>
                  </a14:imgLayer>
                </a14:imgProps>
              </a:ext>
              <a:ext uri="{28A0092B-C50C-407E-A947-70E740481C1C}">
                <a14:useLocalDpi xmlns:a14="http://schemas.microsoft.com/office/drawing/2010/main" val="0"/>
              </a:ext>
            </a:extLst>
          </a:blip>
          <a:srcRect/>
          <a:stretch>
            <a:fillRect/>
          </a:stretch>
        </p:blipFill>
        <p:spPr bwMode="auto">
          <a:xfrm>
            <a:off x="609600" y="1600200"/>
            <a:ext cx="79247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29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8001000" cy="1261884"/>
          </a:xfrm>
          <a:prstGeom prst="rect">
            <a:avLst/>
          </a:prstGeom>
        </p:spPr>
        <p:txBody>
          <a:bodyPr wrap="square">
            <a:spAutoFit/>
          </a:bodyPr>
          <a:lstStyle/>
          <a:p>
            <a:pPr algn="ctr" rtl="1">
              <a:buFont typeface="Monotype Sorts" charset="2"/>
              <a:buNone/>
            </a:pPr>
            <a:r>
              <a:rPr lang="ar-SA" sz="2800" b="1" dirty="0" smtClean="0">
                <a:solidFill>
                  <a:srgbClr val="FF0000"/>
                </a:solidFill>
              </a:rPr>
              <a:t>رابعا : الكسر المولي</a:t>
            </a:r>
            <a:endParaRPr lang="en-US" sz="2800" b="1" dirty="0" smtClean="0">
              <a:solidFill>
                <a:srgbClr val="FF0000"/>
              </a:solidFill>
            </a:endParaRPr>
          </a:p>
          <a:p>
            <a:pPr algn="just" rtl="1">
              <a:buFont typeface="Monotype Sorts" charset="2"/>
              <a:buNone/>
            </a:pPr>
            <a:r>
              <a:rPr lang="ar-SA" sz="2400" b="1" dirty="0" smtClean="0">
                <a:solidFill>
                  <a:schemeClr val="tx2">
                    <a:lumMod val="60000"/>
                    <a:lumOff val="40000"/>
                  </a:schemeClr>
                </a:solidFill>
              </a:rPr>
              <a:t>هو نسبة عدد </a:t>
            </a:r>
            <a:r>
              <a:rPr lang="ar-SA" sz="2400" b="1" dirty="0" err="1" smtClean="0">
                <a:solidFill>
                  <a:schemeClr val="tx2">
                    <a:lumMod val="60000"/>
                    <a:lumOff val="40000"/>
                  </a:schemeClr>
                </a:solidFill>
              </a:rPr>
              <a:t>مولات</a:t>
            </a:r>
            <a:r>
              <a:rPr lang="ar-SA" sz="2400" b="1" dirty="0" smtClean="0">
                <a:solidFill>
                  <a:schemeClr val="tx2">
                    <a:lumMod val="60000"/>
                    <a:lumOff val="40000"/>
                  </a:schemeClr>
                </a:solidFill>
              </a:rPr>
              <a:t> أحد مكونات المحلول إلى المجموع الكلي </a:t>
            </a:r>
            <a:r>
              <a:rPr lang="ar-SA" sz="2400" b="1" dirty="0" err="1" smtClean="0">
                <a:solidFill>
                  <a:schemeClr val="tx2">
                    <a:lumMod val="60000"/>
                    <a:lumOff val="40000"/>
                  </a:schemeClr>
                </a:solidFill>
              </a:rPr>
              <a:t>لمولات</a:t>
            </a:r>
            <a:r>
              <a:rPr lang="ar-SA" sz="2400" b="1" dirty="0" smtClean="0">
                <a:solidFill>
                  <a:schemeClr val="tx2">
                    <a:lumMod val="60000"/>
                    <a:lumOff val="40000"/>
                  </a:schemeClr>
                </a:solidFill>
              </a:rPr>
              <a:t> المواد الموجودة في المحلول ويستخدم الرمز </a:t>
            </a:r>
            <a:r>
              <a:rPr lang="en-US" sz="2400" b="1" dirty="0" smtClean="0">
                <a:solidFill>
                  <a:schemeClr val="tx2">
                    <a:lumMod val="60000"/>
                    <a:lumOff val="40000"/>
                  </a:schemeClr>
                </a:solidFill>
              </a:rPr>
              <a:t>X</a:t>
            </a:r>
            <a:r>
              <a:rPr lang="ar-SA" sz="2400" b="1" dirty="0" smtClean="0">
                <a:solidFill>
                  <a:schemeClr val="tx2">
                    <a:lumMod val="60000"/>
                    <a:lumOff val="40000"/>
                  </a:schemeClr>
                </a:solidFill>
              </a:rPr>
              <a:t> للتعبير عن الكسر المولي</a:t>
            </a:r>
          </a:p>
        </p:txBody>
      </p:sp>
      <p:pic>
        <p:nvPicPr>
          <p:cNvPr id="10242" name="Picture 2"/>
          <p:cNvPicPr>
            <a:picLocks noChangeAspect="1" noChangeArrowheads="1"/>
          </p:cNvPicPr>
          <p:nvPr/>
        </p:nvPicPr>
        <p:blipFill>
          <a:blip r:embed="rId3"/>
          <a:srcRect/>
          <a:stretch>
            <a:fillRect/>
          </a:stretch>
        </p:blipFill>
        <p:spPr bwMode="auto">
          <a:xfrm>
            <a:off x="2057400" y="2133600"/>
            <a:ext cx="3848100" cy="161836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2057400" y="3733800"/>
            <a:ext cx="3600450" cy="130762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2162"/>
          </a:xfrm>
        </p:spPr>
        <p:txBody>
          <a:bodyPr>
            <a:normAutofit/>
          </a:bodyPr>
          <a:lstStyle/>
          <a:p>
            <a:pPr algn="r" rtl="1"/>
            <a:r>
              <a:rPr lang="ar-SA" sz="2400" b="1" dirty="0" smtClean="0"/>
              <a:t>مثال : 4.6</a:t>
            </a:r>
            <a:endParaRPr lang="en-US" sz="2400" b="1"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9000"/>
                    </a14:imgEffect>
                  </a14:imgLayer>
                </a14:imgProps>
              </a:ext>
              <a:ext uri="{28A0092B-C50C-407E-A947-70E740481C1C}">
                <a14:useLocalDpi xmlns:a14="http://schemas.microsoft.com/office/drawing/2010/main" val="0"/>
              </a:ext>
            </a:extLst>
          </a:blip>
          <a:srcRect/>
          <a:stretch>
            <a:fillRect/>
          </a:stretch>
        </p:blipFill>
        <p:spPr bwMode="auto">
          <a:xfrm>
            <a:off x="990600" y="1571625"/>
            <a:ext cx="73152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37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821172" y="1600200"/>
            <a:ext cx="6096000" cy="1754326"/>
          </a:xfrm>
          <a:prstGeom prst="rect">
            <a:avLst/>
          </a:prstGeom>
        </p:spPr>
        <p:txBody>
          <a:bodyPr wrap="square">
            <a:spAutoFit/>
          </a:bodyPr>
          <a:lstStyle/>
          <a:p>
            <a:pPr algn="r" rtl="1"/>
            <a:r>
              <a:rPr lang="ar-SA" u="sng" dirty="0" smtClean="0"/>
              <a:t>نواتج التعلم : </a:t>
            </a:r>
          </a:p>
          <a:p>
            <a:pPr algn="r" rtl="1"/>
            <a:r>
              <a:rPr lang="ar-SA" dirty="0" smtClean="0"/>
              <a:t>- </a:t>
            </a:r>
            <a:r>
              <a:rPr lang="ar-SA" dirty="0"/>
              <a:t>حساب المولية واستخدامه لتحويل بين مولات </a:t>
            </a:r>
            <a:r>
              <a:rPr lang="ar-SA" dirty="0" smtClean="0"/>
              <a:t>المادة </a:t>
            </a:r>
            <a:r>
              <a:rPr lang="ar-SA" dirty="0"/>
              <a:t>في </a:t>
            </a:r>
            <a:r>
              <a:rPr lang="ar-SA" dirty="0" smtClean="0"/>
              <a:t>المحلول </a:t>
            </a:r>
            <a:r>
              <a:rPr lang="ar-SA" dirty="0"/>
              <a:t>وحجم </a:t>
            </a:r>
            <a:r>
              <a:rPr lang="ar-SA" dirty="0" smtClean="0"/>
              <a:t>المحلول.</a:t>
            </a:r>
            <a:endParaRPr lang="ar-SA" dirty="0"/>
          </a:p>
          <a:p>
            <a:pPr marL="285750" indent="-285750" algn="r" rtl="1">
              <a:buFontTx/>
              <a:buChar char="-"/>
            </a:pPr>
            <a:r>
              <a:rPr lang="ar-SA" dirty="0" smtClean="0"/>
              <a:t>وصف </a:t>
            </a:r>
            <a:r>
              <a:rPr lang="ar-SA" dirty="0"/>
              <a:t>كيفية إجراء التخفيف لتحقيق </a:t>
            </a:r>
            <a:r>
              <a:rPr lang="ar-SA" dirty="0" smtClean="0"/>
              <a:t>المحلول المطلوب تركيزه .</a:t>
            </a:r>
          </a:p>
          <a:p>
            <a:pPr marL="285750" indent="-285750" algn="r" rtl="1">
              <a:buFontTx/>
              <a:buChar char="-"/>
            </a:pPr>
            <a:r>
              <a:rPr lang="ar-SA" dirty="0"/>
              <a:t>تحديد المذيب والمذاب </a:t>
            </a:r>
            <a:r>
              <a:rPr lang="ar-SA" dirty="0" smtClean="0"/>
              <a:t>في المحلول.</a:t>
            </a:r>
          </a:p>
          <a:p>
            <a:pPr marL="285750" indent="-285750" algn="r" rtl="1">
              <a:buFontTx/>
              <a:buChar char="-"/>
            </a:pPr>
            <a:r>
              <a:rPr lang="ar-SA" dirty="0"/>
              <a:t>وصف خصائص المحاليل المائية.</a:t>
            </a:r>
            <a:endParaRPr lang="ar-SA" dirty="0" smtClean="0"/>
          </a:p>
          <a:p>
            <a:pPr marL="285750" indent="-285750" algn="r" rtl="1">
              <a:buFontTx/>
              <a:buChar char="-"/>
            </a:pPr>
            <a:endParaRPr lang="en-US" dirty="0"/>
          </a:p>
        </p:txBody>
      </p:sp>
    </p:spTree>
    <p:extLst>
      <p:ext uri="{BB962C8B-B14F-4D97-AF65-F5344CB8AC3E}">
        <p14:creationId xmlns:p14="http://schemas.microsoft.com/office/powerpoint/2010/main" val="138071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Autofit/>
          </a:bodyPr>
          <a:lstStyle/>
          <a:p>
            <a:pPr algn="r" rtl="1"/>
            <a:r>
              <a:rPr lang="ar-SA" sz="2400" b="1" dirty="0" smtClean="0"/>
              <a:t>مثال : 4.7</a:t>
            </a:r>
            <a:endParaRPr lang="en-US" sz="2400" b="1"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2000"/>
                    </a14:imgEffect>
                  </a14:imgLayer>
                </a14:imgProps>
              </a:ext>
              <a:ext uri="{28A0092B-C50C-407E-A947-70E740481C1C}">
                <a14:useLocalDpi xmlns:a14="http://schemas.microsoft.com/office/drawing/2010/main" val="0"/>
              </a:ext>
            </a:extLst>
          </a:blip>
          <a:srcRect/>
          <a:stretch>
            <a:fillRect/>
          </a:stretch>
        </p:blipFill>
        <p:spPr bwMode="auto">
          <a:xfrm>
            <a:off x="788581" y="762000"/>
            <a:ext cx="7467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88000"/>
                    </a14:imgEffect>
                    <a14:imgEffect>
                      <a14:brightnessContrast contrast="49000"/>
                    </a14:imgEffect>
                  </a14:imgLayer>
                </a14:imgProps>
              </a:ext>
              <a:ext uri="{28A0092B-C50C-407E-A947-70E740481C1C}">
                <a14:useLocalDpi xmlns:a14="http://schemas.microsoft.com/office/drawing/2010/main" val="0"/>
              </a:ext>
            </a:extLst>
          </a:blip>
          <a:srcRect/>
          <a:stretch>
            <a:fillRect/>
          </a:stretch>
        </p:blipFill>
        <p:spPr bwMode="auto">
          <a:xfrm>
            <a:off x="788581" y="1831975"/>
            <a:ext cx="7593419"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28000" contrast="41000"/>
                    </a14:imgEffect>
                  </a14:imgLayer>
                </a14:imgProps>
              </a:ext>
              <a:ext uri="{28A0092B-C50C-407E-A947-70E740481C1C}">
                <a14:useLocalDpi xmlns:a14="http://schemas.microsoft.com/office/drawing/2010/main" val="0"/>
              </a:ext>
            </a:extLst>
          </a:blip>
          <a:srcRect/>
          <a:stretch>
            <a:fillRect/>
          </a:stretch>
        </p:blipFill>
        <p:spPr bwMode="auto">
          <a:xfrm>
            <a:off x="2200865" y="1344040"/>
            <a:ext cx="2384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37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76000"/>
                    </a14:imgEffect>
                  </a14:imgLayer>
                </a14:imgProps>
              </a:ext>
              <a:ext uri="{28A0092B-C50C-407E-A947-70E740481C1C}">
                <a14:useLocalDpi xmlns:a14="http://schemas.microsoft.com/office/drawing/2010/main" val="0"/>
              </a:ext>
            </a:extLst>
          </a:blip>
          <a:srcRect/>
          <a:stretch>
            <a:fillRect/>
          </a:stretch>
        </p:blipFill>
        <p:spPr bwMode="auto">
          <a:xfrm>
            <a:off x="990600" y="795010"/>
            <a:ext cx="7239000" cy="545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886200" y="271790"/>
            <a:ext cx="2186817" cy="523220"/>
          </a:xfrm>
          <a:prstGeom prst="rect">
            <a:avLst/>
          </a:prstGeom>
        </p:spPr>
        <p:txBody>
          <a:bodyPr wrap="none">
            <a:spAutoFit/>
          </a:bodyPr>
          <a:lstStyle/>
          <a:p>
            <a:r>
              <a:rPr lang="ar-SA" sz="2800" u="sng" dirty="0"/>
              <a:t>* قوانين للمساعدة</a:t>
            </a:r>
            <a:endParaRPr lang="en-US" sz="2800" u="sng" dirty="0"/>
          </a:p>
        </p:txBody>
      </p:sp>
    </p:spTree>
    <p:extLst>
      <p:ext uri="{BB962C8B-B14F-4D97-AF65-F5344CB8AC3E}">
        <p14:creationId xmlns:p14="http://schemas.microsoft.com/office/powerpoint/2010/main" val="263259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56" name="AutoShape 20"/>
          <p:cNvSpPr>
            <a:spLocks noChangeArrowheads="1"/>
          </p:cNvSpPr>
          <p:nvPr/>
        </p:nvSpPr>
        <p:spPr bwMode="auto">
          <a:xfrm>
            <a:off x="755650" y="1773238"/>
            <a:ext cx="3671888" cy="1871662"/>
          </a:xfrm>
          <a:prstGeom prst="triangle">
            <a:avLst>
              <a:gd name="adj" fmla="val 50023"/>
            </a:avLst>
          </a:prstGeom>
          <a:solidFill>
            <a:srgbClr val="FFFF00"/>
          </a:solidFill>
          <a:ln w="9525">
            <a:noFill/>
            <a:miter lim="800000"/>
            <a:headEnd/>
            <a:tailEnd/>
          </a:ln>
        </p:spPr>
        <p:txBody>
          <a:bodyPr wrap="none" lIns="90000" tIns="46800" rIns="90000" bIns="46800" anchor="ctr"/>
          <a:lstStyle/>
          <a:p>
            <a:endParaRPr lang="ar-EG"/>
          </a:p>
        </p:txBody>
      </p:sp>
      <p:sp>
        <p:nvSpPr>
          <p:cNvPr id="398349" name="AutoShape 13"/>
          <p:cNvSpPr>
            <a:spLocks noChangeArrowheads="1"/>
          </p:cNvSpPr>
          <p:nvPr/>
        </p:nvSpPr>
        <p:spPr bwMode="auto">
          <a:xfrm>
            <a:off x="4932363" y="1773238"/>
            <a:ext cx="3671887" cy="1871662"/>
          </a:xfrm>
          <a:prstGeom prst="triangle">
            <a:avLst>
              <a:gd name="adj" fmla="val 50023"/>
            </a:avLst>
          </a:prstGeom>
          <a:solidFill>
            <a:srgbClr val="FFFF00"/>
          </a:solidFill>
          <a:ln w="9525">
            <a:noFill/>
            <a:miter lim="800000"/>
            <a:headEnd/>
            <a:tailEnd/>
          </a:ln>
        </p:spPr>
        <p:txBody>
          <a:bodyPr wrap="none" lIns="90000" tIns="46800" rIns="90000" bIns="46800" anchor="ctr"/>
          <a:lstStyle/>
          <a:p>
            <a:endParaRPr lang="ar-EG"/>
          </a:p>
        </p:txBody>
      </p:sp>
      <p:sp>
        <p:nvSpPr>
          <p:cNvPr id="58372" name="Rectangle 4"/>
          <p:cNvSpPr>
            <a:spLocks noGrp="1" noChangeArrowheads="1"/>
          </p:cNvSpPr>
          <p:nvPr>
            <p:ph type="title"/>
          </p:nvPr>
        </p:nvSpPr>
        <p:spPr>
          <a:xfrm>
            <a:off x="457200" y="277813"/>
            <a:ext cx="8229600" cy="1139825"/>
          </a:xfrm>
          <a:noFill/>
        </p:spPr>
        <p:txBody>
          <a:bodyPr anchor="ctr"/>
          <a:lstStyle/>
          <a:p>
            <a:pPr eaLnBrk="1" hangingPunct="1"/>
            <a:r>
              <a:rPr lang="ar-SA" sz="6000" b="1" dirty="0" smtClean="0">
                <a:cs typeface="Al-Homam" pitchFamily="2" charset="-78"/>
              </a:rPr>
              <a:t>* قوانين للمساعدة</a:t>
            </a:r>
            <a:endParaRPr lang="en-US" sz="6000" b="1" dirty="0" smtClean="0">
              <a:cs typeface="Al-Homam" pitchFamily="2" charset="-78"/>
            </a:endParaRPr>
          </a:p>
        </p:txBody>
      </p:sp>
      <p:sp>
        <p:nvSpPr>
          <p:cNvPr id="398347" name="WordArt 11"/>
          <p:cNvSpPr>
            <a:spLocks noChangeArrowheads="1" noChangeShapeType="1" noTextEdit="1"/>
          </p:cNvSpPr>
          <p:nvPr/>
        </p:nvSpPr>
        <p:spPr bwMode="auto">
          <a:xfrm rot="408080">
            <a:off x="5570538" y="2706688"/>
            <a:ext cx="2376487" cy="995362"/>
          </a:xfrm>
          <a:prstGeom prst="rect">
            <a:avLst/>
          </a:prstGeom>
        </p:spPr>
        <p:txBody>
          <a:bodyPr wrap="none" fromWordArt="1">
            <a:prstTxWarp prst="textSlantUp">
              <a:avLst>
                <a:gd name="adj" fmla="val 24856"/>
              </a:avLst>
            </a:prstTxWarp>
          </a:bodyPr>
          <a:lstStyle/>
          <a:p>
            <a:pPr algn="ctr"/>
            <a:r>
              <a:rPr lang="ar-EG" sz="3600" kern="10" dirty="0">
                <a:ln w="9525">
                  <a:solidFill>
                    <a:srgbClr val="000000"/>
                  </a:solidFill>
                  <a:round/>
                  <a:headEnd/>
                  <a:tailEnd/>
                </a:ln>
                <a:solidFill>
                  <a:srgbClr val="000000"/>
                </a:solidFill>
                <a:latin typeface="Arial"/>
                <a:cs typeface="Arial"/>
              </a:rPr>
              <a:t>عدد المولات × الكتلة الجزيئية</a:t>
            </a:r>
            <a:endParaRPr lang="en-US" sz="3600" kern="10" dirty="0">
              <a:ln w="9525">
                <a:solidFill>
                  <a:srgbClr val="000000"/>
                </a:solidFill>
                <a:round/>
                <a:headEnd/>
                <a:tailEnd/>
              </a:ln>
              <a:solidFill>
                <a:srgbClr val="000000"/>
              </a:solidFill>
              <a:latin typeface="Arial"/>
              <a:cs typeface="Arial"/>
            </a:endParaRPr>
          </a:p>
        </p:txBody>
      </p:sp>
      <p:sp>
        <p:nvSpPr>
          <p:cNvPr id="398345" name="WordArt 9"/>
          <p:cNvSpPr>
            <a:spLocks noChangeArrowheads="1" noChangeShapeType="1" noTextEdit="1"/>
          </p:cNvSpPr>
          <p:nvPr/>
        </p:nvSpPr>
        <p:spPr bwMode="auto">
          <a:xfrm>
            <a:off x="2339975" y="1989138"/>
            <a:ext cx="515938" cy="549275"/>
          </a:xfrm>
          <a:prstGeom prst="rect">
            <a:avLst/>
          </a:prstGeom>
        </p:spPr>
        <p:txBody>
          <a:bodyPr wrap="none" fromWordArt="1">
            <a:prstTxWarp prst="textSlantUp">
              <a:avLst>
                <a:gd name="adj" fmla="val 32056"/>
              </a:avLst>
            </a:prstTxWarp>
          </a:bodyPr>
          <a:lstStyle/>
          <a:p>
            <a:pPr algn="ctr"/>
            <a:r>
              <a:rPr lang="ar-EG" sz="28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الكتلة</a:t>
            </a:r>
            <a:endParaRPr lang="en-US" sz="28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
        <p:nvSpPr>
          <p:cNvPr id="398350" name="Line 14"/>
          <p:cNvSpPr>
            <a:spLocks noChangeShapeType="1"/>
          </p:cNvSpPr>
          <p:nvPr/>
        </p:nvSpPr>
        <p:spPr bwMode="auto">
          <a:xfrm flipH="1">
            <a:off x="5940425" y="2636838"/>
            <a:ext cx="1655763" cy="0"/>
          </a:xfrm>
          <a:prstGeom prst="line">
            <a:avLst/>
          </a:prstGeom>
          <a:noFill/>
          <a:ln w="57150">
            <a:solidFill>
              <a:schemeClr val="bg2"/>
            </a:solidFill>
            <a:round/>
            <a:headEnd/>
            <a:tailEnd/>
          </a:ln>
        </p:spPr>
        <p:txBody>
          <a:bodyPr wrap="none" lIns="90000" tIns="46800" rIns="90000" bIns="46800" anchor="ctr"/>
          <a:lstStyle/>
          <a:p>
            <a:endParaRPr lang="en-US"/>
          </a:p>
        </p:txBody>
      </p:sp>
      <p:sp>
        <p:nvSpPr>
          <p:cNvPr id="398359" name="Line 23"/>
          <p:cNvSpPr>
            <a:spLocks noChangeShapeType="1"/>
          </p:cNvSpPr>
          <p:nvPr/>
        </p:nvSpPr>
        <p:spPr bwMode="auto">
          <a:xfrm flipH="1">
            <a:off x="1763713" y="2636838"/>
            <a:ext cx="1655762" cy="0"/>
          </a:xfrm>
          <a:prstGeom prst="line">
            <a:avLst/>
          </a:prstGeom>
          <a:noFill/>
          <a:ln w="57150">
            <a:solidFill>
              <a:schemeClr val="bg2"/>
            </a:solidFill>
            <a:round/>
            <a:headEnd/>
            <a:tailEnd/>
          </a:ln>
        </p:spPr>
        <p:txBody>
          <a:bodyPr wrap="none" lIns="90000" tIns="46800" rIns="90000" bIns="46800" anchor="ctr"/>
          <a:lstStyle/>
          <a:p>
            <a:endParaRPr lang="en-US"/>
          </a:p>
        </p:txBody>
      </p:sp>
      <p:sp>
        <p:nvSpPr>
          <p:cNvPr id="398355" name="WordArt 19"/>
          <p:cNvSpPr>
            <a:spLocks noChangeArrowheads="1" noChangeShapeType="1" noTextEdit="1"/>
          </p:cNvSpPr>
          <p:nvPr/>
        </p:nvSpPr>
        <p:spPr bwMode="auto">
          <a:xfrm>
            <a:off x="1620838" y="2925763"/>
            <a:ext cx="1962150" cy="504825"/>
          </a:xfrm>
          <a:prstGeom prst="rect">
            <a:avLst/>
          </a:prstGeom>
        </p:spPr>
        <p:txBody>
          <a:bodyPr wrap="none" fromWordArt="1">
            <a:prstTxWarp prst="textPlain">
              <a:avLst>
                <a:gd name="adj" fmla="val 50000"/>
              </a:avLst>
            </a:prstTxWarp>
          </a:bodyPr>
          <a:lstStyle/>
          <a:p>
            <a:pPr algn="ctr"/>
            <a:r>
              <a:rPr lang="ar-EG" sz="3200" kern="10" dirty="0">
                <a:ln w="19050">
                  <a:solidFill>
                    <a:srgbClr val="99CCFF"/>
                  </a:solidFill>
                  <a:round/>
                  <a:headEnd/>
                  <a:tailEnd/>
                </a:ln>
                <a:effectLst>
                  <a:outerShdw dist="35921" dir="2700000" algn="ctr" rotWithShape="0">
                    <a:srgbClr val="990000"/>
                  </a:outerShdw>
                </a:effectLst>
                <a:latin typeface="Arial"/>
                <a:cs typeface="Arial"/>
              </a:rPr>
              <a:t>الحجم</a:t>
            </a:r>
            <a:r>
              <a:rPr lang="ar-EG" sz="3200"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rPr>
              <a:t> × الكثافة</a:t>
            </a:r>
            <a:endParaRPr lang="en-US" sz="3200"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graphicFrame>
        <p:nvGraphicFramePr>
          <p:cNvPr id="398368" name="Group 32"/>
          <p:cNvGraphicFramePr>
            <a:graphicFrameLocks noGrp="1"/>
          </p:cNvGraphicFramePr>
          <p:nvPr/>
        </p:nvGraphicFramePr>
        <p:xfrm>
          <a:off x="1403350" y="4076700"/>
          <a:ext cx="5976938" cy="1341120"/>
        </p:xfrm>
        <a:graphic>
          <a:graphicData uri="http://schemas.openxmlformats.org/drawingml/2006/table">
            <a:tbl>
              <a:tblPr rtl="1"/>
              <a:tblGrid>
                <a:gridCol w="5976938"/>
              </a:tblGrid>
              <a:tr h="576263">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ar-SA" sz="4100" b="1" i="0" u="none" strike="noStrike" cap="none" normalizeH="0" baseline="0" smtClean="0">
                          <a:ln>
                            <a:noFill/>
                          </a:ln>
                          <a:solidFill>
                            <a:srgbClr val="660066"/>
                          </a:solidFill>
                          <a:effectLst>
                            <a:outerShdw blurRad="38100" dist="38100" dir="2700000" algn="tl">
                              <a:srgbClr val="000000"/>
                            </a:outerShdw>
                          </a:effectLst>
                          <a:latin typeface="Verdana" pitchFamily="34" charset="0"/>
                          <a:cs typeface="AL-Mateen" pitchFamily="2" charset="-78"/>
                        </a:rPr>
                        <a:t>كتلة المحلول = كتلة المذاب + كتلة المذيب</a:t>
                      </a:r>
                      <a:endParaRPr kumimoji="0" lang="en-US" sz="4100" b="1" i="0" u="none" strike="noStrike" cap="none" normalizeH="0" baseline="0" smtClean="0">
                        <a:ln>
                          <a:noFill/>
                        </a:ln>
                        <a:solidFill>
                          <a:srgbClr val="660066"/>
                        </a:solidFill>
                        <a:effectLst>
                          <a:outerShdw blurRad="38100" dist="38100" dir="2700000" algn="tl">
                            <a:srgbClr val="000000"/>
                          </a:outerShdw>
                        </a:effectLst>
                        <a:latin typeface="Verdana" pitchFamily="34" charset="0"/>
                        <a:cs typeface="AL-Matee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50000">
                          <a:srgbClr val="336699"/>
                        </a:gs>
                        <a:gs pos="100000">
                          <a:schemeClr val="bg1"/>
                        </a:gs>
                      </a:gsLst>
                      <a:lin ang="2700000" scaled="1"/>
                    </a:gradFill>
                  </a:tcPr>
                </a:tc>
              </a:tr>
            </a:tbl>
          </a:graphicData>
        </a:graphic>
      </p:graphicFrame>
      <p:sp>
        <p:nvSpPr>
          <p:cNvPr id="398372" name="WordArt 36"/>
          <p:cNvSpPr>
            <a:spLocks noChangeArrowheads="1" noChangeShapeType="1" noTextEdit="1"/>
          </p:cNvSpPr>
          <p:nvPr/>
        </p:nvSpPr>
        <p:spPr bwMode="auto">
          <a:xfrm>
            <a:off x="6516688" y="1989138"/>
            <a:ext cx="515937" cy="549275"/>
          </a:xfrm>
          <a:prstGeom prst="rect">
            <a:avLst/>
          </a:prstGeom>
        </p:spPr>
        <p:txBody>
          <a:bodyPr wrap="none" fromWordArt="1">
            <a:prstTxWarp prst="textSlantUp">
              <a:avLst>
                <a:gd name="adj" fmla="val 32056"/>
              </a:avLst>
            </a:prstTxWarp>
          </a:bodyPr>
          <a:lstStyle/>
          <a:p>
            <a:pPr algn="ctr"/>
            <a:r>
              <a:rPr lang="ar-EG" sz="28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الكتلة</a:t>
            </a:r>
            <a:endParaRPr lang="en-US" sz="28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98349"/>
                                        </p:tgtEl>
                                        <p:attrNameLst>
                                          <p:attrName>style.visibility</p:attrName>
                                        </p:attrNameLst>
                                      </p:cBhvr>
                                      <p:to>
                                        <p:strVal val="visible"/>
                                      </p:to>
                                    </p:set>
                                    <p:anim calcmode="lin" valueType="num">
                                      <p:cBhvr>
                                        <p:cTn id="7" dur="2000" fill="hold"/>
                                        <p:tgtEl>
                                          <p:spTgt spid="398349"/>
                                        </p:tgtEl>
                                        <p:attrNameLst>
                                          <p:attrName>ppt_w</p:attrName>
                                        </p:attrNameLst>
                                      </p:cBhvr>
                                      <p:tavLst>
                                        <p:tav tm="0">
                                          <p:val>
                                            <p:fltVal val="0"/>
                                          </p:val>
                                        </p:tav>
                                        <p:tav tm="100000">
                                          <p:val>
                                            <p:strVal val="#ppt_w"/>
                                          </p:val>
                                        </p:tav>
                                      </p:tavLst>
                                    </p:anim>
                                    <p:anim calcmode="lin" valueType="num">
                                      <p:cBhvr>
                                        <p:cTn id="8" dur="2000" fill="hold"/>
                                        <p:tgtEl>
                                          <p:spTgt spid="398349"/>
                                        </p:tgtEl>
                                        <p:attrNameLst>
                                          <p:attrName>ppt_h</p:attrName>
                                        </p:attrNameLst>
                                      </p:cBhvr>
                                      <p:tavLst>
                                        <p:tav tm="0">
                                          <p:val>
                                            <p:fltVal val="0"/>
                                          </p:val>
                                        </p:tav>
                                        <p:tav tm="100000">
                                          <p:val>
                                            <p:strVal val="#ppt_h"/>
                                          </p:val>
                                        </p:tav>
                                      </p:tavLst>
                                    </p:anim>
                                    <p:anim calcmode="lin" valueType="num">
                                      <p:cBhvr>
                                        <p:cTn id="9" dur="2000" fill="hold"/>
                                        <p:tgtEl>
                                          <p:spTgt spid="398349"/>
                                        </p:tgtEl>
                                        <p:attrNameLst>
                                          <p:attrName>ppt_x</p:attrName>
                                        </p:attrNameLst>
                                      </p:cBhvr>
                                      <p:tavLst>
                                        <p:tav tm="0">
                                          <p:val>
                                            <p:fltVal val="0.5"/>
                                          </p:val>
                                        </p:tav>
                                        <p:tav tm="100000">
                                          <p:val>
                                            <p:strVal val="#ppt_x"/>
                                          </p:val>
                                        </p:tav>
                                      </p:tavLst>
                                    </p:anim>
                                    <p:anim calcmode="lin" valueType="num">
                                      <p:cBhvr>
                                        <p:cTn id="10" dur="2000" fill="hold"/>
                                        <p:tgtEl>
                                          <p:spTgt spid="39834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398372"/>
                                        </p:tgtEl>
                                        <p:attrNameLst>
                                          <p:attrName>style.visibility</p:attrName>
                                        </p:attrNameLst>
                                      </p:cBhvr>
                                      <p:to>
                                        <p:strVal val="visible"/>
                                      </p:to>
                                    </p:set>
                                    <p:anim calcmode="lin" valueType="num">
                                      <p:cBhvr additive="base">
                                        <p:cTn id="15" dur="2000" fill="hold"/>
                                        <p:tgtEl>
                                          <p:spTgt spid="398372"/>
                                        </p:tgtEl>
                                        <p:attrNameLst>
                                          <p:attrName>ppt_x</p:attrName>
                                        </p:attrNameLst>
                                      </p:cBhvr>
                                      <p:tavLst>
                                        <p:tav tm="0">
                                          <p:val>
                                            <p:strVal val="0-#ppt_w/2"/>
                                          </p:val>
                                        </p:tav>
                                        <p:tav tm="100000">
                                          <p:val>
                                            <p:strVal val="#ppt_x"/>
                                          </p:val>
                                        </p:tav>
                                      </p:tavLst>
                                    </p:anim>
                                    <p:anim calcmode="lin" valueType="num">
                                      <p:cBhvr additive="base">
                                        <p:cTn id="16" dur="2000" fill="hold"/>
                                        <p:tgtEl>
                                          <p:spTgt spid="398372"/>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398350"/>
                                        </p:tgtEl>
                                        <p:attrNameLst>
                                          <p:attrName>style.visibility</p:attrName>
                                        </p:attrNameLst>
                                      </p:cBhvr>
                                      <p:to>
                                        <p:strVal val="visible"/>
                                      </p:to>
                                    </p:set>
                                    <p:anim calcmode="lin" valueType="num">
                                      <p:cBhvr>
                                        <p:cTn id="20" dur="2000" fill="hold"/>
                                        <p:tgtEl>
                                          <p:spTgt spid="398350"/>
                                        </p:tgtEl>
                                        <p:attrNameLst>
                                          <p:attrName>ppt_w</p:attrName>
                                        </p:attrNameLst>
                                      </p:cBhvr>
                                      <p:tavLst>
                                        <p:tav tm="0">
                                          <p:val>
                                            <p:fltVal val="0"/>
                                          </p:val>
                                        </p:tav>
                                        <p:tav tm="100000">
                                          <p:val>
                                            <p:strVal val="#ppt_w"/>
                                          </p:val>
                                        </p:tav>
                                      </p:tavLst>
                                    </p:anim>
                                    <p:anim calcmode="lin" valueType="num">
                                      <p:cBhvr>
                                        <p:cTn id="21" dur="2000" fill="hold"/>
                                        <p:tgtEl>
                                          <p:spTgt spid="398350"/>
                                        </p:tgtEl>
                                        <p:attrNameLst>
                                          <p:attrName>ppt_h</p:attrName>
                                        </p:attrNameLst>
                                      </p:cBhvr>
                                      <p:tavLst>
                                        <p:tav tm="0">
                                          <p:val>
                                            <p:strVal val="#ppt_h"/>
                                          </p:val>
                                        </p:tav>
                                        <p:tav tm="100000">
                                          <p:val>
                                            <p:strVal val="#ppt_h"/>
                                          </p:val>
                                        </p:tav>
                                      </p:tavLst>
                                    </p:anim>
                                  </p:childTnLst>
                                </p:cTn>
                              </p:par>
                            </p:childTnLst>
                          </p:cTn>
                        </p:par>
                        <p:par>
                          <p:cTn id="22" fill="hold">
                            <p:stCondLst>
                              <p:cond delay="400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398347"/>
                                        </p:tgtEl>
                                        <p:attrNameLst>
                                          <p:attrName>style.visibility</p:attrName>
                                        </p:attrNameLst>
                                      </p:cBhvr>
                                      <p:to>
                                        <p:strVal val="visible"/>
                                      </p:to>
                                    </p:set>
                                    <p:anim calcmode="lin" valueType="num">
                                      <p:cBhvr>
                                        <p:cTn id="25" dur="1000" fill="hold"/>
                                        <p:tgtEl>
                                          <p:spTgt spid="398347"/>
                                        </p:tgtEl>
                                        <p:attrNameLst>
                                          <p:attrName>ppt_w</p:attrName>
                                        </p:attrNameLst>
                                      </p:cBhvr>
                                      <p:tavLst>
                                        <p:tav tm="0">
                                          <p:val>
                                            <p:fltVal val="0"/>
                                          </p:val>
                                        </p:tav>
                                        <p:tav tm="100000">
                                          <p:val>
                                            <p:strVal val="#ppt_w"/>
                                          </p:val>
                                        </p:tav>
                                      </p:tavLst>
                                    </p:anim>
                                    <p:anim calcmode="lin" valueType="num">
                                      <p:cBhvr>
                                        <p:cTn id="26" dur="1000" fill="hold"/>
                                        <p:tgtEl>
                                          <p:spTgt spid="398347"/>
                                        </p:tgtEl>
                                        <p:attrNameLst>
                                          <p:attrName>ppt_h</p:attrName>
                                        </p:attrNameLst>
                                      </p:cBhvr>
                                      <p:tavLst>
                                        <p:tav tm="0">
                                          <p:val>
                                            <p:fltVal val="0"/>
                                          </p:val>
                                        </p:tav>
                                        <p:tav tm="100000">
                                          <p:val>
                                            <p:strVal val="#ppt_h"/>
                                          </p:val>
                                        </p:tav>
                                      </p:tavLst>
                                    </p:anim>
                                    <p:anim calcmode="lin" valueType="num">
                                      <p:cBhvr>
                                        <p:cTn id="27" dur="1000" fill="hold"/>
                                        <p:tgtEl>
                                          <p:spTgt spid="398347"/>
                                        </p:tgtEl>
                                        <p:attrNameLst>
                                          <p:attrName>style.rotation</p:attrName>
                                        </p:attrNameLst>
                                      </p:cBhvr>
                                      <p:tavLst>
                                        <p:tav tm="0">
                                          <p:val>
                                            <p:fltVal val="90"/>
                                          </p:val>
                                        </p:tav>
                                        <p:tav tm="100000">
                                          <p:val>
                                            <p:fltVal val="0"/>
                                          </p:val>
                                        </p:tav>
                                      </p:tavLst>
                                    </p:anim>
                                    <p:animEffect transition="in" filter="fade">
                                      <p:cBhvr>
                                        <p:cTn id="28" dur="1000"/>
                                        <p:tgtEl>
                                          <p:spTgt spid="398347"/>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398356"/>
                                        </p:tgtEl>
                                        <p:attrNameLst>
                                          <p:attrName>style.visibility</p:attrName>
                                        </p:attrNameLst>
                                      </p:cBhvr>
                                      <p:to>
                                        <p:strVal val="visible"/>
                                      </p:to>
                                    </p:set>
                                    <p:anim calcmode="lin" valueType="num">
                                      <p:cBhvr>
                                        <p:cTn id="33" dur="2000" fill="hold"/>
                                        <p:tgtEl>
                                          <p:spTgt spid="398356"/>
                                        </p:tgtEl>
                                        <p:attrNameLst>
                                          <p:attrName>ppt_w</p:attrName>
                                        </p:attrNameLst>
                                      </p:cBhvr>
                                      <p:tavLst>
                                        <p:tav tm="0">
                                          <p:val>
                                            <p:fltVal val="0"/>
                                          </p:val>
                                        </p:tav>
                                        <p:tav tm="100000">
                                          <p:val>
                                            <p:strVal val="#ppt_w"/>
                                          </p:val>
                                        </p:tav>
                                      </p:tavLst>
                                    </p:anim>
                                    <p:anim calcmode="lin" valueType="num">
                                      <p:cBhvr>
                                        <p:cTn id="34" dur="2000" fill="hold"/>
                                        <p:tgtEl>
                                          <p:spTgt spid="398356"/>
                                        </p:tgtEl>
                                        <p:attrNameLst>
                                          <p:attrName>ppt_h</p:attrName>
                                        </p:attrNameLst>
                                      </p:cBhvr>
                                      <p:tavLst>
                                        <p:tav tm="0">
                                          <p:val>
                                            <p:fltVal val="0"/>
                                          </p:val>
                                        </p:tav>
                                        <p:tav tm="100000">
                                          <p:val>
                                            <p:strVal val="#ppt_h"/>
                                          </p:val>
                                        </p:tav>
                                      </p:tavLst>
                                    </p:anim>
                                    <p:anim calcmode="lin" valueType="num">
                                      <p:cBhvr>
                                        <p:cTn id="35" dur="2000" fill="hold"/>
                                        <p:tgtEl>
                                          <p:spTgt spid="398356"/>
                                        </p:tgtEl>
                                        <p:attrNameLst>
                                          <p:attrName>ppt_x</p:attrName>
                                        </p:attrNameLst>
                                      </p:cBhvr>
                                      <p:tavLst>
                                        <p:tav tm="0">
                                          <p:val>
                                            <p:fltVal val="0.5"/>
                                          </p:val>
                                        </p:tav>
                                        <p:tav tm="100000">
                                          <p:val>
                                            <p:strVal val="#ppt_x"/>
                                          </p:val>
                                        </p:tav>
                                      </p:tavLst>
                                    </p:anim>
                                    <p:anim calcmode="lin" valueType="num">
                                      <p:cBhvr>
                                        <p:cTn id="36" dur="2000" fill="hold"/>
                                        <p:tgtEl>
                                          <p:spTgt spid="398356"/>
                                        </p:tgtEl>
                                        <p:attrNameLst>
                                          <p:attrName>ppt_y</p:attrName>
                                        </p:attrNameLst>
                                      </p:cBhvr>
                                      <p:tavLst>
                                        <p:tav tm="0">
                                          <p:val>
                                            <p:fltVal val="0.5"/>
                                          </p:val>
                                        </p:tav>
                                        <p:tav tm="100000">
                                          <p:val>
                                            <p:strVal val="#ppt_y"/>
                                          </p:val>
                                        </p:tav>
                                      </p:tavLst>
                                    </p:anim>
                                  </p:childTnLst>
                                </p:cTn>
                              </p:par>
                            </p:childTnLst>
                          </p:cTn>
                        </p:par>
                        <p:par>
                          <p:cTn id="37" fill="hold">
                            <p:stCondLst>
                              <p:cond delay="2000"/>
                            </p:stCondLst>
                            <p:childTnLst>
                              <p:par>
                                <p:cTn id="38" presetID="17" presetClass="entr" presetSubtype="10" fill="hold" grpId="0" nodeType="afterEffect">
                                  <p:stCondLst>
                                    <p:cond delay="0"/>
                                  </p:stCondLst>
                                  <p:childTnLst>
                                    <p:set>
                                      <p:cBhvr>
                                        <p:cTn id="39" dur="1" fill="hold">
                                          <p:stCondLst>
                                            <p:cond delay="0"/>
                                          </p:stCondLst>
                                        </p:cTn>
                                        <p:tgtEl>
                                          <p:spTgt spid="398359"/>
                                        </p:tgtEl>
                                        <p:attrNameLst>
                                          <p:attrName>style.visibility</p:attrName>
                                        </p:attrNameLst>
                                      </p:cBhvr>
                                      <p:to>
                                        <p:strVal val="visible"/>
                                      </p:to>
                                    </p:set>
                                    <p:anim calcmode="lin" valueType="num">
                                      <p:cBhvr>
                                        <p:cTn id="40" dur="2000" fill="hold"/>
                                        <p:tgtEl>
                                          <p:spTgt spid="398359"/>
                                        </p:tgtEl>
                                        <p:attrNameLst>
                                          <p:attrName>ppt_w</p:attrName>
                                        </p:attrNameLst>
                                      </p:cBhvr>
                                      <p:tavLst>
                                        <p:tav tm="0">
                                          <p:val>
                                            <p:fltVal val="0"/>
                                          </p:val>
                                        </p:tav>
                                        <p:tav tm="100000">
                                          <p:val>
                                            <p:strVal val="#ppt_w"/>
                                          </p:val>
                                        </p:tav>
                                      </p:tavLst>
                                    </p:anim>
                                    <p:anim calcmode="lin" valueType="num">
                                      <p:cBhvr>
                                        <p:cTn id="41" dur="2000" fill="hold"/>
                                        <p:tgtEl>
                                          <p:spTgt spid="39835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grpId="0" nodeType="clickEffect">
                                  <p:stCondLst>
                                    <p:cond delay="0"/>
                                  </p:stCondLst>
                                  <p:childTnLst>
                                    <p:set>
                                      <p:cBhvr>
                                        <p:cTn id="45" dur="1" fill="hold">
                                          <p:stCondLst>
                                            <p:cond delay="0"/>
                                          </p:stCondLst>
                                        </p:cTn>
                                        <p:tgtEl>
                                          <p:spTgt spid="398345"/>
                                        </p:tgtEl>
                                        <p:attrNameLst>
                                          <p:attrName>style.visibility</p:attrName>
                                        </p:attrNameLst>
                                      </p:cBhvr>
                                      <p:to>
                                        <p:strVal val="visible"/>
                                      </p:to>
                                    </p:set>
                                    <p:anim calcmode="lin" valueType="num">
                                      <p:cBhvr additive="base">
                                        <p:cTn id="46" dur="2000" fill="hold"/>
                                        <p:tgtEl>
                                          <p:spTgt spid="398345"/>
                                        </p:tgtEl>
                                        <p:attrNameLst>
                                          <p:attrName>ppt_x</p:attrName>
                                        </p:attrNameLst>
                                      </p:cBhvr>
                                      <p:tavLst>
                                        <p:tav tm="0">
                                          <p:val>
                                            <p:strVal val="0-#ppt_w/2"/>
                                          </p:val>
                                        </p:tav>
                                        <p:tav tm="100000">
                                          <p:val>
                                            <p:strVal val="#ppt_x"/>
                                          </p:val>
                                        </p:tav>
                                      </p:tavLst>
                                    </p:anim>
                                    <p:anim calcmode="lin" valueType="num">
                                      <p:cBhvr additive="base">
                                        <p:cTn id="47" dur="2000" fill="hold"/>
                                        <p:tgtEl>
                                          <p:spTgt spid="398345"/>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98355"/>
                                        </p:tgtEl>
                                        <p:attrNameLst>
                                          <p:attrName>style.visibility</p:attrName>
                                        </p:attrNameLst>
                                      </p:cBhvr>
                                      <p:to>
                                        <p:strVal val="visible"/>
                                      </p:to>
                                    </p:set>
                                    <p:anim calcmode="lin" valueType="num">
                                      <p:cBhvr additive="base">
                                        <p:cTn id="52" dur="2000" fill="hold"/>
                                        <p:tgtEl>
                                          <p:spTgt spid="398355"/>
                                        </p:tgtEl>
                                        <p:attrNameLst>
                                          <p:attrName>ppt_x</p:attrName>
                                        </p:attrNameLst>
                                      </p:cBhvr>
                                      <p:tavLst>
                                        <p:tav tm="0">
                                          <p:val>
                                            <p:strVal val="0-#ppt_w/2"/>
                                          </p:val>
                                        </p:tav>
                                        <p:tav tm="100000">
                                          <p:val>
                                            <p:strVal val="#ppt_x"/>
                                          </p:val>
                                        </p:tav>
                                      </p:tavLst>
                                    </p:anim>
                                    <p:anim calcmode="lin" valueType="num">
                                      <p:cBhvr additive="base">
                                        <p:cTn id="53" dur="2000" fill="hold"/>
                                        <p:tgtEl>
                                          <p:spTgt spid="398355"/>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528" fill="hold" nodeType="clickEffect">
                                  <p:stCondLst>
                                    <p:cond delay="0"/>
                                  </p:stCondLst>
                                  <p:childTnLst>
                                    <p:set>
                                      <p:cBhvr>
                                        <p:cTn id="57" dur="1" fill="hold">
                                          <p:stCondLst>
                                            <p:cond delay="0"/>
                                          </p:stCondLst>
                                        </p:cTn>
                                        <p:tgtEl>
                                          <p:spTgt spid="398368"/>
                                        </p:tgtEl>
                                        <p:attrNameLst>
                                          <p:attrName>style.visibility</p:attrName>
                                        </p:attrNameLst>
                                      </p:cBhvr>
                                      <p:to>
                                        <p:strVal val="visible"/>
                                      </p:to>
                                    </p:set>
                                    <p:anim calcmode="lin" valueType="num">
                                      <p:cBhvr>
                                        <p:cTn id="58" dur="2000" fill="hold"/>
                                        <p:tgtEl>
                                          <p:spTgt spid="398368"/>
                                        </p:tgtEl>
                                        <p:attrNameLst>
                                          <p:attrName>ppt_w</p:attrName>
                                        </p:attrNameLst>
                                      </p:cBhvr>
                                      <p:tavLst>
                                        <p:tav tm="0">
                                          <p:val>
                                            <p:fltVal val="0"/>
                                          </p:val>
                                        </p:tav>
                                        <p:tav tm="100000">
                                          <p:val>
                                            <p:strVal val="#ppt_w"/>
                                          </p:val>
                                        </p:tav>
                                      </p:tavLst>
                                    </p:anim>
                                    <p:anim calcmode="lin" valueType="num">
                                      <p:cBhvr>
                                        <p:cTn id="59" dur="2000" fill="hold"/>
                                        <p:tgtEl>
                                          <p:spTgt spid="398368"/>
                                        </p:tgtEl>
                                        <p:attrNameLst>
                                          <p:attrName>ppt_h</p:attrName>
                                        </p:attrNameLst>
                                      </p:cBhvr>
                                      <p:tavLst>
                                        <p:tav tm="0">
                                          <p:val>
                                            <p:fltVal val="0"/>
                                          </p:val>
                                        </p:tav>
                                        <p:tav tm="100000">
                                          <p:val>
                                            <p:strVal val="#ppt_h"/>
                                          </p:val>
                                        </p:tav>
                                      </p:tavLst>
                                    </p:anim>
                                    <p:anim calcmode="lin" valueType="num">
                                      <p:cBhvr>
                                        <p:cTn id="60" dur="2000" fill="hold"/>
                                        <p:tgtEl>
                                          <p:spTgt spid="398368"/>
                                        </p:tgtEl>
                                        <p:attrNameLst>
                                          <p:attrName>ppt_x</p:attrName>
                                        </p:attrNameLst>
                                      </p:cBhvr>
                                      <p:tavLst>
                                        <p:tav tm="0">
                                          <p:val>
                                            <p:fltVal val="0.5"/>
                                          </p:val>
                                        </p:tav>
                                        <p:tav tm="100000">
                                          <p:val>
                                            <p:strVal val="#ppt_x"/>
                                          </p:val>
                                        </p:tav>
                                      </p:tavLst>
                                    </p:anim>
                                    <p:anim calcmode="lin" valueType="num">
                                      <p:cBhvr>
                                        <p:cTn id="61" dur="2000" fill="hold"/>
                                        <p:tgtEl>
                                          <p:spTgt spid="398368"/>
                                        </p:tgtEl>
                                        <p:attrNameLst>
                                          <p:attrName>ppt_y</p:attrName>
                                        </p:attrNameLst>
                                      </p:cBhvr>
                                      <p:tavLst>
                                        <p:tav tm="0">
                                          <p:val>
                                            <p:fltVal val="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1" nodeType="clickEffect">
                                  <p:stCondLst>
                                    <p:cond delay="0"/>
                                  </p:stCondLst>
                                  <p:childTnLst>
                                    <p:set>
                                      <p:cBhvr>
                                        <p:cTn id="65" dur="1" fill="hold">
                                          <p:stCondLst>
                                            <p:cond delay="0"/>
                                          </p:stCondLst>
                                        </p:cTn>
                                        <p:tgtEl>
                                          <p:spTgt spid="398372"/>
                                        </p:tgtEl>
                                        <p:attrNameLst>
                                          <p:attrName>style.visibility</p:attrName>
                                        </p:attrNameLst>
                                      </p:cBhvr>
                                      <p:to>
                                        <p:strVal val="visible"/>
                                      </p:to>
                                    </p:set>
                                    <p:anim calcmode="lin" valueType="num">
                                      <p:cBhvr>
                                        <p:cTn id="66" dur="500" fill="hold"/>
                                        <p:tgtEl>
                                          <p:spTgt spid="398372"/>
                                        </p:tgtEl>
                                        <p:attrNameLst>
                                          <p:attrName>ppt_w</p:attrName>
                                        </p:attrNameLst>
                                      </p:cBhvr>
                                      <p:tavLst>
                                        <p:tav tm="0">
                                          <p:val>
                                            <p:fltVal val="0"/>
                                          </p:val>
                                        </p:tav>
                                        <p:tav tm="100000">
                                          <p:val>
                                            <p:strVal val="#ppt_w"/>
                                          </p:val>
                                        </p:tav>
                                      </p:tavLst>
                                    </p:anim>
                                    <p:anim calcmode="lin" valueType="num">
                                      <p:cBhvr>
                                        <p:cTn id="67" dur="500" fill="hold"/>
                                        <p:tgtEl>
                                          <p:spTgt spid="3983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56" grpId="0" animBg="1"/>
      <p:bldP spid="398349" grpId="0" animBg="1"/>
      <p:bldP spid="398347" grpId="0" animBg="1"/>
      <p:bldP spid="398345" grpId="0" animBg="1"/>
      <p:bldP spid="398350" grpId="0" animBg="1"/>
      <p:bldP spid="398359" grpId="0" animBg="1"/>
      <p:bldP spid="398355" grpId="0"/>
      <p:bldP spid="398372" grpId="0" animBg="1"/>
      <p:bldP spid="39837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1"/>
          <p:cNvSpPr/>
          <p:nvPr/>
        </p:nvSpPr>
        <p:spPr>
          <a:xfrm>
            <a:off x="762000" y="2057400"/>
            <a:ext cx="8001000" cy="3970318"/>
          </a:xfrm>
          <a:prstGeom prst="rect">
            <a:avLst/>
          </a:prstGeom>
        </p:spPr>
        <p:txBody>
          <a:bodyPr wrap="square">
            <a:spAutoFit/>
          </a:bodyPr>
          <a:lstStyle/>
          <a:p>
            <a:pPr algn="just" rtl="1">
              <a:buClr>
                <a:schemeClr val="accent5">
                  <a:lumMod val="75000"/>
                </a:schemeClr>
              </a:buClr>
              <a:buFont typeface="Arial" pitchFamily="34" charset="0"/>
              <a:buChar char="•"/>
              <a:defRPr/>
            </a:pPr>
            <a:r>
              <a:rPr lang="ar-SA" sz="2800" dirty="0">
                <a:cs typeface="+mj-cs"/>
              </a:rPr>
              <a:t> المحاليل عدة أنواع ولكن أكثرها شيوعاً هي محاليل السوائل أي عندما يكون المذيب سائل.</a:t>
            </a:r>
          </a:p>
          <a:p>
            <a:pPr algn="just" rtl="1">
              <a:buClr>
                <a:schemeClr val="accent5">
                  <a:lumMod val="75000"/>
                </a:schemeClr>
              </a:buClr>
              <a:buFont typeface="Arial" pitchFamily="34" charset="0"/>
              <a:buChar char="•"/>
              <a:defRPr/>
            </a:pPr>
            <a:r>
              <a:rPr lang="ar-SA" sz="2800" dirty="0">
                <a:cs typeface="+mj-cs"/>
              </a:rPr>
              <a:t> يمكن تحضير هذه المحاليل بإذابة مادة صلبة في سائل كإذابة ملح الطعام في الماء لنحصل على محلول ملح الطعام</a:t>
            </a:r>
          </a:p>
          <a:p>
            <a:pPr algn="just" rtl="1">
              <a:buClr>
                <a:schemeClr val="accent5">
                  <a:lumMod val="75000"/>
                </a:schemeClr>
              </a:buClr>
              <a:buFont typeface="Arial" pitchFamily="34" charset="0"/>
              <a:buChar char="•"/>
              <a:defRPr/>
            </a:pPr>
            <a:r>
              <a:rPr lang="ar-SA" sz="2800" dirty="0">
                <a:cs typeface="+mj-cs"/>
              </a:rPr>
              <a:t> أو بإذابة سائل في سائل كإذابة الكحول في الماء.</a:t>
            </a:r>
          </a:p>
          <a:p>
            <a:pPr algn="just" rtl="1">
              <a:buClr>
                <a:schemeClr val="accent5">
                  <a:lumMod val="75000"/>
                </a:schemeClr>
              </a:buClr>
              <a:buFont typeface="Arial" pitchFamily="34" charset="0"/>
              <a:buChar char="•"/>
              <a:defRPr/>
            </a:pPr>
            <a:r>
              <a:rPr lang="ar-SA" sz="2800" dirty="0">
                <a:cs typeface="+mj-cs"/>
              </a:rPr>
              <a:t> أو إذابة غاز في سائل مثل ذوبان غاز ثاني أكسيد الكربون في الماء.</a:t>
            </a:r>
          </a:p>
          <a:p>
            <a:pPr algn="just" rtl="1">
              <a:buClr>
                <a:schemeClr val="accent5">
                  <a:lumMod val="75000"/>
                </a:schemeClr>
              </a:buClr>
              <a:buFont typeface="Arial" pitchFamily="34" charset="0"/>
              <a:buChar char="•"/>
              <a:defRPr/>
            </a:pPr>
            <a:r>
              <a:rPr lang="ar-SA" sz="2800" dirty="0">
                <a:cs typeface="+mj-cs"/>
              </a:rPr>
              <a:t> هناك أنواع أخرى من المحاليل منها محلول غاز في غاز مثل الهواء الجوي أو محلول صلب في صلب مثل السبائك المختلفة مثل سبيكة الذهب التي تتكون من إذابة النحاس في الذهب.</a:t>
            </a:r>
            <a:endParaRPr lang="en-US" sz="2800" dirty="0">
              <a:cs typeface="+mj-cs"/>
            </a:endParaRPr>
          </a:p>
        </p:txBody>
      </p:sp>
      <p:sp>
        <p:nvSpPr>
          <p:cNvPr id="7" name="Rectangle 2"/>
          <p:cNvSpPr txBox="1">
            <a:spLocks noChangeArrowheads="1"/>
          </p:cNvSpPr>
          <p:nvPr/>
        </p:nvSpPr>
        <p:spPr>
          <a:xfrm>
            <a:off x="1524000" y="76200"/>
            <a:ext cx="6477000" cy="1143000"/>
          </a:xfrm>
          <a:prstGeom prst="rect">
            <a:avLst/>
          </a:prstGeom>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200" b="0" i="0" u="none" strike="noStrike" kern="1200" cap="none" spc="0" normalizeH="0" baseline="0" noProof="0" dirty="0" smtClean="0">
                <a:ln>
                  <a:noFill/>
                </a:ln>
                <a:solidFill>
                  <a:schemeClr val="hlink"/>
                </a:solidFill>
                <a:effectLst>
                  <a:outerShdw blurRad="38100" dist="38100" dir="2700000" algn="tl">
                    <a:srgbClr val="000000"/>
                  </a:outerShdw>
                </a:effectLst>
                <a:uLnTx/>
                <a:uFillTx/>
                <a:latin typeface="Comic Sans MS" pitchFamily="66" charset="0"/>
                <a:ea typeface="+mj-ea"/>
                <a:cs typeface="+mj-cs"/>
              </a:rPr>
              <a:t>الصفات العامة للمحاليل</a:t>
            </a:r>
            <a:endParaRPr kumimoji="0" lang="en-US" sz="3200" b="0" i="1" u="none" strike="noStrike" kern="1200" cap="none" spc="0" normalizeH="0" baseline="0" noProof="0" dirty="0" smtClean="0">
              <a:ln>
                <a:noFill/>
              </a:ln>
              <a:solidFill>
                <a:srgbClr val="FAFD00"/>
              </a:solidFill>
              <a:effectLst>
                <a:outerShdw blurRad="38100" dist="38100" dir="2700000" algn="tl">
                  <a:srgbClr val="000000"/>
                </a:outerShdw>
              </a:effectLst>
              <a:uLnTx/>
              <a:uFillTx/>
              <a:latin typeface="+mj-lt"/>
              <a:ea typeface="+mj-ea"/>
              <a:cs typeface="+mj-cs"/>
            </a:endParaRPr>
          </a:p>
        </p:txBody>
      </p:sp>
      <p:sp>
        <p:nvSpPr>
          <p:cNvPr id="15" name="Rectangle 2"/>
          <p:cNvSpPr txBox="1">
            <a:spLocks noChangeArrowheads="1"/>
          </p:cNvSpPr>
          <p:nvPr/>
        </p:nvSpPr>
        <p:spPr>
          <a:xfrm>
            <a:off x="838200" y="838200"/>
            <a:ext cx="8001000" cy="1143000"/>
          </a:xfrm>
          <a:prstGeom prst="rect">
            <a:avLst/>
          </a:prstGeom>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SA" sz="2800" b="0"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Comic Sans MS" pitchFamily="66" charset="0"/>
                <a:ea typeface="+mj-ea"/>
                <a:cs typeface="+mj-cs"/>
              </a:rPr>
              <a:t>المحلول : عبارة عن خليط متجانس من مادتين أو أكثر لا يحث بينهما               تفاعل كيميائي </a:t>
            </a:r>
            <a:endParaRPr kumimoji="0" lang="en-US" sz="2800" b="0" i="1"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685800" y="1219200"/>
            <a:ext cx="8105775" cy="1981200"/>
          </a:xfrm>
        </p:spPr>
        <p:txBody>
          <a:bodyPr>
            <a:noAutofit/>
          </a:bodyPr>
          <a:lstStyle/>
          <a:p>
            <a:pPr algn="just" rtl="1"/>
            <a:r>
              <a:rPr lang="ar-SA" sz="2800" dirty="0" smtClean="0">
                <a:cs typeface="+mj-cs"/>
              </a:rPr>
              <a:t>المحلول يتكون من مذيب ومذاب:</a:t>
            </a:r>
          </a:p>
          <a:p>
            <a:pPr algn="ctr" rtl="1">
              <a:buNone/>
            </a:pPr>
            <a:r>
              <a:rPr lang="ar-SA" sz="2800" dirty="0" smtClean="0">
                <a:cs typeface="+mj-cs"/>
              </a:rPr>
              <a:t>محلول              مذيب  </a:t>
            </a:r>
            <a:r>
              <a:rPr lang="en-US" sz="2800" dirty="0" smtClean="0">
                <a:cs typeface="+mj-cs"/>
              </a:rPr>
              <a:t>+</a:t>
            </a:r>
            <a:r>
              <a:rPr lang="ar-SA" sz="2800" dirty="0" smtClean="0">
                <a:cs typeface="+mj-cs"/>
              </a:rPr>
              <a:t>  مذاب</a:t>
            </a:r>
          </a:p>
          <a:p>
            <a:pPr algn="just" rtl="1"/>
            <a:r>
              <a:rPr lang="ar-SA" sz="2800" dirty="0" smtClean="0">
                <a:cs typeface="+mj-cs"/>
              </a:rPr>
              <a:t>عادة </a:t>
            </a:r>
            <a:r>
              <a:rPr lang="ar-SA" sz="2800" dirty="0" smtClean="0">
                <a:solidFill>
                  <a:srgbClr val="FF0000"/>
                </a:solidFill>
                <a:cs typeface="+mj-cs"/>
              </a:rPr>
              <a:t>المذاب </a:t>
            </a:r>
            <a:r>
              <a:rPr lang="ar-SA" sz="2800" dirty="0" smtClean="0">
                <a:cs typeface="+mj-cs"/>
              </a:rPr>
              <a:t>هو المادة ذات الكمية الأقل</a:t>
            </a:r>
          </a:p>
          <a:p>
            <a:pPr algn="just" rtl="1"/>
            <a:r>
              <a:rPr lang="ar-SA" sz="2800" dirty="0" smtClean="0">
                <a:solidFill>
                  <a:srgbClr val="FF0000"/>
                </a:solidFill>
                <a:cs typeface="+mj-cs"/>
              </a:rPr>
              <a:t>المذيب</a:t>
            </a:r>
            <a:r>
              <a:rPr lang="ar-SA" sz="2800" dirty="0" smtClean="0">
                <a:cs typeface="+mj-cs"/>
              </a:rPr>
              <a:t> هو </a:t>
            </a:r>
            <a:r>
              <a:rPr lang="ar-SA" sz="2800" dirty="0"/>
              <a:t>المادة ذات الكمية</a:t>
            </a:r>
            <a:r>
              <a:rPr lang="ar-SA" sz="2800" dirty="0" smtClean="0">
                <a:cs typeface="+mj-cs"/>
              </a:rPr>
              <a:t> الأكثر تواجداً </a:t>
            </a:r>
          </a:p>
          <a:p>
            <a:pPr algn="just" rtl="1"/>
            <a:r>
              <a:rPr lang="ar-SA" sz="2800" dirty="0" smtClean="0">
                <a:solidFill>
                  <a:srgbClr val="0070C0"/>
                </a:solidFill>
                <a:cs typeface="+mj-cs"/>
              </a:rPr>
              <a:t>إلا في وجود الماء يصبح الماء هو المذيب سواء كانت كميته صغيرة أم كبيرة.</a:t>
            </a:r>
          </a:p>
          <a:p>
            <a:pPr algn="just" rtl="1"/>
            <a:r>
              <a:rPr lang="ar-SA" sz="2800" dirty="0" smtClean="0">
                <a:cs typeface="+mj-cs"/>
              </a:rPr>
              <a:t>المحلول مخلوط متجانس يكون طوراً واحداً</a:t>
            </a:r>
            <a:endParaRPr lang="en-US" sz="2800" b="1" dirty="0" smtClean="0">
              <a:solidFill>
                <a:srgbClr val="FFCC00"/>
              </a:solidFill>
              <a:cs typeface="+mj-cs"/>
            </a:endParaRPr>
          </a:p>
        </p:txBody>
      </p:sp>
      <p:cxnSp>
        <p:nvCxnSpPr>
          <p:cNvPr id="5" name="Straight Arrow Connector 4"/>
          <p:cNvCxnSpPr/>
          <p:nvPr/>
        </p:nvCxnSpPr>
        <p:spPr>
          <a:xfrm rot="10800000">
            <a:off x="4800600" y="1981200"/>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ectangle 2"/>
          <p:cNvSpPr txBox="1">
            <a:spLocks noChangeArrowheads="1"/>
          </p:cNvSpPr>
          <p:nvPr/>
        </p:nvSpPr>
        <p:spPr>
          <a:xfrm>
            <a:off x="1524000" y="76200"/>
            <a:ext cx="6477000" cy="1143000"/>
          </a:xfrm>
          <a:prstGeom prst="rect">
            <a:avLst/>
          </a:prstGeom>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200" b="0" i="0" u="none" strike="noStrike" kern="1200" cap="none" spc="0" normalizeH="0" baseline="0" noProof="0" dirty="0" smtClean="0">
                <a:ln>
                  <a:noFill/>
                </a:ln>
                <a:solidFill>
                  <a:schemeClr val="hlink"/>
                </a:solidFill>
                <a:effectLst>
                  <a:outerShdw blurRad="38100" dist="38100" dir="2700000" algn="tl">
                    <a:srgbClr val="000000"/>
                  </a:outerShdw>
                </a:effectLst>
                <a:uLnTx/>
                <a:uFillTx/>
                <a:latin typeface="Comic Sans MS" pitchFamily="66" charset="0"/>
                <a:ea typeface="+mj-ea"/>
                <a:cs typeface="+mj-cs"/>
              </a:rPr>
              <a:t>الصفات العامة للمحاليل</a:t>
            </a:r>
            <a:endParaRPr kumimoji="0" lang="en-US" sz="3200" b="0" i="1" u="none" strike="noStrike" kern="1200" cap="none" spc="0" normalizeH="0" baseline="0" noProof="0" dirty="0" smtClean="0">
              <a:ln>
                <a:noFill/>
              </a:ln>
              <a:solidFill>
                <a:srgbClr val="FAFD00"/>
              </a:solidFill>
              <a:effectLst>
                <a:outerShdw blurRad="38100" dist="38100" dir="2700000" algn="tl">
                  <a:srgbClr val="000000"/>
                </a:outerShdw>
              </a:effectLst>
              <a:uLnTx/>
              <a:uFillTx/>
              <a:latin typeface="+mj-lt"/>
              <a:ea typeface="+mj-ea"/>
              <a:cs typeface="+mj-cs"/>
            </a:endParaRPr>
          </a:p>
        </p:txBody>
      </p:sp>
      <p:sp>
        <p:nvSpPr>
          <p:cNvPr id="7" name="Rectangle 6"/>
          <p:cNvSpPr/>
          <p:nvPr/>
        </p:nvSpPr>
        <p:spPr>
          <a:xfrm>
            <a:off x="0" y="4724401"/>
            <a:ext cx="8851377" cy="1384995"/>
          </a:xfrm>
          <a:prstGeom prst="rect">
            <a:avLst/>
          </a:prstGeom>
        </p:spPr>
        <p:txBody>
          <a:bodyPr wrap="square">
            <a:spAutoFit/>
          </a:bodyPr>
          <a:lstStyle/>
          <a:p>
            <a:pPr lvl="0" algn="r">
              <a:spcBef>
                <a:spcPct val="0"/>
              </a:spcBef>
              <a:defRPr/>
            </a:pPr>
            <a:r>
              <a:rPr lang="ar-SA" sz="2800" dirty="0" smtClean="0">
                <a:solidFill>
                  <a:schemeClr val="hlink"/>
                </a:solidFill>
                <a:effectLst>
                  <a:outerShdw blurRad="38100" dist="38100" dir="2700000" algn="tl">
                    <a:srgbClr val="000000"/>
                  </a:outerShdw>
                </a:effectLst>
                <a:latin typeface="Comic Sans MS" pitchFamily="66" charset="0"/>
              </a:rPr>
              <a:t>تعريفات :</a:t>
            </a:r>
          </a:p>
          <a:p>
            <a:pPr lvl="0" algn="r" rtl="1">
              <a:spcBef>
                <a:spcPct val="0"/>
              </a:spcBef>
              <a:buFont typeface="Wingdings" pitchFamily="2" charset="2"/>
              <a:buChar char="q"/>
              <a:defRPr/>
            </a:pPr>
            <a:r>
              <a:rPr lang="ar-SA" sz="2800" i="1" dirty="0" smtClean="0">
                <a:solidFill>
                  <a:schemeClr val="hlink"/>
                </a:solidFill>
                <a:effectLst>
                  <a:outerShdw blurRad="38100" dist="38100" dir="2700000" algn="tl">
                    <a:srgbClr val="000000"/>
                  </a:outerShdw>
                </a:effectLst>
                <a:latin typeface="Comic Sans MS" pitchFamily="66" charset="0"/>
              </a:rPr>
              <a:t> المذاب: هو الجزء من المحلول الذى يتم إذابته (</a:t>
            </a:r>
            <a:r>
              <a:rPr lang="ar-SA" sz="2800" dirty="0"/>
              <a:t>المادة ذات الكمية </a:t>
            </a:r>
            <a:r>
              <a:rPr lang="ar-SA" sz="2800" dirty="0" smtClean="0"/>
              <a:t>الأقل)</a:t>
            </a:r>
          </a:p>
          <a:p>
            <a:pPr lvl="0" algn="r" rtl="1">
              <a:spcBef>
                <a:spcPct val="0"/>
              </a:spcBef>
              <a:buFont typeface="Wingdings" pitchFamily="2" charset="2"/>
              <a:buChar char="q"/>
              <a:defRPr/>
            </a:pPr>
            <a:r>
              <a:rPr lang="ar-SA" sz="2800" i="1" dirty="0" smtClean="0">
                <a:solidFill>
                  <a:schemeClr val="hlink"/>
                </a:solidFill>
                <a:effectLst>
                  <a:outerShdw blurRad="38100" dist="38100" dir="2700000" algn="tl">
                    <a:srgbClr val="000000"/>
                  </a:outerShdw>
                </a:effectLst>
                <a:latin typeface="Comic Sans MS" pitchFamily="66" charset="0"/>
              </a:rPr>
              <a:t> المذيب : هو الجزء من المحلول الذى يذيب المذاب</a:t>
            </a:r>
            <a:r>
              <a:rPr lang="ar-SA" sz="2800" dirty="0"/>
              <a:t> </a:t>
            </a:r>
            <a:r>
              <a:rPr lang="ar-SA" sz="2800" dirty="0" smtClean="0"/>
              <a:t>(الكمية </a:t>
            </a:r>
            <a:r>
              <a:rPr lang="ar-SA" sz="2800" dirty="0"/>
              <a:t>الأكثر </a:t>
            </a:r>
            <a:r>
              <a:rPr lang="ar-SA" sz="2800" dirty="0" smtClean="0"/>
              <a:t>تواجداً) </a:t>
            </a:r>
            <a:endParaRPr lang="en-US" sz="2800" i="1" dirty="0">
              <a:solidFill>
                <a:srgbClr val="FAFD00"/>
              </a:solidFill>
              <a:effectLst>
                <a:outerShdw blurRad="38100" dist="38100" dir="2700000" algn="tl">
                  <a:srgbClr val="0000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p:txBody>
          <a:bodyPr/>
          <a:lstStyle/>
          <a:p>
            <a:pPr rtl="1"/>
            <a:r>
              <a:rPr lang="ar-SA" dirty="0" smtClean="0">
                <a:solidFill>
                  <a:srgbClr val="FF0000"/>
                </a:solidFill>
              </a:rPr>
              <a:t>أنواع المحاليل </a:t>
            </a:r>
            <a:endParaRPr lang="en-US" dirty="0" smtClean="0">
              <a:solidFill>
                <a:srgbClr val="FF0000"/>
              </a:solidFill>
            </a:endParaRPr>
          </a:p>
        </p:txBody>
      </p:sp>
      <p:sp>
        <p:nvSpPr>
          <p:cNvPr id="24579" name="عنصر نائب للمحتوى 2"/>
          <p:cNvSpPr>
            <a:spLocks noGrp="1"/>
          </p:cNvSpPr>
          <p:nvPr>
            <p:ph idx="1"/>
          </p:nvPr>
        </p:nvSpPr>
        <p:spPr>
          <a:xfrm>
            <a:off x="755650" y="1268413"/>
            <a:ext cx="8105775" cy="5589587"/>
          </a:xfrm>
        </p:spPr>
        <p:txBody>
          <a:bodyPr/>
          <a:lstStyle/>
          <a:p>
            <a:pPr algn="just" rtl="1">
              <a:buFont typeface="Monotype Sorts" charset="2"/>
              <a:buNone/>
            </a:pPr>
            <a:r>
              <a:rPr lang="ar-SA" dirty="0" smtClean="0"/>
              <a:t>الجدول التالي يوضح تسعة أنواع من المحاليل تتكون من ذوبان مادة في أخرى</a:t>
            </a:r>
            <a:endParaRPr lang="en-US" dirty="0" smtClean="0"/>
          </a:p>
        </p:txBody>
      </p:sp>
      <p:graphicFrame>
        <p:nvGraphicFramePr>
          <p:cNvPr id="4" name="جدول 3"/>
          <p:cNvGraphicFramePr>
            <a:graphicFrameLocks noGrp="1"/>
          </p:cNvGraphicFramePr>
          <p:nvPr/>
        </p:nvGraphicFramePr>
        <p:xfrm>
          <a:off x="1547813" y="2276475"/>
          <a:ext cx="6624737" cy="4334094"/>
        </p:xfrm>
        <a:graphic>
          <a:graphicData uri="http://schemas.openxmlformats.org/drawingml/2006/table">
            <a:tbl>
              <a:tblPr firstRow="1" bandRow="1">
                <a:tableStyleId>{5C22544A-7EE6-4342-B048-85BDC9FD1C3A}</a:tableStyleId>
              </a:tblPr>
              <a:tblGrid>
                <a:gridCol w="3208398"/>
                <a:gridCol w="860790"/>
                <a:gridCol w="899365"/>
                <a:gridCol w="1656184"/>
              </a:tblGrid>
              <a:tr h="410446">
                <a:tc>
                  <a:txBody>
                    <a:bodyPr/>
                    <a:lstStyle/>
                    <a:p>
                      <a:pPr algn="ctr"/>
                      <a:r>
                        <a:rPr lang="ar-SA" dirty="0" smtClean="0"/>
                        <a:t>أمثلة</a:t>
                      </a:r>
                      <a:endParaRPr lang="en-US" dirty="0"/>
                    </a:p>
                  </a:txBody>
                  <a:tcPr/>
                </a:tc>
                <a:tc>
                  <a:txBody>
                    <a:bodyPr/>
                    <a:lstStyle/>
                    <a:p>
                      <a:pPr algn="ctr"/>
                      <a:r>
                        <a:rPr lang="ar-SA" dirty="0" smtClean="0"/>
                        <a:t>المذيب</a:t>
                      </a:r>
                      <a:endParaRPr lang="en-US" dirty="0"/>
                    </a:p>
                  </a:txBody>
                  <a:tcPr/>
                </a:tc>
                <a:tc>
                  <a:txBody>
                    <a:bodyPr/>
                    <a:lstStyle/>
                    <a:p>
                      <a:pPr algn="ctr"/>
                      <a:r>
                        <a:rPr lang="ar-SA" dirty="0" smtClean="0"/>
                        <a:t>المذاب</a:t>
                      </a:r>
                      <a:endParaRPr lang="en-US" dirty="0"/>
                    </a:p>
                  </a:txBody>
                  <a:tcPr/>
                </a:tc>
                <a:tc>
                  <a:txBody>
                    <a:bodyPr/>
                    <a:lstStyle/>
                    <a:p>
                      <a:pPr algn="ctr"/>
                      <a:r>
                        <a:rPr lang="ar-SA" dirty="0" smtClean="0"/>
                        <a:t>الحالة الفيزيائية للمحلول</a:t>
                      </a:r>
                      <a:endParaRPr lang="en-US" dirty="0"/>
                    </a:p>
                  </a:txBody>
                  <a:tcPr/>
                </a:tc>
              </a:tr>
              <a:tr h="410446">
                <a:tc>
                  <a:txBody>
                    <a:bodyPr/>
                    <a:lstStyle/>
                    <a:p>
                      <a:pPr algn="ctr"/>
                      <a:r>
                        <a:rPr lang="ar-SA" dirty="0" smtClean="0"/>
                        <a:t>الأكسجين في النيتروجين</a:t>
                      </a:r>
                      <a:endParaRPr lang="en-US" dirty="0"/>
                    </a:p>
                  </a:txBody>
                  <a:tcPr/>
                </a:tc>
                <a:tc rowSpan="3">
                  <a:txBody>
                    <a:bodyPr/>
                    <a:lstStyle/>
                    <a:p>
                      <a:pPr algn="ctr"/>
                      <a:r>
                        <a:rPr lang="ar-SA" dirty="0" smtClean="0"/>
                        <a:t>غاز</a:t>
                      </a:r>
                      <a:endParaRPr lang="en-US" dirty="0"/>
                    </a:p>
                  </a:txBody>
                  <a:tcPr/>
                </a:tc>
                <a:tc>
                  <a:txBody>
                    <a:bodyPr/>
                    <a:lstStyle/>
                    <a:p>
                      <a:pPr algn="ctr"/>
                      <a:r>
                        <a:rPr lang="ar-SA" dirty="0" smtClean="0"/>
                        <a:t>غاز</a:t>
                      </a:r>
                      <a:endParaRPr lang="en-US" dirty="0"/>
                    </a:p>
                  </a:txBody>
                  <a:tcPr/>
                </a:tc>
                <a:tc rowSpan="3">
                  <a:txBody>
                    <a:bodyPr/>
                    <a:lstStyle/>
                    <a:p>
                      <a:pPr algn="ctr"/>
                      <a:r>
                        <a:rPr lang="ar-SA" dirty="0" smtClean="0"/>
                        <a:t>غازية</a:t>
                      </a:r>
                      <a:endParaRPr lang="en-US" dirty="0"/>
                    </a:p>
                  </a:txBody>
                  <a:tcPr/>
                </a:tc>
              </a:tr>
              <a:tr h="410446">
                <a:tc>
                  <a:txBody>
                    <a:bodyPr/>
                    <a:lstStyle/>
                    <a:p>
                      <a:pPr algn="ctr"/>
                      <a:r>
                        <a:rPr lang="ar-SA" dirty="0" smtClean="0"/>
                        <a:t>بخار الماء في الهواء</a:t>
                      </a:r>
                      <a:endParaRPr lang="en-US" dirty="0"/>
                    </a:p>
                  </a:txBody>
                  <a:tcPr/>
                </a:tc>
                <a:tc vMerge="1">
                  <a:txBody>
                    <a:bodyPr/>
                    <a:lstStyle/>
                    <a:p>
                      <a:endParaRPr lang="en-US"/>
                    </a:p>
                  </a:txBody>
                  <a:tcPr/>
                </a:tc>
                <a:tc>
                  <a:txBody>
                    <a:bodyPr/>
                    <a:lstStyle/>
                    <a:p>
                      <a:pPr algn="ctr"/>
                      <a:r>
                        <a:rPr lang="ar-SA" dirty="0" smtClean="0"/>
                        <a:t>سائل</a:t>
                      </a:r>
                      <a:endParaRPr lang="en-US" dirty="0"/>
                    </a:p>
                  </a:txBody>
                  <a:tcPr/>
                </a:tc>
                <a:tc vMerge="1">
                  <a:txBody>
                    <a:bodyPr/>
                    <a:lstStyle/>
                    <a:p>
                      <a:endParaRPr lang="en-US" dirty="0"/>
                    </a:p>
                  </a:txBody>
                  <a:tcPr/>
                </a:tc>
              </a:tr>
              <a:tr h="410446">
                <a:tc>
                  <a:txBody>
                    <a:bodyPr/>
                    <a:lstStyle/>
                    <a:p>
                      <a:pPr algn="ctr"/>
                      <a:r>
                        <a:rPr lang="ar-SA" dirty="0" smtClean="0"/>
                        <a:t>بخار النفثالين في الهواء</a:t>
                      </a:r>
                      <a:endParaRPr lang="en-US" dirty="0"/>
                    </a:p>
                  </a:txBody>
                  <a:tcPr/>
                </a:tc>
                <a:tc vMerge="1">
                  <a:txBody>
                    <a:bodyPr/>
                    <a:lstStyle/>
                    <a:p>
                      <a:endParaRPr lang="en-US"/>
                    </a:p>
                  </a:txBody>
                  <a:tcPr/>
                </a:tc>
                <a:tc>
                  <a:txBody>
                    <a:bodyPr/>
                    <a:lstStyle/>
                    <a:p>
                      <a:pPr algn="ctr"/>
                      <a:r>
                        <a:rPr lang="ar-SA" dirty="0" smtClean="0"/>
                        <a:t>صلب</a:t>
                      </a:r>
                      <a:endParaRPr lang="en-US" dirty="0"/>
                    </a:p>
                  </a:txBody>
                  <a:tcPr/>
                </a:tc>
                <a:tc vMerge="1">
                  <a:txBody>
                    <a:bodyPr/>
                    <a:lstStyle/>
                    <a:p>
                      <a:endParaRPr lang="en-US" dirty="0"/>
                    </a:p>
                  </a:txBody>
                  <a:tcPr/>
                </a:tc>
              </a:tr>
              <a:tr h="410446">
                <a:tc>
                  <a:txBody>
                    <a:bodyPr/>
                    <a:lstStyle/>
                    <a:p>
                      <a:pPr algn="ctr"/>
                      <a:r>
                        <a:rPr lang="ar-SA" dirty="0" smtClean="0"/>
                        <a:t>الأسيتون في الماء</a:t>
                      </a:r>
                      <a:endParaRPr lang="en-US" dirty="0"/>
                    </a:p>
                  </a:txBody>
                  <a:tcPr/>
                </a:tc>
                <a:tc rowSpan="3">
                  <a:txBody>
                    <a:bodyPr/>
                    <a:lstStyle/>
                    <a:p>
                      <a:pPr algn="ctr"/>
                      <a:r>
                        <a:rPr lang="ar-SA" dirty="0" smtClean="0"/>
                        <a:t>سائل</a:t>
                      </a:r>
                      <a:endParaRPr lang="en-US" dirty="0"/>
                    </a:p>
                  </a:txBody>
                  <a:tcPr/>
                </a:tc>
                <a:tc>
                  <a:txBody>
                    <a:bodyPr/>
                    <a:lstStyle/>
                    <a:p>
                      <a:pPr algn="ctr"/>
                      <a:r>
                        <a:rPr lang="ar-SA" dirty="0" smtClean="0"/>
                        <a:t>سائل</a:t>
                      </a:r>
                      <a:endParaRPr lang="en-US" dirty="0"/>
                    </a:p>
                  </a:txBody>
                  <a:tcPr/>
                </a:tc>
                <a:tc rowSpan="3">
                  <a:txBody>
                    <a:bodyPr/>
                    <a:lstStyle/>
                    <a:p>
                      <a:pPr algn="ctr"/>
                      <a:r>
                        <a:rPr lang="ar-SA" dirty="0" smtClean="0"/>
                        <a:t>سائلة</a:t>
                      </a:r>
                      <a:endParaRPr lang="en-US" dirty="0"/>
                    </a:p>
                  </a:txBody>
                  <a:tcPr/>
                </a:tc>
              </a:tr>
              <a:tr h="410446">
                <a:tc>
                  <a:txBody>
                    <a:bodyPr/>
                    <a:lstStyle/>
                    <a:p>
                      <a:pPr algn="ctr"/>
                      <a:r>
                        <a:rPr lang="ar-SA" dirty="0" smtClean="0"/>
                        <a:t>ثاني أكسيد الكربون</a:t>
                      </a:r>
                      <a:r>
                        <a:rPr lang="ar-SA" baseline="0" dirty="0" smtClean="0"/>
                        <a:t> في الماء</a:t>
                      </a:r>
                      <a:endParaRPr lang="en-US" dirty="0"/>
                    </a:p>
                  </a:txBody>
                  <a:tcPr/>
                </a:tc>
                <a:tc vMerge="1">
                  <a:txBody>
                    <a:bodyPr/>
                    <a:lstStyle/>
                    <a:p>
                      <a:endParaRPr lang="en-US"/>
                    </a:p>
                  </a:txBody>
                  <a:tcPr/>
                </a:tc>
                <a:tc>
                  <a:txBody>
                    <a:bodyPr/>
                    <a:lstStyle/>
                    <a:p>
                      <a:pPr algn="ctr"/>
                      <a:r>
                        <a:rPr lang="ar-SA" dirty="0" smtClean="0"/>
                        <a:t>غاز</a:t>
                      </a:r>
                      <a:endParaRPr lang="en-US" dirty="0"/>
                    </a:p>
                  </a:txBody>
                  <a:tcPr/>
                </a:tc>
                <a:tc vMerge="1">
                  <a:txBody>
                    <a:bodyPr/>
                    <a:lstStyle/>
                    <a:p>
                      <a:endParaRPr lang="en-US"/>
                    </a:p>
                  </a:txBody>
                  <a:tcPr/>
                </a:tc>
              </a:tr>
              <a:tr h="410446">
                <a:tc>
                  <a:txBody>
                    <a:bodyPr/>
                    <a:lstStyle/>
                    <a:p>
                      <a:pPr algn="ctr"/>
                      <a:r>
                        <a:rPr lang="ar-SA" dirty="0" smtClean="0"/>
                        <a:t>السكر في الماء,</a:t>
                      </a:r>
                      <a:r>
                        <a:rPr lang="ar-SA" baseline="0" dirty="0" smtClean="0"/>
                        <a:t> اليود في الايثر</a:t>
                      </a:r>
                      <a:endParaRPr lang="en-US" dirty="0"/>
                    </a:p>
                  </a:txBody>
                  <a:tcPr/>
                </a:tc>
                <a:tc vMerge="1">
                  <a:txBody>
                    <a:bodyPr/>
                    <a:lstStyle/>
                    <a:p>
                      <a:endParaRPr lang="en-US"/>
                    </a:p>
                  </a:txBody>
                  <a:tcPr/>
                </a:tc>
                <a:tc>
                  <a:txBody>
                    <a:bodyPr/>
                    <a:lstStyle/>
                    <a:p>
                      <a:pPr algn="ctr"/>
                      <a:r>
                        <a:rPr lang="ar-SA" dirty="0" smtClean="0"/>
                        <a:t>صلب</a:t>
                      </a:r>
                      <a:endParaRPr lang="en-US" dirty="0"/>
                    </a:p>
                  </a:txBody>
                  <a:tcPr/>
                </a:tc>
                <a:tc vMerge="1">
                  <a:txBody>
                    <a:bodyPr/>
                    <a:lstStyle/>
                    <a:p>
                      <a:endParaRPr lang="en-US"/>
                    </a:p>
                  </a:txBody>
                  <a:tcPr/>
                </a:tc>
              </a:tr>
              <a:tr h="410446">
                <a:tc>
                  <a:txBody>
                    <a:bodyPr/>
                    <a:lstStyle/>
                    <a:p>
                      <a:pPr algn="ctr"/>
                      <a:r>
                        <a:rPr lang="ar-SA" dirty="0" smtClean="0"/>
                        <a:t>الهيدروجين في البلاديوم</a:t>
                      </a:r>
                      <a:endParaRPr lang="en-US" dirty="0"/>
                    </a:p>
                  </a:txBody>
                  <a:tcPr/>
                </a:tc>
                <a:tc rowSpan="3">
                  <a:txBody>
                    <a:bodyPr/>
                    <a:lstStyle/>
                    <a:p>
                      <a:pPr algn="ctr"/>
                      <a:r>
                        <a:rPr lang="ar-SA" dirty="0" smtClean="0"/>
                        <a:t>صلب</a:t>
                      </a:r>
                      <a:endParaRPr lang="en-US" dirty="0"/>
                    </a:p>
                  </a:txBody>
                  <a:tcPr/>
                </a:tc>
                <a:tc>
                  <a:txBody>
                    <a:bodyPr/>
                    <a:lstStyle/>
                    <a:p>
                      <a:pPr algn="ctr"/>
                      <a:r>
                        <a:rPr lang="ar-SA" dirty="0" smtClean="0"/>
                        <a:t>غاز</a:t>
                      </a:r>
                      <a:endParaRPr lang="en-US" dirty="0"/>
                    </a:p>
                  </a:txBody>
                  <a:tcPr/>
                </a:tc>
                <a:tc rowSpan="3">
                  <a:txBody>
                    <a:bodyPr/>
                    <a:lstStyle/>
                    <a:p>
                      <a:pPr algn="ctr"/>
                      <a:r>
                        <a:rPr lang="ar-SA" dirty="0" smtClean="0"/>
                        <a:t>صلبة</a:t>
                      </a:r>
                      <a:endParaRPr lang="en-US" dirty="0"/>
                    </a:p>
                  </a:txBody>
                  <a:tcPr/>
                </a:tc>
              </a:tr>
              <a:tr h="410446">
                <a:tc>
                  <a:txBody>
                    <a:bodyPr/>
                    <a:lstStyle/>
                    <a:p>
                      <a:pPr algn="ctr"/>
                      <a:r>
                        <a:rPr lang="ar-SA" dirty="0" smtClean="0"/>
                        <a:t>الزئبق في الفضة</a:t>
                      </a:r>
                      <a:endParaRPr lang="en-US" dirty="0"/>
                    </a:p>
                  </a:txBody>
                  <a:tcPr/>
                </a:tc>
                <a:tc vMerge="1">
                  <a:txBody>
                    <a:bodyPr/>
                    <a:lstStyle/>
                    <a:p>
                      <a:endParaRPr lang="en-US"/>
                    </a:p>
                  </a:txBody>
                  <a:tcPr/>
                </a:tc>
                <a:tc>
                  <a:txBody>
                    <a:bodyPr/>
                    <a:lstStyle/>
                    <a:p>
                      <a:pPr algn="ctr"/>
                      <a:r>
                        <a:rPr lang="ar-SA" dirty="0" smtClean="0"/>
                        <a:t>سائل</a:t>
                      </a:r>
                      <a:endParaRPr lang="en-US" dirty="0"/>
                    </a:p>
                  </a:txBody>
                  <a:tcPr/>
                </a:tc>
                <a:tc vMerge="1">
                  <a:txBody>
                    <a:bodyPr/>
                    <a:lstStyle/>
                    <a:p>
                      <a:endParaRPr lang="en-US" dirty="0"/>
                    </a:p>
                  </a:txBody>
                  <a:tcPr/>
                </a:tc>
              </a:tr>
              <a:tr h="410446">
                <a:tc>
                  <a:txBody>
                    <a:bodyPr/>
                    <a:lstStyle/>
                    <a:p>
                      <a:pPr algn="ctr"/>
                      <a:r>
                        <a:rPr lang="ar-SA" dirty="0" smtClean="0"/>
                        <a:t>النحاس في الفضة</a:t>
                      </a:r>
                      <a:endParaRPr lang="en-US" dirty="0"/>
                    </a:p>
                  </a:txBody>
                  <a:tcPr/>
                </a:tc>
                <a:tc vMerge="1">
                  <a:txBody>
                    <a:bodyPr/>
                    <a:lstStyle/>
                    <a:p>
                      <a:endParaRPr lang="en-US"/>
                    </a:p>
                  </a:txBody>
                  <a:tcPr/>
                </a:tc>
                <a:tc>
                  <a:txBody>
                    <a:bodyPr/>
                    <a:lstStyle/>
                    <a:p>
                      <a:pPr algn="ctr"/>
                      <a:r>
                        <a:rPr lang="ar-SA" dirty="0" smtClean="0"/>
                        <a:t>صلب</a:t>
                      </a:r>
                      <a:endParaRPr lang="en-US" dirty="0"/>
                    </a:p>
                  </a:txBody>
                  <a:tcPr/>
                </a:tc>
                <a:tc vMerge="1">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1524000"/>
            <a:ext cx="8382000" cy="4114800"/>
          </a:xfrm>
        </p:spPr>
        <p:txBody>
          <a:bodyPr>
            <a:normAutofit/>
          </a:bodyPr>
          <a:lstStyle/>
          <a:p>
            <a:pPr algn="r" rtl="1" eaLnBrk="1" hangingPunct="1"/>
            <a:r>
              <a:rPr lang="ar-SA" sz="2400" b="1" dirty="0" smtClean="0">
                <a:solidFill>
                  <a:srgbClr val="800000"/>
                </a:solidFill>
              </a:rPr>
              <a:t>المحلول المشبع:</a:t>
            </a:r>
          </a:p>
          <a:p>
            <a:pPr algn="r" rtl="1" eaLnBrk="1" hangingPunct="1">
              <a:buFont typeface="Wingdings" pitchFamily="2" charset="2"/>
              <a:buNone/>
            </a:pPr>
            <a:r>
              <a:rPr lang="ar-SA" sz="2400" b="1" dirty="0" smtClean="0">
                <a:solidFill>
                  <a:schemeClr val="accent2"/>
                </a:solidFill>
              </a:rPr>
              <a:t>هو </a:t>
            </a:r>
            <a:r>
              <a:rPr lang="ar-SA" sz="2400" b="1" dirty="0" smtClean="0">
                <a:solidFill>
                  <a:srgbClr val="FF6600"/>
                </a:solidFill>
              </a:rPr>
              <a:t>الذي لا يقبل إذابة المزيد من المذاب</a:t>
            </a:r>
            <a:r>
              <a:rPr lang="ar-SA" sz="2400" b="1" dirty="0" smtClean="0">
                <a:solidFill>
                  <a:schemeClr val="accent2"/>
                </a:solidFill>
              </a:rPr>
              <a:t> عند درجة الحرارة والضغط المحددين </a:t>
            </a:r>
          </a:p>
          <a:p>
            <a:pPr algn="r" rtl="1" eaLnBrk="1" hangingPunct="1">
              <a:buFont typeface="Wingdings" pitchFamily="2" charset="2"/>
              <a:buNone/>
            </a:pPr>
            <a:endParaRPr lang="ar-SA" sz="2400" b="1" dirty="0" smtClean="0">
              <a:solidFill>
                <a:schemeClr val="accent2"/>
              </a:solidFill>
            </a:endParaRPr>
          </a:p>
          <a:p>
            <a:pPr algn="r" rtl="1" eaLnBrk="1" hangingPunct="1">
              <a:buFont typeface="Wingdings" pitchFamily="2" charset="2"/>
              <a:buNone/>
            </a:pPr>
            <a:r>
              <a:rPr lang="ar-SA" sz="2400" b="1" dirty="0" smtClean="0"/>
              <a:t>المحلول غير المشبع:</a:t>
            </a:r>
          </a:p>
          <a:p>
            <a:pPr algn="r" rtl="1" eaLnBrk="1" hangingPunct="1">
              <a:buFont typeface="Wingdings" pitchFamily="2" charset="2"/>
              <a:buNone/>
            </a:pPr>
            <a:r>
              <a:rPr lang="ar-SA" sz="2400" b="1" dirty="0" smtClean="0">
                <a:solidFill>
                  <a:srgbClr val="FF6600"/>
                </a:solidFill>
              </a:rPr>
              <a:t>كمية المذاب أقل من الكمية اللازمة للتشبع</a:t>
            </a:r>
            <a:r>
              <a:rPr lang="ar-SA" sz="2400" b="1" dirty="0" smtClean="0">
                <a:solidFill>
                  <a:srgbClr val="336699"/>
                </a:solidFill>
              </a:rPr>
              <a:t> عند درجة الحرارة والضغط المحددين</a:t>
            </a:r>
          </a:p>
          <a:p>
            <a:pPr algn="r" rtl="1" eaLnBrk="1" hangingPunct="1">
              <a:buFont typeface="Wingdings" pitchFamily="2" charset="2"/>
              <a:buNone/>
            </a:pPr>
            <a:endParaRPr lang="ar-SA" sz="2400" b="1" dirty="0" smtClean="0">
              <a:solidFill>
                <a:srgbClr val="336699"/>
              </a:solidFill>
            </a:endParaRPr>
          </a:p>
          <a:p>
            <a:pPr algn="r" rtl="1" eaLnBrk="1" hangingPunct="1"/>
            <a:r>
              <a:rPr lang="ar-SA" sz="2400" b="1" dirty="0" smtClean="0">
                <a:solidFill>
                  <a:srgbClr val="006666"/>
                </a:solidFill>
              </a:rPr>
              <a:t>المحلول فوق المشبع:</a:t>
            </a:r>
          </a:p>
          <a:p>
            <a:pPr algn="r" rtl="1" eaLnBrk="1" hangingPunct="1">
              <a:buFont typeface="Wingdings" pitchFamily="2" charset="2"/>
              <a:buNone/>
            </a:pPr>
            <a:r>
              <a:rPr lang="ar-SA" sz="2400" b="1" dirty="0" smtClean="0"/>
              <a:t>كمية المذاب التي </a:t>
            </a:r>
            <a:r>
              <a:rPr lang="ar-SA" sz="2400" b="1" dirty="0" smtClean="0">
                <a:solidFill>
                  <a:srgbClr val="FF6600"/>
                </a:solidFill>
              </a:rPr>
              <a:t>تفوق ما قد يمكن للمذيب إذابته</a:t>
            </a:r>
            <a:r>
              <a:rPr lang="ar-SA" sz="2400" b="1" dirty="0" smtClean="0"/>
              <a:t> في  الظروف العادية</a:t>
            </a:r>
          </a:p>
          <a:p>
            <a:pPr algn="r" rtl="1" eaLnBrk="1" hangingPunct="1">
              <a:buFont typeface="Wingdings" pitchFamily="2" charset="2"/>
              <a:buNone/>
            </a:pPr>
            <a:endParaRPr lang="ar-SA" sz="2400" b="1" dirty="0" smtClean="0"/>
          </a:p>
          <a:p>
            <a:pPr algn="r" rtl="1" eaLnBrk="1" hangingPunct="1">
              <a:buFont typeface="Wingdings" pitchFamily="2" charset="2"/>
              <a:buNone/>
            </a:pPr>
            <a:endParaRPr lang="en-US" sz="2400" b="1" dirty="0" smtClean="0"/>
          </a:p>
          <a:p>
            <a:pPr algn="r" rtl="1" eaLnBrk="1" hangingPunct="1">
              <a:buFont typeface="Wingdings" pitchFamily="2" charset="2"/>
              <a:buNone/>
            </a:pPr>
            <a:endParaRPr lang="en-US" sz="2400" b="1" dirty="0" smtClean="0"/>
          </a:p>
          <a:p>
            <a:pPr algn="r" rtl="1" eaLnBrk="1" hangingPunct="1"/>
            <a:endParaRPr lang="en-US" sz="2400" dirty="0" smtClean="0"/>
          </a:p>
        </p:txBody>
      </p:sp>
      <p:sp>
        <p:nvSpPr>
          <p:cNvPr id="43011" name="Text Box 4"/>
          <p:cNvSpPr txBox="1">
            <a:spLocks noChangeArrowheads="1"/>
          </p:cNvSpPr>
          <p:nvPr/>
        </p:nvSpPr>
        <p:spPr bwMode="auto">
          <a:xfrm>
            <a:off x="609600" y="404813"/>
            <a:ext cx="7994650" cy="586957"/>
          </a:xfrm>
          <a:prstGeom prst="rect">
            <a:avLst/>
          </a:prstGeom>
          <a:noFill/>
          <a:ln w="9525">
            <a:noFill/>
            <a:miter lim="800000"/>
            <a:headEnd/>
            <a:tailEnd/>
          </a:ln>
        </p:spPr>
        <p:txBody>
          <a:bodyPr wrap="square" lIns="90000" tIns="46800" rIns="90000" bIns="46800">
            <a:spAutoFit/>
          </a:bodyPr>
          <a:lstStyle/>
          <a:p>
            <a:pPr algn="r" rtl="1">
              <a:spcBef>
                <a:spcPct val="50000"/>
              </a:spcBef>
            </a:pPr>
            <a:r>
              <a:rPr lang="ar-SA" sz="3200" dirty="0">
                <a:solidFill>
                  <a:srgbClr val="FF0066"/>
                </a:solidFill>
              </a:rPr>
              <a:t>تنقسم المحاليل من حيث درجة التشبع الى ثلاثة انواع:</a:t>
            </a:r>
            <a:endParaRPr lang="en-US" sz="3200" dirty="0">
              <a:solidFill>
                <a:srgbClr val="FF00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304800"/>
            <a:ext cx="2101857" cy="584775"/>
          </a:xfrm>
          <a:prstGeom prst="rect">
            <a:avLst/>
          </a:prstGeom>
        </p:spPr>
        <p:txBody>
          <a:bodyPr wrap="none">
            <a:spAutoFit/>
          </a:bodyPr>
          <a:lstStyle/>
          <a:p>
            <a:pPr algn="r" rtl="1"/>
            <a:r>
              <a:rPr lang="ar-SA" altLang="en-US" sz="3200" dirty="0" smtClean="0">
                <a:solidFill>
                  <a:srgbClr val="FF0000"/>
                </a:solidFill>
                <a:effectLst>
                  <a:outerShdw blurRad="38100" dist="38100" dir="2700000" algn="tl">
                    <a:srgbClr val="FFFFFF"/>
                  </a:outerShdw>
                </a:effectLst>
                <a:latin typeface="Comic Sans MS" pitchFamily="66" charset="0"/>
              </a:rPr>
              <a:t>تركيز المحاليل</a:t>
            </a:r>
            <a:endParaRPr lang="en-US" sz="3200" dirty="0">
              <a:solidFill>
                <a:srgbClr val="FF0000"/>
              </a:solidFill>
            </a:endParaRPr>
          </a:p>
        </p:txBody>
      </p:sp>
      <p:sp>
        <p:nvSpPr>
          <p:cNvPr id="6" name="TextBox 5"/>
          <p:cNvSpPr txBox="1"/>
          <p:nvPr/>
        </p:nvSpPr>
        <p:spPr>
          <a:xfrm>
            <a:off x="103566" y="1219200"/>
            <a:ext cx="8618129" cy="1815882"/>
          </a:xfrm>
          <a:prstGeom prst="rect">
            <a:avLst/>
          </a:prstGeom>
          <a:noFill/>
        </p:spPr>
        <p:txBody>
          <a:bodyPr wrap="none" rtlCol="0">
            <a:spAutoFit/>
          </a:bodyPr>
          <a:lstStyle/>
          <a:p>
            <a:pPr algn="r" rtl="1">
              <a:buFont typeface="Arial" pitchFamily="34" charset="0"/>
              <a:buChar char="•"/>
            </a:pPr>
            <a:r>
              <a:rPr lang="ar-SA" sz="2800" dirty="0" smtClean="0">
                <a:solidFill>
                  <a:srgbClr val="7030A0"/>
                </a:solidFill>
                <a:cs typeface="+mj-cs"/>
              </a:rPr>
              <a:t>تعريف تركيز المحلول: هو كمية المادة المذابة في مقدار معلوم من المحلول</a:t>
            </a:r>
          </a:p>
          <a:p>
            <a:pPr algn="r" rtl="1">
              <a:buFont typeface="Arial" pitchFamily="34" charset="0"/>
              <a:buChar char="•"/>
            </a:pPr>
            <a:r>
              <a:rPr lang="ar-SA" sz="2800" dirty="0" smtClean="0">
                <a:cs typeface="+mj-cs"/>
              </a:rPr>
              <a:t>التعبير عن تركيز المحلول ممكن ان يعبر عنه بعدة طرق مثل:</a:t>
            </a:r>
          </a:p>
          <a:p>
            <a:pPr algn="r" rtl="1"/>
            <a:r>
              <a:rPr lang="ar-SA" sz="2800" dirty="0" err="1" smtClean="0">
                <a:cs typeface="+mj-cs"/>
              </a:rPr>
              <a:t>المولارية</a:t>
            </a:r>
            <a:r>
              <a:rPr lang="ar-SA" sz="2800" dirty="0" smtClean="0">
                <a:cs typeface="+mj-cs"/>
              </a:rPr>
              <a:t> - النسبة المئوية الكتلية - الكسر المولي – </a:t>
            </a:r>
            <a:r>
              <a:rPr lang="ar-SA" sz="2800" dirty="0" err="1" smtClean="0">
                <a:cs typeface="+mj-cs"/>
              </a:rPr>
              <a:t>المولالية</a:t>
            </a:r>
            <a:r>
              <a:rPr lang="ar-SA" sz="2800" dirty="0" smtClean="0">
                <a:cs typeface="+mj-cs"/>
              </a:rPr>
              <a:t> - ......</a:t>
            </a:r>
          </a:p>
          <a:p>
            <a:pPr algn="r" rtl="1"/>
            <a:endParaRPr lang="en-US" sz="2800" dirty="0">
              <a:cs typeface="+mj-cs"/>
            </a:endParaRPr>
          </a:p>
        </p:txBody>
      </p:sp>
      <p:sp>
        <p:nvSpPr>
          <p:cNvPr id="9" name="Rectangle 4"/>
          <p:cNvSpPr>
            <a:spLocks noGrp="1" noChangeArrowheads="1"/>
          </p:cNvSpPr>
          <p:nvPr>
            <p:ph type="title"/>
          </p:nvPr>
        </p:nvSpPr>
        <p:spPr>
          <a:xfrm>
            <a:off x="990600" y="2667001"/>
            <a:ext cx="8001000" cy="685800"/>
          </a:xfrm>
          <a:noFill/>
        </p:spPr>
        <p:txBody>
          <a:bodyPr>
            <a:normAutofit/>
          </a:bodyPr>
          <a:lstStyle/>
          <a:p>
            <a:pPr rtl="1" eaLnBrk="1" hangingPunct="1"/>
            <a:r>
              <a:rPr lang="ar-SA" sz="3200" b="1" dirty="0" smtClean="0"/>
              <a:t>المحلول المركز والمحلول المخفف</a:t>
            </a:r>
            <a:endParaRPr lang="en-US" sz="3200" b="1" dirty="0" smtClean="0"/>
          </a:p>
        </p:txBody>
      </p:sp>
      <p:sp>
        <p:nvSpPr>
          <p:cNvPr id="10" name="Rectangle 5"/>
          <p:cNvSpPr txBox="1">
            <a:spLocks noChangeArrowheads="1"/>
          </p:cNvSpPr>
          <p:nvPr/>
        </p:nvSpPr>
        <p:spPr>
          <a:xfrm>
            <a:off x="838200" y="3352800"/>
            <a:ext cx="8001000" cy="1143000"/>
          </a:xfrm>
          <a:prstGeom prst="rect">
            <a:avLst/>
          </a:prstGeom>
          <a:solidFill>
            <a:schemeClr val="bg1"/>
          </a:solidFill>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i="0" u="none" strike="noStrike" kern="1200" cap="none" spc="0" normalizeH="0" baseline="0" noProof="0" dirty="0" smtClean="0">
                <a:ln>
                  <a:noFill/>
                </a:ln>
                <a:solidFill>
                  <a:srgbClr val="663300"/>
                </a:solidFill>
                <a:effectLst/>
                <a:uLnTx/>
                <a:uFillTx/>
                <a:latin typeface="+mn-lt"/>
                <a:ea typeface="+mn-ea"/>
                <a:cs typeface="+mj-cs"/>
              </a:rPr>
              <a:t>المحلول المركز هو </a:t>
            </a:r>
            <a:r>
              <a:rPr kumimoji="0" lang="ar-SA" sz="2800" i="0" u="none" strike="noStrike" kern="1200" cap="none" spc="0" normalizeH="0" baseline="0" noProof="0" dirty="0" smtClean="0">
                <a:ln>
                  <a:noFill/>
                </a:ln>
                <a:solidFill>
                  <a:srgbClr val="006666"/>
                </a:solidFill>
                <a:effectLst/>
                <a:uLnTx/>
                <a:uFillTx/>
                <a:latin typeface="+mn-lt"/>
                <a:ea typeface="+mn-ea"/>
                <a:cs typeface="+mj-cs"/>
              </a:rPr>
              <a:t>المحلول الذي يحوي كمية كبيرة من المذاب.</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i="0" u="none" strike="noStrike" kern="1200" cap="none" spc="0" normalizeH="0" baseline="0" noProof="0" dirty="0" smtClean="0">
                <a:ln>
                  <a:noFill/>
                </a:ln>
                <a:solidFill>
                  <a:srgbClr val="800000"/>
                </a:solidFill>
                <a:effectLst/>
                <a:uLnTx/>
                <a:uFillTx/>
                <a:latin typeface="+mn-lt"/>
                <a:ea typeface="+mn-ea"/>
                <a:cs typeface="+mj-cs"/>
              </a:rPr>
              <a:t>المحلول المخفف هو </a:t>
            </a:r>
            <a:r>
              <a:rPr kumimoji="0" lang="ar-SA" sz="2800" i="0" u="none" strike="noStrike" kern="1200" cap="none" spc="0" normalizeH="0" baseline="0" noProof="0" dirty="0" smtClean="0">
                <a:ln>
                  <a:noFill/>
                </a:ln>
                <a:solidFill>
                  <a:srgbClr val="000099"/>
                </a:solidFill>
                <a:effectLst/>
                <a:uLnTx/>
                <a:uFillTx/>
                <a:latin typeface="+mn-lt"/>
                <a:ea typeface="+mn-ea"/>
                <a:cs typeface="+mj-cs"/>
              </a:rPr>
              <a:t>المحلول الذي يحوي كمية قليلة من المذاب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2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2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1"/>
          <p:cNvSpPr>
            <a:spLocks noGrp="1" noChangeArrowheads="1"/>
          </p:cNvSpPr>
          <p:nvPr>
            <p:ph type="title"/>
          </p:nvPr>
        </p:nvSpPr>
        <p:spPr>
          <a:xfrm>
            <a:off x="1143000" y="0"/>
            <a:ext cx="7313613" cy="1143000"/>
          </a:xfrm>
          <a:solidFill>
            <a:srgbClr val="FFFFCC"/>
          </a:solidFill>
        </p:spPr>
        <p:txBody>
          <a:bodyPr/>
          <a:lstStyle/>
          <a:p>
            <a:pPr eaLnBrk="1" hangingPunct="1"/>
            <a:r>
              <a:rPr lang="ar-SA" sz="4800" dirty="0" smtClean="0">
                <a:solidFill>
                  <a:srgbClr val="3399FF"/>
                </a:solidFill>
              </a:rPr>
              <a:t>طرق التعبير عن </a:t>
            </a:r>
            <a:r>
              <a:rPr lang="ar-SA" sz="4800" dirty="0" err="1" smtClean="0">
                <a:solidFill>
                  <a:srgbClr val="3399FF"/>
                </a:solidFill>
              </a:rPr>
              <a:t>تراكيز</a:t>
            </a:r>
            <a:r>
              <a:rPr lang="ar-SA" sz="4800" dirty="0" smtClean="0">
                <a:solidFill>
                  <a:srgbClr val="3399FF"/>
                </a:solidFill>
              </a:rPr>
              <a:t> المحاليل</a:t>
            </a:r>
            <a:endParaRPr lang="en-US" sz="4800" dirty="0" smtClean="0">
              <a:solidFill>
                <a:srgbClr val="3399FF"/>
              </a:solidFill>
            </a:endParaRPr>
          </a:p>
        </p:txBody>
      </p:sp>
      <p:sp>
        <p:nvSpPr>
          <p:cNvPr id="21" name="Rectangle 20"/>
          <p:cNvSpPr/>
          <p:nvPr/>
        </p:nvSpPr>
        <p:spPr>
          <a:xfrm>
            <a:off x="2743200" y="1219200"/>
            <a:ext cx="4572000" cy="707886"/>
          </a:xfrm>
          <a:prstGeom prst="rect">
            <a:avLst/>
          </a:prstGeom>
        </p:spPr>
        <p:txBody>
          <a:bodyPr>
            <a:spAutoFit/>
          </a:bodyPr>
          <a:lstStyle/>
          <a:p>
            <a:pPr algn="ctr" rtl="1"/>
            <a:r>
              <a:rPr lang="ar-SA" sz="4000" dirty="0" err="1" smtClean="0">
                <a:solidFill>
                  <a:srgbClr val="FF0000"/>
                </a:solidFill>
                <a:cs typeface="+mj-cs"/>
              </a:rPr>
              <a:t>اولا</a:t>
            </a:r>
            <a:r>
              <a:rPr lang="ar-SA" sz="4000" dirty="0" smtClean="0">
                <a:solidFill>
                  <a:srgbClr val="FF0000"/>
                </a:solidFill>
                <a:cs typeface="+mj-cs"/>
              </a:rPr>
              <a:t>:  </a:t>
            </a:r>
            <a:r>
              <a:rPr lang="ar-SA" sz="4000" dirty="0" err="1" smtClean="0">
                <a:solidFill>
                  <a:srgbClr val="FF0000"/>
                </a:solidFill>
                <a:cs typeface="+mj-cs"/>
              </a:rPr>
              <a:t>المولارية</a:t>
            </a:r>
            <a:endParaRPr lang="en-US" sz="4000" dirty="0">
              <a:solidFill>
                <a:srgbClr val="FF0000"/>
              </a:solidFill>
              <a:cs typeface="+mj-cs"/>
            </a:endParaRPr>
          </a:p>
        </p:txBody>
      </p:sp>
      <p:sp>
        <p:nvSpPr>
          <p:cNvPr id="23" name="Rectangle 10"/>
          <p:cNvSpPr>
            <a:spLocks noChangeArrowheads="1"/>
          </p:cNvSpPr>
          <p:nvPr/>
        </p:nvSpPr>
        <p:spPr bwMode="auto">
          <a:xfrm>
            <a:off x="0" y="1905000"/>
            <a:ext cx="8839200" cy="523220"/>
          </a:xfrm>
          <a:prstGeom prst="rect">
            <a:avLst/>
          </a:prstGeom>
          <a:solidFill>
            <a:schemeClr val="bg1"/>
          </a:solidFill>
          <a:ln w="9525">
            <a:noFill/>
            <a:miter lim="800000"/>
            <a:headEnd/>
            <a:tailEnd/>
          </a:ln>
          <a:effectLst/>
        </p:spPr>
        <p:txBody>
          <a:bodyPr wrap="square" anchor="ctr">
            <a:spAutoFit/>
          </a:bodyPr>
          <a:lstStyle/>
          <a:p>
            <a:pPr algn="r" rtl="1"/>
            <a:r>
              <a:rPr lang="ar-SA" sz="2800" dirty="0">
                <a:solidFill>
                  <a:srgbClr val="7030A0"/>
                </a:solidFill>
              </a:rPr>
              <a:t>تعرف بعدد </a:t>
            </a:r>
            <a:r>
              <a:rPr lang="ar-SA" sz="2800" dirty="0" err="1">
                <a:solidFill>
                  <a:srgbClr val="7030A0"/>
                </a:solidFill>
              </a:rPr>
              <a:t>المولات</a:t>
            </a:r>
            <a:r>
              <a:rPr lang="ar-SA" sz="2800" dirty="0">
                <a:solidFill>
                  <a:srgbClr val="7030A0"/>
                </a:solidFill>
              </a:rPr>
              <a:t> (عدد الجزيئات </a:t>
            </a:r>
            <a:r>
              <a:rPr lang="ar-SA" sz="2800" dirty="0" err="1">
                <a:solidFill>
                  <a:srgbClr val="7030A0"/>
                </a:solidFill>
              </a:rPr>
              <a:t>الجرامية</a:t>
            </a:r>
            <a:r>
              <a:rPr lang="ar-SA" sz="2800" dirty="0">
                <a:solidFill>
                  <a:srgbClr val="7030A0"/>
                </a:solidFill>
              </a:rPr>
              <a:t> </a:t>
            </a:r>
            <a:r>
              <a:rPr lang="ar-SA" sz="2800" dirty="0" smtClean="0">
                <a:solidFill>
                  <a:srgbClr val="7030A0"/>
                </a:solidFill>
              </a:rPr>
              <a:t>) المذابة </a:t>
            </a:r>
            <a:r>
              <a:rPr lang="ar-SA" sz="2800" dirty="0">
                <a:solidFill>
                  <a:srgbClr val="7030A0"/>
                </a:solidFill>
              </a:rPr>
              <a:t>في لتر من المحلول </a:t>
            </a:r>
          </a:p>
        </p:txBody>
      </p:sp>
      <p:sp>
        <p:nvSpPr>
          <p:cNvPr id="25" name="Text Box 8"/>
          <p:cNvSpPr txBox="1">
            <a:spLocks noChangeArrowheads="1"/>
          </p:cNvSpPr>
          <p:nvPr/>
        </p:nvSpPr>
        <p:spPr bwMode="auto">
          <a:xfrm>
            <a:off x="2247014" y="3438198"/>
            <a:ext cx="3887787" cy="925511"/>
          </a:xfrm>
          <a:prstGeom prst="rect">
            <a:avLst/>
          </a:prstGeom>
          <a:solidFill>
            <a:schemeClr val="bg1"/>
          </a:solidFill>
          <a:ln w="9525">
            <a:solidFill>
              <a:schemeClr val="bg1"/>
            </a:solidFill>
            <a:miter lim="800000"/>
            <a:headEnd/>
            <a:tailEnd/>
          </a:ln>
          <a:effectLst/>
        </p:spPr>
        <p:txBody>
          <a:bodyPr lIns="90000" tIns="46800" rIns="90000" bIns="46800">
            <a:spAutoFit/>
          </a:bodyPr>
          <a:lstStyle/>
          <a:p>
            <a:pPr>
              <a:spcBef>
                <a:spcPct val="50000"/>
              </a:spcBef>
              <a:defRPr/>
            </a:pPr>
            <a:r>
              <a:rPr lang="ar-SA" sz="5400" dirty="0" smtClean="0">
                <a:solidFill>
                  <a:srgbClr val="7030A0"/>
                </a:solidFill>
                <a:latin typeface="Arial" pitchFamily="34" charset="0"/>
                <a:cs typeface="AL-Mateen" pitchFamily="2" charset="-78"/>
              </a:rPr>
              <a:t>حجم </a:t>
            </a:r>
            <a:r>
              <a:rPr lang="ar-SA" sz="5400" dirty="0">
                <a:solidFill>
                  <a:srgbClr val="7030A0"/>
                </a:solidFill>
                <a:latin typeface="Arial" pitchFamily="34" charset="0"/>
                <a:cs typeface="AL-Mateen" pitchFamily="2" charset="-78"/>
              </a:rPr>
              <a:t>المحلول باللتر</a:t>
            </a:r>
            <a:r>
              <a:rPr lang="ar-SA" sz="4800" dirty="0">
                <a:solidFill>
                  <a:srgbClr val="7030A0"/>
                </a:solidFill>
                <a:latin typeface="Arial" pitchFamily="34" charset="0"/>
                <a:cs typeface="AL-Mateen" pitchFamily="2" charset="-78"/>
              </a:rPr>
              <a:t> </a:t>
            </a:r>
            <a:endParaRPr lang="en-US" sz="4800" dirty="0">
              <a:solidFill>
                <a:srgbClr val="7030A0"/>
              </a:solidFill>
              <a:latin typeface="Arial" pitchFamily="34" charset="0"/>
              <a:cs typeface="AL-Mateen" pitchFamily="2" charset="-78"/>
            </a:endParaRPr>
          </a:p>
        </p:txBody>
      </p:sp>
      <p:sp>
        <p:nvSpPr>
          <p:cNvPr id="26" name="Rectangle 6"/>
          <p:cNvSpPr>
            <a:spLocks noChangeArrowheads="1"/>
          </p:cNvSpPr>
          <p:nvPr/>
        </p:nvSpPr>
        <p:spPr bwMode="auto">
          <a:xfrm>
            <a:off x="6289357" y="2603187"/>
            <a:ext cx="2519363" cy="1447800"/>
          </a:xfrm>
          <a:prstGeom prst="rect">
            <a:avLst/>
          </a:prstGeom>
          <a:solidFill>
            <a:schemeClr val="bg1"/>
          </a:solidFill>
          <a:ln w="9525">
            <a:noFill/>
            <a:miter lim="800000"/>
            <a:headEnd/>
            <a:tailEnd/>
          </a:ln>
          <a:effectLst/>
        </p:spPr>
        <p:txBody>
          <a:bodyPr wrap="none" lIns="90000" tIns="46800" rIns="90000" bIns="46800" anchor="ctr"/>
          <a:lstStyle/>
          <a:p>
            <a:pPr>
              <a:defRPr/>
            </a:pPr>
            <a:r>
              <a:rPr lang="ar-SA" sz="4800" dirty="0" err="1">
                <a:solidFill>
                  <a:schemeClr val="hlink"/>
                </a:solidFill>
                <a:latin typeface="Arial" pitchFamily="34" charset="0"/>
                <a:cs typeface="AL-Mateen" pitchFamily="2" charset="-78"/>
              </a:rPr>
              <a:t>المولارية</a:t>
            </a:r>
            <a:r>
              <a:rPr lang="ar-SA" sz="4800" dirty="0">
                <a:solidFill>
                  <a:schemeClr val="hlink"/>
                </a:solidFill>
                <a:latin typeface="Arial" pitchFamily="34" charset="0"/>
                <a:cs typeface="AL-Mateen" pitchFamily="2" charset="-78"/>
              </a:rPr>
              <a:t> </a:t>
            </a:r>
            <a:r>
              <a:rPr lang="ar-SA" sz="4800" dirty="0" smtClean="0">
                <a:solidFill>
                  <a:schemeClr val="hlink"/>
                </a:solidFill>
                <a:effectLst>
                  <a:outerShdw blurRad="38100" dist="38100" dir="2700000" algn="tl">
                    <a:srgbClr val="C0C0C0"/>
                  </a:outerShdw>
                </a:effectLst>
                <a:latin typeface="Arial" pitchFamily="34" charset="0"/>
                <a:cs typeface="AL-Mateen" pitchFamily="2" charset="-78"/>
              </a:rPr>
              <a:t>=</a:t>
            </a:r>
            <a:endParaRPr lang="en-US" sz="4800" dirty="0">
              <a:solidFill>
                <a:schemeClr val="hlink"/>
              </a:solidFill>
              <a:effectLst>
                <a:outerShdw blurRad="38100" dist="38100" dir="2700000" algn="tl">
                  <a:srgbClr val="C0C0C0"/>
                </a:outerShdw>
              </a:effectLst>
              <a:latin typeface="Arial" pitchFamily="34" charset="0"/>
              <a:cs typeface="AL-Mateen" pitchFamily="2" charset="-78"/>
            </a:endParaRPr>
          </a:p>
        </p:txBody>
      </p:sp>
      <p:sp>
        <p:nvSpPr>
          <p:cNvPr id="27" name="Text Box 7"/>
          <p:cNvSpPr txBox="1">
            <a:spLocks noChangeArrowheads="1"/>
          </p:cNvSpPr>
          <p:nvPr/>
        </p:nvSpPr>
        <p:spPr bwMode="auto">
          <a:xfrm>
            <a:off x="2948939" y="2655889"/>
            <a:ext cx="2636520" cy="833178"/>
          </a:xfrm>
          <a:prstGeom prst="rect">
            <a:avLst/>
          </a:prstGeom>
          <a:solidFill>
            <a:schemeClr val="bg1"/>
          </a:solidFill>
          <a:ln w="9525">
            <a:noFill/>
            <a:miter lim="800000"/>
            <a:headEnd/>
            <a:tailEnd/>
          </a:ln>
          <a:effectLst/>
        </p:spPr>
        <p:txBody>
          <a:bodyPr wrap="square" lIns="90000" tIns="46800" rIns="90000" bIns="46800">
            <a:spAutoFit/>
          </a:bodyPr>
          <a:lstStyle/>
          <a:p>
            <a:pPr>
              <a:spcBef>
                <a:spcPct val="50000"/>
              </a:spcBef>
              <a:defRPr/>
            </a:pPr>
            <a:r>
              <a:rPr lang="ar-SA" sz="4400" dirty="0">
                <a:solidFill>
                  <a:srgbClr val="7030A0"/>
                </a:solidFill>
                <a:latin typeface="Arial" pitchFamily="34" charset="0"/>
                <a:cs typeface="AL-Mateen" pitchFamily="2" charset="-78"/>
              </a:rPr>
              <a:t>     </a:t>
            </a:r>
            <a:r>
              <a:rPr lang="ar-SA" sz="4800" dirty="0" smtClean="0">
                <a:solidFill>
                  <a:srgbClr val="7030A0"/>
                </a:solidFill>
                <a:latin typeface="Arial" pitchFamily="34" charset="0"/>
                <a:cs typeface="AL-Mateen" pitchFamily="2" charset="-78"/>
              </a:rPr>
              <a:t>عدد </a:t>
            </a:r>
            <a:r>
              <a:rPr lang="ar-SA" sz="4800" dirty="0">
                <a:solidFill>
                  <a:srgbClr val="7030A0"/>
                </a:solidFill>
                <a:latin typeface="Arial" pitchFamily="34" charset="0"/>
                <a:cs typeface="AL-Mateen" pitchFamily="2" charset="-78"/>
              </a:rPr>
              <a:t>المولات</a:t>
            </a:r>
            <a:r>
              <a:rPr lang="ar-SA" sz="4400" dirty="0">
                <a:solidFill>
                  <a:srgbClr val="7030A0"/>
                </a:solidFill>
                <a:latin typeface="Arial" pitchFamily="34" charset="0"/>
                <a:cs typeface="AL-Mateen" pitchFamily="2" charset="-78"/>
              </a:rPr>
              <a:t> </a:t>
            </a:r>
            <a:endParaRPr lang="en-US" sz="4400" dirty="0">
              <a:solidFill>
                <a:srgbClr val="7030A0"/>
              </a:solidFill>
              <a:latin typeface="Arial" pitchFamily="34" charset="0"/>
              <a:cs typeface="AL-Mateen" pitchFamily="2" charset="-78"/>
            </a:endParaRPr>
          </a:p>
        </p:txBody>
      </p:sp>
      <p:sp>
        <p:nvSpPr>
          <p:cNvPr id="28" name="Line 9"/>
          <p:cNvSpPr>
            <a:spLocks noChangeShapeType="1"/>
          </p:cNvSpPr>
          <p:nvPr/>
        </p:nvSpPr>
        <p:spPr bwMode="auto">
          <a:xfrm flipH="1">
            <a:off x="2826543" y="3417889"/>
            <a:ext cx="2881313" cy="0"/>
          </a:xfrm>
          <a:prstGeom prst="line">
            <a:avLst/>
          </a:prstGeom>
          <a:noFill/>
          <a:ln w="57150">
            <a:solidFill>
              <a:schemeClr val="hlink"/>
            </a:solidFill>
            <a:round/>
            <a:headEnd/>
            <a:tailEnd/>
          </a:ln>
        </p:spPr>
        <p:txBody>
          <a:bodyPr wrap="none" lIns="90000" tIns="46800" rIns="90000" bIns="46800" anchor="ctr"/>
          <a:lstStyle/>
          <a:p>
            <a:endParaRPr lang="en-US"/>
          </a:p>
        </p:txBody>
      </p:sp>
      <p:sp>
        <p:nvSpPr>
          <p:cNvPr id="29" name="Rectangle 28"/>
          <p:cNvSpPr/>
          <p:nvPr/>
        </p:nvSpPr>
        <p:spPr>
          <a:xfrm>
            <a:off x="3429000" y="5715000"/>
            <a:ext cx="4952999" cy="757130"/>
          </a:xfrm>
          <a:prstGeom prst="rect">
            <a:avLst/>
          </a:prstGeom>
        </p:spPr>
        <p:txBody>
          <a:bodyPr wrap="square">
            <a:spAutoFit/>
          </a:bodyPr>
          <a:lstStyle/>
          <a:p>
            <a:pPr algn="r" rtl="1">
              <a:lnSpc>
                <a:spcPct val="80000"/>
              </a:lnSpc>
            </a:pPr>
            <a:r>
              <a:rPr lang="ar-SA" b="1" dirty="0" smtClean="0">
                <a:solidFill>
                  <a:srgbClr val="660066"/>
                </a:solidFill>
                <a:latin typeface="Arial Unicode MS" pitchFamily="34" charset="-128"/>
                <a:ea typeface="Arial Unicode MS" pitchFamily="34" charset="-128"/>
                <a:cs typeface="Arial Unicode MS" pitchFamily="34" charset="-128"/>
              </a:rPr>
              <a:t>تقاس </a:t>
            </a:r>
            <a:r>
              <a:rPr lang="ar-SA" b="1" dirty="0" err="1" smtClean="0">
                <a:solidFill>
                  <a:srgbClr val="660066"/>
                </a:solidFill>
                <a:latin typeface="Arial Unicode MS" pitchFamily="34" charset="-128"/>
                <a:ea typeface="Arial Unicode MS" pitchFamily="34" charset="-128"/>
                <a:cs typeface="Arial Unicode MS" pitchFamily="34" charset="-128"/>
              </a:rPr>
              <a:t>بالمولار</a:t>
            </a:r>
            <a:r>
              <a:rPr lang="ar-SA" b="1" dirty="0" smtClean="0">
                <a:solidFill>
                  <a:srgbClr val="660066"/>
                </a:solidFill>
                <a:latin typeface="Arial Unicode MS" pitchFamily="34" charset="-128"/>
                <a:ea typeface="Arial Unicode MS" pitchFamily="34" charset="-128"/>
                <a:cs typeface="Arial Unicode MS" pitchFamily="34" charset="-128"/>
              </a:rPr>
              <a:t>.</a:t>
            </a:r>
            <a:endParaRPr lang="en-US" b="1" dirty="0" smtClean="0">
              <a:solidFill>
                <a:srgbClr val="660066"/>
              </a:solidFill>
              <a:latin typeface="Arial Unicode MS" pitchFamily="34" charset="-128"/>
              <a:ea typeface="Arial Unicode MS" pitchFamily="34" charset="-128"/>
              <a:cs typeface="Arial Unicode MS" pitchFamily="34" charset="-128"/>
            </a:endParaRPr>
          </a:p>
          <a:p>
            <a:pPr algn="r" rtl="1">
              <a:lnSpc>
                <a:spcPct val="80000"/>
              </a:lnSpc>
            </a:pPr>
            <a:endParaRPr lang="ar-SA" b="1" dirty="0" smtClean="0">
              <a:solidFill>
                <a:srgbClr val="800000"/>
              </a:solidFill>
              <a:cs typeface="Monotype Koufi" pitchFamily="2" charset="-78"/>
            </a:endParaRPr>
          </a:p>
          <a:p>
            <a:pPr algn="r" rtl="1">
              <a:lnSpc>
                <a:spcPct val="80000"/>
              </a:lnSpc>
            </a:pPr>
            <a:r>
              <a:rPr lang="ar-SA" b="1" dirty="0" smtClean="0">
                <a:latin typeface="Times New Roman" pitchFamily="18" charset="0"/>
                <a:cs typeface="Times New Roman" pitchFamily="18" charset="0"/>
              </a:rPr>
              <a:t>تعتبر اكثر الطرق شيوعا في التعبير عن تركيز المحاليل.</a:t>
            </a:r>
          </a:p>
        </p:txBody>
      </p:sp>
      <p:pic>
        <p:nvPicPr>
          <p:cNvPr id="3075" name="Picture 3"/>
          <p:cNvPicPr>
            <a:picLocks noChangeAspect="1" noChangeArrowheads="1"/>
          </p:cNvPicPr>
          <p:nvPr/>
        </p:nvPicPr>
        <p:blipFill>
          <a:blip r:embed="rId3"/>
          <a:srcRect/>
          <a:stretch>
            <a:fillRect/>
          </a:stretch>
        </p:blipFill>
        <p:spPr bwMode="auto">
          <a:xfrm>
            <a:off x="2095407" y="4363709"/>
            <a:ext cx="4191000" cy="121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par>
                          <p:cTn id="8" fill="hold">
                            <p:stCondLst>
                              <p:cond delay="2000"/>
                            </p:stCondLst>
                            <p:childTnLst>
                              <p:par>
                                <p:cTn id="9" presetID="23" presetClass="entr" presetSubtype="52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2000" fill="hold"/>
                                        <p:tgtEl>
                                          <p:spTgt spid="26"/>
                                        </p:tgtEl>
                                        <p:attrNameLst>
                                          <p:attrName>ppt_w</p:attrName>
                                        </p:attrNameLst>
                                      </p:cBhvr>
                                      <p:tavLst>
                                        <p:tav tm="0">
                                          <p:val>
                                            <p:fltVal val="0"/>
                                          </p:val>
                                        </p:tav>
                                        <p:tav tm="100000">
                                          <p:val>
                                            <p:strVal val="#ppt_w"/>
                                          </p:val>
                                        </p:tav>
                                      </p:tavLst>
                                    </p:anim>
                                    <p:anim calcmode="lin" valueType="num">
                                      <p:cBhvr>
                                        <p:cTn id="12" dur="2000" fill="hold"/>
                                        <p:tgtEl>
                                          <p:spTgt spid="26"/>
                                        </p:tgtEl>
                                        <p:attrNameLst>
                                          <p:attrName>ppt_h</p:attrName>
                                        </p:attrNameLst>
                                      </p:cBhvr>
                                      <p:tavLst>
                                        <p:tav tm="0">
                                          <p:val>
                                            <p:fltVal val="0"/>
                                          </p:val>
                                        </p:tav>
                                        <p:tav tm="100000">
                                          <p:val>
                                            <p:strVal val="#ppt_h"/>
                                          </p:val>
                                        </p:tav>
                                      </p:tavLst>
                                    </p:anim>
                                    <p:anim calcmode="lin" valueType="num">
                                      <p:cBhvr>
                                        <p:cTn id="13" dur="2000" fill="hold"/>
                                        <p:tgtEl>
                                          <p:spTgt spid="26"/>
                                        </p:tgtEl>
                                        <p:attrNameLst>
                                          <p:attrName>ppt_x</p:attrName>
                                        </p:attrNameLst>
                                      </p:cBhvr>
                                      <p:tavLst>
                                        <p:tav tm="0">
                                          <p:val>
                                            <p:fltVal val="0.5"/>
                                          </p:val>
                                        </p:tav>
                                        <p:tav tm="100000">
                                          <p:val>
                                            <p:strVal val="#ppt_x"/>
                                          </p:val>
                                        </p:tav>
                                      </p:tavLst>
                                    </p:anim>
                                    <p:anim calcmode="lin" valueType="num">
                                      <p:cBhvr>
                                        <p:cTn id="14" dur="20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anim calcmode="lin" valueType="num">
                                      <p:cBhvr>
                                        <p:cTn id="20" dur="2000" fill="hold"/>
                                        <p:tgtEl>
                                          <p:spTgt spid="27"/>
                                        </p:tgtEl>
                                        <p:attrNameLst>
                                          <p:attrName>ppt_x</p:attrName>
                                        </p:attrNameLst>
                                      </p:cBhvr>
                                      <p:tavLst>
                                        <p:tav tm="0">
                                          <p:val>
                                            <p:strVal val="#ppt_x"/>
                                          </p:val>
                                        </p:tav>
                                        <p:tav tm="100000">
                                          <p:val>
                                            <p:strVal val="#ppt_x"/>
                                          </p:val>
                                        </p:tav>
                                      </p:tavLst>
                                    </p:anim>
                                    <p:anim calcmode="lin" valueType="num">
                                      <p:cBhvr>
                                        <p:cTn id="21" dur="2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2000" fill="hold"/>
                                        <p:tgtEl>
                                          <p:spTgt spid="28"/>
                                        </p:tgtEl>
                                        <p:attrNameLst>
                                          <p:attrName>ppt_w</p:attrName>
                                        </p:attrNameLst>
                                      </p:cBhvr>
                                      <p:tavLst>
                                        <p:tav tm="0">
                                          <p:val>
                                            <p:fltVal val="0"/>
                                          </p:val>
                                        </p:tav>
                                        <p:tav tm="100000">
                                          <p:val>
                                            <p:strVal val="#ppt_w"/>
                                          </p:val>
                                        </p:tav>
                                      </p:tavLst>
                                    </p:anim>
                                    <p:anim calcmode="lin" valueType="num">
                                      <p:cBhvr>
                                        <p:cTn id="26" dur="2000" fill="hold"/>
                                        <p:tgtEl>
                                          <p:spTgt spid="28"/>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000"/>
                                        <p:tgtEl>
                                          <p:spTgt spid="25"/>
                                        </p:tgtEl>
                                      </p:cBhvr>
                                    </p:animEffect>
                                    <p:anim calcmode="lin" valueType="num">
                                      <p:cBhvr>
                                        <p:cTn id="31" dur="2000" fill="hold"/>
                                        <p:tgtEl>
                                          <p:spTgt spid="25"/>
                                        </p:tgtEl>
                                        <p:attrNameLst>
                                          <p:attrName>ppt_x</p:attrName>
                                        </p:attrNameLst>
                                      </p:cBhvr>
                                      <p:tavLst>
                                        <p:tav tm="0">
                                          <p:val>
                                            <p:strVal val="#ppt_x"/>
                                          </p:val>
                                        </p:tav>
                                        <p:tav tm="100000">
                                          <p:val>
                                            <p:strVal val="#ppt_x"/>
                                          </p:val>
                                        </p:tav>
                                      </p:tavLst>
                                    </p:anim>
                                    <p:anim calcmode="lin" valueType="num">
                                      <p:cBhvr>
                                        <p:cTn id="32" dur="2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9000"/>
                    </a14:imgEffect>
                    <a14:imgEffect>
                      <a14:brightnessContrast bright="47000" contrast="36000"/>
                    </a14:imgEffect>
                  </a14:imgLayer>
                </a14:imgProps>
              </a:ext>
            </a:extLst>
          </a:blip>
          <a:srcRect/>
          <a:stretch>
            <a:fillRect/>
          </a:stretch>
        </p:blipFill>
        <p:spPr bwMode="auto">
          <a:xfrm>
            <a:off x="1447800" y="838200"/>
            <a:ext cx="7029450" cy="990600"/>
          </a:xfrm>
          <a:prstGeom prst="rect">
            <a:avLst/>
          </a:prstGeom>
          <a:noFill/>
          <a:ln w="9525">
            <a:noFill/>
            <a:miter lim="800000"/>
            <a:headEnd/>
            <a:tailEnd/>
          </a:ln>
          <a:effectLst/>
        </p:spPr>
      </p:pic>
      <p:sp>
        <p:nvSpPr>
          <p:cNvPr id="6" name="TextBox 5"/>
          <p:cNvSpPr txBox="1"/>
          <p:nvPr/>
        </p:nvSpPr>
        <p:spPr>
          <a:xfrm>
            <a:off x="6945650" y="381000"/>
            <a:ext cx="1308371" cy="461665"/>
          </a:xfrm>
          <a:prstGeom prst="rect">
            <a:avLst/>
          </a:prstGeom>
          <a:noFill/>
        </p:spPr>
        <p:txBody>
          <a:bodyPr wrap="none" rtlCol="0">
            <a:spAutoFit/>
          </a:bodyPr>
          <a:lstStyle/>
          <a:p>
            <a:pPr algn="r" rtl="1"/>
            <a:r>
              <a:rPr lang="ar-SA" sz="2400" b="1" dirty="0" smtClean="0"/>
              <a:t>مثال : 4.1</a:t>
            </a:r>
            <a:endParaRPr lang="en-US" sz="2400" b="1" dirty="0"/>
          </a:p>
        </p:txBody>
      </p:sp>
      <p:sp>
        <p:nvSpPr>
          <p:cNvPr id="8" name="TextBox 7"/>
          <p:cNvSpPr txBox="1"/>
          <p:nvPr/>
        </p:nvSpPr>
        <p:spPr>
          <a:xfrm>
            <a:off x="381000" y="1828800"/>
            <a:ext cx="8392527" cy="2585323"/>
          </a:xfrm>
          <a:prstGeom prst="rect">
            <a:avLst/>
          </a:prstGeom>
          <a:noFill/>
        </p:spPr>
        <p:txBody>
          <a:bodyPr wrap="square" rtlCol="0">
            <a:spAutoFit/>
          </a:bodyPr>
          <a:lstStyle/>
          <a:p>
            <a:pPr algn="ctr" rtl="1"/>
            <a:r>
              <a:rPr lang="ar-SA" dirty="0" smtClean="0">
                <a:cs typeface="+mj-cs"/>
              </a:rPr>
              <a:t>الحل</a:t>
            </a:r>
          </a:p>
          <a:p>
            <a:pPr marL="342900" indent="-342900" algn="r" rtl="1">
              <a:buAutoNum type="arabicPeriod"/>
            </a:pPr>
            <a:r>
              <a:rPr lang="ar-SA" dirty="0" smtClean="0">
                <a:cs typeface="+mj-cs"/>
              </a:rPr>
              <a:t>حساب عدد </a:t>
            </a:r>
            <a:r>
              <a:rPr lang="ar-SA" dirty="0" err="1" smtClean="0">
                <a:cs typeface="+mj-cs"/>
              </a:rPr>
              <a:t>مولات</a:t>
            </a:r>
            <a:r>
              <a:rPr lang="ar-SA" dirty="0" smtClean="0">
                <a:cs typeface="+mj-cs"/>
              </a:rPr>
              <a:t> </a:t>
            </a:r>
            <a:r>
              <a:rPr lang="en-US" dirty="0" smtClean="0">
                <a:cs typeface="+mj-cs"/>
              </a:rPr>
              <a:t> K</a:t>
            </a:r>
            <a:r>
              <a:rPr lang="en-US" baseline="-25000" dirty="0" smtClean="0">
                <a:cs typeface="+mj-cs"/>
              </a:rPr>
              <a:t>2</a:t>
            </a:r>
            <a:r>
              <a:rPr lang="en-US" dirty="0" smtClean="0">
                <a:cs typeface="+mj-cs"/>
              </a:rPr>
              <a:t>Cr</a:t>
            </a:r>
            <a:r>
              <a:rPr lang="en-US" baseline="-25000" dirty="0" smtClean="0">
                <a:cs typeface="+mj-cs"/>
              </a:rPr>
              <a:t>2</a:t>
            </a:r>
            <a:r>
              <a:rPr lang="en-US" dirty="0" smtClean="0">
                <a:cs typeface="+mj-cs"/>
              </a:rPr>
              <a:t>O</a:t>
            </a:r>
            <a:r>
              <a:rPr lang="en-US" baseline="-25000" dirty="0" smtClean="0">
                <a:cs typeface="+mj-cs"/>
              </a:rPr>
              <a:t>7</a:t>
            </a:r>
            <a:r>
              <a:rPr lang="ar-SA" baseline="-25000" dirty="0" smtClean="0">
                <a:cs typeface="+mj-cs"/>
              </a:rPr>
              <a:t> </a:t>
            </a:r>
            <a:r>
              <a:rPr lang="ar-SA" dirty="0" smtClean="0">
                <a:cs typeface="+mj-cs"/>
              </a:rPr>
              <a:t>  </a:t>
            </a:r>
            <a:r>
              <a:rPr lang="ar-SA" dirty="0" err="1" smtClean="0">
                <a:cs typeface="+mj-cs"/>
              </a:rPr>
              <a:t>فى</a:t>
            </a:r>
            <a:r>
              <a:rPr lang="ar-SA" dirty="0" smtClean="0">
                <a:cs typeface="+mj-cs"/>
              </a:rPr>
              <a:t> </a:t>
            </a:r>
            <a:r>
              <a:rPr lang="en-US" dirty="0" smtClean="0">
                <a:cs typeface="+mj-cs"/>
              </a:rPr>
              <a:t>250ml</a:t>
            </a:r>
            <a:r>
              <a:rPr lang="ar-SA" dirty="0" smtClean="0">
                <a:cs typeface="+mj-cs"/>
              </a:rPr>
              <a:t> </a:t>
            </a:r>
            <a:r>
              <a:rPr lang="ar-SA" dirty="0" err="1" smtClean="0">
                <a:cs typeface="+mj-cs"/>
              </a:rPr>
              <a:t>او</a:t>
            </a:r>
            <a:r>
              <a:rPr lang="ar-SA" dirty="0" smtClean="0">
                <a:cs typeface="+mj-cs"/>
              </a:rPr>
              <a:t>  </a:t>
            </a:r>
            <a:r>
              <a:rPr lang="en-US" dirty="0" smtClean="0">
                <a:cs typeface="+mj-cs"/>
              </a:rPr>
              <a:t>0.250L </a:t>
            </a:r>
            <a:r>
              <a:rPr lang="ar-SA" dirty="0" smtClean="0">
                <a:cs typeface="+mj-cs"/>
              </a:rPr>
              <a:t> من محلول </a:t>
            </a:r>
            <a:r>
              <a:rPr lang="en-US" dirty="0" smtClean="0">
                <a:cs typeface="+mj-cs"/>
              </a:rPr>
              <a:t>2.16M </a:t>
            </a:r>
            <a:r>
              <a:rPr lang="ar-SA" dirty="0" smtClean="0">
                <a:cs typeface="+mj-cs"/>
              </a:rPr>
              <a:t> </a:t>
            </a:r>
          </a:p>
          <a:p>
            <a:pPr marL="342900" indent="-342900"/>
            <a:r>
              <a:rPr lang="en-US" i="1" dirty="0" smtClean="0">
                <a:cs typeface="+mj-cs"/>
              </a:rPr>
              <a:t>M=n/V </a:t>
            </a:r>
            <a:r>
              <a:rPr lang="ar-SA" i="1" dirty="0" smtClean="0">
                <a:cs typeface="+mj-cs"/>
              </a:rPr>
              <a:t>      </a:t>
            </a:r>
            <a:r>
              <a:rPr lang="en-US" i="1" dirty="0" smtClean="0">
                <a:cs typeface="+mj-cs"/>
              </a:rPr>
              <a:t>(</a:t>
            </a:r>
            <a:r>
              <a:rPr lang="ar-SA" i="1" dirty="0" smtClean="0">
                <a:cs typeface="+mj-cs"/>
              </a:rPr>
              <a:t>( الحجم باللتر</a:t>
            </a:r>
          </a:p>
          <a:p>
            <a:pPr marL="342900" indent="-342900"/>
            <a:r>
              <a:rPr lang="ar-SA" i="1" dirty="0" smtClean="0">
                <a:cs typeface="+mj-cs"/>
              </a:rPr>
              <a:t>  (عدد </a:t>
            </a:r>
            <a:r>
              <a:rPr lang="ar-SA" i="1" dirty="0" err="1" smtClean="0">
                <a:cs typeface="+mj-cs"/>
              </a:rPr>
              <a:t>المولات</a:t>
            </a:r>
            <a:r>
              <a:rPr lang="ar-SA" i="1" dirty="0" smtClean="0">
                <a:cs typeface="+mj-cs"/>
              </a:rPr>
              <a:t>)</a:t>
            </a:r>
            <a:r>
              <a:rPr lang="en-US" i="1" dirty="0" smtClean="0">
                <a:cs typeface="+mj-cs"/>
              </a:rPr>
              <a:t>n =</a:t>
            </a:r>
            <a:r>
              <a:rPr lang="ar-SA" i="1" dirty="0" smtClean="0">
                <a:cs typeface="+mj-cs"/>
              </a:rPr>
              <a:t> </a:t>
            </a:r>
            <a:r>
              <a:rPr lang="en-US" i="1" dirty="0" smtClean="0">
                <a:cs typeface="+mj-cs"/>
              </a:rPr>
              <a:t>M x V = 2.16  x 250/1000 = 0.540  moles</a:t>
            </a:r>
          </a:p>
          <a:p>
            <a:pPr marL="342900" indent="-342900" algn="r" rtl="1"/>
            <a:r>
              <a:rPr lang="ar-SA" i="1" dirty="0" smtClean="0">
                <a:cs typeface="+mj-cs"/>
              </a:rPr>
              <a:t>2. نحسب الوزن </a:t>
            </a:r>
            <a:r>
              <a:rPr lang="ar-SA" i="1" dirty="0" err="1" smtClean="0">
                <a:cs typeface="+mj-cs"/>
              </a:rPr>
              <a:t>الجزيئى</a:t>
            </a:r>
            <a:r>
              <a:rPr lang="ar-SA" i="1" dirty="0" smtClean="0">
                <a:cs typeface="+mj-cs"/>
              </a:rPr>
              <a:t> ل </a:t>
            </a:r>
            <a:r>
              <a:rPr lang="en-US" dirty="0" smtClean="0">
                <a:cs typeface="+mj-cs"/>
              </a:rPr>
              <a:t>K</a:t>
            </a:r>
            <a:r>
              <a:rPr lang="en-US" baseline="-25000" dirty="0" smtClean="0">
                <a:cs typeface="+mj-cs"/>
              </a:rPr>
              <a:t>2</a:t>
            </a:r>
            <a:r>
              <a:rPr lang="en-US" dirty="0" smtClean="0">
                <a:cs typeface="+mj-cs"/>
              </a:rPr>
              <a:t>Cr</a:t>
            </a:r>
            <a:r>
              <a:rPr lang="en-US" baseline="-25000" dirty="0" smtClean="0">
                <a:cs typeface="+mj-cs"/>
              </a:rPr>
              <a:t>2</a:t>
            </a:r>
            <a:r>
              <a:rPr lang="en-US" dirty="0" smtClean="0">
                <a:cs typeface="+mj-cs"/>
              </a:rPr>
              <a:t>O</a:t>
            </a:r>
            <a:r>
              <a:rPr lang="en-US" baseline="-25000" dirty="0" smtClean="0">
                <a:cs typeface="+mj-cs"/>
              </a:rPr>
              <a:t>7</a:t>
            </a:r>
            <a:r>
              <a:rPr lang="ar-SA" baseline="-25000" dirty="0" smtClean="0">
                <a:cs typeface="+mj-cs"/>
              </a:rPr>
              <a:t> </a:t>
            </a:r>
            <a:r>
              <a:rPr lang="en-US" baseline="-25000" dirty="0" smtClean="0">
                <a:cs typeface="+mj-cs"/>
              </a:rPr>
              <a:t> </a:t>
            </a:r>
            <a:r>
              <a:rPr lang="ar-SA" dirty="0" smtClean="0">
                <a:cs typeface="+mj-cs"/>
              </a:rPr>
              <a:t>= </a:t>
            </a:r>
          </a:p>
          <a:p>
            <a:pPr marL="342900" indent="-342900"/>
            <a:r>
              <a:rPr lang="en-US" dirty="0" smtClean="0">
                <a:cs typeface="+mj-cs"/>
              </a:rPr>
              <a:t>(K</a:t>
            </a:r>
            <a:r>
              <a:rPr lang="en-US" baseline="-25000" dirty="0" smtClean="0">
                <a:cs typeface="+mj-cs"/>
              </a:rPr>
              <a:t>2</a:t>
            </a:r>
            <a:r>
              <a:rPr lang="en-US" dirty="0" smtClean="0">
                <a:cs typeface="+mj-cs"/>
              </a:rPr>
              <a:t>Cr</a:t>
            </a:r>
            <a:r>
              <a:rPr lang="en-US" baseline="-25000" dirty="0" smtClean="0">
                <a:cs typeface="+mj-cs"/>
              </a:rPr>
              <a:t>2</a:t>
            </a:r>
            <a:r>
              <a:rPr lang="en-US" dirty="0" smtClean="0">
                <a:cs typeface="+mj-cs"/>
              </a:rPr>
              <a:t>O</a:t>
            </a:r>
            <a:r>
              <a:rPr lang="en-US" baseline="-25000" dirty="0" smtClean="0">
                <a:cs typeface="+mj-cs"/>
              </a:rPr>
              <a:t>7</a:t>
            </a:r>
            <a:r>
              <a:rPr lang="en-US" dirty="0" smtClean="0">
                <a:cs typeface="+mj-cs"/>
              </a:rPr>
              <a:t> ) = (2 x 39.1) + (2 x 52) + (7 x 16) = 294.2 g/mol</a:t>
            </a:r>
          </a:p>
          <a:p>
            <a:pPr marL="342900" indent="-342900" algn="r" rtl="1"/>
            <a:r>
              <a:rPr lang="ar-SA" dirty="0" smtClean="0">
                <a:cs typeface="+mj-cs"/>
              </a:rPr>
              <a:t>3. نحسب وزن </a:t>
            </a:r>
            <a:r>
              <a:rPr lang="en-US" dirty="0" smtClean="0">
                <a:cs typeface="+mj-cs"/>
              </a:rPr>
              <a:t>K</a:t>
            </a:r>
            <a:r>
              <a:rPr lang="en-US" baseline="-25000" dirty="0" smtClean="0">
                <a:cs typeface="+mj-cs"/>
              </a:rPr>
              <a:t>2</a:t>
            </a:r>
            <a:r>
              <a:rPr lang="en-US" dirty="0" smtClean="0">
                <a:cs typeface="+mj-cs"/>
              </a:rPr>
              <a:t>Cr</a:t>
            </a:r>
            <a:r>
              <a:rPr lang="en-US" baseline="-25000" dirty="0" smtClean="0">
                <a:cs typeface="+mj-cs"/>
              </a:rPr>
              <a:t>2</a:t>
            </a:r>
            <a:r>
              <a:rPr lang="en-US" dirty="0" smtClean="0">
                <a:cs typeface="+mj-cs"/>
              </a:rPr>
              <a:t>O</a:t>
            </a:r>
            <a:r>
              <a:rPr lang="en-US" baseline="-25000" dirty="0" smtClean="0">
                <a:cs typeface="+mj-cs"/>
              </a:rPr>
              <a:t>7</a:t>
            </a:r>
            <a:r>
              <a:rPr lang="ar-SA" baseline="-25000" dirty="0" smtClean="0">
                <a:cs typeface="+mj-cs"/>
              </a:rPr>
              <a:t> </a:t>
            </a:r>
            <a:r>
              <a:rPr lang="en-US" baseline="-25000" dirty="0" smtClean="0">
                <a:cs typeface="+mj-cs"/>
              </a:rPr>
              <a:t> </a:t>
            </a:r>
          </a:p>
          <a:p>
            <a:r>
              <a:rPr lang="en-US" dirty="0" smtClean="0">
                <a:cs typeface="+mj-cs"/>
              </a:rPr>
              <a:t>(K</a:t>
            </a:r>
            <a:r>
              <a:rPr lang="en-US" baseline="-25000" dirty="0" smtClean="0">
                <a:cs typeface="+mj-cs"/>
              </a:rPr>
              <a:t>2</a:t>
            </a:r>
            <a:r>
              <a:rPr lang="en-US" dirty="0" smtClean="0">
                <a:cs typeface="+mj-cs"/>
              </a:rPr>
              <a:t>Cr</a:t>
            </a:r>
            <a:r>
              <a:rPr lang="en-US" baseline="-25000" dirty="0" smtClean="0">
                <a:cs typeface="+mj-cs"/>
              </a:rPr>
              <a:t>2</a:t>
            </a:r>
            <a:r>
              <a:rPr lang="en-US" dirty="0" smtClean="0">
                <a:cs typeface="+mj-cs"/>
              </a:rPr>
              <a:t>O</a:t>
            </a:r>
            <a:r>
              <a:rPr lang="en-US" baseline="-25000" dirty="0" smtClean="0">
                <a:cs typeface="+mj-cs"/>
              </a:rPr>
              <a:t>7 </a:t>
            </a:r>
            <a:r>
              <a:rPr lang="ar-SA" baseline="-25000" dirty="0" smtClean="0">
                <a:cs typeface="+mj-cs"/>
              </a:rPr>
              <a:t> </a:t>
            </a:r>
            <a:r>
              <a:rPr lang="en-US" dirty="0">
                <a:cs typeface="+mj-cs"/>
              </a:rPr>
              <a:t>)= </a:t>
            </a:r>
            <a:r>
              <a:rPr lang="en-US" dirty="0" smtClean="0">
                <a:cs typeface="+mj-cs"/>
              </a:rPr>
              <a:t>n </a:t>
            </a:r>
            <a:r>
              <a:rPr lang="ar-SA" dirty="0" smtClean="0">
                <a:cs typeface="+mj-cs"/>
              </a:rPr>
              <a:t>عدد </a:t>
            </a:r>
            <a:r>
              <a:rPr lang="ar-SA" dirty="0" err="1" smtClean="0">
                <a:cs typeface="+mj-cs"/>
              </a:rPr>
              <a:t>المولات</a:t>
            </a:r>
            <a:r>
              <a:rPr lang="en-US" dirty="0" smtClean="0">
                <a:cs typeface="+mj-cs"/>
              </a:rPr>
              <a:t>K</a:t>
            </a:r>
            <a:r>
              <a:rPr lang="en-US" baseline="-25000" dirty="0" smtClean="0">
                <a:cs typeface="+mj-cs"/>
              </a:rPr>
              <a:t>2</a:t>
            </a:r>
            <a:r>
              <a:rPr lang="en-US" dirty="0" smtClean="0">
                <a:cs typeface="+mj-cs"/>
              </a:rPr>
              <a:t>Cr</a:t>
            </a:r>
            <a:r>
              <a:rPr lang="en-US" baseline="-25000" dirty="0" smtClean="0">
                <a:cs typeface="+mj-cs"/>
              </a:rPr>
              <a:t>2</a:t>
            </a:r>
            <a:r>
              <a:rPr lang="en-US" dirty="0" smtClean="0">
                <a:cs typeface="+mj-cs"/>
              </a:rPr>
              <a:t>O</a:t>
            </a:r>
            <a:r>
              <a:rPr lang="en-US" baseline="-25000" dirty="0" smtClean="0">
                <a:cs typeface="+mj-cs"/>
              </a:rPr>
              <a:t>7</a:t>
            </a:r>
            <a:r>
              <a:rPr lang="en-US" dirty="0" smtClean="0">
                <a:cs typeface="+mj-cs"/>
              </a:rPr>
              <a:t>  x </a:t>
            </a:r>
            <a:r>
              <a:rPr lang="ar-SA" i="1" dirty="0" smtClean="0">
                <a:cs typeface="+mj-cs"/>
              </a:rPr>
              <a:t>الوزن </a:t>
            </a:r>
            <a:r>
              <a:rPr lang="ar-SA" i="1" dirty="0" err="1" smtClean="0">
                <a:cs typeface="+mj-cs"/>
              </a:rPr>
              <a:t>الجزيئى</a:t>
            </a:r>
            <a:r>
              <a:rPr lang="en-US" dirty="0" smtClean="0">
                <a:cs typeface="+mj-cs"/>
              </a:rPr>
              <a:t>   K</a:t>
            </a:r>
            <a:r>
              <a:rPr lang="en-US" baseline="-25000" dirty="0" smtClean="0">
                <a:cs typeface="+mj-cs"/>
              </a:rPr>
              <a:t>2</a:t>
            </a:r>
            <a:r>
              <a:rPr lang="en-US" dirty="0" smtClean="0">
                <a:cs typeface="+mj-cs"/>
              </a:rPr>
              <a:t>Cr</a:t>
            </a:r>
            <a:r>
              <a:rPr lang="en-US" baseline="-25000" dirty="0" smtClean="0">
                <a:cs typeface="+mj-cs"/>
              </a:rPr>
              <a:t>2</a:t>
            </a:r>
            <a:r>
              <a:rPr lang="en-US" dirty="0" smtClean="0">
                <a:cs typeface="+mj-cs"/>
              </a:rPr>
              <a:t>O</a:t>
            </a:r>
            <a:r>
              <a:rPr lang="en-US" baseline="-25000" dirty="0" smtClean="0">
                <a:cs typeface="+mj-cs"/>
              </a:rPr>
              <a:t>7</a:t>
            </a:r>
          </a:p>
          <a:p>
            <a:r>
              <a:rPr lang="en-US" dirty="0" smtClean="0">
                <a:cs typeface="+mj-cs"/>
              </a:rPr>
              <a:t>                                             =  0.540   x 294.2   = 159 g K</a:t>
            </a:r>
            <a:r>
              <a:rPr lang="en-US" baseline="-25000" dirty="0" smtClean="0">
                <a:cs typeface="+mj-cs"/>
              </a:rPr>
              <a:t>2</a:t>
            </a:r>
            <a:r>
              <a:rPr lang="en-US" dirty="0" smtClean="0">
                <a:cs typeface="+mj-cs"/>
              </a:rPr>
              <a:t>Cr</a:t>
            </a:r>
            <a:r>
              <a:rPr lang="en-US" baseline="-25000" dirty="0" smtClean="0">
                <a:cs typeface="+mj-cs"/>
              </a:rPr>
              <a:t>2</a:t>
            </a:r>
            <a:r>
              <a:rPr lang="en-US" dirty="0" smtClean="0">
                <a:cs typeface="+mj-cs"/>
              </a:rPr>
              <a:t>O</a:t>
            </a:r>
            <a:r>
              <a:rPr lang="en-US" baseline="-25000" dirty="0" smtClean="0">
                <a:cs typeface="+mj-cs"/>
              </a:rPr>
              <a:t>7</a:t>
            </a:r>
            <a:endParaRPr lang="en-US" dirty="0">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914</Words>
  <Application>Microsoft Office PowerPoint</Application>
  <PresentationFormat>On-screen Show (4:3)</PresentationFormat>
  <Paragraphs>166</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أنواع المحاليل </vt:lpstr>
      <vt:lpstr>PowerPoint Presentation</vt:lpstr>
      <vt:lpstr>المحلول المركز والمحلول المخفف</vt:lpstr>
      <vt:lpstr>طرق التعبير عن تراكيز المحاليل</vt:lpstr>
      <vt:lpstr>PowerPoint Presentation</vt:lpstr>
      <vt:lpstr>تخفيف المحاليل</vt:lpstr>
      <vt:lpstr>PowerPoint Presentation</vt:lpstr>
      <vt:lpstr>PowerPoint Presentation</vt:lpstr>
      <vt:lpstr>PowerPoint Presentation</vt:lpstr>
      <vt:lpstr>طرق التعبير عن تراكيز المحاليل</vt:lpstr>
      <vt:lpstr>مثال: 4.4</vt:lpstr>
      <vt:lpstr>ثالثا : المولالية</vt:lpstr>
      <vt:lpstr> مثال: 4.5</vt:lpstr>
      <vt:lpstr>PowerPoint Presentation</vt:lpstr>
      <vt:lpstr>مثال : 4.6</vt:lpstr>
      <vt:lpstr>مثال : 4.7</vt:lpstr>
      <vt:lpstr>PowerPoint Presentation</vt:lpstr>
      <vt:lpstr>* قوانين للمساعدة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Mohammed</dc:creator>
  <cp:lastModifiedBy>vista</cp:lastModifiedBy>
  <cp:revision>26</cp:revision>
  <cp:lastPrinted>2020-02-04T10:18:42Z</cp:lastPrinted>
  <dcterms:created xsi:type="dcterms:W3CDTF">2019-12-19T16:11:09Z</dcterms:created>
  <dcterms:modified xsi:type="dcterms:W3CDTF">2020-02-04T16:08:33Z</dcterms:modified>
</cp:coreProperties>
</file>