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4"/>
  </p:notesMasterIdLst>
  <p:sldIdLst>
    <p:sldId id="256" r:id="rId2"/>
    <p:sldId id="271" r:id="rId3"/>
    <p:sldId id="257" r:id="rId4"/>
    <p:sldId id="258" r:id="rId5"/>
    <p:sldId id="272" r:id="rId6"/>
    <p:sldId id="259" r:id="rId7"/>
    <p:sldId id="273" r:id="rId8"/>
    <p:sldId id="274" r:id="rId9"/>
    <p:sldId id="275" r:id="rId10"/>
    <p:sldId id="276" r:id="rId11"/>
    <p:sldId id="277" r:id="rId12"/>
    <p:sldId id="278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C493"/>
    <a:srgbClr val="FA8B78"/>
    <a:srgbClr val="FA9478"/>
    <a:srgbClr val="F98E79"/>
    <a:srgbClr val="FE9F74"/>
    <a:srgbClr val="F796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AF8EAA8-EAD2-4814-A920-761BD6ADC7E4}" type="datetimeFigureOut">
              <a:rPr lang="ar-SA" smtClean="0"/>
              <a:t>25/04/35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E44E951-0051-4F63-9226-F3BEA2BD89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6421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25/04/35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9571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25/04/35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6727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25/04/35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9907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25/04/35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4908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25/04/35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510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25/04/35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318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25/04/35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051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25/04/35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305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25/04/35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121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25/04/35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141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25/04/35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436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C9305-B9F7-4ED4-B76F-3D5A5F3AC1C0}" type="datetimeFigureOut">
              <a:rPr lang="ar-SA" smtClean="0"/>
              <a:t>25/04/35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2116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60648"/>
            <a:ext cx="2865132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53285"/>
            <a:ext cx="895350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12776"/>
            <a:ext cx="4214589" cy="2224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مثلث متساوي الساقين 16"/>
          <p:cNvSpPr/>
          <p:nvPr/>
        </p:nvSpPr>
        <p:spPr>
          <a:xfrm>
            <a:off x="2692919" y="1697064"/>
            <a:ext cx="1564760" cy="1110907"/>
          </a:xfrm>
          <a:prstGeom prst="triangle">
            <a:avLst>
              <a:gd name="adj" fmla="val 82979"/>
            </a:avLst>
          </a:prstGeom>
          <a:solidFill>
            <a:schemeClr val="accent1">
              <a:alpha val="3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2" name="مثلث متساوي الساقين 51"/>
          <p:cNvSpPr/>
          <p:nvPr/>
        </p:nvSpPr>
        <p:spPr>
          <a:xfrm rot="10800000">
            <a:off x="2414499" y="1697064"/>
            <a:ext cx="1564760" cy="1110907"/>
          </a:xfrm>
          <a:prstGeom prst="triangle">
            <a:avLst>
              <a:gd name="adj" fmla="val 82979"/>
            </a:avLst>
          </a:prstGeom>
          <a:solidFill>
            <a:schemeClr val="accent1">
              <a:alpha val="3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8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077491"/>
            <a:ext cx="39243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3014" y="2252518"/>
            <a:ext cx="2781300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7739" y="3202179"/>
            <a:ext cx="307657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8161" y="4005064"/>
            <a:ext cx="269557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506" y="4797152"/>
            <a:ext cx="337185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189" y="5661248"/>
            <a:ext cx="6419850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" name="مربع نص 63"/>
          <p:cNvSpPr txBox="1"/>
          <p:nvPr/>
        </p:nvSpPr>
        <p:spPr>
          <a:xfrm>
            <a:off x="4427984" y="2217320"/>
            <a:ext cx="174270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6 × 4 = 24</a:t>
            </a:r>
            <a:endParaRPr lang="ar-SA" sz="2400" b="1" dirty="0"/>
          </a:p>
        </p:txBody>
      </p:sp>
      <p:sp>
        <p:nvSpPr>
          <p:cNvPr id="65" name="مربع نص 64"/>
          <p:cNvSpPr txBox="1"/>
          <p:nvPr/>
        </p:nvSpPr>
        <p:spPr>
          <a:xfrm>
            <a:off x="4716016" y="3936156"/>
            <a:ext cx="113809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متطابقان</a:t>
            </a:r>
            <a:endParaRPr lang="ar-SA" sz="2400" b="1" dirty="0"/>
          </a:p>
        </p:txBody>
      </p:sp>
      <p:sp>
        <p:nvSpPr>
          <p:cNvPr id="66" name="مربع نص 65"/>
          <p:cNvSpPr txBox="1"/>
          <p:nvPr/>
        </p:nvSpPr>
        <p:spPr>
          <a:xfrm>
            <a:off x="3563888" y="4737769"/>
            <a:ext cx="19683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12 وحدة مربعة</a:t>
            </a:r>
            <a:endParaRPr lang="ar-SA" sz="2400" b="1" dirty="0"/>
          </a:p>
        </p:txBody>
      </p:sp>
      <p:grpSp>
        <p:nvGrpSpPr>
          <p:cNvPr id="47" name="مجموعة 46"/>
          <p:cNvGrpSpPr/>
          <p:nvPr/>
        </p:nvGrpSpPr>
        <p:grpSpPr>
          <a:xfrm>
            <a:off x="2947848" y="5920252"/>
            <a:ext cx="1235084" cy="768207"/>
            <a:chOff x="2037206" y="4704997"/>
            <a:chExt cx="1235084" cy="768207"/>
          </a:xfrm>
        </p:grpSpPr>
        <p:grpSp>
          <p:nvGrpSpPr>
            <p:cNvPr id="60" name="مجموعة 59"/>
            <p:cNvGrpSpPr/>
            <p:nvPr/>
          </p:nvGrpSpPr>
          <p:grpSpPr>
            <a:xfrm>
              <a:off x="2552210" y="4704997"/>
              <a:ext cx="720080" cy="768207"/>
              <a:chOff x="5901857" y="4197744"/>
              <a:chExt cx="720080" cy="768207"/>
            </a:xfrm>
          </p:grpSpPr>
          <p:sp>
            <p:nvSpPr>
              <p:cNvPr id="61" name="مربع نص 60"/>
              <p:cNvSpPr txBox="1"/>
              <p:nvPr/>
            </p:nvSpPr>
            <p:spPr>
              <a:xfrm>
                <a:off x="5969438" y="4197744"/>
                <a:ext cx="617299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</a:t>
                </a:r>
                <a:endParaRPr lang="ar-SA" sz="2400" b="1" dirty="0"/>
              </a:p>
            </p:txBody>
          </p:sp>
          <p:sp>
            <p:nvSpPr>
              <p:cNvPr id="62" name="مربع نص 61"/>
              <p:cNvSpPr txBox="1"/>
              <p:nvPr/>
            </p:nvSpPr>
            <p:spPr>
              <a:xfrm>
                <a:off x="5901857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2</a:t>
                </a:r>
                <a:endParaRPr lang="ar-SA" sz="2400" b="1" dirty="0"/>
              </a:p>
            </p:txBody>
          </p:sp>
          <p:cxnSp>
            <p:nvCxnSpPr>
              <p:cNvPr id="63" name="رابط مستقيم 62"/>
              <p:cNvCxnSpPr/>
              <p:nvPr/>
            </p:nvCxnSpPr>
            <p:spPr>
              <a:xfrm flipH="1">
                <a:off x="6139407" y="4567067"/>
                <a:ext cx="3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مربع نص 66"/>
            <p:cNvSpPr txBox="1"/>
            <p:nvPr/>
          </p:nvSpPr>
          <p:spPr>
            <a:xfrm>
              <a:off x="2037206" y="4796001"/>
              <a:ext cx="68636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ق ع</a:t>
              </a:r>
              <a:endParaRPr lang="ar-SA" sz="2400" b="1" dirty="0"/>
            </a:p>
          </p:txBody>
        </p:sp>
      </p:grpSp>
      <p:grpSp>
        <p:nvGrpSpPr>
          <p:cNvPr id="53" name="مجموعة 52"/>
          <p:cNvGrpSpPr/>
          <p:nvPr/>
        </p:nvGrpSpPr>
        <p:grpSpPr>
          <a:xfrm>
            <a:off x="3979259" y="1206643"/>
            <a:ext cx="1180530" cy="1584935"/>
            <a:chOff x="3964745" y="1206643"/>
            <a:chExt cx="1180530" cy="1584935"/>
          </a:xfrm>
        </p:grpSpPr>
        <p:cxnSp>
          <p:nvCxnSpPr>
            <p:cNvPr id="49" name="رابط مستقيم 48"/>
            <p:cNvCxnSpPr/>
            <p:nvPr/>
          </p:nvCxnSpPr>
          <p:spPr>
            <a:xfrm>
              <a:off x="3964745" y="1711578"/>
              <a:ext cx="0" cy="1080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وسيلة شرح مستطيلة مستديرة الزوايا 50"/>
            <p:cNvSpPr/>
            <p:nvPr/>
          </p:nvSpPr>
          <p:spPr>
            <a:xfrm>
              <a:off x="4137163" y="1206643"/>
              <a:ext cx="1008112" cy="504056"/>
            </a:xfrm>
            <a:prstGeom prst="wedgeRoundRectCallout">
              <a:avLst>
                <a:gd name="adj1" fmla="val -66904"/>
                <a:gd name="adj2" fmla="val 150325"/>
                <a:gd name="adj3" fmla="val 16667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400" b="1" dirty="0" smtClean="0">
                  <a:solidFill>
                    <a:srgbClr val="FF0000"/>
                  </a:solidFill>
                </a:rPr>
                <a:t>ارتفاع</a:t>
              </a:r>
              <a:endParaRPr lang="ar-SA" sz="24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72" name="وسيلة شرح مستطيلة مستديرة الزوايا 71"/>
          <p:cNvSpPr/>
          <p:nvPr/>
        </p:nvSpPr>
        <p:spPr>
          <a:xfrm>
            <a:off x="2692919" y="3161294"/>
            <a:ext cx="1008112" cy="421885"/>
          </a:xfrm>
          <a:prstGeom prst="wedgeRoundRectCallout">
            <a:avLst>
              <a:gd name="adj1" fmla="val 22360"/>
              <a:gd name="adj2" fmla="val -127958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FF0000"/>
                </a:solidFill>
              </a:rPr>
              <a:t>قاعدة</a:t>
            </a:r>
            <a:endParaRPr lang="ar-SA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935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69 -0.00208 L -0.1993 0.00139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08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52" grpId="0" animBg="1"/>
      <p:bldP spid="52" grpId="1" animBg="1"/>
      <p:bldP spid="64" grpId="0"/>
      <p:bldP spid="65" grpId="0"/>
      <p:bldP spid="66" grpId="0"/>
      <p:bldP spid="7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60648"/>
            <a:ext cx="2865132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مربع نص 5"/>
          <p:cNvSpPr txBox="1"/>
          <p:nvPr/>
        </p:nvSpPr>
        <p:spPr>
          <a:xfrm>
            <a:off x="6033669" y="4665650"/>
            <a:ext cx="27147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مساحة </a:t>
            </a:r>
            <a:r>
              <a:rPr lang="ar-SA" sz="2400" b="1" dirty="0" smtClean="0"/>
              <a:t>شبه المنحرف  =</a:t>
            </a:r>
            <a:endParaRPr lang="ar-SA" sz="2400" b="1" dirty="0"/>
          </a:p>
        </p:txBody>
      </p:sp>
      <p:grpSp>
        <p:nvGrpSpPr>
          <p:cNvPr id="7" name="مجموعة 6"/>
          <p:cNvGrpSpPr/>
          <p:nvPr/>
        </p:nvGrpSpPr>
        <p:grpSpPr>
          <a:xfrm>
            <a:off x="5494912" y="4538148"/>
            <a:ext cx="720080" cy="768207"/>
            <a:chOff x="5901857" y="4197744"/>
            <a:chExt cx="720080" cy="768207"/>
          </a:xfrm>
        </p:grpSpPr>
        <p:sp>
          <p:nvSpPr>
            <p:cNvPr id="8" name="مربع نص 7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9" name="مربع نص 8"/>
            <p:cNvSpPr txBox="1"/>
            <p:nvPr/>
          </p:nvSpPr>
          <p:spPr>
            <a:xfrm>
              <a:off x="5901857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</a:t>
              </a:r>
              <a:endParaRPr lang="ar-SA" sz="2400" b="1" dirty="0"/>
            </a:p>
          </p:txBody>
        </p:sp>
        <p:cxnSp>
          <p:nvCxnSpPr>
            <p:cNvPr id="10" name="رابط مستقيم 9"/>
            <p:cNvCxnSpPr/>
            <p:nvPr/>
          </p:nvCxnSpPr>
          <p:spPr>
            <a:xfrm flipH="1">
              <a:off x="6139407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مربع نص 10"/>
          <p:cNvSpPr txBox="1"/>
          <p:nvPr/>
        </p:nvSpPr>
        <p:spPr>
          <a:xfrm>
            <a:off x="5251401" y="4672694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×</a:t>
            </a:r>
            <a:endParaRPr lang="ar-SA" sz="2400" b="1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4889060" y="4624108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ع</a:t>
            </a:r>
            <a:endParaRPr lang="ar-SA" sz="2400" b="1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2987824" y="4643666"/>
            <a:ext cx="192934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(        +        )</a:t>
            </a:r>
            <a:endParaRPr lang="ar-SA" sz="2400" b="1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4067944" y="4643666"/>
            <a:ext cx="6480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ق</a:t>
            </a:r>
            <a:r>
              <a:rPr lang="ar-SA" sz="3200" b="1" baseline="-25000" dirty="0" smtClean="0"/>
              <a:t>1</a:t>
            </a:r>
            <a:endParaRPr lang="ar-SA" sz="3200" b="1" baseline="-25000" dirty="0"/>
          </a:p>
        </p:txBody>
      </p:sp>
      <p:sp>
        <p:nvSpPr>
          <p:cNvPr id="17" name="مربع نص 16"/>
          <p:cNvSpPr txBox="1"/>
          <p:nvPr/>
        </p:nvSpPr>
        <p:spPr>
          <a:xfrm>
            <a:off x="6097874" y="5415607"/>
            <a:ext cx="41834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=</a:t>
            </a:r>
            <a:endParaRPr lang="ar-SA" sz="2400" b="1" dirty="0"/>
          </a:p>
        </p:txBody>
      </p:sp>
      <p:sp>
        <p:nvSpPr>
          <p:cNvPr id="18" name="مربع نص 17"/>
          <p:cNvSpPr txBox="1"/>
          <p:nvPr/>
        </p:nvSpPr>
        <p:spPr>
          <a:xfrm>
            <a:off x="4788024" y="5415607"/>
            <a:ext cx="13829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90,4 م</a:t>
            </a:r>
            <a:r>
              <a:rPr lang="ar-SA" sz="3200" b="1" baseline="30000" dirty="0" smtClean="0"/>
              <a:t>2</a:t>
            </a:r>
            <a:endParaRPr lang="ar-SA" sz="3200" b="1" baseline="30000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3145792" y="4643666"/>
            <a:ext cx="6480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ق</a:t>
            </a:r>
            <a:r>
              <a:rPr lang="ar-SA" sz="3200" b="1" baseline="-25000" dirty="0" smtClean="0"/>
              <a:t>2</a:t>
            </a:r>
            <a:endParaRPr lang="ar-SA" sz="3200" b="1" baseline="-25000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4746325" y="4681013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8</a:t>
            </a:r>
            <a:endParaRPr lang="ar-SA" sz="2400" b="1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3952494" y="4681013"/>
            <a:ext cx="85863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15,6</a:t>
            </a:r>
            <a:endParaRPr lang="ar-SA" sz="2400" b="1" dirty="0"/>
          </a:p>
        </p:txBody>
      </p:sp>
      <p:sp>
        <p:nvSpPr>
          <p:cNvPr id="22" name="مربع نص 21"/>
          <p:cNvSpPr txBox="1"/>
          <p:nvPr/>
        </p:nvSpPr>
        <p:spPr>
          <a:xfrm>
            <a:off x="3131840" y="4681013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7</a:t>
            </a:r>
            <a:endParaRPr lang="ar-SA" sz="24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084040"/>
            <a:ext cx="4914900" cy="3333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495" y="937186"/>
            <a:ext cx="1858982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9828" y="1916832"/>
            <a:ext cx="3046388" cy="2145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1960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/>
      <p:bldP spid="12" grpId="1"/>
      <p:bldP spid="13" grpId="0"/>
      <p:bldP spid="14" grpId="0"/>
      <p:bldP spid="14" grpId="1"/>
      <p:bldP spid="17" grpId="0"/>
      <p:bldP spid="18" grpId="0"/>
      <p:bldP spid="21" grpId="0"/>
      <p:bldP spid="21" grpId="1"/>
      <p:bldP spid="15" grpId="0"/>
      <p:bldP spid="16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60648"/>
            <a:ext cx="2865132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مربع نص 5"/>
          <p:cNvSpPr txBox="1"/>
          <p:nvPr/>
        </p:nvSpPr>
        <p:spPr>
          <a:xfrm>
            <a:off x="6033669" y="4665650"/>
            <a:ext cx="27147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مساحة </a:t>
            </a:r>
            <a:r>
              <a:rPr lang="ar-SA" sz="2400" b="1" dirty="0" smtClean="0"/>
              <a:t>شبه المنحرف  =</a:t>
            </a:r>
            <a:endParaRPr lang="ar-SA" sz="2400" b="1" dirty="0"/>
          </a:p>
        </p:txBody>
      </p:sp>
      <p:grpSp>
        <p:nvGrpSpPr>
          <p:cNvPr id="7" name="مجموعة 6"/>
          <p:cNvGrpSpPr/>
          <p:nvPr/>
        </p:nvGrpSpPr>
        <p:grpSpPr>
          <a:xfrm>
            <a:off x="5494912" y="4538148"/>
            <a:ext cx="720080" cy="768207"/>
            <a:chOff x="5901857" y="4197744"/>
            <a:chExt cx="720080" cy="768207"/>
          </a:xfrm>
        </p:grpSpPr>
        <p:sp>
          <p:nvSpPr>
            <p:cNvPr id="8" name="مربع نص 7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9" name="مربع نص 8"/>
            <p:cNvSpPr txBox="1"/>
            <p:nvPr/>
          </p:nvSpPr>
          <p:spPr>
            <a:xfrm>
              <a:off x="5901857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</a:t>
              </a:r>
              <a:endParaRPr lang="ar-SA" sz="2400" b="1" dirty="0"/>
            </a:p>
          </p:txBody>
        </p:sp>
        <p:cxnSp>
          <p:nvCxnSpPr>
            <p:cNvPr id="10" name="رابط مستقيم 9"/>
            <p:cNvCxnSpPr/>
            <p:nvPr/>
          </p:nvCxnSpPr>
          <p:spPr>
            <a:xfrm flipH="1">
              <a:off x="6139407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مربع نص 10"/>
          <p:cNvSpPr txBox="1"/>
          <p:nvPr/>
        </p:nvSpPr>
        <p:spPr>
          <a:xfrm>
            <a:off x="5251401" y="4672694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×</a:t>
            </a:r>
            <a:endParaRPr lang="ar-SA" sz="2400" b="1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4889060" y="4624108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ع</a:t>
            </a:r>
            <a:endParaRPr lang="ar-SA" sz="2400" b="1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2987824" y="4643666"/>
            <a:ext cx="192934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(        +        )</a:t>
            </a:r>
            <a:endParaRPr lang="ar-SA" sz="2400" b="1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4067944" y="4643666"/>
            <a:ext cx="6480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ق</a:t>
            </a:r>
            <a:r>
              <a:rPr lang="ar-SA" sz="3200" b="1" baseline="-25000" dirty="0" smtClean="0"/>
              <a:t>1</a:t>
            </a:r>
            <a:endParaRPr lang="ar-SA" sz="3200" b="1" baseline="-25000" dirty="0"/>
          </a:p>
        </p:txBody>
      </p:sp>
      <p:sp>
        <p:nvSpPr>
          <p:cNvPr id="17" name="مربع نص 16"/>
          <p:cNvSpPr txBox="1"/>
          <p:nvPr/>
        </p:nvSpPr>
        <p:spPr>
          <a:xfrm>
            <a:off x="6097874" y="5415607"/>
            <a:ext cx="41834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=</a:t>
            </a:r>
            <a:endParaRPr lang="ar-SA" sz="2400" b="1" dirty="0"/>
          </a:p>
        </p:txBody>
      </p:sp>
      <p:sp>
        <p:nvSpPr>
          <p:cNvPr id="18" name="مربع نص 17"/>
          <p:cNvSpPr txBox="1"/>
          <p:nvPr/>
        </p:nvSpPr>
        <p:spPr>
          <a:xfrm>
            <a:off x="4439535" y="5415607"/>
            <a:ext cx="173140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10200 كلم</a:t>
            </a:r>
            <a:r>
              <a:rPr lang="ar-SA" sz="3200" b="1" baseline="30000" dirty="0" smtClean="0"/>
              <a:t>2</a:t>
            </a:r>
            <a:endParaRPr lang="ar-SA" sz="3200" b="1" baseline="30000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3145792" y="4643666"/>
            <a:ext cx="6480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ق</a:t>
            </a:r>
            <a:r>
              <a:rPr lang="ar-SA" sz="3200" b="1" baseline="-25000" dirty="0" smtClean="0"/>
              <a:t>2</a:t>
            </a:r>
            <a:endParaRPr lang="ar-SA" sz="3200" b="1" baseline="-25000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4746325" y="4681013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60</a:t>
            </a:r>
            <a:endParaRPr lang="ar-SA" sz="2400" b="1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4067944" y="4681013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165</a:t>
            </a:r>
            <a:endParaRPr lang="ar-SA" sz="2400" b="1" dirty="0"/>
          </a:p>
        </p:txBody>
      </p:sp>
      <p:sp>
        <p:nvSpPr>
          <p:cNvPr id="22" name="مربع نص 21"/>
          <p:cNvSpPr txBox="1"/>
          <p:nvPr/>
        </p:nvSpPr>
        <p:spPr>
          <a:xfrm>
            <a:off x="3131840" y="4681013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175</a:t>
            </a:r>
            <a:endParaRPr lang="ar-SA" sz="2400" b="1" dirty="0"/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980728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4522" y="886409"/>
            <a:ext cx="4029075" cy="6953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61623"/>
            <a:ext cx="2736304" cy="267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4937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/>
      <p:bldP spid="12" grpId="1"/>
      <p:bldP spid="13" grpId="0"/>
      <p:bldP spid="14" grpId="0"/>
      <p:bldP spid="14" grpId="1"/>
      <p:bldP spid="17" grpId="0"/>
      <p:bldP spid="18" grpId="0"/>
      <p:bldP spid="21" grpId="0"/>
      <p:bldP spid="21" grpId="1"/>
      <p:bldP spid="15" grpId="0"/>
      <p:bldP spid="16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60648"/>
            <a:ext cx="2865132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مربع نص 5"/>
          <p:cNvSpPr txBox="1"/>
          <p:nvPr/>
        </p:nvSpPr>
        <p:spPr>
          <a:xfrm>
            <a:off x="6033669" y="4665650"/>
            <a:ext cx="27147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مساحة </a:t>
            </a:r>
            <a:r>
              <a:rPr lang="ar-SA" sz="2400" b="1" dirty="0" smtClean="0"/>
              <a:t>شبه المنحرف  =</a:t>
            </a:r>
            <a:endParaRPr lang="ar-SA" sz="2400" b="1" dirty="0"/>
          </a:p>
        </p:txBody>
      </p:sp>
      <p:grpSp>
        <p:nvGrpSpPr>
          <p:cNvPr id="7" name="مجموعة 6"/>
          <p:cNvGrpSpPr/>
          <p:nvPr/>
        </p:nvGrpSpPr>
        <p:grpSpPr>
          <a:xfrm>
            <a:off x="5494912" y="4538148"/>
            <a:ext cx="720080" cy="768207"/>
            <a:chOff x="5901857" y="4197744"/>
            <a:chExt cx="720080" cy="768207"/>
          </a:xfrm>
        </p:grpSpPr>
        <p:sp>
          <p:nvSpPr>
            <p:cNvPr id="8" name="مربع نص 7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9" name="مربع نص 8"/>
            <p:cNvSpPr txBox="1"/>
            <p:nvPr/>
          </p:nvSpPr>
          <p:spPr>
            <a:xfrm>
              <a:off x="5901857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</a:t>
              </a:r>
              <a:endParaRPr lang="ar-SA" sz="2400" b="1" dirty="0"/>
            </a:p>
          </p:txBody>
        </p:sp>
        <p:cxnSp>
          <p:nvCxnSpPr>
            <p:cNvPr id="10" name="رابط مستقيم 9"/>
            <p:cNvCxnSpPr/>
            <p:nvPr/>
          </p:nvCxnSpPr>
          <p:spPr>
            <a:xfrm flipH="1">
              <a:off x="6139407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مربع نص 10"/>
          <p:cNvSpPr txBox="1"/>
          <p:nvPr/>
        </p:nvSpPr>
        <p:spPr>
          <a:xfrm>
            <a:off x="5251401" y="4672694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×</a:t>
            </a:r>
            <a:endParaRPr lang="ar-SA" sz="2400" b="1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4889060" y="4624108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ع</a:t>
            </a:r>
            <a:endParaRPr lang="ar-SA" sz="2400" b="1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2987824" y="4643666"/>
            <a:ext cx="192934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(        +        )</a:t>
            </a:r>
            <a:endParaRPr lang="ar-SA" sz="2400" b="1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4067944" y="4643666"/>
            <a:ext cx="6480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ق</a:t>
            </a:r>
            <a:r>
              <a:rPr lang="ar-SA" sz="3200" b="1" baseline="-25000" dirty="0" smtClean="0"/>
              <a:t>1</a:t>
            </a:r>
            <a:endParaRPr lang="ar-SA" sz="3200" b="1" baseline="-25000" dirty="0"/>
          </a:p>
        </p:txBody>
      </p:sp>
      <p:sp>
        <p:nvSpPr>
          <p:cNvPr id="17" name="مربع نص 16"/>
          <p:cNvSpPr txBox="1"/>
          <p:nvPr/>
        </p:nvSpPr>
        <p:spPr>
          <a:xfrm>
            <a:off x="6097874" y="5415607"/>
            <a:ext cx="41834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=</a:t>
            </a:r>
            <a:endParaRPr lang="ar-SA" sz="2400" b="1" dirty="0"/>
          </a:p>
        </p:txBody>
      </p:sp>
      <p:sp>
        <p:nvSpPr>
          <p:cNvPr id="18" name="مربع نص 17"/>
          <p:cNvSpPr txBox="1"/>
          <p:nvPr/>
        </p:nvSpPr>
        <p:spPr>
          <a:xfrm>
            <a:off x="4889060" y="5415607"/>
            <a:ext cx="12818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204 م</a:t>
            </a:r>
            <a:r>
              <a:rPr lang="ar-SA" sz="3200" b="1" baseline="30000" dirty="0" smtClean="0"/>
              <a:t>2</a:t>
            </a:r>
            <a:endParaRPr lang="ar-SA" sz="3200" b="1" baseline="30000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3145792" y="4643666"/>
            <a:ext cx="6480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ق</a:t>
            </a:r>
            <a:r>
              <a:rPr lang="ar-SA" sz="3200" b="1" baseline="-25000" dirty="0" smtClean="0"/>
              <a:t>2</a:t>
            </a:r>
            <a:endParaRPr lang="ar-SA" sz="3200" b="1" baseline="-25000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4746325" y="4681013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12</a:t>
            </a:r>
            <a:endParaRPr lang="ar-SA" sz="2400" b="1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4067944" y="4681013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15</a:t>
            </a:r>
            <a:endParaRPr lang="ar-SA" sz="2400" b="1" dirty="0"/>
          </a:p>
        </p:txBody>
      </p:sp>
      <p:sp>
        <p:nvSpPr>
          <p:cNvPr id="22" name="مربع نص 21"/>
          <p:cNvSpPr txBox="1"/>
          <p:nvPr/>
        </p:nvSpPr>
        <p:spPr>
          <a:xfrm>
            <a:off x="3131840" y="4681013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19</a:t>
            </a:r>
            <a:endParaRPr lang="ar-SA" sz="2400" b="1" dirty="0"/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495" y="937186"/>
            <a:ext cx="1858982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8591" y="856223"/>
            <a:ext cx="4514850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2060849"/>
            <a:ext cx="3401566" cy="1934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2659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/>
      <p:bldP spid="12" grpId="1"/>
      <p:bldP spid="13" grpId="0"/>
      <p:bldP spid="14" grpId="0"/>
      <p:bldP spid="14" grpId="1"/>
      <p:bldP spid="17" grpId="0"/>
      <p:bldP spid="18" grpId="0"/>
      <p:bldP spid="21" grpId="0"/>
      <p:bldP spid="21" grpId="1"/>
      <p:bldP spid="15" grpId="0"/>
      <p:bldP spid="16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781844"/>
            <a:ext cx="519112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84784"/>
            <a:ext cx="7159128" cy="280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60648"/>
            <a:ext cx="2865132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مثلث متساوي الساقين 32"/>
          <p:cNvSpPr/>
          <p:nvPr/>
        </p:nvSpPr>
        <p:spPr>
          <a:xfrm>
            <a:off x="5887560" y="4937921"/>
            <a:ext cx="1060704" cy="914400"/>
          </a:xfrm>
          <a:prstGeom prst="triangle">
            <a:avLst>
              <a:gd name="adj" fmla="val 1000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15" name="مجموعة 14"/>
          <p:cNvGrpSpPr/>
          <p:nvPr/>
        </p:nvGrpSpPr>
        <p:grpSpPr>
          <a:xfrm>
            <a:off x="1403648" y="5085184"/>
            <a:ext cx="1872208" cy="770384"/>
            <a:chOff x="1475656" y="5085184"/>
            <a:chExt cx="1872208" cy="770384"/>
          </a:xfrm>
        </p:grpSpPr>
        <p:cxnSp>
          <p:nvCxnSpPr>
            <p:cNvPr id="11" name="رابط مستقيم 10"/>
            <p:cNvCxnSpPr/>
            <p:nvPr/>
          </p:nvCxnSpPr>
          <p:spPr>
            <a:xfrm flipH="1">
              <a:off x="1475656" y="5855568"/>
              <a:ext cx="106070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رابط مستقيم 35"/>
            <p:cNvCxnSpPr/>
            <p:nvPr/>
          </p:nvCxnSpPr>
          <p:spPr>
            <a:xfrm flipH="1">
              <a:off x="2536360" y="5085184"/>
              <a:ext cx="811504" cy="77038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flipH="1">
              <a:off x="1475656" y="5085184"/>
              <a:ext cx="1872208" cy="77038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" name="رابط مستقيم 16"/>
          <p:cNvCxnSpPr/>
          <p:nvPr/>
        </p:nvCxnSpPr>
        <p:spPr>
          <a:xfrm flipH="1">
            <a:off x="2464352" y="5855568"/>
            <a:ext cx="792000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رابط مستقيم 60"/>
          <p:cNvCxnSpPr/>
          <p:nvPr/>
        </p:nvCxnSpPr>
        <p:spPr>
          <a:xfrm>
            <a:off x="3261904" y="5099698"/>
            <a:ext cx="0" cy="770384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مستطيل 18"/>
          <p:cNvSpPr/>
          <p:nvPr/>
        </p:nvSpPr>
        <p:spPr>
          <a:xfrm>
            <a:off x="6746778" y="5668244"/>
            <a:ext cx="180000" cy="1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3" name="مستطيل 62"/>
          <p:cNvSpPr/>
          <p:nvPr/>
        </p:nvSpPr>
        <p:spPr>
          <a:xfrm>
            <a:off x="3081342" y="5675568"/>
            <a:ext cx="180000" cy="180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4" name="وسيلة شرح مستطيلة مستديرة الزوايا 63"/>
          <p:cNvSpPr/>
          <p:nvPr/>
        </p:nvSpPr>
        <p:spPr>
          <a:xfrm>
            <a:off x="5738666" y="6179818"/>
            <a:ext cx="1008112" cy="421885"/>
          </a:xfrm>
          <a:prstGeom prst="wedgeRoundRectCallout">
            <a:avLst>
              <a:gd name="adj1" fmla="val 22360"/>
              <a:gd name="adj2" fmla="val -127958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FF0000"/>
                </a:solidFill>
              </a:rPr>
              <a:t>قاعدة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65" name="وسيلة شرح مستطيلة مستديرة الزوايا 64"/>
          <p:cNvSpPr/>
          <p:nvPr/>
        </p:nvSpPr>
        <p:spPr>
          <a:xfrm>
            <a:off x="7524328" y="5246359"/>
            <a:ext cx="1008112" cy="421885"/>
          </a:xfrm>
          <a:prstGeom prst="wedgeRoundRectCallout">
            <a:avLst>
              <a:gd name="adj1" fmla="val -102898"/>
              <a:gd name="adj2" fmla="val -14427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FF0000"/>
                </a:solidFill>
              </a:rPr>
              <a:t>ارتفاع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66" name="وسيلة شرح مستطيلة مستديرة الزوايا 65"/>
          <p:cNvSpPr/>
          <p:nvPr/>
        </p:nvSpPr>
        <p:spPr>
          <a:xfrm>
            <a:off x="1259632" y="6179818"/>
            <a:ext cx="1008112" cy="421885"/>
          </a:xfrm>
          <a:prstGeom prst="wedgeRoundRectCallout">
            <a:avLst>
              <a:gd name="adj1" fmla="val 22360"/>
              <a:gd name="adj2" fmla="val -127958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FF0000"/>
                </a:solidFill>
              </a:rPr>
              <a:t>قاعدة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67" name="وسيلة شرح مستطيلة مستديرة الزوايا 66"/>
          <p:cNvSpPr/>
          <p:nvPr/>
        </p:nvSpPr>
        <p:spPr>
          <a:xfrm>
            <a:off x="3794426" y="5246359"/>
            <a:ext cx="1008112" cy="421885"/>
          </a:xfrm>
          <a:prstGeom prst="wedgeRoundRectCallout">
            <a:avLst>
              <a:gd name="adj1" fmla="val -102898"/>
              <a:gd name="adj2" fmla="val -14427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FF0000"/>
                </a:solidFill>
              </a:rPr>
              <a:t>ارتفاع</a:t>
            </a:r>
            <a:endParaRPr lang="ar-SA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508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19" grpId="0" animBg="1"/>
      <p:bldP spid="63" grpId="0" animBg="1"/>
      <p:bldP spid="64" grpId="0" animBg="1"/>
      <p:bldP spid="65" grpId="0" animBg="1"/>
      <p:bldP spid="66" grpId="0" animBg="1"/>
      <p:bldP spid="6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2926" y="1124744"/>
            <a:ext cx="1550446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60648"/>
            <a:ext cx="2865132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7873" y="1166927"/>
            <a:ext cx="2771775" cy="3143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564904"/>
            <a:ext cx="2448272" cy="1817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مربع نص 29"/>
          <p:cNvSpPr txBox="1"/>
          <p:nvPr/>
        </p:nvSpPr>
        <p:spPr>
          <a:xfrm>
            <a:off x="6854200" y="2865450"/>
            <a:ext cx="19683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مساحة المثلث  =</a:t>
            </a:r>
            <a:endParaRPr lang="ar-SA" sz="2400" b="1" dirty="0"/>
          </a:p>
        </p:txBody>
      </p:sp>
      <p:grpSp>
        <p:nvGrpSpPr>
          <p:cNvPr id="32" name="مجموعة 31"/>
          <p:cNvGrpSpPr/>
          <p:nvPr/>
        </p:nvGrpSpPr>
        <p:grpSpPr>
          <a:xfrm>
            <a:off x="6287000" y="2737948"/>
            <a:ext cx="720080" cy="768207"/>
            <a:chOff x="5901857" y="4197744"/>
            <a:chExt cx="720080" cy="768207"/>
          </a:xfrm>
        </p:grpSpPr>
        <p:sp>
          <p:nvSpPr>
            <p:cNvPr id="34" name="مربع نص 33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37" name="مربع نص 36"/>
            <p:cNvSpPr txBox="1"/>
            <p:nvPr/>
          </p:nvSpPr>
          <p:spPr>
            <a:xfrm>
              <a:off x="5901857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</a:t>
              </a:r>
              <a:endParaRPr lang="ar-SA" sz="2400" b="1" dirty="0"/>
            </a:p>
          </p:txBody>
        </p:sp>
        <p:cxnSp>
          <p:nvCxnSpPr>
            <p:cNvPr id="38" name="رابط مستقيم 37"/>
            <p:cNvCxnSpPr/>
            <p:nvPr/>
          </p:nvCxnSpPr>
          <p:spPr>
            <a:xfrm flipH="1">
              <a:off x="6139407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مربع نص 32"/>
          <p:cNvSpPr txBox="1"/>
          <p:nvPr/>
        </p:nvSpPr>
        <p:spPr>
          <a:xfrm>
            <a:off x="6043489" y="2872494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×</a:t>
            </a:r>
            <a:endParaRPr lang="ar-SA" sz="2400" b="1" dirty="0"/>
          </a:p>
        </p:txBody>
      </p:sp>
      <p:sp>
        <p:nvSpPr>
          <p:cNvPr id="39" name="مربع نص 38"/>
          <p:cNvSpPr txBox="1"/>
          <p:nvPr/>
        </p:nvSpPr>
        <p:spPr>
          <a:xfrm>
            <a:off x="5660347" y="2872494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ق</a:t>
            </a:r>
            <a:endParaRPr lang="ar-SA" sz="2400" b="1" dirty="0"/>
          </a:p>
        </p:txBody>
      </p:sp>
      <p:sp>
        <p:nvSpPr>
          <p:cNvPr id="40" name="مربع نص 39"/>
          <p:cNvSpPr txBox="1"/>
          <p:nvPr/>
        </p:nvSpPr>
        <p:spPr>
          <a:xfrm>
            <a:off x="5300307" y="2872494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×</a:t>
            </a:r>
            <a:endParaRPr lang="ar-SA" sz="2400" b="1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4940267" y="2872494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ع</a:t>
            </a:r>
            <a:endParaRPr lang="ar-SA" sz="2400" b="1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5543818" y="2895327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6,5</a:t>
            </a:r>
            <a:endParaRPr lang="ar-SA" sz="2400" b="1" dirty="0"/>
          </a:p>
        </p:txBody>
      </p:sp>
      <p:sp>
        <p:nvSpPr>
          <p:cNvPr id="43" name="مربع نص 42"/>
          <p:cNvSpPr txBox="1"/>
          <p:nvPr/>
        </p:nvSpPr>
        <p:spPr>
          <a:xfrm>
            <a:off x="4788024" y="2880813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10</a:t>
            </a:r>
            <a:endParaRPr lang="ar-SA" sz="2400" b="1" dirty="0"/>
          </a:p>
        </p:txBody>
      </p:sp>
      <p:sp>
        <p:nvSpPr>
          <p:cNvPr id="44" name="مربع نص 43"/>
          <p:cNvSpPr txBox="1"/>
          <p:nvPr/>
        </p:nvSpPr>
        <p:spPr>
          <a:xfrm>
            <a:off x="6913511" y="3615407"/>
            <a:ext cx="41834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=</a:t>
            </a:r>
            <a:endParaRPr lang="ar-SA" sz="2400" b="1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5660347" y="3615407"/>
            <a:ext cx="13829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32,5 م</a:t>
            </a:r>
            <a:r>
              <a:rPr lang="ar-SA" sz="3200" b="1" baseline="30000" dirty="0" smtClean="0"/>
              <a:t>2</a:t>
            </a:r>
            <a:endParaRPr lang="ar-SA" sz="3200" b="1" baseline="30000" dirty="0"/>
          </a:p>
        </p:txBody>
      </p:sp>
    </p:spTree>
    <p:extLst>
      <p:ext uri="{BB962C8B-B14F-4D97-AF65-F5344CB8AC3E}">
        <p14:creationId xmlns:p14="http://schemas.microsoft.com/office/powerpoint/2010/main" val="39294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3" grpId="0"/>
      <p:bldP spid="39" grpId="0"/>
      <p:bldP spid="39" grpId="1"/>
      <p:bldP spid="40" grpId="0"/>
      <p:bldP spid="41" grpId="0"/>
      <p:bldP spid="41" grpId="1"/>
      <p:bldP spid="42" grpId="0"/>
      <p:bldP spid="43" grpId="0"/>
      <p:bldP spid="44" grpId="0"/>
      <p:bldP spid="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980728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60648"/>
            <a:ext cx="2865132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75321"/>
            <a:ext cx="5743575" cy="3619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276872"/>
            <a:ext cx="7416824" cy="1780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مربع نص 30"/>
          <p:cNvSpPr txBox="1"/>
          <p:nvPr/>
        </p:nvSpPr>
        <p:spPr>
          <a:xfrm>
            <a:off x="7068184" y="4449626"/>
            <a:ext cx="19683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مساحة المثلث  =</a:t>
            </a:r>
            <a:endParaRPr lang="ar-SA" sz="2400" b="1" dirty="0"/>
          </a:p>
        </p:txBody>
      </p:sp>
      <p:grpSp>
        <p:nvGrpSpPr>
          <p:cNvPr id="32" name="مجموعة 31"/>
          <p:cNvGrpSpPr/>
          <p:nvPr/>
        </p:nvGrpSpPr>
        <p:grpSpPr>
          <a:xfrm>
            <a:off x="6500984" y="4322124"/>
            <a:ext cx="720080" cy="768207"/>
            <a:chOff x="5901857" y="4197744"/>
            <a:chExt cx="720080" cy="768207"/>
          </a:xfrm>
        </p:grpSpPr>
        <p:sp>
          <p:nvSpPr>
            <p:cNvPr id="33" name="مربع نص 32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34" name="مربع نص 33"/>
            <p:cNvSpPr txBox="1"/>
            <p:nvPr/>
          </p:nvSpPr>
          <p:spPr>
            <a:xfrm>
              <a:off x="5901857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</a:t>
              </a:r>
              <a:endParaRPr lang="ar-SA" sz="2400" b="1" dirty="0"/>
            </a:p>
          </p:txBody>
        </p:sp>
        <p:cxnSp>
          <p:nvCxnSpPr>
            <p:cNvPr id="37" name="رابط مستقيم 36"/>
            <p:cNvCxnSpPr/>
            <p:nvPr/>
          </p:nvCxnSpPr>
          <p:spPr>
            <a:xfrm flipH="1">
              <a:off x="6139407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مربع نص 37"/>
          <p:cNvSpPr txBox="1"/>
          <p:nvPr/>
        </p:nvSpPr>
        <p:spPr>
          <a:xfrm>
            <a:off x="6257473" y="4456670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×</a:t>
            </a:r>
            <a:endParaRPr lang="ar-SA" sz="2400" b="1" dirty="0"/>
          </a:p>
        </p:txBody>
      </p:sp>
      <p:sp>
        <p:nvSpPr>
          <p:cNvPr id="39" name="مربع نص 38"/>
          <p:cNvSpPr txBox="1"/>
          <p:nvPr/>
        </p:nvSpPr>
        <p:spPr>
          <a:xfrm>
            <a:off x="5874331" y="4456670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ق</a:t>
            </a:r>
            <a:endParaRPr lang="ar-SA" sz="2400" b="1" dirty="0"/>
          </a:p>
        </p:txBody>
      </p:sp>
      <p:sp>
        <p:nvSpPr>
          <p:cNvPr id="40" name="مربع نص 39"/>
          <p:cNvSpPr txBox="1"/>
          <p:nvPr/>
        </p:nvSpPr>
        <p:spPr>
          <a:xfrm>
            <a:off x="5514291" y="4456670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×</a:t>
            </a:r>
            <a:endParaRPr lang="ar-SA" sz="2400" b="1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5154251" y="4456670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ع</a:t>
            </a:r>
            <a:endParaRPr lang="ar-SA" sz="2400" b="1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5757802" y="4479503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14</a:t>
            </a:r>
            <a:endParaRPr lang="ar-SA" sz="2400" b="1" dirty="0"/>
          </a:p>
        </p:txBody>
      </p:sp>
      <p:sp>
        <p:nvSpPr>
          <p:cNvPr id="43" name="مربع نص 42"/>
          <p:cNvSpPr txBox="1"/>
          <p:nvPr/>
        </p:nvSpPr>
        <p:spPr>
          <a:xfrm>
            <a:off x="5002008" y="4464989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11</a:t>
            </a:r>
            <a:endParaRPr lang="ar-SA" sz="2400" b="1" dirty="0"/>
          </a:p>
        </p:txBody>
      </p:sp>
      <p:sp>
        <p:nvSpPr>
          <p:cNvPr id="44" name="مربع نص 43"/>
          <p:cNvSpPr txBox="1"/>
          <p:nvPr/>
        </p:nvSpPr>
        <p:spPr>
          <a:xfrm>
            <a:off x="7127495" y="5199583"/>
            <a:ext cx="41834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=</a:t>
            </a:r>
            <a:endParaRPr lang="ar-SA" sz="2400" b="1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6212996" y="5199583"/>
            <a:ext cx="104424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77 م</a:t>
            </a:r>
            <a:r>
              <a:rPr lang="ar-SA" sz="3200" b="1" baseline="30000" dirty="0" smtClean="0"/>
              <a:t>2</a:t>
            </a:r>
            <a:endParaRPr lang="ar-SA" sz="3200" b="1" baseline="30000" dirty="0"/>
          </a:p>
        </p:txBody>
      </p:sp>
      <p:sp>
        <p:nvSpPr>
          <p:cNvPr id="46" name="مربع نص 45"/>
          <p:cNvSpPr txBox="1"/>
          <p:nvPr/>
        </p:nvSpPr>
        <p:spPr>
          <a:xfrm>
            <a:off x="2315656" y="4449626"/>
            <a:ext cx="19683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مساحة المثلث  =</a:t>
            </a:r>
            <a:endParaRPr lang="ar-SA" sz="2400" b="1" dirty="0"/>
          </a:p>
        </p:txBody>
      </p:sp>
      <p:grpSp>
        <p:nvGrpSpPr>
          <p:cNvPr id="47" name="مجموعة 46"/>
          <p:cNvGrpSpPr/>
          <p:nvPr/>
        </p:nvGrpSpPr>
        <p:grpSpPr>
          <a:xfrm>
            <a:off x="1748456" y="4322124"/>
            <a:ext cx="720080" cy="768207"/>
            <a:chOff x="5901857" y="4197744"/>
            <a:chExt cx="720080" cy="768207"/>
          </a:xfrm>
        </p:grpSpPr>
        <p:sp>
          <p:nvSpPr>
            <p:cNvPr id="48" name="مربع نص 47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49" name="مربع نص 48"/>
            <p:cNvSpPr txBox="1"/>
            <p:nvPr/>
          </p:nvSpPr>
          <p:spPr>
            <a:xfrm>
              <a:off x="5901857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</a:t>
              </a:r>
              <a:endParaRPr lang="ar-SA" sz="2400" b="1" dirty="0"/>
            </a:p>
          </p:txBody>
        </p:sp>
        <p:cxnSp>
          <p:nvCxnSpPr>
            <p:cNvPr id="50" name="رابط مستقيم 49"/>
            <p:cNvCxnSpPr/>
            <p:nvPr/>
          </p:nvCxnSpPr>
          <p:spPr>
            <a:xfrm flipH="1">
              <a:off x="6139407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مربع نص 50"/>
          <p:cNvSpPr txBox="1"/>
          <p:nvPr/>
        </p:nvSpPr>
        <p:spPr>
          <a:xfrm>
            <a:off x="1504945" y="4456670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×</a:t>
            </a:r>
            <a:endParaRPr lang="ar-SA" sz="2400" b="1" dirty="0"/>
          </a:p>
        </p:txBody>
      </p:sp>
      <p:sp>
        <p:nvSpPr>
          <p:cNvPr id="52" name="مربع نص 51"/>
          <p:cNvSpPr txBox="1"/>
          <p:nvPr/>
        </p:nvSpPr>
        <p:spPr>
          <a:xfrm>
            <a:off x="1121803" y="4456670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ق</a:t>
            </a:r>
            <a:endParaRPr lang="ar-SA" sz="2400" b="1" dirty="0"/>
          </a:p>
        </p:txBody>
      </p:sp>
      <p:sp>
        <p:nvSpPr>
          <p:cNvPr id="53" name="مربع نص 52"/>
          <p:cNvSpPr txBox="1"/>
          <p:nvPr/>
        </p:nvSpPr>
        <p:spPr>
          <a:xfrm>
            <a:off x="761763" y="4456670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×</a:t>
            </a:r>
            <a:endParaRPr lang="ar-SA" sz="2400" b="1" dirty="0"/>
          </a:p>
        </p:txBody>
      </p:sp>
      <p:sp>
        <p:nvSpPr>
          <p:cNvPr id="54" name="مربع نص 53"/>
          <p:cNvSpPr txBox="1"/>
          <p:nvPr/>
        </p:nvSpPr>
        <p:spPr>
          <a:xfrm>
            <a:off x="401723" y="4456670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ع</a:t>
            </a:r>
            <a:endParaRPr lang="ar-SA" sz="2400" b="1" dirty="0"/>
          </a:p>
        </p:txBody>
      </p:sp>
      <p:sp>
        <p:nvSpPr>
          <p:cNvPr id="55" name="مربع نص 54"/>
          <p:cNvSpPr txBox="1"/>
          <p:nvPr/>
        </p:nvSpPr>
        <p:spPr>
          <a:xfrm>
            <a:off x="1005274" y="4479503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7,5</a:t>
            </a:r>
            <a:endParaRPr lang="ar-SA" sz="2400" b="1" dirty="0"/>
          </a:p>
        </p:txBody>
      </p:sp>
      <p:sp>
        <p:nvSpPr>
          <p:cNvPr id="56" name="مربع نص 55"/>
          <p:cNvSpPr txBox="1"/>
          <p:nvPr/>
        </p:nvSpPr>
        <p:spPr>
          <a:xfrm>
            <a:off x="249480" y="4479503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8</a:t>
            </a:r>
            <a:endParaRPr lang="ar-SA" sz="2400" b="1" dirty="0"/>
          </a:p>
        </p:txBody>
      </p:sp>
      <p:sp>
        <p:nvSpPr>
          <p:cNvPr id="57" name="مربع نص 56"/>
          <p:cNvSpPr txBox="1"/>
          <p:nvPr/>
        </p:nvSpPr>
        <p:spPr>
          <a:xfrm>
            <a:off x="2374967" y="5199583"/>
            <a:ext cx="41834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=</a:t>
            </a:r>
            <a:endParaRPr lang="ar-SA" sz="2400" b="1" dirty="0"/>
          </a:p>
        </p:txBody>
      </p:sp>
      <p:sp>
        <p:nvSpPr>
          <p:cNvPr id="58" name="مربع نص 57"/>
          <p:cNvSpPr txBox="1"/>
          <p:nvPr/>
        </p:nvSpPr>
        <p:spPr>
          <a:xfrm>
            <a:off x="1602757" y="5199583"/>
            <a:ext cx="90195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30 م</a:t>
            </a:r>
            <a:r>
              <a:rPr lang="ar-SA" sz="3200" b="1" baseline="30000" dirty="0" smtClean="0"/>
              <a:t>2</a:t>
            </a:r>
            <a:endParaRPr lang="ar-SA" sz="3200" b="1" baseline="30000" dirty="0"/>
          </a:p>
        </p:txBody>
      </p:sp>
      <p:cxnSp>
        <p:nvCxnSpPr>
          <p:cNvPr id="19" name="رابط مستقيم 18"/>
          <p:cNvCxnSpPr/>
          <p:nvPr/>
        </p:nvCxnSpPr>
        <p:spPr>
          <a:xfrm>
            <a:off x="4644008" y="2492896"/>
            <a:ext cx="0" cy="403244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5034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8" grpId="0"/>
      <p:bldP spid="39" grpId="0"/>
      <p:bldP spid="39" grpId="1"/>
      <p:bldP spid="40" grpId="0"/>
      <p:bldP spid="41" grpId="0"/>
      <p:bldP spid="41" grpId="1"/>
      <p:bldP spid="42" grpId="0"/>
      <p:bldP spid="43" grpId="0"/>
      <p:bldP spid="44" grpId="0"/>
      <p:bldP spid="45" grpId="0"/>
      <p:bldP spid="46" grpId="0"/>
      <p:bldP spid="51" grpId="0"/>
      <p:bldP spid="52" grpId="0"/>
      <p:bldP spid="52" grpId="1"/>
      <p:bldP spid="53" grpId="0"/>
      <p:bldP spid="54" grpId="0"/>
      <p:bldP spid="54" grpId="1"/>
      <p:bldP spid="55" grpId="0"/>
      <p:bldP spid="56" grpId="0"/>
      <p:bldP spid="57" grpId="0"/>
      <p:bldP spid="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60648"/>
            <a:ext cx="2865132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75321"/>
            <a:ext cx="5743575" cy="3619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1" name="مربع نص 30"/>
          <p:cNvSpPr txBox="1"/>
          <p:nvPr/>
        </p:nvSpPr>
        <p:spPr>
          <a:xfrm>
            <a:off x="7068184" y="4449626"/>
            <a:ext cx="19683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مساحة المثلث  =</a:t>
            </a:r>
            <a:endParaRPr lang="ar-SA" sz="2400" b="1" dirty="0"/>
          </a:p>
        </p:txBody>
      </p:sp>
      <p:grpSp>
        <p:nvGrpSpPr>
          <p:cNvPr id="32" name="مجموعة 31"/>
          <p:cNvGrpSpPr/>
          <p:nvPr/>
        </p:nvGrpSpPr>
        <p:grpSpPr>
          <a:xfrm>
            <a:off x="6500984" y="4322124"/>
            <a:ext cx="720080" cy="768207"/>
            <a:chOff x="5901857" y="4197744"/>
            <a:chExt cx="720080" cy="768207"/>
          </a:xfrm>
        </p:grpSpPr>
        <p:sp>
          <p:nvSpPr>
            <p:cNvPr id="33" name="مربع نص 32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34" name="مربع نص 33"/>
            <p:cNvSpPr txBox="1"/>
            <p:nvPr/>
          </p:nvSpPr>
          <p:spPr>
            <a:xfrm>
              <a:off x="5901857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</a:t>
              </a:r>
              <a:endParaRPr lang="ar-SA" sz="2400" b="1" dirty="0"/>
            </a:p>
          </p:txBody>
        </p:sp>
        <p:cxnSp>
          <p:nvCxnSpPr>
            <p:cNvPr id="37" name="رابط مستقيم 36"/>
            <p:cNvCxnSpPr/>
            <p:nvPr/>
          </p:nvCxnSpPr>
          <p:spPr>
            <a:xfrm flipH="1">
              <a:off x="6139407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مربع نص 37"/>
          <p:cNvSpPr txBox="1"/>
          <p:nvPr/>
        </p:nvSpPr>
        <p:spPr>
          <a:xfrm>
            <a:off x="6257473" y="4456670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×</a:t>
            </a:r>
            <a:endParaRPr lang="ar-SA" sz="2400" b="1" dirty="0"/>
          </a:p>
        </p:txBody>
      </p:sp>
      <p:sp>
        <p:nvSpPr>
          <p:cNvPr id="39" name="مربع نص 38"/>
          <p:cNvSpPr txBox="1"/>
          <p:nvPr/>
        </p:nvSpPr>
        <p:spPr>
          <a:xfrm>
            <a:off x="5874331" y="4456670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ق</a:t>
            </a:r>
            <a:endParaRPr lang="ar-SA" sz="2400" b="1" dirty="0"/>
          </a:p>
        </p:txBody>
      </p:sp>
      <p:sp>
        <p:nvSpPr>
          <p:cNvPr id="40" name="مربع نص 39"/>
          <p:cNvSpPr txBox="1"/>
          <p:nvPr/>
        </p:nvSpPr>
        <p:spPr>
          <a:xfrm>
            <a:off x="5514291" y="4456670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×</a:t>
            </a:r>
            <a:endParaRPr lang="ar-SA" sz="2400" b="1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5154251" y="4456670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ع</a:t>
            </a:r>
            <a:endParaRPr lang="ar-SA" sz="2400" b="1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5757802" y="4479503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4</a:t>
            </a:r>
            <a:endParaRPr lang="ar-SA" sz="2400" b="1" dirty="0"/>
          </a:p>
        </p:txBody>
      </p:sp>
      <p:sp>
        <p:nvSpPr>
          <p:cNvPr id="43" name="مربع نص 42"/>
          <p:cNvSpPr txBox="1"/>
          <p:nvPr/>
        </p:nvSpPr>
        <p:spPr>
          <a:xfrm>
            <a:off x="5002008" y="4464989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3</a:t>
            </a:r>
            <a:endParaRPr lang="ar-SA" sz="2400" b="1" dirty="0"/>
          </a:p>
        </p:txBody>
      </p:sp>
      <p:sp>
        <p:nvSpPr>
          <p:cNvPr id="44" name="مربع نص 43"/>
          <p:cNvSpPr txBox="1"/>
          <p:nvPr/>
        </p:nvSpPr>
        <p:spPr>
          <a:xfrm>
            <a:off x="7127495" y="5199583"/>
            <a:ext cx="41834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=</a:t>
            </a:r>
            <a:endParaRPr lang="ar-SA" sz="2400" b="1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6300192" y="5199583"/>
            <a:ext cx="104424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6 سم</a:t>
            </a:r>
            <a:r>
              <a:rPr lang="ar-SA" sz="3200" b="1" baseline="30000" dirty="0" smtClean="0"/>
              <a:t>2</a:t>
            </a:r>
            <a:endParaRPr lang="ar-SA" sz="3200" b="1" baseline="30000" dirty="0"/>
          </a:p>
        </p:txBody>
      </p:sp>
      <p:sp>
        <p:nvSpPr>
          <p:cNvPr id="46" name="مربع نص 45"/>
          <p:cNvSpPr txBox="1"/>
          <p:nvPr/>
        </p:nvSpPr>
        <p:spPr>
          <a:xfrm>
            <a:off x="2459672" y="4449626"/>
            <a:ext cx="19683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مساحة المثلث  =</a:t>
            </a:r>
            <a:endParaRPr lang="ar-SA" sz="2400" b="1" dirty="0"/>
          </a:p>
        </p:txBody>
      </p:sp>
      <p:grpSp>
        <p:nvGrpSpPr>
          <p:cNvPr id="47" name="مجموعة 46"/>
          <p:cNvGrpSpPr/>
          <p:nvPr/>
        </p:nvGrpSpPr>
        <p:grpSpPr>
          <a:xfrm>
            <a:off x="1892472" y="4322124"/>
            <a:ext cx="720080" cy="768207"/>
            <a:chOff x="5901857" y="4197744"/>
            <a:chExt cx="720080" cy="768207"/>
          </a:xfrm>
        </p:grpSpPr>
        <p:sp>
          <p:nvSpPr>
            <p:cNvPr id="48" name="مربع نص 47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49" name="مربع نص 48"/>
            <p:cNvSpPr txBox="1"/>
            <p:nvPr/>
          </p:nvSpPr>
          <p:spPr>
            <a:xfrm>
              <a:off x="5901857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</a:t>
              </a:r>
              <a:endParaRPr lang="ar-SA" sz="2400" b="1" dirty="0"/>
            </a:p>
          </p:txBody>
        </p:sp>
        <p:cxnSp>
          <p:nvCxnSpPr>
            <p:cNvPr id="50" name="رابط مستقيم 49"/>
            <p:cNvCxnSpPr/>
            <p:nvPr/>
          </p:nvCxnSpPr>
          <p:spPr>
            <a:xfrm flipH="1">
              <a:off x="6139407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مربع نص 50"/>
          <p:cNvSpPr txBox="1"/>
          <p:nvPr/>
        </p:nvSpPr>
        <p:spPr>
          <a:xfrm>
            <a:off x="1648961" y="4456670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×</a:t>
            </a:r>
            <a:endParaRPr lang="ar-SA" sz="2400" b="1" dirty="0"/>
          </a:p>
        </p:txBody>
      </p:sp>
      <p:sp>
        <p:nvSpPr>
          <p:cNvPr id="52" name="مربع نص 51"/>
          <p:cNvSpPr txBox="1"/>
          <p:nvPr/>
        </p:nvSpPr>
        <p:spPr>
          <a:xfrm>
            <a:off x="1218194" y="4456670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ق</a:t>
            </a:r>
            <a:endParaRPr lang="ar-SA" sz="2400" b="1" dirty="0"/>
          </a:p>
        </p:txBody>
      </p:sp>
      <p:sp>
        <p:nvSpPr>
          <p:cNvPr id="53" name="مربع نص 52"/>
          <p:cNvSpPr txBox="1"/>
          <p:nvPr/>
        </p:nvSpPr>
        <p:spPr>
          <a:xfrm>
            <a:off x="792269" y="4456670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×</a:t>
            </a:r>
            <a:endParaRPr lang="ar-SA" sz="2400" b="1" dirty="0"/>
          </a:p>
        </p:txBody>
      </p:sp>
      <p:sp>
        <p:nvSpPr>
          <p:cNvPr id="54" name="مربع نص 53"/>
          <p:cNvSpPr txBox="1"/>
          <p:nvPr/>
        </p:nvSpPr>
        <p:spPr>
          <a:xfrm>
            <a:off x="432229" y="4456670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ع</a:t>
            </a:r>
            <a:endParaRPr lang="ar-SA" sz="2400" b="1" dirty="0"/>
          </a:p>
        </p:txBody>
      </p:sp>
      <p:sp>
        <p:nvSpPr>
          <p:cNvPr id="55" name="مربع نص 54"/>
          <p:cNvSpPr txBox="1"/>
          <p:nvPr/>
        </p:nvSpPr>
        <p:spPr>
          <a:xfrm>
            <a:off x="1029094" y="4479503"/>
            <a:ext cx="81076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12,8</a:t>
            </a:r>
            <a:endParaRPr lang="ar-SA" sz="2400" b="1" dirty="0"/>
          </a:p>
        </p:txBody>
      </p:sp>
      <p:sp>
        <p:nvSpPr>
          <p:cNvPr id="56" name="مربع نص 55"/>
          <p:cNvSpPr txBox="1"/>
          <p:nvPr/>
        </p:nvSpPr>
        <p:spPr>
          <a:xfrm>
            <a:off x="121456" y="4479503"/>
            <a:ext cx="8693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16,5</a:t>
            </a:r>
            <a:endParaRPr lang="ar-SA" sz="2400" b="1" dirty="0"/>
          </a:p>
        </p:txBody>
      </p:sp>
      <p:sp>
        <p:nvSpPr>
          <p:cNvPr id="57" name="مربع نص 56"/>
          <p:cNvSpPr txBox="1"/>
          <p:nvPr/>
        </p:nvSpPr>
        <p:spPr>
          <a:xfrm>
            <a:off x="2518983" y="5199583"/>
            <a:ext cx="41834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=</a:t>
            </a:r>
            <a:endParaRPr lang="ar-SA" sz="2400" b="1" dirty="0"/>
          </a:p>
        </p:txBody>
      </p:sp>
      <p:sp>
        <p:nvSpPr>
          <p:cNvPr id="58" name="مربع نص 57"/>
          <p:cNvSpPr txBox="1"/>
          <p:nvPr/>
        </p:nvSpPr>
        <p:spPr>
          <a:xfrm>
            <a:off x="1032747" y="5199583"/>
            <a:ext cx="16159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105,6 سم</a:t>
            </a:r>
            <a:r>
              <a:rPr lang="ar-SA" sz="3200" b="1" baseline="30000" dirty="0" smtClean="0"/>
              <a:t>2</a:t>
            </a:r>
            <a:endParaRPr lang="ar-SA" sz="3200" b="1" baseline="30000" dirty="0"/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495" y="937186"/>
            <a:ext cx="1858982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274" y="1916832"/>
            <a:ext cx="7455157" cy="2163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9" name="رابط مستقيم 18"/>
          <p:cNvCxnSpPr/>
          <p:nvPr/>
        </p:nvCxnSpPr>
        <p:spPr>
          <a:xfrm>
            <a:off x="4644008" y="2492896"/>
            <a:ext cx="0" cy="403244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4631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8" grpId="0"/>
      <p:bldP spid="39" grpId="0"/>
      <p:bldP spid="39" grpId="1"/>
      <p:bldP spid="40" grpId="0"/>
      <p:bldP spid="41" grpId="0"/>
      <p:bldP spid="41" grpId="1"/>
      <p:bldP spid="42" grpId="0"/>
      <p:bldP spid="43" grpId="0"/>
      <p:bldP spid="44" grpId="0"/>
      <p:bldP spid="45" grpId="0"/>
      <p:bldP spid="46" grpId="0"/>
      <p:bldP spid="51" grpId="0"/>
      <p:bldP spid="52" grpId="0"/>
      <p:bldP spid="52" grpId="1"/>
      <p:bldP spid="53" grpId="0"/>
      <p:bldP spid="54" grpId="0"/>
      <p:bldP spid="54" grpId="1"/>
      <p:bldP spid="55" grpId="0"/>
      <p:bldP spid="56" grpId="0"/>
      <p:bldP spid="57" grpId="0"/>
      <p:bldP spid="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60648"/>
            <a:ext cx="2865132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067966"/>
            <a:ext cx="674370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2717478"/>
            <a:ext cx="7848871" cy="2511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40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60648"/>
            <a:ext cx="2865132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2926" y="989112"/>
            <a:ext cx="1550446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مربع نص 5"/>
          <p:cNvSpPr txBox="1"/>
          <p:nvPr/>
        </p:nvSpPr>
        <p:spPr>
          <a:xfrm>
            <a:off x="6033669" y="4665650"/>
            <a:ext cx="27147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مساحة </a:t>
            </a:r>
            <a:r>
              <a:rPr lang="ar-SA" sz="2400" b="1" dirty="0" smtClean="0"/>
              <a:t>شبه المنحرف  =</a:t>
            </a:r>
            <a:endParaRPr lang="ar-SA" sz="2400" b="1" dirty="0"/>
          </a:p>
        </p:txBody>
      </p:sp>
      <p:grpSp>
        <p:nvGrpSpPr>
          <p:cNvPr id="7" name="مجموعة 6"/>
          <p:cNvGrpSpPr/>
          <p:nvPr/>
        </p:nvGrpSpPr>
        <p:grpSpPr>
          <a:xfrm>
            <a:off x="5494912" y="4538148"/>
            <a:ext cx="720080" cy="768207"/>
            <a:chOff x="5901857" y="4197744"/>
            <a:chExt cx="720080" cy="768207"/>
          </a:xfrm>
        </p:grpSpPr>
        <p:sp>
          <p:nvSpPr>
            <p:cNvPr id="8" name="مربع نص 7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9" name="مربع نص 8"/>
            <p:cNvSpPr txBox="1"/>
            <p:nvPr/>
          </p:nvSpPr>
          <p:spPr>
            <a:xfrm>
              <a:off x="5901857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</a:t>
              </a:r>
              <a:endParaRPr lang="ar-SA" sz="2400" b="1" dirty="0"/>
            </a:p>
          </p:txBody>
        </p:sp>
        <p:cxnSp>
          <p:nvCxnSpPr>
            <p:cNvPr id="10" name="رابط مستقيم 9"/>
            <p:cNvCxnSpPr/>
            <p:nvPr/>
          </p:nvCxnSpPr>
          <p:spPr>
            <a:xfrm flipH="1">
              <a:off x="6139407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مربع نص 10"/>
          <p:cNvSpPr txBox="1"/>
          <p:nvPr/>
        </p:nvSpPr>
        <p:spPr>
          <a:xfrm>
            <a:off x="5251401" y="4672694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×</a:t>
            </a:r>
            <a:endParaRPr lang="ar-SA" sz="2400" b="1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4889060" y="4624108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ع</a:t>
            </a:r>
            <a:endParaRPr lang="ar-SA" sz="2400" b="1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2987824" y="4643666"/>
            <a:ext cx="192934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(        +        )</a:t>
            </a:r>
            <a:endParaRPr lang="ar-SA" sz="2400" b="1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4067944" y="4643666"/>
            <a:ext cx="6480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ق</a:t>
            </a:r>
            <a:r>
              <a:rPr lang="ar-SA" sz="3200" b="1" baseline="-25000" dirty="0" smtClean="0"/>
              <a:t>1</a:t>
            </a:r>
            <a:endParaRPr lang="ar-SA" sz="3200" b="1" baseline="-25000" dirty="0"/>
          </a:p>
        </p:txBody>
      </p:sp>
      <p:sp>
        <p:nvSpPr>
          <p:cNvPr id="17" name="مربع نص 16"/>
          <p:cNvSpPr txBox="1"/>
          <p:nvPr/>
        </p:nvSpPr>
        <p:spPr>
          <a:xfrm>
            <a:off x="6097874" y="5415607"/>
            <a:ext cx="41834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=</a:t>
            </a:r>
            <a:endParaRPr lang="ar-SA" sz="2400" b="1" dirty="0"/>
          </a:p>
        </p:txBody>
      </p:sp>
      <p:sp>
        <p:nvSpPr>
          <p:cNvPr id="18" name="مربع نص 17"/>
          <p:cNvSpPr txBox="1"/>
          <p:nvPr/>
        </p:nvSpPr>
        <p:spPr>
          <a:xfrm>
            <a:off x="4788024" y="5415607"/>
            <a:ext cx="13829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59,5 سم</a:t>
            </a:r>
            <a:r>
              <a:rPr lang="ar-SA" sz="3200" b="1" baseline="30000" dirty="0" smtClean="0"/>
              <a:t>2</a:t>
            </a:r>
            <a:endParaRPr lang="ar-SA" sz="3200" b="1" baseline="30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836712"/>
            <a:ext cx="3914775" cy="7048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948662"/>
            <a:ext cx="3099023" cy="2040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مربع نص 20"/>
          <p:cNvSpPr txBox="1"/>
          <p:nvPr/>
        </p:nvSpPr>
        <p:spPr>
          <a:xfrm>
            <a:off x="3145792" y="4643666"/>
            <a:ext cx="6480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ق</a:t>
            </a:r>
            <a:r>
              <a:rPr lang="ar-SA" sz="3200" b="1" baseline="-25000" dirty="0" smtClean="0"/>
              <a:t>2</a:t>
            </a:r>
            <a:endParaRPr lang="ar-SA" sz="3200" b="1" baseline="-25000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4746325" y="4681013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7</a:t>
            </a:r>
            <a:endParaRPr lang="ar-SA" sz="2400" b="1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4067944" y="4681013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5</a:t>
            </a:r>
            <a:endParaRPr lang="ar-SA" sz="2400" b="1" dirty="0"/>
          </a:p>
        </p:txBody>
      </p:sp>
      <p:sp>
        <p:nvSpPr>
          <p:cNvPr id="22" name="مربع نص 21"/>
          <p:cNvSpPr txBox="1"/>
          <p:nvPr/>
        </p:nvSpPr>
        <p:spPr>
          <a:xfrm>
            <a:off x="3131840" y="4681013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12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1605632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/>
      <p:bldP spid="12" grpId="1"/>
      <p:bldP spid="13" grpId="0"/>
      <p:bldP spid="14" grpId="0"/>
      <p:bldP spid="14" grpId="1"/>
      <p:bldP spid="17" grpId="0"/>
      <p:bldP spid="18" grpId="0"/>
      <p:bldP spid="21" grpId="0"/>
      <p:bldP spid="21" grpId="1"/>
      <p:bldP spid="15" grpId="0"/>
      <p:bldP spid="16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60648"/>
            <a:ext cx="2865132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مربع نص 5"/>
          <p:cNvSpPr txBox="1"/>
          <p:nvPr/>
        </p:nvSpPr>
        <p:spPr>
          <a:xfrm>
            <a:off x="6033669" y="4665650"/>
            <a:ext cx="27147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مساحة </a:t>
            </a:r>
            <a:r>
              <a:rPr lang="ar-SA" sz="2400" b="1" dirty="0" smtClean="0"/>
              <a:t>شبه المنحرف  =</a:t>
            </a:r>
            <a:endParaRPr lang="ar-SA" sz="2400" b="1" dirty="0"/>
          </a:p>
        </p:txBody>
      </p:sp>
      <p:grpSp>
        <p:nvGrpSpPr>
          <p:cNvPr id="7" name="مجموعة 6"/>
          <p:cNvGrpSpPr/>
          <p:nvPr/>
        </p:nvGrpSpPr>
        <p:grpSpPr>
          <a:xfrm>
            <a:off x="5494912" y="4538148"/>
            <a:ext cx="720080" cy="768207"/>
            <a:chOff x="5901857" y="4197744"/>
            <a:chExt cx="720080" cy="768207"/>
          </a:xfrm>
        </p:grpSpPr>
        <p:sp>
          <p:nvSpPr>
            <p:cNvPr id="8" name="مربع نص 7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9" name="مربع نص 8"/>
            <p:cNvSpPr txBox="1"/>
            <p:nvPr/>
          </p:nvSpPr>
          <p:spPr>
            <a:xfrm>
              <a:off x="5901857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</a:t>
              </a:r>
              <a:endParaRPr lang="ar-SA" sz="2400" b="1" dirty="0"/>
            </a:p>
          </p:txBody>
        </p:sp>
        <p:cxnSp>
          <p:nvCxnSpPr>
            <p:cNvPr id="10" name="رابط مستقيم 9"/>
            <p:cNvCxnSpPr/>
            <p:nvPr/>
          </p:nvCxnSpPr>
          <p:spPr>
            <a:xfrm flipH="1">
              <a:off x="6139407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مربع نص 10"/>
          <p:cNvSpPr txBox="1"/>
          <p:nvPr/>
        </p:nvSpPr>
        <p:spPr>
          <a:xfrm>
            <a:off x="5251401" y="4672694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×</a:t>
            </a:r>
            <a:endParaRPr lang="ar-SA" sz="2400" b="1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4889060" y="4624108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ع</a:t>
            </a:r>
            <a:endParaRPr lang="ar-SA" sz="2400" b="1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2987824" y="4643666"/>
            <a:ext cx="192934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(        +        )</a:t>
            </a:r>
            <a:endParaRPr lang="ar-SA" sz="2400" b="1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4067944" y="4643666"/>
            <a:ext cx="6480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ق</a:t>
            </a:r>
            <a:r>
              <a:rPr lang="ar-SA" sz="3200" b="1" baseline="-25000" dirty="0" smtClean="0"/>
              <a:t>1</a:t>
            </a:r>
            <a:endParaRPr lang="ar-SA" sz="3200" b="1" baseline="-25000" dirty="0"/>
          </a:p>
        </p:txBody>
      </p:sp>
      <p:sp>
        <p:nvSpPr>
          <p:cNvPr id="17" name="مربع نص 16"/>
          <p:cNvSpPr txBox="1"/>
          <p:nvPr/>
        </p:nvSpPr>
        <p:spPr>
          <a:xfrm>
            <a:off x="6097874" y="5415607"/>
            <a:ext cx="41834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=</a:t>
            </a:r>
            <a:endParaRPr lang="ar-SA" sz="2400" b="1" dirty="0"/>
          </a:p>
        </p:txBody>
      </p:sp>
      <p:sp>
        <p:nvSpPr>
          <p:cNvPr id="18" name="مربع نص 17"/>
          <p:cNvSpPr txBox="1"/>
          <p:nvPr/>
        </p:nvSpPr>
        <p:spPr>
          <a:xfrm>
            <a:off x="4788024" y="5415607"/>
            <a:ext cx="13829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14,6 م</a:t>
            </a:r>
            <a:r>
              <a:rPr lang="ar-SA" sz="3200" b="1" baseline="30000" dirty="0" smtClean="0"/>
              <a:t>2</a:t>
            </a:r>
            <a:endParaRPr lang="ar-SA" sz="3200" b="1" baseline="30000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3145792" y="4643666"/>
            <a:ext cx="6480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ق</a:t>
            </a:r>
            <a:r>
              <a:rPr lang="ar-SA" sz="3200" b="1" baseline="-25000" dirty="0" smtClean="0"/>
              <a:t>2</a:t>
            </a:r>
            <a:endParaRPr lang="ar-SA" sz="3200" b="1" baseline="-25000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4746325" y="4681013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4</a:t>
            </a:r>
            <a:endParaRPr lang="ar-SA" sz="2400" b="1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4067944" y="4681013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2,5</a:t>
            </a:r>
            <a:endParaRPr lang="ar-SA" sz="2400" b="1" dirty="0"/>
          </a:p>
        </p:txBody>
      </p:sp>
      <p:sp>
        <p:nvSpPr>
          <p:cNvPr id="22" name="مربع نص 21"/>
          <p:cNvSpPr txBox="1"/>
          <p:nvPr/>
        </p:nvSpPr>
        <p:spPr>
          <a:xfrm>
            <a:off x="3131840" y="4681013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4,8</a:t>
            </a:r>
            <a:endParaRPr lang="ar-SA" sz="2400" b="1" dirty="0"/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980728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084040"/>
            <a:ext cx="4914900" cy="3333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844824"/>
            <a:ext cx="3046512" cy="2203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3903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/>
      <p:bldP spid="12" grpId="1"/>
      <p:bldP spid="13" grpId="0"/>
      <p:bldP spid="14" grpId="0"/>
      <p:bldP spid="14" grpId="1"/>
      <p:bldP spid="17" grpId="0"/>
      <p:bldP spid="18" grpId="0"/>
      <p:bldP spid="21" grpId="0"/>
      <p:bldP spid="21" grpId="1"/>
      <p:bldP spid="15" grpId="0"/>
      <p:bldP spid="16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60648"/>
            <a:ext cx="2865132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مربع نص 5"/>
          <p:cNvSpPr txBox="1"/>
          <p:nvPr/>
        </p:nvSpPr>
        <p:spPr>
          <a:xfrm>
            <a:off x="6033669" y="4665650"/>
            <a:ext cx="27147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مساحة </a:t>
            </a:r>
            <a:r>
              <a:rPr lang="ar-SA" sz="2400" b="1" dirty="0" smtClean="0"/>
              <a:t>شبه المنحرف  =</a:t>
            </a:r>
            <a:endParaRPr lang="ar-SA" sz="2400" b="1" dirty="0"/>
          </a:p>
        </p:txBody>
      </p:sp>
      <p:grpSp>
        <p:nvGrpSpPr>
          <p:cNvPr id="7" name="مجموعة 6"/>
          <p:cNvGrpSpPr/>
          <p:nvPr/>
        </p:nvGrpSpPr>
        <p:grpSpPr>
          <a:xfrm>
            <a:off x="5494912" y="4538148"/>
            <a:ext cx="720080" cy="768207"/>
            <a:chOff x="5901857" y="4197744"/>
            <a:chExt cx="720080" cy="768207"/>
          </a:xfrm>
        </p:grpSpPr>
        <p:sp>
          <p:nvSpPr>
            <p:cNvPr id="8" name="مربع نص 7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9" name="مربع نص 8"/>
            <p:cNvSpPr txBox="1"/>
            <p:nvPr/>
          </p:nvSpPr>
          <p:spPr>
            <a:xfrm>
              <a:off x="5901857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</a:t>
              </a:r>
              <a:endParaRPr lang="ar-SA" sz="2400" b="1" dirty="0"/>
            </a:p>
          </p:txBody>
        </p:sp>
        <p:cxnSp>
          <p:nvCxnSpPr>
            <p:cNvPr id="10" name="رابط مستقيم 9"/>
            <p:cNvCxnSpPr/>
            <p:nvPr/>
          </p:nvCxnSpPr>
          <p:spPr>
            <a:xfrm flipH="1">
              <a:off x="6139407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مربع نص 10"/>
          <p:cNvSpPr txBox="1"/>
          <p:nvPr/>
        </p:nvSpPr>
        <p:spPr>
          <a:xfrm>
            <a:off x="5251401" y="4672694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×</a:t>
            </a:r>
            <a:endParaRPr lang="ar-SA" sz="2400" b="1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4889060" y="4624108"/>
            <a:ext cx="4809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ع</a:t>
            </a:r>
            <a:endParaRPr lang="ar-SA" sz="2400" b="1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2987824" y="4643666"/>
            <a:ext cx="192934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(        +        )</a:t>
            </a:r>
            <a:endParaRPr lang="ar-SA" sz="2400" b="1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4067944" y="4643666"/>
            <a:ext cx="6480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ق</a:t>
            </a:r>
            <a:r>
              <a:rPr lang="ar-SA" sz="3200" b="1" baseline="-25000" dirty="0" smtClean="0"/>
              <a:t>1</a:t>
            </a:r>
            <a:endParaRPr lang="ar-SA" sz="3200" b="1" baseline="-25000" dirty="0"/>
          </a:p>
        </p:txBody>
      </p:sp>
      <p:sp>
        <p:nvSpPr>
          <p:cNvPr id="17" name="مربع نص 16"/>
          <p:cNvSpPr txBox="1"/>
          <p:nvPr/>
        </p:nvSpPr>
        <p:spPr>
          <a:xfrm>
            <a:off x="6097874" y="5415607"/>
            <a:ext cx="41834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=</a:t>
            </a:r>
            <a:endParaRPr lang="ar-SA" sz="2400" b="1" dirty="0"/>
          </a:p>
        </p:txBody>
      </p:sp>
      <p:sp>
        <p:nvSpPr>
          <p:cNvPr id="18" name="مربع نص 17"/>
          <p:cNvSpPr txBox="1"/>
          <p:nvPr/>
        </p:nvSpPr>
        <p:spPr>
          <a:xfrm>
            <a:off x="4788024" y="5415607"/>
            <a:ext cx="13829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0,225 م</a:t>
            </a:r>
            <a:r>
              <a:rPr lang="ar-SA" sz="3200" b="1" baseline="30000" dirty="0" smtClean="0"/>
              <a:t>2</a:t>
            </a:r>
            <a:endParaRPr lang="ar-SA" sz="3200" b="1" baseline="30000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3145792" y="4643666"/>
            <a:ext cx="6480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ق</a:t>
            </a:r>
            <a:r>
              <a:rPr lang="ar-SA" sz="3200" b="1" baseline="-25000" dirty="0" smtClean="0"/>
              <a:t>2</a:t>
            </a:r>
            <a:endParaRPr lang="ar-SA" sz="3200" b="1" baseline="-25000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4746325" y="4681013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0,3</a:t>
            </a:r>
            <a:endParaRPr lang="ar-SA" sz="2400" b="1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4067944" y="4681013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0,5</a:t>
            </a:r>
            <a:endParaRPr lang="ar-SA" sz="2400" b="1" dirty="0"/>
          </a:p>
        </p:txBody>
      </p:sp>
      <p:sp>
        <p:nvSpPr>
          <p:cNvPr id="22" name="مربع نص 21"/>
          <p:cNvSpPr txBox="1"/>
          <p:nvPr/>
        </p:nvSpPr>
        <p:spPr>
          <a:xfrm>
            <a:off x="3131840" y="4681013"/>
            <a:ext cx="7431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</a:t>
            </a:r>
            <a:endParaRPr lang="ar-SA" sz="2400" b="1" dirty="0"/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980728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084040"/>
            <a:ext cx="4914900" cy="3333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806525"/>
            <a:ext cx="3733466" cy="2270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مربع نص 23"/>
          <p:cNvSpPr txBox="1"/>
          <p:nvPr/>
        </p:nvSpPr>
        <p:spPr>
          <a:xfrm>
            <a:off x="6097874" y="5991671"/>
            <a:ext cx="41834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≈</a:t>
            </a:r>
            <a:endParaRPr lang="ar-SA" sz="2400" b="1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4788024" y="5991671"/>
            <a:ext cx="13829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0,2 م</a:t>
            </a:r>
            <a:r>
              <a:rPr lang="ar-SA" sz="3200" b="1" baseline="30000" dirty="0" smtClean="0"/>
              <a:t>2</a:t>
            </a:r>
            <a:endParaRPr lang="ar-SA" sz="3200" b="1" baseline="30000" dirty="0"/>
          </a:p>
        </p:txBody>
      </p:sp>
    </p:spTree>
    <p:extLst>
      <p:ext uri="{BB962C8B-B14F-4D97-AF65-F5344CB8AC3E}">
        <p14:creationId xmlns:p14="http://schemas.microsoft.com/office/powerpoint/2010/main" val="3359806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/>
      <p:bldP spid="12" grpId="1"/>
      <p:bldP spid="13" grpId="0"/>
      <p:bldP spid="14" grpId="0"/>
      <p:bldP spid="14" grpId="1"/>
      <p:bldP spid="17" grpId="0"/>
      <p:bldP spid="18" grpId="0"/>
      <p:bldP spid="21" grpId="0"/>
      <p:bldP spid="21" grpId="1"/>
      <p:bldP spid="15" grpId="0"/>
      <p:bldP spid="16" grpId="0"/>
      <p:bldP spid="22" grpId="0"/>
      <p:bldP spid="24" grpId="0"/>
      <p:bldP spid="25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208</Words>
  <Application>Microsoft Office PowerPoint</Application>
  <PresentationFormat>عرض على الشاشة (3:4)‏</PresentationFormat>
  <Paragraphs>149</Paragraphs>
  <Slides>12</Slides>
  <Notes>2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تركي الحارثي</dc:creator>
  <cp:lastModifiedBy>تركي الحارثي</cp:lastModifiedBy>
  <cp:revision>50</cp:revision>
  <dcterms:created xsi:type="dcterms:W3CDTF">2013-12-12T20:17:43Z</dcterms:created>
  <dcterms:modified xsi:type="dcterms:W3CDTF">2014-02-25T16:55:29Z</dcterms:modified>
</cp:coreProperties>
</file>