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6858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514350" y="2840568"/>
            <a:ext cx="5829300" cy="1960034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/>
          <p:nvPr>
            <p:ph type="title"/>
          </p:nvPr>
        </p:nvSpPr>
        <p:spPr>
          <a:xfrm>
            <a:off x="3729037" y="488951"/>
            <a:ext cx="1157289" cy="104013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2" name="مستوى النص الأول…"/>
          <p:cNvSpPr txBox="1"/>
          <p:nvPr>
            <p:ph type="body" idx="1"/>
          </p:nvPr>
        </p:nvSpPr>
        <p:spPr>
          <a:xfrm>
            <a:off x="257175" y="488951"/>
            <a:ext cx="3357563" cy="1040130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541735" y="5875866"/>
            <a:ext cx="5829301" cy="1816101"/>
          </a:xfrm>
          <a:prstGeom prst="rect">
            <a:avLst/>
          </a:prstGeom>
        </p:spPr>
        <p:txBody>
          <a:bodyPr anchor="t"/>
          <a:lstStyle>
            <a:lvl1pPr algn="r">
              <a:defRPr b="1" cap="all"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541735" y="3875618"/>
            <a:ext cx="58293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342900" y="2046816"/>
            <a:ext cx="3030142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13"/>
          </p:nvPr>
        </p:nvSpPr>
        <p:spPr>
          <a:xfrm>
            <a:off x="3483769" y="2046816"/>
            <a:ext cx="3031332" cy="853016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342900" y="364066"/>
            <a:ext cx="2256235" cy="1549401"/>
          </a:xfrm>
          <a:prstGeom prst="rect">
            <a:avLst/>
          </a:prstGeom>
        </p:spPr>
        <p:txBody>
          <a:bodyPr anchor="b"/>
          <a:lstStyle>
            <a:lvl1pPr algn="r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idx="1"/>
          </p:nvPr>
        </p:nvSpPr>
        <p:spPr>
          <a:xfrm>
            <a:off x="2681286" y="364066"/>
            <a:ext cx="3833814" cy="7804152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half" idx="13"/>
          </p:nvPr>
        </p:nvSpPr>
        <p:spPr>
          <a:xfrm>
            <a:off x="342900" y="1913466"/>
            <a:ext cx="2256235" cy="625475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1344216" y="6400800"/>
            <a:ext cx="4114801" cy="755652"/>
          </a:xfrm>
          <a:prstGeom prst="rect">
            <a:avLst/>
          </a:prstGeom>
        </p:spPr>
        <p:txBody>
          <a:bodyPr anchor="b"/>
          <a:lstStyle>
            <a:lvl1pPr algn="r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13"/>
          </p:nvPr>
        </p:nvSpPr>
        <p:spPr>
          <a:xfrm>
            <a:off x="1344216" y="817032"/>
            <a:ext cx="41148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1344216" y="7156450"/>
            <a:ext cx="41148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342900" y="2133600"/>
            <a:ext cx="61722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342900" y="8575214"/>
            <a:ext cx="264257" cy="28667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Relationship Id="rId4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Relationship Id="rId4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4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Relationship Id="rId4" Type="http://schemas.openxmlformats.org/officeDocument/2006/relationships/image" Target="../media/image1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4" Type="http://schemas.openxmlformats.org/officeDocument/2006/relationships/image" Target="../media/image1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Relationship Id="rId4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4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20833" r="0" b="17708"/>
          <a:stretch>
            <a:fillRect/>
          </a:stretch>
        </p:blipFill>
        <p:spPr>
          <a:xfrm>
            <a:off x="1714487" y="1500165"/>
            <a:ext cx="2714645" cy="142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9131" y="3286116"/>
            <a:ext cx="1988486" cy="1227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2984" y="3571868"/>
            <a:ext cx="1767178" cy="1316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صورة 7" descr="صورة 7"/>
          <p:cNvPicPr>
            <a:picLocks noChangeAspect="1"/>
          </p:cNvPicPr>
          <p:nvPr/>
        </p:nvPicPr>
        <p:blipFill>
          <a:blip r:embed="rId6">
            <a:extLst/>
          </a:blip>
          <a:srcRect l="0" t="42249" r="55207" b="0"/>
          <a:stretch>
            <a:fillRect/>
          </a:stretch>
        </p:blipFill>
        <p:spPr>
          <a:xfrm rot="1773085">
            <a:off x="2894132" y="4044666"/>
            <a:ext cx="1595727" cy="1382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صورة 8" descr="صورة 8"/>
          <p:cNvPicPr>
            <a:picLocks noChangeAspect="1"/>
          </p:cNvPicPr>
          <p:nvPr/>
        </p:nvPicPr>
        <p:blipFill>
          <a:blip r:embed="rId6">
            <a:extLst/>
          </a:blip>
          <a:srcRect l="0" t="42249" r="55207" b="0"/>
          <a:stretch>
            <a:fillRect/>
          </a:stretch>
        </p:blipFill>
        <p:spPr>
          <a:xfrm rot="15762339">
            <a:off x="4203805" y="2045371"/>
            <a:ext cx="1595727" cy="138228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مربع نص 9"/>
          <p:cNvSpPr txBox="1"/>
          <p:nvPr/>
        </p:nvSpPr>
        <p:spPr>
          <a:xfrm>
            <a:off x="4643446" y="1571603"/>
            <a:ext cx="1714513" cy="89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تعليم جيد لوطن أفضل</a:t>
            </a:r>
          </a:p>
        </p:txBody>
      </p:sp>
      <p:sp>
        <p:nvSpPr>
          <p:cNvPr id="119" name="مربع نص 10"/>
          <p:cNvSpPr txBox="1"/>
          <p:nvPr/>
        </p:nvSpPr>
        <p:spPr>
          <a:xfrm>
            <a:off x="2857495" y="3500430"/>
            <a:ext cx="1714513" cy="1777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لتطوير تعليمنا نبني شخصيات أبنائنا</a:t>
            </a:r>
          </a:p>
        </p:txBody>
      </p:sp>
      <p:sp>
        <p:nvSpPr>
          <p:cNvPr id="120" name="مربع نص 11"/>
          <p:cNvSpPr txBox="1"/>
          <p:nvPr/>
        </p:nvSpPr>
        <p:spPr>
          <a:xfrm>
            <a:off x="428604" y="5500694"/>
            <a:ext cx="5929354" cy="382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72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بصمة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72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في الميدان التربوي</a:t>
            </a:r>
          </a:p>
        </p:txBody>
      </p:sp>
      <p:pic>
        <p:nvPicPr>
          <p:cNvPr id="121" name="صورة 12" descr="صورة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86255" y="5715008"/>
            <a:ext cx="714381" cy="789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20833" r="0" b="17708"/>
          <a:stretch>
            <a:fillRect/>
          </a:stretch>
        </p:blipFill>
        <p:spPr>
          <a:xfrm>
            <a:off x="5429263" y="1428727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495" y="1571603"/>
            <a:ext cx="1367270" cy="84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0701" y="785785"/>
            <a:ext cx="857257" cy="63871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9" name="جدول 7"/>
          <p:cNvGraphicFramePr/>
          <p:nvPr/>
        </p:nvGraphicFramePr>
        <p:xfrm>
          <a:off x="642917" y="2928926"/>
          <a:ext cx="5643604" cy="509589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1">
                <a:tableStyleId>{4C3C2611-4C71-4FC5-86AE-919BDF0F9419}</a:tableStyleId>
              </a:tblPr>
              <a:tblGrid>
                <a:gridCol w="2400931"/>
                <a:gridCol w="1709626"/>
                <a:gridCol w="1533046"/>
              </a:tblGrid>
              <a:tr h="424658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أسم الدورة او البرنامج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25400">
                      <a:solidFill>
                        <a:schemeClr val="accent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المكان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25400">
                      <a:solidFill>
                        <a:schemeClr val="accent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التاريخ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25400">
                      <a:solidFill>
                        <a:schemeClr val="accent5"/>
                      </a:solidFill>
                    </a:lnB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254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254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254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chemeClr val="accent5"/>
                      </a:solidFill>
                    </a:lnL>
                    <a:lnR w="12700">
                      <a:solidFill>
                        <a:schemeClr val="accent5"/>
                      </a:solidFill>
                    </a:lnR>
                    <a:lnT w="12700">
                      <a:solidFill>
                        <a:schemeClr val="accent5"/>
                      </a:solidFill>
                    </a:lnT>
                    <a:lnB w="12700">
                      <a:solidFill>
                        <a:schemeClr val="accent5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0" name="مربع نص 8"/>
          <p:cNvSpPr txBox="1"/>
          <p:nvPr/>
        </p:nvSpPr>
        <p:spPr>
          <a:xfrm>
            <a:off x="1357297" y="2357421"/>
            <a:ext cx="4143406" cy="5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0066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الدورات او البرامج التي حضرتها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ربع نص 6"/>
          <p:cNvSpPr txBox="1"/>
          <p:nvPr/>
        </p:nvSpPr>
        <p:spPr>
          <a:xfrm>
            <a:off x="1969460" y="3786182"/>
            <a:ext cx="3562022" cy="167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الدورات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ربع نص 4"/>
          <p:cNvSpPr txBox="1"/>
          <p:nvPr/>
        </p:nvSpPr>
        <p:spPr>
          <a:xfrm>
            <a:off x="1071546" y="3500430"/>
            <a:ext cx="4786346" cy="389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خطابات الشكر والدروع التذكارية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112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مربع نص 4"/>
          <p:cNvSpPr txBox="1"/>
          <p:nvPr/>
        </p:nvSpPr>
        <p:spPr>
          <a:xfrm>
            <a:off x="785793" y="2857487"/>
            <a:ext cx="5429265" cy="389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المشاركة في الملتقيات والمسابقات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مربع نص 4"/>
          <p:cNvSpPr txBox="1"/>
          <p:nvPr/>
        </p:nvSpPr>
        <p:spPr>
          <a:xfrm>
            <a:off x="1428736" y="3357553"/>
            <a:ext cx="4214843" cy="389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المشاركة في مواقع الانترنت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مربع نص 4"/>
          <p:cNvSpPr txBox="1"/>
          <p:nvPr/>
        </p:nvSpPr>
        <p:spPr>
          <a:xfrm>
            <a:off x="1571612" y="3214678"/>
            <a:ext cx="4143405" cy="342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44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جوانب التميز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28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العروض التقدمية ، الوسائل الإبداعية ، النشرات التربوية ، ورش تدريبية ، دروس تطبيقية ، بيئة محفزة ، مشاركاتي ، تصاميمي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مربع نص 4"/>
          <p:cNvSpPr txBox="1"/>
          <p:nvPr/>
        </p:nvSpPr>
        <p:spPr>
          <a:xfrm>
            <a:off x="928669" y="3000363"/>
            <a:ext cx="5357852" cy="3382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9600">
                <a:solidFill>
                  <a:srgbClr val="7030A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العروض التقديمية</a:t>
            </a:r>
            <a:r>
              <a:t> </a:t>
            </a:r>
          </a:p>
        </p:txBody>
      </p:sp>
      <p:pic>
        <p:nvPicPr>
          <p:cNvPr id="199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4286255" y="1714480"/>
            <a:ext cx="2025154" cy="1357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13" y="0"/>
                </a:moveTo>
                <a:cubicBezTo>
                  <a:pt x="1080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080" y="21600"/>
                  <a:pt x="2413" y="21600"/>
                </a:cubicBezTo>
                <a:lnTo>
                  <a:pt x="19187" y="21600"/>
                </a:lnTo>
                <a:cubicBezTo>
                  <a:pt x="20520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520" y="0"/>
                  <a:pt x="19187" y="0"/>
                </a:cubicBezTo>
                <a:lnTo>
                  <a:pt x="241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صورة 8" descr="صورة 8"/>
          <p:cNvPicPr>
            <a:picLocks noChangeAspect="1"/>
          </p:cNvPicPr>
          <p:nvPr/>
        </p:nvPicPr>
        <p:blipFill>
          <a:blip r:embed="rId4">
            <a:extLst/>
          </a:blip>
          <a:srcRect l="0" t="82031" r="0" b="0"/>
          <a:stretch>
            <a:fillRect/>
          </a:stretch>
        </p:blipFill>
        <p:spPr>
          <a:xfrm>
            <a:off x="46799" y="6858016"/>
            <a:ext cx="6811201" cy="1643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مربع نص 4"/>
          <p:cNvSpPr txBox="1"/>
          <p:nvPr/>
        </p:nvSpPr>
        <p:spPr>
          <a:xfrm>
            <a:off x="928669" y="2786049"/>
            <a:ext cx="5357852" cy="342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B0F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الوسائل الإبداعية </a:t>
            </a:r>
          </a:p>
        </p:txBody>
      </p:sp>
      <p:pic>
        <p:nvPicPr>
          <p:cNvPr id="205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0" y="6715139"/>
            <a:ext cx="6858000" cy="171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عنصر نائب للمحتوى 6" descr="عنصر نائب للمحتوى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8" y="1285852"/>
            <a:ext cx="1842772" cy="2124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46799" y="6786578"/>
            <a:ext cx="6811201" cy="171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مربع نص 5"/>
          <p:cNvSpPr txBox="1"/>
          <p:nvPr/>
        </p:nvSpPr>
        <p:spPr>
          <a:xfrm>
            <a:off x="928669" y="3000363"/>
            <a:ext cx="5357852" cy="342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FF0066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النشرات التربوية </a:t>
            </a:r>
          </a:p>
        </p:txBody>
      </p:sp>
      <p:pic>
        <p:nvPicPr>
          <p:cNvPr id="212" name="عنصر نائب للمحتوى 6" descr="عنصر نائب للمحتوى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7694" y="1500165"/>
            <a:ext cx="1669276" cy="1652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2031" r="0" b="0"/>
          <a:stretch>
            <a:fillRect/>
          </a:stretch>
        </p:blipFill>
        <p:spPr>
          <a:xfrm>
            <a:off x="46799" y="6858016"/>
            <a:ext cx="6811201" cy="164304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مربع نص 5"/>
          <p:cNvSpPr txBox="1"/>
          <p:nvPr/>
        </p:nvSpPr>
        <p:spPr>
          <a:xfrm>
            <a:off x="928669" y="3857619"/>
            <a:ext cx="5357852" cy="167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B05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ورش تدريبية  </a:t>
            </a:r>
          </a:p>
        </p:txBody>
      </p:sp>
      <p:pic>
        <p:nvPicPr>
          <p:cNvPr id="218" name="عنصر نائب للمحتوى 6" descr="عنصر نائب للمحتوى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3380" y="2000231"/>
            <a:ext cx="1736263" cy="1736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4" name="جدول 4"/>
          <p:cNvGraphicFramePr/>
          <p:nvPr/>
        </p:nvGraphicFramePr>
        <p:xfrm>
          <a:off x="1000108" y="799173"/>
          <a:ext cx="5143504" cy="726440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1">
                <a:tableStyleId>{4C3C2611-4C71-4FC5-86AE-919BDF0F9419}</a:tableStyleId>
              </a:tblPr>
              <a:tblGrid>
                <a:gridCol w="1966498"/>
                <a:gridCol w="3177006"/>
              </a:tblGrid>
              <a:tr h="370840">
                <a:tc gridSpan="2">
                  <a:txBody>
                    <a:bodyPr/>
                    <a:lstStyle/>
                    <a:p>
                      <a:pPr algn="r" rtl="0">
                        <a:defRPr b="0" sz="2800">
                          <a:solidFill>
                            <a:srgbClr val="FF0066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الفهرس</a:t>
                      </a:r>
                    </a:p>
                  </a:txBody>
                  <a:tcPr marL="45720" marR="45720" marT="45720" marB="45720" anchor="ctr" anchorCtr="0" horzOverflow="overflow"/>
                </a:tc>
                <a:tc hMerge="1"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معلومات عامة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السيرة الذاتية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رؤيتي ورسالتي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أهدافي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التواصل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التنمية المهنية 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الدورات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خطابات الشكر و التقدير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الدروع التذكارية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المشاركة في الملتقيات والمسابقات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المشاركة في مواقع الانترانت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جوانب التميز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العروض التقديمية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الوسائل الإبداعية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النشرات التربوية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ورش تدريبية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دروس تطبيقية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مشاركاتي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تصاميمي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بيئة محفزة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نماذج من اعمال الطالبات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18440">
                <a:tc gridSpan="2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يتبع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0" y="6715139"/>
            <a:ext cx="6858000" cy="171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مربع نص 5"/>
          <p:cNvSpPr txBox="1"/>
          <p:nvPr/>
        </p:nvSpPr>
        <p:spPr>
          <a:xfrm>
            <a:off x="857231" y="3428991"/>
            <a:ext cx="5357852" cy="342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70C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دروس تطبيقية </a:t>
            </a:r>
          </a:p>
        </p:txBody>
      </p:sp>
      <p:pic>
        <p:nvPicPr>
          <p:cNvPr id="224" name="عنصر نائب للمحتوى 6" descr="عنصر نائب للمحتوى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6189" y="1714480"/>
            <a:ext cx="2238371" cy="148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7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46799" y="6786578"/>
            <a:ext cx="6811201" cy="171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مربع نص 5"/>
          <p:cNvSpPr txBox="1"/>
          <p:nvPr/>
        </p:nvSpPr>
        <p:spPr>
          <a:xfrm>
            <a:off x="928669" y="3714744"/>
            <a:ext cx="5357852" cy="167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FF0066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بيئة محفزة </a:t>
            </a:r>
          </a:p>
        </p:txBody>
      </p:sp>
      <p:pic>
        <p:nvPicPr>
          <p:cNvPr id="230" name="عنصر نائب للمحتوى 6" descr="عنصر نائب للمحتوى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1876" y="1928794"/>
            <a:ext cx="2790826" cy="169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0" y="6715139"/>
            <a:ext cx="6858000" cy="171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مربع نص 5"/>
          <p:cNvSpPr txBox="1"/>
          <p:nvPr/>
        </p:nvSpPr>
        <p:spPr>
          <a:xfrm>
            <a:off x="857231" y="3714744"/>
            <a:ext cx="5357852" cy="158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7030A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مشاريعي</a:t>
            </a:r>
          </a:p>
        </p:txBody>
      </p:sp>
      <p:pic>
        <p:nvPicPr>
          <p:cNvPr id="236" name="عنصر نائب للمحتوى 6" descr="عنصر نائب للمحتوى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4751" y="2071670"/>
            <a:ext cx="2362199" cy="1760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46799" y="6786578"/>
            <a:ext cx="6811201" cy="171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مربع نص 5"/>
          <p:cNvSpPr txBox="1"/>
          <p:nvPr/>
        </p:nvSpPr>
        <p:spPr>
          <a:xfrm>
            <a:off x="928669" y="3571868"/>
            <a:ext cx="5357852" cy="158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B0F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مشاركاتي</a:t>
            </a:r>
          </a:p>
        </p:txBody>
      </p:sp>
      <p:pic>
        <p:nvPicPr>
          <p:cNvPr id="242" name="صورة 8" descr="صورة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6189" y="2214546"/>
            <a:ext cx="2321193" cy="1404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عنصر نائب للمحتوى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6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1250" r="0" b="0"/>
          <a:stretch>
            <a:fillRect/>
          </a:stretch>
        </p:blipFill>
        <p:spPr>
          <a:xfrm>
            <a:off x="0" y="6715139"/>
            <a:ext cx="6858000" cy="171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مربع نص 5"/>
          <p:cNvSpPr txBox="1"/>
          <p:nvPr/>
        </p:nvSpPr>
        <p:spPr>
          <a:xfrm>
            <a:off x="928669" y="2786049"/>
            <a:ext cx="5357852" cy="517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تكريم من داخل المدرسة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عنوان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عنصر نائب للمحتوى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82031" r="0" b="0"/>
          <a:stretch>
            <a:fillRect/>
          </a:stretch>
        </p:blipFill>
        <p:spPr>
          <a:xfrm>
            <a:off x="46799" y="6858016"/>
            <a:ext cx="6811201" cy="164304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مربع نص 5"/>
          <p:cNvSpPr txBox="1"/>
          <p:nvPr/>
        </p:nvSpPr>
        <p:spPr>
          <a:xfrm>
            <a:off x="928669" y="2786049"/>
            <a:ext cx="5357852" cy="517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تكريم من خارج المدرسة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مربع نص 4"/>
          <p:cNvSpPr txBox="1"/>
          <p:nvPr/>
        </p:nvSpPr>
        <p:spPr>
          <a:xfrm>
            <a:off x="857231" y="3000363"/>
            <a:ext cx="5143538" cy="3026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تقويم الطالب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/>
            </a:p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البرامج الاثرائية للطالبات المتفوقات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البرامج العلاجية للطالبات المتعثرات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أساليب تعزيز الطالبات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ربع نص 4"/>
          <p:cNvSpPr txBox="1"/>
          <p:nvPr/>
        </p:nvSpPr>
        <p:spPr>
          <a:xfrm>
            <a:off x="1000108" y="3500430"/>
            <a:ext cx="4929223" cy="389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البرامج الاثرائية للمتفوقات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مربع نص 4"/>
          <p:cNvSpPr txBox="1"/>
          <p:nvPr/>
        </p:nvSpPr>
        <p:spPr>
          <a:xfrm>
            <a:off x="1000108" y="3500430"/>
            <a:ext cx="4929223" cy="382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البرامج العلاجية للضعيفات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112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مربع نص 4"/>
          <p:cNvSpPr txBox="1"/>
          <p:nvPr/>
        </p:nvSpPr>
        <p:spPr>
          <a:xfrm>
            <a:off x="785793" y="3357553"/>
            <a:ext cx="5429265" cy="252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أساليب تعزيز الطالبات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7" name="جدول 4"/>
          <p:cNvGraphicFramePr/>
          <p:nvPr/>
        </p:nvGraphicFramePr>
        <p:xfrm>
          <a:off x="1000108" y="2143107"/>
          <a:ext cx="5143504" cy="31851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1">
                <a:tableStyleId>{4C3C2611-4C71-4FC5-86AE-919BDF0F9419}</a:tableStyleId>
              </a:tblPr>
              <a:tblGrid>
                <a:gridCol w="1966498"/>
                <a:gridCol w="3177006"/>
              </a:tblGrid>
              <a:tr h="370840">
                <a:tc gridSpan="2">
                  <a:txBody>
                    <a:bodyPr/>
                    <a:lstStyle/>
                    <a:p>
                      <a:pPr algn="ctr" rtl="0">
                        <a:defRPr b="0" sz="2800">
                          <a:solidFill>
                            <a:srgbClr val="FF0066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تابع الفهرس</a:t>
                      </a:r>
                    </a:p>
                  </a:txBody>
                  <a:tcPr marL="45720" marR="45720" marT="45720" marB="45720" anchor="ctr" anchorCtr="0" horzOverflow="overflow"/>
                </a:tc>
                <a:tc hMerge="1"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تقويم الطالبة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البرامج الاثرائية للطالبات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البرامج العلاجية للطالبات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اساليب التعزيز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تقويم المعلمة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استمارة رضا المستفيد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استمارة التقويم الذاتي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توجيهات قائدة المدرسة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W1 THAGHR 05 037"/>
                          <a:ea typeface="W1 THAGHR 05 037"/>
                          <a:cs typeface="W1 THAGHR 05 037"/>
                          <a:sym typeface="W1 THAGHR 05 037"/>
                        </a:rPr>
                        <a:t>توجيهات المشرفة التربوية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</a:tr>
              <a:tr h="218440">
                <a:tc gridSpan="2"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2060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28" name="مربع نص 5"/>
          <p:cNvSpPr txBox="1"/>
          <p:nvPr/>
        </p:nvSpPr>
        <p:spPr>
          <a:xfrm>
            <a:off x="428604" y="5857883"/>
            <a:ext cx="5929354" cy="3829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72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بصمة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72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في الميدان التربوي</a:t>
            </a:r>
          </a:p>
        </p:txBody>
      </p:sp>
      <p:pic>
        <p:nvPicPr>
          <p:cNvPr id="129" name="صورة 6" descr="صورة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6255" y="6072197"/>
            <a:ext cx="714381" cy="789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مربع نص 4"/>
          <p:cNvSpPr txBox="1"/>
          <p:nvPr/>
        </p:nvSpPr>
        <p:spPr>
          <a:xfrm>
            <a:off x="857231" y="3000363"/>
            <a:ext cx="5143538" cy="360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تقويم المعلمة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/>
            </a:p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استمارة رضا المستفيد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استمارة التقويم الذاتي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توجيهات قائدة المدرسة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توجيهات المشرفة التربوية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112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مربع نص 4"/>
          <p:cNvSpPr txBox="1"/>
          <p:nvPr/>
        </p:nvSpPr>
        <p:spPr>
          <a:xfrm>
            <a:off x="785793" y="3357553"/>
            <a:ext cx="5429265" cy="252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استمارة رضا المستفيد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مربع نص 4"/>
          <p:cNvSpPr txBox="1"/>
          <p:nvPr/>
        </p:nvSpPr>
        <p:spPr>
          <a:xfrm>
            <a:off x="785793" y="3357553"/>
            <a:ext cx="5429265" cy="252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استمارة التقويم الذاتي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6858001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مربع نص 4"/>
          <p:cNvSpPr txBox="1"/>
          <p:nvPr/>
        </p:nvSpPr>
        <p:spPr>
          <a:xfrm>
            <a:off x="1000108" y="1571603"/>
            <a:ext cx="5357851" cy="88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0066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توجيهات قائدة المدرسة </a:t>
            </a:r>
          </a:p>
        </p:txBody>
      </p:sp>
      <p:pic>
        <p:nvPicPr>
          <p:cNvPr id="279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174" y="2500297"/>
            <a:ext cx="4643471" cy="5429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مربع نص 3"/>
          <p:cNvSpPr txBox="1"/>
          <p:nvPr/>
        </p:nvSpPr>
        <p:spPr>
          <a:xfrm>
            <a:off x="1000108" y="1571603"/>
            <a:ext cx="5357851" cy="172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0066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توجيهات المشرفة التربوية</a:t>
            </a:r>
          </a:p>
        </p:txBody>
      </p:sp>
      <p:pic>
        <p:nvPicPr>
          <p:cNvPr id="283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174" y="2500297"/>
            <a:ext cx="4643471" cy="5429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مربع نص 5"/>
          <p:cNvSpPr txBox="1"/>
          <p:nvPr/>
        </p:nvSpPr>
        <p:spPr>
          <a:xfrm>
            <a:off x="2214554" y="4286248"/>
            <a:ext cx="2643206" cy="615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0066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معلومات عامة</a:t>
            </a:r>
          </a:p>
        </p:txBody>
      </p:sp>
      <p:pic>
        <p:nvPicPr>
          <p:cNvPr id="133" name="صورة 6" descr="صورة 6"/>
          <p:cNvPicPr>
            <a:picLocks noChangeAspect="1"/>
          </p:cNvPicPr>
          <p:nvPr/>
        </p:nvPicPr>
        <p:blipFill>
          <a:blip r:embed="rId3">
            <a:extLst/>
          </a:blip>
          <a:srcRect l="0" t="42249" r="55207" b="0"/>
          <a:stretch>
            <a:fillRect/>
          </a:stretch>
        </p:blipFill>
        <p:spPr>
          <a:xfrm>
            <a:off x="2357429" y="4572000"/>
            <a:ext cx="919219" cy="796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صورة 7" descr="صورة 7"/>
          <p:cNvPicPr>
            <a:picLocks noChangeAspect="1"/>
          </p:cNvPicPr>
          <p:nvPr/>
        </p:nvPicPr>
        <p:blipFill>
          <a:blip r:embed="rId3">
            <a:extLst/>
          </a:blip>
          <a:srcRect l="0" t="42249" r="55207" b="0"/>
          <a:stretch>
            <a:fillRect/>
          </a:stretch>
        </p:blipFill>
        <p:spPr>
          <a:xfrm rot="10317709">
            <a:off x="3837347" y="3632224"/>
            <a:ext cx="919219" cy="796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صورة 9" descr="صورة 9"/>
          <p:cNvPicPr>
            <a:picLocks noChangeAspect="1"/>
          </p:cNvPicPr>
          <p:nvPr/>
        </p:nvPicPr>
        <p:blipFill>
          <a:blip r:embed="rId3">
            <a:extLst/>
          </a:blip>
          <a:srcRect l="53693" t="24635" r="0" b="0"/>
          <a:stretch>
            <a:fillRect/>
          </a:stretch>
        </p:blipFill>
        <p:spPr>
          <a:xfrm>
            <a:off x="3929065" y="4429123"/>
            <a:ext cx="884701" cy="967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 10" descr="صورة 10"/>
          <p:cNvPicPr>
            <a:picLocks noChangeAspect="1"/>
          </p:cNvPicPr>
          <p:nvPr/>
        </p:nvPicPr>
        <p:blipFill>
          <a:blip r:embed="rId3">
            <a:extLst/>
          </a:blip>
          <a:srcRect l="53693" t="24635" r="0" b="0"/>
          <a:stretch>
            <a:fillRect/>
          </a:stretch>
        </p:blipFill>
        <p:spPr>
          <a:xfrm rot="12014795">
            <a:off x="2534350" y="3663570"/>
            <a:ext cx="884700" cy="96740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مستطيل 11"/>
          <p:cNvSpPr txBox="1"/>
          <p:nvPr/>
        </p:nvSpPr>
        <p:spPr>
          <a:xfrm>
            <a:off x="4517809" y="3500430"/>
            <a:ext cx="1283721" cy="42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السيرة الذاتية</a:t>
            </a:r>
          </a:p>
        </p:txBody>
      </p:sp>
      <p:sp>
        <p:nvSpPr>
          <p:cNvPr id="138" name="مستطيل 12"/>
          <p:cNvSpPr txBox="1"/>
          <p:nvPr/>
        </p:nvSpPr>
        <p:spPr>
          <a:xfrm>
            <a:off x="1448134" y="3500430"/>
            <a:ext cx="1447926" cy="42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رؤيتي ورسالتي</a:t>
            </a:r>
          </a:p>
        </p:txBody>
      </p:sp>
      <p:sp>
        <p:nvSpPr>
          <p:cNvPr id="139" name="مستطيل 13"/>
          <p:cNvSpPr txBox="1"/>
          <p:nvPr/>
        </p:nvSpPr>
        <p:spPr>
          <a:xfrm>
            <a:off x="4666506" y="5072065"/>
            <a:ext cx="757514" cy="41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أهدافي</a:t>
            </a:r>
          </a:p>
        </p:txBody>
      </p:sp>
      <p:sp>
        <p:nvSpPr>
          <p:cNvPr id="140" name="مستطيل 14"/>
          <p:cNvSpPr txBox="1"/>
          <p:nvPr/>
        </p:nvSpPr>
        <p:spPr>
          <a:xfrm>
            <a:off x="1636371" y="5000628"/>
            <a:ext cx="823195" cy="41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00206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التواصل</a:t>
            </a:r>
          </a:p>
        </p:txBody>
      </p:sp>
      <p:pic>
        <p:nvPicPr>
          <p:cNvPr id="141" name="صورة 15" descr="صورة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5793" y="5404649"/>
            <a:ext cx="1285886" cy="1640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مربع نص 4"/>
          <p:cNvSpPr txBox="1"/>
          <p:nvPr/>
        </p:nvSpPr>
        <p:spPr>
          <a:xfrm>
            <a:off x="571480" y="3071802"/>
            <a:ext cx="5786478" cy="264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2400">
                <a:solidFill>
                  <a:srgbClr val="FF3399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المعلمة </a:t>
            </a:r>
            <a:r>
              <a:t>:</a:t>
            </a:r>
            <a:endParaRPr>
              <a:solidFill>
                <a:srgbClr val="002060"/>
              </a:solidFill>
            </a:endParaRPr>
          </a:p>
          <a:p>
            <a:pPr algn="ctr" rtl="0">
              <a:defRPr sz="2400">
                <a:solidFill>
                  <a:srgbClr val="FF3399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المؤهل الجامعي </a:t>
            </a:r>
            <a:r>
              <a:t>: </a:t>
            </a:r>
            <a:r>
              <a:rPr>
                <a:solidFill>
                  <a:srgbClr val="002060"/>
                </a:solidFill>
              </a:rPr>
              <a:t> </a:t>
            </a:r>
            <a:endParaRPr>
              <a:solidFill>
                <a:srgbClr val="002060"/>
              </a:solidFill>
            </a:endParaRPr>
          </a:p>
          <a:p>
            <a:pPr algn="ctr" rtl="0">
              <a:defRPr sz="2400">
                <a:solidFill>
                  <a:srgbClr val="FF3399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مواد التدريس </a:t>
            </a:r>
            <a:r>
              <a:t>: </a:t>
            </a:r>
            <a:endParaRPr>
              <a:solidFill>
                <a:srgbClr val="002060"/>
              </a:solidFill>
            </a:endParaRPr>
          </a:p>
          <a:p>
            <a:pPr algn="ctr" rtl="0">
              <a:defRPr sz="2400">
                <a:solidFill>
                  <a:srgbClr val="FF3399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عدد الحصص </a:t>
            </a:r>
            <a:r>
              <a:t>: </a:t>
            </a:r>
            <a:endParaRPr>
              <a:solidFill>
                <a:srgbClr val="002060"/>
              </a:solidFill>
            </a:endParaRPr>
          </a:p>
          <a:p>
            <a:pPr algn="ctr" rtl="0">
              <a:defRPr sz="2400">
                <a:solidFill>
                  <a:srgbClr val="FF3399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السنة الدراسية </a:t>
            </a:r>
            <a:r>
              <a:t>: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145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rcRect l="8752" t="53971" r="8752" b="35438"/>
          <a:stretch>
            <a:fillRect/>
          </a:stretch>
        </p:blipFill>
        <p:spPr>
          <a:xfrm>
            <a:off x="857231" y="7429520"/>
            <a:ext cx="5143538" cy="85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صورة 6" descr="صورة 6"/>
          <p:cNvPicPr>
            <a:picLocks noChangeAspect="1"/>
          </p:cNvPicPr>
          <p:nvPr/>
        </p:nvPicPr>
        <p:blipFill>
          <a:blip r:embed="rId4">
            <a:extLst/>
          </a:blip>
          <a:srcRect l="0" t="20833" r="0" b="17708"/>
          <a:stretch>
            <a:fillRect/>
          </a:stretch>
        </p:blipFill>
        <p:spPr>
          <a:xfrm>
            <a:off x="5429263" y="1428727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صورة 7" descr="صورة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86058" y="1785917"/>
            <a:ext cx="1428761" cy="88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صورة 8" descr="صورة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00701" y="785785"/>
            <a:ext cx="857257" cy="638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20833" r="0" b="17708"/>
          <a:stretch>
            <a:fillRect/>
          </a:stretch>
        </p:blipFill>
        <p:spPr>
          <a:xfrm>
            <a:off x="5429263" y="1428727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495" y="1571603"/>
            <a:ext cx="1367270" cy="84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0701" y="785785"/>
            <a:ext cx="857257" cy="63871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ربع نص 7"/>
          <p:cNvSpPr txBox="1"/>
          <p:nvPr/>
        </p:nvSpPr>
        <p:spPr>
          <a:xfrm>
            <a:off x="642917" y="2857487"/>
            <a:ext cx="5572166" cy="510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3200">
                <a:solidFill>
                  <a:srgbClr val="00B0F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رؤيتي </a:t>
            </a:r>
            <a:r>
              <a:t>/</a:t>
            </a:r>
          </a:p>
          <a:p>
            <a:pPr rtl="0"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القدرة لإكساب الطالبات التعاليم والقيم الإسلامية ،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rtl="0"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وعلى الإبداع والتميز لتخدم دينها ووطنها ومجتمعها </a:t>
            </a:r>
            <a:r>
              <a:t>.</a:t>
            </a:r>
          </a:p>
          <a:p>
            <a:pPr rtl="0">
              <a:defRPr/>
            </a:pPr>
          </a:p>
          <a:p>
            <a:pPr rtl="0">
              <a:defRPr sz="2800">
                <a:solidFill>
                  <a:srgbClr val="FF0066"/>
                </a:solidFill>
              </a:defRPr>
            </a:pPr>
          </a:p>
          <a:p>
            <a:pPr rtl="0">
              <a:defRPr sz="28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رسالتي </a:t>
            </a:r>
            <a:r>
              <a:t>/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الارتقاء بالأداء التعليمي للطالبات من خلال تحديث الأساليب و تطويرها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دعم مشاركة الطالبات الفاعلة في كافة الأنشطة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القيام بدور تحفيزي فعال بما يحقق التنافس الايجابي بين الطالبات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الابتكار ، الفعالية ، العمل بروح الفريق ، الإبداع ، التفوق ، التطوير المستمر ، التميز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20833" r="0" b="17708"/>
          <a:stretch>
            <a:fillRect/>
          </a:stretch>
        </p:blipFill>
        <p:spPr>
          <a:xfrm>
            <a:off x="5429263" y="1428727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495" y="1571603"/>
            <a:ext cx="1367270" cy="84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0701" y="785785"/>
            <a:ext cx="857257" cy="63871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مربع نص 7"/>
          <p:cNvSpPr txBox="1"/>
          <p:nvPr/>
        </p:nvSpPr>
        <p:spPr>
          <a:xfrm>
            <a:off x="642917" y="2857487"/>
            <a:ext cx="5572166" cy="422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3200">
                <a:solidFill>
                  <a:srgbClr val="00B0F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أهدافي </a:t>
            </a:r>
            <a:r>
              <a:t>/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تطوير العملية التعليمية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تعزيز القدرات لدى الطالبات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تحقيق التطوير المستمر للتعليم بما يساهم في تحقيق الكفاءة والفعالية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الارتقاء بالمستوى التحصيلي للطالبات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العمل على إيجاد بيئة مشجعة للتعلم والتعليم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المشاركة الوطنية الفعالة في المجال التربوي </a:t>
            </a:r>
            <a:r>
              <a:t>.</a:t>
            </a:r>
          </a:p>
          <a:p>
            <a:pPr rtl="0">
              <a:buSzPct val="100000"/>
              <a:buFont typeface="Arial"/>
              <a:buChar char="•"/>
              <a:defRPr sz="2000">
                <a:solidFill>
                  <a:srgbClr val="00206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 دعم مشاريع الطالبات و إبداعاتهم وتعزيز مشاركتهم الفاعلة في الأنشطة اللاصفية</a:t>
            </a:r>
            <a:r>
              <a:t>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rcRect l="0" t="20833" r="0" b="17708"/>
          <a:stretch>
            <a:fillRect/>
          </a:stretch>
        </p:blipFill>
        <p:spPr>
          <a:xfrm>
            <a:off x="5429263" y="1428727"/>
            <a:ext cx="1000133" cy="52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495" y="1571603"/>
            <a:ext cx="1367270" cy="84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صورة 6" descr="صورة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0701" y="785785"/>
            <a:ext cx="857257" cy="63871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مربع نص 7"/>
          <p:cNvSpPr txBox="1"/>
          <p:nvPr/>
        </p:nvSpPr>
        <p:spPr>
          <a:xfrm>
            <a:off x="2357429" y="2571736"/>
            <a:ext cx="2714645" cy="55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0070C0"/>
                </a:solidFill>
                <a:latin typeface="W1 THAGHR 05 037"/>
                <a:ea typeface="W1 THAGHR 05 037"/>
                <a:cs typeface="W1 THAGHR 05 037"/>
                <a:sym typeface="W1 THAGHR 05 037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التواصل الاجتماعي </a:t>
            </a:r>
          </a:p>
        </p:txBody>
      </p:sp>
      <p:pic>
        <p:nvPicPr>
          <p:cNvPr id="167" name="صورة 8" descr="صورة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29197" y="5143503"/>
            <a:ext cx="862306" cy="857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5" y="0"/>
                </a:moveTo>
                <a:cubicBezTo>
                  <a:pt x="4831" y="0"/>
                  <a:pt x="0" y="4830"/>
                  <a:pt x="0" y="10795"/>
                </a:cubicBezTo>
                <a:cubicBezTo>
                  <a:pt x="0" y="16760"/>
                  <a:pt x="4831" y="21600"/>
                  <a:pt x="10795" y="21600"/>
                </a:cubicBezTo>
                <a:cubicBezTo>
                  <a:pt x="16759" y="21600"/>
                  <a:pt x="21600" y="16760"/>
                  <a:pt x="21600" y="10795"/>
                </a:cubicBezTo>
                <a:cubicBezTo>
                  <a:pt x="21600" y="4830"/>
                  <a:pt x="16759" y="0"/>
                  <a:pt x="1079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8" name="صورة 9" descr="صورة 9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4929197" y="3286116"/>
            <a:ext cx="857251" cy="8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9" name="صورة 10" descr="صورة 10"/>
          <p:cNvPicPr>
            <a:picLocks noChangeAspect="1"/>
          </p:cNvPicPr>
          <p:nvPr/>
        </p:nvPicPr>
        <p:blipFill>
          <a:blip r:embed="rId8">
            <a:extLst/>
          </a:blip>
          <a:srcRect l="0" t="0" r="0" b="0"/>
          <a:stretch>
            <a:fillRect/>
          </a:stretch>
        </p:blipFill>
        <p:spPr>
          <a:xfrm>
            <a:off x="4929197" y="4214810"/>
            <a:ext cx="857251" cy="8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0" name="صورة 15" descr="صورة 15"/>
          <p:cNvPicPr>
            <a:picLocks noChangeAspect="1"/>
          </p:cNvPicPr>
          <p:nvPr/>
        </p:nvPicPr>
        <p:blipFill>
          <a:blip r:embed="rId9">
            <a:extLst/>
          </a:blip>
          <a:srcRect l="0" t="0" r="0" b="0"/>
          <a:stretch>
            <a:fillRect/>
          </a:stretch>
        </p:blipFill>
        <p:spPr>
          <a:xfrm>
            <a:off x="4929197" y="6072197"/>
            <a:ext cx="911863" cy="928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4"/>
          <p:cNvSpPr txBox="1"/>
          <p:nvPr/>
        </p:nvSpPr>
        <p:spPr>
          <a:xfrm>
            <a:off x="857231" y="3000363"/>
            <a:ext cx="5143538" cy="360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>
                <a:solidFill>
                  <a:srgbClr val="FF0066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التنمية المهنية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/>
            </a:p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الدورات ، خطابات الشكر والتقدير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دروع تذكارية ، المشاركة في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الملتقيات والمسابقات ، </a:t>
            </a:r>
            <a:endParaRPr>
              <a:latin typeface="W1 THAGHR 05 037"/>
              <a:ea typeface="W1 THAGHR 05 037"/>
              <a:cs typeface="W1 THAGHR 05 037"/>
              <a:sym typeface="W1 THAGHR 05 037"/>
            </a:endParaRPr>
          </a:p>
          <a:p>
            <a:pPr algn="ctr" rtl="0">
              <a:defRPr sz="3200">
                <a:solidFill>
                  <a:srgbClr val="0070C0"/>
                </a:solidFill>
              </a:defRPr>
            </a:pPr>
            <a:r>
              <a:rPr>
                <a:latin typeface="W1 THAGHR 05 037"/>
                <a:ea typeface="W1 THAGHR 05 037"/>
                <a:cs typeface="W1 THAGHR 05 037"/>
                <a:sym typeface="W1 THAGHR 05 037"/>
              </a:rPr>
              <a:t>المشاركة في مواقع الانترنت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