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71" r:id="rId5"/>
    <p:sldId id="259" r:id="rId6"/>
    <p:sldId id="272" r:id="rId7"/>
    <p:sldId id="261" r:id="rId8"/>
    <p:sldId id="262" r:id="rId9"/>
    <p:sldId id="263" r:id="rId10"/>
    <p:sldId id="264" r:id="rId11"/>
    <p:sldId id="265" r:id="rId12"/>
    <p:sldId id="273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1" autoAdjust="0"/>
    <p:restoredTop sz="94660"/>
  </p:normalViewPr>
  <p:slideViewPr>
    <p:cSldViewPr snapToGrid="0">
      <p:cViewPr>
        <p:scale>
          <a:sx n="51" d="100"/>
          <a:sy n="51" d="100"/>
        </p:scale>
        <p:origin x="156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43601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20.gi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23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m4a"/><Relationship Id="rId7" Type="http://schemas.openxmlformats.org/officeDocument/2006/relationships/image" Target="../media/image9.jpe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6.m4a"/><Relationship Id="rId7" Type="http://schemas.openxmlformats.org/officeDocument/2006/relationships/image" Target="../media/image13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openclipart.org/detail/9136/fast-food-dishes-pl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9.gif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8568471-F60C-4105-A610-4B237D127401}"/>
              </a:ext>
            </a:extLst>
          </p:cNvPr>
          <p:cNvGrpSpPr/>
          <p:nvPr/>
        </p:nvGrpSpPr>
        <p:grpSpPr>
          <a:xfrm>
            <a:off x="7891975" y="2926081"/>
            <a:ext cx="3990536" cy="3193366"/>
            <a:chOff x="6467106" y="1983545"/>
            <a:chExt cx="5724894" cy="4916658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980F89-5EFC-412B-9C9F-82500939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8" name="Picture 7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1CE4B2C6-AAF7-49A3-9D55-1A561D0C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17341" y="1671078"/>
            <a:ext cx="10794610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Family and Friends 2-Grade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0070C0"/>
                </a:solidFill>
              </a:rPr>
              <a:t>Unit 8</a:t>
            </a:r>
            <a:r>
              <a:rPr lang="en-US" sz="3600" dirty="0"/>
              <a:t> </a:t>
            </a:r>
          </a:p>
          <a:p>
            <a:r>
              <a:rPr lang="en-US" sz="6600" b="1" dirty="0">
                <a:solidFill>
                  <a:srgbClr val="FF0066"/>
                </a:solidFill>
              </a:rPr>
              <a:t>Tidy up!</a:t>
            </a:r>
          </a:p>
          <a:p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Lesson 6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 77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07DA638-2A25-4731-BD49-5A9DE1EF7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8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3"/>
          <p:cNvSpPr txBox="1"/>
          <p:nvPr/>
        </p:nvSpPr>
        <p:spPr>
          <a:xfrm>
            <a:off x="573752" y="1181525"/>
            <a:ext cx="7176001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b="1" dirty="0"/>
              <a:t>1- There’s a blanket on my bed 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b="1" dirty="0">
                <a:solidFill>
                  <a:schemeClr val="accent5"/>
                </a:solidFill>
              </a:rPr>
              <a:t>2- Where’s the pillow 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b="1" dirty="0"/>
              <a:t>3- Is it in the Kitchen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b="1" dirty="0">
                <a:solidFill>
                  <a:schemeClr val="accent5"/>
                </a:solidFill>
              </a:rPr>
              <a:t>4- What’s in my bedroom 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b="1" dirty="0"/>
              <a:t>5- There are lots of toys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b="1" dirty="0">
                <a:solidFill>
                  <a:schemeClr val="accent5"/>
                </a:solidFill>
              </a:rPr>
              <a:t>6- His name’s Ismail </a:t>
            </a:r>
          </a:p>
        </p:txBody>
      </p:sp>
      <p:sp>
        <p:nvSpPr>
          <p:cNvPr id="161" name="Rectangle 4"/>
          <p:cNvSpPr txBox="1"/>
          <p:nvPr/>
        </p:nvSpPr>
        <p:spPr>
          <a:xfrm>
            <a:off x="-2603807" y="251884"/>
            <a:ext cx="1079317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Model Answer</a:t>
            </a:r>
          </a:p>
        </p:txBody>
      </p:sp>
      <p:sp>
        <p:nvSpPr>
          <p:cNvPr id="164" name="?"/>
          <p:cNvSpPr/>
          <p:nvPr/>
        </p:nvSpPr>
        <p:spPr>
          <a:xfrm>
            <a:off x="5218674" y="2298907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31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8" name="."/>
          <p:cNvSpPr/>
          <p:nvPr/>
        </p:nvSpPr>
        <p:spPr>
          <a:xfrm>
            <a:off x="7521450" y="1476293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000" dirty="0">
                <a:solidFill>
                  <a:srgbClr val="FF0000"/>
                </a:solidFill>
              </a:rPr>
              <a:t>.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170" name="?"/>
          <p:cNvSpPr/>
          <p:nvPr/>
        </p:nvSpPr>
        <p:spPr>
          <a:xfrm>
            <a:off x="5249955" y="3127486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31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1" name="?"/>
          <p:cNvSpPr/>
          <p:nvPr/>
        </p:nvSpPr>
        <p:spPr>
          <a:xfrm>
            <a:off x="6181859" y="3971305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31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2" name="."/>
          <p:cNvSpPr/>
          <p:nvPr/>
        </p:nvSpPr>
        <p:spPr>
          <a:xfrm>
            <a:off x="5768245" y="4830827"/>
            <a:ext cx="456605" cy="462409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3" name="."/>
          <p:cNvSpPr/>
          <p:nvPr/>
        </p:nvSpPr>
        <p:spPr>
          <a:xfrm>
            <a:off x="5034181" y="5535857"/>
            <a:ext cx="456605" cy="462409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4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732A2E-EC7D-48A8-B4BC-85E8AE5744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95" y="3917764"/>
            <a:ext cx="2132288" cy="22885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0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4" grpId="0" build="allAtOnce" animBg="1"/>
      <p:bldP spid="168" grpId="0" build="allAtOnce" animBg="1"/>
      <p:bldP spid="170" grpId="0" build="allAtOnce" animBg="1"/>
      <p:bldP spid="171" grpId="0" build="allAtOnce" animBg="1"/>
      <p:bldP spid="172" grpId="0" build="allAtOnce" animBg="1"/>
      <p:bldP spid="17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5492" y="4354091"/>
            <a:ext cx="2616591" cy="191183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2"/>
          <p:cNvSpPr txBox="1"/>
          <p:nvPr/>
        </p:nvSpPr>
        <p:spPr>
          <a:xfrm>
            <a:off x="319239" y="240947"/>
            <a:ext cx="525471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000" b="1">
                <a:ln w="12700" cap="flat">
                  <a:solidFill>
                    <a:schemeClr val="accent6"/>
                  </a:solidFill>
                  <a:prstDash val="solid"/>
                  <a:round/>
                </a:ln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sz="4800" dirty="0">
                <a:solidFill>
                  <a:schemeClr val="bg1"/>
                </a:solidFill>
              </a:rPr>
              <a:t>Let’s practice </a:t>
            </a:r>
          </a:p>
        </p:txBody>
      </p:sp>
      <p:sp>
        <p:nvSpPr>
          <p:cNvPr id="178" name="TextBox 4"/>
          <p:cNvSpPr txBox="1"/>
          <p:nvPr/>
        </p:nvSpPr>
        <p:spPr>
          <a:xfrm>
            <a:off x="319239" y="1983506"/>
            <a:ext cx="1119788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7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571500" indent="-571500" algn="l"/>
            <a:r>
              <a:rPr sz="3200" dirty="0"/>
              <a:t>In your notebook, write 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sz="3200" dirty="0"/>
              <a:t> sentences about</a:t>
            </a:r>
            <a:r>
              <a:rPr lang="en-US" sz="3200" dirty="0"/>
              <a:t> </a:t>
            </a:r>
            <a:r>
              <a:rPr sz="3200" dirty="0"/>
              <a:t>what </a:t>
            </a:r>
            <a:endParaRPr lang="en-US" sz="3200" dirty="0"/>
          </a:p>
          <a:p>
            <a:pPr marL="571500" indent="-571500" algn="l"/>
            <a:r>
              <a:rPr sz="3200" dirty="0"/>
              <a:t>is in your bedroom.</a:t>
            </a:r>
            <a:r>
              <a:rPr lang="en-US" sz="3200" dirty="0"/>
              <a:t> Use (</a:t>
            </a:r>
            <a:r>
              <a:rPr lang="en-US" sz="3200" dirty="0">
                <a:solidFill>
                  <a:srgbClr val="FF0000"/>
                </a:solidFill>
              </a:rPr>
              <a:t>there’s\ there’re</a:t>
            </a:r>
            <a:r>
              <a:rPr lang="en-US" sz="3200" dirty="0"/>
              <a:t>).</a:t>
            </a:r>
            <a:endParaRPr sz="3200" dirty="0"/>
          </a:p>
        </p:txBody>
      </p:sp>
      <p:sp>
        <p:nvSpPr>
          <p:cNvPr id="183" name="Footer Placeholder 2"/>
          <p:cNvSpPr txBox="1"/>
          <p:nvPr/>
        </p:nvSpPr>
        <p:spPr>
          <a:xfrm>
            <a:off x="548352" y="62413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319239" y="4354091"/>
            <a:ext cx="85250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685800" algn="just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Don’t forget to answer the questions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</a:t>
            </a:r>
          </a:p>
          <a:p>
            <a:pPr marL="685800" indent="-685800" algn="just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practice PPT  L6 + The Review.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542D50-A108-4F21-86CC-92B2B8AA7B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8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ooter Placeholder 2"/>
          <p:cNvSpPr txBox="1"/>
          <p:nvPr/>
        </p:nvSpPr>
        <p:spPr>
          <a:xfrm>
            <a:off x="548352" y="62413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1310011" y="1389232"/>
            <a:ext cx="95719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685800"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Take 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Unit 8 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quiz. 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1DE044D5-DE31-4931-8C90-B8ABB92616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9758" y="3031562"/>
            <a:ext cx="3653401" cy="3016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FD54C6-AA5F-421A-9912-89A0C34A65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101788"/>
      </p:ext>
    </p:extLst>
  </p:cSld>
  <p:clrMapOvr>
    <a:masterClrMapping/>
  </p:clrMapOvr>
  <p:transition spd="med" advTm="92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B50C3-BA17-4657-A738-A941DEBFC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8838" y="2803650"/>
            <a:ext cx="6900762" cy="1708751"/>
          </a:xfrm>
          <a:prstGeom prst="rect">
            <a:avLst/>
          </a:prstGeom>
        </p:spPr>
        <p:txBody>
          <a:bodyPr anchor="b"/>
          <a:lstStyle>
            <a:lvl1pPr marL="685800" indent="-685800">
              <a:defRPr sz="7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End of lesson 6</a:t>
            </a:r>
          </a:p>
        </p:txBody>
      </p:sp>
      <p:pic>
        <p:nvPicPr>
          <p:cNvPr id="5" name="Picture 1" descr="Picture 1">
            <a:extLst>
              <a:ext uri="{FF2B5EF4-FFF2-40B4-BE49-F238E27FC236}">
                <a16:creationId xmlns:a16="http://schemas.microsoft.com/office/drawing/2014/main" id="{A8ADD55A-B908-4A07-BCC1-20B84C53E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89317"/>
            <a:ext cx="5698673" cy="539957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1D08BF-0BDE-4CB8-AA17-13BCE539EC71}"/>
              </a:ext>
            </a:extLst>
          </p:cNvPr>
          <p:cNvSpPr txBox="1"/>
          <p:nvPr/>
        </p:nvSpPr>
        <p:spPr>
          <a:xfrm>
            <a:off x="6887581" y="4601354"/>
            <a:ext cx="4542419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600"/>
              </a:spcBef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Good job dear !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4A8DC21-CC76-4F0B-947D-2A424BF2D005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F7760B-E735-416F-96B3-63ACD478AD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388072"/>
      </p:ext>
    </p:extLst>
  </p:cSld>
  <p:clrMapOvr>
    <a:masterClrMapping/>
  </p:clrMapOvr>
  <p:transition spd="med" advTm="5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684415" y="1004667"/>
            <a:ext cx="3085726" cy="96412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Objectives</a:t>
            </a:r>
            <a:endParaRPr sz="3600" b="0" dirty="0"/>
          </a:p>
        </p:txBody>
      </p:sp>
      <p:sp>
        <p:nvSpPr>
          <p:cNvPr id="1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959533" y="2438754"/>
            <a:ext cx="8589500" cy="20257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SzTx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1- Identify the use of (</a:t>
            </a:r>
            <a:r>
              <a:rPr sz="4400" dirty="0">
                <a:solidFill>
                  <a:srgbClr val="FF0000"/>
                </a:solidFill>
              </a:rPr>
              <a:t>.</a:t>
            </a:r>
            <a:r>
              <a:rPr sz="4400" dirty="0"/>
              <a:t> - </a:t>
            </a:r>
            <a:r>
              <a:rPr sz="4400" dirty="0">
                <a:solidFill>
                  <a:srgbClr val="FF0000"/>
                </a:solidFill>
              </a:rPr>
              <a:t>?</a:t>
            </a:r>
            <a:r>
              <a:rPr sz="4400" dirty="0"/>
              <a:t>). </a:t>
            </a:r>
          </a:p>
          <a:p>
            <a:pPr marL="0" indent="0">
              <a:lnSpc>
                <a:spcPct val="150000"/>
              </a:lnSpc>
              <a:buSzTx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2- Use</a:t>
            </a:r>
            <a:r>
              <a:rPr lang="en-US" sz="4400" dirty="0"/>
              <a:t> </a:t>
            </a:r>
            <a:r>
              <a:rPr sz="4400" dirty="0"/>
              <a:t>(</a:t>
            </a:r>
            <a:r>
              <a:rPr sz="4400" dirty="0">
                <a:solidFill>
                  <a:srgbClr val="FF0000"/>
                </a:solidFill>
              </a:rPr>
              <a:t>.</a:t>
            </a:r>
            <a:r>
              <a:rPr sz="4400" dirty="0"/>
              <a:t> - </a:t>
            </a:r>
            <a:r>
              <a:rPr sz="4400" dirty="0">
                <a:solidFill>
                  <a:srgbClr val="FF0000"/>
                </a:solidFill>
              </a:rPr>
              <a:t>?</a:t>
            </a:r>
            <a:r>
              <a:rPr sz="4400" dirty="0"/>
              <a:t>) in sentences. </a:t>
            </a:r>
          </a:p>
        </p:txBody>
      </p:sp>
      <p:sp>
        <p:nvSpPr>
          <p:cNvPr id="102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3A78AA-F136-44A1-BD9B-E5E2B43F91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4"/>
          <p:cNvSpPr txBox="1"/>
          <p:nvPr/>
        </p:nvSpPr>
        <p:spPr>
          <a:xfrm>
            <a:off x="191819" y="116782"/>
            <a:ext cx="5566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800" dirty="0"/>
              <a:t>How to use them ?</a:t>
            </a:r>
          </a:p>
        </p:txBody>
      </p:sp>
      <p:sp>
        <p:nvSpPr>
          <p:cNvPr id="105" name="Rectangle 1"/>
          <p:cNvSpPr txBox="1"/>
          <p:nvPr/>
        </p:nvSpPr>
        <p:spPr>
          <a:xfrm>
            <a:off x="4123585" y="399195"/>
            <a:ext cx="4116542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 b="1">
                <a:solidFill>
                  <a:srgbClr val="FF0000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800" dirty="0"/>
              <a:t>.</a:t>
            </a:r>
            <a:r>
              <a:rPr sz="8800" dirty="0">
                <a:solidFill>
                  <a:schemeClr val="accent1"/>
                </a:solidFill>
              </a:rPr>
              <a:t> </a:t>
            </a:r>
          </a:p>
          <a:p>
            <a:pPr algn="ctr">
              <a:defRPr sz="6600" b="1"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dirty="0"/>
              <a:t>(full-stop)</a:t>
            </a:r>
            <a:r>
              <a:rPr sz="8000" dirty="0"/>
              <a:t>        </a:t>
            </a:r>
          </a:p>
        </p:txBody>
      </p:sp>
      <p:sp>
        <p:nvSpPr>
          <p:cNvPr id="106" name="TextBox 9"/>
          <p:cNvSpPr txBox="1"/>
          <p:nvPr/>
        </p:nvSpPr>
        <p:spPr>
          <a:xfrm>
            <a:off x="2176635" y="3236280"/>
            <a:ext cx="7838729" cy="1277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300" dirty="0"/>
              <a:t>There are </a:t>
            </a:r>
            <a:r>
              <a:rPr lang="en-US" sz="3300" dirty="0"/>
              <a:t>many plates </a:t>
            </a:r>
            <a:r>
              <a:rPr sz="3300" dirty="0"/>
              <a:t>in the cupboard</a:t>
            </a:r>
            <a:r>
              <a:rPr sz="4400" b="1" dirty="0">
                <a:solidFill>
                  <a:srgbClr val="FF2600"/>
                </a:solidFill>
              </a:rPr>
              <a:t>.</a:t>
            </a:r>
            <a:endParaRPr sz="3300" b="1" dirty="0">
              <a:solidFill>
                <a:srgbClr val="FF2600"/>
              </a:solidFill>
            </a:endParaRPr>
          </a:p>
        </p:txBody>
      </p:sp>
      <p:sp>
        <p:nvSpPr>
          <p:cNvPr id="107" name="TextBox 10"/>
          <p:cNvSpPr txBox="1"/>
          <p:nvPr/>
        </p:nvSpPr>
        <p:spPr>
          <a:xfrm>
            <a:off x="712353" y="4973338"/>
            <a:ext cx="1107761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sz="4000" b="1" dirty="0">
                <a:solidFill>
                  <a:schemeClr val="accent6"/>
                </a:solidFill>
              </a:rPr>
              <a:t>We use full-stops at the end of sentences. </a:t>
            </a:r>
          </a:p>
        </p:txBody>
      </p:sp>
      <p:sp>
        <p:nvSpPr>
          <p:cNvPr id="112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4A517-FC9E-4A1D-B468-74623366EEED}"/>
              </a:ext>
            </a:extLst>
          </p:cNvPr>
          <p:cNvSpPr/>
          <p:nvPr/>
        </p:nvSpPr>
        <p:spPr>
          <a:xfrm>
            <a:off x="5579467" y="1069137"/>
            <a:ext cx="1204777" cy="816425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F1210C0-D7AF-4B41-8915-B7F653961E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8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5" grpId="0" animBg="1"/>
      <p:bldP spid="106" grpId="0" animBg="1"/>
      <p:bldP spid="10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4"/>
          <p:cNvSpPr txBox="1"/>
          <p:nvPr/>
        </p:nvSpPr>
        <p:spPr>
          <a:xfrm>
            <a:off x="191819" y="116782"/>
            <a:ext cx="5566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800" dirty="0"/>
              <a:t>How to use them ?</a:t>
            </a:r>
          </a:p>
        </p:txBody>
      </p:sp>
      <p:sp>
        <p:nvSpPr>
          <p:cNvPr id="105" name="Rectangle 1"/>
          <p:cNvSpPr txBox="1"/>
          <p:nvPr/>
        </p:nvSpPr>
        <p:spPr>
          <a:xfrm>
            <a:off x="4123584" y="884332"/>
            <a:ext cx="4116542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 b="1">
                <a:solidFill>
                  <a:srgbClr val="FF0000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7200" dirty="0"/>
              <a:t>?</a:t>
            </a:r>
            <a:r>
              <a:rPr sz="7200" dirty="0">
                <a:solidFill>
                  <a:schemeClr val="accent1"/>
                </a:solidFill>
              </a:rPr>
              <a:t> </a:t>
            </a:r>
          </a:p>
          <a:p>
            <a:pPr algn="ctr">
              <a:defRPr sz="6600" b="1"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(</a:t>
            </a:r>
            <a:r>
              <a:rPr lang="en-US" sz="4000" dirty="0"/>
              <a:t>question mark</a:t>
            </a:r>
            <a:r>
              <a:rPr sz="4000" dirty="0"/>
              <a:t>)</a:t>
            </a:r>
            <a:r>
              <a:rPr sz="6600" dirty="0"/>
              <a:t>        </a:t>
            </a:r>
          </a:p>
        </p:txBody>
      </p:sp>
      <p:sp>
        <p:nvSpPr>
          <p:cNvPr id="106" name="TextBox 9"/>
          <p:cNvSpPr txBox="1"/>
          <p:nvPr/>
        </p:nvSpPr>
        <p:spPr>
          <a:xfrm>
            <a:off x="2176635" y="3512039"/>
            <a:ext cx="783872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What’s in the cupboard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lang="en-US" sz="48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TextBox 10"/>
          <p:cNvSpPr txBox="1"/>
          <p:nvPr/>
        </p:nvSpPr>
        <p:spPr>
          <a:xfrm>
            <a:off x="252236" y="4847085"/>
            <a:ext cx="1247024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4000" b="1" dirty="0">
                <a:solidFill>
                  <a:schemeClr val="accent6"/>
                </a:solidFill>
              </a:rPr>
              <a:t>We use question marks at the end of questions.</a:t>
            </a:r>
            <a:endParaRPr sz="4000" b="1" dirty="0">
              <a:solidFill>
                <a:schemeClr val="accent6"/>
              </a:solidFill>
            </a:endParaRPr>
          </a:p>
        </p:txBody>
      </p:sp>
      <p:sp>
        <p:nvSpPr>
          <p:cNvPr id="112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4A517-FC9E-4A1D-B468-74623366EEED}"/>
              </a:ext>
            </a:extLst>
          </p:cNvPr>
          <p:cNvSpPr/>
          <p:nvPr/>
        </p:nvSpPr>
        <p:spPr>
          <a:xfrm>
            <a:off x="5579467" y="1069137"/>
            <a:ext cx="1204777" cy="816425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BC0547E-9391-4B7E-96A4-A8BD2F336B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216440"/>
      </p:ext>
    </p:extLst>
  </p:cSld>
  <p:clrMapOvr>
    <a:masterClrMapping/>
  </p:clrMapOvr>
  <p:transition spd="med" advTm="25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5" grpId="0" animBg="1"/>
      <p:bldP spid="106" grpId="0" animBg="1"/>
      <p:bldP spid="10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ular Callout 8"/>
          <p:cNvSpPr/>
          <p:nvPr/>
        </p:nvSpPr>
        <p:spPr>
          <a:xfrm flipH="1">
            <a:off x="2021644" y="685800"/>
            <a:ext cx="5718346" cy="381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11"/>
                </a:moveTo>
                <a:cubicBezTo>
                  <a:pt x="0" y="1393"/>
                  <a:pt x="1006" y="0"/>
                  <a:pt x="2247" y="0"/>
                </a:cubicBezTo>
                <a:lnTo>
                  <a:pt x="12600" y="0"/>
                </a:lnTo>
                <a:lnTo>
                  <a:pt x="19353" y="0"/>
                </a:lnTo>
                <a:cubicBezTo>
                  <a:pt x="20594" y="0"/>
                  <a:pt x="21600" y="1393"/>
                  <a:pt x="21600" y="3111"/>
                </a:cubicBezTo>
                <a:lnTo>
                  <a:pt x="21600" y="15556"/>
                </a:lnTo>
                <a:cubicBezTo>
                  <a:pt x="21600" y="17274"/>
                  <a:pt x="20594" y="18667"/>
                  <a:pt x="19353" y="18667"/>
                </a:cubicBezTo>
                <a:lnTo>
                  <a:pt x="18000" y="18667"/>
                </a:lnTo>
                <a:lnTo>
                  <a:pt x="19996" y="21600"/>
                </a:lnTo>
                <a:lnTo>
                  <a:pt x="12600" y="18667"/>
                </a:lnTo>
                <a:lnTo>
                  <a:pt x="2247" y="18667"/>
                </a:lnTo>
                <a:cubicBezTo>
                  <a:pt x="1006" y="18667"/>
                  <a:pt x="0" y="17274"/>
                  <a:pt x="0" y="15556"/>
                </a:cubicBezTo>
                <a:lnTo>
                  <a:pt x="0" y="15556"/>
                </a:lnTo>
                <a:lnTo>
                  <a:pt x="0" y="10889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8" name="TextBox 16"/>
          <p:cNvSpPr txBox="1"/>
          <p:nvPr/>
        </p:nvSpPr>
        <p:spPr>
          <a:xfrm>
            <a:off x="2019300" y="1074646"/>
            <a:ext cx="519730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rgbClr val="00B050"/>
                </a:solidFill>
              </a:rPr>
              <a:t>There is </a:t>
            </a:r>
            <a:r>
              <a:rPr b="1">
                <a:solidFill>
                  <a:srgbClr val="00B050"/>
                </a:solidFill>
              </a:rPr>
              <a:t>a </a:t>
            </a:r>
            <a:r>
              <a:rPr lang="en-US" b="1" dirty="0">
                <a:solidFill>
                  <a:srgbClr val="00B050"/>
                </a:solidFill>
              </a:rPr>
              <a:t>brown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 dirty="0">
                <a:solidFill>
                  <a:srgbClr val="00B050"/>
                </a:solidFill>
              </a:rPr>
              <a:t>chair on the rug</a:t>
            </a:r>
            <a:endParaRPr lang="en-US" b="1" dirty="0">
              <a:solidFill>
                <a:srgbClr val="00B050"/>
              </a:solidFill>
            </a:endParaRPr>
          </a:p>
          <a:p>
            <a: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0" name="Footer Placeholder 2"/>
          <p:cNvSpPr txBox="1"/>
          <p:nvPr/>
        </p:nvSpPr>
        <p:spPr>
          <a:xfrm>
            <a:off x="487893" y="63175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55CE2-7BDA-4F2F-A803-BF94711835A1}"/>
              </a:ext>
            </a:extLst>
          </p:cNvPr>
          <p:cNvSpPr/>
          <p:nvPr/>
        </p:nvSpPr>
        <p:spPr>
          <a:xfrm>
            <a:off x="4226196" y="1276375"/>
            <a:ext cx="431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.</a:t>
            </a:r>
            <a:endParaRPr lang="en-US" sz="7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DB99BF-3546-44EB-84F7-673DF6D6CD71}"/>
              </a:ext>
            </a:extLst>
          </p:cNvPr>
          <p:cNvSpPr/>
          <p:nvPr/>
        </p:nvSpPr>
        <p:spPr>
          <a:xfrm>
            <a:off x="2985056" y="2606345"/>
            <a:ext cx="431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.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66D4E-FDE2-4290-89D9-9907EA8BF87F}"/>
              </a:ext>
            </a:extLst>
          </p:cNvPr>
          <p:cNvSpPr/>
          <p:nvPr/>
        </p:nvSpPr>
        <p:spPr>
          <a:xfrm>
            <a:off x="2019300" y="24767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>
                <a:solidFill>
                  <a:srgbClr val="0070C0"/>
                </a:solidFill>
              </a:rPr>
              <a:t>There are books on the shelf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65C5C09-2979-42EA-A5D0-2D69B681B0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8" y="3456167"/>
            <a:ext cx="2183553" cy="286137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6D230A-FDA3-4A83-A334-33F302F196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12" y="4815312"/>
            <a:ext cx="2293488" cy="1424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F1B64B-6FFE-49A5-9725-621916F8AE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823" b="82066" l="81719" r="93512">
                        <a14:foregroundMark x1="89434" y1="62152" x2="89434" y2="65430"/>
                        <a14:foregroundMark x1="90443" y1="58874" x2="85577" y2="60235"/>
                        <a14:foregroundMark x1="85577" y1="60235" x2="82113" y2="65615"/>
                        <a14:foregroundMark x1="82113" y1="65615" x2="81719" y2="68275"/>
                        <a14:foregroundMark x1="93205" y1="73840" x2="93512" y2="77118"/>
                        <a14:foregroundMark x1="90837" y1="57823" x2="87199" y2="58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14" t="55507" r="5115" b="14872"/>
          <a:stretch/>
        </p:blipFill>
        <p:spPr>
          <a:xfrm>
            <a:off x="6710739" y="4183743"/>
            <a:ext cx="1031595" cy="1550525"/>
          </a:xfrm>
          <a:prstGeom prst="rect">
            <a:avLst/>
          </a:prstGeom>
        </p:spPr>
      </p:pic>
      <p:pic>
        <p:nvPicPr>
          <p:cNvPr id="14" name="Picture 13" descr="A picture containing room&#10;&#10;Description automatically generated">
            <a:extLst>
              <a:ext uri="{FF2B5EF4-FFF2-40B4-BE49-F238E27FC236}">
                <a16:creationId xmlns:a16="http://schemas.microsoft.com/office/drawing/2014/main" id="{7BBDEBBB-19F4-4CCF-8E3A-AD95567A33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02" y="3300073"/>
            <a:ext cx="3066573" cy="28613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8" grpId="0" animBg="1"/>
      <p:bldP spid="6" grpId="0"/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ular Callout 8"/>
          <p:cNvSpPr/>
          <p:nvPr/>
        </p:nvSpPr>
        <p:spPr>
          <a:xfrm flipH="1">
            <a:off x="2145745" y="291186"/>
            <a:ext cx="5718346" cy="381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11"/>
                </a:moveTo>
                <a:cubicBezTo>
                  <a:pt x="0" y="1393"/>
                  <a:pt x="1006" y="0"/>
                  <a:pt x="2247" y="0"/>
                </a:cubicBezTo>
                <a:lnTo>
                  <a:pt x="12600" y="0"/>
                </a:lnTo>
                <a:lnTo>
                  <a:pt x="19353" y="0"/>
                </a:lnTo>
                <a:cubicBezTo>
                  <a:pt x="20594" y="0"/>
                  <a:pt x="21600" y="1393"/>
                  <a:pt x="21600" y="3111"/>
                </a:cubicBezTo>
                <a:lnTo>
                  <a:pt x="21600" y="15556"/>
                </a:lnTo>
                <a:cubicBezTo>
                  <a:pt x="21600" y="17274"/>
                  <a:pt x="20594" y="18667"/>
                  <a:pt x="19353" y="18667"/>
                </a:cubicBezTo>
                <a:lnTo>
                  <a:pt x="18000" y="18667"/>
                </a:lnTo>
                <a:lnTo>
                  <a:pt x="19996" y="21600"/>
                </a:lnTo>
                <a:lnTo>
                  <a:pt x="12600" y="18667"/>
                </a:lnTo>
                <a:lnTo>
                  <a:pt x="2247" y="18667"/>
                </a:lnTo>
                <a:cubicBezTo>
                  <a:pt x="1006" y="18667"/>
                  <a:pt x="0" y="17274"/>
                  <a:pt x="0" y="15556"/>
                </a:cubicBezTo>
                <a:lnTo>
                  <a:pt x="0" y="15556"/>
                </a:lnTo>
                <a:lnTo>
                  <a:pt x="0" y="10889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8" name="TextBox 16"/>
          <p:cNvSpPr txBox="1"/>
          <p:nvPr/>
        </p:nvSpPr>
        <p:spPr>
          <a:xfrm>
            <a:off x="2346906" y="744242"/>
            <a:ext cx="519730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>
                <a:solidFill>
                  <a:srgbClr val="00B050"/>
                </a:solidFill>
              </a:rPr>
              <a:t>What is your name</a:t>
            </a:r>
          </a:p>
          <a:p>
            <a: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0" name="Footer Placeholder 2"/>
          <p:cNvSpPr txBox="1"/>
          <p:nvPr/>
        </p:nvSpPr>
        <p:spPr>
          <a:xfrm>
            <a:off x="487893" y="63175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55CE2-7BDA-4F2F-A803-BF94711835A1}"/>
              </a:ext>
            </a:extLst>
          </p:cNvPr>
          <p:cNvSpPr/>
          <p:nvPr/>
        </p:nvSpPr>
        <p:spPr>
          <a:xfrm>
            <a:off x="6396489" y="361086"/>
            <a:ext cx="612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?</a:t>
            </a:r>
            <a:endParaRPr lang="en-US" sz="7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DB99BF-3546-44EB-84F7-673DF6D6CD71}"/>
              </a:ext>
            </a:extLst>
          </p:cNvPr>
          <p:cNvSpPr/>
          <p:nvPr/>
        </p:nvSpPr>
        <p:spPr>
          <a:xfrm>
            <a:off x="6392348" y="1692256"/>
            <a:ext cx="612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?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66D4E-FDE2-4290-89D9-9907EA8BF87F}"/>
              </a:ext>
            </a:extLst>
          </p:cNvPr>
          <p:cNvSpPr/>
          <p:nvPr/>
        </p:nvSpPr>
        <p:spPr>
          <a:xfrm>
            <a:off x="2346906" y="20381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>
                <a:solidFill>
                  <a:srgbClr val="0070C0"/>
                </a:solidFill>
              </a:rPr>
              <a:t>Where is my plate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F5E220-0C3A-4D64-80B7-CBF193B5F0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 b="15423"/>
          <a:stretch/>
        </p:blipFill>
        <p:spPr>
          <a:xfrm flipH="1">
            <a:off x="31076" y="2177422"/>
            <a:ext cx="1921180" cy="4528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50863" b="15423"/>
          <a:stretch/>
        </p:blipFill>
        <p:spPr>
          <a:xfrm flipH="1">
            <a:off x="9704425" y="1152530"/>
            <a:ext cx="2209249" cy="555307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22A78-97D3-4FCD-9A7A-E971DADA8C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70431" y="3491138"/>
            <a:ext cx="1216136" cy="123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717177"/>
      </p:ext>
    </p:extLst>
  </p:cSld>
  <p:clrMapOvr>
    <a:masterClrMapping/>
  </p:clrMapOvr>
  <p:transition spd="med" advTm="20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8" grpId="0" animBg="1"/>
      <p:bldP spid="6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4"/>
          <p:cNvSpPr txBox="1"/>
          <p:nvPr/>
        </p:nvSpPr>
        <p:spPr>
          <a:xfrm>
            <a:off x="192481" y="158831"/>
            <a:ext cx="3562832" cy="707886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blipFill rotWithShape="1">
                  <a:blip r:embed="rId5"/>
                  <a:srcRect/>
                  <a:tile tx="0" ty="0" sx="100000" sy="100000" flip="none" algn="tl"/>
                </a:blip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dirty="0">
                <a:solidFill>
                  <a:schemeClr val="bg1"/>
                </a:solidFill>
              </a:rPr>
              <a:t>Let’s practice </a:t>
            </a:r>
          </a:p>
        </p:txBody>
      </p:sp>
      <p:sp>
        <p:nvSpPr>
          <p:cNvPr id="131" name="Rectangle 2"/>
          <p:cNvSpPr txBox="1"/>
          <p:nvPr/>
        </p:nvSpPr>
        <p:spPr>
          <a:xfrm>
            <a:off x="0" y="1850146"/>
            <a:ext cx="6658956" cy="6502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Ex</a:t>
            </a:r>
            <a:r>
              <a:rPr dirty="0"/>
              <a:t>: Can you see my doll?</a:t>
            </a:r>
          </a:p>
        </p:txBody>
      </p:sp>
      <p:sp>
        <p:nvSpPr>
          <p:cNvPr id="132" name="Rectangle 3"/>
          <p:cNvSpPr txBox="1"/>
          <p:nvPr/>
        </p:nvSpPr>
        <p:spPr>
          <a:xfrm>
            <a:off x="477425" y="2745475"/>
            <a:ext cx="10835657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rgbClr val="FF0066"/>
                </a:solidFill>
              </a:rPr>
              <a:t>1- There’s a doll under my bed.</a:t>
            </a:r>
          </a:p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chemeClr val="accent5"/>
                </a:solidFill>
              </a:rPr>
              <a:t>2- What’s under the rug?</a:t>
            </a:r>
          </a:p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rgbClr val="FF0066"/>
                </a:solidFill>
              </a:rPr>
              <a:t>3- I’ve got lots of English books on the shelf.</a:t>
            </a:r>
          </a:p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chemeClr val="accent5"/>
                </a:solidFill>
              </a:rPr>
              <a:t>4</a:t>
            </a:r>
            <a:r>
              <a:rPr lang="en-US" sz="4000" b="1" dirty="0">
                <a:solidFill>
                  <a:schemeClr val="accent5"/>
                </a:solidFill>
              </a:rPr>
              <a:t>-</a:t>
            </a:r>
            <a:r>
              <a:rPr sz="4000" b="1" dirty="0">
                <a:solidFill>
                  <a:schemeClr val="accent5"/>
                </a:solidFill>
              </a:rPr>
              <a:t> Where’s my pen?</a:t>
            </a:r>
          </a:p>
        </p:txBody>
      </p:sp>
      <p:sp>
        <p:nvSpPr>
          <p:cNvPr id="133" name="TextBox 9"/>
          <p:cNvSpPr txBox="1"/>
          <p:nvPr/>
        </p:nvSpPr>
        <p:spPr>
          <a:xfrm>
            <a:off x="192481" y="937642"/>
            <a:ext cx="1032429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Read and point at </a:t>
            </a:r>
            <a:r>
              <a:rPr b="1" dirty="0">
                <a:solidFill>
                  <a:srgbClr val="FF0000"/>
                </a:solidFill>
              </a:rPr>
              <a:t>(.)</a:t>
            </a:r>
            <a:r>
              <a:rPr dirty="0"/>
              <a:t> </a:t>
            </a:r>
            <a:r>
              <a:rPr b="1" dirty="0"/>
              <a:t>and</a:t>
            </a:r>
            <a:r>
              <a:rPr lang="en-US" b="1" dirty="0"/>
              <a:t> </a:t>
            </a:r>
            <a:r>
              <a:rPr b="1" dirty="0">
                <a:solidFill>
                  <a:srgbClr val="FF0000"/>
                </a:solidFill>
              </a:rPr>
              <a:t>(?)</a:t>
            </a:r>
            <a:endParaRPr b="1" dirty="0"/>
          </a:p>
        </p:txBody>
      </p:sp>
      <p:pic>
        <p:nvPicPr>
          <p:cNvPr id="135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254" y="2374671"/>
            <a:ext cx="401492" cy="479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E07E8E-5EB9-4997-B14A-918264B7D8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2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D4F63C35-74CF-4E93-9351-9AC00364212C}"/>
              </a:ext>
            </a:extLst>
          </p:cNvPr>
          <p:cNvSpPr txBox="1"/>
          <p:nvPr/>
        </p:nvSpPr>
        <p:spPr>
          <a:xfrm>
            <a:off x="460233" y="1608292"/>
            <a:ext cx="10835657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rgbClr val="FF0066"/>
                </a:solidFill>
              </a:rPr>
              <a:t>1- There’s a doll under my bed.</a:t>
            </a:r>
          </a:p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chemeClr val="accent5"/>
                </a:solidFill>
              </a:rPr>
              <a:t>2- What’s under the rug?</a:t>
            </a:r>
          </a:p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rgbClr val="FF0066"/>
                </a:solidFill>
              </a:rPr>
              <a:t>3- I’ve got lots of English books on the shelf.</a:t>
            </a:r>
          </a:p>
          <a:p>
            <a:pPr>
              <a:lnSpc>
                <a:spcPct val="150000"/>
              </a:lnSpc>
              <a:defRPr sz="3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b="1" dirty="0">
                <a:solidFill>
                  <a:schemeClr val="accent5"/>
                </a:solidFill>
              </a:rPr>
              <a:t>4</a:t>
            </a:r>
            <a:r>
              <a:rPr lang="en-US" sz="4000" b="1" dirty="0">
                <a:solidFill>
                  <a:schemeClr val="accent5"/>
                </a:solidFill>
              </a:rPr>
              <a:t>-</a:t>
            </a:r>
            <a:r>
              <a:rPr sz="4000" b="1" dirty="0">
                <a:solidFill>
                  <a:schemeClr val="accent5"/>
                </a:solidFill>
              </a:rPr>
              <a:t> Where’s my pen?</a:t>
            </a:r>
          </a:p>
        </p:txBody>
      </p:sp>
      <p:sp>
        <p:nvSpPr>
          <p:cNvPr id="139" name="Rectangle 4"/>
          <p:cNvSpPr txBox="1"/>
          <p:nvPr/>
        </p:nvSpPr>
        <p:spPr>
          <a:xfrm>
            <a:off x="573752" y="259776"/>
            <a:ext cx="483575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Model Answer</a:t>
            </a:r>
          </a:p>
        </p:txBody>
      </p:sp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161" y="2404984"/>
            <a:ext cx="339044" cy="47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561" y="4269263"/>
            <a:ext cx="339044" cy="47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143" y="3323491"/>
            <a:ext cx="339044" cy="47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467" y="5179805"/>
            <a:ext cx="339044" cy="479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654073-07B3-4EF4-B324-6CE242C7D8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3"/>
          <p:cNvSpPr txBox="1"/>
          <p:nvPr/>
        </p:nvSpPr>
        <p:spPr>
          <a:xfrm>
            <a:off x="240469" y="1815059"/>
            <a:ext cx="6398544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1- There’s a blanket on my bed 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5"/>
                </a:solidFill>
              </a:rPr>
              <a:t>2- Where’s the pillow 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3- Is it in the Kitchen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5"/>
                </a:solidFill>
              </a:rPr>
              <a:t>4- What’s in my bedroom 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5- There are lots of toys</a:t>
            </a:r>
          </a:p>
          <a:p>
            <a:pPr>
              <a:lnSpc>
                <a:spcPct val="150000"/>
              </a:lnSpc>
              <a:defRPr sz="3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5"/>
                </a:solidFill>
              </a:rPr>
              <a:t>6- His name’s Ismail </a:t>
            </a:r>
          </a:p>
        </p:txBody>
      </p:sp>
      <p:sp>
        <p:nvSpPr>
          <p:cNvPr id="149" name="Rectangle 4"/>
          <p:cNvSpPr txBox="1"/>
          <p:nvPr/>
        </p:nvSpPr>
        <p:spPr>
          <a:xfrm>
            <a:off x="9835" y="134181"/>
            <a:ext cx="52200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4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>
                <a:ln w="12700" cap="flat">
                  <a:solidFill>
                    <a:srgbClr val="535353"/>
                  </a:solidFill>
                  <a:prstDash val="solid"/>
                  <a:round/>
                </a:ln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practice</a:t>
            </a:r>
          </a:p>
        </p:txBody>
      </p:sp>
      <p:sp>
        <p:nvSpPr>
          <p:cNvPr id="150" name="TextBox 5"/>
          <p:cNvSpPr txBox="1"/>
          <p:nvPr/>
        </p:nvSpPr>
        <p:spPr>
          <a:xfrm>
            <a:off x="6754" y="1005530"/>
            <a:ext cx="104461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r>
              <a:rPr b="1" dirty="0">
                <a:solidFill>
                  <a:srgbClr val="FF0000"/>
                </a:solidFill>
              </a:rPr>
              <a:t>Write (.) or (?)</a:t>
            </a:r>
          </a:p>
        </p:txBody>
      </p:sp>
      <p:sp>
        <p:nvSpPr>
          <p:cNvPr id="152" name="Square"/>
          <p:cNvSpPr/>
          <p:nvPr/>
        </p:nvSpPr>
        <p:spPr>
          <a:xfrm>
            <a:off x="4460231" y="2823610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Square"/>
          <p:cNvSpPr/>
          <p:nvPr/>
        </p:nvSpPr>
        <p:spPr>
          <a:xfrm>
            <a:off x="5391415" y="4260068"/>
            <a:ext cx="456605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Square"/>
          <p:cNvSpPr/>
          <p:nvPr/>
        </p:nvSpPr>
        <p:spPr>
          <a:xfrm>
            <a:off x="4925901" y="4967194"/>
            <a:ext cx="456605" cy="462409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5" name="Square"/>
          <p:cNvSpPr/>
          <p:nvPr/>
        </p:nvSpPr>
        <p:spPr>
          <a:xfrm>
            <a:off x="4441744" y="3520224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Square"/>
          <p:cNvSpPr/>
          <p:nvPr/>
        </p:nvSpPr>
        <p:spPr>
          <a:xfrm>
            <a:off x="6505554" y="2042672"/>
            <a:ext cx="456606" cy="462410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7" name="Square"/>
          <p:cNvSpPr/>
          <p:nvPr/>
        </p:nvSpPr>
        <p:spPr>
          <a:xfrm>
            <a:off x="4234725" y="5664610"/>
            <a:ext cx="456605" cy="462409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Footer Placeholder 2"/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t>_________________________________________________________________________________________________________________________________________________</a:t>
            </a:r>
            <a:endParaRPr>
              <a:solidFill>
                <a:srgbClr val="888888"/>
              </a:solidFill>
            </a:endParaRPr>
          </a:p>
          <a:p>
            <a:pPr>
              <a:defRPr sz="1200"/>
            </a:pPr>
            <a: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9213FD-9734-4BAE-9B3A-7FBE084668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Content Placeholder 3" descr="Content Placeholder 3">
            <a:extLst>
              <a:ext uri="{FF2B5EF4-FFF2-40B4-BE49-F238E27FC236}">
                <a16:creationId xmlns:a16="http://schemas.microsoft.com/office/drawing/2014/main" id="{E26B42A7-944F-4CE2-A45C-2DCD509516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6803" t="15713" r="6066" b="10946"/>
          <a:stretch>
            <a:fillRect/>
          </a:stretch>
        </p:blipFill>
        <p:spPr>
          <a:xfrm>
            <a:off x="5619717" y="134181"/>
            <a:ext cx="1270882" cy="991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806A21-A20D-4E4D-9584-051FE5D7E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52" y="2877031"/>
            <a:ext cx="3750013" cy="36205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|3.1|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1.7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|2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3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7.3|11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2|7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7|4.2|3.7|4.2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2.2"/>
</p:tagLst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367</Words>
  <Application>Microsoft Office PowerPoint</Application>
  <PresentationFormat>Widescreen</PresentationFormat>
  <Paragraphs>91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</vt:lpstr>
      <vt:lpstr>Presentation2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Nayla alkaabi</cp:lastModifiedBy>
  <cp:revision>40</cp:revision>
  <dcterms:modified xsi:type="dcterms:W3CDTF">2020-04-06T21:08:49Z</dcterms:modified>
</cp:coreProperties>
</file>