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 id="2147483756" r:id="rId2"/>
    <p:sldMasterId id="2147483768" r:id="rId3"/>
    <p:sldMasterId id="2147483780" r:id="rId4"/>
    <p:sldMasterId id="2147483792" r:id="rId5"/>
    <p:sldMasterId id="2147483804" r:id="rId6"/>
    <p:sldMasterId id="2147483816" r:id="rId7"/>
    <p:sldMasterId id="2147483828" r:id="rId8"/>
    <p:sldMasterId id="2147483840" r:id="rId9"/>
    <p:sldMasterId id="2147483852" r:id="rId10"/>
    <p:sldMasterId id="2147483864" r:id="rId11"/>
  </p:sldMasterIdLst>
  <p:sldIdLst>
    <p:sldId id="275" r:id="rId12"/>
    <p:sldId id="256"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288" r:id="rId26"/>
    <p:sldId id="289" r:id="rId27"/>
    <p:sldId id="290" r:id="rId28"/>
    <p:sldId id="291" r:id="rId29"/>
    <p:sldId id="292" r:id="rId3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380"/>
    <p:restoredTop sz="94660"/>
  </p:normalViewPr>
  <p:slideViewPr>
    <p:cSldViewPr>
      <p:cViewPr>
        <p:scale>
          <a:sx n="90" d="100"/>
          <a:sy n="90" d="100"/>
        </p:scale>
        <p:origin x="-7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slide" Target="slides/slide10.xml"/><Relationship Id="rId34"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5.xml"/><Relationship Id="rId20" Type="http://schemas.openxmlformats.org/officeDocument/2006/relationships/slide" Target="slides/slide9.xml"/><Relationship Id="rId29"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3.xml"/><Relationship Id="rId32"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slide" Target="slides/slide17.xml"/><Relationship Id="rId10" Type="http://schemas.openxmlformats.org/officeDocument/2006/relationships/slideMaster" Target="slideMasters/slideMaster10.xml"/><Relationship Id="rId19" Type="http://schemas.openxmlformats.org/officeDocument/2006/relationships/slide" Target="slides/slide8.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slide" Target="slides/slide1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t>04/01/1440</a:t>
            </a:fld>
            <a:endParaRPr lang="ar-SA" dirty="0"/>
          </a:p>
        </p:txBody>
      </p:sp>
      <p:sp>
        <p:nvSpPr>
          <p:cNvPr id="19" name="Footer Placeholder 18"/>
          <p:cNvSpPr>
            <a:spLocks noGrp="1"/>
          </p:cNvSpPr>
          <p:nvPr>
            <p:ph type="ftr" sz="quarter" idx="11"/>
          </p:nvPr>
        </p:nvSpPr>
        <p:spPr/>
        <p:txBody>
          <a:bodyPr/>
          <a:lstStyle/>
          <a:p>
            <a:endParaRPr lang="ar-SA" dirty="0"/>
          </a:p>
        </p:txBody>
      </p:sp>
      <p:sp>
        <p:nvSpPr>
          <p:cNvPr id="27" name="Slide Number Placeholder 26"/>
          <p:cNvSpPr>
            <a:spLocks noGrp="1"/>
          </p:cNvSpPr>
          <p:nvPr>
            <p:ph type="sldNum" sz="quarter" idx="12"/>
          </p:nvPr>
        </p:nvSpPr>
        <p:spPr/>
        <p:txBody>
          <a:bodyPr/>
          <a:lstStyle/>
          <a:p>
            <a:fld id="{0B34F065-1154-456A-91E3-76DE8E75E17B}" type="slidenum">
              <a:rPr lang="ar-SA" smtClean="0"/>
              <a:t>‹#›</a:t>
            </a:fld>
            <a:endParaRPr lang="ar-SA"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04/01/1440</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dirty="0">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dirty="0">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dirty="0">
              <a:solidFill>
                <a:srgbClr val="DBF5F9">
                  <a:shade val="90000"/>
                </a:srgbClr>
              </a:solidFill>
            </a:endParaRPr>
          </a:p>
        </p:txBody>
      </p:sp>
    </p:spTree>
    <p:extLst>
      <p:ext uri="{BB962C8B-B14F-4D97-AF65-F5344CB8AC3E}">
        <p14:creationId xmlns:p14="http://schemas.microsoft.com/office/powerpoint/2010/main" val="1336175647"/>
      </p:ext>
    </p:extLst>
  </p:cSld>
  <p:clrMapOvr>
    <a:overrideClrMapping bg1="dk1" tx1="lt1" bg2="dk2" tx2="lt2" accent1="accent1" accent2="accent2" accent3="accent3" accent4="accent4" accent5="accent5" accent6="accent6" hlink="hlink" folHlink="folHlink"/>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2526540892"/>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dirty="0">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dirty="0">
              <a:solidFill>
                <a:srgbClr val="DBF5F9">
                  <a:shade val="90000"/>
                </a:srgbClr>
              </a:solidFill>
            </a:endParaRPr>
          </a:p>
        </p:txBody>
      </p:sp>
    </p:spTree>
    <p:extLst>
      <p:ext uri="{BB962C8B-B14F-4D97-AF65-F5344CB8AC3E}">
        <p14:creationId xmlns:p14="http://schemas.microsoft.com/office/powerpoint/2010/main" val="1087923389"/>
      </p:ext>
    </p:extLst>
  </p:cSld>
  <p:clrMapOvr>
    <a:overrideClrMapping bg1="dk1" tx1="lt1" bg2="dk2" tx2="lt2" accent1="accent1" accent2="accent2" accent3="accent3" accent4="accent4" accent5="accent5" accent6="accent6" hlink="hlink" folHlink="folHlink"/>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2904523279"/>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dirty="0">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2558646080"/>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dirty="0">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756712393"/>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dirty="0">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4288860933"/>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399789217"/>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dirty="0"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Tree>
    <p:extLst>
      <p:ext uri="{BB962C8B-B14F-4D97-AF65-F5344CB8AC3E}">
        <p14:creationId xmlns:p14="http://schemas.microsoft.com/office/powerpoint/2010/main" val="505204532"/>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265473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04/01/1440</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297674729"/>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dirty="0">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dirty="0">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dirty="0">
              <a:solidFill>
                <a:srgbClr val="DBF5F9">
                  <a:shade val="90000"/>
                </a:srgbClr>
              </a:solidFill>
            </a:endParaRPr>
          </a:p>
        </p:txBody>
      </p:sp>
    </p:spTree>
    <p:extLst>
      <p:ext uri="{BB962C8B-B14F-4D97-AF65-F5344CB8AC3E}">
        <p14:creationId xmlns:p14="http://schemas.microsoft.com/office/powerpoint/2010/main" val="2872482272"/>
      </p:ext>
    </p:extLst>
  </p:cSld>
  <p:clrMapOvr>
    <a:overrideClrMapping bg1="dk1" tx1="lt1" bg2="dk2" tx2="lt2" accent1="accent1" accent2="accent2" accent3="accent3" accent4="accent4" accent5="accent5" accent6="accent6" hlink="hlink" folHlink="folHlink"/>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3454791458"/>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dirty="0">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dirty="0">
              <a:solidFill>
                <a:srgbClr val="DBF5F9">
                  <a:shade val="90000"/>
                </a:srgbClr>
              </a:solidFill>
            </a:endParaRPr>
          </a:p>
        </p:txBody>
      </p:sp>
    </p:spTree>
    <p:extLst>
      <p:ext uri="{BB962C8B-B14F-4D97-AF65-F5344CB8AC3E}">
        <p14:creationId xmlns:p14="http://schemas.microsoft.com/office/powerpoint/2010/main" val="345535644"/>
      </p:ext>
    </p:extLst>
  </p:cSld>
  <p:clrMapOvr>
    <a:overrideClrMapping bg1="dk1" tx1="lt1" bg2="dk2" tx2="lt2" accent1="accent1" accent2="accent2" accent3="accent3" accent4="accent4" accent5="accent5" accent6="accent6" hlink="hlink" folHlink="folHlink"/>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391330538"/>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dirty="0">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2393593869"/>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dirty="0">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910659775"/>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dirty="0">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971736126"/>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885506745"/>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dirty="0"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Tree>
    <p:extLst>
      <p:ext uri="{BB962C8B-B14F-4D97-AF65-F5344CB8AC3E}">
        <p14:creationId xmlns:p14="http://schemas.microsoft.com/office/powerpoint/2010/main" val="40092568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dirty="0">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dirty="0">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dirty="0">
              <a:solidFill>
                <a:srgbClr val="DBF5F9">
                  <a:shade val="90000"/>
                </a:srgbClr>
              </a:solidFill>
            </a:endParaRPr>
          </a:p>
        </p:txBody>
      </p:sp>
    </p:spTree>
    <p:extLst>
      <p:ext uri="{BB962C8B-B14F-4D97-AF65-F5344CB8AC3E}">
        <p14:creationId xmlns:p14="http://schemas.microsoft.com/office/powerpoint/2010/main" val="1802289941"/>
      </p:ext>
    </p:extLst>
  </p:cSld>
  <p:clrMapOvr>
    <a:overrideClrMapping bg1="dk1" tx1="lt1" bg2="dk2" tx2="lt2" accent1="accent1" accent2="accent2" accent3="accent3" accent4="accent4" accent5="accent5" accent6="accent6" hlink="hlink" folHlink="folHlink"/>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899242193"/>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41508830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27155929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dirty="0">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dirty="0">
              <a:solidFill>
                <a:srgbClr val="DBF5F9">
                  <a:shade val="90000"/>
                </a:srgbClr>
              </a:solidFill>
            </a:endParaRPr>
          </a:p>
        </p:txBody>
      </p:sp>
    </p:spTree>
    <p:extLst>
      <p:ext uri="{BB962C8B-B14F-4D97-AF65-F5344CB8AC3E}">
        <p14:creationId xmlns:p14="http://schemas.microsoft.com/office/powerpoint/2010/main" val="3892690833"/>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32324937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dirty="0">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41293180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dirty="0">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9226704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dirty="0">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33159958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91606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04/01/1440</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dirty="0"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Tree>
    <p:extLst>
      <p:ext uri="{BB962C8B-B14F-4D97-AF65-F5344CB8AC3E}">
        <p14:creationId xmlns:p14="http://schemas.microsoft.com/office/powerpoint/2010/main" val="4306960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28114942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34622432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dirty="0">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dirty="0">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dirty="0">
              <a:solidFill>
                <a:srgbClr val="DBF5F9">
                  <a:shade val="90000"/>
                </a:srgbClr>
              </a:solidFill>
            </a:endParaRPr>
          </a:p>
        </p:txBody>
      </p:sp>
    </p:spTree>
    <p:extLst>
      <p:ext uri="{BB962C8B-B14F-4D97-AF65-F5344CB8AC3E}">
        <p14:creationId xmlns:p14="http://schemas.microsoft.com/office/powerpoint/2010/main" val="1336175647"/>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252654089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dirty="0">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dirty="0">
              <a:solidFill>
                <a:srgbClr val="DBF5F9">
                  <a:shade val="90000"/>
                </a:srgbClr>
              </a:solidFill>
            </a:endParaRPr>
          </a:p>
        </p:txBody>
      </p:sp>
    </p:spTree>
    <p:extLst>
      <p:ext uri="{BB962C8B-B14F-4D97-AF65-F5344CB8AC3E}">
        <p14:creationId xmlns:p14="http://schemas.microsoft.com/office/powerpoint/2010/main" val="1087923389"/>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29045232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dirty="0">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255864608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dirty="0">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75671239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dirty="0">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4288860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04/01/1440</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dirty="0"/>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39978921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dirty="0"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Tree>
    <p:extLst>
      <p:ext uri="{BB962C8B-B14F-4D97-AF65-F5344CB8AC3E}">
        <p14:creationId xmlns:p14="http://schemas.microsoft.com/office/powerpoint/2010/main" val="50520453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26547399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29767472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dirty="0">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dirty="0">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dirty="0">
              <a:solidFill>
                <a:srgbClr val="DBF5F9">
                  <a:shade val="90000"/>
                </a:srgbClr>
              </a:solidFill>
            </a:endParaRPr>
          </a:p>
        </p:txBody>
      </p:sp>
    </p:spTree>
    <p:extLst>
      <p:ext uri="{BB962C8B-B14F-4D97-AF65-F5344CB8AC3E}">
        <p14:creationId xmlns:p14="http://schemas.microsoft.com/office/powerpoint/2010/main" val="1336175647"/>
      </p:ext>
    </p:extLst>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252654089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dirty="0">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dirty="0">
              <a:solidFill>
                <a:srgbClr val="DBF5F9">
                  <a:shade val="90000"/>
                </a:srgbClr>
              </a:solidFill>
            </a:endParaRPr>
          </a:p>
        </p:txBody>
      </p:sp>
    </p:spTree>
    <p:extLst>
      <p:ext uri="{BB962C8B-B14F-4D97-AF65-F5344CB8AC3E}">
        <p14:creationId xmlns:p14="http://schemas.microsoft.com/office/powerpoint/2010/main" val="1087923389"/>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290452327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dirty="0">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255864608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dirty="0">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756712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04/01/1440</a:t>
            </a:fld>
            <a:endParaRPr lang="ar-SA" dirty="0"/>
          </a:p>
        </p:txBody>
      </p:sp>
      <p:sp>
        <p:nvSpPr>
          <p:cNvPr id="6" name="Footer Placeholder 5"/>
          <p:cNvSpPr>
            <a:spLocks noGrp="1"/>
          </p:cNvSpPr>
          <p:nvPr>
            <p:ph type="ftr" sz="quarter" idx="11"/>
          </p:nvPr>
        </p:nvSpPr>
        <p:spPr/>
        <p:txBody>
          <a:bodyPr/>
          <a:lstStyle/>
          <a:p>
            <a:endParaRPr lang="ar-SA" dirty="0"/>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dirty="0">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428886093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39978921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dirty="0"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Tree>
    <p:extLst>
      <p:ext uri="{BB962C8B-B14F-4D97-AF65-F5344CB8AC3E}">
        <p14:creationId xmlns:p14="http://schemas.microsoft.com/office/powerpoint/2010/main" val="50520453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26547399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29767472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dirty="0">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dirty="0">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dirty="0">
              <a:solidFill>
                <a:srgbClr val="DBF5F9">
                  <a:shade val="90000"/>
                </a:srgbClr>
              </a:solidFill>
            </a:endParaRPr>
          </a:p>
        </p:txBody>
      </p:sp>
    </p:spTree>
    <p:extLst>
      <p:ext uri="{BB962C8B-B14F-4D97-AF65-F5344CB8AC3E}">
        <p14:creationId xmlns:p14="http://schemas.microsoft.com/office/powerpoint/2010/main" val="1336175647"/>
      </p:ext>
    </p:extLst>
  </p:cSld>
  <p:clrMapOvr>
    <a:overrideClrMapping bg1="dk1" tx1="lt1" bg2="dk2" tx2="lt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252654089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dirty="0">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dirty="0">
              <a:solidFill>
                <a:srgbClr val="DBF5F9">
                  <a:shade val="90000"/>
                </a:srgbClr>
              </a:solidFill>
            </a:endParaRPr>
          </a:p>
        </p:txBody>
      </p:sp>
    </p:spTree>
    <p:extLst>
      <p:ext uri="{BB962C8B-B14F-4D97-AF65-F5344CB8AC3E}">
        <p14:creationId xmlns:p14="http://schemas.microsoft.com/office/powerpoint/2010/main" val="1087923389"/>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290452327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dirty="0">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2558646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t>04/01/1440</a:t>
            </a:fld>
            <a:endParaRPr lang="ar-SA" dirty="0"/>
          </a:p>
        </p:txBody>
      </p:sp>
      <p:sp>
        <p:nvSpPr>
          <p:cNvPr id="8" name="Footer Placeholder 7"/>
          <p:cNvSpPr>
            <a:spLocks noGrp="1"/>
          </p:cNvSpPr>
          <p:nvPr>
            <p:ph type="ftr" sz="quarter" idx="11"/>
          </p:nvPr>
        </p:nvSpPr>
        <p:spPr/>
        <p:txBody>
          <a:bodyPr/>
          <a:lstStyle/>
          <a:p>
            <a:endParaRPr lang="ar-SA" dirty="0"/>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dirty="0">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75671239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dirty="0">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428886093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39978921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dirty="0"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Tree>
    <p:extLst>
      <p:ext uri="{BB962C8B-B14F-4D97-AF65-F5344CB8AC3E}">
        <p14:creationId xmlns:p14="http://schemas.microsoft.com/office/powerpoint/2010/main" val="50520453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26547399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29767472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dirty="0">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dirty="0">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dirty="0">
              <a:solidFill>
                <a:srgbClr val="DBF5F9">
                  <a:shade val="90000"/>
                </a:srgbClr>
              </a:solidFill>
            </a:endParaRPr>
          </a:p>
        </p:txBody>
      </p:sp>
    </p:spTree>
    <p:extLst>
      <p:ext uri="{BB962C8B-B14F-4D97-AF65-F5344CB8AC3E}">
        <p14:creationId xmlns:p14="http://schemas.microsoft.com/office/powerpoint/2010/main" val="1336175647"/>
      </p:ext>
    </p:extLst>
  </p:cSld>
  <p:clrMapOvr>
    <a:overrideClrMapping bg1="dk1" tx1="lt1" bg2="dk2" tx2="lt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252654089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dirty="0">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dirty="0">
              <a:solidFill>
                <a:srgbClr val="DBF5F9">
                  <a:shade val="90000"/>
                </a:srgbClr>
              </a:solidFill>
            </a:endParaRPr>
          </a:p>
        </p:txBody>
      </p:sp>
    </p:spTree>
    <p:extLst>
      <p:ext uri="{BB962C8B-B14F-4D97-AF65-F5344CB8AC3E}">
        <p14:creationId xmlns:p14="http://schemas.microsoft.com/office/powerpoint/2010/main" val="1087923389"/>
      </p:ext>
    </p:extLst>
  </p:cSld>
  <p:clrMapOvr>
    <a:overrideClrMapping bg1="dk1" tx1="lt1" bg2="dk2" tx2="lt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2904523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t>04/01/1440</a:t>
            </a:fld>
            <a:endParaRPr lang="ar-SA" dirty="0"/>
          </a:p>
        </p:txBody>
      </p:sp>
      <p:sp>
        <p:nvSpPr>
          <p:cNvPr id="4" name="Footer Placeholder 3"/>
          <p:cNvSpPr>
            <a:spLocks noGrp="1"/>
          </p:cNvSpPr>
          <p:nvPr>
            <p:ph type="ftr" sz="quarter" idx="11"/>
          </p:nvPr>
        </p:nvSpPr>
        <p:spPr/>
        <p:txBody>
          <a:bodyPr/>
          <a:lstStyle/>
          <a:p>
            <a:endParaRPr lang="ar-SA" dirty="0"/>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dirty="0">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255864608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dirty="0">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756712393"/>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dirty="0">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428886093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39978921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dirty="0"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Tree>
    <p:extLst>
      <p:ext uri="{BB962C8B-B14F-4D97-AF65-F5344CB8AC3E}">
        <p14:creationId xmlns:p14="http://schemas.microsoft.com/office/powerpoint/2010/main" val="50520453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26547399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29767472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dirty="0">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dirty="0">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dirty="0">
              <a:solidFill>
                <a:srgbClr val="DBF5F9">
                  <a:shade val="90000"/>
                </a:srgbClr>
              </a:solidFill>
            </a:endParaRPr>
          </a:p>
        </p:txBody>
      </p:sp>
    </p:spTree>
    <p:extLst>
      <p:ext uri="{BB962C8B-B14F-4D97-AF65-F5344CB8AC3E}">
        <p14:creationId xmlns:p14="http://schemas.microsoft.com/office/powerpoint/2010/main" val="1336175647"/>
      </p:ext>
    </p:extLst>
  </p:cSld>
  <p:clrMapOvr>
    <a:overrideClrMapping bg1="dk1" tx1="lt1" bg2="dk2" tx2="lt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2526540892"/>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dirty="0">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dirty="0">
              <a:solidFill>
                <a:srgbClr val="DBF5F9">
                  <a:shade val="90000"/>
                </a:srgbClr>
              </a:solidFill>
            </a:endParaRPr>
          </a:p>
        </p:txBody>
      </p:sp>
    </p:spTree>
    <p:extLst>
      <p:ext uri="{BB962C8B-B14F-4D97-AF65-F5344CB8AC3E}">
        <p14:creationId xmlns:p14="http://schemas.microsoft.com/office/powerpoint/2010/main" val="1087923389"/>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04/01/1440</a:t>
            </a:fld>
            <a:endParaRPr lang="ar-SA" dirty="0"/>
          </a:p>
        </p:txBody>
      </p:sp>
      <p:sp>
        <p:nvSpPr>
          <p:cNvPr id="3" name="Footer Placeholder 2"/>
          <p:cNvSpPr>
            <a:spLocks noGrp="1"/>
          </p:cNvSpPr>
          <p:nvPr>
            <p:ph type="ftr" sz="quarter" idx="11"/>
          </p:nvPr>
        </p:nvSpPr>
        <p:spPr/>
        <p:txBody>
          <a:bodyPr/>
          <a:lstStyle/>
          <a:p>
            <a:endParaRPr lang="ar-SA" dirty="0"/>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2904523279"/>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dirty="0">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2558646080"/>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dirty="0">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756712393"/>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dirty="0">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4288860933"/>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39978921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dirty="0"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Tree>
    <p:extLst>
      <p:ext uri="{BB962C8B-B14F-4D97-AF65-F5344CB8AC3E}">
        <p14:creationId xmlns:p14="http://schemas.microsoft.com/office/powerpoint/2010/main" val="50520453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265473998"/>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297674729"/>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dirty="0">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dirty="0">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dirty="0">
              <a:solidFill>
                <a:srgbClr val="DBF5F9">
                  <a:shade val="90000"/>
                </a:srgbClr>
              </a:solidFill>
            </a:endParaRPr>
          </a:p>
        </p:txBody>
      </p:sp>
    </p:spTree>
    <p:extLst>
      <p:ext uri="{BB962C8B-B14F-4D97-AF65-F5344CB8AC3E}">
        <p14:creationId xmlns:p14="http://schemas.microsoft.com/office/powerpoint/2010/main" val="1336175647"/>
      </p:ext>
    </p:extLst>
  </p:cSld>
  <p:clrMapOvr>
    <a:overrideClrMapping bg1="dk1" tx1="lt1" bg2="dk2" tx2="lt2" accent1="accent1" accent2="accent2" accent3="accent3" accent4="accent4" accent5="accent5" accent6="accent6" hlink="hlink" folHlink="folHlink"/>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2526540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04/01/1440</a:t>
            </a:fld>
            <a:endParaRPr lang="ar-SA" dirty="0"/>
          </a:p>
        </p:txBody>
      </p:sp>
      <p:sp>
        <p:nvSpPr>
          <p:cNvPr id="6" name="Footer Placeholder 5"/>
          <p:cNvSpPr>
            <a:spLocks noGrp="1"/>
          </p:cNvSpPr>
          <p:nvPr>
            <p:ph type="ftr" sz="quarter" idx="11"/>
          </p:nvPr>
        </p:nvSpPr>
        <p:spPr/>
        <p:txBody>
          <a:bodyPr/>
          <a:lstStyle/>
          <a:p>
            <a:endParaRPr lang="ar-SA" dirty="0"/>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dirty="0">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dirty="0">
              <a:solidFill>
                <a:srgbClr val="DBF5F9">
                  <a:shade val="90000"/>
                </a:srgbClr>
              </a:solidFill>
            </a:endParaRPr>
          </a:p>
        </p:txBody>
      </p:sp>
    </p:spTree>
    <p:extLst>
      <p:ext uri="{BB962C8B-B14F-4D97-AF65-F5344CB8AC3E}">
        <p14:creationId xmlns:p14="http://schemas.microsoft.com/office/powerpoint/2010/main" val="1087923389"/>
      </p:ext>
    </p:extLst>
  </p:cSld>
  <p:clrMapOvr>
    <a:overrideClrMapping bg1="dk1" tx1="lt1" bg2="dk2" tx2="lt2" accent1="accent1" accent2="accent2" accent3="accent3" accent4="accent4" accent5="accent5" accent6="accent6" hlink="hlink" folHlink="folHlink"/>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2904523279"/>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dirty="0">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2558646080"/>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dirty="0">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756712393"/>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dirty="0">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4288860933"/>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399789217"/>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dirty="0"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Tree>
    <p:extLst>
      <p:ext uri="{BB962C8B-B14F-4D97-AF65-F5344CB8AC3E}">
        <p14:creationId xmlns:p14="http://schemas.microsoft.com/office/powerpoint/2010/main" val="505204532"/>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265473998"/>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297674729"/>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dirty="0">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dirty="0">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dirty="0">
              <a:solidFill>
                <a:srgbClr val="DBF5F9">
                  <a:shade val="90000"/>
                </a:srgbClr>
              </a:solidFill>
            </a:endParaRPr>
          </a:p>
        </p:txBody>
      </p:sp>
    </p:spTree>
    <p:extLst>
      <p:ext uri="{BB962C8B-B14F-4D97-AF65-F5344CB8AC3E}">
        <p14:creationId xmlns:p14="http://schemas.microsoft.com/office/powerpoint/2010/main" val="1336175647"/>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t>04/01/1440</a:t>
            </a:fld>
            <a:endParaRPr lang="ar-SA" dirty="0"/>
          </a:p>
        </p:txBody>
      </p:sp>
      <p:sp>
        <p:nvSpPr>
          <p:cNvPr id="6" name="Footer Placeholder 5"/>
          <p:cNvSpPr>
            <a:spLocks noGrp="1"/>
          </p:cNvSpPr>
          <p:nvPr>
            <p:ph type="ftr" sz="quarter" idx="11"/>
          </p:nvPr>
        </p:nvSpPr>
        <p:spPr/>
        <p:txBody>
          <a:bodyPr/>
          <a:lstStyle/>
          <a:p>
            <a:endParaRPr lang="ar-SA" dirty="0"/>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t>‹#›</a:t>
            </a:fld>
            <a:endParaRPr lang="ar-SA"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dirty="0"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2526540892"/>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dirty="0">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dirty="0">
              <a:solidFill>
                <a:srgbClr val="DBF5F9">
                  <a:shade val="90000"/>
                </a:srgbClr>
              </a:solidFill>
            </a:endParaRPr>
          </a:p>
        </p:txBody>
      </p:sp>
    </p:spTree>
    <p:extLst>
      <p:ext uri="{BB962C8B-B14F-4D97-AF65-F5344CB8AC3E}">
        <p14:creationId xmlns:p14="http://schemas.microsoft.com/office/powerpoint/2010/main" val="1087923389"/>
      </p:ext>
    </p:extLst>
  </p:cSld>
  <p:clrMapOvr>
    <a:overrideClrMapping bg1="dk1" tx1="lt1" bg2="dk2" tx2="lt2" accent1="accent1" accent2="accent2" accent3="accent3" accent4="accent4" accent5="accent5" accent6="accent6" hlink="hlink" folHlink="folHlink"/>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2904523279"/>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dirty="0">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2558646080"/>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dirty="0">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756712393"/>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dirty="0">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4288860933"/>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399789217"/>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dirty="0">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dirty="0"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Tree>
    <p:extLst>
      <p:ext uri="{BB962C8B-B14F-4D97-AF65-F5344CB8AC3E}">
        <p14:creationId xmlns:p14="http://schemas.microsoft.com/office/powerpoint/2010/main" val="505204532"/>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265473998"/>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spTree>
    <p:extLst>
      <p:ext uri="{BB962C8B-B14F-4D97-AF65-F5344CB8AC3E}">
        <p14:creationId xmlns:p14="http://schemas.microsoft.com/office/powerpoint/2010/main" val="1297674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t>04/01/1440</a:t>
            </a:fld>
            <a:endParaRPr lang="ar-SA"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t>‹#›</a:t>
            </a:fld>
            <a:endParaRPr lang="ar-SA"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dirty="0">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grpSp>
    </p:spTree>
    <p:extLst>
      <p:ext uri="{BB962C8B-B14F-4D97-AF65-F5344CB8AC3E}">
        <p14:creationId xmlns:p14="http://schemas.microsoft.com/office/powerpoint/2010/main" val="3035494420"/>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dirty="0">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grpSp>
    </p:spTree>
    <p:extLst>
      <p:ext uri="{BB962C8B-B14F-4D97-AF65-F5344CB8AC3E}">
        <p14:creationId xmlns:p14="http://schemas.microsoft.com/office/powerpoint/2010/main" val="2414283199"/>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dirty="0">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grpSp>
    </p:spTree>
    <p:extLst>
      <p:ext uri="{BB962C8B-B14F-4D97-AF65-F5344CB8AC3E}">
        <p14:creationId xmlns:p14="http://schemas.microsoft.com/office/powerpoint/2010/main" val="1279017892"/>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dirty="0">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grpSp>
    </p:spTree>
    <p:extLst>
      <p:ext uri="{BB962C8B-B14F-4D97-AF65-F5344CB8AC3E}">
        <p14:creationId xmlns:p14="http://schemas.microsoft.com/office/powerpoint/2010/main" val="3035494420"/>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dirty="0">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grpSp>
    </p:spTree>
    <p:extLst>
      <p:ext uri="{BB962C8B-B14F-4D97-AF65-F5344CB8AC3E}">
        <p14:creationId xmlns:p14="http://schemas.microsoft.com/office/powerpoint/2010/main" val="3035494420"/>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dirty="0">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grpSp>
    </p:spTree>
    <p:extLst>
      <p:ext uri="{BB962C8B-B14F-4D97-AF65-F5344CB8AC3E}">
        <p14:creationId xmlns:p14="http://schemas.microsoft.com/office/powerpoint/2010/main" val="3035494420"/>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dirty="0">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grpSp>
    </p:spTree>
    <p:extLst>
      <p:ext uri="{BB962C8B-B14F-4D97-AF65-F5344CB8AC3E}">
        <p14:creationId xmlns:p14="http://schemas.microsoft.com/office/powerpoint/2010/main" val="3035494420"/>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dirty="0">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grpSp>
    </p:spTree>
    <p:extLst>
      <p:ext uri="{BB962C8B-B14F-4D97-AF65-F5344CB8AC3E}">
        <p14:creationId xmlns:p14="http://schemas.microsoft.com/office/powerpoint/2010/main" val="3035494420"/>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dirty="0">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grpSp>
    </p:spTree>
    <p:extLst>
      <p:ext uri="{BB962C8B-B14F-4D97-AF65-F5344CB8AC3E}">
        <p14:creationId xmlns:p14="http://schemas.microsoft.com/office/powerpoint/2010/main" val="3035494420"/>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dirty="0">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dirty="0">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dirty="0">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dirty="0">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grpSp>
    </p:spTree>
    <p:extLst>
      <p:ext uri="{BB962C8B-B14F-4D97-AF65-F5344CB8AC3E}">
        <p14:creationId xmlns:p14="http://schemas.microsoft.com/office/powerpoint/2010/main" val="3035494420"/>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11760" y="2420888"/>
            <a:ext cx="4163319" cy="1200329"/>
          </a:xfrm>
          <a:prstGeom prst="rect">
            <a:avLst/>
          </a:prstGeom>
          <a:solidFill>
            <a:srgbClr val="B258D3"/>
          </a:solidFill>
          <a:ln w="15875" cap="flat" cmpd="sng" algn="ctr">
            <a:solidFill>
              <a:srgbClr val="B258D3">
                <a:shade val="50000"/>
              </a:srgbClr>
            </a:solidFill>
            <a:prstDash val="solid"/>
          </a:ln>
          <a:effectLst/>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JO" sz="7200" b="1" i="0" u="none" strike="noStrike" kern="0" normalizeH="0" baseline="0" noProof="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uLnTx/>
                <a:uFillTx/>
                <a:latin typeface="Arial" panose="020B0604020202020204" pitchFamily="34" charset="0"/>
                <a:cs typeface="Arial"/>
              </a:rPr>
              <a:t>الفصل </a:t>
            </a:r>
            <a:r>
              <a:rPr lang="ar-JO" sz="7200" b="1" kern="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panose="020B0604020202020204" pitchFamily="34" charset="0"/>
                <a:cs typeface="Arial"/>
              </a:rPr>
              <a:t>السابع</a:t>
            </a:r>
            <a:endParaRPr kumimoji="0" lang="en-US" sz="1800" b="1" i="0" u="none" strike="noStrike" kern="0" normalizeH="0" baseline="0" noProof="0" dirty="0">
              <a:ln w="18000">
                <a:solidFill>
                  <a:schemeClr val="accent2">
                    <a:satMod val="140000"/>
                  </a:schemeClr>
                </a:solidFill>
                <a:prstDash val="solid"/>
                <a:miter lim="800000"/>
              </a:ln>
              <a:noFill/>
              <a:effectLst>
                <a:outerShdw blurRad="25500" dist="23000" dir="7020000" algn="tl">
                  <a:srgbClr val="000000">
                    <a:alpha val="50000"/>
                  </a:srgbClr>
                </a:outerShdw>
              </a:effectLst>
              <a:uLnTx/>
              <a:uFillTx/>
              <a:latin typeface="Tw Cen MT"/>
            </a:endParaRPr>
          </a:p>
        </p:txBody>
      </p:sp>
    </p:spTree>
    <p:extLst>
      <p:ext uri="{BB962C8B-B14F-4D97-AF65-F5344CB8AC3E}">
        <p14:creationId xmlns:p14="http://schemas.microsoft.com/office/powerpoint/2010/main" val="36215358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35721" y="620688"/>
            <a:ext cx="8352928" cy="5012141"/>
          </a:xfrm>
          <a:prstGeom prst="rect">
            <a:avLst/>
          </a:prstGeom>
        </p:spPr>
        <p:txBody>
          <a:bodyPr wrap="square">
            <a:spAutoFit/>
          </a:bodyPr>
          <a:lstStyle/>
          <a:p>
            <a:pPr algn="just">
              <a:lnSpc>
                <a:spcPct val="115000"/>
              </a:lnSpc>
            </a:pPr>
            <a:r>
              <a:rPr lang="ar-SA" sz="2000" b="1" u="sng" dirty="0">
                <a:solidFill>
                  <a:srgbClr val="FF0000"/>
                </a:solidFill>
                <a:latin typeface="Arial"/>
                <a:ea typeface="Times New Roman"/>
              </a:rPr>
              <a:t>طرق تحديد جدوى المشاريع: بعض المعايير التي يعتمدها الخبراء الماليين للحكم على المشروع أو على الاستثمار: </a:t>
            </a:r>
            <a:endParaRPr lang="ar-JO" sz="2000" b="1" u="sng" dirty="0" smtClean="0">
              <a:solidFill>
                <a:srgbClr val="FF0000"/>
              </a:solidFill>
              <a:latin typeface="Arial"/>
              <a:ea typeface="Times New Roman"/>
            </a:endParaRPr>
          </a:p>
          <a:p>
            <a:pPr algn="just">
              <a:lnSpc>
                <a:spcPct val="115000"/>
              </a:lnSpc>
            </a:pPr>
            <a:endParaRPr lang="en-US" b="1" u="sng" dirty="0">
              <a:solidFill>
                <a:srgbClr val="FF0000"/>
              </a:solidFill>
              <a:latin typeface="Arial"/>
              <a:ea typeface="Times New Roman"/>
            </a:endParaRPr>
          </a:p>
          <a:p>
            <a:pPr algn="just">
              <a:lnSpc>
                <a:spcPct val="115000"/>
              </a:lnSpc>
            </a:pPr>
            <a:r>
              <a:rPr lang="ar-SA" b="1" dirty="0">
                <a:solidFill>
                  <a:schemeClr val="bg1"/>
                </a:solidFill>
                <a:latin typeface="Arial"/>
                <a:ea typeface="Times New Roman"/>
              </a:rPr>
              <a:t>1</a:t>
            </a:r>
            <a:r>
              <a:rPr lang="ar-SA" sz="2000" b="1" dirty="0">
                <a:solidFill>
                  <a:schemeClr val="bg1"/>
                </a:solidFill>
                <a:latin typeface="Arial"/>
                <a:ea typeface="Times New Roman"/>
              </a:rPr>
              <a:t>/ أسلوب فترة الاسترداد: </a:t>
            </a:r>
            <a:r>
              <a:rPr lang="ar-SA" sz="2000" dirty="0">
                <a:solidFill>
                  <a:schemeClr val="bg1"/>
                </a:solidFill>
                <a:latin typeface="Arial"/>
                <a:ea typeface="Times New Roman"/>
              </a:rPr>
              <a:t>يقوم هذا الأسلوب على أساس أن جدوى المشروع الاستثماري على صلة وثيقة بطول الفترة الزمنية اللازمة لاسترداد رأس المال المستثمر في هذا المشروع، فكلما قصرت هذه الفترة زادت جدوى الاستثمار والعكس صحيح.</a:t>
            </a:r>
            <a:endParaRPr lang="en-US" sz="2000" dirty="0">
              <a:solidFill>
                <a:schemeClr val="bg1"/>
              </a:solidFill>
              <a:latin typeface="Arial"/>
              <a:ea typeface="Times New Roman"/>
            </a:endParaRPr>
          </a:p>
          <a:p>
            <a:pPr algn="just">
              <a:lnSpc>
                <a:spcPct val="115000"/>
              </a:lnSpc>
            </a:pPr>
            <a:r>
              <a:rPr lang="ar-SA" sz="2000" b="1" dirty="0">
                <a:solidFill>
                  <a:schemeClr val="bg1"/>
                </a:solidFill>
                <a:latin typeface="Arial"/>
                <a:ea typeface="Times New Roman"/>
              </a:rPr>
              <a:t>2/ أسلوب صافي القيمة الحالية: </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dirty="0">
                <a:solidFill>
                  <a:schemeClr val="bg1"/>
                </a:solidFill>
                <a:latin typeface="Arial"/>
                <a:ea typeface="Times New Roman"/>
              </a:rPr>
              <a:t>يتلافى هذا الأسلوب عيوب الأسلوب السابق لأنه يراعي إجمالي التدفقات النقدية المتوقعة من المشروع الاستثماري وليس جزء منها فقط كما هو حال أسلوب فترة الاسترداد.</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dirty="0">
                <a:solidFill>
                  <a:schemeClr val="bg1"/>
                </a:solidFill>
                <a:latin typeface="Arial"/>
                <a:ea typeface="Times New Roman"/>
              </a:rPr>
              <a:t>يراعي توقيت التدفقات النقدية سواء الخارجية أو الداخلية والمرتبطة بالمشروع الاستثماري.</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dirty="0">
                <a:solidFill>
                  <a:schemeClr val="bg1"/>
                </a:solidFill>
                <a:latin typeface="Arial"/>
                <a:ea typeface="Times New Roman"/>
              </a:rPr>
              <a:t>الأساس أو المعيار الذي يقوم عليها هذا الأسلوب في المفاضلة بين البدائل الاستثمارية المتنافسة هو أن البديل الاستثماري الأفضل هو البديل الذي يحقق صافي قيمة حالية موجبة.</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dirty="0">
                <a:solidFill>
                  <a:schemeClr val="bg1"/>
                </a:solidFill>
                <a:latin typeface="Arial"/>
                <a:ea typeface="Times New Roman"/>
              </a:rPr>
              <a:t>معيار صافي القيمة الحالية يعتمد على معدل الخصم الذي يحدده المستثمر نفسه ولا يمنع أن يكون هناك معامل خصم أو معدل خصم يلتقي عليه السوق وقد يعتمده المستثمرون في هذه الحالة.</a:t>
            </a:r>
            <a:endParaRPr lang="en-US" sz="2000" dirty="0">
              <a:solidFill>
                <a:schemeClr val="bg1"/>
              </a:solidFill>
              <a:effectLst/>
              <a:latin typeface="Arial"/>
              <a:ea typeface="Times New Roman"/>
            </a:endParaRPr>
          </a:p>
        </p:txBody>
      </p:sp>
    </p:spTree>
    <p:extLst>
      <p:ext uri="{BB962C8B-B14F-4D97-AF65-F5344CB8AC3E}">
        <p14:creationId xmlns:p14="http://schemas.microsoft.com/office/powerpoint/2010/main" val="39018753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92526" y="1268760"/>
            <a:ext cx="8363561" cy="4693593"/>
          </a:xfrm>
          <a:prstGeom prst="rect">
            <a:avLst/>
          </a:prstGeom>
        </p:spPr>
        <p:txBody>
          <a:bodyPr wrap="square">
            <a:spAutoFit/>
          </a:bodyPr>
          <a:lstStyle/>
          <a:p>
            <a:pPr algn="just">
              <a:lnSpc>
                <a:spcPct val="115000"/>
              </a:lnSpc>
            </a:pPr>
            <a:r>
              <a:rPr lang="ar-SA" sz="2000" b="1" dirty="0">
                <a:solidFill>
                  <a:schemeClr val="bg1"/>
                </a:solidFill>
                <a:latin typeface="Arial"/>
                <a:ea typeface="Times New Roman"/>
              </a:rPr>
              <a:t>3/ أسلوب مؤشر الربحية:</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dirty="0">
                <a:solidFill>
                  <a:schemeClr val="bg1"/>
                </a:solidFill>
                <a:latin typeface="Arial"/>
                <a:ea typeface="Times New Roman"/>
              </a:rPr>
              <a:t>يعتبر هذا الأسلوب مكملا للأسلوب السابق وهو صافي القيمة الحالية، ويقوم على المفاهيم نفسها.</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dirty="0">
                <a:solidFill>
                  <a:schemeClr val="bg1"/>
                </a:solidFill>
                <a:latin typeface="Arial"/>
                <a:ea typeface="Times New Roman"/>
              </a:rPr>
              <a:t>الفرق بينهما يتمثل في أسلوب استخدام تلك المفاهيم في سياق احتساب كل مؤشر منهما.</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dirty="0">
                <a:solidFill>
                  <a:schemeClr val="bg1"/>
                </a:solidFill>
                <a:latin typeface="Arial"/>
                <a:ea typeface="Times New Roman"/>
              </a:rPr>
              <a:t>في حين تمثل صافي القيمة الحالية الفرق بين القيمة الحالية المخصومة للتدفقات النقدية المتوقعة من المشروع الاستثماري من جهة وقمة الاستثمار المبدئي (تكلفة المشروع) من جهة أخرى.</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dirty="0">
                <a:solidFill>
                  <a:schemeClr val="bg1"/>
                </a:solidFill>
                <a:latin typeface="Arial"/>
                <a:ea typeface="Times New Roman"/>
              </a:rPr>
              <a:t>يمثل مؤشر الربحية القيمة الحالية المخصومة للتدفقات النقدية المتوقعة من المشروع منسوبة إلى تكلفة الاستثمار. </a:t>
            </a:r>
            <a:endParaRPr lang="en-US" sz="2000" dirty="0">
              <a:solidFill>
                <a:schemeClr val="bg1"/>
              </a:solidFill>
              <a:latin typeface="Arial"/>
              <a:ea typeface="Times New Roman"/>
            </a:endParaRPr>
          </a:p>
          <a:p>
            <a:pPr algn="just">
              <a:lnSpc>
                <a:spcPct val="115000"/>
              </a:lnSpc>
            </a:pPr>
            <a:r>
              <a:rPr lang="ar-SA" sz="2000" b="1" dirty="0">
                <a:solidFill>
                  <a:schemeClr val="bg1"/>
                </a:solidFill>
                <a:latin typeface="Arial"/>
                <a:ea typeface="Times New Roman"/>
              </a:rPr>
              <a:t>4/ أسلوب معدل العائد الداخل على الاستثمار:</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dirty="0">
                <a:solidFill>
                  <a:schemeClr val="bg1"/>
                </a:solidFill>
                <a:latin typeface="Arial"/>
                <a:ea typeface="Times New Roman"/>
              </a:rPr>
              <a:t>معدل العائد الداخلي للاستثمار في مشروع رأسمالي معين هو معدل الفائدة أو الخصم الذي لو خصمت منه التدفقات النقدية الخارجة والداخلة لهذا المشروع، لتساوت حينئذ القيمة الحالية للتدفقات النقدية الخارجية (الإنفاق الرأسمالي) مع القيمة الحالية للتدفقات النقدية الداخلة (الإيرادات).</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dirty="0">
                <a:solidFill>
                  <a:schemeClr val="bg1"/>
                </a:solidFill>
                <a:latin typeface="Arial"/>
                <a:ea typeface="Times New Roman"/>
              </a:rPr>
              <a:t>يمكن تعريفه أيضاً بأنه "معدل الفائدة أو الخصم الذي لو خصمت منه التدفقات النقدية الخارجة والداخلة للمشروع لكانت صافي القيمة الحالية للمشروع تساوي صفراً".</a:t>
            </a:r>
            <a:endParaRPr lang="en-US" sz="2000" dirty="0">
              <a:solidFill>
                <a:schemeClr val="bg1"/>
              </a:solidFill>
              <a:effectLst/>
              <a:latin typeface="Arial"/>
              <a:ea typeface="Times New Roman"/>
            </a:endParaRPr>
          </a:p>
        </p:txBody>
      </p:sp>
    </p:spTree>
    <p:extLst>
      <p:ext uri="{BB962C8B-B14F-4D97-AF65-F5344CB8AC3E}">
        <p14:creationId xmlns:p14="http://schemas.microsoft.com/office/powerpoint/2010/main" val="26704203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07505" y="188640"/>
            <a:ext cx="8928990" cy="5720027"/>
          </a:xfrm>
          <a:prstGeom prst="rect">
            <a:avLst/>
          </a:prstGeom>
        </p:spPr>
        <p:txBody>
          <a:bodyPr wrap="square">
            <a:spAutoFit/>
          </a:bodyPr>
          <a:lstStyle/>
          <a:p>
            <a:pPr algn="just">
              <a:lnSpc>
                <a:spcPct val="115000"/>
              </a:lnSpc>
            </a:pPr>
            <a:r>
              <a:rPr lang="ar-SA" sz="2400" b="1" u="sng" dirty="0">
                <a:solidFill>
                  <a:srgbClr val="FF0000"/>
                </a:solidFill>
                <a:latin typeface="Arial"/>
                <a:ea typeface="Times New Roman"/>
              </a:rPr>
              <a:t>العوامل التي تحدد تكلفة التمويل العقاري</a:t>
            </a:r>
            <a:r>
              <a:rPr lang="ar-SA" sz="2400" b="1" u="sng" dirty="0" smtClean="0">
                <a:solidFill>
                  <a:srgbClr val="FF0000"/>
                </a:solidFill>
                <a:latin typeface="Arial"/>
                <a:ea typeface="Times New Roman"/>
              </a:rPr>
              <a:t>:</a:t>
            </a:r>
            <a:endParaRPr lang="ar-JO" sz="2400" b="1" u="sng" dirty="0" smtClean="0">
              <a:solidFill>
                <a:srgbClr val="FF0000"/>
              </a:solidFill>
              <a:latin typeface="Arial"/>
              <a:ea typeface="Times New Roman"/>
            </a:endParaRPr>
          </a:p>
          <a:p>
            <a:pPr algn="just">
              <a:lnSpc>
                <a:spcPct val="115000"/>
              </a:lnSpc>
            </a:pPr>
            <a:endParaRPr lang="en-US" sz="2400" b="1" u="sng" dirty="0">
              <a:solidFill>
                <a:srgbClr val="FF0000"/>
              </a:solidFill>
              <a:latin typeface="Arial"/>
              <a:ea typeface="Times New Roman"/>
            </a:endParaRPr>
          </a:p>
          <a:p>
            <a:pPr algn="just">
              <a:lnSpc>
                <a:spcPct val="115000"/>
              </a:lnSpc>
            </a:pPr>
            <a:r>
              <a:rPr lang="ar-SA" b="1" dirty="0">
                <a:solidFill>
                  <a:schemeClr val="bg1"/>
                </a:solidFill>
                <a:latin typeface="Arial"/>
                <a:ea typeface="Times New Roman"/>
              </a:rPr>
              <a:t>تكلفة التمويل العقاري لا نستطيع حسابها بدقة ولكن نحسبها على رأس المال المستثمر في العقارات:</a:t>
            </a:r>
            <a:endParaRPr lang="en-US" dirty="0">
              <a:solidFill>
                <a:schemeClr val="bg1"/>
              </a:solidFill>
              <a:latin typeface="Arial"/>
              <a:ea typeface="Times New Roman"/>
            </a:endParaRPr>
          </a:p>
          <a:p>
            <a:pPr algn="just">
              <a:lnSpc>
                <a:spcPct val="115000"/>
              </a:lnSpc>
            </a:pPr>
            <a:r>
              <a:rPr lang="ar-SA" b="1" dirty="0">
                <a:solidFill>
                  <a:schemeClr val="bg1"/>
                </a:solidFill>
                <a:latin typeface="Arial"/>
                <a:ea typeface="Times New Roman"/>
              </a:rPr>
              <a:t>1/ سعر الفائدة أو العائد.</a:t>
            </a:r>
            <a:endParaRPr lang="en-US" b="1" dirty="0">
              <a:solidFill>
                <a:schemeClr val="bg1"/>
              </a:solidFill>
              <a:latin typeface="Arial"/>
              <a:ea typeface="Times New Roman"/>
            </a:endParaRPr>
          </a:p>
          <a:p>
            <a:pPr algn="just">
              <a:lnSpc>
                <a:spcPct val="115000"/>
              </a:lnSpc>
            </a:pPr>
            <a:r>
              <a:rPr lang="ar-SA" b="1" dirty="0">
                <a:solidFill>
                  <a:schemeClr val="bg1"/>
                </a:solidFill>
                <a:latin typeface="Arial"/>
                <a:ea typeface="Times New Roman"/>
              </a:rPr>
              <a:t>2/ حجم </a:t>
            </a:r>
            <a:r>
              <a:rPr lang="ar-SA" b="1" dirty="0" smtClean="0">
                <a:solidFill>
                  <a:schemeClr val="bg1"/>
                </a:solidFill>
                <a:latin typeface="Arial"/>
                <a:ea typeface="Times New Roman"/>
              </a:rPr>
              <a:t>رؤوس </a:t>
            </a:r>
            <a:r>
              <a:rPr lang="ar-SA" b="1" dirty="0">
                <a:solidFill>
                  <a:schemeClr val="bg1"/>
                </a:solidFill>
                <a:latin typeface="Arial"/>
                <a:ea typeface="Times New Roman"/>
              </a:rPr>
              <a:t>الأموال المتوفرة للإقراض: </a:t>
            </a:r>
            <a:r>
              <a:rPr lang="ar-SA" dirty="0">
                <a:solidFill>
                  <a:schemeClr val="bg1"/>
                </a:solidFill>
                <a:latin typeface="Arial"/>
                <a:ea typeface="Times New Roman"/>
                <a:cs typeface="AL-Mohanad Bold"/>
              </a:rPr>
              <a:t>كلما كان النقد المتاح للإقراض كبيراً قلت تكلفة التمويل.</a:t>
            </a:r>
            <a:endParaRPr lang="en-US" dirty="0">
              <a:solidFill>
                <a:schemeClr val="bg1"/>
              </a:solidFill>
              <a:latin typeface="Arial"/>
              <a:ea typeface="Times New Roman"/>
            </a:endParaRPr>
          </a:p>
          <a:p>
            <a:pPr algn="just">
              <a:lnSpc>
                <a:spcPct val="115000"/>
              </a:lnSpc>
            </a:pPr>
            <a:r>
              <a:rPr lang="ar-SA" b="1" dirty="0">
                <a:solidFill>
                  <a:schemeClr val="bg1"/>
                </a:solidFill>
                <a:latin typeface="Arial"/>
                <a:ea typeface="Times New Roman"/>
              </a:rPr>
              <a:t>3/ حجم النشاط الاقتصادي:</a:t>
            </a:r>
            <a:r>
              <a:rPr lang="ar-SA" dirty="0">
                <a:solidFill>
                  <a:schemeClr val="bg1"/>
                </a:solidFill>
                <a:latin typeface="Arial"/>
                <a:ea typeface="Times New Roman"/>
                <a:cs typeface="AL-Mohanad Bold"/>
              </a:rPr>
              <a:t> كلما كان النشاط الاقتصادي في حالة ميسورة فالطلب على القروض سيزداد، وبالتالي الطلب على الأموال سيزيد مما يرفع سعر الفائدة، وهناك نقطة أخرى الانتعاش الاقتصادي يقلل من تعثر المشاريع.</a:t>
            </a:r>
            <a:endParaRPr lang="en-US" dirty="0">
              <a:solidFill>
                <a:schemeClr val="bg1"/>
              </a:solidFill>
              <a:latin typeface="Arial"/>
              <a:ea typeface="Times New Roman"/>
            </a:endParaRPr>
          </a:p>
          <a:p>
            <a:pPr algn="just">
              <a:lnSpc>
                <a:spcPct val="115000"/>
              </a:lnSpc>
            </a:pPr>
            <a:r>
              <a:rPr lang="ar-SA" b="1" dirty="0">
                <a:solidFill>
                  <a:schemeClr val="bg1"/>
                </a:solidFill>
                <a:latin typeface="Arial"/>
                <a:ea typeface="Times New Roman"/>
              </a:rPr>
              <a:t>4/ التكلفة الإدارية والتشغيلية في إدارة القروض:</a:t>
            </a:r>
            <a:r>
              <a:rPr lang="ar-SA" dirty="0">
                <a:solidFill>
                  <a:schemeClr val="bg1"/>
                </a:solidFill>
                <a:latin typeface="Arial"/>
                <a:ea typeface="Times New Roman"/>
                <a:cs typeface="AL-Mohanad Bold"/>
              </a:rPr>
              <a:t> كلما قلت تكلفة الإقراض وكانت الجهة الممولة أكثر كفاءة من حيث التكاليف الإدارية والتشغيلية وتعرض الأموال بتكلفة اقل كلما قل سعر الفائدة.</a:t>
            </a:r>
            <a:endParaRPr lang="en-US" dirty="0">
              <a:solidFill>
                <a:schemeClr val="bg1"/>
              </a:solidFill>
              <a:latin typeface="Arial"/>
              <a:ea typeface="Times New Roman"/>
            </a:endParaRPr>
          </a:p>
          <a:p>
            <a:pPr algn="just">
              <a:lnSpc>
                <a:spcPct val="115000"/>
              </a:lnSpc>
            </a:pPr>
            <a:r>
              <a:rPr lang="ar-SA" b="1" dirty="0">
                <a:solidFill>
                  <a:schemeClr val="bg1"/>
                </a:solidFill>
                <a:latin typeface="Arial"/>
                <a:ea typeface="Times New Roman"/>
              </a:rPr>
              <a:t>5/ مستويات مخاطر عدم السداد:</a:t>
            </a:r>
            <a:r>
              <a:rPr lang="ar-SA" dirty="0">
                <a:solidFill>
                  <a:schemeClr val="bg1"/>
                </a:solidFill>
                <a:latin typeface="Arial"/>
                <a:ea typeface="Times New Roman"/>
                <a:cs typeface="AL-Mohanad Bold"/>
              </a:rPr>
              <a:t> كلما اعتقد المقرض بأن احتمالية عدم السداد كبيرة رفع سعر الفائدة لكي يعوض من تعثر العملاء في السداد، وكلما كان الوضع الاقتصادي مزدهراً كانت مخاطر عدم السداد أقل والعكس صحيح.</a:t>
            </a:r>
            <a:endParaRPr lang="en-US" dirty="0">
              <a:solidFill>
                <a:schemeClr val="bg1"/>
              </a:solidFill>
              <a:latin typeface="Arial"/>
              <a:ea typeface="Times New Roman"/>
            </a:endParaRPr>
          </a:p>
          <a:p>
            <a:pPr algn="just">
              <a:lnSpc>
                <a:spcPct val="115000"/>
              </a:lnSpc>
            </a:pPr>
            <a:r>
              <a:rPr lang="ar-SA" b="1" dirty="0">
                <a:solidFill>
                  <a:schemeClr val="bg1"/>
                </a:solidFill>
                <a:latin typeface="Arial"/>
                <a:ea typeface="Times New Roman"/>
              </a:rPr>
              <a:t>6/ مخاطر السيولة والفرص البديلة:</a:t>
            </a:r>
            <a:r>
              <a:rPr lang="ar-SA" dirty="0">
                <a:solidFill>
                  <a:schemeClr val="bg1"/>
                </a:solidFill>
                <a:latin typeface="Arial"/>
                <a:ea typeface="Times New Roman"/>
                <a:cs typeface="AL-Mohanad Bold"/>
              </a:rPr>
              <a:t> القروض التي تعطى للإسكان قروض طويلة الأجل يصعب تسييلها، وبالتالي تجد أن البنك قد يحتاج إلى هذه الأموال لكن لا يستطيع استردادها، وبالتالي تكون تكلفة التمويل العقاري كبيرة، وكذلك تتاح فرص للجهات التمويلية ولا تستطيع هذه الجهات الاستفادة منها فتضيع هذه الفرص. </a:t>
            </a:r>
            <a:endParaRPr lang="en-US" dirty="0">
              <a:solidFill>
                <a:schemeClr val="bg1"/>
              </a:solidFill>
              <a:latin typeface="Arial"/>
              <a:ea typeface="Times New Roman"/>
            </a:endParaRPr>
          </a:p>
          <a:p>
            <a:pPr algn="just">
              <a:lnSpc>
                <a:spcPct val="115000"/>
              </a:lnSpc>
            </a:pPr>
            <a:r>
              <a:rPr lang="ar-SA" b="1" dirty="0">
                <a:solidFill>
                  <a:schemeClr val="bg1"/>
                </a:solidFill>
                <a:latin typeface="Arial"/>
                <a:ea typeface="Times New Roman"/>
              </a:rPr>
              <a:t>7/ مخاطر تقلبات أسعار الفائدة:</a:t>
            </a:r>
            <a:r>
              <a:rPr lang="ar-SA" dirty="0">
                <a:solidFill>
                  <a:schemeClr val="bg1"/>
                </a:solidFill>
                <a:latin typeface="Arial"/>
                <a:ea typeface="Times New Roman"/>
                <a:cs typeface="AL-Mohanad Bold"/>
              </a:rPr>
              <a:t> </a:t>
            </a:r>
            <a:r>
              <a:rPr lang="ar-SA" dirty="0" smtClean="0">
                <a:solidFill>
                  <a:schemeClr val="bg1"/>
                </a:solidFill>
                <a:latin typeface="Arial"/>
                <a:ea typeface="Times New Roman"/>
                <a:cs typeface="AL-Mohanad Bold"/>
              </a:rPr>
              <a:t> </a:t>
            </a:r>
            <a:r>
              <a:rPr lang="ar-SA" dirty="0">
                <a:solidFill>
                  <a:schemeClr val="bg1"/>
                </a:solidFill>
                <a:latin typeface="Arial"/>
                <a:ea typeface="Times New Roman"/>
                <a:cs typeface="AL-Mohanad Bold"/>
              </a:rPr>
              <a:t>إذا افترضنا أن تكلفة التمويل العقاري تكلفة ثابتة وان أي تغيير في أسعار الفائدة معناها أن الجهة الممولة محرومة من الاستفادة من ارتفاع أسعار الفائدة وذلك من صالح المقترض والعكس صحيح.</a:t>
            </a:r>
            <a:endParaRPr lang="en-US" dirty="0">
              <a:solidFill>
                <a:schemeClr val="bg1"/>
              </a:solidFill>
              <a:latin typeface="Arial"/>
              <a:ea typeface="Times New Roman"/>
            </a:endParaRPr>
          </a:p>
          <a:p>
            <a:pPr algn="just">
              <a:lnSpc>
                <a:spcPct val="115000"/>
              </a:lnSpc>
            </a:pPr>
            <a:r>
              <a:rPr lang="ar-SA" b="1" dirty="0">
                <a:solidFill>
                  <a:schemeClr val="bg1"/>
                </a:solidFill>
                <a:latin typeface="Arial"/>
                <a:ea typeface="Times New Roman"/>
              </a:rPr>
              <a:t>8/ التضخم.</a:t>
            </a:r>
            <a:endParaRPr lang="en-US" b="1" dirty="0">
              <a:solidFill>
                <a:schemeClr val="bg1"/>
              </a:solidFill>
              <a:effectLst/>
              <a:latin typeface="Arial"/>
              <a:ea typeface="Times New Roman"/>
            </a:endParaRPr>
          </a:p>
        </p:txBody>
      </p:sp>
    </p:spTree>
    <p:extLst>
      <p:ext uri="{BB962C8B-B14F-4D97-AF65-F5344CB8AC3E}">
        <p14:creationId xmlns:p14="http://schemas.microsoft.com/office/powerpoint/2010/main" val="34084934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94395" y="260648"/>
            <a:ext cx="8784976" cy="5613845"/>
          </a:xfrm>
          <a:prstGeom prst="rect">
            <a:avLst/>
          </a:prstGeom>
        </p:spPr>
        <p:txBody>
          <a:bodyPr wrap="square">
            <a:spAutoFit/>
          </a:bodyPr>
          <a:lstStyle/>
          <a:p>
            <a:pPr algn="just">
              <a:lnSpc>
                <a:spcPct val="115000"/>
              </a:lnSpc>
            </a:pPr>
            <a:r>
              <a:rPr lang="ar-SA" sz="2400" b="1" u="sng" dirty="0">
                <a:solidFill>
                  <a:srgbClr val="FF0000"/>
                </a:solidFill>
                <a:latin typeface="Arial"/>
                <a:ea typeface="Times New Roman"/>
              </a:rPr>
              <a:t>تقويم الجدوى الاقتصادية للمشروعات العقارية:</a:t>
            </a:r>
            <a:endParaRPr lang="en-US" sz="2400" b="1" u="sng" dirty="0">
              <a:solidFill>
                <a:srgbClr val="FF0000"/>
              </a:solidFill>
              <a:latin typeface="Arial"/>
              <a:ea typeface="Times New Roman"/>
            </a:endParaRPr>
          </a:p>
          <a:p>
            <a:pPr marL="342900" lvl="0" indent="-342900" algn="just">
              <a:lnSpc>
                <a:spcPct val="115000"/>
              </a:lnSpc>
              <a:buFont typeface="Symbol"/>
              <a:buChar char=""/>
            </a:pPr>
            <a:r>
              <a:rPr lang="ar-SA" dirty="0">
                <a:solidFill>
                  <a:srgbClr val="000000"/>
                </a:solidFill>
                <a:latin typeface="Arial"/>
                <a:ea typeface="Times New Roman"/>
              </a:rPr>
              <a:t>دراسة الجدوى يجب أن تقدم أكثر من سيناريو لتحقيق أهداف المشروع وينبغي أن يتضمن كل سيناريو تفاصيل حول إيجابيات وسلبيات الخيار المعني إلى جانب التكلفة المتوقعة له والفوائد المتوقعة منه لدى تطبيقه, ويجب أن يشمل التقييم الفوائد المادية وغير المادية, ويمكن أخذ هذه السيناريوهات في عين الاعتبار لدراسة خيارات التمويل المتوفرة, وتحديد الأسلوب الذي يجب إتباعه من أجل تحقيق أهداف المشروع, ومن ثم التوصية بالسيناريو الأنسب من حيث القدرة على تحقيق أهداف صاحب القرار.</a:t>
            </a:r>
            <a:endParaRPr lang="en-US" dirty="0">
              <a:solidFill>
                <a:srgbClr val="000000"/>
              </a:solidFill>
              <a:latin typeface="Arial"/>
              <a:ea typeface="Times New Roman"/>
            </a:endParaRPr>
          </a:p>
          <a:p>
            <a:pPr marL="342900" lvl="0" indent="-342900" algn="just">
              <a:lnSpc>
                <a:spcPct val="115000"/>
              </a:lnSpc>
              <a:buFont typeface="Symbol"/>
              <a:buChar char=""/>
            </a:pPr>
            <a:r>
              <a:rPr lang="ar-SA" dirty="0">
                <a:solidFill>
                  <a:srgbClr val="000000"/>
                </a:solidFill>
                <a:latin typeface="Arial"/>
                <a:ea typeface="Times New Roman"/>
              </a:rPr>
              <a:t>تبرز أهمية دراسة الجدوى والتي تمثل وثيقة مهمة تتضمن تحليلاً للجوانب التشغيلية والاقتصادية والفنية للمشروع المزمع, إذ أنها تتناول جميع المسائل الرئيسية ومنها فاعلية المشروع وتكلفته وإمكانية تحقيقه, ومدة إنجازه, والفوائد المرجوة منه, ومخاطرة وآلية تمويله.</a:t>
            </a:r>
            <a:endParaRPr lang="en-US" dirty="0">
              <a:solidFill>
                <a:srgbClr val="000000"/>
              </a:solidFill>
              <a:latin typeface="Arial"/>
              <a:ea typeface="Times New Roman"/>
            </a:endParaRPr>
          </a:p>
          <a:p>
            <a:pPr marL="342900" lvl="0" indent="-342900" algn="just">
              <a:lnSpc>
                <a:spcPct val="115000"/>
              </a:lnSpc>
              <a:buFont typeface="Symbol"/>
              <a:buChar char=""/>
            </a:pPr>
            <a:r>
              <a:rPr lang="ar-SA" dirty="0">
                <a:solidFill>
                  <a:srgbClr val="000000"/>
                </a:solidFill>
                <a:latin typeface="Arial"/>
                <a:ea typeface="Times New Roman"/>
              </a:rPr>
              <a:t>المشاريع العقارية يجب أن تتضمن دراسة الجدوى تحليلاً للسوق للتعرف على حجم الطلب للمنتجات العقارية, معرفة الفرق بين النمو في الأسر والنمو في الوحدات السكنية والقدرة المادية للأسر حديثة التكوين على امتلاك واستئجار الوحدات السكنية الجديدة.</a:t>
            </a:r>
            <a:endParaRPr lang="en-US" dirty="0">
              <a:solidFill>
                <a:srgbClr val="000000"/>
              </a:solidFill>
              <a:latin typeface="Arial"/>
              <a:ea typeface="Times New Roman"/>
            </a:endParaRPr>
          </a:p>
          <a:p>
            <a:pPr marL="342900" lvl="0" indent="-342900" algn="just">
              <a:lnSpc>
                <a:spcPct val="115000"/>
              </a:lnSpc>
              <a:buFont typeface="Symbol"/>
              <a:buChar char=""/>
            </a:pPr>
            <a:r>
              <a:rPr lang="ar-SA" dirty="0">
                <a:solidFill>
                  <a:srgbClr val="000000"/>
                </a:solidFill>
                <a:latin typeface="Arial"/>
                <a:ea typeface="Times New Roman"/>
              </a:rPr>
              <a:t>تطوير فكرة تمويل المشروع بعد قناعة المستثمر بوجود طلب على التطوير، وبحث جميع الإمكانيات التمويلية.</a:t>
            </a:r>
            <a:endParaRPr lang="en-US" dirty="0">
              <a:solidFill>
                <a:srgbClr val="000000"/>
              </a:solidFill>
              <a:latin typeface="Arial"/>
              <a:ea typeface="Times New Roman"/>
            </a:endParaRPr>
          </a:p>
          <a:p>
            <a:pPr marL="342900" lvl="0" indent="-342900" algn="just">
              <a:lnSpc>
                <a:spcPct val="115000"/>
              </a:lnSpc>
              <a:buFont typeface="Symbol"/>
              <a:buChar char=""/>
            </a:pPr>
            <a:r>
              <a:rPr lang="ar-SA" dirty="0">
                <a:solidFill>
                  <a:srgbClr val="000000"/>
                </a:solidFill>
                <a:latin typeface="Arial"/>
                <a:ea typeface="Times New Roman"/>
              </a:rPr>
              <a:t>تعتبر مرحلة اختيار الموقع وحيازته المرحلة الحقيقية لبداية التطوير ووضع جميع البدائل التخطيطية التي تحقق العائد الأفضل للاستثمار.</a:t>
            </a:r>
            <a:endParaRPr lang="en-US" dirty="0">
              <a:solidFill>
                <a:srgbClr val="000000"/>
              </a:solidFill>
              <a:latin typeface="Arial"/>
              <a:ea typeface="Times New Roman"/>
            </a:endParaRPr>
          </a:p>
          <a:p>
            <a:pPr marL="342900" lvl="0" indent="-342900" algn="just">
              <a:lnSpc>
                <a:spcPct val="115000"/>
              </a:lnSpc>
              <a:buFont typeface="Symbol"/>
              <a:buChar char=""/>
            </a:pPr>
            <a:r>
              <a:rPr lang="ar-SA" dirty="0">
                <a:solidFill>
                  <a:srgbClr val="000000"/>
                </a:solidFill>
                <a:latin typeface="Arial"/>
                <a:ea typeface="Times New Roman"/>
              </a:rPr>
              <a:t>ينبغي أن تحدد دراسة الأطراف المعنية الأساسية التي تؤثر قراراتها وموقفها في نجاح المشروع كالمالك والهيئات الحكومية والمؤسسة الممولة والمستأجرين والمستخدمين النهائيين الرئيسيين.</a:t>
            </a:r>
            <a:endParaRPr lang="en-US" dirty="0">
              <a:solidFill>
                <a:srgbClr val="000000"/>
              </a:solidFill>
              <a:effectLst/>
              <a:latin typeface="Arial"/>
              <a:ea typeface="Times New Roman"/>
            </a:endParaRPr>
          </a:p>
        </p:txBody>
      </p:sp>
    </p:spTree>
    <p:extLst>
      <p:ext uri="{BB962C8B-B14F-4D97-AF65-F5344CB8AC3E}">
        <p14:creationId xmlns:p14="http://schemas.microsoft.com/office/powerpoint/2010/main" val="2311458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07504" y="1196752"/>
            <a:ext cx="8712968" cy="4388894"/>
          </a:xfrm>
          <a:prstGeom prst="rect">
            <a:avLst/>
          </a:prstGeom>
        </p:spPr>
        <p:txBody>
          <a:bodyPr wrap="square">
            <a:spAutoFit/>
          </a:bodyPr>
          <a:lstStyle/>
          <a:p>
            <a:pPr algn="just">
              <a:lnSpc>
                <a:spcPct val="115000"/>
              </a:lnSpc>
            </a:pPr>
            <a:r>
              <a:rPr lang="ar-SA" sz="2400" b="1" u="sng" dirty="0">
                <a:solidFill>
                  <a:srgbClr val="FF0000"/>
                </a:solidFill>
                <a:latin typeface="Arial"/>
                <a:ea typeface="Times New Roman"/>
              </a:rPr>
              <a:t>صناديق الاستثمار العقاري</a:t>
            </a:r>
            <a:r>
              <a:rPr lang="ar-SA" sz="2400" b="1" u="sng" dirty="0" smtClean="0">
                <a:solidFill>
                  <a:srgbClr val="FF0000"/>
                </a:solidFill>
                <a:latin typeface="Arial"/>
                <a:ea typeface="Times New Roman"/>
              </a:rPr>
              <a:t>:</a:t>
            </a:r>
            <a:endParaRPr lang="ar-JO" sz="2400" b="1" u="sng" dirty="0" smtClean="0">
              <a:solidFill>
                <a:srgbClr val="FF0000"/>
              </a:solidFill>
              <a:latin typeface="Arial"/>
              <a:ea typeface="Times New Roman"/>
            </a:endParaRPr>
          </a:p>
          <a:p>
            <a:pPr algn="just">
              <a:lnSpc>
                <a:spcPct val="115000"/>
              </a:lnSpc>
            </a:pPr>
            <a:endParaRPr lang="en-US" sz="2400" b="1" u="sng" dirty="0">
              <a:solidFill>
                <a:srgbClr val="FF0000"/>
              </a:solidFill>
              <a:latin typeface="Arial"/>
              <a:ea typeface="Times New Roman"/>
            </a:endParaRPr>
          </a:p>
          <a:p>
            <a:pPr marL="342900" lvl="0" indent="-342900" algn="just">
              <a:lnSpc>
                <a:spcPct val="115000"/>
              </a:lnSpc>
              <a:buFont typeface="Symbol"/>
              <a:buChar char=""/>
            </a:pPr>
            <a:r>
              <a:rPr lang="ar-SA" sz="2000" dirty="0">
                <a:solidFill>
                  <a:srgbClr val="000000"/>
                </a:solidFill>
                <a:latin typeface="Arial"/>
                <a:ea typeface="Times New Roman"/>
              </a:rPr>
              <a:t>هدفها تجميع التمويل اللازم لقيام بالاستثمارات للمجموعة كبيرة من المستثمرين قد يكونوا صغار مستثمرين، وبالتالي نحصل على رأس مال كبير استثماري.</a:t>
            </a:r>
            <a:endParaRPr lang="en-US" sz="2000" dirty="0">
              <a:solidFill>
                <a:srgbClr val="000000"/>
              </a:solidFill>
              <a:latin typeface="Arial"/>
              <a:ea typeface="Times New Roman"/>
            </a:endParaRPr>
          </a:p>
          <a:p>
            <a:pPr marL="342900" lvl="0" indent="-342900" algn="just">
              <a:lnSpc>
                <a:spcPct val="115000"/>
              </a:lnSpc>
              <a:buFont typeface="Symbol"/>
              <a:buChar char=""/>
            </a:pPr>
            <a:r>
              <a:rPr lang="ar-SA" sz="2000" dirty="0">
                <a:solidFill>
                  <a:srgbClr val="000000"/>
                </a:solidFill>
                <a:latin typeface="Arial"/>
                <a:ea typeface="Times New Roman"/>
              </a:rPr>
              <a:t>تم استخدام صناديق الاستثمار العقارية في العالم كوسيلة للتعامل مع تكاليف ملكية العقارات ويمكن استخدام هذا الصناديق لتمويل تكاليف المباني التجارية والصناعية ومبيعات التجزئة والسكنية والمباني المتخصصة للعيادات والمستشفيات.</a:t>
            </a:r>
            <a:endParaRPr lang="en-US" sz="2000" dirty="0">
              <a:solidFill>
                <a:srgbClr val="000000"/>
              </a:solidFill>
              <a:latin typeface="Arial"/>
              <a:ea typeface="Times New Roman"/>
            </a:endParaRPr>
          </a:p>
          <a:p>
            <a:pPr marL="342900" lvl="0" indent="-342900" algn="just">
              <a:lnSpc>
                <a:spcPct val="115000"/>
              </a:lnSpc>
              <a:buFont typeface="Symbol"/>
              <a:buChar char=""/>
            </a:pPr>
            <a:r>
              <a:rPr lang="ar-SA" sz="2000" dirty="0">
                <a:solidFill>
                  <a:srgbClr val="000000"/>
                </a:solidFill>
                <a:latin typeface="Arial"/>
                <a:ea typeface="Times New Roman"/>
              </a:rPr>
              <a:t>تخصص هذه الصناديق نسبة عالية من دخلها للمستثمرين من خلال توزيعات ربحية وسنوية أو تتم إعادة استثمار تلك الأرباح, والهيكل الاستثماري فيها مصمم وفقاً لسندات أو صكوك قابلة للتداول شأنها شأن الأسهم.</a:t>
            </a:r>
            <a:endParaRPr lang="en-US" sz="2000" dirty="0">
              <a:solidFill>
                <a:srgbClr val="000000"/>
              </a:solidFill>
              <a:latin typeface="Arial"/>
              <a:ea typeface="Times New Roman"/>
            </a:endParaRPr>
          </a:p>
          <a:p>
            <a:r>
              <a:rPr lang="ar-SA" sz="2000" dirty="0">
                <a:solidFill>
                  <a:srgbClr val="000000"/>
                </a:solidFill>
                <a:ea typeface="Times New Roman"/>
                <a:cs typeface="Arial"/>
              </a:rPr>
              <a:t>مستثمر الصناديق العقارية مالك للعقار فالمخاطر هنا تكون منخفضة، وهذه ميزة على أدوات الدخل الثابت الأخرى.</a:t>
            </a:r>
            <a:endParaRPr lang="en-US" sz="2000" dirty="0"/>
          </a:p>
        </p:txBody>
      </p:sp>
    </p:spTree>
    <p:extLst>
      <p:ext uri="{BB962C8B-B14F-4D97-AF65-F5344CB8AC3E}">
        <p14:creationId xmlns:p14="http://schemas.microsoft.com/office/powerpoint/2010/main" val="33296875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1453844"/>
            <a:ext cx="8640960" cy="4127284"/>
          </a:xfrm>
          <a:prstGeom prst="rect">
            <a:avLst/>
          </a:prstGeom>
        </p:spPr>
        <p:txBody>
          <a:bodyPr wrap="square">
            <a:spAutoFit/>
          </a:bodyPr>
          <a:lstStyle/>
          <a:p>
            <a:pPr algn="just">
              <a:lnSpc>
                <a:spcPct val="115000"/>
              </a:lnSpc>
            </a:pPr>
            <a:r>
              <a:rPr lang="ar-SA" sz="2400" b="1" u="sng" dirty="0">
                <a:solidFill>
                  <a:srgbClr val="FF0000"/>
                </a:solidFill>
                <a:latin typeface="Arial"/>
                <a:ea typeface="Times New Roman"/>
              </a:rPr>
              <a:t>إدارة الرهن العقاري</a:t>
            </a:r>
            <a:r>
              <a:rPr lang="ar-SA" sz="2400" b="1" u="sng" dirty="0" smtClean="0">
                <a:solidFill>
                  <a:srgbClr val="FF0000"/>
                </a:solidFill>
                <a:latin typeface="Arial"/>
                <a:ea typeface="Times New Roman"/>
              </a:rPr>
              <a:t>:</a:t>
            </a:r>
            <a:endParaRPr lang="ar-JO" sz="2400" b="1" u="sng" dirty="0" smtClean="0">
              <a:solidFill>
                <a:srgbClr val="FF0000"/>
              </a:solidFill>
              <a:latin typeface="Arial"/>
              <a:ea typeface="Times New Roman"/>
            </a:endParaRPr>
          </a:p>
          <a:p>
            <a:pPr algn="just">
              <a:lnSpc>
                <a:spcPct val="115000"/>
              </a:lnSpc>
            </a:pPr>
            <a:endParaRPr lang="en-US" sz="2400" b="1" u="sng" dirty="0">
              <a:solidFill>
                <a:srgbClr val="FF0000"/>
              </a:solidFill>
              <a:latin typeface="Arial"/>
              <a:ea typeface="Times New Roman"/>
            </a:endParaRPr>
          </a:p>
          <a:p>
            <a:pPr algn="just">
              <a:lnSpc>
                <a:spcPct val="115000"/>
              </a:lnSpc>
            </a:pPr>
            <a:r>
              <a:rPr lang="ar-SA" sz="2000" b="1" dirty="0">
                <a:solidFill>
                  <a:schemeClr val="bg1"/>
                </a:solidFill>
                <a:latin typeface="Arial"/>
                <a:ea typeface="Times New Roman"/>
              </a:rPr>
              <a:t>الرهن العقاري هو حبس عين العقار لدى طرف أو جهة أخرى مقابل قرض أو دين أو خلافه لحين استيفاء الدين ومن ثم فك العين المرهونة،</a:t>
            </a:r>
            <a:r>
              <a:rPr lang="ar-SA" sz="2000" dirty="0">
                <a:solidFill>
                  <a:schemeClr val="bg1"/>
                </a:solidFill>
                <a:latin typeface="Arial"/>
                <a:ea typeface="Times New Roman"/>
              </a:rPr>
              <a:t> أي شراء عين عقارية بالأقساط لفترة من الزمن بفائدة على ألا يجوز لك التصرف بالعقار حتى الانتهاء وتسديد قيمة الرهن بالكامل.</a:t>
            </a:r>
            <a:endParaRPr lang="en-US" sz="2000" dirty="0">
              <a:solidFill>
                <a:schemeClr val="bg1"/>
              </a:solidFill>
              <a:latin typeface="Arial"/>
              <a:ea typeface="Times New Roman"/>
            </a:endParaRPr>
          </a:p>
          <a:p>
            <a:pPr algn="just">
              <a:lnSpc>
                <a:spcPct val="115000"/>
              </a:lnSpc>
            </a:pPr>
            <a:r>
              <a:rPr lang="ar-SA" sz="2000" b="1" dirty="0">
                <a:solidFill>
                  <a:schemeClr val="bg1"/>
                </a:solidFill>
                <a:latin typeface="Arial"/>
                <a:ea typeface="Times New Roman"/>
              </a:rPr>
              <a:t>خطوات عمليات الرهن العقاري:</a:t>
            </a:r>
            <a:endParaRPr lang="en-US" sz="2000" b="1" dirty="0">
              <a:solidFill>
                <a:schemeClr val="bg1"/>
              </a:solidFill>
              <a:latin typeface="Arial"/>
              <a:ea typeface="Times New Roman"/>
            </a:endParaRPr>
          </a:p>
          <a:p>
            <a:pPr indent="165100" algn="just">
              <a:lnSpc>
                <a:spcPct val="115000"/>
              </a:lnSpc>
            </a:pPr>
            <a:r>
              <a:rPr lang="ar-SA" sz="2000" b="1" dirty="0">
                <a:solidFill>
                  <a:schemeClr val="bg1"/>
                </a:solidFill>
                <a:latin typeface="Arial"/>
                <a:ea typeface="Times New Roman"/>
              </a:rPr>
              <a:t>1/ تنشئة الرهن العقاري: تأسيسه وتنشئته.</a:t>
            </a:r>
            <a:endParaRPr lang="en-US" sz="2000" b="1" dirty="0">
              <a:solidFill>
                <a:schemeClr val="bg1"/>
              </a:solidFill>
              <a:latin typeface="Arial"/>
              <a:ea typeface="Times New Roman"/>
            </a:endParaRPr>
          </a:p>
          <a:p>
            <a:pPr indent="165100" algn="just">
              <a:lnSpc>
                <a:spcPct val="115000"/>
              </a:lnSpc>
            </a:pPr>
            <a:r>
              <a:rPr lang="ar-SA" sz="2000" b="1" dirty="0">
                <a:solidFill>
                  <a:schemeClr val="bg1"/>
                </a:solidFill>
                <a:latin typeface="Arial"/>
                <a:ea typeface="Times New Roman"/>
              </a:rPr>
              <a:t>2/ ضمان التمويل العقاري.</a:t>
            </a:r>
            <a:endParaRPr lang="en-US" sz="2000" b="1" dirty="0">
              <a:solidFill>
                <a:schemeClr val="bg1"/>
              </a:solidFill>
              <a:latin typeface="Arial"/>
              <a:ea typeface="Times New Roman"/>
            </a:endParaRPr>
          </a:p>
          <a:p>
            <a:pPr indent="165100" algn="just">
              <a:lnSpc>
                <a:spcPct val="115000"/>
              </a:lnSpc>
            </a:pPr>
            <a:r>
              <a:rPr lang="ar-SA" sz="2000" b="1" dirty="0">
                <a:solidFill>
                  <a:schemeClr val="bg1"/>
                </a:solidFill>
                <a:latin typeface="Arial"/>
                <a:ea typeface="Times New Roman"/>
              </a:rPr>
              <a:t>3/ إنهاء الرهن العقاري والتمويل.</a:t>
            </a:r>
            <a:endParaRPr lang="en-US" sz="2000" b="1" dirty="0">
              <a:solidFill>
                <a:schemeClr val="bg1"/>
              </a:solidFill>
              <a:latin typeface="Arial"/>
              <a:ea typeface="Times New Roman"/>
            </a:endParaRPr>
          </a:p>
          <a:p>
            <a:pPr indent="165100" algn="just">
              <a:lnSpc>
                <a:spcPct val="115000"/>
              </a:lnSpc>
            </a:pPr>
            <a:r>
              <a:rPr lang="ar-SA" sz="2000" b="1" dirty="0">
                <a:solidFill>
                  <a:schemeClr val="bg1"/>
                </a:solidFill>
                <a:latin typeface="Arial"/>
                <a:ea typeface="Times New Roman"/>
              </a:rPr>
              <a:t>4/ تسويق الرهن العقاري: (التو ريق).</a:t>
            </a:r>
            <a:endParaRPr lang="en-US" sz="2000" b="1" dirty="0">
              <a:solidFill>
                <a:schemeClr val="bg1"/>
              </a:solidFill>
              <a:latin typeface="Arial"/>
              <a:ea typeface="Times New Roman"/>
            </a:endParaRPr>
          </a:p>
          <a:p>
            <a:pPr indent="165100" algn="just">
              <a:lnSpc>
                <a:spcPct val="115000"/>
              </a:lnSpc>
            </a:pPr>
            <a:r>
              <a:rPr lang="ar-SA" sz="2000" b="1" dirty="0">
                <a:solidFill>
                  <a:schemeClr val="bg1"/>
                </a:solidFill>
                <a:latin typeface="Arial"/>
                <a:ea typeface="Times New Roman"/>
              </a:rPr>
              <a:t>5/ خدمات الرهن العقاري.</a:t>
            </a:r>
            <a:endParaRPr lang="en-US" sz="2000" b="1" dirty="0">
              <a:solidFill>
                <a:schemeClr val="bg1"/>
              </a:solidFill>
              <a:effectLst/>
              <a:latin typeface="Arial"/>
              <a:ea typeface="Times New Roman"/>
            </a:endParaRPr>
          </a:p>
        </p:txBody>
      </p:sp>
    </p:spTree>
    <p:extLst>
      <p:ext uri="{BB962C8B-B14F-4D97-AF65-F5344CB8AC3E}">
        <p14:creationId xmlns:p14="http://schemas.microsoft.com/office/powerpoint/2010/main" val="5166435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1268760"/>
            <a:ext cx="8712968" cy="5189113"/>
          </a:xfrm>
          <a:prstGeom prst="rect">
            <a:avLst/>
          </a:prstGeom>
        </p:spPr>
        <p:txBody>
          <a:bodyPr wrap="square">
            <a:spAutoFit/>
          </a:bodyPr>
          <a:lstStyle/>
          <a:p>
            <a:pPr algn="just">
              <a:lnSpc>
                <a:spcPct val="115000"/>
              </a:lnSpc>
            </a:pPr>
            <a:r>
              <a:rPr lang="ar-SA" sz="2400" b="1" u="sng" dirty="0">
                <a:solidFill>
                  <a:srgbClr val="FF0000"/>
                </a:solidFill>
                <a:latin typeface="Arial"/>
                <a:ea typeface="Times New Roman"/>
              </a:rPr>
              <a:t>مراحل تصميم عقود التمويل العقاري</a:t>
            </a:r>
            <a:r>
              <a:rPr lang="ar-SA" sz="2400" b="1" u="sng" dirty="0" smtClean="0">
                <a:solidFill>
                  <a:srgbClr val="FF0000"/>
                </a:solidFill>
                <a:latin typeface="Arial"/>
                <a:ea typeface="Times New Roman"/>
              </a:rPr>
              <a:t>:</a:t>
            </a:r>
            <a:endParaRPr lang="ar-JO" sz="2400" b="1" u="sng" dirty="0" smtClean="0">
              <a:solidFill>
                <a:srgbClr val="FF0000"/>
              </a:solidFill>
              <a:latin typeface="Arial"/>
              <a:ea typeface="Times New Roman"/>
            </a:endParaRPr>
          </a:p>
          <a:p>
            <a:pPr algn="just">
              <a:lnSpc>
                <a:spcPct val="115000"/>
              </a:lnSpc>
            </a:pPr>
            <a:endParaRPr lang="en-US" sz="2400" b="1" u="sng" dirty="0">
              <a:solidFill>
                <a:srgbClr val="FF0000"/>
              </a:solidFill>
              <a:latin typeface="Arial"/>
              <a:ea typeface="Times New Roman"/>
            </a:endParaRPr>
          </a:p>
          <a:p>
            <a:pPr algn="just">
              <a:lnSpc>
                <a:spcPct val="115000"/>
              </a:lnSpc>
            </a:pPr>
            <a:r>
              <a:rPr lang="ar-SA" sz="2000" b="1" dirty="0">
                <a:solidFill>
                  <a:schemeClr val="bg1"/>
                </a:solidFill>
                <a:latin typeface="Arial"/>
                <a:ea typeface="Times New Roman"/>
              </a:rPr>
              <a:t>1/ البيع بالتقسيط:</a:t>
            </a:r>
            <a:r>
              <a:rPr lang="ar-SA" sz="2000" dirty="0">
                <a:solidFill>
                  <a:schemeClr val="bg1"/>
                </a:solidFill>
                <a:latin typeface="Arial"/>
                <a:ea typeface="Times New Roman"/>
              </a:rPr>
              <a:t> يعني نقل ملكية العين إلى المشتري وتركها حرة له يملك التصرف فيها ولو بالبيع, واشتراط تقديم ضمانات لسداد المديونية كالكفيل الغارم، وهذا التصميم صالح في عمليات التسويق كونه يؤدي تملك المشتري للعين في الحال إلا أن الضمانات التي فيه لم تكف في معالجة الوضع, مما أدى إلى رفع الفائدة التمويلية.</a:t>
            </a:r>
            <a:endParaRPr lang="en-US" sz="2000" dirty="0">
              <a:solidFill>
                <a:schemeClr val="bg1"/>
              </a:solidFill>
              <a:latin typeface="Arial"/>
              <a:ea typeface="Times New Roman"/>
            </a:endParaRPr>
          </a:p>
          <a:p>
            <a:pPr algn="just">
              <a:lnSpc>
                <a:spcPct val="115000"/>
              </a:lnSpc>
            </a:pPr>
            <a:r>
              <a:rPr lang="ar-SA" sz="2000" b="1" dirty="0">
                <a:solidFill>
                  <a:schemeClr val="bg1"/>
                </a:solidFill>
                <a:latin typeface="Arial"/>
                <a:ea typeface="Times New Roman"/>
              </a:rPr>
              <a:t>2/ مرحلة الوسط في الضمانات والفائدة: </a:t>
            </a:r>
            <a:r>
              <a:rPr lang="ar-SA" sz="2000" dirty="0">
                <a:solidFill>
                  <a:schemeClr val="bg1"/>
                </a:solidFill>
                <a:latin typeface="Arial"/>
                <a:ea typeface="Times New Roman"/>
              </a:rPr>
              <a:t>حيث يتم نقل الملكية للمشتري إلا أن البائع يشترط رهنها في باقي المديونية, في حين أن المالك قد ضمن عدم تصرف المشتري بالعين إلا أنه كذلك لا يملك التصرف فيها لاستيفاء باقي المديونية لأنها في ملك غيره واللجوء إلى بيع الرهن إضافة إلى كونه إجراء غير عملي فهو كذلك سيواجه تفاوت وجهات النظر القضائية في الجوانب الإجرائية والموضوعية, وهي معدودة في المخاطر.</a:t>
            </a:r>
            <a:endParaRPr lang="en-US" sz="2000" dirty="0">
              <a:solidFill>
                <a:schemeClr val="bg1"/>
              </a:solidFill>
              <a:latin typeface="Arial"/>
              <a:ea typeface="Times New Roman"/>
            </a:endParaRPr>
          </a:p>
          <a:p>
            <a:pPr algn="just">
              <a:lnSpc>
                <a:spcPct val="115000"/>
              </a:lnSpc>
            </a:pPr>
            <a:r>
              <a:rPr lang="ar-SA" sz="2000" b="1" dirty="0">
                <a:solidFill>
                  <a:schemeClr val="bg1"/>
                </a:solidFill>
                <a:latin typeface="Arial"/>
                <a:ea typeface="Times New Roman"/>
              </a:rPr>
              <a:t>3/ المرحلة الأكثر شيوعاً: الإيجار المنتهي بالتمليك "الإيجار التمويلي":</a:t>
            </a:r>
            <a:r>
              <a:rPr lang="ar-SA" sz="2000" dirty="0">
                <a:solidFill>
                  <a:schemeClr val="bg1"/>
                </a:solidFill>
                <a:latin typeface="Arial"/>
                <a:ea typeface="Times New Roman"/>
              </a:rPr>
              <a:t> البائع لا ينقل الملكية إلى المشتري أصلاً بل يؤجره العين ولكنه يعده ببيعها له أو هبتها له أو تملكها بمجرد الوفاء بالأقساط, وهي الصيغة المفضلة للممولين لأنها لا تدخله في مخاطر نقل الملكية أو حتى رهن العقار.</a:t>
            </a:r>
            <a:endParaRPr lang="en-US" sz="2000" dirty="0">
              <a:solidFill>
                <a:schemeClr val="bg1"/>
              </a:solidFill>
              <a:effectLst/>
              <a:latin typeface="Arial"/>
              <a:ea typeface="Times New Roman"/>
            </a:endParaRPr>
          </a:p>
        </p:txBody>
      </p:sp>
    </p:spTree>
    <p:extLst>
      <p:ext uri="{BB962C8B-B14F-4D97-AF65-F5344CB8AC3E}">
        <p14:creationId xmlns:p14="http://schemas.microsoft.com/office/powerpoint/2010/main" val="12260216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07504" y="692696"/>
            <a:ext cx="8892480" cy="4799775"/>
          </a:xfrm>
          <a:prstGeom prst="rect">
            <a:avLst/>
          </a:prstGeom>
        </p:spPr>
        <p:txBody>
          <a:bodyPr wrap="square">
            <a:spAutoFit/>
          </a:bodyPr>
          <a:lstStyle/>
          <a:p>
            <a:pPr algn="just">
              <a:lnSpc>
                <a:spcPct val="115000"/>
              </a:lnSpc>
            </a:pPr>
            <a:r>
              <a:rPr lang="ar-JO" sz="2400" b="1" u="sng" dirty="0" smtClean="0">
                <a:solidFill>
                  <a:srgbClr val="FF0000"/>
                </a:solidFill>
                <a:latin typeface="Arial"/>
                <a:ea typeface="Times New Roman"/>
              </a:rPr>
              <a:t>تحويل</a:t>
            </a:r>
            <a:r>
              <a:rPr lang="ar-SA" sz="2400" b="1" u="sng" dirty="0" smtClean="0">
                <a:solidFill>
                  <a:srgbClr val="FF0000"/>
                </a:solidFill>
                <a:latin typeface="Arial"/>
                <a:ea typeface="Times New Roman"/>
              </a:rPr>
              <a:t> </a:t>
            </a:r>
            <a:r>
              <a:rPr lang="ar-SA" sz="2400" b="1" u="sng" dirty="0">
                <a:solidFill>
                  <a:srgbClr val="FF0000"/>
                </a:solidFill>
                <a:latin typeface="Arial"/>
                <a:ea typeface="Times New Roman"/>
              </a:rPr>
              <a:t>الديون </a:t>
            </a:r>
            <a:r>
              <a:rPr lang="ar-SA" sz="2400" b="1" u="sng" dirty="0" smtClean="0">
                <a:solidFill>
                  <a:srgbClr val="FF0000"/>
                </a:solidFill>
                <a:latin typeface="Arial"/>
                <a:ea typeface="Times New Roman"/>
              </a:rPr>
              <a:t>العقارية</a:t>
            </a:r>
            <a:r>
              <a:rPr lang="ar-JO" sz="2400" b="1" u="sng" dirty="0" smtClean="0">
                <a:solidFill>
                  <a:srgbClr val="FF0000"/>
                </a:solidFill>
                <a:latin typeface="Arial"/>
                <a:ea typeface="Times New Roman"/>
              </a:rPr>
              <a:t> الى صكوك</a:t>
            </a:r>
            <a:r>
              <a:rPr lang="ar-SA" sz="2400" b="1" u="sng" dirty="0" smtClean="0">
                <a:solidFill>
                  <a:srgbClr val="FF0000"/>
                </a:solidFill>
                <a:latin typeface="Arial"/>
                <a:ea typeface="Times New Roman"/>
              </a:rPr>
              <a:t>: </a:t>
            </a:r>
            <a:endParaRPr lang="ar-JO" sz="2400" b="1" u="sng" dirty="0" smtClean="0">
              <a:solidFill>
                <a:srgbClr val="FF0000"/>
              </a:solidFill>
              <a:latin typeface="Arial"/>
              <a:ea typeface="Times New Roman"/>
            </a:endParaRPr>
          </a:p>
          <a:p>
            <a:pPr algn="just">
              <a:lnSpc>
                <a:spcPct val="115000"/>
              </a:lnSpc>
            </a:pPr>
            <a:endParaRPr lang="en-US" sz="2400" b="1" u="sng" dirty="0">
              <a:solidFill>
                <a:srgbClr val="FF0000"/>
              </a:solidFill>
              <a:latin typeface="Arial"/>
              <a:ea typeface="Times New Roman"/>
            </a:endParaRPr>
          </a:p>
          <a:p>
            <a:pPr marL="342900" lvl="0" indent="-342900" algn="just">
              <a:lnSpc>
                <a:spcPct val="115000"/>
              </a:lnSpc>
              <a:buFont typeface="Symbol"/>
              <a:buChar char=""/>
            </a:pPr>
            <a:r>
              <a:rPr lang="ar-SA" b="1" dirty="0">
                <a:solidFill>
                  <a:schemeClr val="bg1"/>
                </a:solidFill>
                <a:latin typeface="Arial"/>
                <a:ea typeface="Times New Roman"/>
              </a:rPr>
              <a:t>الصكوك هي البديل للسندات,</a:t>
            </a:r>
            <a:r>
              <a:rPr lang="ar-SA" dirty="0">
                <a:solidFill>
                  <a:schemeClr val="bg1"/>
                </a:solidFill>
                <a:latin typeface="Arial"/>
                <a:ea typeface="Times New Roman"/>
              </a:rPr>
              <a:t> فكما نقول المرابحة بديل للقرض فأيضاً الصكوك هي بديل للسندات، </a:t>
            </a:r>
            <a:r>
              <a:rPr lang="ar-SA" b="1" dirty="0">
                <a:solidFill>
                  <a:schemeClr val="bg1"/>
                </a:solidFill>
                <a:latin typeface="Arial"/>
                <a:ea typeface="Times New Roman"/>
              </a:rPr>
              <a:t>فالصكوك هي سندات تدعمها أصول مصممة (معين الصكوك) وفقاً لأحكام الشريعة الإسلامية ويمكن تداولها في الأسواق</a:t>
            </a:r>
            <a:r>
              <a:rPr lang="ar-SA" dirty="0">
                <a:solidFill>
                  <a:schemeClr val="bg1"/>
                </a:solidFill>
                <a:latin typeface="Arial"/>
                <a:ea typeface="Times New Roman"/>
              </a:rPr>
              <a:t>.</a:t>
            </a:r>
            <a:endParaRPr lang="en-US" dirty="0">
              <a:solidFill>
                <a:schemeClr val="bg1"/>
              </a:solidFill>
              <a:latin typeface="Arial"/>
              <a:ea typeface="Times New Roman"/>
            </a:endParaRPr>
          </a:p>
          <a:p>
            <a:pPr marL="342900" lvl="0" indent="-342900" algn="just">
              <a:lnSpc>
                <a:spcPct val="115000"/>
              </a:lnSpc>
              <a:buFont typeface="Symbol"/>
              <a:buChar char=""/>
            </a:pPr>
            <a:r>
              <a:rPr lang="ar-SA" b="1" dirty="0">
                <a:solidFill>
                  <a:schemeClr val="bg1"/>
                </a:solidFill>
                <a:latin typeface="Arial"/>
                <a:ea typeface="Times New Roman"/>
              </a:rPr>
              <a:t>الصك هو وثيقة محددة القيمة تصدر باسم مالكه مقابل القيمة التي قدمها بقصد تمويل مشروع استثماري محدد</a:t>
            </a:r>
            <a:r>
              <a:rPr lang="ar-SA" dirty="0">
                <a:solidFill>
                  <a:schemeClr val="bg1"/>
                </a:solidFill>
                <a:latin typeface="Arial"/>
                <a:ea typeface="Times New Roman"/>
              </a:rPr>
              <a:t> أو تمويل الجانب الاستثماري في الموازنة العامة للدولة إذا قدر ما يقدم يكون له نصيب في الملكية.</a:t>
            </a:r>
            <a:endParaRPr lang="en-US" dirty="0">
              <a:solidFill>
                <a:schemeClr val="bg1"/>
              </a:solidFill>
              <a:latin typeface="Arial"/>
              <a:ea typeface="Times New Roman"/>
            </a:endParaRPr>
          </a:p>
          <a:p>
            <a:pPr marL="342900" lvl="0" indent="-342900" algn="just">
              <a:lnSpc>
                <a:spcPct val="115000"/>
              </a:lnSpc>
              <a:buFont typeface="Symbol"/>
              <a:buChar char=""/>
            </a:pPr>
            <a:r>
              <a:rPr lang="ar-SA" b="1" dirty="0">
                <a:solidFill>
                  <a:schemeClr val="bg1"/>
                </a:solidFill>
                <a:latin typeface="Arial"/>
                <a:ea typeface="Times New Roman"/>
              </a:rPr>
              <a:t>معين الصكوك:</a:t>
            </a:r>
            <a:r>
              <a:rPr lang="ar-SA" dirty="0">
                <a:solidFill>
                  <a:schemeClr val="bg1"/>
                </a:solidFill>
                <a:latin typeface="Arial"/>
                <a:ea typeface="Times New Roman"/>
              </a:rPr>
              <a:t> </a:t>
            </a:r>
            <a:r>
              <a:rPr lang="ar-SA" b="1" dirty="0">
                <a:solidFill>
                  <a:schemeClr val="bg1"/>
                </a:solidFill>
                <a:latin typeface="Arial"/>
                <a:ea typeface="Times New Roman"/>
              </a:rPr>
              <a:t>هو مجموعة من الأصول تجمع في معين واحد وتورق بعرض إصدار الصكوك.</a:t>
            </a:r>
            <a:endParaRPr lang="en-US" dirty="0">
              <a:solidFill>
                <a:schemeClr val="bg1"/>
              </a:solidFill>
              <a:latin typeface="Arial"/>
              <a:ea typeface="Times New Roman"/>
            </a:endParaRPr>
          </a:p>
          <a:p>
            <a:pPr marL="342900" lvl="0" indent="-342900" algn="just">
              <a:lnSpc>
                <a:spcPct val="115000"/>
              </a:lnSpc>
              <a:buFont typeface="Symbol"/>
              <a:buChar char=""/>
            </a:pPr>
            <a:r>
              <a:rPr lang="ar-SA" dirty="0">
                <a:solidFill>
                  <a:schemeClr val="bg1"/>
                </a:solidFill>
                <a:latin typeface="Arial"/>
                <a:ea typeface="Times New Roman"/>
              </a:rPr>
              <a:t>برزت الصكوك كواحدة من أهم هذه الأدوات المالية والتي استطاعت أن تجد لها مكان في أسواق المال العالمية.</a:t>
            </a:r>
            <a:endParaRPr lang="en-US" dirty="0">
              <a:solidFill>
                <a:schemeClr val="bg1"/>
              </a:solidFill>
              <a:latin typeface="Arial"/>
              <a:ea typeface="Times New Roman"/>
            </a:endParaRPr>
          </a:p>
          <a:p>
            <a:pPr marL="342900" lvl="0" indent="-342900" algn="just">
              <a:lnSpc>
                <a:spcPct val="115000"/>
              </a:lnSpc>
              <a:buFont typeface="Symbol"/>
              <a:buChar char=""/>
            </a:pPr>
            <a:r>
              <a:rPr lang="ar-SA" dirty="0">
                <a:solidFill>
                  <a:schemeClr val="bg1"/>
                </a:solidFill>
                <a:latin typeface="Arial"/>
                <a:ea typeface="Times New Roman"/>
              </a:rPr>
              <a:t>استقطبت الصكوك مستثمرين من دول ومؤسسات مختلفة, وأصبحت موازية للسندات في الاستثمار التقليدي ومتاحة للجميع أفراداً وشركات وحكومات في القارات الرئيسية </a:t>
            </a:r>
            <a:r>
              <a:rPr lang="ar-SA" b="1" dirty="0">
                <a:solidFill>
                  <a:schemeClr val="bg1"/>
                </a:solidFill>
                <a:latin typeface="Arial"/>
                <a:ea typeface="Times New Roman"/>
              </a:rPr>
              <a:t>وتعتبر ماليزيا أكبر سوق للصكوك.</a:t>
            </a:r>
            <a:endParaRPr lang="en-US" dirty="0">
              <a:solidFill>
                <a:schemeClr val="bg1"/>
              </a:solidFill>
              <a:latin typeface="Arial"/>
              <a:ea typeface="Times New Roman"/>
            </a:endParaRPr>
          </a:p>
          <a:p>
            <a:pPr algn="just">
              <a:lnSpc>
                <a:spcPct val="115000"/>
              </a:lnSpc>
            </a:pPr>
            <a:r>
              <a:rPr lang="ar-SA" sz="2000" b="1" u="sng" dirty="0">
                <a:solidFill>
                  <a:srgbClr val="FF0000"/>
                </a:solidFill>
                <a:latin typeface="Arial"/>
                <a:ea typeface="Times New Roman"/>
              </a:rPr>
              <a:t>الصكوك الإسلامية الحكومية:</a:t>
            </a:r>
            <a:endParaRPr lang="en-US" sz="2000" b="1" u="sng" dirty="0">
              <a:solidFill>
                <a:srgbClr val="FF0000"/>
              </a:solidFill>
              <a:latin typeface="Arial"/>
              <a:ea typeface="Times New Roman"/>
            </a:endParaRPr>
          </a:p>
          <a:p>
            <a:pPr algn="just">
              <a:lnSpc>
                <a:spcPct val="115000"/>
              </a:lnSpc>
            </a:pPr>
            <a:r>
              <a:rPr lang="ar-SA" b="1" dirty="0">
                <a:solidFill>
                  <a:schemeClr val="bg1"/>
                </a:solidFill>
                <a:latin typeface="Arial"/>
                <a:ea typeface="Times New Roman"/>
              </a:rPr>
              <a:t>هي عبارة عن سندات مالية تصدرها جهات حكومية مختلفة (هي المستفيد من الصكوك) تمثلها أو تنوب عنها وزارة المالية، وتقوم على أساس شرعي ويتم تسويقها عبر البنوك وشركات الوساطة المالية للجمهور في داخل الدولة وخارجها, وتكون الصكوك متوسطة أو بعيدة المدى في العادة خمس سنوات وأكثر.</a:t>
            </a:r>
            <a:endParaRPr lang="en-US" dirty="0">
              <a:solidFill>
                <a:schemeClr val="bg1"/>
              </a:solidFill>
              <a:effectLst/>
              <a:latin typeface="Arial"/>
              <a:ea typeface="Times New Roman"/>
            </a:endParaRPr>
          </a:p>
        </p:txBody>
      </p:sp>
    </p:spTree>
    <p:extLst>
      <p:ext uri="{BB962C8B-B14F-4D97-AF65-F5344CB8AC3E}">
        <p14:creationId xmlns:p14="http://schemas.microsoft.com/office/powerpoint/2010/main" val="34609282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67544" y="675169"/>
            <a:ext cx="8424936" cy="3985706"/>
          </a:xfrm>
          <a:prstGeom prst="rect">
            <a:avLst/>
          </a:prstGeom>
        </p:spPr>
        <p:txBody>
          <a:bodyPr wrap="square">
            <a:spAutoFit/>
          </a:bodyPr>
          <a:lstStyle/>
          <a:p>
            <a:pPr algn="just">
              <a:lnSpc>
                <a:spcPct val="115000"/>
              </a:lnSpc>
            </a:pPr>
            <a:r>
              <a:rPr lang="ar-SA" sz="2000" b="1" u="sng" dirty="0">
                <a:solidFill>
                  <a:srgbClr val="FF0000"/>
                </a:solidFill>
                <a:latin typeface="Arial"/>
                <a:ea typeface="Times New Roman"/>
              </a:rPr>
              <a:t>أهمية الصكوك: </a:t>
            </a:r>
            <a:endParaRPr lang="ar-JO" sz="2000" b="1" u="sng" dirty="0" smtClean="0">
              <a:solidFill>
                <a:srgbClr val="FF0000"/>
              </a:solidFill>
              <a:latin typeface="Arial"/>
              <a:ea typeface="Times New Roman"/>
            </a:endParaRPr>
          </a:p>
          <a:p>
            <a:pPr algn="just">
              <a:lnSpc>
                <a:spcPct val="115000"/>
              </a:lnSpc>
            </a:pPr>
            <a:endParaRPr lang="en-US" sz="2000" b="1" u="sng" dirty="0">
              <a:solidFill>
                <a:srgbClr val="FF0000"/>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تساهم في إنعاش الاقتصاد</a:t>
            </a:r>
            <a:r>
              <a:rPr lang="ar-SA" sz="2000" dirty="0">
                <a:solidFill>
                  <a:schemeClr val="bg1"/>
                </a:solidFill>
                <a:latin typeface="Arial"/>
                <a:ea typeface="Times New Roman"/>
              </a:rPr>
              <a:t> بالاستفادة من </a:t>
            </a:r>
            <a:r>
              <a:rPr lang="ar-SA" sz="2000" dirty="0" smtClean="0">
                <a:solidFill>
                  <a:schemeClr val="bg1"/>
                </a:solidFill>
                <a:latin typeface="Arial"/>
                <a:ea typeface="Times New Roman"/>
              </a:rPr>
              <a:t>رؤوس </a:t>
            </a:r>
            <a:r>
              <a:rPr lang="ar-SA" sz="2000" dirty="0">
                <a:solidFill>
                  <a:schemeClr val="bg1"/>
                </a:solidFill>
                <a:latin typeface="Arial"/>
                <a:ea typeface="Times New Roman"/>
              </a:rPr>
              <a:t>الأموال التي تعزف عن المشاركة في المشاريع التي تمول تقليدياً (أي بفائدة بنكية محرمة).</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تصدرها الحكومات وتتيح للحكومات والشركات للحصول على تمويلات مشروعة تساعدها في التوسع في نشاطاتها</a:t>
            </a:r>
            <a:r>
              <a:rPr lang="ar-SA" sz="2000" dirty="0">
                <a:solidFill>
                  <a:schemeClr val="bg1"/>
                </a:solidFill>
                <a:latin typeface="Arial"/>
                <a:ea typeface="Times New Roman"/>
              </a:rPr>
              <a:t> وتحقيق عوائد مجزية للمستثمرين – وهي فرصة تعطى للمستثمرين عطاءات مجزية  – وهي بديل شرعي لشهادات الاستثمار والسندات أي المتوافق مع الشريعة وتساعد في إدارة السيولة على مستوى الاقتصاد الكلي.</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تسهم في تغطية جزء من العجز في الموازنة</a:t>
            </a:r>
            <a:r>
              <a:rPr lang="ar-SA" sz="2000" dirty="0">
                <a:solidFill>
                  <a:schemeClr val="bg1"/>
                </a:solidFill>
                <a:latin typeface="Arial"/>
                <a:ea typeface="Times New Roman"/>
              </a:rPr>
              <a:t> الذي كان من المعتاد تغطيته بطباعة أوراق نقدية.</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تنشر الوعي الادخاري بين الجمهور</a:t>
            </a:r>
            <a:r>
              <a:rPr lang="ar-SA" sz="2000" dirty="0">
                <a:solidFill>
                  <a:schemeClr val="bg1"/>
                </a:solidFill>
                <a:latin typeface="Arial"/>
                <a:ea typeface="Times New Roman"/>
              </a:rPr>
              <a:t> وهذا بدوره يؤدي إلى زيادة الوعي الاستثماري.</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تساعد في تطوير أسواق المال المحلية والعالمية</a:t>
            </a:r>
            <a:r>
              <a:rPr lang="ar-SA" sz="2000" dirty="0">
                <a:solidFill>
                  <a:schemeClr val="bg1"/>
                </a:solidFill>
                <a:latin typeface="Arial"/>
                <a:ea typeface="Times New Roman"/>
              </a:rPr>
              <a:t> من خلال إيجاد أوراق مالية إسلامية.</a:t>
            </a:r>
            <a:endParaRPr lang="en-US" sz="2000" dirty="0">
              <a:solidFill>
                <a:schemeClr val="bg1"/>
              </a:solidFill>
              <a:effectLst/>
              <a:latin typeface="Arial"/>
              <a:ea typeface="Times New Roman"/>
            </a:endParaRPr>
          </a:p>
        </p:txBody>
      </p:sp>
    </p:spTree>
    <p:extLst>
      <p:ext uri="{BB962C8B-B14F-4D97-AF65-F5344CB8AC3E}">
        <p14:creationId xmlns:p14="http://schemas.microsoft.com/office/powerpoint/2010/main" val="6447315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1152993"/>
            <a:ext cx="8712968" cy="3631763"/>
          </a:xfrm>
          <a:prstGeom prst="rect">
            <a:avLst/>
          </a:prstGeom>
        </p:spPr>
        <p:txBody>
          <a:bodyPr wrap="square">
            <a:spAutoFit/>
          </a:bodyPr>
          <a:lstStyle/>
          <a:p>
            <a:pPr algn="just">
              <a:lnSpc>
                <a:spcPct val="115000"/>
              </a:lnSpc>
            </a:pPr>
            <a:r>
              <a:rPr lang="ar-SA" sz="2000" b="1" u="sng" dirty="0">
                <a:solidFill>
                  <a:srgbClr val="FF0000"/>
                </a:solidFill>
                <a:latin typeface="Arial"/>
                <a:ea typeface="Times New Roman"/>
              </a:rPr>
              <a:t>آلية إصدار الصكوك</a:t>
            </a:r>
            <a:r>
              <a:rPr lang="ar-SA" sz="2000" b="1" u="sng" dirty="0" smtClean="0">
                <a:solidFill>
                  <a:srgbClr val="FF0000"/>
                </a:solidFill>
                <a:latin typeface="Arial"/>
                <a:ea typeface="Times New Roman"/>
              </a:rPr>
              <a:t>:</a:t>
            </a:r>
            <a:endParaRPr lang="ar-JO" sz="2000" b="1" u="sng" dirty="0" smtClean="0">
              <a:solidFill>
                <a:srgbClr val="FF0000"/>
              </a:solidFill>
              <a:latin typeface="Arial"/>
              <a:ea typeface="Times New Roman"/>
            </a:endParaRPr>
          </a:p>
          <a:p>
            <a:pPr algn="just">
              <a:lnSpc>
                <a:spcPct val="115000"/>
              </a:lnSpc>
            </a:pPr>
            <a:endParaRPr lang="en-US" sz="2000" b="1" u="sng" dirty="0">
              <a:solidFill>
                <a:srgbClr val="FF0000"/>
              </a:solidFill>
              <a:latin typeface="Arial"/>
              <a:ea typeface="Times New Roman"/>
            </a:endParaRPr>
          </a:p>
          <a:p>
            <a:pPr algn="just">
              <a:lnSpc>
                <a:spcPct val="115000"/>
              </a:lnSpc>
            </a:pPr>
            <a:r>
              <a:rPr lang="ar-SA" sz="2000" dirty="0">
                <a:solidFill>
                  <a:srgbClr val="000000"/>
                </a:solidFill>
                <a:latin typeface="Arial"/>
                <a:ea typeface="Times New Roman"/>
              </a:rPr>
              <a:t>يقوم الوكيل (مثلاً شركة مالية أو بنك إسلامي) المكلف من وزارة المالية بإنشاء محفظة صكوك (السلم مثلاً) وأخذ موافقة البنك المركزي على نشرة الإصدار ودعوة البنوك والأفراد والشركات والمؤسسات المالية الراغبة بشراء الصكوك المصدرة واستلام قيمة تلك الصكوك للدخول في مضاربة تنفذها نيابة عنهم بغرض شراء عاجل يتم التعاقد عليه مع وزارة المالية، ثم بيع العقار عند حلول الأجل، ويقوم الوكيل بصفته مديراً لمحفظة صكوك السلم بتوقيع عقد السلم مع وزارة المالية كممثل للحكومة المالكة للعقار والذي ينطوي على اتفاق بين الطرفين لشراء الأول عقاراً بمواصفات وكمية وسعر محدد يدفع عاجلاً وإقرار من الطرف الثاني (الحكومة) بقبض الثمن والتزامه بتسليم العقار أو قيمته حسب سعر البيع للعقار لاحقاً بربح معلوم وحسب السعر المتعاقد عليه.</a:t>
            </a:r>
            <a:endParaRPr lang="en-US" sz="2000" dirty="0">
              <a:solidFill>
                <a:srgbClr val="000000"/>
              </a:solidFill>
              <a:effectLst/>
              <a:latin typeface="Arial"/>
              <a:ea typeface="Times New Roman"/>
            </a:endParaRPr>
          </a:p>
        </p:txBody>
      </p:sp>
    </p:spTree>
    <p:extLst>
      <p:ext uri="{BB962C8B-B14F-4D97-AF65-F5344CB8AC3E}">
        <p14:creationId xmlns:p14="http://schemas.microsoft.com/office/powerpoint/2010/main" val="3702322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179512" y="1484784"/>
            <a:ext cx="8712968" cy="4339650"/>
          </a:xfrm>
          <a:prstGeom prst="rect">
            <a:avLst/>
          </a:prstGeom>
        </p:spPr>
        <p:txBody>
          <a:bodyPr wrap="square">
            <a:spAutoFit/>
          </a:bodyPr>
          <a:lstStyle/>
          <a:p>
            <a:pPr algn="just">
              <a:lnSpc>
                <a:spcPct val="115000"/>
              </a:lnSpc>
            </a:pPr>
            <a:r>
              <a:rPr lang="ar-SA" sz="2400" b="1" dirty="0">
                <a:solidFill>
                  <a:srgbClr val="00B050"/>
                </a:solidFill>
                <a:latin typeface="Arial"/>
                <a:ea typeface="Times New Roman"/>
              </a:rPr>
              <a:t>7/ التوفيق بين النتائج السابقة: </a:t>
            </a:r>
            <a:r>
              <a:rPr lang="ar-SA" sz="2400" dirty="0">
                <a:solidFill>
                  <a:srgbClr val="000000"/>
                </a:solidFill>
                <a:latin typeface="Arial"/>
                <a:ea typeface="Times New Roman"/>
              </a:rPr>
              <a:t>عادة الطرق السابقة لا تنتج قيمة واحدة للعقار، </a:t>
            </a:r>
            <a:r>
              <a:rPr lang="ar-SA" sz="2400" dirty="0" smtClean="0">
                <a:solidFill>
                  <a:srgbClr val="000000"/>
                </a:solidFill>
                <a:latin typeface="Arial"/>
                <a:ea typeface="Times New Roman"/>
              </a:rPr>
              <a:t>و</a:t>
            </a:r>
            <a:r>
              <a:rPr lang="ar-JO" sz="2400" dirty="0" smtClean="0">
                <a:solidFill>
                  <a:srgbClr val="000000"/>
                </a:solidFill>
                <a:latin typeface="Arial"/>
                <a:ea typeface="Times New Roman"/>
              </a:rPr>
              <a:t>على </a:t>
            </a:r>
            <a:r>
              <a:rPr lang="ar-SA" sz="2400" dirty="0" smtClean="0">
                <a:solidFill>
                  <a:srgbClr val="000000"/>
                </a:solidFill>
                <a:latin typeface="Arial"/>
                <a:ea typeface="Times New Roman"/>
              </a:rPr>
              <a:t>المقيم لا أن </a:t>
            </a:r>
            <a:r>
              <a:rPr lang="ar-SA" sz="2400" dirty="0">
                <a:solidFill>
                  <a:srgbClr val="000000"/>
                </a:solidFill>
                <a:latin typeface="Arial"/>
                <a:ea typeface="Times New Roman"/>
              </a:rPr>
              <a:t>يأخذ القيمة المتوسطة وإنما يجب إعطاء الوزن الأكبر للطريقة التي تحظى بأكبر وزن مقارنة بالطرق الأخرى والتي تعكس بأكبر دقة </a:t>
            </a:r>
            <a:r>
              <a:rPr lang="ar-SA" sz="2400" dirty="0" smtClean="0">
                <a:solidFill>
                  <a:srgbClr val="000000"/>
                </a:solidFill>
                <a:latin typeface="Arial"/>
                <a:ea typeface="Times New Roman"/>
              </a:rPr>
              <a:t>ق</a:t>
            </a:r>
            <a:r>
              <a:rPr lang="ar-JO" sz="2400" dirty="0" smtClean="0">
                <a:solidFill>
                  <a:srgbClr val="000000"/>
                </a:solidFill>
                <a:latin typeface="Arial"/>
                <a:ea typeface="Times New Roman"/>
              </a:rPr>
              <a:t>ي</a:t>
            </a:r>
            <a:r>
              <a:rPr lang="ar-SA" sz="2400" dirty="0" err="1" smtClean="0">
                <a:solidFill>
                  <a:srgbClr val="000000"/>
                </a:solidFill>
                <a:latin typeface="Arial"/>
                <a:ea typeface="Times New Roman"/>
              </a:rPr>
              <a:t>مة</a:t>
            </a:r>
            <a:r>
              <a:rPr lang="ar-SA" sz="2400" dirty="0" smtClean="0">
                <a:solidFill>
                  <a:srgbClr val="000000"/>
                </a:solidFill>
                <a:latin typeface="Arial"/>
                <a:ea typeface="Times New Roman"/>
              </a:rPr>
              <a:t> </a:t>
            </a:r>
            <a:r>
              <a:rPr lang="ar-SA" sz="2400" dirty="0">
                <a:solidFill>
                  <a:srgbClr val="000000"/>
                </a:solidFill>
                <a:latin typeface="Arial"/>
                <a:ea typeface="Times New Roman"/>
              </a:rPr>
              <a:t>العقار</a:t>
            </a:r>
            <a:r>
              <a:rPr lang="ar-SA" sz="2400" dirty="0" smtClean="0">
                <a:solidFill>
                  <a:srgbClr val="000000"/>
                </a:solidFill>
                <a:latin typeface="Arial"/>
                <a:ea typeface="Times New Roman"/>
              </a:rPr>
              <a:t>.</a:t>
            </a:r>
            <a:endParaRPr lang="ar-JO" sz="2400" dirty="0" smtClean="0">
              <a:solidFill>
                <a:srgbClr val="000000"/>
              </a:solidFill>
              <a:latin typeface="Arial"/>
              <a:ea typeface="Times New Roman"/>
            </a:endParaRPr>
          </a:p>
          <a:p>
            <a:pPr algn="just">
              <a:lnSpc>
                <a:spcPct val="115000"/>
              </a:lnSpc>
            </a:pPr>
            <a:endParaRPr lang="en-US" sz="2400" dirty="0">
              <a:solidFill>
                <a:srgbClr val="000000"/>
              </a:solidFill>
              <a:latin typeface="Arial"/>
              <a:ea typeface="Times New Roman"/>
            </a:endParaRPr>
          </a:p>
          <a:p>
            <a:pPr algn="just">
              <a:lnSpc>
                <a:spcPct val="115000"/>
              </a:lnSpc>
            </a:pPr>
            <a:r>
              <a:rPr lang="ar-SA" sz="2400" b="1" dirty="0">
                <a:solidFill>
                  <a:srgbClr val="00B050"/>
                </a:solidFill>
                <a:latin typeface="Arial"/>
                <a:ea typeface="Times New Roman"/>
              </a:rPr>
              <a:t>8/ إعداد التقرير النهائي للتقييم: </a:t>
            </a:r>
            <a:r>
              <a:rPr lang="ar-SA" sz="2400" dirty="0">
                <a:solidFill>
                  <a:srgbClr val="000000"/>
                </a:solidFill>
                <a:latin typeface="Arial"/>
                <a:ea typeface="Times New Roman"/>
              </a:rPr>
              <a:t>يجب أن يحوي المحددات التي وضع في إطارها التقرير (قائمة الشروط المحددة لصلاحية التقرير ومحددة لدور المقيم والظروف العامة التي وضع تحتها التقرير) وذلك لحماية المقيم </a:t>
            </a:r>
            <a:r>
              <a:rPr lang="ar-SA" sz="2400" dirty="0">
                <a:solidFill>
                  <a:srgbClr val="FF0000"/>
                </a:solidFill>
                <a:latin typeface="Arial"/>
                <a:ea typeface="Times New Roman"/>
              </a:rPr>
              <a:t>أولاً</a:t>
            </a:r>
            <a:r>
              <a:rPr lang="ar-SA" sz="2400" dirty="0">
                <a:solidFill>
                  <a:srgbClr val="000000"/>
                </a:solidFill>
                <a:latin typeface="Arial"/>
                <a:ea typeface="Times New Roman"/>
              </a:rPr>
              <a:t> ولتوضيح ملابسات التقرير للقارئ </a:t>
            </a:r>
            <a:r>
              <a:rPr lang="ar-SA" sz="2400" dirty="0">
                <a:solidFill>
                  <a:srgbClr val="FF0000"/>
                </a:solidFill>
                <a:latin typeface="Arial"/>
                <a:ea typeface="Times New Roman"/>
              </a:rPr>
              <a:t>ثانياً</a:t>
            </a:r>
            <a:r>
              <a:rPr lang="ar-SA" sz="2400" dirty="0">
                <a:solidFill>
                  <a:srgbClr val="000000"/>
                </a:solidFill>
                <a:latin typeface="Arial"/>
                <a:ea typeface="Times New Roman"/>
              </a:rPr>
              <a:t>، كما يحوي التقرير شهادة من المقيم للتأكيد على الخطوات التي أتبعها لإعداد التقرير وذلك لصالح طالب التقرير ولأحكام توافق تقارير التقييم المختلفة وللحكم على التقرير بطريقة موحدة.</a:t>
            </a:r>
            <a:endParaRPr lang="en-US" sz="2400" dirty="0">
              <a:solidFill>
                <a:srgbClr val="000000"/>
              </a:solidFill>
              <a:effectLst/>
              <a:latin typeface="Arial"/>
              <a:ea typeface="Times New Roman"/>
            </a:endParaRPr>
          </a:p>
        </p:txBody>
      </p:sp>
    </p:spTree>
    <p:extLst>
      <p:ext uri="{BB962C8B-B14F-4D97-AF65-F5344CB8AC3E}">
        <p14:creationId xmlns:p14="http://schemas.microsoft.com/office/powerpoint/2010/main" val="363139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116632"/>
            <a:ext cx="8712968" cy="6888039"/>
          </a:xfrm>
          <a:prstGeom prst="rect">
            <a:avLst/>
          </a:prstGeom>
        </p:spPr>
        <p:txBody>
          <a:bodyPr wrap="square">
            <a:spAutoFit/>
          </a:bodyPr>
          <a:lstStyle/>
          <a:p>
            <a:pPr algn="just">
              <a:lnSpc>
                <a:spcPct val="115000"/>
              </a:lnSpc>
            </a:pPr>
            <a:r>
              <a:rPr lang="ar-SA" sz="2400" b="1" u="sng" dirty="0">
                <a:solidFill>
                  <a:srgbClr val="FF0000"/>
                </a:solidFill>
                <a:latin typeface="Arial"/>
                <a:ea typeface="Times New Roman"/>
              </a:rPr>
              <a:t>أهمية وأغراض التقييم العقاري: </a:t>
            </a:r>
            <a:endParaRPr lang="en-US" sz="2400" b="1" u="sng" dirty="0">
              <a:solidFill>
                <a:srgbClr val="FF0000"/>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أغراض</a:t>
            </a:r>
            <a:r>
              <a:rPr lang="ar-SA" sz="2000" dirty="0">
                <a:solidFill>
                  <a:schemeClr val="bg1"/>
                </a:solidFill>
                <a:latin typeface="Arial"/>
                <a:ea typeface="Times New Roman"/>
              </a:rPr>
              <a:t> </a:t>
            </a:r>
            <a:r>
              <a:rPr lang="ar-SA" sz="2000" b="1" dirty="0">
                <a:solidFill>
                  <a:schemeClr val="bg1"/>
                </a:solidFill>
                <a:latin typeface="Arial"/>
                <a:ea typeface="Times New Roman"/>
              </a:rPr>
              <a:t>إعداد الميزانية</a:t>
            </a:r>
            <a:r>
              <a:rPr lang="ar-SA" sz="2000" dirty="0">
                <a:solidFill>
                  <a:schemeClr val="bg1"/>
                </a:solidFill>
                <a:latin typeface="Arial"/>
                <a:ea typeface="Times New Roman"/>
              </a:rPr>
              <a:t>.</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الحصول على التسهيلات الائتمانية من أحد البنوك</a:t>
            </a:r>
            <a:r>
              <a:rPr lang="ar-SA" sz="2000" dirty="0">
                <a:solidFill>
                  <a:schemeClr val="bg1"/>
                </a:solidFill>
                <a:latin typeface="Arial"/>
                <a:ea typeface="Times New Roman"/>
              </a:rPr>
              <a:t>.</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في حالة تصفية الشركة بين الورثة أو الشركاء فيما بينهم</a:t>
            </a:r>
            <a:r>
              <a:rPr lang="ar-SA" sz="2000" dirty="0">
                <a:solidFill>
                  <a:schemeClr val="bg1"/>
                </a:solidFill>
                <a:latin typeface="Arial"/>
                <a:ea typeface="Times New Roman"/>
              </a:rPr>
              <a:t>.</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معرفة قيمة العقارات في حالة التبادل</a:t>
            </a:r>
            <a:r>
              <a:rPr lang="ar-SA" sz="2000" dirty="0">
                <a:solidFill>
                  <a:schemeClr val="bg1"/>
                </a:solidFill>
                <a:latin typeface="Arial"/>
                <a:ea typeface="Times New Roman"/>
              </a:rPr>
              <a:t>.</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اتخاذ الإجراءات القانونية بأمر بيع ضد العملاء المدينون:</a:t>
            </a:r>
            <a:r>
              <a:rPr lang="ar-SA" sz="2000" dirty="0">
                <a:solidFill>
                  <a:schemeClr val="bg1"/>
                </a:solidFill>
                <a:latin typeface="Arial"/>
                <a:ea typeface="Times New Roman"/>
              </a:rPr>
              <a:t> الذين قاموا برهن عقارهم لأخذ تمويل.</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يساعد على فض المنازعات بالمحاكم الشرعية وديوان المظالم</a:t>
            </a:r>
            <a:r>
              <a:rPr lang="ar-SA" sz="2000" dirty="0">
                <a:solidFill>
                  <a:schemeClr val="bg1"/>
                </a:solidFill>
                <a:latin typeface="Arial"/>
                <a:ea typeface="Times New Roman"/>
              </a:rPr>
              <a:t>.</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لتقييم أصول الشركات بغرض الدمج بين شركتين:</a:t>
            </a:r>
            <a:r>
              <a:rPr lang="ar-SA" sz="2000" dirty="0">
                <a:solidFill>
                  <a:schemeClr val="bg1"/>
                </a:solidFill>
                <a:latin typeface="Arial"/>
                <a:ea typeface="Times New Roman"/>
              </a:rPr>
              <a:t> (وتملك الشركتان أو أحدهما أصولاً عقارية) للوقوف على القيمة الحقيقية لأصول الشركتين، وهكذا الشأن أيضاً في صفقات الاستحواذ. </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بغرض بيع عقار بالمزاد العلني:</a:t>
            </a:r>
            <a:r>
              <a:rPr lang="ar-SA" sz="2000" dirty="0">
                <a:solidFill>
                  <a:schemeClr val="bg1"/>
                </a:solidFill>
                <a:latin typeface="Arial"/>
                <a:ea typeface="Times New Roman"/>
              </a:rPr>
              <a:t> عن طريق إحدى شركات المزاد العلني.</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بغرض بيع عقار أو شراء عقار جديد</a:t>
            </a:r>
            <a:r>
              <a:rPr lang="ar-SA" sz="2000" dirty="0">
                <a:solidFill>
                  <a:schemeClr val="bg1"/>
                </a:solidFill>
                <a:latin typeface="Arial"/>
                <a:ea typeface="Times New Roman"/>
              </a:rPr>
              <a:t>.</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في حالة عرض حصة للبيع في منزل أو عقار أو إحلال شريك جديد:</a:t>
            </a:r>
            <a:r>
              <a:rPr lang="ar-SA" sz="2000" dirty="0">
                <a:solidFill>
                  <a:schemeClr val="bg1"/>
                </a:solidFill>
                <a:latin typeface="Arial"/>
                <a:ea typeface="Times New Roman"/>
              </a:rPr>
              <a:t> ويراد تقييم الحصة المعروضة للبيع.</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إذا تم عرض العقار على شركة تأمين بغرض التأمين عليه:</a:t>
            </a:r>
            <a:r>
              <a:rPr lang="ar-SA" sz="2000" dirty="0">
                <a:solidFill>
                  <a:schemeClr val="bg1"/>
                </a:solidFill>
                <a:latin typeface="Arial"/>
                <a:ea typeface="Times New Roman"/>
              </a:rPr>
              <a:t> فلا بد من تقييمه لتحديد قيمة قسط التأمين أو في حالة التعويض على عقار مؤمن عليه أصابه حريق أو انهيار.</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يساعد في القضاء على عشوائية الأسعار والحد من المضاربات الوهمية</a:t>
            </a:r>
            <a:r>
              <a:rPr lang="ar-SA" sz="2000" dirty="0">
                <a:solidFill>
                  <a:schemeClr val="bg1"/>
                </a:solidFill>
                <a:latin typeface="Arial"/>
                <a:ea typeface="Times New Roman"/>
              </a:rPr>
              <a:t>.</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يشكل أساساً لعملية دراسة الجدوى الاقتصادية للمشاريع العقارية</a:t>
            </a:r>
            <a:r>
              <a:rPr lang="ar-SA" sz="2000" dirty="0">
                <a:solidFill>
                  <a:schemeClr val="bg1"/>
                </a:solidFill>
                <a:latin typeface="Arial"/>
                <a:ea typeface="Times New Roman"/>
              </a:rPr>
              <a:t>.</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قاعدة معلومات لأسواق السلع (مواد البناء) والخدمات الاستشارية والمالية في وقت معين ولغرض محدد</a:t>
            </a:r>
            <a:r>
              <a:rPr lang="ar-SA" sz="2000" dirty="0">
                <a:solidFill>
                  <a:schemeClr val="bg1"/>
                </a:solidFill>
                <a:latin typeface="Arial"/>
                <a:ea typeface="Times New Roman"/>
              </a:rPr>
              <a:t>.</a:t>
            </a:r>
            <a:endParaRPr lang="en-US" sz="2000" dirty="0">
              <a:solidFill>
                <a:schemeClr val="bg1"/>
              </a:solidFill>
              <a:effectLst/>
              <a:latin typeface="Arial"/>
              <a:ea typeface="Times New Roman"/>
            </a:endParaRPr>
          </a:p>
        </p:txBody>
      </p:sp>
    </p:spTree>
    <p:extLst>
      <p:ext uri="{BB962C8B-B14F-4D97-AF65-F5344CB8AC3E}">
        <p14:creationId xmlns:p14="http://schemas.microsoft.com/office/powerpoint/2010/main" val="39018753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67544" y="0"/>
            <a:ext cx="8496944" cy="6604885"/>
          </a:xfrm>
          <a:prstGeom prst="rect">
            <a:avLst/>
          </a:prstGeom>
        </p:spPr>
        <p:txBody>
          <a:bodyPr wrap="square">
            <a:spAutoFit/>
          </a:bodyPr>
          <a:lstStyle/>
          <a:p>
            <a:pPr algn="just">
              <a:lnSpc>
                <a:spcPct val="115000"/>
              </a:lnSpc>
            </a:pPr>
            <a:r>
              <a:rPr lang="ar-JO" sz="2400" b="1" dirty="0" smtClean="0">
                <a:solidFill>
                  <a:srgbClr val="FF0000"/>
                </a:solidFill>
                <a:latin typeface="Arial"/>
                <a:ea typeface="Times New Roman"/>
              </a:rPr>
              <a:t>                               </a:t>
            </a:r>
            <a:r>
              <a:rPr lang="ar-SA" sz="2400" b="1" dirty="0" smtClean="0">
                <a:solidFill>
                  <a:srgbClr val="FF0000"/>
                </a:solidFill>
                <a:latin typeface="Arial"/>
                <a:ea typeface="Times New Roman"/>
              </a:rPr>
              <a:t> </a:t>
            </a:r>
            <a:r>
              <a:rPr lang="ar-SA" sz="2400" b="1" dirty="0">
                <a:solidFill>
                  <a:srgbClr val="FF0000"/>
                </a:solidFill>
                <a:latin typeface="Arial"/>
                <a:ea typeface="Times New Roman"/>
              </a:rPr>
              <a:t>الفوائد العامة للتقييم العقاري:  </a:t>
            </a:r>
            <a:endParaRPr lang="ar-JO" sz="2400" b="1" dirty="0" smtClean="0">
              <a:solidFill>
                <a:srgbClr val="FF0000"/>
              </a:solidFill>
              <a:latin typeface="Arial"/>
              <a:ea typeface="Times New Roman"/>
            </a:endParaRPr>
          </a:p>
          <a:p>
            <a:pPr algn="just">
              <a:lnSpc>
                <a:spcPct val="115000"/>
              </a:lnSpc>
            </a:pPr>
            <a:endParaRPr lang="en-US" sz="2400" b="1" u="sng" dirty="0">
              <a:solidFill>
                <a:srgbClr val="FF0000"/>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المساعدة على معرفة القيمة الفعلية للعقار في أي معاملات عقارية:</a:t>
            </a:r>
            <a:r>
              <a:rPr lang="ar-SA" sz="2000" dirty="0">
                <a:solidFill>
                  <a:schemeClr val="bg1"/>
                </a:solidFill>
                <a:latin typeface="Arial"/>
                <a:ea typeface="Times New Roman"/>
              </a:rPr>
              <a:t> سواء كانت بيعاً أو شراء أو إيجاراً.</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لتوريق </a:t>
            </a:r>
            <a:r>
              <a:rPr lang="ar-SA" sz="2000" b="1" dirty="0" smtClean="0">
                <a:solidFill>
                  <a:schemeClr val="bg1"/>
                </a:solidFill>
                <a:latin typeface="Arial"/>
                <a:ea typeface="Times New Roman"/>
              </a:rPr>
              <a:t>و</a:t>
            </a:r>
            <a:r>
              <a:rPr lang="ar-JO" sz="2000" b="1" dirty="0" smtClean="0">
                <a:solidFill>
                  <a:schemeClr val="bg1"/>
                </a:solidFill>
                <a:latin typeface="Arial"/>
                <a:ea typeface="Times New Roman"/>
              </a:rPr>
              <a:t>تحويل قيمة العقارات الى صكوك</a:t>
            </a:r>
            <a:r>
              <a:rPr lang="ar-SA" sz="2000" b="1" dirty="0" smtClean="0">
                <a:solidFill>
                  <a:schemeClr val="bg1"/>
                </a:solidFill>
                <a:latin typeface="Arial"/>
                <a:ea typeface="Times New Roman"/>
              </a:rPr>
              <a:t> </a:t>
            </a:r>
            <a:r>
              <a:rPr lang="ar-SA" sz="2000" b="1" dirty="0">
                <a:solidFill>
                  <a:schemeClr val="bg1"/>
                </a:solidFill>
                <a:latin typeface="Arial"/>
                <a:ea typeface="Times New Roman"/>
              </a:rPr>
              <a:t>أي أصول عقارية</a:t>
            </a:r>
            <a:r>
              <a:rPr lang="ar-SA" sz="2000" dirty="0">
                <a:solidFill>
                  <a:schemeClr val="bg1"/>
                </a:solidFill>
                <a:latin typeface="Arial"/>
                <a:ea typeface="Times New Roman"/>
              </a:rPr>
              <a:t>.</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يعد التقييم العقاري من الأسس المهمة لصناعة التمويل العقاري:</a:t>
            </a:r>
            <a:r>
              <a:rPr lang="ar-SA" sz="2000" dirty="0">
                <a:solidFill>
                  <a:schemeClr val="bg1"/>
                </a:solidFill>
                <a:latin typeface="Arial"/>
                <a:ea typeface="Times New Roman"/>
              </a:rPr>
              <a:t> فالتمويل العقاري في الواقع يقوم على التقييم العقاري.</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للتحديث المستمر لقيم الأصول العقارية للشركات والأفراد:</a:t>
            </a:r>
            <a:r>
              <a:rPr lang="ar-SA" sz="2000" dirty="0">
                <a:solidFill>
                  <a:schemeClr val="bg1"/>
                </a:solidFill>
                <a:latin typeface="Arial"/>
                <a:ea typeface="Times New Roman"/>
              </a:rPr>
              <a:t> لمساعدتهم في اتخاذ القرارات المناسبة حيال تلك العقارات.</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يساهم في تطوير ومعرفة حجم الميزانيات المطلوبة لعملية تطوير وتخطيط المدن</a:t>
            </a:r>
            <a:r>
              <a:rPr lang="ar-SA" sz="2000" dirty="0">
                <a:solidFill>
                  <a:schemeClr val="bg1"/>
                </a:solidFill>
                <a:latin typeface="Arial"/>
                <a:ea typeface="Times New Roman"/>
              </a:rPr>
              <a:t>.</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يساهم في معرفة الحركة الاقتصادية العقارية ضمن الحركة الكلية لاقتصاد الدولة</a:t>
            </a:r>
            <a:r>
              <a:rPr lang="ar-SA" sz="2000" dirty="0">
                <a:solidFill>
                  <a:schemeClr val="bg1"/>
                </a:solidFill>
                <a:latin typeface="Arial"/>
                <a:ea typeface="Times New Roman"/>
              </a:rPr>
              <a:t>.</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يساهم في الوصول إلى نظام وسوق عقاري متطور وعالمي يخضع لمعايير عالمية موحدة </a:t>
            </a:r>
            <a:r>
              <a:rPr lang="ar-SA" sz="2000" b="1" dirty="0" smtClean="0">
                <a:solidFill>
                  <a:schemeClr val="bg1"/>
                </a:solidFill>
                <a:latin typeface="Arial"/>
                <a:ea typeface="Times New Roman"/>
              </a:rPr>
              <a:t>وق</a:t>
            </a:r>
            <a:r>
              <a:rPr lang="ar-JO" sz="2000" b="1" dirty="0" smtClean="0">
                <a:solidFill>
                  <a:schemeClr val="bg1"/>
                </a:solidFill>
                <a:latin typeface="Arial"/>
                <a:ea typeface="Times New Roman"/>
              </a:rPr>
              <a:t>ي</a:t>
            </a:r>
            <a:r>
              <a:rPr lang="ar-SA" sz="2000" b="1" dirty="0" smtClean="0">
                <a:solidFill>
                  <a:schemeClr val="bg1"/>
                </a:solidFill>
                <a:latin typeface="Arial"/>
                <a:ea typeface="Times New Roman"/>
              </a:rPr>
              <a:t>اسات </a:t>
            </a:r>
            <a:r>
              <a:rPr lang="ar-SA" sz="2000" b="1" dirty="0">
                <a:solidFill>
                  <a:schemeClr val="bg1"/>
                </a:solidFill>
                <a:latin typeface="Arial"/>
                <a:ea typeface="Times New Roman"/>
              </a:rPr>
              <a:t>مدروسة واحدة متفق عليها ووفق معايير حديثة</a:t>
            </a:r>
            <a:r>
              <a:rPr lang="ar-SA" sz="2000" dirty="0">
                <a:solidFill>
                  <a:schemeClr val="bg1"/>
                </a:solidFill>
                <a:latin typeface="Arial"/>
                <a:ea typeface="Times New Roman"/>
              </a:rPr>
              <a:t>. </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يؤدي إلى الوصول نحو منظومة عمرانية متكاملة للإدارة العمرانية:</a:t>
            </a:r>
            <a:r>
              <a:rPr lang="ar-SA" sz="2000" dirty="0">
                <a:solidFill>
                  <a:schemeClr val="bg1"/>
                </a:solidFill>
                <a:latin typeface="Arial"/>
                <a:ea typeface="Times New Roman"/>
              </a:rPr>
              <a:t> من خلال معرفة </a:t>
            </a:r>
            <a:r>
              <a:rPr lang="ar-JO" sz="2000" dirty="0" smtClean="0">
                <a:solidFill>
                  <a:schemeClr val="bg1"/>
                </a:solidFill>
                <a:latin typeface="Arial"/>
                <a:ea typeface="Times New Roman"/>
              </a:rPr>
              <a:t>ال</a:t>
            </a:r>
            <a:r>
              <a:rPr lang="ar-SA" sz="2000" dirty="0" smtClean="0">
                <a:solidFill>
                  <a:schemeClr val="bg1"/>
                </a:solidFill>
                <a:latin typeface="Arial"/>
                <a:ea typeface="Times New Roman"/>
              </a:rPr>
              <a:t>قيمة </a:t>
            </a:r>
            <a:r>
              <a:rPr lang="ar-JO" sz="2000" dirty="0" smtClean="0">
                <a:solidFill>
                  <a:schemeClr val="bg1"/>
                </a:solidFill>
                <a:latin typeface="Arial"/>
                <a:ea typeface="Times New Roman"/>
              </a:rPr>
              <a:t>ال</a:t>
            </a:r>
            <a:r>
              <a:rPr lang="ar-SA" sz="2000" dirty="0" smtClean="0">
                <a:solidFill>
                  <a:schemeClr val="bg1"/>
                </a:solidFill>
                <a:latin typeface="Arial"/>
                <a:ea typeface="Times New Roman"/>
              </a:rPr>
              <a:t>عادلة </a:t>
            </a:r>
            <a:r>
              <a:rPr lang="ar-SA" sz="2000" dirty="0">
                <a:solidFill>
                  <a:schemeClr val="bg1"/>
                </a:solidFill>
                <a:latin typeface="Arial"/>
                <a:ea typeface="Times New Roman"/>
              </a:rPr>
              <a:t>للأراضي والممتلكات.</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يساعد على نمو اقتصاديات الاستثمار في الأنشطة الأخرى: مثل:</a:t>
            </a:r>
            <a:r>
              <a:rPr lang="ar-SA" sz="2000" dirty="0">
                <a:solidFill>
                  <a:schemeClr val="bg1"/>
                </a:solidFill>
                <a:latin typeface="Arial"/>
                <a:ea typeface="Times New Roman"/>
              </a:rPr>
              <a:t> الاستثمار السياحي وتوفير فرص عمل وأسعار في متناول مستويات مختلفة، فالتمويل العقاري والأنشطة العقارية يدخل في مجالات من ضمنها: المجالات السياحية والصحية والتعليمية...</a:t>
            </a:r>
            <a:endParaRPr lang="en-US" sz="2000" dirty="0">
              <a:solidFill>
                <a:schemeClr val="bg1"/>
              </a:solidFill>
              <a:effectLst/>
              <a:latin typeface="Arial"/>
              <a:ea typeface="Times New Roman"/>
            </a:endParaRPr>
          </a:p>
        </p:txBody>
      </p:sp>
    </p:spTree>
    <p:extLst>
      <p:ext uri="{BB962C8B-B14F-4D97-AF65-F5344CB8AC3E}">
        <p14:creationId xmlns:p14="http://schemas.microsoft.com/office/powerpoint/2010/main" val="39018753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1340768"/>
            <a:ext cx="8712968" cy="4309578"/>
          </a:xfrm>
          <a:prstGeom prst="rect">
            <a:avLst/>
          </a:prstGeom>
        </p:spPr>
        <p:txBody>
          <a:bodyPr wrap="square">
            <a:spAutoFit/>
          </a:bodyPr>
          <a:lstStyle/>
          <a:p>
            <a:pPr marL="342900" lvl="0" indent="-342900" algn="just">
              <a:lnSpc>
                <a:spcPct val="115000"/>
              </a:lnSpc>
              <a:buFont typeface="Symbol"/>
              <a:buChar char=""/>
            </a:pPr>
            <a:r>
              <a:rPr lang="ar-SA" sz="2000" b="1" dirty="0">
                <a:solidFill>
                  <a:schemeClr val="bg1"/>
                </a:solidFill>
                <a:latin typeface="Arial"/>
                <a:ea typeface="Times New Roman"/>
              </a:rPr>
              <a:t>يساعد على تأسيس قاعدة بيانات لأسعار العقارات ومواد البناء ومساحات البناء:</a:t>
            </a:r>
            <a:r>
              <a:rPr lang="ar-SA" sz="2000" dirty="0">
                <a:solidFill>
                  <a:schemeClr val="bg1"/>
                </a:solidFill>
                <a:latin typeface="Arial"/>
                <a:ea typeface="Times New Roman"/>
              </a:rPr>
              <a:t> وينظم عملية السجل العقاري أو التسجيل العيني للعقار, وجود هذه القاعدة من المعلومات يعتبر توثيقاً تاريخياً يمكن الرجوع إليه لمعرفة معدلات النمو والتضخم، ومنها يمكن معرفة النمو والتضخم المستقبلي, وهو أساس العملية التخطيطية.</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يؤسس لتنظيم سوق العقار ومنع محاولة التلاعب في الأسعار من قبل المضاربين:</a:t>
            </a:r>
            <a:r>
              <a:rPr lang="ar-SA" sz="2000" dirty="0">
                <a:solidFill>
                  <a:schemeClr val="bg1"/>
                </a:solidFill>
                <a:latin typeface="Arial"/>
                <a:ea typeface="Times New Roman"/>
              </a:rPr>
              <a:t> ويساهم في خلق نوع من التوازن في العرض والطلب والحد من المضاربات الوهمية من خلال إيجاد أطراف محايدة لتحديد الأسعار.</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يساعد في القضاء على عشوائية أسعار العقار</a:t>
            </a:r>
            <a:r>
              <a:rPr lang="ar-SA" sz="2000" dirty="0">
                <a:solidFill>
                  <a:schemeClr val="bg1"/>
                </a:solidFill>
                <a:latin typeface="Arial"/>
                <a:ea typeface="Times New Roman"/>
              </a:rPr>
              <a:t>.</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يشجع على جذب المستثمرين في المجال العقاري</a:t>
            </a:r>
            <a:r>
              <a:rPr lang="ar-SA" sz="2000" dirty="0">
                <a:solidFill>
                  <a:schemeClr val="bg1"/>
                </a:solidFill>
                <a:latin typeface="Arial"/>
                <a:ea typeface="Times New Roman"/>
              </a:rPr>
              <a:t>.</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إعطاء ثقة أكبر بالمنتجات العقارية بأنواعها </a:t>
            </a:r>
            <a:r>
              <a:rPr lang="ar-SA" sz="2000" b="1" dirty="0" smtClean="0">
                <a:solidFill>
                  <a:schemeClr val="bg1"/>
                </a:solidFill>
                <a:latin typeface="Arial"/>
                <a:ea typeface="Times New Roman"/>
              </a:rPr>
              <a:t>و</a:t>
            </a:r>
            <a:r>
              <a:rPr lang="ar-JO" sz="2000" b="1" dirty="0" smtClean="0">
                <a:solidFill>
                  <a:schemeClr val="bg1"/>
                </a:solidFill>
                <a:latin typeface="Arial"/>
                <a:ea typeface="Times New Roman"/>
              </a:rPr>
              <a:t>هو كذلك ك</a:t>
            </a:r>
            <a:r>
              <a:rPr lang="ar-SA" sz="2000" b="1" dirty="0" smtClean="0">
                <a:solidFill>
                  <a:schemeClr val="bg1"/>
                </a:solidFill>
                <a:latin typeface="Arial"/>
                <a:ea typeface="Times New Roman"/>
              </a:rPr>
              <a:t>نوع </a:t>
            </a:r>
            <a:r>
              <a:rPr lang="ar-SA" sz="2000" b="1" dirty="0">
                <a:solidFill>
                  <a:schemeClr val="bg1"/>
                </a:solidFill>
                <a:latin typeface="Arial"/>
                <a:ea typeface="Times New Roman"/>
              </a:rPr>
              <a:t>من الضمان للمستثمر</a:t>
            </a:r>
            <a:r>
              <a:rPr lang="ar-SA" sz="2000" dirty="0">
                <a:solidFill>
                  <a:schemeClr val="bg1"/>
                </a:solidFill>
                <a:latin typeface="Arial"/>
                <a:ea typeface="Times New Roman"/>
              </a:rPr>
              <a:t>.</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يساعد على تطوير وتنويع المنتجات</a:t>
            </a:r>
            <a:r>
              <a:rPr lang="ar-SA" sz="2000" dirty="0">
                <a:solidFill>
                  <a:schemeClr val="bg1"/>
                </a:solidFill>
                <a:latin typeface="Arial"/>
                <a:ea typeface="Times New Roman"/>
              </a:rPr>
              <a:t>.</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يساعد على الرفع من مشاركة السوق العقاري في مجموع الدخل والناتج الوطني</a:t>
            </a:r>
            <a:r>
              <a:rPr lang="ar-SA" sz="2000" dirty="0">
                <a:solidFill>
                  <a:schemeClr val="bg1"/>
                </a:solidFill>
                <a:latin typeface="Arial"/>
                <a:ea typeface="Times New Roman"/>
              </a:rPr>
              <a:t>.</a:t>
            </a:r>
            <a:endParaRPr lang="en-US" sz="2000" dirty="0">
              <a:solidFill>
                <a:schemeClr val="bg1"/>
              </a:solidFill>
              <a:effectLst/>
              <a:latin typeface="Arial"/>
              <a:ea typeface="Times New Roman"/>
            </a:endParaRPr>
          </a:p>
        </p:txBody>
      </p:sp>
      <p:sp>
        <p:nvSpPr>
          <p:cNvPr id="3" name="مستطيل 2"/>
          <p:cNvSpPr/>
          <p:nvPr/>
        </p:nvSpPr>
        <p:spPr>
          <a:xfrm>
            <a:off x="3203848" y="260648"/>
            <a:ext cx="3528392" cy="461665"/>
          </a:xfrm>
          <a:prstGeom prst="rect">
            <a:avLst/>
          </a:prstGeom>
        </p:spPr>
        <p:txBody>
          <a:bodyPr wrap="square">
            <a:spAutoFit/>
          </a:bodyPr>
          <a:lstStyle/>
          <a:p>
            <a:r>
              <a:rPr lang="ar-SA" sz="2400" b="1" dirty="0">
                <a:solidFill>
                  <a:srgbClr val="FF0000"/>
                </a:solidFill>
                <a:latin typeface="Arial"/>
                <a:ea typeface="Times New Roman"/>
              </a:rPr>
              <a:t> الفوائد العامة للتقييم العقاري:  </a:t>
            </a:r>
            <a:endParaRPr lang="en-US" dirty="0"/>
          </a:p>
        </p:txBody>
      </p:sp>
    </p:spTree>
    <p:extLst>
      <p:ext uri="{BB962C8B-B14F-4D97-AF65-F5344CB8AC3E}">
        <p14:creationId xmlns:p14="http://schemas.microsoft.com/office/powerpoint/2010/main" val="39018753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764704"/>
            <a:ext cx="8784976" cy="5189113"/>
          </a:xfrm>
          <a:prstGeom prst="rect">
            <a:avLst/>
          </a:prstGeom>
        </p:spPr>
        <p:txBody>
          <a:bodyPr wrap="square">
            <a:spAutoFit/>
          </a:bodyPr>
          <a:lstStyle/>
          <a:p>
            <a:pPr algn="just">
              <a:lnSpc>
                <a:spcPct val="115000"/>
              </a:lnSpc>
            </a:pPr>
            <a:r>
              <a:rPr lang="ar-SA" sz="2400" b="1" u="sng" dirty="0">
                <a:solidFill>
                  <a:srgbClr val="FF0000"/>
                </a:solidFill>
                <a:latin typeface="Arial"/>
                <a:ea typeface="Times New Roman"/>
              </a:rPr>
              <a:t>مخاطر أخطاء التقييم العقاري</a:t>
            </a:r>
            <a:r>
              <a:rPr lang="ar-SA" sz="2400" b="1" u="sng" dirty="0" smtClean="0">
                <a:solidFill>
                  <a:srgbClr val="FF0000"/>
                </a:solidFill>
                <a:latin typeface="Arial"/>
                <a:ea typeface="Times New Roman"/>
              </a:rPr>
              <a:t>:</a:t>
            </a:r>
            <a:endParaRPr lang="ar-JO" sz="2400" b="1" u="sng" dirty="0" smtClean="0">
              <a:solidFill>
                <a:srgbClr val="FF0000"/>
              </a:solidFill>
              <a:latin typeface="Arial"/>
              <a:ea typeface="Times New Roman"/>
            </a:endParaRPr>
          </a:p>
          <a:p>
            <a:pPr algn="just">
              <a:lnSpc>
                <a:spcPct val="115000"/>
              </a:lnSpc>
            </a:pPr>
            <a:endParaRPr lang="en-US" sz="2400" b="1" u="sng" dirty="0">
              <a:solidFill>
                <a:schemeClr val="bg1"/>
              </a:solidFill>
              <a:latin typeface="Arial"/>
              <a:ea typeface="Times New Roman"/>
            </a:endParaRPr>
          </a:p>
          <a:p>
            <a:pPr algn="just">
              <a:lnSpc>
                <a:spcPct val="115000"/>
              </a:lnSpc>
            </a:pPr>
            <a:r>
              <a:rPr lang="ar-SA" sz="2000" b="1" dirty="0">
                <a:solidFill>
                  <a:schemeClr val="bg1"/>
                </a:solidFill>
                <a:latin typeface="Arial"/>
                <a:ea typeface="Times New Roman"/>
              </a:rPr>
              <a:t>أولاً: المخاطر على المجتمع:</a:t>
            </a:r>
            <a:endParaRPr lang="en-US" sz="2000" b="1" dirty="0">
              <a:solidFill>
                <a:schemeClr val="bg1"/>
              </a:solidFill>
              <a:latin typeface="Arial"/>
              <a:ea typeface="Times New Roman"/>
            </a:endParaRPr>
          </a:p>
          <a:p>
            <a:pPr marL="342900" lvl="0" indent="-342900" algn="just">
              <a:lnSpc>
                <a:spcPct val="115000"/>
              </a:lnSpc>
              <a:buFont typeface="Symbol"/>
              <a:buChar char=""/>
            </a:pPr>
            <a:r>
              <a:rPr lang="ar-SA" sz="2000" dirty="0">
                <a:solidFill>
                  <a:schemeClr val="bg1"/>
                </a:solidFill>
                <a:latin typeface="Arial"/>
                <a:ea typeface="Times New Roman"/>
              </a:rPr>
              <a:t>إحساس المواطن بالظلم والبخس لحقه: وعدم وجود العدالة والمساواة في ما يحصل عليه.</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dirty="0">
                <a:solidFill>
                  <a:schemeClr val="bg1"/>
                </a:solidFill>
                <a:latin typeface="Arial"/>
                <a:ea typeface="Times New Roman"/>
              </a:rPr>
              <a:t>انتشار الحالات والممارسات السيئة للتثمين وحدوث تلاعبات تؤدي إلى إفلاس </a:t>
            </a:r>
            <a:r>
              <a:rPr lang="ar-SA" sz="2000" dirty="0" smtClean="0">
                <a:solidFill>
                  <a:schemeClr val="bg1"/>
                </a:solidFill>
                <a:latin typeface="Arial"/>
                <a:ea typeface="Times New Roman"/>
              </a:rPr>
              <a:t>: وإيهام</a:t>
            </a:r>
            <a:r>
              <a:rPr lang="ar-JO" sz="2000" dirty="0" smtClean="0">
                <a:solidFill>
                  <a:schemeClr val="bg1"/>
                </a:solidFill>
                <a:latin typeface="Arial"/>
                <a:ea typeface="Times New Roman"/>
              </a:rPr>
              <a:t> المشترين </a:t>
            </a:r>
            <a:r>
              <a:rPr lang="ar-SA" sz="2000" dirty="0" smtClean="0">
                <a:solidFill>
                  <a:schemeClr val="bg1"/>
                </a:solidFill>
                <a:latin typeface="Arial"/>
                <a:ea typeface="Times New Roman"/>
              </a:rPr>
              <a:t>بأرباح </a:t>
            </a:r>
            <a:r>
              <a:rPr lang="ar-SA" sz="2000" dirty="0">
                <a:solidFill>
                  <a:schemeClr val="bg1"/>
                </a:solidFill>
                <a:latin typeface="Arial"/>
                <a:ea typeface="Times New Roman"/>
              </a:rPr>
              <a:t>فاحشة ولكنهم في النهاية يخسرون.</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dirty="0">
                <a:solidFill>
                  <a:schemeClr val="bg1"/>
                </a:solidFill>
                <a:latin typeface="Arial"/>
                <a:ea typeface="Times New Roman"/>
              </a:rPr>
              <a:t>تحديد قيمة الأرض بمعطيات لا </a:t>
            </a:r>
            <a:r>
              <a:rPr lang="ar-SA" sz="2000" dirty="0" smtClean="0">
                <a:solidFill>
                  <a:schemeClr val="bg1"/>
                </a:solidFill>
                <a:latin typeface="Arial"/>
                <a:ea typeface="Times New Roman"/>
              </a:rPr>
              <a:t>ترتبط</a:t>
            </a:r>
            <a:r>
              <a:rPr lang="ar-JO" sz="2000" dirty="0" smtClean="0">
                <a:solidFill>
                  <a:schemeClr val="bg1"/>
                </a:solidFill>
                <a:latin typeface="Arial"/>
                <a:ea typeface="Times New Roman"/>
              </a:rPr>
              <a:t> </a:t>
            </a:r>
            <a:r>
              <a:rPr lang="ar-SA" sz="2000" dirty="0" smtClean="0">
                <a:solidFill>
                  <a:schemeClr val="bg1"/>
                </a:solidFill>
                <a:latin typeface="Arial"/>
                <a:ea typeface="Times New Roman"/>
              </a:rPr>
              <a:t> </a:t>
            </a:r>
            <a:r>
              <a:rPr lang="ar-SA" sz="2000" dirty="0">
                <a:solidFill>
                  <a:schemeClr val="bg1"/>
                </a:solidFill>
                <a:latin typeface="Arial"/>
                <a:ea typeface="Times New Roman"/>
              </a:rPr>
              <a:t>بعلم وقاعد البيانات تكون في أحوال كثيرة شبيهه بالمقامرة.</a:t>
            </a:r>
            <a:endParaRPr lang="en-US" sz="2000" dirty="0">
              <a:solidFill>
                <a:schemeClr val="bg1"/>
              </a:solidFill>
              <a:latin typeface="Arial"/>
              <a:ea typeface="Times New Roman"/>
            </a:endParaRPr>
          </a:p>
          <a:p>
            <a:pPr algn="just">
              <a:lnSpc>
                <a:spcPct val="115000"/>
              </a:lnSpc>
            </a:pPr>
            <a:r>
              <a:rPr lang="ar-SA" sz="2000" b="1" dirty="0">
                <a:solidFill>
                  <a:schemeClr val="bg1"/>
                </a:solidFill>
                <a:latin typeface="Arial"/>
                <a:ea typeface="Times New Roman"/>
              </a:rPr>
              <a:t>ثانياً: المخاطر على الصناعة المالية والاستثمارية:</a:t>
            </a:r>
            <a:endParaRPr lang="en-US" sz="2000" b="1" dirty="0">
              <a:solidFill>
                <a:schemeClr val="bg1"/>
              </a:solidFill>
              <a:latin typeface="Arial"/>
              <a:ea typeface="Times New Roman"/>
            </a:endParaRPr>
          </a:p>
          <a:p>
            <a:pPr marL="342900" lvl="0" indent="-342900" algn="just">
              <a:lnSpc>
                <a:spcPct val="115000"/>
              </a:lnSpc>
              <a:buFont typeface="Symbol"/>
              <a:buChar char=""/>
            </a:pPr>
            <a:r>
              <a:rPr lang="ar-SA" sz="2000" dirty="0">
                <a:solidFill>
                  <a:schemeClr val="bg1"/>
                </a:solidFill>
                <a:latin typeface="Arial"/>
                <a:ea typeface="Times New Roman"/>
              </a:rPr>
              <a:t>فقدان الثقة في الاقتصاد والصناعات المالية والاستثمارية.</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dirty="0">
                <a:solidFill>
                  <a:schemeClr val="bg1"/>
                </a:solidFill>
                <a:latin typeface="Arial"/>
                <a:ea typeface="Times New Roman"/>
              </a:rPr>
              <a:t>أزمات مالية واقتصادية قد تؤدي إلى الإفلاس.</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dirty="0">
                <a:solidFill>
                  <a:schemeClr val="bg1"/>
                </a:solidFill>
                <a:latin typeface="Arial"/>
                <a:ea typeface="Times New Roman"/>
              </a:rPr>
              <a:t>مشاكل القروض في أمريكا </a:t>
            </a:r>
            <a:r>
              <a:rPr lang="ar-SA" sz="2000" dirty="0" smtClean="0">
                <a:solidFill>
                  <a:schemeClr val="bg1"/>
                </a:solidFill>
                <a:latin typeface="Arial"/>
                <a:ea typeface="Times New Roman"/>
              </a:rPr>
              <a:t>وأوروبا</a:t>
            </a:r>
            <a:r>
              <a:rPr lang="ar-JO" sz="2000" dirty="0" smtClean="0">
                <a:solidFill>
                  <a:schemeClr val="bg1"/>
                </a:solidFill>
                <a:latin typeface="Arial"/>
                <a:ea typeface="Times New Roman"/>
              </a:rPr>
              <a:t> مثال على ذلك</a:t>
            </a:r>
            <a:r>
              <a:rPr lang="ar-SA" sz="2000" dirty="0" smtClean="0">
                <a:solidFill>
                  <a:schemeClr val="bg1"/>
                </a:solidFill>
                <a:latin typeface="Arial"/>
                <a:ea typeface="Times New Roman"/>
              </a:rPr>
              <a:t>.</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dirty="0">
                <a:solidFill>
                  <a:schemeClr val="bg1"/>
                </a:solidFill>
                <a:latin typeface="Arial"/>
                <a:ea typeface="Times New Roman"/>
              </a:rPr>
              <a:t>إفلاس بعض الصناعات وضياع فرص العمل مما يؤدي إلى البطالة.</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dirty="0">
                <a:solidFill>
                  <a:schemeClr val="bg1"/>
                </a:solidFill>
                <a:latin typeface="Arial"/>
                <a:ea typeface="Times New Roman"/>
              </a:rPr>
              <a:t>الكثير من البنوك أفلست وخسرت أموالا طائلة بسبب التثمين العقاري الخاطئ إذ أن معظم العقارات قدرت بأكثر من قيمتها الحقيقية.</a:t>
            </a:r>
            <a:endParaRPr lang="en-US" sz="2000" dirty="0">
              <a:solidFill>
                <a:schemeClr val="bg1"/>
              </a:solidFill>
              <a:effectLst/>
              <a:latin typeface="Arial"/>
              <a:ea typeface="Times New Roman"/>
            </a:endParaRPr>
          </a:p>
        </p:txBody>
      </p:sp>
    </p:spTree>
    <p:extLst>
      <p:ext uri="{BB962C8B-B14F-4D97-AF65-F5344CB8AC3E}">
        <p14:creationId xmlns:p14="http://schemas.microsoft.com/office/powerpoint/2010/main" val="39018753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23528" y="816747"/>
            <a:ext cx="8424936" cy="5613845"/>
          </a:xfrm>
          <a:prstGeom prst="rect">
            <a:avLst/>
          </a:prstGeom>
        </p:spPr>
        <p:txBody>
          <a:bodyPr wrap="square">
            <a:spAutoFit/>
          </a:bodyPr>
          <a:lstStyle/>
          <a:p>
            <a:pPr algn="just">
              <a:lnSpc>
                <a:spcPct val="115000"/>
              </a:lnSpc>
            </a:pPr>
            <a:r>
              <a:rPr lang="ar-SA" sz="2000" b="1" dirty="0">
                <a:solidFill>
                  <a:schemeClr val="bg1"/>
                </a:solidFill>
                <a:latin typeface="Arial"/>
                <a:ea typeface="Times New Roman"/>
              </a:rPr>
              <a:t>ثالثاً: المخاطر على المنتجات العقارية:</a:t>
            </a:r>
            <a:endParaRPr lang="en-US" sz="2000" b="1" dirty="0">
              <a:solidFill>
                <a:schemeClr val="bg1"/>
              </a:solidFill>
              <a:latin typeface="Arial"/>
              <a:ea typeface="Times New Roman"/>
            </a:endParaRPr>
          </a:p>
          <a:p>
            <a:pPr marL="342900" lvl="0" indent="-342900" algn="just">
              <a:lnSpc>
                <a:spcPct val="115000"/>
              </a:lnSpc>
              <a:buFont typeface="Symbol"/>
              <a:buChar char=""/>
            </a:pPr>
            <a:r>
              <a:rPr lang="ar-SA" sz="2400" dirty="0">
                <a:solidFill>
                  <a:schemeClr val="bg1"/>
                </a:solidFill>
                <a:latin typeface="Arial"/>
                <a:ea typeface="Times New Roman"/>
              </a:rPr>
              <a:t>فقدان الثقة في السوق العقاري ومنتجاته.</a:t>
            </a:r>
            <a:endParaRPr lang="en-US" sz="2400" dirty="0">
              <a:solidFill>
                <a:schemeClr val="bg1"/>
              </a:solidFill>
              <a:latin typeface="Arial"/>
              <a:ea typeface="Times New Roman"/>
            </a:endParaRPr>
          </a:p>
          <a:p>
            <a:pPr marL="342900" lvl="0" indent="-342900" algn="just">
              <a:lnSpc>
                <a:spcPct val="115000"/>
              </a:lnSpc>
              <a:buFont typeface="Symbol"/>
              <a:buChar char=""/>
            </a:pPr>
            <a:r>
              <a:rPr lang="ar-SA" sz="2400" dirty="0">
                <a:solidFill>
                  <a:schemeClr val="bg1"/>
                </a:solidFill>
                <a:latin typeface="Arial"/>
                <a:ea typeface="Times New Roman"/>
              </a:rPr>
              <a:t>تدهور القطاع العقاري.</a:t>
            </a:r>
            <a:endParaRPr lang="en-US" sz="2400" dirty="0">
              <a:solidFill>
                <a:schemeClr val="bg1"/>
              </a:solidFill>
              <a:latin typeface="Arial"/>
              <a:ea typeface="Times New Roman"/>
            </a:endParaRPr>
          </a:p>
          <a:p>
            <a:pPr marL="342900" lvl="0" indent="-342900" algn="just">
              <a:lnSpc>
                <a:spcPct val="115000"/>
              </a:lnSpc>
              <a:buFont typeface="Symbol"/>
              <a:buChar char=""/>
            </a:pPr>
            <a:r>
              <a:rPr lang="ar-SA" sz="2400" dirty="0">
                <a:solidFill>
                  <a:schemeClr val="bg1"/>
                </a:solidFill>
                <a:latin typeface="Arial"/>
                <a:ea typeface="Times New Roman"/>
              </a:rPr>
              <a:t>انتشار الفوضى السوقية وعمليات الخداع.</a:t>
            </a:r>
            <a:endParaRPr lang="en-US" sz="2400" dirty="0">
              <a:solidFill>
                <a:schemeClr val="bg1"/>
              </a:solidFill>
              <a:latin typeface="Arial"/>
              <a:ea typeface="Times New Roman"/>
            </a:endParaRPr>
          </a:p>
          <a:p>
            <a:pPr marL="342900" lvl="0" indent="-342900" algn="just">
              <a:lnSpc>
                <a:spcPct val="115000"/>
              </a:lnSpc>
              <a:buFont typeface="Symbol"/>
              <a:buChar char=""/>
            </a:pPr>
            <a:r>
              <a:rPr lang="ar-SA" sz="2400" dirty="0">
                <a:solidFill>
                  <a:schemeClr val="bg1"/>
                </a:solidFill>
                <a:latin typeface="Arial"/>
                <a:ea typeface="Times New Roman"/>
              </a:rPr>
              <a:t>ينحسر القطاع العقاري وتقل قيمته وما يضيفه للاقتصاد والمجتمع</a:t>
            </a:r>
            <a:r>
              <a:rPr lang="ar-SA" sz="2400" dirty="0" smtClean="0">
                <a:solidFill>
                  <a:schemeClr val="bg1"/>
                </a:solidFill>
                <a:latin typeface="Arial"/>
                <a:ea typeface="Times New Roman"/>
              </a:rPr>
              <a:t>.</a:t>
            </a:r>
            <a:endParaRPr lang="ar-JO" sz="2400" dirty="0" smtClean="0">
              <a:solidFill>
                <a:schemeClr val="bg1"/>
              </a:solidFill>
              <a:latin typeface="Arial"/>
              <a:ea typeface="Times New Roman"/>
            </a:endParaRPr>
          </a:p>
          <a:p>
            <a:pPr lvl="0" algn="just">
              <a:lnSpc>
                <a:spcPct val="115000"/>
              </a:lnSpc>
            </a:pPr>
            <a:endParaRPr lang="en-US" sz="2400" dirty="0">
              <a:solidFill>
                <a:schemeClr val="bg1"/>
              </a:solidFill>
              <a:latin typeface="Arial"/>
              <a:ea typeface="Times New Roman"/>
            </a:endParaRPr>
          </a:p>
          <a:p>
            <a:pPr algn="just">
              <a:lnSpc>
                <a:spcPct val="115000"/>
              </a:lnSpc>
            </a:pPr>
            <a:r>
              <a:rPr lang="ar-SA" sz="2400" b="1" u="sng" dirty="0">
                <a:solidFill>
                  <a:srgbClr val="FF0000"/>
                </a:solidFill>
                <a:latin typeface="Arial"/>
                <a:ea typeface="Times New Roman"/>
              </a:rPr>
              <a:t>مهنة خبير التقييم (التثمين):</a:t>
            </a:r>
            <a:endParaRPr lang="en-US" sz="2400" b="1" u="sng" dirty="0">
              <a:solidFill>
                <a:srgbClr val="FF0000"/>
              </a:solidFill>
              <a:latin typeface="Arial"/>
              <a:ea typeface="Times New Roman"/>
            </a:endParaRPr>
          </a:p>
          <a:p>
            <a:pPr marL="342900" lvl="0" indent="-342900" algn="just">
              <a:lnSpc>
                <a:spcPct val="115000"/>
              </a:lnSpc>
              <a:buFont typeface="Symbol"/>
              <a:buChar char=""/>
            </a:pPr>
            <a:r>
              <a:rPr lang="ar-SA" sz="2400" dirty="0">
                <a:solidFill>
                  <a:schemeClr val="bg1"/>
                </a:solidFill>
                <a:latin typeface="Arial"/>
                <a:ea typeface="Times New Roman"/>
              </a:rPr>
              <a:t>هي مهنة ممارسة في جميع أنحاء العالم وفي انجلترا وأمريكا، ومعناها ينصب أساساً على مهنية وضع قيمة للعقارات بقصد تحديد الثمن.</a:t>
            </a:r>
            <a:endParaRPr lang="en-US" sz="2400" dirty="0">
              <a:solidFill>
                <a:schemeClr val="bg1"/>
              </a:solidFill>
              <a:latin typeface="Arial"/>
              <a:ea typeface="Times New Roman"/>
            </a:endParaRPr>
          </a:p>
          <a:p>
            <a:pPr marL="342900" lvl="0" indent="-342900" algn="just">
              <a:lnSpc>
                <a:spcPct val="115000"/>
              </a:lnSpc>
              <a:buFont typeface="Symbol"/>
              <a:buChar char=""/>
            </a:pPr>
            <a:r>
              <a:rPr lang="ar-SA" sz="2400" dirty="0">
                <a:solidFill>
                  <a:schemeClr val="bg1"/>
                </a:solidFill>
                <a:latin typeface="Arial"/>
                <a:ea typeface="Times New Roman"/>
              </a:rPr>
              <a:t>الخبير المثمن هو من ذوي الخبرة التي يكتسبها بالعلم والممارسة ويكون على دراية تامة بالنواحي الاقتصادية والعلمية والتاريخية والفنية والاجتماعية التي يقوم باستثمارها في خدمة المجتمع وهذا يتطلب أن يكون له كيان قانوني، ووظيفة الخبير هي تقييم الأشياء من واقع طبيعتها.  </a:t>
            </a:r>
            <a:endParaRPr lang="en-US" sz="2400" dirty="0">
              <a:solidFill>
                <a:schemeClr val="bg1"/>
              </a:solidFill>
              <a:effectLst/>
              <a:latin typeface="Arial"/>
              <a:ea typeface="Times New Roman"/>
            </a:endParaRPr>
          </a:p>
        </p:txBody>
      </p:sp>
    </p:spTree>
    <p:extLst>
      <p:ext uri="{BB962C8B-B14F-4D97-AF65-F5344CB8AC3E}">
        <p14:creationId xmlns:p14="http://schemas.microsoft.com/office/powerpoint/2010/main" val="39018753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28004" y="1412776"/>
            <a:ext cx="8496944" cy="4862870"/>
          </a:xfrm>
          <a:prstGeom prst="rect">
            <a:avLst/>
          </a:prstGeom>
        </p:spPr>
        <p:txBody>
          <a:bodyPr wrap="square">
            <a:spAutoFit/>
          </a:bodyPr>
          <a:lstStyle/>
          <a:p>
            <a:pPr algn="just">
              <a:lnSpc>
                <a:spcPct val="115000"/>
              </a:lnSpc>
            </a:pPr>
            <a:r>
              <a:rPr lang="ar-SA" sz="2000" b="1" u="sng" dirty="0">
                <a:solidFill>
                  <a:srgbClr val="FF0000"/>
                </a:solidFill>
                <a:latin typeface="Arial"/>
                <a:ea typeface="Times New Roman"/>
              </a:rPr>
              <a:t>مستويات خبرات التثمين العقاري</a:t>
            </a:r>
            <a:r>
              <a:rPr lang="ar-SA" sz="2000" b="1" u="sng" dirty="0" smtClean="0">
                <a:solidFill>
                  <a:srgbClr val="FF0000"/>
                </a:solidFill>
                <a:latin typeface="Arial"/>
                <a:ea typeface="Times New Roman"/>
              </a:rPr>
              <a:t>:</a:t>
            </a:r>
            <a:endParaRPr lang="ar-JO" sz="2000" b="1" u="sng" dirty="0" smtClean="0">
              <a:solidFill>
                <a:srgbClr val="FF0000"/>
              </a:solidFill>
              <a:latin typeface="Arial"/>
              <a:ea typeface="Times New Roman"/>
            </a:endParaRPr>
          </a:p>
          <a:p>
            <a:pPr algn="just">
              <a:lnSpc>
                <a:spcPct val="115000"/>
              </a:lnSpc>
            </a:pPr>
            <a:endParaRPr lang="en-US" sz="2000" b="1" u="sng" dirty="0">
              <a:solidFill>
                <a:srgbClr val="FF0000"/>
              </a:solidFill>
              <a:latin typeface="Arial"/>
              <a:ea typeface="Times New Roman"/>
            </a:endParaRPr>
          </a:p>
          <a:p>
            <a:pPr algn="just">
              <a:lnSpc>
                <a:spcPct val="115000"/>
              </a:lnSpc>
            </a:pPr>
            <a:r>
              <a:rPr lang="ar-SA" b="1" dirty="0">
                <a:solidFill>
                  <a:schemeClr val="bg1"/>
                </a:solidFill>
                <a:latin typeface="Arial"/>
                <a:ea typeface="Times New Roman"/>
              </a:rPr>
              <a:t>1</a:t>
            </a:r>
            <a:r>
              <a:rPr lang="ar-SA" sz="2000" b="1" dirty="0">
                <a:solidFill>
                  <a:schemeClr val="bg1"/>
                </a:solidFill>
                <a:latin typeface="Arial"/>
                <a:ea typeface="Times New Roman"/>
              </a:rPr>
              <a:t>/ التثمين الفردي:</a:t>
            </a:r>
            <a:r>
              <a:rPr lang="ar-SA" sz="2000" dirty="0">
                <a:solidFill>
                  <a:schemeClr val="bg1"/>
                </a:solidFill>
                <a:latin typeface="Arial"/>
                <a:ea typeface="Times New Roman"/>
              </a:rPr>
              <a:t> ما نمارسه بشكل يومي عن طريق الأصدقاء أو المعارف وقد ترتكب أخطاء تكلف غالباً عند عمليات البيع أو الشراء.</a:t>
            </a:r>
            <a:endParaRPr lang="en-US" sz="2000" dirty="0">
              <a:solidFill>
                <a:schemeClr val="bg1"/>
              </a:solidFill>
              <a:latin typeface="Arial"/>
              <a:ea typeface="Times New Roman"/>
            </a:endParaRPr>
          </a:p>
          <a:p>
            <a:pPr algn="just">
              <a:lnSpc>
                <a:spcPct val="115000"/>
              </a:lnSpc>
            </a:pPr>
            <a:r>
              <a:rPr lang="ar-SA" sz="2000" b="1" dirty="0">
                <a:solidFill>
                  <a:schemeClr val="bg1"/>
                </a:solidFill>
                <a:latin typeface="Arial"/>
                <a:ea typeface="Times New Roman"/>
              </a:rPr>
              <a:t>2/ تثمين المستثمرين:</a:t>
            </a:r>
            <a:r>
              <a:rPr lang="ar-SA" sz="2000" dirty="0">
                <a:solidFill>
                  <a:schemeClr val="bg1"/>
                </a:solidFill>
                <a:latin typeface="Arial"/>
                <a:ea typeface="Times New Roman"/>
              </a:rPr>
              <a:t> يمارسه المستثمرون وتعتمد تصرفاتهم وقراراتهم على معلوماتهم عن السوق، ويميلون للموضوعية والواقعية بما يختص بتقييمهم العقار، وتعتمد أحكامهم عامة على ما يمكن للعقار أن يبلغه لهم من عائد.</a:t>
            </a:r>
            <a:endParaRPr lang="en-US" sz="2000" dirty="0">
              <a:solidFill>
                <a:schemeClr val="bg1"/>
              </a:solidFill>
              <a:latin typeface="Arial"/>
              <a:ea typeface="Times New Roman"/>
            </a:endParaRPr>
          </a:p>
          <a:p>
            <a:pPr algn="just">
              <a:lnSpc>
                <a:spcPct val="115000"/>
              </a:lnSpc>
            </a:pPr>
            <a:r>
              <a:rPr lang="ar-SA" sz="2000" b="1" dirty="0">
                <a:solidFill>
                  <a:schemeClr val="bg1"/>
                </a:solidFill>
                <a:latin typeface="Arial"/>
                <a:ea typeface="Times New Roman"/>
              </a:rPr>
              <a:t>3/ تثمين وسطاء البيع (سماسرة العقار):</a:t>
            </a:r>
            <a:r>
              <a:rPr lang="ar-SA" sz="2000" dirty="0">
                <a:solidFill>
                  <a:schemeClr val="bg1"/>
                </a:solidFill>
                <a:latin typeface="Arial"/>
                <a:ea typeface="Times New Roman"/>
              </a:rPr>
              <a:t> يقومون بهذه العملية بشكل يومي فيما يختص بالأملاك العقارية ويعتمد رأيهم على معلوماتهم عن السوق العقاري بصفة عامة وبصفة خاصة عن الأنشطة الدائرة بهم وهم لا يتبعون العملية التثمين.</a:t>
            </a:r>
            <a:endParaRPr lang="en-US" sz="2000" dirty="0">
              <a:solidFill>
                <a:schemeClr val="bg1"/>
              </a:solidFill>
              <a:latin typeface="Arial"/>
              <a:ea typeface="Times New Roman"/>
            </a:endParaRPr>
          </a:p>
          <a:p>
            <a:r>
              <a:rPr lang="ar-SA" sz="2000" b="1" dirty="0">
                <a:solidFill>
                  <a:schemeClr val="bg1"/>
                </a:solidFill>
                <a:latin typeface="Arial"/>
                <a:ea typeface="Times New Roman"/>
              </a:rPr>
              <a:t>4/ تثمين خبراء التثمين العقاري المحترفين:</a:t>
            </a:r>
            <a:r>
              <a:rPr lang="ar-SA" sz="2000" dirty="0">
                <a:solidFill>
                  <a:schemeClr val="bg1"/>
                </a:solidFill>
                <a:ea typeface="Times New Roman"/>
                <a:cs typeface="Arial"/>
              </a:rPr>
              <a:t> المثمن العقاري هو من يقوم بالتثمين باعتباره مهنياً محترفاً يقوم بوضع قيمة موضوعية وحقيقية وواقعية للعقار بعد تحليل كل البيانات المرتبطة بالعقار والمتوافرة بالسوق وبجانب البيانات المحاسبية والتحليل الإحصائي يعتمد المثمن أيضا على خبرته حتى يأتي تقرير قيمة العقاري بأسلوب موضوعي</a:t>
            </a:r>
            <a:endParaRPr lang="en-US" sz="2000" dirty="0">
              <a:solidFill>
                <a:schemeClr val="bg1"/>
              </a:solidFill>
            </a:endParaRPr>
          </a:p>
        </p:txBody>
      </p:sp>
    </p:spTree>
    <p:extLst>
      <p:ext uri="{BB962C8B-B14F-4D97-AF65-F5344CB8AC3E}">
        <p14:creationId xmlns:p14="http://schemas.microsoft.com/office/powerpoint/2010/main" val="39018753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23265" y="1628800"/>
            <a:ext cx="8856984" cy="3065455"/>
          </a:xfrm>
          <a:prstGeom prst="rect">
            <a:avLst/>
          </a:prstGeom>
        </p:spPr>
        <p:txBody>
          <a:bodyPr wrap="square">
            <a:spAutoFit/>
          </a:bodyPr>
          <a:lstStyle/>
          <a:p>
            <a:pPr algn="just">
              <a:lnSpc>
                <a:spcPct val="115000"/>
              </a:lnSpc>
            </a:pPr>
            <a:r>
              <a:rPr lang="ar-SA" sz="2400" b="1" u="sng" dirty="0">
                <a:solidFill>
                  <a:srgbClr val="FF0000"/>
                </a:solidFill>
                <a:latin typeface="Arial"/>
                <a:ea typeface="Times New Roman"/>
              </a:rPr>
              <a:t>العوامل المؤثرة في تحليل القرار الاستثماري في الوحدات العقارية</a:t>
            </a:r>
            <a:r>
              <a:rPr lang="ar-SA" sz="2400" b="1" u="sng" dirty="0" smtClean="0">
                <a:solidFill>
                  <a:srgbClr val="FF0000"/>
                </a:solidFill>
                <a:latin typeface="Arial"/>
                <a:ea typeface="Times New Roman"/>
              </a:rPr>
              <a:t>:</a:t>
            </a:r>
            <a:endParaRPr lang="ar-JO" sz="2400" b="1" u="sng" dirty="0" smtClean="0">
              <a:solidFill>
                <a:srgbClr val="FF0000"/>
              </a:solidFill>
              <a:latin typeface="Arial"/>
              <a:ea typeface="Times New Roman"/>
            </a:endParaRPr>
          </a:p>
          <a:p>
            <a:pPr algn="just">
              <a:lnSpc>
                <a:spcPct val="115000"/>
              </a:lnSpc>
            </a:pPr>
            <a:endParaRPr lang="en-US" sz="2400" b="1" u="sng" dirty="0">
              <a:solidFill>
                <a:srgbClr val="FF0000"/>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تحديد أهداف المستثمر العقاري. </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تحليل العوامل الخاصة بالوحدة العقارية.</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تجميع البيانات الخاصة بتحديد العقار.</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إجراء التقييم والتحليل الاستثماري. </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تفسير النتائج وإقناع الطرف البائع والمشتري. </a:t>
            </a:r>
            <a:endParaRPr lang="en-US" sz="2000" dirty="0">
              <a:solidFill>
                <a:schemeClr val="bg1"/>
              </a:solidFill>
              <a:latin typeface="Arial"/>
              <a:ea typeface="Times New Roman"/>
            </a:endParaRPr>
          </a:p>
          <a:p>
            <a:pPr marL="342900" lvl="0" indent="-342900" algn="just">
              <a:lnSpc>
                <a:spcPct val="115000"/>
              </a:lnSpc>
              <a:buFont typeface="Symbol"/>
              <a:buChar char=""/>
            </a:pPr>
            <a:r>
              <a:rPr lang="ar-SA" sz="2000" b="1" dirty="0">
                <a:solidFill>
                  <a:schemeClr val="bg1"/>
                </a:solidFill>
                <a:latin typeface="Arial"/>
                <a:ea typeface="Times New Roman"/>
              </a:rPr>
              <a:t>العوامل التي تخلق القيمة. </a:t>
            </a:r>
            <a:endParaRPr lang="en-US" sz="2000" dirty="0">
              <a:solidFill>
                <a:schemeClr val="bg1"/>
              </a:solidFill>
              <a:effectLst/>
              <a:latin typeface="Arial"/>
              <a:ea typeface="Times New Roman"/>
            </a:endParaRPr>
          </a:p>
        </p:txBody>
      </p:sp>
    </p:spTree>
    <p:extLst>
      <p:ext uri="{BB962C8B-B14F-4D97-AF65-F5344CB8AC3E}">
        <p14:creationId xmlns:p14="http://schemas.microsoft.com/office/powerpoint/2010/main" val="390187539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1.jpeg"/></Relationships>
</file>

<file path=ppt/theme/_rels/theme1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_rels/theme8.xml.rels><?xml version="1.0" encoding="UTF-8" standalone="yes"?>
<Relationships xmlns="http://schemas.openxmlformats.org/package/2006/relationships"><Relationship Id="rId1" Type="http://schemas.openxmlformats.org/officeDocument/2006/relationships/image" Target="../media/image1.jpeg"/></Relationships>
</file>

<file path=ppt/theme/_rels/theme9.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10.xml><?xml version="1.0" encoding="utf-8"?>
<a:theme xmlns:a="http://schemas.openxmlformats.org/drawingml/2006/main" name="9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11.xml><?xml version="1.0" encoding="utf-8"?>
<a:theme xmlns:a="http://schemas.openxmlformats.org/drawingml/2006/main" name="10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8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1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4.xml><?xml version="1.0" encoding="utf-8"?>
<a:theme xmlns:a="http://schemas.openxmlformats.org/drawingml/2006/main" name="2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5.xml><?xml version="1.0" encoding="utf-8"?>
<a:theme xmlns:a="http://schemas.openxmlformats.org/drawingml/2006/main" name="3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6.xml><?xml version="1.0" encoding="utf-8"?>
<a:theme xmlns:a="http://schemas.openxmlformats.org/drawingml/2006/main" name="4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7.xml><?xml version="1.0" encoding="utf-8"?>
<a:theme xmlns:a="http://schemas.openxmlformats.org/drawingml/2006/main" name="5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8.xml><?xml version="1.0" encoding="utf-8"?>
<a:theme xmlns:a="http://schemas.openxmlformats.org/drawingml/2006/main" name="6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9.xml><?xml version="1.0" encoding="utf-8"?>
<a:theme xmlns:a="http://schemas.openxmlformats.org/drawingml/2006/main" name="7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206</TotalTime>
  <Words>2697</Words>
  <Application>Microsoft Office PowerPoint</Application>
  <PresentationFormat>On-screen Show (4:3)</PresentationFormat>
  <Paragraphs>146</Paragraphs>
  <Slides>19</Slides>
  <Notes>0</Notes>
  <HiddenSlides>0</HiddenSlides>
  <MMClips>0</MMClips>
  <ScaleCrop>false</ScaleCrop>
  <HeadingPairs>
    <vt:vector size="4" baseType="variant">
      <vt:variant>
        <vt:lpstr>Theme</vt:lpstr>
      </vt:variant>
      <vt:variant>
        <vt:i4>11</vt:i4>
      </vt:variant>
      <vt:variant>
        <vt:lpstr>Slide Titles</vt:lpstr>
      </vt:variant>
      <vt:variant>
        <vt:i4>19</vt:i4>
      </vt:variant>
    </vt:vector>
  </HeadingPairs>
  <TitlesOfParts>
    <vt:vector size="30" baseType="lpstr">
      <vt:lpstr>تدفق</vt:lpstr>
      <vt:lpstr>8_تدفق</vt:lpstr>
      <vt:lpstr>1_تدفق</vt:lpstr>
      <vt:lpstr>2_تدفق</vt:lpstr>
      <vt:lpstr>3_تدفق</vt:lpstr>
      <vt:lpstr>4_تدفق</vt:lpstr>
      <vt:lpstr>5_تدفق</vt:lpstr>
      <vt:lpstr>6_تدفق</vt:lpstr>
      <vt:lpstr>7_تدفق</vt:lpstr>
      <vt:lpstr>9_تدفق</vt:lpstr>
      <vt:lpstr>10_تدفق</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dr.zyood</dc:creator>
  <cp:lastModifiedBy>Dell</cp:lastModifiedBy>
  <cp:revision>94</cp:revision>
  <dcterms:created xsi:type="dcterms:W3CDTF">2016-11-17T18:10:00Z</dcterms:created>
  <dcterms:modified xsi:type="dcterms:W3CDTF">2018-09-14T15:15:08Z</dcterms:modified>
</cp:coreProperties>
</file>