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69" r:id="rId4"/>
    <p:sldId id="410" r:id="rId5"/>
    <p:sldId id="385" r:id="rId6"/>
    <p:sldId id="415" r:id="rId7"/>
    <p:sldId id="406" r:id="rId8"/>
    <p:sldId id="408" r:id="rId9"/>
    <p:sldId id="312" r:id="rId10"/>
    <p:sldId id="355" r:id="rId11"/>
    <p:sldId id="409" r:id="rId12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F42"/>
    <a:srgbClr val="B62898"/>
    <a:srgbClr val="FFE1E1"/>
    <a:srgbClr val="FFFFCC"/>
    <a:srgbClr val="FFCCCC"/>
    <a:srgbClr val="FFD9FF"/>
    <a:srgbClr val="BBEFEE"/>
    <a:srgbClr val="8FE5E3"/>
    <a:srgbClr val="00CC99"/>
    <a:srgbClr val="A4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8" y="-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130173"/>
            <a:ext cx="9144000" cy="1796495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4000" y="273286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عددين كل منهما مكون من رقمين</a:t>
            </a:r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7)</a:t>
            </a:r>
          </a:p>
          <a:p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3099027" y="2845332"/>
            <a:ext cx="6066972" cy="1993535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48-49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230028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212058" y="819104"/>
            <a:ext cx="2057654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2254252" y="489608"/>
            <a:ext cx="3841748" cy="1585419"/>
          </a:xfrm>
          <a:prstGeom prst="cloudCallout">
            <a:avLst>
              <a:gd name="adj1" fmla="val -49055"/>
              <a:gd name="adj2" fmla="val 7631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79"/>
            <a:ext cx="3841748" cy="1585419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55F2D53A-B21D-4034-97C0-E5D6D6A7B817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id="{D95ECEC9-B87D-4C54-859A-78D77BDDE3F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41CB13F7-3076-40FD-AEEC-8071ABADD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531BE8-DF88-437C-9BA2-88F49BFD4480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754289F-B364-4A60-B4F9-86043018EF85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346A5A-98DC-4E11-9B30-A30F2D599F0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456A4974-C7B7-4EE8-8143-6C1131655098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926E09-876B-4F53-AC85-87D5927C7996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033963" y="2325689"/>
            <a:ext cx="657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4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إعادة تجميع الآحاد لأجمع عددين كل منهما مكون من رقمين </a:t>
            </a:r>
          </a:p>
          <a:p>
            <a:pPr algn="ctr"/>
            <a:endParaRPr lang="ar-SA" sz="40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1439524"/>
            <a:ext cx="4199844" cy="44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	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352A2F6-3526-4E42-B8DE-1ACF75FF9379}"/>
              </a:ext>
            </a:extLst>
          </p:cNvPr>
          <p:cNvSpPr/>
          <p:nvPr/>
        </p:nvSpPr>
        <p:spPr>
          <a:xfrm>
            <a:off x="3024344" y="624802"/>
            <a:ext cx="6286500" cy="1655417"/>
          </a:xfrm>
          <a:prstGeom prst="wedgeRoundRectCallout">
            <a:avLst>
              <a:gd name="adj1" fmla="val 66004"/>
              <a:gd name="adj2" fmla="val -9191"/>
              <a:gd name="adj3" fmla="val 16667"/>
            </a:avLst>
          </a:prstGeom>
          <a:solidFill>
            <a:srgbClr val="FFCCCC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المفردات التي سنستعملها لدرسنا اليوم يا أخي؟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 descr="C:\Users\SAKEEN~1\AppData\Local\Temp\Rar$DIa20840.10391\hello.png">
            <a:extLst>
              <a:ext uri="{FF2B5EF4-FFF2-40B4-BE49-F238E27FC236}">
                <a16:creationId xmlns:a16="http://schemas.microsoft.com/office/drawing/2014/main" id="{037C95A1-A9C8-41AC-B8ED-C2D1675EBD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042755" y="218950"/>
            <a:ext cx="2175996" cy="3638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EDAA1DE-DA25-43C2-B8F0-50D4AF64B8F3}"/>
              </a:ext>
            </a:extLst>
          </p:cNvPr>
          <p:cNvSpPr/>
          <p:nvPr/>
        </p:nvSpPr>
        <p:spPr>
          <a:xfrm>
            <a:off x="2525032" y="3429000"/>
            <a:ext cx="4224555" cy="2299716"/>
          </a:xfrm>
          <a:prstGeom prst="wedgeRoundRectCallout">
            <a:avLst>
              <a:gd name="adj1" fmla="val -63058"/>
              <a:gd name="adj2" fmla="val -122533"/>
              <a:gd name="adj3" fmla="val 16667"/>
            </a:avLst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سنستعمل اليوم يا أختي:</a:t>
            </a:r>
          </a:p>
          <a:p>
            <a:pPr algn="ctr"/>
            <a:endParaRPr lang="ar-SA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إعادة التجميع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49535817-C2B2-49A5-9F25-CBE03EDFC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27768" y="-154360"/>
            <a:ext cx="1851627" cy="384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</a:t>
              </a:r>
              <a:r>
                <a:rPr lang="en-GB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1199594" y="3621504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859F65-6D3B-400F-9F87-80A62F01CE5F}"/>
              </a:ext>
            </a:extLst>
          </p:cNvPr>
          <p:cNvGrpSpPr/>
          <p:nvPr/>
        </p:nvGrpSpPr>
        <p:grpSpPr>
          <a:xfrm>
            <a:off x="9944100" y="198030"/>
            <a:ext cx="2142837" cy="923177"/>
            <a:chOff x="5013056" y="4895503"/>
            <a:chExt cx="2712121" cy="6840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46708A6-C29C-4602-921F-9C15C9B81878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EF3D1B-85F6-4D14-987A-A8AD024D590D}"/>
                </a:ext>
              </a:extLst>
            </p:cNvPr>
            <p:cNvSpPr txBox="1"/>
            <p:nvPr/>
          </p:nvSpPr>
          <p:spPr>
            <a:xfrm>
              <a:off x="5488009" y="4949302"/>
              <a:ext cx="1321201" cy="47887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أسْتَعِدُ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80E8C6B-0AB4-47B2-9A7F-E5DEC3A382FE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C79FE02-F019-499E-9FDA-7F1D13823FF6}"/>
              </a:ext>
            </a:extLst>
          </p:cNvPr>
          <p:cNvSpPr/>
          <p:nvPr/>
        </p:nvSpPr>
        <p:spPr>
          <a:xfrm>
            <a:off x="7804095" y="306166"/>
            <a:ext cx="1900237" cy="728810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عملي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1EAA01-94FC-4ECE-B04B-ADD6C833A00A}"/>
              </a:ext>
            </a:extLst>
          </p:cNvPr>
          <p:cNvSpPr/>
          <p:nvPr/>
        </p:nvSpPr>
        <p:spPr>
          <a:xfrm>
            <a:off x="180953" y="300770"/>
            <a:ext cx="7098424" cy="728810"/>
          </a:xfrm>
          <a:prstGeom prst="roundRect">
            <a:avLst/>
          </a:prstGeom>
          <a:solidFill>
            <a:srgbClr val="BBEFE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 استعمل قطع دينز لعمل نموذج لـ  28  +  7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CE2D41C-CEFD-405D-9BCD-D31008213017}"/>
              </a:ext>
            </a:extLst>
          </p:cNvPr>
          <p:cNvSpPr/>
          <p:nvPr/>
        </p:nvSpPr>
        <p:spPr>
          <a:xfrm>
            <a:off x="2027392" y="1207143"/>
            <a:ext cx="3405546" cy="728810"/>
          </a:xfrm>
          <a:prstGeom prst="roundRect">
            <a:avLst/>
          </a:prstGeom>
          <a:solidFill>
            <a:srgbClr val="BBEFE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ناتج 28  +  7  ؟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2AF39D-68D3-49B0-AB16-B16E684852DD}"/>
              </a:ext>
            </a:extLst>
          </p:cNvPr>
          <p:cNvSpPr/>
          <p:nvPr/>
        </p:nvSpPr>
        <p:spPr>
          <a:xfrm>
            <a:off x="234687" y="2083201"/>
            <a:ext cx="6990957" cy="1040167"/>
          </a:xfrm>
          <a:prstGeom prst="roundRect">
            <a:avLst/>
          </a:prstGeom>
          <a:solidFill>
            <a:srgbClr val="BBEFE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أحتاج أحيان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إلى </a:t>
            </a:r>
            <a:r>
              <a:rPr lang="ar-SA" sz="3200" b="1" dirty="0">
                <a:solidFill>
                  <a:srgbClr val="C00000"/>
                </a:solidFill>
                <a:highlight>
                  <a:srgbClr val="FFCCCC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إعادة التجميع </a:t>
            </a: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ناتج جمع آحاد العددين أكثر من 9  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594A664-0F32-4937-8EF6-2858BFF2D3D4}"/>
              </a:ext>
            </a:extLst>
          </p:cNvPr>
          <p:cNvSpPr/>
          <p:nvPr/>
        </p:nvSpPr>
        <p:spPr>
          <a:xfrm>
            <a:off x="529765" y="3485128"/>
            <a:ext cx="6400801" cy="8862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 أجمع الآحاد، وأعيد تجميع 10 آحاد في عشرة واحدة.</a:t>
            </a:r>
            <a:endParaRPr lang="ar-BH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2E03FD-7557-4DF3-B748-06C18701A160}"/>
              </a:ext>
            </a:extLst>
          </p:cNvPr>
          <p:cNvSpPr/>
          <p:nvPr/>
        </p:nvSpPr>
        <p:spPr>
          <a:xfrm>
            <a:off x="642060" y="4503796"/>
            <a:ext cx="6176211" cy="1327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ليصبح لدينا خمس آحاد  ثلاث عشرات </a:t>
            </a:r>
          </a:p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وبالتالي يكون الناتج </a:t>
            </a: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35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2C8623-4C1E-4C23-8144-C4D4287C9A69}"/>
              </a:ext>
            </a:extLst>
          </p:cNvPr>
          <p:cNvGrpSpPr/>
          <p:nvPr/>
        </p:nvGrpSpPr>
        <p:grpSpPr>
          <a:xfrm>
            <a:off x="10903306" y="1952285"/>
            <a:ext cx="148057" cy="1330510"/>
            <a:chOff x="900392" y="186898"/>
            <a:chExt cx="274320" cy="2128127"/>
          </a:xfrm>
        </p:grpSpPr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8E656EF4-1F44-4951-A0D6-A787B1512E04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B8322D4C-565D-450B-A578-EB0E30825A84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CE3CBEF2-981C-4C53-9B52-E09FF5D00B9C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7721CF2E-7AE1-4199-9722-7AF29EED247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80D1823F-EA34-4445-9466-BCB4FC04C52D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23979AC-6CC4-4EDD-9C2A-C61DE8900FA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C5B79023-A965-4872-826D-D485BD383082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0BD7BA1A-C395-47D5-8FE5-2FB1A7726C67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A3ED1E8B-C49F-4A58-9241-6B7E17DD219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E9B7C5B-D653-4DF8-81B6-15CD25F08082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78911"/>
              </p:ext>
            </p:extLst>
          </p:nvPr>
        </p:nvGraphicFramePr>
        <p:xfrm>
          <a:off x="7933221" y="1229608"/>
          <a:ext cx="3171232" cy="225552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158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الآحاد</a:t>
                      </a:r>
                      <a:r>
                        <a:rPr lang="ar-BH" sz="28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العشرات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2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97DB9864-A438-4716-A05C-C5C182A4A175}"/>
              </a:ext>
            </a:extLst>
          </p:cNvPr>
          <p:cNvGrpSpPr/>
          <p:nvPr/>
        </p:nvGrpSpPr>
        <p:grpSpPr>
          <a:xfrm>
            <a:off x="9105117" y="1967579"/>
            <a:ext cx="148057" cy="1330510"/>
            <a:chOff x="900392" y="186898"/>
            <a:chExt cx="274320" cy="2128127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7742D3A4-3E38-47B2-B9A6-CE3D8A9F5776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FE2D454C-1B58-429C-A81D-344F775AA302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EBE25C1F-0AD4-4E8F-86C4-574D762EA30D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99C8FAC-9523-4240-AF69-195BB15EF119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05C86F83-D5A0-41CD-A14F-7CF2D668A252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1C60867B-95EF-4B99-9764-6EC958A653CE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FD9F3026-6E87-48EC-95B3-C94E070B71D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4DFBF9BA-9A42-43DC-825A-34963F4F36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8BDD46E-4768-4EC3-8DC1-70E35CE42A7D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B49DD151-1EF6-443E-9737-6118B70B82DC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1123DE-C0C3-4E05-B836-BAB36A21CCD1}"/>
              </a:ext>
            </a:extLst>
          </p:cNvPr>
          <p:cNvGrpSpPr/>
          <p:nvPr/>
        </p:nvGrpSpPr>
        <p:grpSpPr>
          <a:xfrm>
            <a:off x="8830436" y="1967579"/>
            <a:ext cx="148057" cy="1330510"/>
            <a:chOff x="900392" y="186898"/>
            <a:chExt cx="274320" cy="2128127"/>
          </a:xfrm>
        </p:grpSpPr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B3B11BA8-17D8-43F0-B455-3E1837112010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F5F8D1AA-6774-4A1D-BACA-977040DD48EF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E16433A7-C7AD-4593-BBF9-448E6FD94B65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062B69A6-AF7B-426E-8869-3F868AB37383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2CC40C9C-394A-440D-B59C-027B1B909C9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471D9494-52F2-4695-84F3-DD3979FB366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F56D9B49-C028-4EBF-AC9F-85210EC3715E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DB6E556-BAC6-4216-B822-A28B9D00825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1282996A-64E1-45AE-A4AE-808C6B15F70D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54A616D1-5D32-4DD1-83F0-B4A05AFFAF5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Cube 32">
            <a:extLst>
              <a:ext uri="{FF2B5EF4-FFF2-40B4-BE49-F238E27FC236}">
                <a16:creationId xmlns:a16="http://schemas.microsoft.com/office/drawing/2014/main" id="{60B6B75F-674F-4AAB-ADE6-2BE83DEE60C0}"/>
              </a:ext>
            </a:extLst>
          </p:cNvPr>
          <p:cNvSpPr/>
          <p:nvPr/>
        </p:nvSpPr>
        <p:spPr>
          <a:xfrm>
            <a:off x="9672451" y="233716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672451" y="2837327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9672451" y="259734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B197DF0D-5727-4473-B93A-696576ADB76D}"/>
              </a:ext>
            </a:extLst>
          </p:cNvPr>
          <p:cNvSpPr/>
          <p:nvPr/>
        </p:nvSpPr>
        <p:spPr>
          <a:xfrm>
            <a:off x="9672451" y="2093378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ube 89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672451" y="309890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Cube 91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892086" y="282836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Cube 92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9892086" y="258837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ube 94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892086" y="308993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ube 106">
            <a:extLst>
              <a:ext uri="{FF2B5EF4-FFF2-40B4-BE49-F238E27FC236}">
                <a16:creationId xmlns:a16="http://schemas.microsoft.com/office/drawing/2014/main" id="{60B6B75F-674F-4AAB-ADE6-2BE83DEE60C0}"/>
              </a:ext>
            </a:extLst>
          </p:cNvPr>
          <p:cNvSpPr/>
          <p:nvPr/>
        </p:nvSpPr>
        <p:spPr>
          <a:xfrm>
            <a:off x="10483754" y="234164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Cube 107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483754" y="2841810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Cube 108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10483754" y="260182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Cube 109">
            <a:extLst>
              <a:ext uri="{FF2B5EF4-FFF2-40B4-BE49-F238E27FC236}">
                <a16:creationId xmlns:a16="http://schemas.microsoft.com/office/drawing/2014/main" id="{B197DF0D-5727-4473-B93A-696576ADB76D}"/>
              </a:ext>
            </a:extLst>
          </p:cNvPr>
          <p:cNvSpPr/>
          <p:nvPr/>
        </p:nvSpPr>
        <p:spPr>
          <a:xfrm>
            <a:off x="10483754" y="2097861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Cube 110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483754" y="310338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Cube 111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703389" y="283284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Cube 112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703389" y="3094422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85833"/>
              </p:ext>
            </p:extLst>
          </p:nvPr>
        </p:nvGraphicFramePr>
        <p:xfrm>
          <a:off x="7928739" y="3622371"/>
          <a:ext cx="3171232" cy="2255520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1585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الآحاد</a:t>
                      </a:r>
                      <a:r>
                        <a:rPr lang="ar-BH" sz="28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العشرات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721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7DB9864-A438-4716-A05C-C5C182A4A175}"/>
              </a:ext>
            </a:extLst>
          </p:cNvPr>
          <p:cNvGrpSpPr/>
          <p:nvPr/>
        </p:nvGrpSpPr>
        <p:grpSpPr>
          <a:xfrm>
            <a:off x="9100635" y="4313469"/>
            <a:ext cx="148057" cy="1330510"/>
            <a:chOff x="900392" y="186898"/>
            <a:chExt cx="274320" cy="2128127"/>
          </a:xfrm>
        </p:grpSpPr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7742D3A4-3E38-47B2-B9A6-CE3D8A9F5776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FE2D454C-1B58-429C-A81D-344F775AA302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EBE25C1F-0AD4-4E8F-86C4-574D762EA30D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899C8FAC-9523-4240-AF69-195BB15EF119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05C86F83-D5A0-41CD-A14F-7CF2D668A252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C60867B-95EF-4B99-9764-6EC958A653CE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FD9F3026-6E87-48EC-95B3-C94E070B71D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4DFBF9BA-9A42-43DC-825A-34963F4F36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68BDD46E-4768-4EC3-8DC1-70E35CE42A7D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B49DD151-1EF6-443E-9737-6118B70B82DC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A1123DE-C0C3-4E05-B836-BAB36A21CCD1}"/>
              </a:ext>
            </a:extLst>
          </p:cNvPr>
          <p:cNvGrpSpPr/>
          <p:nvPr/>
        </p:nvGrpSpPr>
        <p:grpSpPr>
          <a:xfrm>
            <a:off x="8825954" y="4313469"/>
            <a:ext cx="148057" cy="1330510"/>
            <a:chOff x="900392" y="186898"/>
            <a:chExt cx="274320" cy="2128127"/>
          </a:xfrm>
        </p:grpSpPr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B3B11BA8-17D8-43F0-B455-3E1837112010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F5F8D1AA-6774-4A1D-BACA-977040DD48EF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E16433A7-C7AD-4593-BBF9-448E6FD94B65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062B69A6-AF7B-426E-8869-3F868AB37383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2CC40C9C-394A-440D-B59C-027B1B909C9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471D9494-52F2-4695-84F3-DD3979FB366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F56D9B49-C028-4EBF-AC9F-85210EC3715E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BDB6E556-BAC6-4216-B822-A28B9D00825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1282996A-64E1-45AE-A4AE-808C6B15F70D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54A616D1-5D32-4DD1-83F0-B4A05AFFAF5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8" name="Cube 147">
            <a:extLst>
              <a:ext uri="{FF2B5EF4-FFF2-40B4-BE49-F238E27FC236}">
                <a16:creationId xmlns:a16="http://schemas.microsoft.com/office/drawing/2014/main" id="{60B6B75F-674F-4AAB-ADE6-2BE83DEE60C0}"/>
              </a:ext>
            </a:extLst>
          </p:cNvPr>
          <p:cNvSpPr/>
          <p:nvPr/>
        </p:nvSpPr>
        <p:spPr>
          <a:xfrm>
            <a:off x="9667969" y="468305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667969" y="5183217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9667969" y="494323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B197DF0D-5727-4473-B93A-696576ADB76D}"/>
              </a:ext>
            </a:extLst>
          </p:cNvPr>
          <p:cNvSpPr/>
          <p:nvPr/>
        </p:nvSpPr>
        <p:spPr>
          <a:xfrm>
            <a:off x="9667969" y="4439268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667969" y="544479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887604" y="5174253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9887604" y="493426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Cube 154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9887604" y="543582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8AED5A2-1D00-4345-9904-91F674561749}"/>
              </a:ext>
            </a:extLst>
          </p:cNvPr>
          <p:cNvGrpSpPr/>
          <p:nvPr/>
        </p:nvGrpSpPr>
        <p:grpSpPr>
          <a:xfrm>
            <a:off x="9816026" y="4347322"/>
            <a:ext cx="148057" cy="1330510"/>
            <a:chOff x="900392" y="186898"/>
            <a:chExt cx="274320" cy="2128127"/>
          </a:xfrm>
        </p:grpSpPr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995CA2EA-AA10-4F1D-9784-CE5C8C932DC9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1C39E068-BF36-43A9-87C8-94940790239E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71E325A7-034A-4B78-A850-8EA2A2E38EB3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1058C87D-E076-4FFF-A96A-CE638029E6FE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F0064CC7-DD16-4507-91CC-618ED21E722E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CB860439-3DC2-4F58-AAA2-538978809174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Cube 162">
              <a:extLst>
                <a:ext uri="{FF2B5EF4-FFF2-40B4-BE49-F238E27FC236}">
                  <a16:creationId xmlns:a16="http://schemas.microsoft.com/office/drawing/2014/main" id="{79D6B54D-5D7A-4453-B3F1-9747944893B7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A755751B-BF51-4463-A17F-46F3551F089B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6C7EC609-B79E-4FB7-8180-AE3307524357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0F087103-0F2D-4748-B5EB-FA1F804A37B0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7" name="Cube 166">
            <a:extLst>
              <a:ext uri="{FF2B5EF4-FFF2-40B4-BE49-F238E27FC236}">
                <a16:creationId xmlns:a16="http://schemas.microsoft.com/office/drawing/2014/main" id="{60B6B75F-674F-4AAB-ADE6-2BE83DEE60C0}"/>
              </a:ext>
            </a:extLst>
          </p:cNvPr>
          <p:cNvSpPr/>
          <p:nvPr/>
        </p:nvSpPr>
        <p:spPr>
          <a:xfrm>
            <a:off x="10479272" y="4687539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Cube 167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479272" y="5187700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Cube 168">
            <a:extLst>
              <a:ext uri="{FF2B5EF4-FFF2-40B4-BE49-F238E27FC236}">
                <a16:creationId xmlns:a16="http://schemas.microsoft.com/office/drawing/2014/main" id="{BE2C217E-1D54-4282-AB06-1FD2AFDAAC54}"/>
              </a:ext>
            </a:extLst>
          </p:cNvPr>
          <p:cNvSpPr/>
          <p:nvPr/>
        </p:nvSpPr>
        <p:spPr>
          <a:xfrm>
            <a:off x="10479272" y="494771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Cube 169">
            <a:extLst>
              <a:ext uri="{FF2B5EF4-FFF2-40B4-BE49-F238E27FC236}">
                <a16:creationId xmlns:a16="http://schemas.microsoft.com/office/drawing/2014/main" id="{B197DF0D-5727-4473-B93A-696576ADB76D}"/>
              </a:ext>
            </a:extLst>
          </p:cNvPr>
          <p:cNvSpPr/>
          <p:nvPr/>
        </p:nvSpPr>
        <p:spPr>
          <a:xfrm>
            <a:off x="10479272" y="4443751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Cube 170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479272" y="544927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Cube 171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698907" y="5178736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Cube 172">
            <a:extLst>
              <a:ext uri="{FF2B5EF4-FFF2-40B4-BE49-F238E27FC236}">
                <a16:creationId xmlns:a16="http://schemas.microsoft.com/office/drawing/2014/main" id="{D1B235D8-EC02-4C0A-A075-C9F1BB08FA82}"/>
              </a:ext>
            </a:extLst>
          </p:cNvPr>
          <p:cNvSpPr/>
          <p:nvPr/>
        </p:nvSpPr>
        <p:spPr>
          <a:xfrm>
            <a:off x="10698907" y="5440312"/>
            <a:ext cx="148057" cy="171506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582487" y="4346381"/>
            <a:ext cx="1384515" cy="1358685"/>
          </a:xfrm>
          <a:custGeom>
            <a:avLst/>
            <a:gdLst>
              <a:gd name="connsiteX0" fmla="*/ 0 w 1384515"/>
              <a:gd name="connsiteY0" fmla="*/ 0 h 1348352"/>
              <a:gd name="connsiteX1" fmla="*/ 15498 w 1384515"/>
              <a:gd name="connsiteY1" fmla="*/ 1348352 h 1348352"/>
              <a:gd name="connsiteX2" fmla="*/ 1384515 w 1384515"/>
              <a:gd name="connsiteY2" fmla="*/ 1338020 h 1348352"/>
              <a:gd name="connsiteX3" fmla="*/ 1384515 w 1384515"/>
              <a:gd name="connsiteY3" fmla="*/ 1038386 h 1348352"/>
              <a:gd name="connsiteX4" fmla="*/ 583769 w 1384515"/>
              <a:gd name="connsiteY4" fmla="*/ 1033220 h 1348352"/>
              <a:gd name="connsiteX5" fmla="*/ 573437 w 1384515"/>
              <a:gd name="connsiteY5" fmla="*/ 5166 h 1348352"/>
              <a:gd name="connsiteX6" fmla="*/ 0 w 1384515"/>
              <a:gd name="connsiteY6" fmla="*/ 0 h 1348352"/>
              <a:gd name="connsiteX0" fmla="*/ 0 w 1384515"/>
              <a:gd name="connsiteY0" fmla="*/ 10333 h 1358685"/>
              <a:gd name="connsiteX1" fmla="*/ 15498 w 1384515"/>
              <a:gd name="connsiteY1" fmla="*/ 1358685 h 1358685"/>
              <a:gd name="connsiteX2" fmla="*/ 1384515 w 1384515"/>
              <a:gd name="connsiteY2" fmla="*/ 1348353 h 1358685"/>
              <a:gd name="connsiteX3" fmla="*/ 1384515 w 1384515"/>
              <a:gd name="connsiteY3" fmla="*/ 1048719 h 1358685"/>
              <a:gd name="connsiteX4" fmla="*/ 583769 w 1384515"/>
              <a:gd name="connsiteY4" fmla="*/ 1043553 h 1358685"/>
              <a:gd name="connsiteX5" fmla="*/ 578603 w 1384515"/>
              <a:gd name="connsiteY5" fmla="*/ 0 h 1358685"/>
              <a:gd name="connsiteX6" fmla="*/ 0 w 1384515"/>
              <a:gd name="connsiteY6" fmla="*/ 10333 h 135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4515" h="1358685">
                <a:moveTo>
                  <a:pt x="0" y="10333"/>
                </a:moveTo>
                <a:lnTo>
                  <a:pt x="15498" y="1358685"/>
                </a:lnTo>
                <a:lnTo>
                  <a:pt x="1384515" y="1348353"/>
                </a:lnTo>
                <a:lnTo>
                  <a:pt x="1384515" y="1048719"/>
                </a:lnTo>
                <a:lnTo>
                  <a:pt x="583769" y="1043553"/>
                </a:lnTo>
                <a:lnTo>
                  <a:pt x="578603" y="0"/>
                </a:lnTo>
                <a:lnTo>
                  <a:pt x="0" y="10333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11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0873 -0.0041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20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3" grpId="0" animBg="1"/>
      <p:bldP spid="38" grpId="0" animBg="1"/>
      <p:bldP spid="25" grpId="0" animBg="1"/>
      <p:bldP spid="32" grpId="0" animBg="1"/>
      <p:bldP spid="90" grpId="0" animBg="1"/>
      <p:bldP spid="92" grpId="0" animBg="1"/>
      <p:bldP spid="93" grpId="0" animBg="1"/>
      <p:bldP spid="9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2" grpId="0" animBg="1"/>
      <p:bldP spid="173" grpId="0" animBg="1"/>
      <p:bldP spid="173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	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8A9F67-B561-4EA5-94D4-150D19BFCB67}"/>
              </a:ext>
            </a:extLst>
          </p:cNvPr>
          <p:cNvGrpSpPr/>
          <p:nvPr/>
        </p:nvGrpSpPr>
        <p:grpSpPr>
          <a:xfrm>
            <a:off x="9085096" y="182884"/>
            <a:ext cx="3106903" cy="698520"/>
            <a:chOff x="8022040" y="2587484"/>
            <a:chExt cx="3226296" cy="7530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2C5E41-9F50-4FEE-A277-C6CBCF686E9D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1AE31E2-4654-425D-9850-828F20B6561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72F46-8614-40FD-A23C-487B4C3BB196}"/>
                  </a:ext>
                </a:extLst>
              </p:cNvPr>
              <p:cNvSpPr txBox="1"/>
              <p:nvPr/>
            </p:nvSpPr>
            <p:spPr>
              <a:xfrm>
                <a:off x="6524625" y="5739106"/>
                <a:ext cx="609578" cy="3942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DE26EF-BFE8-4330-A3B5-FD56A4DD65C5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976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49F42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مِن واقِعِ الحَياةِ 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6E28253-09C5-4CB7-B119-033D7473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9A0F3A-4793-46FD-B5C6-77267933EA2B}"/>
              </a:ext>
            </a:extLst>
          </p:cNvPr>
          <p:cNvSpPr/>
          <p:nvPr/>
        </p:nvSpPr>
        <p:spPr>
          <a:xfrm>
            <a:off x="338337" y="234328"/>
            <a:ext cx="8499292" cy="647075"/>
          </a:xfrm>
          <a:prstGeom prst="roundRect">
            <a:avLst/>
          </a:prstGeom>
          <a:gradFill flip="none" rotWithShape="1">
            <a:gsLst>
              <a:gs pos="0">
                <a:srgbClr val="B62898">
                  <a:tint val="66000"/>
                  <a:satMod val="160000"/>
                </a:srgbClr>
              </a:gs>
              <a:gs pos="50000">
                <a:srgbClr val="B62898">
                  <a:tint val="44500"/>
                  <a:satMod val="160000"/>
                </a:srgbClr>
              </a:gs>
              <a:gs pos="100000">
                <a:srgbClr val="B62898">
                  <a:tint val="23500"/>
                  <a:satMod val="160000"/>
                </a:srgbClr>
              </a:gs>
            </a:gsLst>
            <a:lin ang="18900000" scaled="1"/>
            <a:tileRect/>
          </a:gra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عند حسين 24 قصة، وعند أخيه 8 قصص. كم قصة عندهما؟ 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382EF-2A9F-4CAB-A6AD-0102802A95FD}"/>
              </a:ext>
            </a:extLst>
          </p:cNvPr>
          <p:cNvGrpSpPr/>
          <p:nvPr/>
        </p:nvGrpSpPr>
        <p:grpSpPr>
          <a:xfrm>
            <a:off x="338337" y="1743203"/>
            <a:ext cx="8163654" cy="791152"/>
            <a:chOff x="1621791" y="1743202"/>
            <a:chExt cx="8163654" cy="80939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F3901C-F6DC-4459-AA90-72A370764957}"/>
                </a:ext>
              </a:extLst>
            </p:cNvPr>
            <p:cNvSpPr/>
            <p:nvPr/>
          </p:nvSpPr>
          <p:spPr>
            <a:xfrm>
              <a:off x="1621791" y="1743202"/>
              <a:ext cx="8163654" cy="809391"/>
            </a:xfrm>
            <a:prstGeom prst="roundRect">
              <a:avLst/>
            </a:prstGeom>
            <a:solidFill>
              <a:srgbClr val="A4EAE8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24 + 8                    20 +  10 = 30</a:t>
              </a:r>
              <a:endParaRPr lang="ar-BH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DEEEFD3-91CA-4323-AC62-93624ACE3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8999" y="2104180"/>
              <a:ext cx="1204920" cy="0"/>
            </a:xfrm>
            <a:prstGeom prst="straightConnector1">
              <a:avLst/>
            </a:prstGeom>
            <a:solidFill>
              <a:srgbClr val="A4EAE8"/>
            </a:solidFill>
            <a:ln w="57150">
              <a:solidFill>
                <a:srgbClr val="B6289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4C4EDF-768C-4B32-B845-CAFA9ECD1B4E}"/>
              </a:ext>
            </a:extLst>
          </p:cNvPr>
          <p:cNvSpPr/>
          <p:nvPr/>
        </p:nvSpPr>
        <p:spPr>
          <a:xfrm>
            <a:off x="338337" y="1046198"/>
            <a:ext cx="8360995" cy="528455"/>
          </a:xfrm>
          <a:prstGeom prst="roundRect">
            <a:avLst/>
          </a:prstGeom>
          <a:solidFill>
            <a:srgbClr val="A4EAE8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عدد القصص أجد ناتج جمع العددين 24 ، 8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074E6B2-5AEF-41D7-8172-1A7A661C1965}"/>
              </a:ext>
            </a:extLst>
          </p:cNvPr>
          <p:cNvSpPr/>
          <p:nvPr/>
        </p:nvSpPr>
        <p:spPr>
          <a:xfrm>
            <a:off x="9330876" y="1850022"/>
            <a:ext cx="1878075" cy="598907"/>
          </a:xfrm>
          <a:prstGeom prst="roundRect">
            <a:avLst/>
          </a:prstGeom>
          <a:solidFill>
            <a:srgbClr val="A4EAE8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995D2C0-A313-42E1-8F4C-50BF97CEFF54}"/>
              </a:ext>
            </a:extLst>
          </p:cNvPr>
          <p:cNvSpPr/>
          <p:nvPr/>
        </p:nvSpPr>
        <p:spPr>
          <a:xfrm>
            <a:off x="9311599" y="2676505"/>
            <a:ext cx="2600563" cy="591815"/>
          </a:xfrm>
          <a:prstGeom prst="roundRect">
            <a:avLst/>
          </a:prstGeom>
          <a:solidFill>
            <a:srgbClr val="A4EAE8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 أجمع الآحاد 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7461D0C8-2860-4A09-ACB1-B523278EFD09}"/>
              </a:ext>
            </a:extLst>
          </p:cNvPr>
          <p:cNvSpPr/>
          <p:nvPr/>
        </p:nvSpPr>
        <p:spPr>
          <a:xfrm>
            <a:off x="7292184" y="3554500"/>
            <a:ext cx="3409150" cy="1631476"/>
          </a:xfrm>
          <a:prstGeom prst="rightArrowCallout">
            <a:avLst>
              <a:gd name="adj1" fmla="val 15480"/>
              <a:gd name="adj2" fmla="val 12740"/>
              <a:gd name="adj3" fmla="val 25000"/>
              <a:gd name="adj4" fmla="val 777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أجمع الآحاد</a:t>
            </a:r>
          </a:p>
          <a:p>
            <a:pPr algn="ctr"/>
            <a:endParaRPr lang="ar-SA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آحاد + 8 آحاد = 12 آحاد</a:t>
            </a:r>
          </a:p>
          <a:p>
            <a:pPr algn="ctr"/>
            <a:endParaRPr lang="ar-SA" sz="2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آحاد= 1 عشرات و 2 آحاد</a:t>
            </a:r>
            <a:endParaRPr lang="ar-SA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A568BB-FC9A-4334-8E03-A1705AB498B1}"/>
              </a:ext>
            </a:extLst>
          </p:cNvPr>
          <p:cNvGrpSpPr/>
          <p:nvPr/>
        </p:nvGrpSpPr>
        <p:grpSpPr>
          <a:xfrm>
            <a:off x="10232367" y="4283009"/>
            <a:ext cx="1525147" cy="1043934"/>
            <a:chOff x="13280539" y="1477614"/>
            <a:chExt cx="2275324" cy="181073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13E69C-E41C-4A3D-8C03-2139452F0E76}"/>
                </a:ext>
              </a:extLst>
            </p:cNvPr>
            <p:cNvSpPr/>
            <p:nvPr/>
          </p:nvSpPr>
          <p:spPr>
            <a:xfrm>
              <a:off x="13518534" y="1477614"/>
              <a:ext cx="1942543" cy="11594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00B05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SA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  <a:endPara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r>
                <a:rPr lang="ar-SA" sz="32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</a:p>
            <a:p>
              <a:r>
                <a:rPr lang="ar-BH" sz="36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8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6487B8-4B99-49D1-A039-4C3CF541E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80539" y="3288353"/>
              <a:ext cx="2275324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60C10F8-EB08-40CC-A0F3-8E0A0CF3F365}"/>
              </a:ext>
            </a:extLst>
          </p:cNvPr>
          <p:cNvSpPr/>
          <p:nvPr/>
        </p:nvSpPr>
        <p:spPr>
          <a:xfrm>
            <a:off x="10701334" y="3373333"/>
            <a:ext cx="492958" cy="4616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979A38-DB90-4749-A8E8-29BA40E4AB5E}"/>
              </a:ext>
            </a:extLst>
          </p:cNvPr>
          <p:cNvSpPr/>
          <p:nvPr/>
        </p:nvSpPr>
        <p:spPr>
          <a:xfrm>
            <a:off x="10896991" y="5413286"/>
            <a:ext cx="503677" cy="46166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4737D6-4359-4D78-BE05-0DD46A683877}"/>
              </a:ext>
            </a:extLst>
          </p:cNvPr>
          <p:cNvGrpSpPr/>
          <p:nvPr/>
        </p:nvGrpSpPr>
        <p:grpSpPr>
          <a:xfrm>
            <a:off x="3962674" y="3184419"/>
            <a:ext cx="1355453" cy="2538874"/>
            <a:chOff x="3988074" y="3184419"/>
            <a:chExt cx="1355453" cy="253887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A5EABDC-D04B-44F8-83BA-481F2929A239}"/>
                </a:ext>
              </a:extLst>
            </p:cNvPr>
            <p:cNvSpPr/>
            <p:nvPr/>
          </p:nvSpPr>
          <p:spPr>
            <a:xfrm>
              <a:off x="4256441" y="3184419"/>
              <a:ext cx="391759" cy="370081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D42ABA5-CBA5-4922-8979-5E0C9CEEA4B0}"/>
                </a:ext>
              </a:extLst>
            </p:cNvPr>
            <p:cNvGrpSpPr/>
            <p:nvPr/>
          </p:nvGrpSpPr>
          <p:grpSpPr>
            <a:xfrm>
              <a:off x="3988074" y="3970767"/>
              <a:ext cx="1355453" cy="1752526"/>
              <a:chOff x="4740922" y="4142222"/>
              <a:chExt cx="1537195" cy="189015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A5DAAD69-FE3F-49B8-A69F-590C5A9E51B7}"/>
                  </a:ext>
                </a:extLst>
              </p:cNvPr>
              <p:cNvGrpSpPr/>
              <p:nvPr/>
            </p:nvGrpSpPr>
            <p:grpSpPr>
              <a:xfrm>
                <a:off x="4740922" y="4142222"/>
                <a:ext cx="1537195" cy="1196902"/>
                <a:chOff x="13223843" y="1437307"/>
                <a:chExt cx="2332020" cy="1851046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F0448E5-BB71-4265-A027-AB29097D01AD}"/>
                    </a:ext>
                  </a:extLst>
                </p:cNvPr>
                <p:cNvSpPr/>
                <p:nvPr/>
              </p:nvSpPr>
              <p:spPr>
                <a:xfrm>
                  <a:off x="13223843" y="1437307"/>
                  <a:ext cx="1942543" cy="115940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600" b="1" dirty="0">
                      <a:solidFill>
                        <a:srgbClr val="00B050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2</a:t>
                  </a:r>
                  <a:r>
                    <a:rPr lang="ar-SA" sz="3600" b="1" dirty="0">
                      <a:solidFill>
                        <a:srgbClr val="B6289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4</a:t>
                  </a:r>
                  <a:endParaRPr lang="ar-SA" sz="3200" b="1" dirty="0">
                    <a:solidFill>
                      <a:srgbClr val="B6289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  <a:p>
                  <a:r>
                    <a:rPr lang="ar-SA" sz="3200" b="1" dirty="0">
                      <a:solidFill>
                        <a:srgbClr val="B6289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+</a:t>
                  </a:r>
                </a:p>
                <a:p>
                  <a:r>
                    <a:rPr lang="ar-BH" sz="3600" b="1" dirty="0">
                      <a:solidFill>
                        <a:srgbClr val="B6289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    8</a:t>
                  </a:r>
                  <a:endParaRPr lang="ar-BH" sz="3200" b="1" dirty="0">
                    <a:solidFill>
                      <a:srgbClr val="B6289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2E66F3C4-36BA-471F-A029-B1AEC83618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80539" y="3288353"/>
                  <a:ext cx="2275324" cy="0"/>
                </a:xfrm>
                <a:prstGeom prst="line">
                  <a:avLst/>
                </a:prstGeom>
                <a:ln w="57150">
                  <a:solidFill>
                    <a:srgbClr val="B6289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2A9F140-60AF-4C25-AB20-118A22DAC108}"/>
                  </a:ext>
                </a:extLst>
              </p:cNvPr>
              <p:cNvSpPr/>
              <p:nvPr/>
            </p:nvSpPr>
            <p:spPr>
              <a:xfrm>
                <a:off x="4778290" y="5408530"/>
                <a:ext cx="1165311" cy="623845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36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SA" sz="36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ar-BH" sz="3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58" name="Callout: Right Arrow 57">
            <a:extLst>
              <a:ext uri="{FF2B5EF4-FFF2-40B4-BE49-F238E27FC236}">
                <a16:creationId xmlns:a16="http://schemas.microsoft.com/office/drawing/2014/main" id="{B407ED18-305A-446A-A0BA-67EC7F199F64}"/>
              </a:ext>
            </a:extLst>
          </p:cNvPr>
          <p:cNvSpPr/>
          <p:nvPr/>
        </p:nvSpPr>
        <p:spPr>
          <a:xfrm>
            <a:off x="742945" y="3146112"/>
            <a:ext cx="3324199" cy="1631478"/>
          </a:xfrm>
          <a:prstGeom prst="rightArrowCallout">
            <a:avLst>
              <a:gd name="adj1" fmla="val 15480"/>
              <a:gd name="adj2" fmla="val 12740"/>
              <a:gd name="adj3" fmla="val 25000"/>
              <a:gd name="adj4" fmla="val 7779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عشرات + 2 عشرات</a:t>
            </a:r>
          </a:p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3 عشرات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F7EE6F9-9232-4872-ABE1-9F14FDD7CE10}"/>
              </a:ext>
            </a:extLst>
          </p:cNvPr>
          <p:cNvSpPr/>
          <p:nvPr/>
        </p:nvSpPr>
        <p:spPr>
          <a:xfrm>
            <a:off x="5186337" y="2743330"/>
            <a:ext cx="3028739" cy="591815"/>
          </a:xfrm>
          <a:prstGeom prst="roundRect">
            <a:avLst/>
          </a:prstGeom>
          <a:solidFill>
            <a:srgbClr val="A4EAE8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 أجمع العشرات 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82656-06C1-4FF0-940F-E68C9D3A955A}"/>
              </a:ext>
            </a:extLst>
          </p:cNvPr>
          <p:cNvSpPr/>
          <p:nvPr/>
        </p:nvSpPr>
        <p:spPr>
          <a:xfrm>
            <a:off x="5772150" y="5300663"/>
            <a:ext cx="2857500" cy="511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24 + 8 =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32</a:t>
            </a:r>
            <a:endParaRPr lang="ar-BH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0E0A85D-2A36-49ED-B100-51AA0C30443D}"/>
              </a:ext>
            </a:extLst>
          </p:cNvPr>
          <p:cNvSpPr/>
          <p:nvPr/>
        </p:nvSpPr>
        <p:spPr>
          <a:xfrm>
            <a:off x="900113" y="5895979"/>
            <a:ext cx="11291886" cy="511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أتأكد من معقولية الجواب: </a:t>
            </a:r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بما أن العدد 32 قريب من الجواب التقديري 30، فإن الجواب معقول 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05E3E3-8CC2-4628-8628-D90224CC69D9}"/>
              </a:ext>
            </a:extLst>
          </p:cNvPr>
          <p:cNvSpPr/>
          <p:nvPr/>
        </p:nvSpPr>
        <p:spPr>
          <a:xfrm>
            <a:off x="6071796" y="5287963"/>
            <a:ext cx="485775" cy="457225"/>
          </a:xfrm>
          <a:prstGeom prst="ellipse">
            <a:avLst/>
          </a:prstGeom>
          <a:noFill/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69DFB4-26EA-408A-BB8A-D20B31F259C8}"/>
              </a:ext>
            </a:extLst>
          </p:cNvPr>
          <p:cNvSpPr/>
          <p:nvPr/>
        </p:nvSpPr>
        <p:spPr>
          <a:xfrm>
            <a:off x="3557816" y="1747340"/>
            <a:ext cx="702876" cy="633736"/>
          </a:xfrm>
          <a:prstGeom prst="ellipse">
            <a:avLst/>
          </a:prstGeom>
          <a:noFill/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1" grpId="0" animBg="1"/>
      <p:bldP spid="35" grpId="0" animBg="1"/>
      <p:bldP spid="13" grpId="0" animBg="1"/>
      <p:bldP spid="15" grpId="0" animBg="1"/>
      <p:bldP spid="52" grpId="0"/>
      <p:bldP spid="58" grpId="0" animBg="1"/>
      <p:bldP spid="61" grpId="0" animBg="1"/>
      <p:bldP spid="18" grpId="0" animBg="1"/>
      <p:bldP spid="62" grpId="0" animBg="1"/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3"/>
            <a:ext cx="9936000" cy="707886"/>
            <a:chOff x="1108361" y="6522840"/>
            <a:chExt cx="9936000" cy="827534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	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9A0F3A-4793-46FD-B5C6-77267933EA2B}"/>
              </a:ext>
            </a:extLst>
          </p:cNvPr>
          <p:cNvSpPr/>
          <p:nvPr/>
        </p:nvSpPr>
        <p:spPr>
          <a:xfrm>
            <a:off x="497467" y="100966"/>
            <a:ext cx="8589294" cy="8379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 حديقة 26 شجرة مثمرة و17 شجرة غير مثمرة.</a:t>
            </a:r>
          </a:p>
          <a:p>
            <a:pPr algn="ctr"/>
            <a:r>
              <a:rPr lang="ar-SA" sz="28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العدد الكلي للأشجار في الحديقة؟</a:t>
            </a:r>
            <a:endParaRPr lang="ar-BH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54C4EDF-768C-4B32-B845-CAFA9ECD1B4E}"/>
              </a:ext>
            </a:extLst>
          </p:cNvPr>
          <p:cNvSpPr/>
          <p:nvPr/>
        </p:nvSpPr>
        <p:spPr>
          <a:xfrm>
            <a:off x="652343" y="1021394"/>
            <a:ext cx="8360995" cy="528455"/>
          </a:xfrm>
          <a:prstGeom prst="roundRect">
            <a:avLst/>
          </a:prstGeom>
          <a:solidFill>
            <a:srgbClr val="A4EAE8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عدد الأشجار كلها أجمع العددين 26 ، 17</a:t>
            </a:r>
            <a:endParaRPr lang="ar-BH" sz="32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D979A38-DB90-4749-A8E8-29BA40E4AB5E}"/>
              </a:ext>
            </a:extLst>
          </p:cNvPr>
          <p:cNvSpPr/>
          <p:nvPr/>
        </p:nvSpPr>
        <p:spPr>
          <a:xfrm>
            <a:off x="11012929" y="4002914"/>
            <a:ext cx="503677" cy="46166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D372B6-A7FF-4DED-A7F9-651F699B3817}"/>
              </a:ext>
            </a:extLst>
          </p:cNvPr>
          <p:cNvSpPr/>
          <p:nvPr/>
        </p:nvSpPr>
        <p:spPr>
          <a:xfrm>
            <a:off x="10043886" y="1616840"/>
            <a:ext cx="1950502" cy="640739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الأولى: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DE710E8-7382-4D8D-8600-BC727B2B406C}"/>
              </a:ext>
            </a:extLst>
          </p:cNvPr>
          <p:cNvSpPr/>
          <p:nvPr/>
        </p:nvSpPr>
        <p:spPr>
          <a:xfrm>
            <a:off x="9340324" y="2424484"/>
            <a:ext cx="1950502" cy="640740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المجاميع الجزئية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6873E8-D858-448F-86C2-35337C255C1A}"/>
              </a:ext>
            </a:extLst>
          </p:cNvPr>
          <p:cNvGrpSpPr/>
          <p:nvPr/>
        </p:nvGrpSpPr>
        <p:grpSpPr>
          <a:xfrm>
            <a:off x="9844001" y="3286120"/>
            <a:ext cx="1400782" cy="1241499"/>
            <a:chOff x="9844001" y="3429000"/>
            <a:chExt cx="1400782" cy="12414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DC2D9B-E8A8-43BC-A047-98C9706460C8}"/>
                </a:ext>
              </a:extLst>
            </p:cNvPr>
            <p:cNvSpPr/>
            <p:nvPr/>
          </p:nvSpPr>
          <p:spPr>
            <a:xfrm>
              <a:off x="10081982" y="3429000"/>
              <a:ext cx="800258" cy="5698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26</a:t>
              </a:r>
              <a:endPara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1F84AE2-8E41-43C2-9326-3DD0B205C072}"/>
                </a:ext>
              </a:extLst>
            </p:cNvPr>
            <p:cNvSpPr/>
            <p:nvPr/>
          </p:nvSpPr>
          <p:spPr>
            <a:xfrm>
              <a:off x="10043886" y="4056185"/>
              <a:ext cx="846777" cy="4994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17</a:t>
              </a:r>
              <a:endParaRPr lang="ar-BH" sz="1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14F36B-E12F-4ECE-BF99-CBFE6469F592}"/>
                </a:ext>
              </a:extLst>
            </p:cNvPr>
            <p:cNvCxnSpPr>
              <a:cxnSpLocks/>
            </p:cNvCxnSpPr>
            <p:nvPr/>
          </p:nvCxnSpPr>
          <p:spPr>
            <a:xfrm>
              <a:off x="9844001" y="4670498"/>
              <a:ext cx="1400782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FFA7C01-754B-4B96-975A-9D43B021CC29}"/>
              </a:ext>
            </a:extLst>
          </p:cNvPr>
          <p:cNvSpPr/>
          <p:nvPr/>
        </p:nvSpPr>
        <p:spPr>
          <a:xfrm>
            <a:off x="10101038" y="4629147"/>
            <a:ext cx="810635" cy="5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713D82-9690-43DC-91DC-3453C9663E5E}"/>
              </a:ext>
            </a:extLst>
          </p:cNvPr>
          <p:cNvSpPr/>
          <p:nvPr/>
        </p:nvSpPr>
        <p:spPr>
          <a:xfrm>
            <a:off x="10081982" y="5153023"/>
            <a:ext cx="810635" cy="5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9E87CD2-2139-4D47-A329-C490F87BFC90}"/>
              </a:ext>
            </a:extLst>
          </p:cNvPr>
          <p:cNvSpPr/>
          <p:nvPr/>
        </p:nvSpPr>
        <p:spPr>
          <a:xfrm>
            <a:off x="11093889" y="4941135"/>
            <a:ext cx="503677" cy="46166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9F15807-5D50-4A38-9D11-28EC234AFDDD}"/>
              </a:ext>
            </a:extLst>
          </p:cNvPr>
          <p:cNvCxnSpPr>
            <a:cxnSpLocks/>
          </p:cNvCxnSpPr>
          <p:nvPr/>
        </p:nvCxnSpPr>
        <p:spPr>
          <a:xfrm>
            <a:off x="9824945" y="5708727"/>
            <a:ext cx="140078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72CB06C-4839-4461-97A5-F209B27E69DA}"/>
              </a:ext>
            </a:extLst>
          </p:cNvPr>
          <p:cNvSpPr/>
          <p:nvPr/>
        </p:nvSpPr>
        <p:spPr>
          <a:xfrm>
            <a:off x="10139134" y="5810253"/>
            <a:ext cx="810635" cy="512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43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17C0D63-A917-4245-B35E-D3D829C6A043}"/>
              </a:ext>
            </a:extLst>
          </p:cNvPr>
          <p:cNvSpPr/>
          <p:nvPr/>
        </p:nvSpPr>
        <p:spPr>
          <a:xfrm>
            <a:off x="6930508" y="4647483"/>
            <a:ext cx="2584870" cy="451473"/>
          </a:xfrm>
          <a:prstGeom prst="wedgeRoundRectCallout">
            <a:avLst>
              <a:gd name="adj1" fmla="val 76097"/>
              <a:gd name="adj2" fmla="val -1711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أجمع العشرات أول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 (20+10)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2C1A6192-6A95-406B-B303-5BA90AB2DE11}"/>
              </a:ext>
            </a:extLst>
          </p:cNvPr>
          <p:cNvSpPr/>
          <p:nvPr/>
        </p:nvSpPr>
        <p:spPr>
          <a:xfrm>
            <a:off x="6930508" y="5185643"/>
            <a:ext cx="2608678" cy="451473"/>
          </a:xfrm>
          <a:prstGeom prst="wedgeRoundRectCallout">
            <a:avLst>
              <a:gd name="adj1" fmla="val 76097"/>
              <a:gd name="adj2" fmla="val -1711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أجمع رقمي الآحاد (6+7)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D174CF2D-A082-4765-BDC6-23CA0ECDAC1E}"/>
              </a:ext>
            </a:extLst>
          </p:cNvPr>
          <p:cNvSpPr/>
          <p:nvPr/>
        </p:nvSpPr>
        <p:spPr>
          <a:xfrm>
            <a:off x="6930509" y="5809529"/>
            <a:ext cx="2575338" cy="528454"/>
          </a:xfrm>
          <a:prstGeom prst="wedgeRoundRectCallout">
            <a:avLst>
              <a:gd name="adj1" fmla="val 76097"/>
              <a:gd name="adj2" fmla="val -1711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أجمع المجاميع الجزئية (30+13)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F00A2C-57E2-4167-A442-12684F10A028}"/>
              </a:ext>
            </a:extLst>
          </p:cNvPr>
          <p:cNvSpPr/>
          <p:nvPr/>
        </p:nvSpPr>
        <p:spPr>
          <a:xfrm>
            <a:off x="10043886" y="4647483"/>
            <a:ext cx="810635" cy="447035"/>
          </a:xfrm>
          <a:prstGeom prst="ellipse">
            <a:avLst/>
          </a:prstGeom>
          <a:noFill/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CD35469-277E-44E5-8309-D4D6F214A2E9}"/>
              </a:ext>
            </a:extLst>
          </p:cNvPr>
          <p:cNvSpPr/>
          <p:nvPr/>
        </p:nvSpPr>
        <p:spPr>
          <a:xfrm>
            <a:off x="10110558" y="5157077"/>
            <a:ext cx="810635" cy="447035"/>
          </a:xfrm>
          <a:prstGeom prst="ellipse">
            <a:avLst/>
          </a:prstGeom>
          <a:noFill/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E76EAF5-DF99-4EA3-BB8D-579A164B3148}"/>
              </a:ext>
            </a:extLst>
          </p:cNvPr>
          <p:cNvSpPr/>
          <p:nvPr/>
        </p:nvSpPr>
        <p:spPr>
          <a:xfrm>
            <a:off x="4195520" y="1626360"/>
            <a:ext cx="1950502" cy="64073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الطريقة الثانية: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A913FA8E-FE34-4852-ACA4-219F5E75E2CD}"/>
              </a:ext>
            </a:extLst>
          </p:cNvPr>
          <p:cNvSpPr/>
          <p:nvPr/>
        </p:nvSpPr>
        <p:spPr>
          <a:xfrm>
            <a:off x="3402954" y="2434004"/>
            <a:ext cx="1950502" cy="64074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الأعداد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942917B-A126-45E3-9F2F-171ED94F1DBB}"/>
              </a:ext>
            </a:extLst>
          </p:cNvPr>
          <p:cNvSpPr/>
          <p:nvPr/>
        </p:nvSpPr>
        <p:spPr>
          <a:xfrm>
            <a:off x="625376" y="3191050"/>
            <a:ext cx="4551868" cy="52370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أحلل الأعداد إلى مكوناتها لإيجاد المجموع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A5D589-7539-48B9-AE27-0579DE7123B7}"/>
              </a:ext>
            </a:extLst>
          </p:cNvPr>
          <p:cNvSpPr/>
          <p:nvPr/>
        </p:nvSpPr>
        <p:spPr>
          <a:xfrm>
            <a:off x="4920992" y="3855993"/>
            <a:ext cx="800258" cy="5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</a:t>
            </a:r>
            <a:endParaRPr lang="ar-BH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B7FF3C0-911D-40A4-8CEB-9176AD934370}"/>
              </a:ext>
            </a:extLst>
          </p:cNvPr>
          <p:cNvSpPr/>
          <p:nvPr/>
        </p:nvSpPr>
        <p:spPr>
          <a:xfrm>
            <a:off x="4219362" y="3991612"/>
            <a:ext cx="503677" cy="461669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8F6EF8D-B554-4DEF-B856-D6B84E6D44F3}"/>
              </a:ext>
            </a:extLst>
          </p:cNvPr>
          <p:cNvSpPr/>
          <p:nvPr/>
        </p:nvSpPr>
        <p:spPr>
          <a:xfrm>
            <a:off x="3158874" y="3865513"/>
            <a:ext cx="800258" cy="5567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endParaRPr lang="ar-BH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E4E3AB-B99B-42C0-ADCA-2B3F3EC0BAF0}"/>
              </a:ext>
            </a:extLst>
          </p:cNvPr>
          <p:cNvCxnSpPr>
            <a:cxnSpLocks/>
          </p:cNvCxnSpPr>
          <p:nvPr/>
        </p:nvCxnSpPr>
        <p:spPr>
          <a:xfrm>
            <a:off x="6710208" y="1743778"/>
            <a:ext cx="42690" cy="4486275"/>
          </a:xfrm>
          <a:prstGeom prst="line">
            <a:avLst/>
          </a:prstGeom>
          <a:ln w="57150">
            <a:solidFill>
              <a:srgbClr val="B62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C2DF07C-2240-45D2-9A7F-7D5A63B0C644}"/>
              </a:ext>
            </a:extLst>
          </p:cNvPr>
          <p:cNvGrpSpPr/>
          <p:nvPr/>
        </p:nvGrpSpPr>
        <p:grpSpPr>
          <a:xfrm>
            <a:off x="3217568" y="4421804"/>
            <a:ext cx="841708" cy="259682"/>
            <a:chOff x="5325886" y="4412284"/>
            <a:chExt cx="841708" cy="25968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B3BBF39-C99F-4BBD-B43F-354164D1F757}"/>
                </a:ext>
              </a:extLst>
            </p:cNvPr>
            <p:cNvCxnSpPr/>
            <p:nvPr/>
          </p:nvCxnSpPr>
          <p:spPr>
            <a:xfrm>
              <a:off x="5695871" y="4412776"/>
              <a:ext cx="471723" cy="234707"/>
            </a:xfrm>
            <a:prstGeom prst="line">
              <a:avLst/>
            </a:prstGeom>
            <a:ln w="28575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A2EB7EF-22D4-482F-B650-6BC158DC1E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5886" y="4412284"/>
              <a:ext cx="391391" cy="259682"/>
            </a:xfrm>
            <a:prstGeom prst="line">
              <a:avLst/>
            </a:prstGeom>
            <a:ln w="28575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4F535EAB-A857-4503-96AD-36C745EAF876}"/>
              </a:ext>
            </a:extLst>
          </p:cNvPr>
          <p:cNvSpPr/>
          <p:nvPr/>
        </p:nvSpPr>
        <p:spPr>
          <a:xfrm>
            <a:off x="5491494" y="4736210"/>
            <a:ext cx="684128" cy="556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55FB26-91F0-4241-BEC3-581023CC56F0}"/>
              </a:ext>
            </a:extLst>
          </p:cNvPr>
          <p:cNvSpPr/>
          <p:nvPr/>
        </p:nvSpPr>
        <p:spPr>
          <a:xfrm>
            <a:off x="2862541" y="4736210"/>
            <a:ext cx="684128" cy="556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4D8CBCD-A0C1-4435-A5B0-4856AB121388}"/>
              </a:ext>
            </a:extLst>
          </p:cNvPr>
          <p:cNvSpPr/>
          <p:nvPr/>
        </p:nvSpPr>
        <p:spPr>
          <a:xfrm>
            <a:off x="3725500" y="4736210"/>
            <a:ext cx="684128" cy="556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554385F-E533-4815-B0A1-0399328C320C}"/>
              </a:ext>
            </a:extLst>
          </p:cNvPr>
          <p:cNvSpPr/>
          <p:nvPr/>
        </p:nvSpPr>
        <p:spPr>
          <a:xfrm>
            <a:off x="4572310" y="4736210"/>
            <a:ext cx="684128" cy="556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F96E5AD-8927-4D1A-A5DE-D71FABBF803C}"/>
              </a:ext>
            </a:extLst>
          </p:cNvPr>
          <p:cNvSpPr/>
          <p:nvPr/>
        </p:nvSpPr>
        <p:spPr>
          <a:xfrm>
            <a:off x="5097731" y="4736210"/>
            <a:ext cx="593645" cy="58692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5AC531A-0525-4DA9-A5DE-F936B4407701}"/>
              </a:ext>
            </a:extLst>
          </p:cNvPr>
          <p:cNvSpPr/>
          <p:nvPr/>
        </p:nvSpPr>
        <p:spPr>
          <a:xfrm>
            <a:off x="3339115" y="4736210"/>
            <a:ext cx="593645" cy="58692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ED1B103-66EC-418E-8E28-4A99FB5BED21}"/>
              </a:ext>
            </a:extLst>
          </p:cNvPr>
          <p:cNvSpPr/>
          <p:nvPr/>
        </p:nvSpPr>
        <p:spPr>
          <a:xfrm>
            <a:off x="4092833" y="4736210"/>
            <a:ext cx="593645" cy="586923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1AB3D4C-2E79-4450-A34D-E669F9036791}"/>
              </a:ext>
            </a:extLst>
          </p:cNvPr>
          <p:cNvSpPr/>
          <p:nvPr/>
        </p:nvSpPr>
        <p:spPr>
          <a:xfrm>
            <a:off x="1190582" y="5270893"/>
            <a:ext cx="4551868" cy="52370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أعيد ترتيب هذه الأعداد ليسهل جمعها 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1599EB7-4187-4C50-BA05-3E5605921E86}"/>
              </a:ext>
            </a:extLst>
          </p:cNvPr>
          <p:cNvSpPr/>
          <p:nvPr/>
        </p:nvSpPr>
        <p:spPr>
          <a:xfrm>
            <a:off x="2716895" y="5866602"/>
            <a:ext cx="3962870" cy="52370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  +  10  +  7  +  6  =  43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D114F068-BA28-42AD-B14B-F04A958B463D}"/>
              </a:ext>
            </a:extLst>
          </p:cNvPr>
          <p:cNvSpPr/>
          <p:nvPr/>
        </p:nvSpPr>
        <p:spPr>
          <a:xfrm>
            <a:off x="15203" y="5878178"/>
            <a:ext cx="2614853" cy="52370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26 + 17 = 43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B7913E-BF9C-4DC5-BB9F-295DA6765891}"/>
              </a:ext>
            </a:extLst>
          </p:cNvPr>
          <p:cNvGrpSpPr/>
          <p:nvPr/>
        </p:nvGrpSpPr>
        <p:grpSpPr>
          <a:xfrm>
            <a:off x="4931566" y="4421276"/>
            <a:ext cx="851756" cy="259682"/>
            <a:chOff x="5315838" y="4402236"/>
            <a:chExt cx="851756" cy="25968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2F09548-47FC-4DAF-A6F5-EB3B2F942137}"/>
                </a:ext>
              </a:extLst>
            </p:cNvPr>
            <p:cNvCxnSpPr/>
            <p:nvPr/>
          </p:nvCxnSpPr>
          <p:spPr>
            <a:xfrm>
              <a:off x="5695871" y="4412776"/>
              <a:ext cx="471723" cy="234707"/>
            </a:xfrm>
            <a:prstGeom prst="line">
              <a:avLst/>
            </a:prstGeom>
            <a:ln w="28575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4F2FA87-F188-4F92-8870-7F821D942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5838" y="4402236"/>
              <a:ext cx="391391" cy="259682"/>
            </a:xfrm>
            <a:prstGeom prst="line">
              <a:avLst/>
            </a:prstGeom>
            <a:ln w="28575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D8A9F67-B561-4EA5-94D4-150D19BFCB67}"/>
              </a:ext>
            </a:extLst>
          </p:cNvPr>
          <p:cNvGrpSpPr/>
          <p:nvPr/>
        </p:nvGrpSpPr>
        <p:grpSpPr>
          <a:xfrm>
            <a:off x="9129714" y="182884"/>
            <a:ext cx="3062286" cy="692492"/>
            <a:chOff x="8022040" y="2587484"/>
            <a:chExt cx="3226296" cy="75300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2C5E41-9F50-4FEE-A277-C6CBCF686E9D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61" name="Rectangle: Rounded Corners 45">
                <a:extLst>
                  <a:ext uri="{FF2B5EF4-FFF2-40B4-BE49-F238E27FC236}">
                    <a16:creationId xmlns:a16="http://schemas.microsoft.com/office/drawing/2014/main" id="{31AE31E2-4654-425D-9850-828F20B6561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872F46-8614-40FD-A23C-487B4C3BB196}"/>
                  </a:ext>
                </a:extLst>
              </p:cNvPr>
              <p:cNvSpPr txBox="1"/>
              <p:nvPr/>
            </p:nvSpPr>
            <p:spPr>
              <a:xfrm>
                <a:off x="6515743" y="5739107"/>
                <a:ext cx="618460" cy="5020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8DE26EF-BFE8-4330-A3B5-FD56A4DD65C5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5020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مِن واقِعِ الحَياةِ 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6E28253-09C5-4CB7-B119-033D7473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75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52" grpId="0"/>
      <p:bldP spid="6" grpId="0" animBg="1"/>
      <p:bldP spid="37" grpId="0" animBg="1"/>
      <p:bldP spid="49" grpId="0"/>
      <p:bldP spid="50" grpId="0"/>
      <p:bldP spid="59" grpId="0"/>
      <p:bldP spid="63" grpId="0"/>
      <p:bldP spid="22" grpId="0" animBg="1"/>
      <p:bldP spid="64" grpId="0" animBg="1"/>
      <p:bldP spid="65" grpId="0" animBg="1"/>
      <p:bldP spid="23" grpId="0" animBg="1"/>
      <p:bldP spid="66" grpId="0" animBg="1"/>
      <p:bldP spid="67" grpId="0" animBg="1"/>
      <p:bldP spid="68" grpId="0" animBg="1"/>
      <p:bldP spid="69" grpId="0" animBg="1"/>
      <p:bldP spid="24" grpId="0" animBg="1"/>
      <p:bldP spid="70" grpId="0"/>
      <p:bldP spid="71" grpId="0" animBg="1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3B3509-FFB6-42D4-92DF-66A7BC3713FE}"/>
              </a:ext>
            </a:extLst>
          </p:cNvPr>
          <p:cNvGrpSpPr/>
          <p:nvPr/>
        </p:nvGrpSpPr>
        <p:grpSpPr>
          <a:xfrm>
            <a:off x="9664218" y="243851"/>
            <a:ext cx="2152648" cy="646331"/>
            <a:chOff x="5013056" y="4912272"/>
            <a:chExt cx="2616069" cy="6463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4B2C3C-6B0F-41F5-B50B-74214D630C9E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34BAEF-A05E-449C-B600-B7173F6BCFEB}"/>
                </a:ext>
              </a:extLst>
            </p:cNvPr>
            <p:cNvSpPr txBox="1"/>
            <p:nvPr/>
          </p:nvSpPr>
          <p:spPr>
            <a:xfrm>
              <a:off x="5855618" y="4912272"/>
              <a:ext cx="100171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مِثــالٌ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E3BC30-B11D-4EDC-B893-BCFDC245B2E3}"/>
              </a:ext>
            </a:extLst>
          </p:cNvPr>
          <p:cNvSpPr/>
          <p:nvPr/>
        </p:nvSpPr>
        <p:spPr>
          <a:xfrm>
            <a:off x="2928054" y="142623"/>
            <a:ext cx="6443867" cy="798267"/>
          </a:xfrm>
          <a:prstGeom prst="roundRect">
            <a:avLst/>
          </a:prstGeom>
          <a:solidFill>
            <a:srgbClr val="8FE5E3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من دون إعادة التجميع </a:t>
            </a:r>
            <a:endParaRPr lang="ar-BH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D0DA61-EFBB-4663-A59B-07F9C4A083C6}"/>
              </a:ext>
            </a:extLst>
          </p:cNvPr>
          <p:cNvSpPr/>
          <p:nvPr/>
        </p:nvSpPr>
        <p:spPr>
          <a:xfrm>
            <a:off x="2928054" y="1245340"/>
            <a:ext cx="4389051" cy="789888"/>
          </a:xfrm>
          <a:prstGeom prst="roundRect">
            <a:avLst/>
          </a:prstGeom>
          <a:solidFill>
            <a:srgbClr val="8FE5E3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ناتج:    51  +  23</a:t>
            </a:r>
            <a:endParaRPr lang="ar-BH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C157F1-BDE2-4C55-9614-379599F7EC02}"/>
              </a:ext>
            </a:extLst>
          </p:cNvPr>
          <p:cNvGrpSpPr/>
          <p:nvPr/>
        </p:nvGrpSpPr>
        <p:grpSpPr>
          <a:xfrm>
            <a:off x="7832104" y="2493838"/>
            <a:ext cx="1960154" cy="1719067"/>
            <a:chOff x="8100790" y="2285993"/>
            <a:chExt cx="1227651" cy="11266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A49890C-5B5E-4209-AF97-A8C01AF31399}"/>
                </a:ext>
              </a:extLst>
            </p:cNvPr>
            <p:cNvGrpSpPr/>
            <p:nvPr/>
          </p:nvGrpSpPr>
          <p:grpSpPr>
            <a:xfrm>
              <a:off x="8100790" y="2285993"/>
              <a:ext cx="1227651" cy="1126659"/>
              <a:chOff x="10043886" y="3429000"/>
              <a:chExt cx="1227651" cy="112665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E2151B5-E258-4676-8F6F-678E06FE7FF6}"/>
                  </a:ext>
                </a:extLst>
              </p:cNvPr>
              <p:cNvSpPr/>
              <p:nvPr/>
            </p:nvSpPr>
            <p:spPr>
              <a:xfrm>
                <a:off x="10081982" y="3429000"/>
                <a:ext cx="800258" cy="5698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5400" b="1" dirty="0">
                    <a:solidFill>
                      <a:srgbClr val="00206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</a:t>
                </a:r>
                <a:r>
                  <a:rPr lang="ar-SA" sz="5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</a:t>
                </a:r>
                <a:endParaRPr lang="ar-BH" sz="28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181446D-1807-4640-849E-E4050D713486}"/>
                  </a:ext>
                </a:extLst>
              </p:cNvPr>
              <p:cNvSpPr/>
              <p:nvPr/>
            </p:nvSpPr>
            <p:spPr>
              <a:xfrm>
                <a:off x="10043886" y="4056185"/>
                <a:ext cx="846777" cy="4994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sz="5400" b="1" dirty="0">
                    <a:solidFill>
                      <a:srgbClr val="00206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r>
                  <a:rPr lang="ar-SA" sz="5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endParaRPr lang="ar-BH" sz="1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ED8A3ED-7FF0-403E-AB92-2B15D16C8F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43886" y="4518304"/>
                <a:ext cx="1227651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DAF254A-EE0C-4961-9905-AA76583E6925}"/>
                </a:ext>
              </a:extLst>
            </p:cNvPr>
            <p:cNvSpPr/>
            <p:nvPr/>
          </p:nvSpPr>
          <p:spPr>
            <a:xfrm>
              <a:off x="8743511" y="2913177"/>
              <a:ext cx="503677" cy="461669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  <a:endPara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46A58F1-8800-4AD4-9110-CF5DC1D55AC4}"/>
              </a:ext>
            </a:extLst>
          </p:cNvPr>
          <p:cNvSpPr/>
          <p:nvPr/>
        </p:nvSpPr>
        <p:spPr>
          <a:xfrm>
            <a:off x="2928054" y="2391622"/>
            <a:ext cx="4551868" cy="723174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 آحاد  +  3  آحاد  = 4 آحاد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85DB033-8DB6-464D-805F-761E8FB6475F}"/>
              </a:ext>
            </a:extLst>
          </p:cNvPr>
          <p:cNvSpPr/>
          <p:nvPr/>
        </p:nvSpPr>
        <p:spPr>
          <a:xfrm>
            <a:off x="2928054" y="3471190"/>
            <a:ext cx="4551868" cy="723173"/>
          </a:xfrm>
          <a:prstGeom prst="roundRect">
            <a:avLst/>
          </a:prstGeom>
          <a:solidFill>
            <a:srgbClr val="FFE1E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عشرات + 2 عشرات = 7 عشرات 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8552F7-91F6-4C7B-91F3-DDE77EB7D216}"/>
              </a:ext>
            </a:extLst>
          </p:cNvPr>
          <p:cNvSpPr/>
          <p:nvPr/>
        </p:nvSpPr>
        <p:spPr>
          <a:xfrm>
            <a:off x="7849394" y="4306517"/>
            <a:ext cx="1335883" cy="731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SA" sz="5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05B5B3-A815-4931-9B38-2C34E60AB2B8}"/>
              </a:ext>
            </a:extLst>
          </p:cNvPr>
          <p:cNvSpPr/>
          <p:nvPr/>
        </p:nvSpPr>
        <p:spPr>
          <a:xfrm>
            <a:off x="2928054" y="4550756"/>
            <a:ext cx="3874452" cy="79200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  </a:t>
            </a:r>
            <a:r>
              <a:rPr lang="ar-SA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51 +23 = 74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6" name="Picture 35" descr="C:\Users\SAKEEN~1\AppData\Local\Temp\Rar$DIa20840.10391\hello.png">
            <a:extLst>
              <a:ext uri="{FF2B5EF4-FFF2-40B4-BE49-F238E27FC236}">
                <a16:creationId xmlns:a16="http://schemas.microsoft.com/office/drawing/2014/main" id="{12E69BF2-941B-466D-8783-7391AEADC15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095454" y="1245340"/>
            <a:ext cx="2080280" cy="36386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3A2BB5CE-0EB1-4EED-AE80-C92EB6878430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23" name="Straight Connector 6">
              <a:extLst>
                <a:ext uri="{FF2B5EF4-FFF2-40B4-BE49-F238E27FC236}">
                  <a16:creationId xmlns:a16="http://schemas.microsoft.com/office/drawing/2014/main" id="{8471B3B4-C234-4957-ADC6-0BAAC6338C56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56595093-F7B0-48C7-872B-6B958F5A5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6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1" grpId="0" animBg="1"/>
      <p:bldP spid="32" grpId="0" animBg="1"/>
      <p:bldP spid="33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9965072" y="1673807"/>
            <a:ext cx="2029733" cy="3424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105195" y="130367"/>
            <a:ext cx="7656768" cy="1317154"/>
          </a:xfrm>
          <a:prstGeom prst="verticalScroll">
            <a:avLst>
              <a:gd name="adj" fmla="val 10476"/>
            </a:avLst>
          </a:prstGeom>
          <a:ln w="38100">
            <a:solidFill>
              <a:srgbClr val="B6289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 الجمع. استعمل قطع دينز إذا لزم الأمر، </a:t>
            </a:r>
          </a:p>
          <a:p>
            <a:pPr algn="ctr"/>
            <a:r>
              <a:rPr lang="ar-SA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وأتأكد من معقولية الجواب:   </a:t>
            </a:r>
            <a:endParaRPr lang="ar-BH" sz="3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167621" y="4929656"/>
            <a:ext cx="7979091" cy="1305294"/>
            <a:chOff x="2912973" y="5162757"/>
            <a:chExt cx="5630926" cy="1085845"/>
          </a:xfrm>
          <a:solidFill>
            <a:srgbClr val="FFE1E1"/>
          </a:solidFill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146873" y="5388716"/>
              <a:ext cx="4907535" cy="65671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36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 </a:t>
              </a:r>
              <a:endParaRPr sz="36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3FF6E1-2E41-4BED-B8A0-515253128CDB}"/>
              </a:ext>
            </a:extLst>
          </p:cNvPr>
          <p:cNvGrpSpPr/>
          <p:nvPr/>
        </p:nvGrpSpPr>
        <p:grpSpPr>
          <a:xfrm>
            <a:off x="6737129" y="1893904"/>
            <a:ext cx="2328209" cy="1981464"/>
            <a:chOff x="6096000" y="2010797"/>
            <a:chExt cx="2328209" cy="19814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E0B4CD-0077-4BB0-84E6-DC53741C51FF}"/>
                </a:ext>
              </a:extLst>
            </p:cNvPr>
            <p:cNvSpPr/>
            <p:nvPr/>
          </p:nvSpPr>
          <p:spPr>
            <a:xfrm>
              <a:off x="6220478" y="2010797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27</a:t>
              </a:r>
              <a:endPara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 </a:t>
              </a:r>
              <a:r>
                <a:rPr lang="ar-SA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ACD4-8C49-4501-8212-0AD460F3FD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358616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27B55-F8F6-49A1-B697-380BD065E768}"/>
              </a:ext>
            </a:extLst>
          </p:cNvPr>
          <p:cNvSpPr/>
          <p:nvPr/>
        </p:nvSpPr>
        <p:spPr>
          <a:xfrm>
            <a:off x="6793439" y="3450915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29</a:t>
            </a:r>
            <a:endParaRPr lang="ar-BH" sz="40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8E8DE6-44AF-404D-8BB2-552E72E5A198}"/>
              </a:ext>
            </a:extLst>
          </p:cNvPr>
          <p:cNvGrpSpPr/>
          <p:nvPr/>
        </p:nvGrpSpPr>
        <p:grpSpPr>
          <a:xfrm>
            <a:off x="2703290" y="1893904"/>
            <a:ext cx="2455665" cy="1981464"/>
            <a:chOff x="2062161" y="2010797"/>
            <a:chExt cx="2455665" cy="19814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8C47DFC-608E-4493-BB98-431116D35530}"/>
                </a:ext>
              </a:extLst>
            </p:cNvPr>
            <p:cNvSpPr/>
            <p:nvPr/>
          </p:nvSpPr>
          <p:spPr>
            <a:xfrm>
              <a:off x="2314095" y="2010797"/>
              <a:ext cx="2203731" cy="19814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18</a:t>
              </a:r>
            </a:p>
            <a:p>
              <a:pPr algn="ctr"/>
              <a:r>
                <a:rPr lang="ar-BH" sz="4000" b="1" dirty="0">
                  <a:solidFill>
                    <a:srgbClr val="B6289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 27</a:t>
              </a:r>
              <a:endParaRPr lang="ar-BH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2CF7A3-F1C2-4AAA-9741-400D09D844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2161" y="3595683"/>
              <a:ext cx="2275325" cy="0"/>
            </a:xfrm>
            <a:prstGeom prst="line">
              <a:avLst/>
            </a:prstGeom>
            <a:ln w="57150">
              <a:solidFill>
                <a:srgbClr val="B62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9031C68-2274-4B95-8E65-D731713FA892}"/>
              </a:ext>
            </a:extLst>
          </p:cNvPr>
          <p:cNvSpPr/>
          <p:nvPr/>
        </p:nvSpPr>
        <p:spPr>
          <a:xfrm>
            <a:off x="2927496" y="3469270"/>
            <a:ext cx="1814511" cy="101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2AD98-D4FC-4642-984C-C388F5F0F393}"/>
              </a:ext>
            </a:extLst>
          </p:cNvPr>
          <p:cNvGrpSpPr/>
          <p:nvPr/>
        </p:nvGrpSpPr>
        <p:grpSpPr>
          <a:xfrm>
            <a:off x="154161" y="155651"/>
            <a:ext cx="11840644" cy="729847"/>
            <a:chOff x="142468" y="177980"/>
            <a:chExt cx="11840644" cy="72984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C601CD-00FB-4FD3-960A-AAAE7E6D8833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6E0AA6-78FD-4909-B4EA-9F7ACAC5A1D7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FED542-E938-406B-8A64-35A8395C886F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F10B1060-F132-471C-9640-42639ED8501F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6" name="Round Diagonal Corner Rectangle 10">
              <a:extLst>
                <a:ext uri="{FF2B5EF4-FFF2-40B4-BE49-F238E27FC236}">
                  <a16:creationId xmlns:a16="http://schemas.microsoft.com/office/drawing/2014/main" id="{EF65AA98-E0F1-460B-87A7-58BFDE3A82B2}"/>
                </a:ext>
              </a:extLst>
            </p:cNvPr>
            <p:cNvSpPr/>
            <p:nvPr/>
          </p:nvSpPr>
          <p:spPr>
            <a:xfrm>
              <a:off x="142468" y="177980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80"/>
            <a:ext cx="9936000" cy="707886"/>
            <a:chOff x="1108361" y="6522840"/>
            <a:chExt cx="9936000" cy="827533"/>
          </a:xfrm>
        </p:grpSpPr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82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0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015539" y="108379"/>
            <a:ext cx="2176461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194872" y="674878"/>
            <a:ext cx="2591191" cy="43475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3867717" y="2945161"/>
            <a:ext cx="4572680" cy="2274368"/>
          </a:xfrm>
          <a:prstGeom prst="wedgeRectCallout">
            <a:avLst>
              <a:gd name="adj1" fmla="val -78161"/>
              <a:gd name="adj2" fmla="val -61827"/>
            </a:avLst>
          </a:prstGeom>
          <a:pattFill prst="pct40">
            <a:fgClr>
              <a:srgbClr val="8FE5E3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إعادة تجميع الآحاد لأجمع عددين كل منهما مكون من رقمين </a:t>
            </a:r>
          </a:p>
          <a:p>
            <a:pPr algn="ctr"/>
            <a:endParaRPr lang="ar-SA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4528457" y="392224"/>
            <a:ext cx="3251200" cy="1836948"/>
          </a:xfrm>
          <a:prstGeom prst="wedgeRectCallout">
            <a:avLst>
              <a:gd name="adj1" fmla="val 116893"/>
              <a:gd name="adj2" fmla="val 30987"/>
            </a:avLst>
          </a:prstGeom>
          <a:pattFill prst="pct6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</a:t>
            </a:r>
          </a:p>
          <a:p>
            <a:pPr algn="ctr"/>
            <a:r>
              <a:rPr lang="ar-SA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16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72150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692A911-C30B-4CAF-9CFA-A6FCF83CD66A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0E5D540E-4ECD-40B5-B193-CD9F5288CC4E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B7F8EBBC-1C65-4CCF-8B98-FC433DB86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</a:t>
              </a:r>
              <a:r>
                <a:rPr lang="en-GB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</a:t>
              </a:r>
              <a:r>
                <a:rPr lang="ar-SA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عددين كل منهما مكون من رقمين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561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570</cp:revision>
  <dcterms:created xsi:type="dcterms:W3CDTF">2020-03-03T06:21:53Z</dcterms:created>
  <dcterms:modified xsi:type="dcterms:W3CDTF">2020-07-26T07:57:09Z</dcterms:modified>
</cp:coreProperties>
</file>