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71" r:id="rId5"/>
    <p:sldId id="281" r:id="rId6"/>
    <p:sldId id="278" r:id="rId7"/>
    <p:sldId id="27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0FE"/>
    <a:srgbClr val="E8EDFE"/>
    <a:srgbClr val="E2E9FE"/>
    <a:srgbClr val="C4D1FC"/>
    <a:srgbClr val="BDDEFF"/>
    <a:srgbClr val="99CCFF"/>
    <a:srgbClr val="FAA9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59" autoAdjust="0"/>
    <p:restoredTop sz="94660"/>
  </p:normalViewPr>
  <p:slideViewPr>
    <p:cSldViewPr>
      <p:cViewPr varScale="1">
        <p:scale>
          <a:sx n="66" d="100"/>
          <a:sy n="66" d="100"/>
        </p:scale>
        <p:origin x="-16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Freeform 31"/>
          <p:cNvSpPr>
            <a:spLocks/>
          </p:cNvSpPr>
          <p:nvPr/>
        </p:nvSpPr>
        <p:spPr bwMode="gray">
          <a:xfrm>
            <a:off x="0" y="3481388"/>
            <a:ext cx="9155113" cy="3376612"/>
          </a:xfrm>
          <a:custGeom>
            <a:avLst/>
            <a:gdLst/>
            <a:ahLst/>
            <a:cxnLst>
              <a:cxn ang="0">
                <a:pos x="0" y="1760"/>
              </a:cxn>
              <a:cxn ang="0">
                <a:pos x="5767" y="0"/>
              </a:cxn>
              <a:cxn ang="0">
                <a:pos x="5760" y="2127"/>
              </a:cxn>
              <a:cxn ang="0">
                <a:pos x="0" y="2127"/>
              </a:cxn>
              <a:cxn ang="0">
                <a:pos x="0" y="1760"/>
              </a:cxn>
            </a:cxnLst>
            <a:rect l="0" t="0" r="r" b="b"/>
            <a:pathLst>
              <a:path w="5767" h="2127">
                <a:moveTo>
                  <a:pt x="0" y="1760"/>
                </a:moveTo>
                <a:lnTo>
                  <a:pt x="5767" y="0"/>
                </a:lnTo>
                <a:lnTo>
                  <a:pt x="5760" y="2127"/>
                </a:lnTo>
                <a:lnTo>
                  <a:pt x="0" y="2127"/>
                </a:lnTo>
                <a:lnTo>
                  <a:pt x="0" y="176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3104" name="AutoShape 32" descr="06"/>
          <p:cNvSpPr>
            <a:spLocks noChangeArrowheads="1"/>
          </p:cNvSpPr>
          <p:nvPr/>
        </p:nvSpPr>
        <p:spPr bwMode="gray">
          <a:xfrm rot="-1015610">
            <a:off x="-141288" y="5310188"/>
            <a:ext cx="2541588" cy="573087"/>
          </a:xfrm>
          <a:prstGeom prst="parallelogram">
            <a:avLst>
              <a:gd name="adj" fmla="val 30059"/>
            </a:avLst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3105" name="AutoShape 33" descr="05"/>
          <p:cNvSpPr>
            <a:spLocks noChangeArrowheads="1"/>
          </p:cNvSpPr>
          <p:nvPr/>
        </p:nvSpPr>
        <p:spPr bwMode="gray">
          <a:xfrm rot="-1015610">
            <a:off x="2154238" y="4610100"/>
            <a:ext cx="2546350" cy="573088"/>
          </a:xfrm>
          <a:prstGeom prst="parallelogram">
            <a:avLst>
              <a:gd name="adj" fmla="val 30115"/>
            </a:avLst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3106" name="AutoShape 34" descr="03"/>
          <p:cNvSpPr>
            <a:spLocks noChangeArrowheads="1"/>
          </p:cNvSpPr>
          <p:nvPr/>
        </p:nvSpPr>
        <p:spPr bwMode="gray">
          <a:xfrm rot="-1015610">
            <a:off x="4448175" y="3908425"/>
            <a:ext cx="2552700" cy="573088"/>
          </a:xfrm>
          <a:prstGeom prst="parallelogram">
            <a:avLst>
              <a:gd name="adj" fmla="val 30190"/>
            </a:avLst>
          </a:prstGeom>
          <a:blipFill dpi="0" rotWithShape="1">
            <a:blip r:embed="rId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3107" name="AutoShape 35" descr="02"/>
          <p:cNvSpPr>
            <a:spLocks noChangeArrowheads="1"/>
          </p:cNvSpPr>
          <p:nvPr/>
        </p:nvSpPr>
        <p:spPr bwMode="gray">
          <a:xfrm rot="-1015610">
            <a:off x="6751638" y="3206750"/>
            <a:ext cx="2533650" cy="573088"/>
          </a:xfrm>
          <a:prstGeom prst="parallelogram">
            <a:avLst>
              <a:gd name="adj" fmla="val 29965"/>
            </a:avLst>
          </a:prstGeom>
          <a:blipFill dpi="0" rotWithShape="1">
            <a:blip r:embed="rId5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477000"/>
            <a:ext cx="2895600" cy="244475"/>
          </a:xfrm>
        </p:spPr>
        <p:txBody>
          <a:bodyPr/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553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fld id="{798751D6-BCFA-4DDE-B2C3-5ED3AFE3822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88" name="Group 16"/>
          <p:cNvGrpSpPr>
            <a:grpSpLocks/>
          </p:cNvGrpSpPr>
          <p:nvPr/>
        </p:nvGrpSpPr>
        <p:grpSpPr bwMode="auto">
          <a:xfrm>
            <a:off x="4114800" y="5838825"/>
            <a:ext cx="1079500" cy="633413"/>
            <a:chOff x="2680" y="3678"/>
            <a:chExt cx="680" cy="399"/>
          </a:xfrm>
        </p:grpSpPr>
        <p:sp>
          <p:nvSpPr>
            <p:cNvPr id="3086" name="Text Box 14"/>
            <p:cNvSpPr txBox="1">
              <a:spLocks noChangeArrowheads="1"/>
            </p:cNvSpPr>
            <p:nvPr/>
          </p:nvSpPr>
          <p:spPr bwMode="white">
            <a:xfrm>
              <a:off x="2680" y="3789"/>
              <a:ext cx="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/>
                <a:t>LOGO</a:t>
              </a:r>
            </a:p>
          </p:txBody>
        </p:sp>
        <p:sp>
          <p:nvSpPr>
            <p:cNvPr id="3087" name="AutoShape 15"/>
            <p:cNvSpPr>
              <a:spLocks noChangeArrowheads="1"/>
            </p:cNvSpPr>
            <p:nvPr/>
          </p:nvSpPr>
          <p:spPr bwMode="white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ar-SA">
                <a:solidFill>
                  <a:schemeClr val="tx2"/>
                </a:solidFill>
              </a:endParaRPr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457200" y="2133600"/>
            <a:ext cx="5475288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371600"/>
            <a:ext cx="8077200" cy="682625"/>
          </a:xfrm>
        </p:spPr>
        <p:txBody>
          <a:bodyPr/>
          <a:lstStyle>
            <a:lvl1pPr algn="l"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D0091-A470-408D-B8E8-FE9ECE2B72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10350" y="228600"/>
            <a:ext cx="2076450" cy="60198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076950" cy="60198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1C1F08-CF79-4C06-8ADF-35BDDAB673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عنوان وجد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جدول 2"/>
          <p:cNvSpPr>
            <a:spLocks noGrp="1"/>
          </p:cNvSpPr>
          <p:nvPr>
            <p:ph type="tbl" idx="1"/>
          </p:nvPr>
        </p:nvSpPr>
        <p:spPr>
          <a:xfrm>
            <a:off x="381000" y="1295400"/>
            <a:ext cx="8305800" cy="4953000"/>
          </a:xfrm>
        </p:spPr>
        <p:txBody>
          <a:bodyPr/>
          <a:lstStyle/>
          <a:p>
            <a:r>
              <a:rPr lang="ar-SA" smtClean="0"/>
              <a:t>انقر فوق الرمز لإضافة جدول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3810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0D1A8784-DE1C-4BFC-B569-FF26D15D41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00A3C-C3D6-43CD-8239-3E6434CDC9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FE811-544F-4418-846F-A476881C1F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40767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0767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739837-3367-4FB2-88D1-70F1D32FB7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07EDB-D498-4189-B470-DC362C9710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05282-C5A2-4ADD-BFFC-C9CC843BD8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F478F-C349-4125-B897-74C7F3A7FC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81546-CDEC-4125-A8A2-A0628B9A03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الرمز لإضافة صورة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7DB8C-6082-40A0-87DF-DDF57A760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9" name="Object 35"/>
          <p:cNvGraphicFramePr>
            <a:graphicFrameLocks noChangeAspect="1"/>
          </p:cNvGraphicFramePr>
          <p:nvPr/>
        </p:nvGraphicFramePr>
        <p:xfrm>
          <a:off x="0" y="0"/>
          <a:ext cx="9144000" cy="1066800"/>
        </p:xfrm>
        <a:graphic>
          <a:graphicData uri="http://schemas.openxmlformats.org/presentationml/2006/ole">
            <p:oleObj spid="_x0000_s1059" name="Image" r:id="rId15" imgW="13003175" imgH="1612698" progId="Photoshop.Image.6">
              <p:embed/>
            </p:oleObj>
          </a:graphicData>
        </a:graphic>
      </p:graphicFrame>
      <p:sp>
        <p:nvSpPr>
          <p:cNvPr id="1060" name="Freeform 36"/>
          <p:cNvSpPr>
            <a:spLocks/>
          </p:cNvSpPr>
          <p:nvPr/>
        </p:nvSpPr>
        <p:spPr bwMode="ltGray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488" y="0"/>
              </a:cxn>
              <a:cxn ang="0">
                <a:pos x="564" y="617"/>
              </a:cxn>
              <a:cxn ang="0">
                <a:pos x="0" y="1734"/>
              </a:cxn>
              <a:cxn ang="0">
                <a:pos x="0" y="4320"/>
              </a:cxn>
              <a:cxn ang="0">
                <a:pos x="5760" y="4320"/>
              </a:cxn>
              <a:cxn ang="0">
                <a:pos x="5760" y="0"/>
              </a:cxn>
              <a:cxn ang="0">
                <a:pos x="1488" y="0"/>
              </a:cxn>
            </a:cxnLst>
            <a:rect l="0" t="0" r="r" b="b"/>
            <a:pathLst>
              <a:path w="5760" h="4320">
                <a:moveTo>
                  <a:pt x="1488" y="0"/>
                </a:moveTo>
                <a:cubicBezTo>
                  <a:pt x="1093" y="94"/>
                  <a:pt x="670" y="476"/>
                  <a:pt x="564" y="617"/>
                </a:cubicBezTo>
                <a:cubicBezTo>
                  <a:pt x="458" y="758"/>
                  <a:pt x="94" y="1117"/>
                  <a:pt x="0" y="1734"/>
                </a:cubicBez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1488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000"/>
                </a:schemeClr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grpSp>
        <p:nvGrpSpPr>
          <p:cNvPr id="1061" name="Group 37"/>
          <p:cNvGrpSpPr>
            <a:grpSpLocks/>
          </p:cNvGrpSpPr>
          <p:nvPr/>
        </p:nvGrpSpPr>
        <p:grpSpPr bwMode="auto">
          <a:xfrm>
            <a:off x="0" y="914400"/>
            <a:ext cx="9144000" cy="350838"/>
            <a:chOff x="0" y="672"/>
            <a:chExt cx="5760" cy="221"/>
          </a:xfrm>
        </p:grpSpPr>
        <p:sp>
          <p:nvSpPr>
            <p:cNvPr id="1062" name="AutoShape 38" descr="06"/>
            <p:cNvSpPr>
              <a:spLocks noChangeArrowheads="1"/>
            </p:cNvSpPr>
            <p:nvPr userDrawn="1"/>
          </p:nvSpPr>
          <p:spPr bwMode="gray">
            <a:xfrm>
              <a:off x="0" y="674"/>
              <a:ext cx="1443" cy="219"/>
            </a:xfrm>
            <a:prstGeom prst="parallelogram">
              <a:avLst>
                <a:gd name="adj" fmla="val 0"/>
              </a:avLst>
            </a:prstGeom>
            <a:blipFill dpi="0" rotWithShape="1">
              <a:blip r:embed="rId16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063" name="AutoShape 39" descr="05"/>
            <p:cNvSpPr>
              <a:spLocks noChangeArrowheads="1"/>
            </p:cNvSpPr>
            <p:nvPr userDrawn="1"/>
          </p:nvSpPr>
          <p:spPr bwMode="gray">
            <a:xfrm>
              <a:off x="1434" y="674"/>
              <a:ext cx="1446" cy="219"/>
            </a:xfrm>
            <a:prstGeom prst="parallelogram">
              <a:avLst>
                <a:gd name="adj" fmla="val 0"/>
              </a:avLst>
            </a:prstGeom>
            <a:blipFill dpi="0" rotWithShape="1">
              <a:blip r:embed="rId17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064" name="AutoShape 40" descr="03"/>
            <p:cNvSpPr>
              <a:spLocks noChangeArrowheads="1"/>
            </p:cNvSpPr>
            <p:nvPr userDrawn="1"/>
          </p:nvSpPr>
          <p:spPr bwMode="gray">
            <a:xfrm>
              <a:off x="2876" y="674"/>
              <a:ext cx="1449" cy="219"/>
            </a:xfrm>
            <a:prstGeom prst="parallelogram">
              <a:avLst>
                <a:gd name="adj" fmla="val 0"/>
              </a:avLst>
            </a:prstGeom>
            <a:blipFill dpi="0" rotWithShape="1">
              <a:blip r:embed="rId18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065" name="AutoShape 41" descr="02"/>
            <p:cNvSpPr>
              <a:spLocks noChangeArrowheads="1"/>
            </p:cNvSpPr>
            <p:nvPr userDrawn="1"/>
          </p:nvSpPr>
          <p:spPr bwMode="gray">
            <a:xfrm>
              <a:off x="4322" y="672"/>
              <a:ext cx="1438" cy="219"/>
            </a:xfrm>
            <a:prstGeom prst="parallelogram">
              <a:avLst>
                <a:gd name="adj" fmla="val 0"/>
              </a:avLst>
            </a:prstGeom>
            <a:blipFill dpi="0" rotWithShape="1">
              <a:blip r:embed="rId19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</p:grp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95400"/>
            <a:ext cx="8305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9183416-43BC-4B9E-AE4B-8FA7E388865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28600"/>
            <a:ext cx="8229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dissolve/>
  </p:transition>
  <p:txStyles>
    <p:titleStyle>
      <a:lvl1pPr algn="ct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المعلومات </a:t>
            </a:r>
            <a:r>
              <a:rPr lang="ar-SA" dirty="0" smtClean="0">
                <a:solidFill>
                  <a:srgbClr val="0070C0"/>
                </a:solidFill>
              </a:rPr>
              <a:t>وأهم أنواعها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عنوان فرعي 5"/>
          <p:cNvSpPr>
            <a:spLocks noGrp="1"/>
          </p:cNvSpPr>
          <p:nvPr>
            <p:ph type="subTitle" idx="1"/>
          </p:nvPr>
        </p:nvSpPr>
        <p:spPr>
          <a:xfrm>
            <a:off x="3214678" y="5929330"/>
            <a:ext cx="5475288" cy="381000"/>
          </a:xfrm>
        </p:spPr>
        <p:txBody>
          <a:bodyPr/>
          <a:lstStyle/>
          <a:p>
            <a:r>
              <a:rPr lang="ar-SA" dirty="0" smtClean="0"/>
              <a:t>إعداد المعلم / محمد </a:t>
            </a:r>
            <a:r>
              <a:rPr lang="ar-SA" dirty="0" err="1" smtClean="0"/>
              <a:t>الغامدي</a:t>
            </a:r>
            <a:endParaRPr lang="ar-SA" dirty="0"/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543800" cy="45720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ar-SA" sz="4800" dirty="0" smtClean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هل للمعلومات دور أساسي بتطور المجتمعات ؟</a:t>
            </a:r>
          </a:p>
          <a:p>
            <a:pPr algn="ctr">
              <a:lnSpc>
                <a:spcPct val="90000"/>
              </a:lnSpc>
            </a:pPr>
            <a:r>
              <a:rPr lang="ar-SA" sz="4800" dirty="0" smtClean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مثل على ذلك .</a:t>
            </a:r>
            <a:r>
              <a:rPr lang="en-US" sz="4800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en-US" sz="4800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</a:br>
            <a:endParaRPr lang="en-US" sz="4800" dirty="0">
              <a:solidFill>
                <a:schemeClr val="tx2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sz="3600" dirty="0" smtClean="0">
                <a:solidFill>
                  <a:schemeClr val="accent1"/>
                </a:solidFill>
              </a:rPr>
              <a:t>مفهوم المعلومات </a:t>
            </a:r>
            <a:endParaRPr lang="en-US" sz="2000" dirty="0">
              <a:solidFill>
                <a:schemeClr val="accent1"/>
              </a:solidFill>
            </a:endParaRPr>
          </a:p>
        </p:txBody>
      </p:sp>
      <p:grpSp>
        <p:nvGrpSpPr>
          <p:cNvPr id="40963" name="Group 3"/>
          <p:cNvGrpSpPr>
            <a:grpSpLocks/>
          </p:cNvGrpSpPr>
          <p:nvPr/>
        </p:nvGrpSpPr>
        <p:grpSpPr bwMode="auto">
          <a:xfrm>
            <a:off x="7572396" y="1714488"/>
            <a:ext cx="762000" cy="665163"/>
            <a:chOff x="1110" y="2656"/>
            <a:chExt cx="1549" cy="1351"/>
          </a:xfrm>
        </p:grpSpPr>
        <p:sp>
          <p:nvSpPr>
            <p:cNvPr id="40964" name="AutoShape 4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40965" name="AutoShape 5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40966" name="AutoShape 6"/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</p:grpSp>
      <p:grpSp>
        <p:nvGrpSpPr>
          <p:cNvPr id="40967" name="Group 7"/>
          <p:cNvGrpSpPr>
            <a:grpSpLocks/>
          </p:cNvGrpSpPr>
          <p:nvPr/>
        </p:nvGrpSpPr>
        <p:grpSpPr bwMode="auto">
          <a:xfrm>
            <a:off x="7500958" y="3786190"/>
            <a:ext cx="762000" cy="665163"/>
            <a:chOff x="3174" y="2656"/>
            <a:chExt cx="1549" cy="1351"/>
          </a:xfrm>
        </p:grpSpPr>
        <p:sp>
          <p:nvSpPr>
            <p:cNvPr id="40968" name="AutoShape 8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40969" name="AutoShape 9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40970" name="AutoShape 10"/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</p:grp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2571736" y="1828800"/>
            <a:ext cx="517596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ar-SA" sz="2400" dirty="0" smtClean="0">
                <a:solidFill>
                  <a:srgbClr val="C00000"/>
                </a:solidFill>
              </a:rPr>
              <a:t>لغةً </a:t>
            </a:r>
            <a:r>
              <a:rPr lang="ar-SA" sz="2400" dirty="0" smtClean="0"/>
              <a:t>/ مشتقة من مادة عَلِمَ أي أدرك طبيعة الأمور .</a:t>
            </a:r>
            <a:endParaRPr lang="en-US" sz="2400" dirty="0"/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gray">
          <a:xfrm>
            <a:off x="7786710" y="178592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2428861" y="2500306"/>
            <a:ext cx="5500725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endParaRPr lang="ar-SA" sz="2400" dirty="0" smtClean="0">
              <a:solidFill>
                <a:srgbClr val="C00000"/>
              </a:solidFill>
            </a:endParaRPr>
          </a:p>
          <a:p>
            <a:pPr algn="ctr" eaLnBrk="0" hangingPunct="0"/>
            <a:endParaRPr lang="ar-SA" sz="2400" dirty="0">
              <a:solidFill>
                <a:srgbClr val="C00000"/>
              </a:solidFill>
            </a:endParaRPr>
          </a:p>
          <a:p>
            <a:pPr algn="ctr" eaLnBrk="0" hangingPunct="0"/>
            <a:endParaRPr lang="ar-SA" sz="2400" dirty="0" smtClean="0">
              <a:solidFill>
                <a:srgbClr val="C00000"/>
              </a:solidFill>
            </a:endParaRPr>
          </a:p>
          <a:p>
            <a:pPr algn="ctr" eaLnBrk="0" hangingPunct="0"/>
            <a:endParaRPr lang="ar-SA" sz="2400" dirty="0">
              <a:solidFill>
                <a:srgbClr val="C00000"/>
              </a:solidFill>
            </a:endParaRPr>
          </a:p>
          <a:p>
            <a:pPr algn="ctr" eaLnBrk="0" hangingPunct="0"/>
            <a:r>
              <a:rPr lang="ar-SA" sz="2400" dirty="0" smtClean="0">
                <a:solidFill>
                  <a:srgbClr val="C00000"/>
                </a:solidFill>
              </a:rPr>
              <a:t>اصطلاحاً </a:t>
            </a:r>
            <a:r>
              <a:rPr lang="ar-SA" sz="2400" dirty="0" smtClean="0"/>
              <a:t>/ حقائق وبيانات تغير من الحالة </a:t>
            </a:r>
          </a:p>
          <a:p>
            <a:pPr algn="ctr" eaLnBrk="0" hangingPunct="0"/>
            <a:endParaRPr lang="ar-SA" sz="2400" dirty="0" smtClean="0"/>
          </a:p>
          <a:p>
            <a:pPr algn="ctr" eaLnBrk="0" hangingPunct="0"/>
            <a:r>
              <a:rPr lang="ar-SA" sz="2400" dirty="0" smtClean="0"/>
              <a:t>المعرفية للشخص بموضوع ما .</a:t>
            </a:r>
            <a:endParaRPr lang="en-US" sz="2400" dirty="0"/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gray">
          <a:xfrm>
            <a:off x="7715272" y="392906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</a:rPr>
              <a:t>2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أشكال المعلومات</a:t>
            </a:r>
            <a:endParaRPr lang="en-US" dirty="0"/>
          </a:p>
        </p:txBody>
      </p:sp>
      <p:sp>
        <p:nvSpPr>
          <p:cNvPr id="55299" name="AutoShape 3"/>
          <p:cNvSpPr>
            <a:spLocks noChangeArrowheads="1"/>
          </p:cNvSpPr>
          <p:nvPr/>
        </p:nvSpPr>
        <p:spPr bwMode="auto">
          <a:xfrm>
            <a:off x="6311900" y="3352800"/>
            <a:ext cx="1676400" cy="2590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55300" name="AutoShape 4"/>
          <p:cNvSpPr>
            <a:spLocks noChangeArrowheads="1"/>
          </p:cNvSpPr>
          <p:nvPr/>
        </p:nvSpPr>
        <p:spPr bwMode="auto">
          <a:xfrm>
            <a:off x="4559300" y="3352800"/>
            <a:ext cx="1665288" cy="2590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2819400" y="3352800"/>
            <a:ext cx="1616075" cy="2590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55302" name="AutoShape 6"/>
          <p:cNvSpPr>
            <a:spLocks noChangeArrowheads="1"/>
          </p:cNvSpPr>
          <p:nvPr/>
        </p:nvSpPr>
        <p:spPr bwMode="auto">
          <a:xfrm>
            <a:off x="1054100" y="3352800"/>
            <a:ext cx="1676400" cy="2590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grpSp>
        <p:nvGrpSpPr>
          <p:cNvPr id="55303" name="Group 7"/>
          <p:cNvGrpSpPr>
            <a:grpSpLocks/>
          </p:cNvGrpSpPr>
          <p:nvPr/>
        </p:nvGrpSpPr>
        <p:grpSpPr bwMode="auto">
          <a:xfrm>
            <a:off x="1282700" y="2057400"/>
            <a:ext cx="6096000" cy="990600"/>
            <a:chOff x="624" y="1152"/>
            <a:chExt cx="4080" cy="720"/>
          </a:xfrm>
        </p:grpSpPr>
        <p:sp>
          <p:nvSpPr>
            <p:cNvPr id="55304" name="Rectangle 8"/>
            <p:cNvSpPr>
              <a:spLocks noChangeArrowheads="1"/>
            </p:cNvSpPr>
            <p:nvPr/>
          </p:nvSpPr>
          <p:spPr bwMode="gray">
            <a:xfrm rot="3419336">
              <a:off x="624" y="1200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ar-SA"/>
            </a:p>
          </p:txBody>
        </p:sp>
        <p:grpSp>
          <p:nvGrpSpPr>
            <p:cNvPr id="55305" name="Group 9"/>
            <p:cNvGrpSpPr>
              <a:grpSpLocks/>
            </p:cNvGrpSpPr>
            <p:nvPr/>
          </p:nvGrpSpPr>
          <p:grpSpPr bwMode="auto">
            <a:xfrm>
              <a:off x="1296" y="1296"/>
              <a:ext cx="624" cy="96"/>
              <a:chOff x="2003" y="3439"/>
              <a:chExt cx="468" cy="244"/>
            </a:xfrm>
          </p:grpSpPr>
          <p:sp>
            <p:nvSpPr>
              <p:cNvPr id="55306" name="Oval 10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5307" name="Rectangle 11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5308" name="Oval 12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5309" name="Oval 13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sp>
          <p:nvSpPr>
            <p:cNvPr id="55310" name="Rectangle 14"/>
            <p:cNvSpPr>
              <a:spLocks noChangeArrowheads="1"/>
            </p:cNvSpPr>
            <p:nvPr/>
          </p:nvSpPr>
          <p:spPr bwMode="gray">
            <a:xfrm rot="3419336">
              <a:off x="1776" y="1152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ar-SA"/>
            </a:p>
          </p:txBody>
        </p:sp>
        <p:grpSp>
          <p:nvGrpSpPr>
            <p:cNvPr id="55311" name="Group 15"/>
            <p:cNvGrpSpPr>
              <a:grpSpLocks/>
            </p:cNvGrpSpPr>
            <p:nvPr/>
          </p:nvGrpSpPr>
          <p:grpSpPr bwMode="auto">
            <a:xfrm>
              <a:off x="2448" y="1296"/>
              <a:ext cx="624" cy="96"/>
              <a:chOff x="2003" y="3439"/>
              <a:chExt cx="468" cy="244"/>
            </a:xfrm>
          </p:grpSpPr>
          <p:sp>
            <p:nvSpPr>
              <p:cNvPr id="55312" name="Oval 16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5313" name="Rectangle 17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5314" name="Oval 18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5315" name="Oval 19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sp>
          <p:nvSpPr>
            <p:cNvPr id="55316" name="Rectangle 20"/>
            <p:cNvSpPr>
              <a:spLocks noChangeArrowheads="1"/>
            </p:cNvSpPr>
            <p:nvPr/>
          </p:nvSpPr>
          <p:spPr bwMode="gray">
            <a:xfrm rot="3419336">
              <a:off x="2880" y="1152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ar-SA"/>
            </a:p>
          </p:txBody>
        </p:sp>
        <p:grpSp>
          <p:nvGrpSpPr>
            <p:cNvPr id="55317" name="Group 21"/>
            <p:cNvGrpSpPr>
              <a:grpSpLocks/>
            </p:cNvGrpSpPr>
            <p:nvPr/>
          </p:nvGrpSpPr>
          <p:grpSpPr bwMode="auto">
            <a:xfrm>
              <a:off x="3600" y="1296"/>
              <a:ext cx="816" cy="96"/>
              <a:chOff x="2003" y="3439"/>
              <a:chExt cx="468" cy="244"/>
            </a:xfrm>
          </p:grpSpPr>
          <p:sp>
            <p:nvSpPr>
              <p:cNvPr id="55318" name="Oval 22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5319" name="Rectangle 23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5320" name="Oval 24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5321" name="Oval 25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sp>
          <p:nvSpPr>
            <p:cNvPr id="55322" name="Rectangle 26"/>
            <p:cNvSpPr>
              <a:spLocks noChangeArrowheads="1"/>
            </p:cNvSpPr>
            <p:nvPr/>
          </p:nvSpPr>
          <p:spPr bwMode="gray">
            <a:xfrm rot="3419336">
              <a:off x="4032" y="1152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ar-SA"/>
            </a:p>
          </p:txBody>
        </p:sp>
      </p:grpSp>
      <p:sp>
        <p:nvSpPr>
          <p:cNvPr id="55323" name="Rectangle 27"/>
          <p:cNvSpPr>
            <a:spLocks noChangeArrowheads="1"/>
          </p:cNvSpPr>
          <p:nvPr/>
        </p:nvSpPr>
        <p:spPr bwMode="gray">
          <a:xfrm>
            <a:off x="1441450" y="2376488"/>
            <a:ext cx="748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ar-SA" dirty="0" smtClean="0">
                <a:solidFill>
                  <a:schemeClr val="bg1"/>
                </a:solidFill>
              </a:rPr>
              <a:t>مصورة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5324" name="Rectangle 28"/>
          <p:cNvSpPr>
            <a:spLocks noChangeArrowheads="1"/>
          </p:cNvSpPr>
          <p:nvPr/>
        </p:nvSpPr>
        <p:spPr bwMode="gray">
          <a:xfrm>
            <a:off x="3194050" y="2376488"/>
            <a:ext cx="5485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ar-SA" dirty="0" smtClean="0">
                <a:solidFill>
                  <a:schemeClr val="bg1"/>
                </a:solidFill>
              </a:rPr>
              <a:t>بيانية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5325" name="Rectangle 29"/>
          <p:cNvSpPr>
            <a:spLocks noChangeArrowheads="1"/>
          </p:cNvSpPr>
          <p:nvPr/>
        </p:nvSpPr>
        <p:spPr bwMode="gray">
          <a:xfrm>
            <a:off x="4794250" y="2376488"/>
            <a:ext cx="5934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ar-SA" dirty="0" smtClean="0">
                <a:solidFill>
                  <a:schemeClr val="bg1"/>
                </a:solidFill>
              </a:rPr>
              <a:t>رقمية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5326" name="Rectangle 30"/>
          <p:cNvSpPr>
            <a:spLocks noChangeArrowheads="1"/>
          </p:cNvSpPr>
          <p:nvPr/>
        </p:nvSpPr>
        <p:spPr bwMode="gray">
          <a:xfrm>
            <a:off x="6546850" y="2376488"/>
            <a:ext cx="5790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ar-SA" dirty="0" smtClean="0">
                <a:solidFill>
                  <a:schemeClr val="bg1"/>
                </a:solidFill>
              </a:rPr>
              <a:t>نصية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5327" name="Rectangle 31"/>
          <p:cNvSpPr>
            <a:spLocks noChangeArrowheads="1"/>
          </p:cNvSpPr>
          <p:nvPr/>
        </p:nvSpPr>
        <p:spPr bwMode="auto">
          <a:xfrm>
            <a:off x="1142976" y="3657600"/>
            <a:ext cx="150019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ar-SA" sz="2400" dirty="0" smtClean="0">
                <a:solidFill>
                  <a:schemeClr val="tx2"/>
                </a:solidFill>
              </a:rPr>
              <a:t>هي معلومات تستنتج من خلال الصور مثل / حدود الدول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5328" name="Rectangle 32"/>
          <p:cNvSpPr>
            <a:spLocks noChangeArrowheads="1"/>
          </p:cNvSpPr>
          <p:nvPr/>
        </p:nvSpPr>
        <p:spPr bwMode="auto">
          <a:xfrm>
            <a:off x="2928926" y="3657600"/>
            <a:ext cx="142876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C00000"/>
                </a:solidFill>
              </a:rPr>
              <a:t>هي معلومات تكون في شكل رسوم بيانية  مثل / إحصائيات الحوادث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55329" name="Rectangle 33"/>
          <p:cNvSpPr>
            <a:spLocks noChangeArrowheads="1"/>
          </p:cNvSpPr>
          <p:nvPr/>
        </p:nvSpPr>
        <p:spPr bwMode="auto">
          <a:xfrm>
            <a:off x="4643438" y="3657600"/>
            <a:ext cx="157163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solidFill>
                  <a:schemeClr val="tx2"/>
                </a:solidFill>
              </a:rPr>
              <a:t>هي التي تتكون من أرقام مثل كشف </a:t>
            </a:r>
            <a:r>
              <a:rPr lang="ar-SA" sz="2400" b="1" dirty="0" smtClean="0">
                <a:solidFill>
                  <a:schemeClr val="tx2"/>
                </a:solidFill>
              </a:rPr>
              <a:t>الدرجات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5330" name="Rectangle 34"/>
          <p:cNvSpPr>
            <a:spLocks noChangeArrowheads="1"/>
          </p:cNvSpPr>
          <p:nvPr/>
        </p:nvSpPr>
        <p:spPr bwMode="auto">
          <a:xfrm>
            <a:off x="6500826" y="3657600"/>
            <a:ext cx="135732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ar-SA" sz="2400" dirty="0" smtClean="0">
                <a:solidFill>
                  <a:srgbClr val="C00000"/>
                </a:solidFill>
              </a:rPr>
              <a:t>عبارة عن نصوص مكتوبة وهي أكثر أشكال المعلومات انتشارا</a:t>
            </a:r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أنواع المعلومات</a:t>
            </a:r>
            <a:endParaRPr lang="en-US" dirty="0"/>
          </a:p>
        </p:txBody>
      </p:sp>
      <p:sp>
        <p:nvSpPr>
          <p:cNvPr id="69635" name="AutoShape 3"/>
          <p:cNvSpPr>
            <a:spLocks noChangeArrowheads="1"/>
          </p:cNvSpPr>
          <p:nvPr/>
        </p:nvSpPr>
        <p:spPr bwMode="gray">
          <a:xfrm>
            <a:off x="1693863" y="2695575"/>
            <a:ext cx="5759450" cy="2638425"/>
          </a:xfrm>
          <a:prstGeom prst="upArrow">
            <a:avLst>
              <a:gd name="adj1" fmla="val 56944"/>
              <a:gd name="adj2" fmla="val 50782"/>
            </a:avLst>
          </a:prstGeom>
          <a:gradFill rotWithShape="1">
            <a:gsLst>
              <a:gs pos="0">
                <a:srgbClr val="BDBFB9"/>
              </a:gs>
              <a:gs pos="100000">
                <a:srgbClr val="ECF0FE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gray">
          <a:xfrm>
            <a:off x="1676400" y="1905000"/>
            <a:ext cx="5791200" cy="5746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/>
            <a:r>
              <a:rPr lang="ar-SA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تتعد المعلومات التي يتلقاها الفرد في حياته ومن أهمها </a:t>
            </a:r>
            <a:endParaRPr lang="en-US" dirty="0"/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3071802" y="3500438"/>
            <a:ext cx="292900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ar-SA" b="1" dirty="0" smtClean="0">
                <a:solidFill>
                  <a:schemeClr val="tx2"/>
                </a:solidFill>
              </a:rPr>
              <a:t>المعلومات المطبوعة وغير المطبوعة</a:t>
            </a: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69638" name="Group 6"/>
          <p:cNvGrpSpPr>
            <a:grpSpLocks/>
          </p:cNvGrpSpPr>
          <p:nvPr/>
        </p:nvGrpSpPr>
        <p:grpSpPr bwMode="auto">
          <a:xfrm>
            <a:off x="6781800" y="4481513"/>
            <a:ext cx="1544638" cy="1766887"/>
            <a:chOff x="4272" y="2823"/>
            <a:chExt cx="973" cy="1113"/>
          </a:xfrm>
        </p:grpSpPr>
        <p:sp>
          <p:nvSpPr>
            <p:cNvPr id="69639" name="Oval 7"/>
            <p:cNvSpPr>
              <a:spLocks noChangeArrowheads="1"/>
            </p:cNvSpPr>
            <p:nvPr/>
          </p:nvSpPr>
          <p:spPr bwMode="gray">
            <a:xfrm>
              <a:off x="4368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r-SA"/>
            </a:p>
          </p:txBody>
        </p:sp>
        <p:sp>
          <p:nvSpPr>
            <p:cNvPr id="69640" name="Oval 8"/>
            <p:cNvSpPr>
              <a:spLocks noChangeArrowheads="1"/>
            </p:cNvSpPr>
            <p:nvPr/>
          </p:nvSpPr>
          <p:spPr bwMode="gray">
            <a:xfrm>
              <a:off x="4272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41" name="Oval 9"/>
            <p:cNvSpPr>
              <a:spLocks noChangeArrowheads="1"/>
            </p:cNvSpPr>
            <p:nvPr/>
          </p:nvSpPr>
          <p:spPr bwMode="gray">
            <a:xfrm>
              <a:off x="4293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42" name="Oval 10"/>
            <p:cNvSpPr>
              <a:spLocks noChangeArrowheads="1"/>
            </p:cNvSpPr>
            <p:nvPr/>
          </p:nvSpPr>
          <p:spPr bwMode="gray">
            <a:xfrm>
              <a:off x="4329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pic>
          <p:nvPicPr>
            <p:cNvPr id="69643" name="Picture 11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4293" y="2880"/>
              <a:ext cx="616" cy="616"/>
            </a:xfrm>
            <a:prstGeom prst="rect">
              <a:avLst/>
            </a:prstGeom>
            <a:noFill/>
          </p:spPr>
        </p:pic>
        <p:sp>
          <p:nvSpPr>
            <p:cNvPr id="69644" name="Text Box 12"/>
            <p:cNvSpPr txBox="1">
              <a:spLocks noChangeArrowheads="1"/>
            </p:cNvSpPr>
            <p:nvPr/>
          </p:nvSpPr>
          <p:spPr bwMode="gray">
            <a:xfrm>
              <a:off x="4461" y="3213"/>
              <a:ext cx="368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FFFF"/>
                  </a:solidFill>
                  <a:latin typeface="Verdana" pitchFamily="34" charset="0"/>
                </a:rPr>
                <a:t>نصية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9645" name="Group 13"/>
          <p:cNvGrpSpPr>
            <a:grpSpLocks/>
          </p:cNvGrpSpPr>
          <p:nvPr/>
        </p:nvGrpSpPr>
        <p:grpSpPr bwMode="auto">
          <a:xfrm>
            <a:off x="4800600" y="4481513"/>
            <a:ext cx="1544638" cy="1766887"/>
            <a:chOff x="3024" y="2823"/>
            <a:chExt cx="973" cy="1113"/>
          </a:xfrm>
        </p:grpSpPr>
        <p:sp>
          <p:nvSpPr>
            <p:cNvPr id="69646" name="Oval 14"/>
            <p:cNvSpPr>
              <a:spLocks noChangeArrowheads="1"/>
            </p:cNvSpPr>
            <p:nvPr/>
          </p:nvSpPr>
          <p:spPr bwMode="gray">
            <a:xfrm>
              <a:off x="3120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r-SA"/>
            </a:p>
          </p:txBody>
        </p:sp>
        <p:sp>
          <p:nvSpPr>
            <p:cNvPr id="69647" name="Oval 15"/>
            <p:cNvSpPr>
              <a:spLocks noChangeArrowheads="1"/>
            </p:cNvSpPr>
            <p:nvPr/>
          </p:nvSpPr>
          <p:spPr bwMode="gray">
            <a:xfrm>
              <a:off x="3024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48" name="Oval 16"/>
            <p:cNvSpPr>
              <a:spLocks noChangeArrowheads="1"/>
            </p:cNvSpPr>
            <p:nvPr/>
          </p:nvSpPr>
          <p:spPr bwMode="gray">
            <a:xfrm>
              <a:off x="3045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85001"/>
                  </a:schemeClr>
                </a:gs>
                <a:gs pos="100000">
                  <a:schemeClr val="accent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49" name="Oval 17"/>
            <p:cNvSpPr>
              <a:spLocks noChangeArrowheads="1"/>
            </p:cNvSpPr>
            <p:nvPr/>
          </p:nvSpPr>
          <p:spPr bwMode="gray">
            <a:xfrm>
              <a:off x="3081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pic>
          <p:nvPicPr>
            <p:cNvPr id="69650" name="Picture 18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3045" y="2880"/>
              <a:ext cx="616" cy="616"/>
            </a:xfrm>
            <a:prstGeom prst="rect">
              <a:avLst/>
            </a:prstGeom>
            <a:noFill/>
          </p:spPr>
        </p:pic>
        <p:sp>
          <p:nvSpPr>
            <p:cNvPr id="69651" name="Text Box 19"/>
            <p:cNvSpPr txBox="1">
              <a:spLocks noChangeArrowheads="1"/>
            </p:cNvSpPr>
            <p:nvPr/>
          </p:nvSpPr>
          <p:spPr bwMode="gray">
            <a:xfrm>
              <a:off x="3213" y="3213"/>
              <a:ext cx="384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FFFF"/>
                  </a:solidFill>
                  <a:latin typeface="Verdana" pitchFamily="34" charset="0"/>
                </a:rPr>
                <a:t>رقمية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9652" name="Group 20"/>
          <p:cNvGrpSpPr>
            <a:grpSpLocks/>
          </p:cNvGrpSpPr>
          <p:nvPr/>
        </p:nvGrpSpPr>
        <p:grpSpPr bwMode="auto">
          <a:xfrm>
            <a:off x="2819400" y="4481513"/>
            <a:ext cx="1544638" cy="1766887"/>
            <a:chOff x="1776" y="2823"/>
            <a:chExt cx="973" cy="1113"/>
          </a:xfrm>
        </p:grpSpPr>
        <p:sp>
          <p:nvSpPr>
            <p:cNvPr id="69653" name="Oval 21"/>
            <p:cNvSpPr>
              <a:spLocks noChangeArrowheads="1"/>
            </p:cNvSpPr>
            <p:nvPr/>
          </p:nvSpPr>
          <p:spPr bwMode="gray">
            <a:xfrm>
              <a:off x="1872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CF0FE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r-SA"/>
            </a:p>
          </p:txBody>
        </p:sp>
        <p:sp>
          <p:nvSpPr>
            <p:cNvPr id="69654" name="Oval 22"/>
            <p:cNvSpPr>
              <a:spLocks noChangeArrowheads="1"/>
            </p:cNvSpPr>
            <p:nvPr/>
          </p:nvSpPr>
          <p:spPr bwMode="gray">
            <a:xfrm>
              <a:off x="1776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55" name="Oval 23"/>
            <p:cNvSpPr>
              <a:spLocks noChangeArrowheads="1"/>
            </p:cNvSpPr>
            <p:nvPr/>
          </p:nvSpPr>
          <p:spPr bwMode="gray">
            <a:xfrm>
              <a:off x="1797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85001"/>
                  </a:schemeClr>
                </a:gs>
                <a:gs pos="100000">
                  <a:schemeClr val="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56" name="Oval 24"/>
            <p:cNvSpPr>
              <a:spLocks noChangeArrowheads="1"/>
            </p:cNvSpPr>
            <p:nvPr/>
          </p:nvSpPr>
          <p:spPr bwMode="gray">
            <a:xfrm>
              <a:off x="1833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pic>
          <p:nvPicPr>
            <p:cNvPr id="69657" name="Picture 25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1797" y="2880"/>
              <a:ext cx="616" cy="616"/>
            </a:xfrm>
            <a:prstGeom prst="rect">
              <a:avLst/>
            </a:prstGeom>
            <a:noFill/>
          </p:spPr>
        </p:pic>
        <p:sp>
          <p:nvSpPr>
            <p:cNvPr id="69658" name="Text Box 26"/>
            <p:cNvSpPr txBox="1">
              <a:spLocks noChangeArrowheads="1"/>
            </p:cNvSpPr>
            <p:nvPr/>
          </p:nvSpPr>
          <p:spPr bwMode="gray">
            <a:xfrm>
              <a:off x="1965" y="3213"/>
              <a:ext cx="369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FFFF"/>
                  </a:solidFill>
                  <a:latin typeface="Verdana" pitchFamily="34" charset="0"/>
                </a:rPr>
                <a:t>بيانية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9659" name="Group 27"/>
          <p:cNvGrpSpPr>
            <a:grpSpLocks/>
          </p:cNvGrpSpPr>
          <p:nvPr/>
        </p:nvGrpSpPr>
        <p:grpSpPr bwMode="auto">
          <a:xfrm>
            <a:off x="881063" y="4481513"/>
            <a:ext cx="1544637" cy="1766887"/>
            <a:chOff x="555" y="2823"/>
            <a:chExt cx="973" cy="1113"/>
          </a:xfrm>
        </p:grpSpPr>
        <p:sp>
          <p:nvSpPr>
            <p:cNvPr id="69660" name="Oval 28"/>
            <p:cNvSpPr>
              <a:spLocks noChangeArrowheads="1"/>
            </p:cNvSpPr>
            <p:nvPr/>
          </p:nvSpPr>
          <p:spPr bwMode="gray">
            <a:xfrm>
              <a:off x="624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8EDFE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r-SA"/>
            </a:p>
          </p:txBody>
        </p:sp>
        <p:sp>
          <p:nvSpPr>
            <p:cNvPr id="69661" name="Oval 29"/>
            <p:cNvSpPr>
              <a:spLocks noChangeArrowheads="1"/>
            </p:cNvSpPr>
            <p:nvPr/>
          </p:nvSpPr>
          <p:spPr bwMode="gray">
            <a:xfrm>
              <a:off x="555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62" name="Oval 30"/>
            <p:cNvSpPr>
              <a:spLocks noChangeArrowheads="1"/>
            </p:cNvSpPr>
            <p:nvPr/>
          </p:nvSpPr>
          <p:spPr bwMode="gray">
            <a:xfrm>
              <a:off x="576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85001"/>
                  </a:schemeClr>
                </a:gs>
                <a:gs pos="100000">
                  <a:schemeClr val="accent2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663" name="Oval 31"/>
            <p:cNvSpPr>
              <a:spLocks noChangeArrowheads="1"/>
            </p:cNvSpPr>
            <p:nvPr/>
          </p:nvSpPr>
          <p:spPr bwMode="gray">
            <a:xfrm>
              <a:off x="612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pic>
          <p:nvPicPr>
            <p:cNvPr id="69664" name="Picture 32" descr="Picture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576" y="2880"/>
              <a:ext cx="616" cy="616"/>
            </a:xfrm>
            <a:prstGeom prst="rect">
              <a:avLst/>
            </a:prstGeom>
            <a:noFill/>
          </p:spPr>
        </p:pic>
        <p:sp>
          <p:nvSpPr>
            <p:cNvPr id="69665" name="Text Box 33"/>
            <p:cNvSpPr txBox="1">
              <a:spLocks noChangeArrowheads="1"/>
            </p:cNvSpPr>
            <p:nvPr/>
          </p:nvSpPr>
          <p:spPr bwMode="gray">
            <a:xfrm>
              <a:off x="744" y="3213"/>
              <a:ext cx="467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FFFF"/>
                  </a:solidFill>
                  <a:latin typeface="Verdana" pitchFamily="34" charset="0"/>
                </a:rPr>
                <a:t>مصورة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3" name="Group 3"/>
          <p:cNvGrpSpPr>
            <a:grpSpLocks/>
          </p:cNvGrpSpPr>
          <p:nvPr/>
        </p:nvGrpSpPr>
        <p:grpSpPr bwMode="auto">
          <a:xfrm>
            <a:off x="1371600" y="2079625"/>
            <a:ext cx="5603875" cy="2862263"/>
            <a:chOff x="864" y="1310"/>
            <a:chExt cx="3530" cy="1803"/>
          </a:xfrm>
        </p:grpSpPr>
        <p:sp>
          <p:nvSpPr>
            <p:cNvPr id="66567" name="Arc 7"/>
            <p:cNvSpPr>
              <a:spLocks/>
            </p:cNvSpPr>
            <p:nvPr/>
          </p:nvSpPr>
          <p:spPr bwMode="gray">
            <a:xfrm rot="-998297">
              <a:off x="2599" y="1310"/>
              <a:ext cx="1795" cy="1239"/>
            </a:xfrm>
            <a:custGeom>
              <a:avLst/>
              <a:gdLst>
                <a:gd name="G0" fmla="+- 0 0 0"/>
                <a:gd name="G1" fmla="+- 17105 0 0"/>
                <a:gd name="G2" fmla="+- 21600 0 0"/>
                <a:gd name="T0" fmla="*/ 13190 w 21600"/>
                <a:gd name="T1" fmla="*/ 0 h 29046"/>
                <a:gd name="T2" fmla="*/ 17999 w 21600"/>
                <a:gd name="T3" fmla="*/ 29046 h 29046"/>
                <a:gd name="T4" fmla="*/ 0 w 21600"/>
                <a:gd name="T5" fmla="*/ 17105 h 29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9046" fill="none" extrusionOk="0">
                  <a:moveTo>
                    <a:pt x="13190" y="-1"/>
                  </a:moveTo>
                  <a:cubicBezTo>
                    <a:pt x="18493" y="4089"/>
                    <a:pt x="21600" y="10407"/>
                    <a:pt x="21600" y="17105"/>
                  </a:cubicBezTo>
                  <a:cubicBezTo>
                    <a:pt x="21600" y="21352"/>
                    <a:pt x="20347" y="25506"/>
                    <a:pt x="17999" y="29046"/>
                  </a:cubicBezTo>
                </a:path>
                <a:path w="21600" h="29046" stroke="0" extrusionOk="0">
                  <a:moveTo>
                    <a:pt x="13190" y="-1"/>
                  </a:moveTo>
                  <a:cubicBezTo>
                    <a:pt x="18493" y="4089"/>
                    <a:pt x="21600" y="10407"/>
                    <a:pt x="21600" y="17105"/>
                  </a:cubicBezTo>
                  <a:cubicBezTo>
                    <a:pt x="21600" y="21352"/>
                    <a:pt x="20347" y="25506"/>
                    <a:pt x="17999" y="29046"/>
                  </a:cubicBezTo>
                  <a:lnTo>
                    <a:pt x="0" y="17105"/>
                  </a:ln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tint val="63529"/>
                    <a:invGamma/>
                  </a:schemeClr>
                </a:gs>
              </a:gsLst>
              <a:lin ang="540000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6570" name="Arc 10"/>
            <p:cNvSpPr>
              <a:spLocks/>
            </p:cNvSpPr>
            <p:nvPr/>
          </p:nvSpPr>
          <p:spPr bwMode="gray">
            <a:xfrm rot="20601703" flipH="1">
              <a:off x="864" y="1713"/>
              <a:ext cx="1796" cy="1302"/>
            </a:xfrm>
            <a:custGeom>
              <a:avLst/>
              <a:gdLst>
                <a:gd name="G0" fmla="+- 0 0 0"/>
                <a:gd name="G1" fmla="+- 19945 0 0"/>
                <a:gd name="G2" fmla="+- 21600 0 0"/>
                <a:gd name="T0" fmla="*/ 8292 w 21600"/>
                <a:gd name="T1" fmla="*/ 0 h 30468"/>
                <a:gd name="T2" fmla="*/ 18863 w 21600"/>
                <a:gd name="T3" fmla="*/ 30468 h 30468"/>
                <a:gd name="T4" fmla="*/ 0 w 21600"/>
                <a:gd name="T5" fmla="*/ 19945 h 30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0468" fill="none" extrusionOk="0">
                  <a:moveTo>
                    <a:pt x="8291" y="0"/>
                  </a:moveTo>
                  <a:cubicBezTo>
                    <a:pt x="16349" y="3349"/>
                    <a:pt x="21600" y="11218"/>
                    <a:pt x="21600" y="19945"/>
                  </a:cubicBezTo>
                  <a:cubicBezTo>
                    <a:pt x="21600" y="23628"/>
                    <a:pt x="20657" y="27251"/>
                    <a:pt x="18863" y="30468"/>
                  </a:cubicBezTo>
                </a:path>
                <a:path w="21600" h="30468" stroke="0" extrusionOk="0">
                  <a:moveTo>
                    <a:pt x="8291" y="0"/>
                  </a:moveTo>
                  <a:cubicBezTo>
                    <a:pt x="16349" y="3349"/>
                    <a:pt x="21600" y="11218"/>
                    <a:pt x="21600" y="19945"/>
                  </a:cubicBezTo>
                  <a:cubicBezTo>
                    <a:pt x="21600" y="23628"/>
                    <a:pt x="20657" y="27251"/>
                    <a:pt x="18863" y="30468"/>
                  </a:cubicBezTo>
                  <a:lnTo>
                    <a:pt x="0" y="19945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6571" name="Oval 11"/>
            <p:cNvSpPr>
              <a:spLocks noChangeArrowheads="1"/>
            </p:cNvSpPr>
            <p:nvPr/>
          </p:nvSpPr>
          <p:spPr bwMode="gray">
            <a:xfrm rot="-998297">
              <a:off x="1846" y="1830"/>
              <a:ext cx="1698" cy="84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tint val="2431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6572" name="Text Box 12"/>
            <p:cNvSpPr txBox="1">
              <a:spLocks noChangeArrowheads="1"/>
            </p:cNvSpPr>
            <p:nvPr/>
          </p:nvSpPr>
          <p:spPr bwMode="gray">
            <a:xfrm rot="18750087">
              <a:off x="920" y="2177"/>
              <a:ext cx="1079" cy="40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ar-SA" sz="3600" b="1" dirty="0" smtClean="0">
                  <a:solidFill>
                    <a:srgbClr val="FFFFFF"/>
                  </a:solidFill>
                  <a:latin typeface="Verdana" pitchFamily="34" charset="0"/>
                </a:rPr>
                <a:t>مسموعة</a:t>
              </a:r>
              <a:endParaRPr lang="en-US" sz="3600" b="1" dirty="0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66574" name="Text Box 14"/>
            <p:cNvSpPr txBox="1">
              <a:spLocks noChangeArrowheads="1"/>
            </p:cNvSpPr>
            <p:nvPr/>
          </p:nvSpPr>
          <p:spPr bwMode="gray">
            <a:xfrm rot="19731739">
              <a:off x="3530" y="1589"/>
              <a:ext cx="700" cy="4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ar-SA" sz="40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مرئية</a:t>
              </a:r>
              <a:endPara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75" name="Text Box 15"/>
            <p:cNvSpPr txBox="1">
              <a:spLocks noChangeArrowheads="1"/>
            </p:cNvSpPr>
            <p:nvPr/>
          </p:nvSpPr>
          <p:spPr bwMode="gray">
            <a:xfrm>
              <a:off x="1947" y="2882"/>
              <a:ext cx="574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1">
                  <a:solidFill>
                    <a:srgbClr val="FFFFFF"/>
                  </a:solidFill>
                  <a:latin typeface="Verdana" pitchFamily="34" charset="0"/>
                </a:rPr>
                <a:t>Text5</a:t>
              </a:r>
            </a:p>
          </p:txBody>
        </p:sp>
        <p:sp>
          <p:nvSpPr>
            <p:cNvPr id="66580" name="Oval 20"/>
            <p:cNvSpPr>
              <a:spLocks noChangeArrowheads="1"/>
            </p:cNvSpPr>
            <p:nvPr/>
          </p:nvSpPr>
          <p:spPr bwMode="gray">
            <a:xfrm rot="-998297">
              <a:off x="1910" y="1989"/>
              <a:ext cx="1629" cy="687"/>
            </a:xfrm>
            <a:prstGeom prst="ellipse">
              <a:avLst/>
            </a:prstGeom>
            <a:solidFill>
              <a:srgbClr val="FFFFFF"/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6581" name="Text Box 21"/>
            <p:cNvSpPr txBox="1">
              <a:spLocks noChangeArrowheads="1"/>
            </p:cNvSpPr>
            <p:nvPr/>
          </p:nvSpPr>
          <p:spPr bwMode="gray">
            <a:xfrm>
              <a:off x="3360" y="2457"/>
              <a:ext cx="574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1">
                  <a:solidFill>
                    <a:srgbClr val="FFFFFF"/>
                  </a:solidFill>
                  <a:latin typeface="Verdana" pitchFamily="34" charset="0"/>
                </a:rPr>
                <a:t>Text4</a:t>
              </a:r>
            </a:p>
          </p:txBody>
        </p:sp>
      </p:grpSp>
      <p:sp>
        <p:nvSpPr>
          <p:cNvPr id="66582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sz="2800" dirty="0" smtClean="0"/>
              <a:t>المعلومات غير المطبوعة</a:t>
            </a:r>
            <a:endParaRPr lang="en-US" sz="28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WordArt 3"/>
          <p:cNvSpPr>
            <a:spLocks noChangeArrowheads="1" noChangeShapeType="1" noTextEdit="1"/>
          </p:cNvSpPr>
          <p:nvPr/>
        </p:nvSpPr>
        <p:spPr bwMode="gray">
          <a:xfrm>
            <a:off x="762000" y="1371600"/>
            <a:ext cx="5105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ar-SA" sz="5400" b="1" kern="10" dirty="0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effectLst>
                  <a:outerShdw dist="71842" dir="2700000" algn="ctr" rotWithShape="0">
                    <a:schemeClr val="bg2">
                      <a:alpha val="50000"/>
                    </a:schemeClr>
                  </a:outerShdw>
                </a:effectLst>
                <a:latin typeface="Verdana"/>
                <a:ea typeface="Verdana"/>
                <a:cs typeface="Verdana"/>
              </a:rPr>
              <a:t>شكرا لكم</a:t>
            </a:r>
            <a:r>
              <a:rPr lang="en-US" sz="5400" b="1" kern="10" dirty="0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effectLst>
                  <a:outerShdw dist="71842" dir="2700000" algn="ctr" rotWithShape="0">
                    <a:schemeClr val="bg2">
                      <a:alpha val="50000"/>
                    </a:schemeClr>
                  </a:outerShdw>
                </a:effectLst>
                <a:latin typeface="Verdana"/>
                <a:ea typeface="Verdana"/>
                <a:cs typeface="Verdana"/>
              </a:rPr>
              <a:t>!</a:t>
            </a:r>
            <a:endParaRPr lang="ar-SA" sz="5400" b="1" kern="10" dirty="0">
              <a:ln w="19050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tx2"/>
                  </a:gs>
                  <a:gs pos="100000">
                    <a:schemeClr val="accent1"/>
                  </a:gs>
                </a:gsLst>
                <a:lin ang="5400000" scaled="1"/>
              </a:gradFill>
              <a:effectLst>
                <a:outerShdw dist="71842" dir="2700000" algn="ctr" rotWithShape="0">
                  <a:schemeClr val="bg2">
                    <a:alpha val="50000"/>
                  </a:schemeClr>
                </a:outerShdw>
              </a:effectLst>
              <a:latin typeface="Verdana"/>
              <a:ea typeface="Verdana"/>
            </a:endParaRP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black">
          <a:xfrm>
            <a:off x="3786182" y="5286388"/>
            <a:ext cx="7086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ar-SA" sz="2400" dirty="0" smtClean="0"/>
              <a:t>سبحان الله والحمد لله ولا إله إلا الله والله اكبر</a:t>
            </a:r>
            <a:endParaRPr lang="en-US" sz="24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(14)">
  <a:themeElements>
    <a:clrScheme name="سمة Office 3">
      <a:dk1>
        <a:srgbClr val="000000"/>
      </a:dk1>
      <a:lt1>
        <a:srgbClr val="FFFFFF"/>
      </a:lt1>
      <a:dk2>
        <a:srgbClr val="37399B"/>
      </a:dk2>
      <a:lt2>
        <a:srgbClr val="C0C0C0"/>
      </a:lt2>
      <a:accent1>
        <a:srgbClr val="699DE9"/>
      </a:accent1>
      <a:accent2>
        <a:srgbClr val="EFB049"/>
      </a:accent2>
      <a:accent3>
        <a:srgbClr val="FFFFFF"/>
      </a:accent3>
      <a:accent4>
        <a:srgbClr val="000000"/>
      </a:accent4>
      <a:accent5>
        <a:srgbClr val="B9CCF2"/>
      </a:accent5>
      <a:accent6>
        <a:srgbClr val="D99F41"/>
      </a:accent6>
      <a:hlink>
        <a:srgbClr val="7476DC"/>
      </a:hlink>
      <a:folHlink>
        <a:srgbClr val="9AC664"/>
      </a:folHlink>
    </a:clrScheme>
    <a:fontScheme name="سمة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سمة Office 1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6F4EE6"/>
        </a:accent1>
        <a:accent2>
          <a:srgbClr val="69BFF9"/>
        </a:accent2>
        <a:accent3>
          <a:srgbClr val="FFFFFF"/>
        </a:accent3>
        <a:accent4>
          <a:srgbClr val="000000"/>
        </a:accent4>
        <a:accent5>
          <a:srgbClr val="BBB2F0"/>
        </a:accent5>
        <a:accent6>
          <a:srgbClr val="5EADE2"/>
        </a:accent6>
        <a:hlink>
          <a:srgbClr val="D17FB6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سمة Office 2">
        <a:dk1>
          <a:srgbClr val="000000"/>
        </a:dk1>
        <a:lt1>
          <a:srgbClr val="FFFFFF"/>
        </a:lt1>
        <a:dk2>
          <a:srgbClr val="165E86"/>
        </a:dk2>
        <a:lt2>
          <a:srgbClr val="969696"/>
        </a:lt2>
        <a:accent1>
          <a:srgbClr val="33C5A9"/>
        </a:accent1>
        <a:accent2>
          <a:srgbClr val="90DE88"/>
        </a:accent2>
        <a:accent3>
          <a:srgbClr val="FFFFFF"/>
        </a:accent3>
        <a:accent4>
          <a:srgbClr val="000000"/>
        </a:accent4>
        <a:accent5>
          <a:srgbClr val="ADDFD1"/>
        </a:accent5>
        <a:accent6>
          <a:srgbClr val="82C97B"/>
        </a:accent6>
        <a:hlink>
          <a:srgbClr val="7D96D3"/>
        </a:hlink>
        <a:folHlink>
          <a:srgbClr val="DEDB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سمة Office 3">
        <a:dk1>
          <a:srgbClr val="000000"/>
        </a:dk1>
        <a:lt1>
          <a:srgbClr val="FFFFFF"/>
        </a:lt1>
        <a:dk2>
          <a:srgbClr val="37399B"/>
        </a:dk2>
        <a:lt2>
          <a:srgbClr val="C0C0C0"/>
        </a:lt2>
        <a:accent1>
          <a:srgbClr val="699DE9"/>
        </a:accent1>
        <a:accent2>
          <a:srgbClr val="EFB049"/>
        </a:accent2>
        <a:accent3>
          <a:srgbClr val="FFFFFF"/>
        </a:accent3>
        <a:accent4>
          <a:srgbClr val="000000"/>
        </a:accent4>
        <a:accent5>
          <a:srgbClr val="B9CCF2"/>
        </a:accent5>
        <a:accent6>
          <a:srgbClr val="D99F41"/>
        </a:accent6>
        <a:hlink>
          <a:srgbClr val="7476DC"/>
        </a:hlink>
        <a:folHlink>
          <a:srgbClr val="9AC66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(14)</Template>
  <TotalTime>58</TotalTime>
  <Words>129</Words>
  <Application>Microsoft PowerPoint</Application>
  <PresentationFormat>عرض على الشاشة (3:4)‏</PresentationFormat>
  <Paragraphs>38</Paragraphs>
  <Slides>7</Slides>
  <Notes>0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3</vt:i4>
      </vt:variant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Arial</vt:lpstr>
      <vt:lpstr>Wingdings</vt:lpstr>
      <vt:lpstr>Verdana</vt:lpstr>
      <vt:lpstr>template (14)</vt:lpstr>
      <vt:lpstr>Adobe Photoshop Image</vt:lpstr>
      <vt:lpstr>المعلومات وأهم أنواعها</vt:lpstr>
      <vt:lpstr>الشريحة 2</vt:lpstr>
      <vt:lpstr>مفهوم المعلومات </vt:lpstr>
      <vt:lpstr>أشكال المعلومات</vt:lpstr>
      <vt:lpstr>أنواع المعلومات</vt:lpstr>
      <vt:lpstr>المعلومات غير المطبوعة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المعلومات وأهم أنواعها</dc:title>
  <dc:creator>win 7</dc:creator>
  <cp:lastModifiedBy>win 7</cp:lastModifiedBy>
  <cp:revision>7</cp:revision>
  <dcterms:created xsi:type="dcterms:W3CDTF">2015-09-01T07:32:56Z</dcterms:created>
  <dcterms:modified xsi:type="dcterms:W3CDTF">2015-09-01T08:31:42Z</dcterms:modified>
</cp:coreProperties>
</file>