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47"/>
  </p:notesMasterIdLst>
  <p:sldIdLst>
    <p:sldId id="307" r:id="rId2"/>
    <p:sldId id="561" r:id="rId3"/>
    <p:sldId id="562" r:id="rId4"/>
    <p:sldId id="563" r:id="rId5"/>
    <p:sldId id="564" r:id="rId6"/>
    <p:sldId id="567" r:id="rId7"/>
    <p:sldId id="565" r:id="rId8"/>
    <p:sldId id="566" r:id="rId9"/>
    <p:sldId id="568" r:id="rId10"/>
    <p:sldId id="569" r:id="rId11"/>
    <p:sldId id="430" r:id="rId12"/>
    <p:sldId id="507" r:id="rId13"/>
    <p:sldId id="425" r:id="rId14"/>
    <p:sldId id="509" r:id="rId15"/>
    <p:sldId id="510" r:id="rId16"/>
    <p:sldId id="511" r:id="rId17"/>
    <p:sldId id="515" r:id="rId18"/>
    <p:sldId id="516" r:id="rId19"/>
    <p:sldId id="522" r:id="rId20"/>
    <p:sldId id="523" r:id="rId21"/>
    <p:sldId id="524" r:id="rId22"/>
    <p:sldId id="526" r:id="rId23"/>
    <p:sldId id="528" r:id="rId24"/>
    <p:sldId id="529" r:id="rId25"/>
    <p:sldId id="530" r:id="rId26"/>
    <p:sldId id="531" r:id="rId27"/>
    <p:sldId id="532" r:id="rId28"/>
    <p:sldId id="533" r:id="rId29"/>
    <p:sldId id="542" r:id="rId30"/>
    <p:sldId id="543" r:id="rId31"/>
    <p:sldId id="544" r:id="rId32"/>
    <p:sldId id="545" r:id="rId33"/>
    <p:sldId id="540" r:id="rId34"/>
    <p:sldId id="571" r:id="rId35"/>
    <p:sldId id="546" r:id="rId36"/>
    <p:sldId id="547" r:id="rId37"/>
    <p:sldId id="554" r:id="rId38"/>
    <p:sldId id="555" r:id="rId39"/>
    <p:sldId id="556" r:id="rId40"/>
    <p:sldId id="557" r:id="rId41"/>
    <p:sldId id="558" r:id="rId42"/>
    <p:sldId id="559" r:id="rId43"/>
    <p:sldId id="560" r:id="rId44"/>
    <p:sldId id="499" r:id="rId45"/>
    <p:sldId id="357" r:id="rId46"/>
  </p:sldIdLst>
  <p:sldSz cx="12192000" cy="6858000"/>
  <p:notesSz cx="6881813" cy="9661525"/>
  <p:defaultTextStyle>
    <a:defPPr lvl="0">
      <a:defRPr lang="ar-SA"/>
    </a:defPPr>
    <a:lvl1pPr lvl="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lvl="1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lvl="2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lvl="3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lvl="4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lvl="5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lvl="6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lvl="7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lvl="8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0651C3A-4460-11DB-9652-00E08161165F}">
  <a:tblStyle styleId="{5940675A-B579-460E-94D1-54222C63F5DA}" styleName="بلا نمط، شبكة جدول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368" autoAdjust="0"/>
    <p:restoredTop sz="94660"/>
  </p:normalViewPr>
  <p:slideViewPr>
    <p:cSldViewPr snapToGrid="0">
      <p:cViewPr varScale="1">
        <p:scale>
          <a:sx n="63" d="100"/>
          <a:sy n="63" d="100"/>
        </p:scale>
        <p:origin x="828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>
            <a:extLst>
              <a:ext uri="{FF2B5EF4-FFF2-40B4-BE49-F238E27FC236}">
                <a16:creationId xmlns:a16="http://schemas.microsoft.com/office/drawing/2014/main" id="{9BB9C1A4-8BB8-497B-8639-DA12E2972FA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3899694" y="0"/>
            <a:ext cx="2982119" cy="483076"/>
          </a:xfrm>
          <a:prstGeom prst="rect">
            <a:avLst/>
          </a:prstGeom>
        </p:spPr>
        <p:txBody>
          <a:bodyPr vert="horz" lIns="94531" tIns="47265" rIns="94531" bIns="47265" rtlCol="1"/>
          <a:lstStyle>
            <a:lvl1pPr algn="r">
              <a:defRPr sz="1200"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E882747E-C8EA-45F8-8701-10F9608CE400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1593" y="0"/>
            <a:ext cx="2982119" cy="483076"/>
          </a:xfrm>
          <a:prstGeom prst="rect">
            <a:avLst/>
          </a:prstGeom>
        </p:spPr>
        <p:txBody>
          <a:bodyPr vert="horz" lIns="94531" tIns="47265" rIns="94531" bIns="47265" rtlCol="1"/>
          <a:lstStyle>
            <a:lvl1pPr algn="l">
              <a:defRPr sz="1200"/>
            </a:lvl1pPr>
          </a:lstStyle>
          <a:p>
            <a:pPr>
              <a:defRPr/>
            </a:pPr>
            <a:fld id="{E0AD4979-DF7D-4686-A233-064E46A8C408}" type="datetimeFigureOut">
              <a:rPr lang="ar-SA"/>
              <a:pPr>
                <a:defRPr/>
              </a:pPr>
              <a:t>18/07/44</a:t>
            </a:fld>
            <a:endParaRPr lang="ar-SA"/>
          </a:p>
        </p:txBody>
      </p:sp>
      <p:sp>
        <p:nvSpPr>
          <p:cNvPr id="4" name="عنصر نائب لصورة الشريحة 3">
            <a:extLst>
              <a:ext uri="{FF2B5EF4-FFF2-40B4-BE49-F238E27FC236}">
                <a16:creationId xmlns:a16="http://schemas.microsoft.com/office/drawing/2014/main" id="{DC8ACEA8-7EE7-49FA-916B-F10B27D56F1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0663" y="723900"/>
            <a:ext cx="6442075" cy="36242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531" tIns="47265" rIns="94531" bIns="47265" rtlCol="1" anchor="ctr"/>
          <a:lstStyle/>
          <a:p>
            <a:pPr lvl="0"/>
            <a:endParaRPr lang="ar-SA" noProof="0"/>
          </a:p>
        </p:txBody>
      </p:sp>
      <p:sp>
        <p:nvSpPr>
          <p:cNvPr id="5" name="عنصر نائب للملاحظات 4">
            <a:extLst>
              <a:ext uri="{FF2B5EF4-FFF2-40B4-BE49-F238E27FC236}">
                <a16:creationId xmlns:a16="http://schemas.microsoft.com/office/drawing/2014/main" id="{24049017-F1B8-4A3B-930D-BB68D21E5B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8182" y="4589225"/>
            <a:ext cx="5505450" cy="4347686"/>
          </a:xfrm>
          <a:prstGeom prst="rect">
            <a:avLst/>
          </a:prstGeom>
        </p:spPr>
        <p:txBody>
          <a:bodyPr vert="horz" lIns="94531" tIns="47265" rIns="94531" bIns="47265" rtlCol="1">
            <a:normAutofit/>
          </a:bodyPr>
          <a:lstStyle/>
          <a:p>
            <a:pPr lvl="0"/>
            <a:r>
              <a:rPr lang="ar-SA" noProof="0"/>
              <a:t>انقر لتحرير أنماط النص الرئيسي</a:t>
            </a:r>
          </a:p>
          <a:p>
            <a:pPr lvl="1"/>
            <a:r>
              <a:rPr lang="ar-SA" noProof="0"/>
              <a:t>المستوى الثاني</a:t>
            </a:r>
          </a:p>
          <a:p>
            <a:pPr lvl="2"/>
            <a:r>
              <a:rPr lang="ar-SA" noProof="0"/>
              <a:t>المستوى الثالث</a:t>
            </a:r>
          </a:p>
          <a:p>
            <a:pPr lvl="3"/>
            <a:r>
              <a:rPr lang="ar-SA" noProof="0"/>
              <a:t>المستوى الرابع</a:t>
            </a:r>
          </a:p>
          <a:p>
            <a:pPr lvl="4"/>
            <a:r>
              <a:rPr lang="ar-SA" noProof="0"/>
              <a:t>المستوى الخامس</a:t>
            </a:r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D4BC394C-1D75-411D-BD96-C33AA396A89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3899694" y="9176772"/>
            <a:ext cx="2982119" cy="483076"/>
          </a:xfrm>
          <a:prstGeom prst="rect">
            <a:avLst/>
          </a:prstGeom>
        </p:spPr>
        <p:txBody>
          <a:bodyPr vert="horz" lIns="94531" tIns="47265" rIns="94531" bIns="47265" rtlCol="1" anchor="b"/>
          <a:lstStyle>
            <a:lvl1pPr algn="r">
              <a:defRPr sz="1200"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30C8DD8C-5C72-4AD9-8031-062B3463E5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1593" y="9176772"/>
            <a:ext cx="2982119" cy="483076"/>
          </a:xfrm>
          <a:prstGeom prst="rect">
            <a:avLst/>
          </a:prstGeom>
        </p:spPr>
        <p:txBody>
          <a:bodyPr vert="horz" wrap="square" lIns="94531" tIns="47265" rIns="94531" bIns="47265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fld id="{B79FBB5A-6D99-4A9E-BF30-6FDE7A40387F}" type="slidenum">
              <a:rPr lang="ar-SA" altLang="en-US"/>
              <a:pPr/>
              <a:t>‹#›</a:t>
            </a:fld>
            <a:endParaRPr lang="ar-SA" altLang="en-US"/>
          </a:p>
        </p:txBody>
      </p:sp>
    </p:spTree>
    <p:extLst>
      <p:ext uri="{BB962C8B-B14F-4D97-AF65-F5344CB8AC3E}">
        <p14:creationId xmlns:p14="http://schemas.microsoft.com/office/powerpoint/2010/main" val="4160150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14013444-19B6-4E28-92CA-34CACD87F1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63D248-4190-45D2-8A9E-54681A80D2B0}" type="datetimeFigureOut">
              <a:rPr lang="ar-SA"/>
              <a:pPr>
                <a:defRPr/>
              </a:pPr>
              <a:t>18/07/44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1C011D47-8115-4CE1-82C0-3BEE99BFDC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95B2BEAC-12FD-435E-B8B1-B7CB4D915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490E44-ACE0-4722-8F50-B460D17808AA}" type="slidenum">
              <a:rPr lang="ar-SA" altLang="en-US"/>
              <a:pPr/>
              <a:t>‹#›</a:t>
            </a:fld>
            <a:endParaRPr lang="ar-SA" altLang="en-US"/>
          </a:p>
        </p:txBody>
      </p:sp>
    </p:spTree>
    <p:extLst>
      <p:ext uri="{BB962C8B-B14F-4D97-AF65-F5344CB8AC3E}">
        <p14:creationId xmlns:p14="http://schemas.microsoft.com/office/powerpoint/2010/main" val="37007162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3E42F7FB-886D-49DD-95E9-CD5C013D58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819683-2BDE-41A4-B9CB-64BA2ACC9C56}" type="datetimeFigureOut">
              <a:rPr lang="ar-SA"/>
              <a:pPr>
                <a:defRPr/>
              </a:pPr>
              <a:t>18/07/44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3CAF2019-05B5-4501-A05D-2D0A06061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5211D5E5-2893-489F-876D-54753714CE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0E9C4C-6A12-484E-89C0-68506C0260FD}" type="slidenum">
              <a:rPr lang="ar-SA" altLang="en-US"/>
              <a:pPr/>
              <a:t>‹#›</a:t>
            </a:fld>
            <a:endParaRPr lang="ar-SA" altLang="en-US"/>
          </a:p>
        </p:txBody>
      </p:sp>
    </p:spTree>
    <p:extLst>
      <p:ext uri="{BB962C8B-B14F-4D97-AF65-F5344CB8AC3E}">
        <p14:creationId xmlns:p14="http://schemas.microsoft.com/office/powerpoint/2010/main" val="18677842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17D97FB-7B13-43E2-A6C2-73CD4FEF6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88BD0E-7D2C-47EF-8223-2625A4F22131}" type="datetimeFigureOut">
              <a:rPr lang="ar-SA"/>
              <a:pPr>
                <a:defRPr/>
              </a:pPr>
              <a:t>18/07/44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4AD7B53A-463E-40B9-A996-A994BF1D2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F7970A2-46B7-4FB0-840F-8D8C19C37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AB03F8-DC59-4B01-8AAF-9BE7E9FF943D}" type="slidenum">
              <a:rPr lang="ar-SA" altLang="en-US"/>
              <a:pPr/>
              <a:t>‹#›</a:t>
            </a:fld>
            <a:endParaRPr lang="ar-SA" altLang="en-US"/>
          </a:p>
        </p:txBody>
      </p:sp>
    </p:spTree>
    <p:extLst>
      <p:ext uri="{BB962C8B-B14F-4D97-AF65-F5344CB8AC3E}">
        <p14:creationId xmlns:p14="http://schemas.microsoft.com/office/powerpoint/2010/main" val="2182991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BAFC74AB-4213-4C47-A32A-ECB5AA707F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E1106A-8910-4DCE-BAA2-8469F435B02A}" type="datetimeFigureOut">
              <a:rPr lang="ar-SA"/>
              <a:pPr>
                <a:defRPr/>
              </a:pPr>
              <a:t>18/07/44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4B45EF4A-34E8-4DDC-ABA7-DA4E36C42D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53AA6F1F-8FCE-4996-98BD-B6C33C2C5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5E2B6C-BAB8-466D-B3FA-01CDC00FFF5B}" type="slidenum">
              <a:rPr lang="ar-SA" altLang="en-US"/>
              <a:pPr/>
              <a:t>‹#›</a:t>
            </a:fld>
            <a:endParaRPr lang="ar-SA" altLang="en-US"/>
          </a:p>
        </p:txBody>
      </p:sp>
    </p:spTree>
    <p:extLst>
      <p:ext uri="{BB962C8B-B14F-4D97-AF65-F5344CB8AC3E}">
        <p14:creationId xmlns:p14="http://schemas.microsoft.com/office/powerpoint/2010/main" val="1877214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B57A62B1-2621-425E-83DC-6833215377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374647-A837-445A-944E-DA701AF4B3F0}" type="datetimeFigureOut">
              <a:rPr lang="ar-SA"/>
              <a:pPr>
                <a:defRPr/>
              </a:pPr>
              <a:t>18/07/44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5BB343DD-02FA-43F8-888C-CAD5C19404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2EDF6123-46B9-477A-ADC4-418C927739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E9CF08-1FB9-4010-A4B4-9B4C264B74E6}" type="slidenum">
              <a:rPr lang="ar-SA" altLang="en-US"/>
              <a:pPr/>
              <a:t>‹#›</a:t>
            </a:fld>
            <a:endParaRPr lang="ar-SA" altLang="en-US"/>
          </a:p>
        </p:txBody>
      </p:sp>
    </p:spTree>
    <p:extLst>
      <p:ext uri="{BB962C8B-B14F-4D97-AF65-F5344CB8AC3E}">
        <p14:creationId xmlns:p14="http://schemas.microsoft.com/office/powerpoint/2010/main" val="15554669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3">
            <a:extLst>
              <a:ext uri="{FF2B5EF4-FFF2-40B4-BE49-F238E27FC236}">
                <a16:creationId xmlns:a16="http://schemas.microsoft.com/office/drawing/2014/main" id="{CE41E9FB-9C7F-4E12-85C5-0CA0AC44BD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E21F9F-32BE-4AED-BA21-99BA858F3980}" type="datetimeFigureOut">
              <a:rPr lang="ar-SA"/>
              <a:pPr>
                <a:defRPr/>
              </a:pPr>
              <a:t>18/07/44</a:t>
            </a:fld>
            <a:endParaRPr lang="ar-SA"/>
          </a:p>
        </p:txBody>
      </p:sp>
      <p:sp>
        <p:nvSpPr>
          <p:cNvPr id="6" name="عنصر نائب للتذييل 4">
            <a:extLst>
              <a:ext uri="{FF2B5EF4-FFF2-40B4-BE49-F238E27FC236}">
                <a16:creationId xmlns:a16="http://schemas.microsoft.com/office/drawing/2014/main" id="{1B06F9A0-5B48-478C-96BD-D86D63EBE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>
            <a:extLst>
              <a:ext uri="{FF2B5EF4-FFF2-40B4-BE49-F238E27FC236}">
                <a16:creationId xmlns:a16="http://schemas.microsoft.com/office/drawing/2014/main" id="{2DB667CA-2C53-489F-8FD0-88D39B11FB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664BF7-CBF3-41C2-8153-C785C53EED62}" type="slidenum">
              <a:rPr lang="ar-SA" altLang="en-US"/>
              <a:pPr/>
              <a:t>‹#›</a:t>
            </a:fld>
            <a:endParaRPr lang="ar-SA" altLang="en-US"/>
          </a:p>
        </p:txBody>
      </p:sp>
    </p:spTree>
    <p:extLst>
      <p:ext uri="{BB962C8B-B14F-4D97-AF65-F5344CB8AC3E}">
        <p14:creationId xmlns:p14="http://schemas.microsoft.com/office/powerpoint/2010/main" val="17797116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3">
            <a:extLst>
              <a:ext uri="{FF2B5EF4-FFF2-40B4-BE49-F238E27FC236}">
                <a16:creationId xmlns:a16="http://schemas.microsoft.com/office/drawing/2014/main" id="{01695AD2-6F0D-4ECF-A30F-6DB54E7E25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04956D-5F78-49FC-868F-CC981348D22E}" type="datetimeFigureOut">
              <a:rPr lang="ar-SA"/>
              <a:pPr>
                <a:defRPr/>
              </a:pPr>
              <a:t>18/07/44</a:t>
            </a:fld>
            <a:endParaRPr lang="ar-SA"/>
          </a:p>
        </p:txBody>
      </p:sp>
      <p:sp>
        <p:nvSpPr>
          <p:cNvPr id="8" name="عنصر نائب للتذييل 4">
            <a:extLst>
              <a:ext uri="{FF2B5EF4-FFF2-40B4-BE49-F238E27FC236}">
                <a16:creationId xmlns:a16="http://schemas.microsoft.com/office/drawing/2014/main" id="{0FD86AC0-825E-494B-8C06-BAB7024E3B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9" name="عنصر نائب لرقم الشريحة 5">
            <a:extLst>
              <a:ext uri="{FF2B5EF4-FFF2-40B4-BE49-F238E27FC236}">
                <a16:creationId xmlns:a16="http://schemas.microsoft.com/office/drawing/2014/main" id="{476BB452-E738-42F9-8BF5-921BA23C9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00F171-B9B7-4345-8337-EBEF9E35786C}" type="slidenum">
              <a:rPr lang="ar-SA" altLang="en-US"/>
              <a:pPr/>
              <a:t>‹#›</a:t>
            </a:fld>
            <a:endParaRPr lang="ar-SA" altLang="en-US"/>
          </a:p>
        </p:txBody>
      </p:sp>
    </p:spTree>
    <p:extLst>
      <p:ext uri="{BB962C8B-B14F-4D97-AF65-F5344CB8AC3E}">
        <p14:creationId xmlns:p14="http://schemas.microsoft.com/office/powerpoint/2010/main" val="19767040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تاريخ 3">
            <a:extLst>
              <a:ext uri="{FF2B5EF4-FFF2-40B4-BE49-F238E27FC236}">
                <a16:creationId xmlns:a16="http://schemas.microsoft.com/office/drawing/2014/main" id="{0411727B-A524-4A8B-83ED-31C906CE80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74FD80-E12C-448D-A327-DAE53CED8B54}" type="datetimeFigureOut">
              <a:rPr lang="ar-SA"/>
              <a:pPr>
                <a:defRPr/>
              </a:pPr>
              <a:t>18/07/44</a:t>
            </a:fld>
            <a:endParaRPr lang="ar-SA"/>
          </a:p>
        </p:txBody>
      </p:sp>
      <p:sp>
        <p:nvSpPr>
          <p:cNvPr id="4" name="عنصر نائب للتذييل 4">
            <a:extLst>
              <a:ext uri="{FF2B5EF4-FFF2-40B4-BE49-F238E27FC236}">
                <a16:creationId xmlns:a16="http://schemas.microsoft.com/office/drawing/2014/main" id="{6ACD0E45-42E6-47DE-8A4B-DC801871E3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5" name="عنصر نائب لرقم الشريحة 5">
            <a:extLst>
              <a:ext uri="{FF2B5EF4-FFF2-40B4-BE49-F238E27FC236}">
                <a16:creationId xmlns:a16="http://schemas.microsoft.com/office/drawing/2014/main" id="{B82C22ED-3B1F-42A3-B583-E738132548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D8F681-FD28-40DB-BA04-85C91DF6012A}" type="slidenum">
              <a:rPr lang="ar-SA" altLang="en-US"/>
              <a:pPr/>
              <a:t>‹#›</a:t>
            </a:fld>
            <a:endParaRPr lang="ar-SA" altLang="en-US"/>
          </a:p>
        </p:txBody>
      </p:sp>
    </p:spTree>
    <p:extLst>
      <p:ext uri="{BB962C8B-B14F-4D97-AF65-F5344CB8AC3E}">
        <p14:creationId xmlns:p14="http://schemas.microsoft.com/office/powerpoint/2010/main" val="531135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3">
            <a:extLst>
              <a:ext uri="{FF2B5EF4-FFF2-40B4-BE49-F238E27FC236}">
                <a16:creationId xmlns:a16="http://schemas.microsoft.com/office/drawing/2014/main" id="{1393A3FC-BB61-4375-AB00-5FDDD950F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2D6885-790A-49AC-9EB4-10A6D86F22AC}" type="datetimeFigureOut">
              <a:rPr lang="ar-SA"/>
              <a:pPr>
                <a:defRPr/>
              </a:pPr>
              <a:t>18/07/44</a:t>
            </a:fld>
            <a:endParaRPr lang="ar-SA"/>
          </a:p>
        </p:txBody>
      </p:sp>
      <p:sp>
        <p:nvSpPr>
          <p:cNvPr id="3" name="عنصر نائب للتذييل 4">
            <a:extLst>
              <a:ext uri="{FF2B5EF4-FFF2-40B4-BE49-F238E27FC236}">
                <a16:creationId xmlns:a16="http://schemas.microsoft.com/office/drawing/2014/main" id="{0B2C3F01-0AFD-4CCE-911A-917BC006B1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4" name="عنصر نائب لرقم الشريحة 5">
            <a:extLst>
              <a:ext uri="{FF2B5EF4-FFF2-40B4-BE49-F238E27FC236}">
                <a16:creationId xmlns:a16="http://schemas.microsoft.com/office/drawing/2014/main" id="{5E018181-1F00-4293-BCF2-004D63451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4DD9F1-C094-4CEF-862B-47F47F2610FA}" type="slidenum">
              <a:rPr lang="ar-SA" altLang="en-US"/>
              <a:pPr/>
              <a:t>‹#›</a:t>
            </a:fld>
            <a:endParaRPr lang="ar-SA" altLang="en-US"/>
          </a:p>
        </p:txBody>
      </p:sp>
    </p:spTree>
    <p:extLst>
      <p:ext uri="{BB962C8B-B14F-4D97-AF65-F5344CB8AC3E}">
        <p14:creationId xmlns:p14="http://schemas.microsoft.com/office/powerpoint/2010/main" val="3611396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3">
            <a:extLst>
              <a:ext uri="{FF2B5EF4-FFF2-40B4-BE49-F238E27FC236}">
                <a16:creationId xmlns:a16="http://schemas.microsoft.com/office/drawing/2014/main" id="{CB87AB6A-EB77-473D-ADC6-0990FA3C84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7BD188-EF32-4CF1-A3EC-84B0409A561B}" type="datetimeFigureOut">
              <a:rPr lang="ar-SA"/>
              <a:pPr>
                <a:defRPr/>
              </a:pPr>
              <a:t>18/07/44</a:t>
            </a:fld>
            <a:endParaRPr lang="ar-SA"/>
          </a:p>
        </p:txBody>
      </p:sp>
      <p:sp>
        <p:nvSpPr>
          <p:cNvPr id="6" name="عنصر نائب للتذييل 4">
            <a:extLst>
              <a:ext uri="{FF2B5EF4-FFF2-40B4-BE49-F238E27FC236}">
                <a16:creationId xmlns:a16="http://schemas.microsoft.com/office/drawing/2014/main" id="{F382ADF6-8C5F-4468-A6C8-FED62BD881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>
            <a:extLst>
              <a:ext uri="{FF2B5EF4-FFF2-40B4-BE49-F238E27FC236}">
                <a16:creationId xmlns:a16="http://schemas.microsoft.com/office/drawing/2014/main" id="{EBA2725E-9D8B-4665-A058-47E5BA07B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DF9403-5AB4-4AC8-8850-DBB0D927945C}" type="slidenum">
              <a:rPr lang="ar-SA" altLang="en-US"/>
              <a:pPr/>
              <a:t>‹#›</a:t>
            </a:fld>
            <a:endParaRPr lang="ar-SA" altLang="en-US"/>
          </a:p>
        </p:txBody>
      </p:sp>
    </p:spTree>
    <p:extLst>
      <p:ext uri="{BB962C8B-B14F-4D97-AF65-F5344CB8AC3E}">
        <p14:creationId xmlns:p14="http://schemas.microsoft.com/office/powerpoint/2010/main" val="2910026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SA" noProof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3">
            <a:extLst>
              <a:ext uri="{FF2B5EF4-FFF2-40B4-BE49-F238E27FC236}">
                <a16:creationId xmlns:a16="http://schemas.microsoft.com/office/drawing/2014/main" id="{CE083DAF-FE52-4505-AB30-7F88664807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6A64BE-3D1D-4F63-B1CE-FF9829CEFB09}" type="datetimeFigureOut">
              <a:rPr lang="ar-SA"/>
              <a:pPr>
                <a:defRPr/>
              </a:pPr>
              <a:t>18/07/44</a:t>
            </a:fld>
            <a:endParaRPr lang="ar-SA"/>
          </a:p>
        </p:txBody>
      </p:sp>
      <p:sp>
        <p:nvSpPr>
          <p:cNvPr id="6" name="عنصر نائب للتذييل 4">
            <a:extLst>
              <a:ext uri="{FF2B5EF4-FFF2-40B4-BE49-F238E27FC236}">
                <a16:creationId xmlns:a16="http://schemas.microsoft.com/office/drawing/2014/main" id="{B22AE07B-F9F2-4BC9-B1A0-6C6BE5EBF1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>
            <a:extLst>
              <a:ext uri="{FF2B5EF4-FFF2-40B4-BE49-F238E27FC236}">
                <a16:creationId xmlns:a16="http://schemas.microsoft.com/office/drawing/2014/main" id="{C0081108-58E9-4440-9C28-29AC4784C0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E718AA-2E49-4B43-8451-6EC471DD7AFF}" type="slidenum">
              <a:rPr lang="ar-SA" altLang="en-US"/>
              <a:pPr/>
              <a:t>‹#›</a:t>
            </a:fld>
            <a:endParaRPr lang="ar-SA" altLang="en-US"/>
          </a:p>
        </p:txBody>
      </p:sp>
    </p:spTree>
    <p:extLst>
      <p:ext uri="{BB962C8B-B14F-4D97-AF65-F5344CB8AC3E}">
        <p14:creationId xmlns:p14="http://schemas.microsoft.com/office/powerpoint/2010/main" val="42354045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عنصر نائب للعنوان 1">
            <a:extLst>
              <a:ext uri="{FF2B5EF4-FFF2-40B4-BE49-F238E27FC236}">
                <a16:creationId xmlns:a16="http://schemas.microsoft.com/office/drawing/2014/main" id="{8118224C-066D-4A0A-8D38-95403428C646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en-US"/>
              <a:t>انقر لتحرير نمط العنوان الرئيسي</a:t>
            </a:r>
          </a:p>
        </p:txBody>
      </p:sp>
      <p:sp>
        <p:nvSpPr>
          <p:cNvPr id="1027" name="عنصر نائب للنص 2">
            <a:extLst>
              <a:ext uri="{FF2B5EF4-FFF2-40B4-BE49-F238E27FC236}">
                <a16:creationId xmlns:a16="http://schemas.microsoft.com/office/drawing/2014/main" id="{7569412A-F349-4C09-8D34-96BE0B63274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en-US"/>
              <a:t>انقر لتحرير أنماط النص الرئيسي</a:t>
            </a:r>
          </a:p>
          <a:p>
            <a:pPr lvl="1"/>
            <a:r>
              <a:rPr lang="ar-SA" altLang="en-US"/>
              <a:t>المستوى الثاني</a:t>
            </a:r>
          </a:p>
          <a:p>
            <a:pPr lvl="2"/>
            <a:r>
              <a:rPr lang="ar-SA" altLang="en-US"/>
              <a:t>المستوى الثالث</a:t>
            </a:r>
          </a:p>
          <a:p>
            <a:pPr lvl="3"/>
            <a:r>
              <a:rPr lang="ar-SA" altLang="en-US"/>
              <a:t>المستوى الرابع</a:t>
            </a:r>
          </a:p>
          <a:p>
            <a:pPr lvl="4"/>
            <a:r>
              <a:rPr lang="ar-SA" altLang="en-US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FED2840-56FC-4824-B5E4-A7DE0D0144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49B0BC6-9E60-4883-86DF-57B6E9CAF7D9}" type="datetimeFigureOut">
              <a:rPr lang="ar-SA"/>
              <a:pPr>
                <a:defRPr/>
              </a:pPr>
              <a:t>18/07/44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C15F1FAB-80E4-4103-B957-F1BAB1BA5C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ED06ECB9-191B-4FBD-BAFE-41EBC61606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03CD3EEE-AD24-4D76-AA63-0A894478AA01}" type="slidenum">
              <a:rPr lang="ar-SA" altLang="en-US"/>
              <a:pPr/>
              <a:t>‹#›</a:t>
            </a:fld>
            <a:endParaRPr lang="ar-SA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CDC42DEE-43A1-41DB-821A-B8442EACD60A}"/>
              </a:ext>
            </a:extLst>
          </p:cNvPr>
          <p:cNvSpPr/>
          <p:nvPr/>
        </p:nvSpPr>
        <p:spPr>
          <a:xfrm>
            <a:off x="8529638" y="4029403"/>
            <a:ext cx="2343150" cy="15696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المشاركة والتفاعل أثناء الحصة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403106AF-27D3-444A-9445-6C0139B22CD0}"/>
              </a:ext>
            </a:extLst>
          </p:cNvPr>
          <p:cNvSpPr/>
          <p:nvPr/>
        </p:nvSpPr>
        <p:spPr>
          <a:xfrm>
            <a:off x="4683920" y="4153231"/>
            <a:ext cx="2343150" cy="15696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حل الواجبات وإرسالها في الموعد المحدد</a:t>
            </a: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A831B1F5-80E7-45B1-81D6-3A62CAB18821}"/>
              </a:ext>
            </a:extLst>
          </p:cNvPr>
          <p:cNvSpPr/>
          <p:nvPr/>
        </p:nvSpPr>
        <p:spPr>
          <a:xfrm>
            <a:off x="540547" y="4153231"/>
            <a:ext cx="2566986" cy="15696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مراجعة الدروس السابقة وقراءة الدرس الجديد</a:t>
            </a: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E7B22FF6-D9AF-4CED-A5AB-0800A5DBBA6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340" b="12371"/>
          <a:stretch/>
        </p:blipFill>
        <p:spPr>
          <a:xfrm>
            <a:off x="4683920" y="1552570"/>
            <a:ext cx="2466975" cy="21431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4FE8DED9-31DC-4074-B061-0C1FB35716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553" y="1552570"/>
            <a:ext cx="2466974" cy="21431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31E4D0F7-02CE-4868-BA64-AF4C746A04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72512" y="1552571"/>
            <a:ext cx="2143125" cy="21431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مستطيل 8">
            <a:extLst>
              <a:ext uri="{FF2B5EF4-FFF2-40B4-BE49-F238E27FC236}">
                <a16:creationId xmlns:a16="http://schemas.microsoft.com/office/drawing/2014/main" id="{C63799C9-FEE5-4171-A1C3-41FE070EF7C8}"/>
              </a:ext>
            </a:extLst>
          </p:cNvPr>
          <p:cNvSpPr/>
          <p:nvPr/>
        </p:nvSpPr>
        <p:spPr>
          <a:xfrm>
            <a:off x="2447925" y="628650"/>
            <a:ext cx="7143752" cy="923924"/>
          </a:xfrm>
          <a:prstGeom prst="rect">
            <a:avLst/>
          </a:prstGeom>
          <a:noFill/>
        </p:spPr>
        <p:txBody>
          <a:bodyPr spcFirstLastPara="1" wrap="none" lIns="91440" tIns="45720" rIns="91440" bIns="45720" numCol="1">
            <a:prstTxWarp prst="textArchUp">
              <a:avLst/>
            </a:prstTxWarp>
            <a:spAutoFit/>
          </a:bodyPr>
          <a:lstStyle/>
          <a:p>
            <a:pPr algn="ctr"/>
            <a:r>
              <a:rPr lang="ar-SA" sz="5400" dirty="0">
                <a:ln w="0"/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كيف أكون متميزة</a:t>
            </a:r>
          </a:p>
        </p:txBody>
      </p:sp>
    </p:spTree>
    <p:extLst>
      <p:ext uri="{BB962C8B-B14F-4D97-AF65-F5344CB8AC3E}">
        <p14:creationId xmlns:p14="http://schemas.microsoft.com/office/powerpoint/2010/main" val="32448832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490538" y="308448"/>
            <a:ext cx="11210924" cy="1323439"/>
          </a:xfrm>
          <a:prstGeom prst="rect">
            <a:avLst/>
          </a:prstGeom>
          <a:solidFill>
            <a:srgbClr val="F1F8AE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>
              <a:defRPr/>
            </a:pPr>
            <a:r>
              <a:rPr lang="ar-SA" sz="4000" b="1" dirty="0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عددي صور الإحسان إلي الحيوان:</a:t>
            </a:r>
          </a:p>
          <a:p>
            <a:pPr algn="ctr" rtl="1">
              <a:defRPr/>
            </a:pPr>
            <a:r>
              <a:rPr lang="ar-SA" sz="4000" b="1" dirty="0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........................................</a:t>
            </a:r>
            <a:endParaRPr lang="ar-SA" sz="3200" b="1" dirty="0">
              <a:ln w="0"/>
              <a:solidFill>
                <a:schemeClr val="tx1"/>
              </a:solidFill>
              <a:ea typeface="Arial" pitchFamily="34" charset="0"/>
              <a:cs typeface="Akhbar MT" pitchFamily="2" charset="-78"/>
            </a:endParaRPr>
          </a:p>
        </p:txBody>
      </p:sp>
      <p:sp>
        <p:nvSpPr>
          <p:cNvPr id="5" name="شكل بيضاوي 4"/>
          <p:cNvSpPr/>
          <p:nvPr/>
        </p:nvSpPr>
        <p:spPr>
          <a:xfrm>
            <a:off x="11186159" y="2563961"/>
            <a:ext cx="649605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1</a:t>
            </a:r>
          </a:p>
        </p:txBody>
      </p:sp>
      <p:sp>
        <p:nvSpPr>
          <p:cNvPr id="6" name="شكل بيضاوي 5"/>
          <p:cNvSpPr/>
          <p:nvPr/>
        </p:nvSpPr>
        <p:spPr>
          <a:xfrm>
            <a:off x="11186159" y="3681815"/>
            <a:ext cx="649606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2</a:t>
            </a:r>
          </a:p>
        </p:txBody>
      </p:sp>
      <p:sp>
        <p:nvSpPr>
          <p:cNvPr id="7" name="شكل بيضاوي 6"/>
          <p:cNvSpPr/>
          <p:nvPr/>
        </p:nvSpPr>
        <p:spPr>
          <a:xfrm>
            <a:off x="11186157" y="4808430"/>
            <a:ext cx="649607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3</a:t>
            </a:r>
          </a:p>
        </p:txBody>
      </p:sp>
      <p:sp>
        <p:nvSpPr>
          <p:cNvPr id="10" name="مربع نص 9"/>
          <p:cNvSpPr txBox="1"/>
          <p:nvPr/>
        </p:nvSpPr>
        <p:spPr>
          <a:xfrm>
            <a:off x="4267200" y="3821562"/>
            <a:ext cx="67208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عدم تعذيبه والرفق به  </a:t>
            </a:r>
          </a:p>
        </p:txBody>
      </p:sp>
      <p:sp>
        <p:nvSpPr>
          <p:cNvPr id="11" name="مربع نص 10"/>
          <p:cNvSpPr txBox="1"/>
          <p:nvPr/>
        </p:nvSpPr>
        <p:spPr>
          <a:xfrm>
            <a:off x="4267200" y="4808430"/>
            <a:ext cx="67208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عدم حد السكسين إمامه</a:t>
            </a:r>
          </a:p>
        </p:txBody>
      </p:sp>
      <p:sp>
        <p:nvSpPr>
          <p:cNvPr id="12" name="مربع نص 11"/>
          <p:cNvSpPr txBox="1"/>
          <p:nvPr/>
        </p:nvSpPr>
        <p:spPr>
          <a:xfrm>
            <a:off x="4267200" y="2744049"/>
            <a:ext cx="67208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إطعامه.</a:t>
            </a:r>
          </a:p>
        </p:txBody>
      </p:sp>
    </p:spTree>
    <p:extLst>
      <p:ext uri="{BB962C8B-B14F-4D97-AF65-F5344CB8AC3E}">
        <p14:creationId xmlns:p14="http://schemas.microsoft.com/office/powerpoint/2010/main" val="1023396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595312" y="457503"/>
            <a:ext cx="11001375" cy="1323439"/>
          </a:xfrm>
          <a:prstGeom prst="rect">
            <a:avLst/>
          </a:prstGeom>
          <a:solidFill>
            <a:srgbClr val="F1F8AE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4000" b="1" dirty="0">
                <a:latin typeface="+mj-lt"/>
              </a:rPr>
              <a:t>من صور الرفق بالحيوانات  تحريش بعضها على بعض</a:t>
            </a:r>
          </a:p>
          <a:p>
            <a:pPr algn="ctr"/>
            <a:r>
              <a:rPr lang="ar-SA" sz="4000" b="1" dirty="0">
                <a:latin typeface="+mj-lt"/>
              </a:rPr>
              <a:t>.................................................. </a:t>
            </a:r>
            <a:endParaRPr lang="en-GB" sz="4400" b="1" dirty="0">
              <a:latin typeface="+mj-lt"/>
            </a:endParaRPr>
          </a:p>
        </p:txBody>
      </p:sp>
      <p:sp>
        <p:nvSpPr>
          <p:cNvPr id="5" name="شكل بيضاوي 4"/>
          <p:cNvSpPr/>
          <p:nvPr/>
        </p:nvSpPr>
        <p:spPr>
          <a:xfrm>
            <a:off x="10763885" y="262880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800" dirty="0"/>
              <a:t>1</a:t>
            </a:r>
          </a:p>
        </p:txBody>
      </p:sp>
      <p:sp>
        <p:nvSpPr>
          <p:cNvPr id="6" name="شكل بيضاوي 5"/>
          <p:cNvSpPr/>
          <p:nvPr/>
        </p:nvSpPr>
        <p:spPr>
          <a:xfrm>
            <a:off x="10763885" y="4162472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800" dirty="0"/>
              <a:t>2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6229985" y="4162472"/>
            <a:ext cx="4371975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4000" b="1" kern="0" dirty="0">
                <a:solidFill>
                  <a:srgbClr val="333300"/>
                </a:solidFill>
              </a:rPr>
              <a:t>خطأ</a:t>
            </a:r>
          </a:p>
        </p:txBody>
      </p:sp>
      <p:sp>
        <p:nvSpPr>
          <p:cNvPr id="12" name="مربع نص 11"/>
          <p:cNvSpPr txBox="1"/>
          <p:nvPr/>
        </p:nvSpPr>
        <p:spPr>
          <a:xfrm>
            <a:off x="6309359" y="2695528"/>
            <a:ext cx="4371975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4000" b="1" kern="0" dirty="0">
                <a:solidFill>
                  <a:srgbClr val="333300"/>
                </a:solidFill>
              </a:rPr>
              <a:t>صواب </a:t>
            </a:r>
            <a:endParaRPr lang="ar-SA" sz="4000" dirty="0"/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A07BD678-291A-AE01-6502-8E0B89089B5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562" r="4503"/>
          <a:stretch/>
        </p:blipFill>
        <p:spPr>
          <a:xfrm>
            <a:off x="904875" y="2256202"/>
            <a:ext cx="4175125" cy="38125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997739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2.96296E-6 L -0.05573 -0.18542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86" y="-92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9" grpId="0" animBg="1"/>
      <p:bldP spid="9" grpId="1" animBg="1"/>
      <p:bldP spid="12" grpId="0" animBg="1"/>
      <p:bldP spid="12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595312" y="457503"/>
            <a:ext cx="11001375" cy="1323439"/>
          </a:xfrm>
          <a:prstGeom prst="rect">
            <a:avLst/>
          </a:prstGeom>
          <a:solidFill>
            <a:srgbClr val="F1F8AE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4000" b="1" dirty="0">
                <a:latin typeface="+mj-lt"/>
              </a:rPr>
              <a:t>من صور  تعذيب الحيوانات  صيدها عبثا دون منفعة منها </a:t>
            </a:r>
          </a:p>
          <a:p>
            <a:pPr algn="ctr"/>
            <a:r>
              <a:rPr lang="ar-SA" sz="4000" b="1" dirty="0">
                <a:latin typeface="+mj-lt"/>
              </a:rPr>
              <a:t>...................................................... </a:t>
            </a:r>
            <a:endParaRPr lang="en-GB" sz="4400" b="1" dirty="0">
              <a:latin typeface="+mj-lt"/>
            </a:endParaRPr>
          </a:p>
        </p:txBody>
      </p:sp>
      <p:sp>
        <p:nvSpPr>
          <p:cNvPr id="5" name="شكل بيضاوي 4"/>
          <p:cNvSpPr/>
          <p:nvPr/>
        </p:nvSpPr>
        <p:spPr>
          <a:xfrm>
            <a:off x="10824845" y="2665186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6000" dirty="0"/>
              <a:t>1</a:t>
            </a:r>
          </a:p>
        </p:txBody>
      </p:sp>
      <p:sp>
        <p:nvSpPr>
          <p:cNvPr id="6" name="شكل بيضاوي 5"/>
          <p:cNvSpPr/>
          <p:nvPr/>
        </p:nvSpPr>
        <p:spPr>
          <a:xfrm>
            <a:off x="10910887" y="4010072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6000" dirty="0"/>
              <a:t>2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6270625" y="4010072"/>
            <a:ext cx="4371975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4800" b="1" kern="0" dirty="0">
                <a:solidFill>
                  <a:srgbClr val="333300"/>
                </a:solidFill>
              </a:rPr>
              <a:t>صواب</a:t>
            </a:r>
          </a:p>
        </p:txBody>
      </p:sp>
      <p:sp>
        <p:nvSpPr>
          <p:cNvPr id="12" name="مربع نص 11"/>
          <p:cNvSpPr txBox="1"/>
          <p:nvPr/>
        </p:nvSpPr>
        <p:spPr>
          <a:xfrm>
            <a:off x="6189345" y="2665186"/>
            <a:ext cx="4371975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4800" b="1" kern="0" dirty="0">
                <a:solidFill>
                  <a:srgbClr val="333300"/>
                </a:solidFill>
              </a:rPr>
              <a:t>خطأ </a:t>
            </a:r>
            <a:endParaRPr lang="ar-SA" sz="4800" dirty="0"/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4846C9F1-79EC-B7E7-9F44-83798BE051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192" y="2356532"/>
            <a:ext cx="4789488" cy="37693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021415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2.96296E-6 L -0.05573 -0.18542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86" y="-92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9" grpId="0" animBg="1"/>
      <p:bldP spid="9" grpId="1" animBg="1"/>
      <p:bldP spid="12" grpId="0" animBg="1"/>
      <p:bldP spid="12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490538" y="308448"/>
            <a:ext cx="11210924" cy="1938992"/>
          </a:xfrm>
          <a:prstGeom prst="rect">
            <a:avLst/>
          </a:prstGeom>
          <a:solidFill>
            <a:srgbClr val="F1F8AE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>
              <a:defRPr/>
            </a:pPr>
            <a:r>
              <a:rPr lang="ar-SA" sz="4000" b="1" dirty="0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عن عبدالله بن مسعود رضي الله عنه قال : (كنا مع رسول الله في سفر فانطلق  لحاجته فرأينا حمرة معها  فرخان فأخذنا فرخيها فجاءت تفرش فجاء النبي فقال </a:t>
            </a:r>
            <a:r>
              <a:rPr lang="ar-SA" sz="4000" b="1" dirty="0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  <a:sym typeface="Wingdings" panose="05000000000000000000" pitchFamily="2" charset="2"/>
              </a:rPr>
              <a:t>: ( من فجع هذه بولدها رُدوا ولدها إليها)</a:t>
            </a:r>
            <a:endParaRPr lang="ar-SA" sz="3200" b="1" dirty="0">
              <a:ln w="0"/>
              <a:solidFill>
                <a:schemeClr val="tx1"/>
              </a:solidFill>
              <a:ea typeface="Arial" pitchFamily="34" charset="0"/>
              <a:cs typeface="Akhbar MT" pitchFamily="2" charset="-78"/>
            </a:endParaRPr>
          </a:p>
        </p:txBody>
      </p:sp>
      <p:sp>
        <p:nvSpPr>
          <p:cNvPr id="5" name="شكل بيضاوي 4"/>
          <p:cNvSpPr/>
          <p:nvPr/>
        </p:nvSpPr>
        <p:spPr>
          <a:xfrm>
            <a:off x="11186159" y="2563961"/>
            <a:ext cx="649605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1</a:t>
            </a:r>
          </a:p>
        </p:txBody>
      </p:sp>
      <p:sp>
        <p:nvSpPr>
          <p:cNvPr id="6" name="شكل بيضاوي 5"/>
          <p:cNvSpPr/>
          <p:nvPr/>
        </p:nvSpPr>
        <p:spPr>
          <a:xfrm>
            <a:off x="11186159" y="3681815"/>
            <a:ext cx="649606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2</a:t>
            </a:r>
          </a:p>
        </p:txBody>
      </p:sp>
      <p:sp>
        <p:nvSpPr>
          <p:cNvPr id="7" name="شكل بيضاوي 6"/>
          <p:cNvSpPr/>
          <p:nvPr/>
        </p:nvSpPr>
        <p:spPr>
          <a:xfrm>
            <a:off x="11186157" y="4808430"/>
            <a:ext cx="649607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3</a:t>
            </a:r>
          </a:p>
        </p:txBody>
      </p:sp>
      <p:sp>
        <p:nvSpPr>
          <p:cNvPr id="8" name="شكل بيضاوي 7"/>
          <p:cNvSpPr/>
          <p:nvPr/>
        </p:nvSpPr>
        <p:spPr>
          <a:xfrm>
            <a:off x="11186157" y="5863752"/>
            <a:ext cx="649608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400" b="1" dirty="0"/>
              <a:t>4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4267200" y="3701550"/>
            <a:ext cx="67208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>
                <a:solidFill>
                  <a:schemeClr val="tx1"/>
                </a:solidFill>
              </a:rPr>
              <a:t>رحمته صلى الله عليه وسلم بالحيوان</a:t>
            </a:r>
          </a:p>
        </p:txBody>
      </p:sp>
      <p:sp>
        <p:nvSpPr>
          <p:cNvPr id="10" name="مربع نص 9"/>
          <p:cNvSpPr txBox="1"/>
          <p:nvPr/>
        </p:nvSpPr>
        <p:spPr>
          <a:xfrm>
            <a:off x="4267200" y="4796926"/>
            <a:ext cx="67208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جهاده صلى الله عليه وسلم في سبيل الله</a:t>
            </a:r>
          </a:p>
        </p:txBody>
      </p:sp>
      <p:sp>
        <p:nvSpPr>
          <p:cNvPr id="11" name="مربع نص 10"/>
          <p:cNvSpPr txBox="1"/>
          <p:nvPr/>
        </p:nvSpPr>
        <p:spPr>
          <a:xfrm>
            <a:off x="4267200" y="5903221"/>
            <a:ext cx="67208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عقوبة التعرض للحيوانات بالأذى.</a:t>
            </a:r>
          </a:p>
        </p:txBody>
      </p:sp>
      <p:sp>
        <p:nvSpPr>
          <p:cNvPr id="12" name="مربع نص 11"/>
          <p:cNvSpPr txBox="1"/>
          <p:nvPr/>
        </p:nvSpPr>
        <p:spPr>
          <a:xfrm>
            <a:off x="4267200" y="2744049"/>
            <a:ext cx="67208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حبه صلى الله عليه وسلم لأمته.</a:t>
            </a: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71DF1738-2105-9794-AA35-29C0E6F43D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658" y="3190150"/>
            <a:ext cx="3044189" cy="2840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878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4.44444E-6 L -0.14232 -0.30371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22" y="-15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595312" y="265883"/>
            <a:ext cx="11001375" cy="1938992"/>
          </a:xfrm>
          <a:prstGeom prst="rect">
            <a:avLst/>
          </a:prstGeom>
          <a:solidFill>
            <a:srgbClr val="F1F8AE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4000" b="1" dirty="0">
                <a:latin typeface="+mj-lt"/>
              </a:rPr>
              <a:t>قصة نبع الماء بين يدي الرسول صلى الله عليه وسلم تدل على فضله ورحمته بأمته</a:t>
            </a:r>
          </a:p>
          <a:p>
            <a:pPr algn="ctr"/>
            <a:r>
              <a:rPr lang="ar-SA" sz="4000" b="1" dirty="0">
                <a:latin typeface="+mj-lt"/>
              </a:rPr>
              <a:t>.................................................. </a:t>
            </a:r>
            <a:endParaRPr lang="en-GB" sz="4400" b="1" dirty="0">
              <a:latin typeface="+mj-lt"/>
            </a:endParaRPr>
          </a:p>
        </p:txBody>
      </p:sp>
      <p:sp>
        <p:nvSpPr>
          <p:cNvPr id="5" name="شكل بيضاوي 4"/>
          <p:cNvSpPr/>
          <p:nvPr/>
        </p:nvSpPr>
        <p:spPr>
          <a:xfrm>
            <a:off x="10763885" y="262880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800" dirty="0"/>
              <a:t>1</a:t>
            </a:r>
          </a:p>
        </p:txBody>
      </p:sp>
      <p:sp>
        <p:nvSpPr>
          <p:cNvPr id="6" name="شكل بيضاوي 5"/>
          <p:cNvSpPr/>
          <p:nvPr/>
        </p:nvSpPr>
        <p:spPr>
          <a:xfrm>
            <a:off x="10763885" y="4162472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800" dirty="0"/>
              <a:t>2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6229985" y="4162472"/>
            <a:ext cx="4371975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4000" b="1" kern="0" dirty="0">
                <a:solidFill>
                  <a:srgbClr val="333300"/>
                </a:solidFill>
              </a:rPr>
              <a:t>صواب</a:t>
            </a:r>
          </a:p>
        </p:txBody>
      </p:sp>
      <p:sp>
        <p:nvSpPr>
          <p:cNvPr id="12" name="مربع نص 11"/>
          <p:cNvSpPr txBox="1"/>
          <p:nvPr/>
        </p:nvSpPr>
        <p:spPr>
          <a:xfrm>
            <a:off x="6309359" y="2695528"/>
            <a:ext cx="4371975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4000" b="1" kern="0" dirty="0">
                <a:solidFill>
                  <a:srgbClr val="333300"/>
                </a:solidFill>
              </a:rPr>
              <a:t>خطأ </a:t>
            </a:r>
            <a:endParaRPr lang="ar-SA" sz="4000" dirty="0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89EB1707-1B07-6B01-50A0-FC0BCB5EA9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315" y="2715694"/>
            <a:ext cx="3517263" cy="3657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84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2.96296E-6 L -0.05573 -0.18542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86" y="-92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9" grpId="0" animBg="1"/>
      <p:bldP spid="9" grpId="1" animBg="1"/>
      <p:bldP spid="12" grpId="0" animBg="1"/>
      <p:bldP spid="12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595312" y="212305"/>
            <a:ext cx="11001375" cy="1938992"/>
          </a:xfrm>
          <a:prstGeom prst="rect">
            <a:avLst/>
          </a:prstGeom>
          <a:solidFill>
            <a:srgbClr val="F1F8AE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4000" b="1" dirty="0">
                <a:latin typeface="+mj-lt"/>
              </a:rPr>
              <a:t>البركة هي النماء والزيادة في الخير وهي ثابتة في ديننا الإسلامي لأمور كثيرة منها شهر رمضان  والقرآن الكريم </a:t>
            </a:r>
          </a:p>
          <a:p>
            <a:pPr algn="ctr"/>
            <a:r>
              <a:rPr lang="ar-SA" sz="4000" b="1" dirty="0">
                <a:latin typeface="+mj-lt"/>
              </a:rPr>
              <a:t>...................................................... </a:t>
            </a:r>
            <a:endParaRPr lang="en-GB" sz="4400" b="1" dirty="0">
              <a:latin typeface="+mj-lt"/>
            </a:endParaRPr>
          </a:p>
        </p:txBody>
      </p:sp>
      <p:sp>
        <p:nvSpPr>
          <p:cNvPr id="5" name="شكل بيضاوي 4"/>
          <p:cNvSpPr/>
          <p:nvPr/>
        </p:nvSpPr>
        <p:spPr>
          <a:xfrm>
            <a:off x="10824845" y="2665186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6000" dirty="0"/>
              <a:t>1</a:t>
            </a:r>
          </a:p>
        </p:txBody>
      </p:sp>
      <p:sp>
        <p:nvSpPr>
          <p:cNvPr id="6" name="شكل بيضاوي 5"/>
          <p:cNvSpPr/>
          <p:nvPr/>
        </p:nvSpPr>
        <p:spPr>
          <a:xfrm>
            <a:off x="10910887" y="4010072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6000" dirty="0"/>
              <a:t>2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6270625" y="4010072"/>
            <a:ext cx="4371975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4800" b="1" kern="0" dirty="0">
                <a:solidFill>
                  <a:srgbClr val="333300"/>
                </a:solidFill>
              </a:rPr>
              <a:t>صواب</a:t>
            </a:r>
          </a:p>
        </p:txBody>
      </p:sp>
      <p:sp>
        <p:nvSpPr>
          <p:cNvPr id="12" name="مربع نص 11"/>
          <p:cNvSpPr txBox="1"/>
          <p:nvPr/>
        </p:nvSpPr>
        <p:spPr>
          <a:xfrm>
            <a:off x="6189345" y="2665186"/>
            <a:ext cx="4371975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4800" b="1" kern="0" dirty="0">
                <a:solidFill>
                  <a:srgbClr val="333300"/>
                </a:solidFill>
              </a:rPr>
              <a:t>خطأ </a:t>
            </a:r>
            <a:endParaRPr lang="ar-SA" sz="4800" dirty="0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21C4E0C8-DAF5-4B41-F568-75EBA65EFA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6124" y="2794889"/>
            <a:ext cx="3036071" cy="2914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927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2.96296E-6 L -0.05573 -0.18542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86" y="-92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9" grpId="0" animBg="1"/>
      <p:bldP spid="9" grpId="1" animBg="1"/>
      <p:bldP spid="12" grpId="0" animBg="1"/>
      <p:bldP spid="12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490538" y="308448"/>
            <a:ext cx="11210924" cy="1323439"/>
          </a:xfrm>
          <a:prstGeom prst="rect">
            <a:avLst/>
          </a:prstGeom>
          <a:solidFill>
            <a:srgbClr val="F1F8AE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>
              <a:defRPr/>
            </a:pPr>
            <a:r>
              <a:rPr lang="ar-SA" sz="4000" b="1" dirty="0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جميع التصرفات التالية من الاستخدامات غير الصحيحة للماء ما عدا واحدة وهي </a:t>
            </a:r>
          </a:p>
          <a:p>
            <a:pPr algn="ctr" rtl="1">
              <a:defRPr/>
            </a:pPr>
            <a:r>
              <a:rPr lang="ar-SA" sz="4000" b="1" dirty="0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........................................</a:t>
            </a:r>
            <a:endParaRPr lang="ar-SA" sz="3200" b="1" dirty="0">
              <a:ln w="0"/>
              <a:solidFill>
                <a:schemeClr val="tx1"/>
              </a:solidFill>
              <a:ea typeface="Arial" pitchFamily="34" charset="0"/>
              <a:cs typeface="Akhbar MT" pitchFamily="2" charset="-78"/>
            </a:endParaRPr>
          </a:p>
        </p:txBody>
      </p:sp>
      <p:sp>
        <p:nvSpPr>
          <p:cNvPr id="5" name="شكل بيضاوي 4"/>
          <p:cNvSpPr/>
          <p:nvPr/>
        </p:nvSpPr>
        <p:spPr>
          <a:xfrm>
            <a:off x="11186159" y="2563961"/>
            <a:ext cx="649605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1</a:t>
            </a:r>
          </a:p>
        </p:txBody>
      </p:sp>
      <p:sp>
        <p:nvSpPr>
          <p:cNvPr id="6" name="شكل بيضاوي 5"/>
          <p:cNvSpPr/>
          <p:nvPr/>
        </p:nvSpPr>
        <p:spPr>
          <a:xfrm>
            <a:off x="11186159" y="3681815"/>
            <a:ext cx="649606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2</a:t>
            </a:r>
          </a:p>
        </p:txBody>
      </p:sp>
      <p:sp>
        <p:nvSpPr>
          <p:cNvPr id="7" name="شكل بيضاوي 6"/>
          <p:cNvSpPr/>
          <p:nvPr/>
        </p:nvSpPr>
        <p:spPr>
          <a:xfrm>
            <a:off x="11186157" y="4808430"/>
            <a:ext cx="649607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3</a:t>
            </a:r>
          </a:p>
        </p:txBody>
      </p:sp>
      <p:sp>
        <p:nvSpPr>
          <p:cNvPr id="8" name="شكل بيضاوي 7"/>
          <p:cNvSpPr/>
          <p:nvPr/>
        </p:nvSpPr>
        <p:spPr>
          <a:xfrm>
            <a:off x="11186157" y="5863752"/>
            <a:ext cx="649608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400" b="1" dirty="0"/>
              <a:t>4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4267200" y="3701550"/>
            <a:ext cx="67208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>
                <a:solidFill>
                  <a:schemeClr val="tx1"/>
                </a:solidFill>
              </a:rPr>
              <a:t>الوضوء لكل صلاة من الصلوات الخمس</a:t>
            </a:r>
          </a:p>
        </p:txBody>
      </p:sp>
      <p:sp>
        <p:nvSpPr>
          <p:cNvPr id="10" name="مربع نص 9"/>
          <p:cNvSpPr txBox="1"/>
          <p:nvPr/>
        </p:nvSpPr>
        <p:spPr>
          <a:xfrm>
            <a:off x="4267200" y="4796926"/>
            <a:ext cx="67208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غسل الأعضاء أكثر من ثلاث مرات</a:t>
            </a:r>
          </a:p>
        </p:txBody>
      </p:sp>
      <p:sp>
        <p:nvSpPr>
          <p:cNvPr id="11" name="مربع نص 10"/>
          <p:cNvSpPr txBox="1"/>
          <p:nvPr/>
        </p:nvSpPr>
        <p:spPr>
          <a:xfrm>
            <a:off x="4267200" y="5903221"/>
            <a:ext cx="67208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غسيل السيارة كل يوم دون حاجة إلى ذلك.</a:t>
            </a:r>
          </a:p>
        </p:txBody>
      </p:sp>
      <p:sp>
        <p:nvSpPr>
          <p:cNvPr id="12" name="مربع نص 11"/>
          <p:cNvSpPr txBox="1"/>
          <p:nvPr/>
        </p:nvSpPr>
        <p:spPr>
          <a:xfrm>
            <a:off x="4267200" y="2744049"/>
            <a:ext cx="67208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ترك صنبور الماء مفتوحاً أثناء الوضوء.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30499534-14D7-78DA-17B1-D6116E36EF0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817"/>
          <a:stretch/>
        </p:blipFill>
        <p:spPr>
          <a:xfrm>
            <a:off x="356235" y="2428240"/>
            <a:ext cx="3362325" cy="41213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879166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4.44444E-6 L -0.14232 -0.30371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22" y="-15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490538" y="308448"/>
            <a:ext cx="11210924" cy="1938992"/>
          </a:xfrm>
          <a:prstGeom prst="rect">
            <a:avLst/>
          </a:prstGeom>
          <a:solidFill>
            <a:srgbClr val="F1F8AE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>
              <a:defRPr/>
            </a:pPr>
            <a:r>
              <a:rPr lang="ar-SA" sz="4000" b="1" dirty="0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الغزوة التي حدثت فيها معجزة النبي صلى الله عليه وسلم </a:t>
            </a:r>
          </a:p>
          <a:p>
            <a:pPr algn="ctr" rtl="1">
              <a:defRPr/>
            </a:pPr>
            <a:r>
              <a:rPr lang="ar-SA" sz="4000" b="1" dirty="0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في تكثير الماء بين يديه عليه الصلاة والسلام</a:t>
            </a:r>
          </a:p>
          <a:p>
            <a:pPr algn="ctr" rtl="1">
              <a:defRPr/>
            </a:pPr>
            <a:r>
              <a:rPr lang="ar-SA" sz="4000" b="1" dirty="0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........................................</a:t>
            </a:r>
            <a:endParaRPr lang="ar-SA" sz="3200" b="1" dirty="0">
              <a:ln w="0"/>
              <a:solidFill>
                <a:schemeClr val="tx1"/>
              </a:solidFill>
              <a:ea typeface="Arial" pitchFamily="34" charset="0"/>
              <a:cs typeface="Akhbar MT" pitchFamily="2" charset="-78"/>
            </a:endParaRPr>
          </a:p>
        </p:txBody>
      </p:sp>
      <p:sp>
        <p:nvSpPr>
          <p:cNvPr id="5" name="شكل بيضاوي 4"/>
          <p:cNvSpPr/>
          <p:nvPr/>
        </p:nvSpPr>
        <p:spPr>
          <a:xfrm>
            <a:off x="11393365" y="2563961"/>
            <a:ext cx="442399" cy="83736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1</a:t>
            </a:r>
          </a:p>
        </p:txBody>
      </p:sp>
      <p:sp>
        <p:nvSpPr>
          <p:cNvPr id="6" name="شكل بيضاوي 5"/>
          <p:cNvSpPr/>
          <p:nvPr/>
        </p:nvSpPr>
        <p:spPr>
          <a:xfrm>
            <a:off x="11393365" y="3681815"/>
            <a:ext cx="442400" cy="83736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2</a:t>
            </a:r>
          </a:p>
        </p:txBody>
      </p:sp>
      <p:sp>
        <p:nvSpPr>
          <p:cNvPr id="7" name="شكل بيضاوي 6"/>
          <p:cNvSpPr/>
          <p:nvPr/>
        </p:nvSpPr>
        <p:spPr>
          <a:xfrm>
            <a:off x="11393363" y="4808430"/>
            <a:ext cx="442401" cy="83736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3</a:t>
            </a:r>
          </a:p>
        </p:txBody>
      </p:sp>
      <p:sp>
        <p:nvSpPr>
          <p:cNvPr id="8" name="شكل بيضاوي 7"/>
          <p:cNvSpPr/>
          <p:nvPr/>
        </p:nvSpPr>
        <p:spPr>
          <a:xfrm>
            <a:off x="11393363" y="5863752"/>
            <a:ext cx="442401" cy="83736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400" b="1" dirty="0"/>
              <a:t>4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6410960" y="3701550"/>
            <a:ext cx="457708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>
                <a:solidFill>
                  <a:schemeClr val="tx1"/>
                </a:solidFill>
              </a:rPr>
              <a:t>الحديبة</a:t>
            </a:r>
          </a:p>
        </p:txBody>
      </p:sp>
      <p:sp>
        <p:nvSpPr>
          <p:cNvPr id="10" name="مربع نص 9"/>
          <p:cNvSpPr txBox="1"/>
          <p:nvPr/>
        </p:nvSpPr>
        <p:spPr>
          <a:xfrm>
            <a:off x="6410960" y="4796926"/>
            <a:ext cx="457708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تبوك</a:t>
            </a:r>
          </a:p>
        </p:txBody>
      </p:sp>
      <p:sp>
        <p:nvSpPr>
          <p:cNvPr id="11" name="مربع نص 10"/>
          <p:cNvSpPr txBox="1"/>
          <p:nvPr/>
        </p:nvSpPr>
        <p:spPr>
          <a:xfrm>
            <a:off x="6410960" y="5903221"/>
            <a:ext cx="457708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أحد.</a:t>
            </a:r>
          </a:p>
        </p:txBody>
      </p:sp>
      <p:sp>
        <p:nvSpPr>
          <p:cNvPr id="12" name="مربع نص 11"/>
          <p:cNvSpPr txBox="1"/>
          <p:nvPr/>
        </p:nvSpPr>
        <p:spPr>
          <a:xfrm>
            <a:off x="6410960" y="2744049"/>
            <a:ext cx="457708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بدر</a:t>
            </a: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F20B39F2-F841-AEC1-EC5B-CAF96FD7F9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1920" y="2610661"/>
            <a:ext cx="3511550" cy="3938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585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4.44444E-6 L -0.14232 -0.30371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22" y="-15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490538" y="308448"/>
            <a:ext cx="11210924" cy="1938992"/>
          </a:xfrm>
          <a:prstGeom prst="rect">
            <a:avLst/>
          </a:prstGeom>
          <a:solidFill>
            <a:srgbClr val="F1F8AE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>
              <a:defRPr/>
            </a:pPr>
            <a:r>
              <a:rPr lang="ar-SA" sz="4000" b="1" dirty="0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كان عدد الصحابة عند حدوث معجزة نبع الماء بين يدي النبي صلى الله عليه وسلم في غزوة الحديبة </a:t>
            </a:r>
          </a:p>
          <a:p>
            <a:pPr algn="ctr" rtl="1">
              <a:defRPr/>
            </a:pPr>
            <a:r>
              <a:rPr lang="ar-SA" sz="4000" b="1" dirty="0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........................................</a:t>
            </a:r>
            <a:endParaRPr lang="ar-SA" sz="3200" b="1" dirty="0">
              <a:ln w="0"/>
              <a:solidFill>
                <a:schemeClr val="tx1"/>
              </a:solidFill>
              <a:ea typeface="Arial" pitchFamily="34" charset="0"/>
              <a:cs typeface="Akhbar MT" pitchFamily="2" charset="-78"/>
            </a:endParaRPr>
          </a:p>
        </p:txBody>
      </p:sp>
      <p:sp>
        <p:nvSpPr>
          <p:cNvPr id="5" name="شكل بيضاوي 4"/>
          <p:cNvSpPr/>
          <p:nvPr/>
        </p:nvSpPr>
        <p:spPr>
          <a:xfrm>
            <a:off x="11393365" y="2563961"/>
            <a:ext cx="442399" cy="83736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1</a:t>
            </a:r>
          </a:p>
        </p:txBody>
      </p:sp>
      <p:sp>
        <p:nvSpPr>
          <p:cNvPr id="6" name="شكل بيضاوي 5"/>
          <p:cNvSpPr/>
          <p:nvPr/>
        </p:nvSpPr>
        <p:spPr>
          <a:xfrm>
            <a:off x="11393365" y="3681815"/>
            <a:ext cx="442400" cy="83736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2</a:t>
            </a:r>
          </a:p>
        </p:txBody>
      </p:sp>
      <p:sp>
        <p:nvSpPr>
          <p:cNvPr id="7" name="شكل بيضاوي 6"/>
          <p:cNvSpPr/>
          <p:nvPr/>
        </p:nvSpPr>
        <p:spPr>
          <a:xfrm>
            <a:off x="11393363" y="4808430"/>
            <a:ext cx="442401" cy="83736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3</a:t>
            </a:r>
          </a:p>
        </p:txBody>
      </p:sp>
      <p:sp>
        <p:nvSpPr>
          <p:cNvPr id="8" name="شكل بيضاوي 7"/>
          <p:cNvSpPr/>
          <p:nvPr/>
        </p:nvSpPr>
        <p:spPr>
          <a:xfrm>
            <a:off x="11393363" y="5863752"/>
            <a:ext cx="442401" cy="83736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400" b="1" dirty="0"/>
              <a:t>4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6410960" y="3701550"/>
            <a:ext cx="457708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>
                <a:solidFill>
                  <a:schemeClr val="tx1"/>
                </a:solidFill>
              </a:rPr>
              <a:t>خمس عشرة مئة</a:t>
            </a:r>
          </a:p>
        </p:txBody>
      </p:sp>
      <p:sp>
        <p:nvSpPr>
          <p:cNvPr id="10" name="مربع نص 9"/>
          <p:cNvSpPr txBox="1"/>
          <p:nvPr/>
        </p:nvSpPr>
        <p:spPr>
          <a:xfrm>
            <a:off x="6410960" y="4796926"/>
            <a:ext cx="457708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ثلاث عشرة مئة</a:t>
            </a:r>
          </a:p>
        </p:txBody>
      </p:sp>
      <p:sp>
        <p:nvSpPr>
          <p:cNvPr id="11" name="مربع نص 10"/>
          <p:cNvSpPr txBox="1"/>
          <p:nvPr/>
        </p:nvSpPr>
        <p:spPr>
          <a:xfrm>
            <a:off x="6410960" y="5903221"/>
            <a:ext cx="457708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ست عشرة مئة</a:t>
            </a:r>
          </a:p>
        </p:txBody>
      </p:sp>
      <p:sp>
        <p:nvSpPr>
          <p:cNvPr id="12" name="مربع نص 11"/>
          <p:cNvSpPr txBox="1"/>
          <p:nvPr/>
        </p:nvSpPr>
        <p:spPr>
          <a:xfrm>
            <a:off x="6410960" y="2744049"/>
            <a:ext cx="457708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أربع عشرة مئة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525E2513-6343-D240-23DA-A7EDC763D0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479" y="2563961"/>
            <a:ext cx="4897121" cy="39326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331298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4.44444E-6 L -0.14232 -0.30371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22" y="-15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490538" y="308448"/>
            <a:ext cx="11210924" cy="1938992"/>
          </a:xfrm>
          <a:prstGeom prst="rect">
            <a:avLst/>
          </a:prstGeom>
          <a:solidFill>
            <a:srgbClr val="F1F8AE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>
              <a:defRPr/>
            </a:pPr>
            <a:r>
              <a:rPr lang="ar-SA" sz="4000" b="1" dirty="0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سمعت إمام المسجد يتحدث بعد صلاة العصر وذكر أن النبي صلى الله عليه وسلم مؤيد من عند الله بكثير من المعجزات ومنها معجزة تكثير الطعام بين يديه الشريفتين والتي منها :</a:t>
            </a:r>
          </a:p>
        </p:txBody>
      </p:sp>
      <p:sp>
        <p:nvSpPr>
          <p:cNvPr id="5" name="شكل بيضاوي 4"/>
          <p:cNvSpPr/>
          <p:nvPr/>
        </p:nvSpPr>
        <p:spPr>
          <a:xfrm>
            <a:off x="11186159" y="2563961"/>
            <a:ext cx="649605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1</a:t>
            </a:r>
          </a:p>
        </p:txBody>
      </p:sp>
      <p:sp>
        <p:nvSpPr>
          <p:cNvPr id="6" name="شكل بيضاوي 5"/>
          <p:cNvSpPr/>
          <p:nvPr/>
        </p:nvSpPr>
        <p:spPr>
          <a:xfrm>
            <a:off x="11186159" y="3681815"/>
            <a:ext cx="649606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2</a:t>
            </a:r>
          </a:p>
        </p:txBody>
      </p:sp>
      <p:sp>
        <p:nvSpPr>
          <p:cNvPr id="7" name="شكل بيضاوي 6"/>
          <p:cNvSpPr/>
          <p:nvPr/>
        </p:nvSpPr>
        <p:spPr>
          <a:xfrm>
            <a:off x="11186157" y="4808430"/>
            <a:ext cx="649607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3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4267200" y="3701550"/>
            <a:ext cx="67208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>
                <a:solidFill>
                  <a:schemeClr val="tx1"/>
                </a:solidFill>
              </a:rPr>
              <a:t>قصة جابر بن عبدالله في سداد دين والده</a:t>
            </a:r>
          </a:p>
        </p:txBody>
      </p:sp>
      <p:sp>
        <p:nvSpPr>
          <p:cNvPr id="10" name="مربع نص 9"/>
          <p:cNvSpPr txBox="1"/>
          <p:nvPr/>
        </p:nvSpPr>
        <p:spPr>
          <a:xfrm>
            <a:off x="4267200" y="4698429"/>
            <a:ext cx="6720840" cy="120032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ما حدث في سفر عبدالله بن مسعود مع النبي </a:t>
            </a:r>
            <a:r>
              <a:rPr lang="ar-SA" sz="2000" b="1" dirty="0"/>
              <a:t>صلى الله عليه وسلم  </a:t>
            </a:r>
            <a:r>
              <a:rPr lang="ar-SA" sz="3600" b="1" dirty="0"/>
              <a:t>عندما قال : (البركة من الله)</a:t>
            </a:r>
          </a:p>
        </p:txBody>
      </p:sp>
      <p:sp>
        <p:nvSpPr>
          <p:cNvPr id="12" name="مربع نص 11"/>
          <p:cNvSpPr txBox="1"/>
          <p:nvPr/>
        </p:nvSpPr>
        <p:spPr>
          <a:xfrm>
            <a:off x="4267200" y="2744049"/>
            <a:ext cx="67208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قصة جابر  بن عبدالله  في غزوة الحديبة .</a:t>
            </a: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5626D6E5-A476-1288-484B-0758DB332B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538" y="2398436"/>
            <a:ext cx="3517697" cy="3938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89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4.44444E-6 L -0.14232 -0.30371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22" y="-15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9" grpId="0" animBg="1"/>
      <p:bldP spid="9" grpId="1" animBg="1"/>
      <p:bldP spid="10" grpId="0" animBg="1"/>
      <p:bldP spid="10" grpId="1" animBg="1"/>
      <p:bldP spid="12" grpId="0" animBg="1"/>
      <p:bldP spid="12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490538" y="308448"/>
            <a:ext cx="11210924" cy="1323439"/>
          </a:xfrm>
          <a:prstGeom prst="rect">
            <a:avLst/>
          </a:prstGeom>
          <a:solidFill>
            <a:srgbClr val="F1F8AE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>
              <a:defRPr/>
            </a:pPr>
            <a:r>
              <a:rPr lang="ar-DZ" sz="4000" b="1" dirty="0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من هدي  النبي صلى الله عليه وسلم في التعامل مع غير المسلمين</a:t>
            </a:r>
            <a:r>
              <a:rPr lang="ar-SA" sz="4000" b="1" dirty="0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 </a:t>
            </a:r>
          </a:p>
          <a:p>
            <a:pPr algn="ctr" rtl="1">
              <a:defRPr/>
            </a:pPr>
            <a:r>
              <a:rPr lang="ar-SA" sz="4000" b="1" dirty="0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........................................</a:t>
            </a:r>
            <a:endParaRPr lang="ar-SA" sz="3200" b="1" dirty="0">
              <a:ln w="0"/>
              <a:solidFill>
                <a:schemeClr val="tx1"/>
              </a:solidFill>
              <a:ea typeface="Arial" pitchFamily="34" charset="0"/>
              <a:cs typeface="Akhbar MT" pitchFamily="2" charset="-78"/>
            </a:endParaRPr>
          </a:p>
        </p:txBody>
      </p:sp>
      <p:sp>
        <p:nvSpPr>
          <p:cNvPr id="5" name="شكل بيضاوي 4"/>
          <p:cNvSpPr/>
          <p:nvPr/>
        </p:nvSpPr>
        <p:spPr>
          <a:xfrm>
            <a:off x="11186159" y="2563961"/>
            <a:ext cx="649605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1</a:t>
            </a:r>
          </a:p>
        </p:txBody>
      </p:sp>
      <p:sp>
        <p:nvSpPr>
          <p:cNvPr id="6" name="شكل بيضاوي 5"/>
          <p:cNvSpPr/>
          <p:nvPr/>
        </p:nvSpPr>
        <p:spPr>
          <a:xfrm>
            <a:off x="11186159" y="3681815"/>
            <a:ext cx="649606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2</a:t>
            </a:r>
          </a:p>
        </p:txBody>
      </p:sp>
      <p:sp>
        <p:nvSpPr>
          <p:cNvPr id="7" name="شكل بيضاوي 6"/>
          <p:cNvSpPr/>
          <p:nvPr/>
        </p:nvSpPr>
        <p:spPr>
          <a:xfrm>
            <a:off x="11186157" y="4808430"/>
            <a:ext cx="649607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3</a:t>
            </a:r>
          </a:p>
        </p:txBody>
      </p:sp>
      <p:sp>
        <p:nvSpPr>
          <p:cNvPr id="8" name="شكل بيضاوي 7"/>
          <p:cNvSpPr/>
          <p:nvPr/>
        </p:nvSpPr>
        <p:spPr>
          <a:xfrm>
            <a:off x="11186157" y="5863752"/>
            <a:ext cx="649608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400" b="1" dirty="0"/>
              <a:t>4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4267200" y="3701550"/>
            <a:ext cx="67208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DZ" sz="3600" b="1" dirty="0">
                <a:solidFill>
                  <a:schemeClr val="tx1"/>
                </a:solidFill>
              </a:rPr>
              <a:t>عيادة مريضهم </a:t>
            </a:r>
            <a:endParaRPr lang="ar-SA" sz="3600" b="1" dirty="0">
              <a:solidFill>
                <a:schemeClr val="tx1"/>
              </a:solidFill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4267200" y="4796926"/>
            <a:ext cx="67208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DZ" sz="3600" b="1" dirty="0"/>
              <a:t>الانتقام منهم </a:t>
            </a:r>
            <a:endParaRPr lang="ar-SA" sz="3600" b="1" dirty="0"/>
          </a:p>
        </p:txBody>
      </p:sp>
      <p:sp>
        <p:nvSpPr>
          <p:cNvPr id="11" name="مربع نص 10"/>
          <p:cNvSpPr txBox="1"/>
          <p:nvPr/>
        </p:nvSpPr>
        <p:spPr>
          <a:xfrm>
            <a:off x="4267200" y="5903221"/>
            <a:ext cx="67208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DZ" sz="3600" b="1" dirty="0"/>
              <a:t>عدم الوفاء بالعهد منهم</a:t>
            </a:r>
            <a:r>
              <a:rPr lang="ar-SA" sz="3600" b="1" dirty="0"/>
              <a:t>.</a:t>
            </a:r>
          </a:p>
        </p:txBody>
      </p:sp>
      <p:sp>
        <p:nvSpPr>
          <p:cNvPr id="12" name="مربع نص 11"/>
          <p:cNvSpPr txBox="1"/>
          <p:nvPr/>
        </p:nvSpPr>
        <p:spPr>
          <a:xfrm>
            <a:off x="4267200" y="2744049"/>
            <a:ext cx="67208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DZ" sz="3600" b="1" dirty="0"/>
              <a:t>السخرية منهم </a:t>
            </a:r>
            <a:r>
              <a:rPr lang="ar-SA" sz="36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45370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4.44444E-6 L -0.14232 -0.30371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22" y="-15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490538" y="308448"/>
            <a:ext cx="11210924" cy="1938992"/>
          </a:xfrm>
          <a:prstGeom prst="rect">
            <a:avLst/>
          </a:prstGeom>
          <a:solidFill>
            <a:srgbClr val="F1F8AE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>
              <a:defRPr/>
            </a:pPr>
            <a:r>
              <a:rPr lang="ar-SA" sz="4000" b="1" dirty="0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تكثير الطعام , تكثير الماء , الإسراء والمعراج,  انشقاق القمر  هذه الأمور  تجمعها خاصية واحدة وهي :</a:t>
            </a:r>
          </a:p>
          <a:p>
            <a:pPr algn="ctr" rtl="1">
              <a:defRPr/>
            </a:pPr>
            <a:r>
              <a:rPr lang="ar-SA" sz="4000" b="1" dirty="0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........................................</a:t>
            </a:r>
            <a:endParaRPr lang="ar-SA" sz="3200" b="1" dirty="0">
              <a:ln w="0"/>
              <a:solidFill>
                <a:schemeClr val="tx1"/>
              </a:solidFill>
              <a:ea typeface="Arial" pitchFamily="34" charset="0"/>
              <a:cs typeface="Akhbar MT" pitchFamily="2" charset="-78"/>
            </a:endParaRPr>
          </a:p>
        </p:txBody>
      </p:sp>
      <p:sp>
        <p:nvSpPr>
          <p:cNvPr id="5" name="شكل بيضاوي 4"/>
          <p:cNvSpPr/>
          <p:nvPr/>
        </p:nvSpPr>
        <p:spPr>
          <a:xfrm>
            <a:off x="11282397" y="2563961"/>
            <a:ext cx="553367" cy="83736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1</a:t>
            </a:r>
          </a:p>
        </p:txBody>
      </p:sp>
      <p:sp>
        <p:nvSpPr>
          <p:cNvPr id="6" name="شكل بيضاوي 5"/>
          <p:cNvSpPr/>
          <p:nvPr/>
        </p:nvSpPr>
        <p:spPr>
          <a:xfrm>
            <a:off x="11282397" y="3681815"/>
            <a:ext cx="553368" cy="83736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2</a:t>
            </a:r>
          </a:p>
        </p:txBody>
      </p:sp>
      <p:sp>
        <p:nvSpPr>
          <p:cNvPr id="7" name="شكل بيضاوي 6"/>
          <p:cNvSpPr/>
          <p:nvPr/>
        </p:nvSpPr>
        <p:spPr>
          <a:xfrm>
            <a:off x="11282395" y="4808430"/>
            <a:ext cx="553370" cy="83736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3</a:t>
            </a:r>
          </a:p>
        </p:txBody>
      </p:sp>
      <p:sp>
        <p:nvSpPr>
          <p:cNvPr id="8" name="شكل بيضاوي 7"/>
          <p:cNvSpPr/>
          <p:nvPr/>
        </p:nvSpPr>
        <p:spPr>
          <a:xfrm>
            <a:off x="11282395" y="5863752"/>
            <a:ext cx="553370" cy="83736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400" b="1" dirty="0"/>
              <a:t>4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5262880" y="3701550"/>
            <a:ext cx="572516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>
                <a:solidFill>
                  <a:schemeClr val="tx1"/>
                </a:solidFill>
              </a:rPr>
              <a:t>معجزات النبي صلى الله عليه وسلم</a:t>
            </a:r>
          </a:p>
        </p:txBody>
      </p:sp>
      <p:sp>
        <p:nvSpPr>
          <p:cNvPr id="10" name="مربع نص 9"/>
          <p:cNvSpPr txBox="1"/>
          <p:nvPr/>
        </p:nvSpPr>
        <p:spPr>
          <a:xfrm>
            <a:off x="5262880" y="4796926"/>
            <a:ext cx="572516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ar-SA" sz="3600" b="1" dirty="0">
                <a:solidFill>
                  <a:schemeClr val="tx1"/>
                </a:solidFill>
              </a:rPr>
              <a:t>خصائص النبي صلى الله عليه وسلم</a:t>
            </a:r>
          </a:p>
        </p:txBody>
      </p:sp>
      <p:sp>
        <p:nvSpPr>
          <p:cNvPr id="11" name="مربع نص 10"/>
          <p:cNvSpPr txBox="1"/>
          <p:nvPr/>
        </p:nvSpPr>
        <p:spPr>
          <a:xfrm>
            <a:off x="5262880" y="5903221"/>
            <a:ext cx="572516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ar-SA" sz="3600" b="1" dirty="0">
                <a:solidFill>
                  <a:schemeClr val="tx1"/>
                </a:solidFill>
              </a:rPr>
              <a:t>أحوال النبي صلى الله عليه وسلم</a:t>
            </a:r>
          </a:p>
        </p:txBody>
      </p:sp>
      <p:sp>
        <p:nvSpPr>
          <p:cNvPr id="12" name="مربع نص 11"/>
          <p:cNvSpPr txBox="1"/>
          <p:nvPr/>
        </p:nvSpPr>
        <p:spPr>
          <a:xfrm>
            <a:off x="5262880" y="2744049"/>
            <a:ext cx="572516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ar-SA" sz="3600" b="1" dirty="0">
                <a:solidFill>
                  <a:schemeClr val="tx1"/>
                </a:solidFill>
              </a:rPr>
              <a:t>رسالة النبي صلى الله عليه وسلم</a:t>
            </a: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F20B39F2-F841-AEC1-EC5B-CAF96FD7F9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538" y="2652733"/>
            <a:ext cx="3511550" cy="3938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97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4.44444E-6 L -0.14232 -0.30371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22" y="-15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595312" y="212305"/>
            <a:ext cx="11001375" cy="1938992"/>
          </a:xfrm>
          <a:prstGeom prst="rect">
            <a:avLst/>
          </a:prstGeom>
          <a:solidFill>
            <a:srgbClr val="F1F8AE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4000" b="1" dirty="0">
                <a:latin typeface="+mj-lt"/>
              </a:rPr>
              <a:t>حدثت معجزة تكثير الطعام بين يدي الرسول صلى الله عليه وسلم لعبدالله بن مسعود رضي الله عنه عندما أراد سداد دين والده</a:t>
            </a:r>
          </a:p>
          <a:p>
            <a:pPr algn="ctr"/>
            <a:r>
              <a:rPr lang="ar-SA" sz="4000" b="1" dirty="0">
                <a:latin typeface="+mj-lt"/>
              </a:rPr>
              <a:t>...................................................... </a:t>
            </a:r>
            <a:endParaRPr lang="en-GB" sz="4400" b="1" dirty="0">
              <a:latin typeface="+mj-lt"/>
            </a:endParaRPr>
          </a:p>
        </p:txBody>
      </p:sp>
      <p:sp>
        <p:nvSpPr>
          <p:cNvPr id="5" name="شكل بيضاوي 4"/>
          <p:cNvSpPr/>
          <p:nvPr/>
        </p:nvSpPr>
        <p:spPr>
          <a:xfrm>
            <a:off x="10469314" y="3081746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6000" dirty="0"/>
              <a:t>1</a:t>
            </a:r>
          </a:p>
        </p:txBody>
      </p:sp>
      <p:sp>
        <p:nvSpPr>
          <p:cNvPr id="6" name="شكل بيضاوي 5"/>
          <p:cNvSpPr/>
          <p:nvPr/>
        </p:nvSpPr>
        <p:spPr>
          <a:xfrm>
            <a:off x="10555356" y="4426632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6000" dirty="0"/>
              <a:t>2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5915094" y="4426632"/>
            <a:ext cx="4371975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4800" b="1" kern="0" dirty="0">
                <a:solidFill>
                  <a:srgbClr val="333300"/>
                </a:solidFill>
              </a:rPr>
              <a:t>خطأ</a:t>
            </a:r>
          </a:p>
        </p:txBody>
      </p:sp>
      <p:sp>
        <p:nvSpPr>
          <p:cNvPr id="12" name="مربع نص 11"/>
          <p:cNvSpPr txBox="1"/>
          <p:nvPr/>
        </p:nvSpPr>
        <p:spPr>
          <a:xfrm>
            <a:off x="5833814" y="3081746"/>
            <a:ext cx="4371975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4800" b="1" kern="0" dirty="0">
                <a:solidFill>
                  <a:srgbClr val="333300"/>
                </a:solidFill>
              </a:rPr>
              <a:t>صواب </a:t>
            </a:r>
            <a:endParaRPr lang="ar-SA" sz="4800" dirty="0"/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0ED18F4C-6B88-7D37-8921-6CBB8486CC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4652" y="2529296"/>
            <a:ext cx="2543175" cy="3343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839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1.48148E-6 L -0.05573 -0.18542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86" y="-92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9" grpId="0" animBg="1"/>
      <p:bldP spid="9" grpId="1" animBg="1"/>
      <p:bldP spid="12" grpId="0" animBg="1"/>
      <p:bldP spid="12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490538" y="308448"/>
            <a:ext cx="11210924" cy="1323439"/>
          </a:xfrm>
          <a:prstGeom prst="rect">
            <a:avLst/>
          </a:prstGeom>
          <a:solidFill>
            <a:srgbClr val="F1F8AE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>
              <a:defRPr/>
            </a:pPr>
            <a:r>
              <a:rPr lang="ar-SA" sz="4000" b="1" dirty="0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عند حدوث معجزة تكثير الطعام في غزوة تبوك قال النبي صلى الله عليه وسلم</a:t>
            </a:r>
          </a:p>
          <a:p>
            <a:pPr algn="ctr" rtl="1">
              <a:defRPr/>
            </a:pPr>
            <a:r>
              <a:rPr lang="ar-SA" sz="4000" b="1" dirty="0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........................................</a:t>
            </a:r>
            <a:endParaRPr lang="ar-SA" sz="3200" b="1" dirty="0">
              <a:ln w="0"/>
              <a:solidFill>
                <a:schemeClr val="tx1"/>
              </a:solidFill>
              <a:ea typeface="Arial" pitchFamily="34" charset="0"/>
              <a:cs typeface="Akhbar MT" pitchFamily="2" charset="-78"/>
            </a:endParaRPr>
          </a:p>
        </p:txBody>
      </p:sp>
      <p:sp>
        <p:nvSpPr>
          <p:cNvPr id="5" name="شكل بيضاوي 4"/>
          <p:cNvSpPr/>
          <p:nvPr/>
        </p:nvSpPr>
        <p:spPr>
          <a:xfrm>
            <a:off x="11109563" y="2563961"/>
            <a:ext cx="726202" cy="83736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1</a:t>
            </a:r>
          </a:p>
        </p:txBody>
      </p:sp>
      <p:sp>
        <p:nvSpPr>
          <p:cNvPr id="6" name="شكل بيضاوي 5"/>
          <p:cNvSpPr/>
          <p:nvPr/>
        </p:nvSpPr>
        <p:spPr>
          <a:xfrm>
            <a:off x="11109561" y="3681815"/>
            <a:ext cx="726204" cy="83736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2</a:t>
            </a:r>
          </a:p>
        </p:txBody>
      </p:sp>
      <p:sp>
        <p:nvSpPr>
          <p:cNvPr id="7" name="شكل بيضاوي 6"/>
          <p:cNvSpPr/>
          <p:nvPr/>
        </p:nvSpPr>
        <p:spPr>
          <a:xfrm>
            <a:off x="11109561" y="5131595"/>
            <a:ext cx="726205" cy="83736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3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490538" y="3701550"/>
            <a:ext cx="10497502" cy="120032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>
                <a:solidFill>
                  <a:schemeClr val="tx1"/>
                </a:solidFill>
              </a:rPr>
              <a:t>( أشهد أن لا إله إلا الله وأني  رسول الله  لا يلقى الله بهما عبد غير شاك  فيحجب عن الجنة)</a:t>
            </a:r>
          </a:p>
        </p:txBody>
      </p:sp>
      <p:sp>
        <p:nvSpPr>
          <p:cNvPr id="10" name="مربع نص 9"/>
          <p:cNvSpPr txBox="1"/>
          <p:nvPr/>
        </p:nvSpPr>
        <p:spPr>
          <a:xfrm>
            <a:off x="640080" y="5322626"/>
            <a:ext cx="1026668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(حي على الطهور المبارك والبركة من الله ).</a:t>
            </a:r>
          </a:p>
        </p:txBody>
      </p:sp>
      <p:sp>
        <p:nvSpPr>
          <p:cNvPr id="12" name="مربع نص 11"/>
          <p:cNvSpPr txBox="1"/>
          <p:nvPr/>
        </p:nvSpPr>
        <p:spPr>
          <a:xfrm>
            <a:off x="490538" y="2707404"/>
            <a:ext cx="10497502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(أنا النبي لا كذب أنا ابن عبد المطلب)</a:t>
            </a:r>
          </a:p>
        </p:txBody>
      </p:sp>
    </p:spTree>
    <p:extLst>
      <p:ext uri="{BB962C8B-B14F-4D97-AF65-F5344CB8AC3E}">
        <p14:creationId xmlns:p14="http://schemas.microsoft.com/office/powerpoint/2010/main" val="1443215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4.81481E-6 L 0.0293 -0.36064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58" y="-180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9" grpId="0" animBg="1"/>
      <p:bldP spid="9" grpId="1" animBg="1"/>
      <p:bldP spid="10" grpId="0" animBg="1"/>
      <p:bldP spid="10" grpId="1" animBg="1"/>
      <p:bldP spid="12" grpId="0" animBg="1"/>
      <p:bldP spid="12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490538" y="308448"/>
            <a:ext cx="11210924" cy="1569660"/>
          </a:xfrm>
          <a:prstGeom prst="rect">
            <a:avLst/>
          </a:prstGeom>
          <a:solidFill>
            <a:srgbClr val="F1F8AE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>
              <a:defRPr/>
            </a:pPr>
            <a:r>
              <a:rPr lang="ar-SA" sz="4800" b="1" dirty="0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من نتائج إطعام الطعام في الدنيا  </a:t>
            </a:r>
          </a:p>
          <a:p>
            <a:pPr algn="ctr" rtl="1">
              <a:defRPr/>
            </a:pPr>
            <a:r>
              <a:rPr lang="ar-SA" sz="4800" b="1" dirty="0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........................................</a:t>
            </a:r>
            <a:endParaRPr lang="ar-SA" sz="4000" b="1" dirty="0">
              <a:ln w="0"/>
              <a:solidFill>
                <a:schemeClr val="tx1"/>
              </a:solidFill>
              <a:ea typeface="Arial" pitchFamily="34" charset="0"/>
              <a:cs typeface="Akhbar MT" pitchFamily="2" charset="-78"/>
            </a:endParaRPr>
          </a:p>
        </p:txBody>
      </p:sp>
      <p:sp>
        <p:nvSpPr>
          <p:cNvPr id="5" name="شكل بيضاوي 4"/>
          <p:cNvSpPr/>
          <p:nvPr/>
        </p:nvSpPr>
        <p:spPr>
          <a:xfrm>
            <a:off x="11186159" y="2563961"/>
            <a:ext cx="649605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1</a:t>
            </a:r>
          </a:p>
        </p:txBody>
      </p:sp>
      <p:sp>
        <p:nvSpPr>
          <p:cNvPr id="6" name="شكل بيضاوي 5"/>
          <p:cNvSpPr/>
          <p:nvPr/>
        </p:nvSpPr>
        <p:spPr>
          <a:xfrm>
            <a:off x="11186159" y="3681815"/>
            <a:ext cx="649606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2</a:t>
            </a:r>
          </a:p>
        </p:txBody>
      </p:sp>
      <p:sp>
        <p:nvSpPr>
          <p:cNvPr id="7" name="شكل بيضاوي 6"/>
          <p:cNvSpPr/>
          <p:nvPr/>
        </p:nvSpPr>
        <p:spPr>
          <a:xfrm>
            <a:off x="11186157" y="4808430"/>
            <a:ext cx="649607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3</a:t>
            </a:r>
          </a:p>
        </p:txBody>
      </p:sp>
      <p:sp>
        <p:nvSpPr>
          <p:cNvPr id="8" name="شكل بيضاوي 7"/>
          <p:cNvSpPr/>
          <p:nvPr/>
        </p:nvSpPr>
        <p:spPr>
          <a:xfrm>
            <a:off x="11186157" y="5863752"/>
            <a:ext cx="649608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400" b="1" dirty="0"/>
              <a:t>4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4267200" y="3701550"/>
            <a:ext cx="67208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>
                <a:solidFill>
                  <a:schemeClr val="tx1"/>
                </a:solidFill>
              </a:rPr>
              <a:t>تحقيق المودة والترابط بين أبناء المجتمع</a:t>
            </a:r>
          </a:p>
        </p:txBody>
      </p:sp>
      <p:sp>
        <p:nvSpPr>
          <p:cNvPr id="10" name="مربع نص 9"/>
          <p:cNvSpPr txBox="1"/>
          <p:nvPr/>
        </p:nvSpPr>
        <p:spPr>
          <a:xfrm>
            <a:off x="4267200" y="4796926"/>
            <a:ext cx="67208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أن يكون من أصحاب الميمنة .</a:t>
            </a:r>
          </a:p>
        </p:txBody>
      </p:sp>
      <p:sp>
        <p:nvSpPr>
          <p:cNvPr id="11" name="مربع نص 10"/>
          <p:cNvSpPr txBox="1"/>
          <p:nvPr/>
        </p:nvSpPr>
        <p:spPr>
          <a:xfrm>
            <a:off x="4267200" y="5903221"/>
            <a:ext cx="67208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النجاة من أهوال يوم القيامة .</a:t>
            </a:r>
          </a:p>
        </p:txBody>
      </p:sp>
      <p:sp>
        <p:nvSpPr>
          <p:cNvPr id="12" name="مربع نص 11"/>
          <p:cNvSpPr txBox="1"/>
          <p:nvPr/>
        </p:nvSpPr>
        <p:spPr>
          <a:xfrm>
            <a:off x="4267200" y="2744049"/>
            <a:ext cx="67208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دخول الجنة والنجاة من النار </a:t>
            </a:r>
          </a:p>
        </p:txBody>
      </p:sp>
    </p:spTree>
    <p:extLst>
      <p:ext uri="{BB962C8B-B14F-4D97-AF65-F5344CB8AC3E}">
        <p14:creationId xmlns:p14="http://schemas.microsoft.com/office/powerpoint/2010/main" val="3911880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4.44444E-6 L -0.14232 -0.30371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22" y="-15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490538" y="308448"/>
            <a:ext cx="11210924" cy="1569660"/>
          </a:xfrm>
          <a:prstGeom prst="rect">
            <a:avLst/>
          </a:prstGeom>
          <a:solidFill>
            <a:srgbClr val="F1F8AE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>
              <a:defRPr/>
            </a:pPr>
            <a:r>
              <a:rPr lang="ar-SA" sz="4800" b="1" dirty="0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الاجتماع على الطعام يؤدي إلى :</a:t>
            </a:r>
          </a:p>
          <a:p>
            <a:pPr algn="ctr" rtl="1">
              <a:defRPr/>
            </a:pPr>
            <a:r>
              <a:rPr lang="ar-SA" sz="4800" b="1" dirty="0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........................................</a:t>
            </a:r>
            <a:endParaRPr lang="ar-SA" sz="4000" b="1" dirty="0">
              <a:ln w="0"/>
              <a:solidFill>
                <a:schemeClr val="tx1"/>
              </a:solidFill>
              <a:ea typeface="Arial" pitchFamily="34" charset="0"/>
              <a:cs typeface="Akhbar MT" pitchFamily="2" charset="-78"/>
            </a:endParaRPr>
          </a:p>
        </p:txBody>
      </p:sp>
      <p:sp>
        <p:nvSpPr>
          <p:cNvPr id="5" name="شكل بيضاوي 4"/>
          <p:cNvSpPr/>
          <p:nvPr/>
        </p:nvSpPr>
        <p:spPr>
          <a:xfrm>
            <a:off x="10468347" y="2147401"/>
            <a:ext cx="869577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1</a:t>
            </a:r>
          </a:p>
        </p:txBody>
      </p:sp>
      <p:sp>
        <p:nvSpPr>
          <p:cNvPr id="6" name="شكل بيضاوي 5"/>
          <p:cNvSpPr/>
          <p:nvPr/>
        </p:nvSpPr>
        <p:spPr>
          <a:xfrm>
            <a:off x="10468347" y="3265255"/>
            <a:ext cx="869578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2</a:t>
            </a:r>
          </a:p>
        </p:txBody>
      </p:sp>
      <p:sp>
        <p:nvSpPr>
          <p:cNvPr id="7" name="شكل بيضاوي 6"/>
          <p:cNvSpPr/>
          <p:nvPr/>
        </p:nvSpPr>
        <p:spPr>
          <a:xfrm>
            <a:off x="10468345" y="4391870"/>
            <a:ext cx="86958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3</a:t>
            </a:r>
          </a:p>
        </p:txBody>
      </p:sp>
      <p:sp>
        <p:nvSpPr>
          <p:cNvPr id="8" name="شكل بيضاوي 7"/>
          <p:cNvSpPr/>
          <p:nvPr/>
        </p:nvSpPr>
        <p:spPr>
          <a:xfrm>
            <a:off x="10468344" y="5447192"/>
            <a:ext cx="869581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400" b="1" dirty="0"/>
              <a:t>4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1493520" y="3284990"/>
            <a:ext cx="899668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>
                <a:solidFill>
                  <a:schemeClr val="tx1"/>
                </a:solidFill>
              </a:rPr>
              <a:t>حصول البركة في الطعام للمجتمعين عليه.</a:t>
            </a:r>
          </a:p>
        </p:txBody>
      </p:sp>
      <p:sp>
        <p:nvSpPr>
          <p:cNvPr id="10" name="مربع نص 9"/>
          <p:cNvSpPr txBox="1"/>
          <p:nvPr/>
        </p:nvSpPr>
        <p:spPr>
          <a:xfrm>
            <a:off x="1493520" y="4380366"/>
            <a:ext cx="899668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كثرة الحديث واللغط بين المجتمعين عليه.</a:t>
            </a:r>
          </a:p>
        </p:txBody>
      </p:sp>
      <p:sp>
        <p:nvSpPr>
          <p:cNvPr id="11" name="مربع نص 10"/>
          <p:cNvSpPr txBox="1"/>
          <p:nvPr/>
        </p:nvSpPr>
        <p:spPr>
          <a:xfrm>
            <a:off x="1493520" y="5486661"/>
            <a:ext cx="899668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عدم كفاية الطعام للمجتمعين عليه .</a:t>
            </a:r>
          </a:p>
        </p:txBody>
      </p:sp>
      <p:sp>
        <p:nvSpPr>
          <p:cNvPr id="12" name="مربع نص 11"/>
          <p:cNvSpPr txBox="1"/>
          <p:nvPr/>
        </p:nvSpPr>
        <p:spPr>
          <a:xfrm>
            <a:off x="1493520" y="2327489"/>
            <a:ext cx="899668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انتقال الأمراض بين المجتمعين على الطعام.</a:t>
            </a:r>
          </a:p>
        </p:txBody>
      </p:sp>
    </p:spTree>
    <p:extLst>
      <p:ext uri="{BB962C8B-B14F-4D97-AF65-F5344CB8AC3E}">
        <p14:creationId xmlns:p14="http://schemas.microsoft.com/office/powerpoint/2010/main" val="3128598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4.44444E-6 L -0.14232 -0.30371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22" y="-15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490538" y="308448"/>
            <a:ext cx="11210924" cy="1754326"/>
          </a:xfrm>
          <a:prstGeom prst="rect">
            <a:avLst/>
          </a:prstGeom>
          <a:solidFill>
            <a:srgbClr val="F1F8AE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>
              <a:defRPr/>
            </a:pPr>
            <a:r>
              <a:rPr lang="ar-SA" sz="5400" b="1" dirty="0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أن يصبح الطعام القليل كافياً للعدد الكبير  هو تعريف  </a:t>
            </a:r>
          </a:p>
          <a:p>
            <a:pPr algn="ctr" rtl="1">
              <a:defRPr/>
            </a:pPr>
            <a:r>
              <a:rPr lang="ar-SA" sz="5400" b="1" dirty="0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........................................</a:t>
            </a:r>
            <a:endParaRPr lang="ar-SA" sz="4400" b="1" dirty="0">
              <a:ln w="0"/>
              <a:solidFill>
                <a:schemeClr val="tx1"/>
              </a:solidFill>
              <a:ea typeface="Arial" pitchFamily="34" charset="0"/>
              <a:cs typeface="Akhbar MT" pitchFamily="2" charset="-78"/>
            </a:endParaRPr>
          </a:p>
        </p:txBody>
      </p:sp>
      <p:sp>
        <p:nvSpPr>
          <p:cNvPr id="5" name="شكل بيضاوي 4"/>
          <p:cNvSpPr/>
          <p:nvPr/>
        </p:nvSpPr>
        <p:spPr>
          <a:xfrm>
            <a:off x="11186159" y="2563961"/>
            <a:ext cx="649605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1</a:t>
            </a:r>
          </a:p>
        </p:txBody>
      </p:sp>
      <p:sp>
        <p:nvSpPr>
          <p:cNvPr id="6" name="شكل بيضاوي 5"/>
          <p:cNvSpPr/>
          <p:nvPr/>
        </p:nvSpPr>
        <p:spPr>
          <a:xfrm>
            <a:off x="11186159" y="3681815"/>
            <a:ext cx="649606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2</a:t>
            </a:r>
          </a:p>
        </p:txBody>
      </p:sp>
      <p:sp>
        <p:nvSpPr>
          <p:cNvPr id="7" name="شكل بيضاوي 6"/>
          <p:cNvSpPr/>
          <p:nvPr/>
        </p:nvSpPr>
        <p:spPr>
          <a:xfrm>
            <a:off x="11186157" y="4808430"/>
            <a:ext cx="649607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3</a:t>
            </a:r>
          </a:p>
        </p:txBody>
      </p:sp>
      <p:sp>
        <p:nvSpPr>
          <p:cNvPr id="8" name="شكل بيضاوي 7"/>
          <p:cNvSpPr/>
          <p:nvPr/>
        </p:nvSpPr>
        <p:spPr>
          <a:xfrm>
            <a:off x="11186157" y="5863752"/>
            <a:ext cx="649608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400" b="1" dirty="0"/>
              <a:t>4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4267200" y="3701550"/>
            <a:ext cx="67208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>
                <a:solidFill>
                  <a:schemeClr val="tx1"/>
                </a:solidFill>
              </a:rPr>
              <a:t>البركة في الطعام .</a:t>
            </a:r>
          </a:p>
        </p:txBody>
      </p:sp>
      <p:sp>
        <p:nvSpPr>
          <p:cNvPr id="10" name="مربع نص 9"/>
          <p:cNvSpPr txBox="1"/>
          <p:nvPr/>
        </p:nvSpPr>
        <p:spPr>
          <a:xfrm>
            <a:off x="4267200" y="4796926"/>
            <a:ext cx="67208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نقصان البركة .</a:t>
            </a:r>
          </a:p>
        </p:txBody>
      </p:sp>
      <p:sp>
        <p:nvSpPr>
          <p:cNvPr id="11" name="مربع نص 10"/>
          <p:cNvSpPr txBox="1"/>
          <p:nvPr/>
        </p:nvSpPr>
        <p:spPr>
          <a:xfrm>
            <a:off x="4267200" y="5903221"/>
            <a:ext cx="67208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الوفرة في الطعام .</a:t>
            </a:r>
          </a:p>
        </p:txBody>
      </p:sp>
      <p:sp>
        <p:nvSpPr>
          <p:cNvPr id="12" name="مربع نص 11"/>
          <p:cNvSpPr txBox="1"/>
          <p:nvPr/>
        </p:nvSpPr>
        <p:spPr>
          <a:xfrm>
            <a:off x="4267200" y="2744049"/>
            <a:ext cx="67208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الكفاية في الطعام .</a:t>
            </a:r>
          </a:p>
        </p:txBody>
      </p:sp>
    </p:spTree>
    <p:extLst>
      <p:ext uri="{BB962C8B-B14F-4D97-AF65-F5344CB8AC3E}">
        <p14:creationId xmlns:p14="http://schemas.microsoft.com/office/powerpoint/2010/main" val="1781282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4.44444E-6 L -0.14232 -0.30371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22" y="-15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490538" y="308448"/>
            <a:ext cx="11210924" cy="1446550"/>
          </a:xfrm>
          <a:prstGeom prst="rect">
            <a:avLst/>
          </a:prstGeom>
          <a:solidFill>
            <a:srgbClr val="F1F8AE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>
              <a:defRPr/>
            </a:pPr>
            <a:r>
              <a:rPr lang="ar-SA" sz="4400" b="1" dirty="0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جميع الأسباب هي من أسباب حصول البركة في الطعام إلا سبب واحد هو :</a:t>
            </a:r>
          </a:p>
          <a:p>
            <a:pPr algn="ctr" rtl="1">
              <a:defRPr/>
            </a:pPr>
            <a:r>
              <a:rPr lang="ar-SA" sz="4400" b="1" dirty="0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........................................</a:t>
            </a:r>
            <a:endParaRPr lang="ar-SA" sz="3600" b="1" dirty="0">
              <a:ln w="0"/>
              <a:solidFill>
                <a:schemeClr val="tx1"/>
              </a:solidFill>
              <a:ea typeface="Arial" pitchFamily="34" charset="0"/>
              <a:cs typeface="Akhbar MT" pitchFamily="2" charset="-78"/>
            </a:endParaRPr>
          </a:p>
        </p:txBody>
      </p:sp>
      <p:sp>
        <p:nvSpPr>
          <p:cNvPr id="5" name="شكل بيضاوي 4"/>
          <p:cNvSpPr/>
          <p:nvPr/>
        </p:nvSpPr>
        <p:spPr>
          <a:xfrm>
            <a:off x="10681783" y="2096601"/>
            <a:ext cx="930462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1</a:t>
            </a:r>
          </a:p>
        </p:txBody>
      </p:sp>
      <p:sp>
        <p:nvSpPr>
          <p:cNvPr id="6" name="شكل بيضاوي 5"/>
          <p:cNvSpPr/>
          <p:nvPr/>
        </p:nvSpPr>
        <p:spPr>
          <a:xfrm>
            <a:off x="10681781" y="3214455"/>
            <a:ext cx="930464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2</a:t>
            </a:r>
          </a:p>
        </p:txBody>
      </p:sp>
      <p:sp>
        <p:nvSpPr>
          <p:cNvPr id="7" name="شكل بيضاوي 6"/>
          <p:cNvSpPr/>
          <p:nvPr/>
        </p:nvSpPr>
        <p:spPr>
          <a:xfrm>
            <a:off x="10681779" y="4341070"/>
            <a:ext cx="930465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3</a:t>
            </a:r>
          </a:p>
        </p:txBody>
      </p:sp>
      <p:sp>
        <p:nvSpPr>
          <p:cNvPr id="8" name="شكل بيضاوي 7"/>
          <p:cNvSpPr/>
          <p:nvPr/>
        </p:nvSpPr>
        <p:spPr>
          <a:xfrm>
            <a:off x="10681779" y="5396392"/>
            <a:ext cx="930466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400" b="1" dirty="0"/>
              <a:t>4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1137920" y="3234190"/>
            <a:ext cx="962660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>
                <a:solidFill>
                  <a:schemeClr val="tx1"/>
                </a:solidFill>
              </a:rPr>
              <a:t>التفرق على الطعام الواحد  حتى يكفي الجميع.</a:t>
            </a:r>
          </a:p>
        </p:txBody>
      </p:sp>
      <p:sp>
        <p:nvSpPr>
          <p:cNvPr id="10" name="مربع نص 9"/>
          <p:cNvSpPr txBox="1"/>
          <p:nvPr/>
        </p:nvSpPr>
        <p:spPr>
          <a:xfrm>
            <a:off x="1137920" y="4329566"/>
            <a:ext cx="962660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التصدق منه.</a:t>
            </a:r>
          </a:p>
        </p:txBody>
      </p:sp>
      <p:sp>
        <p:nvSpPr>
          <p:cNvPr id="11" name="مربع نص 10"/>
          <p:cNvSpPr txBox="1"/>
          <p:nvPr/>
        </p:nvSpPr>
        <p:spPr>
          <a:xfrm>
            <a:off x="1137920" y="5435861"/>
            <a:ext cx="962660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الاجتماع عليه أثناء تناوله.</a:t>
            </a:r>
          </a:p>
        </p:txBody>
      </p:sp>
      <p:sp>
        <p:nvSpPr>
          <p:cNvPr id="12" name="مربع نص 11"/>
          <p:cNvSpPr txBox="1"/>
          <p:nvPr/>
        </p:nvSpPr>
        <p:spPr>
          <a:xfrm>
            <a:off x="1137920" y="2276689"/>
            <a:ext cx="962660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إشراك المساكين وذوي الحاجة فيه.</a:t>
            </a:r>
          </a:p>
        </p:txBody>
      </p:sp>
    </p:spTree>
    <p:extLst>
      <p:ext uri="{BB962C8B-B14F-4D97-AF65-F5344CB8AC3E}">
        <p14:creationId xmlns:p14="http://schemas.microsoft.com/office/powerpoint/2010/main" val="1285624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4.44444E-6 L -0.14232 -0.30371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22" y="-15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490538" y="308448"/>
            <a:ext cx="11210924" cy="2123658"/>
          </a:xfrm>
          <a:prstGeom prst="rect">
            <a:avLst/>
          </a:prstGeom>
          <a:solidFill>
            <a:srgbClr val="F1F8AE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>
              <a:defRPr/>
            </a:pPr>
            <a:r>
              <a:rPr lang="ar-SA" sz="4400" b="1" dirty="0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هو وأبوه  صحابيان رضي الله عنهما شهد  بيعة العقبة مع السبعين  وشهد بيعة الرضوان يوم الحديبة </a:t>
            </a:r>
          </a:p>
          <a:p>
            <a:pPr algn="ctr" rtl="1">
              <a:defRPr/>
            </a:pPr>
            <a:r>
              <a:rPr lang="ar-SA" sz="4400" b="1" dirty="0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........................................</a:t>
            </a:r>
            <a:endParaRPr lang="ar-SA" sz="3600" b="1" dirty="0">
              <a:ln w="0"/>
              <a:solidFill>
                <a:schemeClr val="tx1"/>
              </a:solidFill>
              <a:ea typeface="Arial" pitchFamily="34" charset="0"/>
              <a:cs typeface="Akhbar MT" pitchFamily="2" charset="-78"/>
            </a:endParaRPr>
          </a:p>
        </p:txBody>
      </p:sp>
      <p:sp>
        <p:nvSpPr>
          <p:cNvPr id="5" name="شكل بيضاوي 4"/>
          <p:cNvSpPr/>
          <p:nvPr/>
        </p:nvSpPr>
        <p:spPr>
          <a:xfrm>
            <a:off x="11393365" y="2563961"/>
            <a:ext cx="442399" cy="83736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1</a:t>
            </a:r>
          </a:p>
        </p:txBody>
      </p:sp>
      <p:sp>
        <p:nvSpPr>
          <p:cNvPr id="6" name="شكل بيضاوي 5"/>
          <p:cNvSpPr/>
          <p:nvPr/>
        </p:nvSpPr>
        <p:spPr>
          <a:xfrm>
            <a:off x="11393365" y="3681815"/>
            <a:ext cx="442400" cy="83736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2</a:t>
            </a:r>
          </a:p>
        </p:txBody>
      </p:sp>
      <p:sp>
        <p:nvSpPr>
          <p:cNvPr id="7" name="شكل بيضاوي 6"/>
          <p:cNvSpPr/>
          <p:nvPr/>
        </p:nvSpPr>
        <p:spPr>
          <a:xfrm>
            <a:off x="11393363" y="4808430"/>
            <a:ext cx="442401" cy="83736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3</a:t>
            </a:r>
          </a:p>
        </p:txBody>
      </p:sp>
      <p:sp>
        <p:nvSpPr>
          <p:cNvPr id="8" name="شكل بيضاوي 7"/>
          <p:cNvSpPr/>
          <p:nvPr/>
        </p:nvSpPr>
        <p:spPr>
          <a:xfrm>
            <a:off x="11393363" y="5863752"/>
            <a:ext cx="442401" cy="83736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400" b="1" dirty="0"/>
              <a:t>4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6410960" y="3701550"/>
            <a:ext cx="457708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>
                <a:solidFill>
                  <a:schemeClr val="tx1"/>
                </a:solidFill>
              </a:rPr>
              <a:t>جابر بن عبدالله.</a:t>
            </a:r>
          </a:p>
        </p:txBody>
      </p:sp>
      <p:sp>
        <p:nvSpPr>
          <p:cNvPr id="10" name="مربع نص 9"/>
          <p:cNvSpPr txBox="1"/>
          <p:nvPr/>
        </p:nvSpPr>
        <p:spPr>
          <a:xfrm>
            <a:off x="6410960" y="4796926"/>
            <a:ext cx="457708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عبدالله بن عمرو بن العاص.</a:t>
            </a:r>
          </a:p>
        </p:txBody>
      </p:sp>
      <p:sp>
        <p:nvSpPr>
          <p:cNvPr id="11" name="مربع نص 10"/>
          <p:cNvSpPr txBox="1"/>
          <p:nvPr/>
        </p:nvSpPr>
        <p:spPr>
          <a:xfrm>
            <a:off x="6410960" y="5903221"/>
            <a:ext cx="457708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عبدالله بن عباس.</a:t>
            </a:r>
          </a:p>
        </p:txBody>
      </p:sp>
      <p:sp>
        <p:nvSpPr>
          <p:cNvPr id="12" name="مربع نص 11"/>
          <p:cNvSpPr txBox="1"/>
          <p:nvPr/>
        </p:nvSpPr>
        <p:spPr>
          <a:xfrm>
            <a:off x="6410960" y="2744049"/>
            <a:ext cx="457708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عبدالله بن عمر.</a:t>
            </a:r>
          </a:p>
        </p:txBody>
      </p:sp>
    </p:spTree>
    <p:extLst>
      <p:ext uri="{BB962C8B-B14F-4D97-AF65-F5344CB8AC3E}">
        <p14:creationId xmlns:p14="http://schemas.microsoft.com/office/powerpoint/2010/main" val="3527399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4.44444E-6 L -0.14232 -0.30371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22" y="-15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490538" y="308448"/>
            <a:ext cx="11210924" cy="1754326"/>
          </a:xfrm>
          <a:prstGeom prst="rect">
            <a:avLst/>
          </a:prstGeom>
          <a:solidFill>
            <a:srgbClr val="F1F8AE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>
              <a:defRPr/>
            </a:pPr>
            <a:r>
              <a:rPr lang="ar-SA" sz="5400" b="1" dirty="0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من نتائج إطعام الطعام في الآخرة :</a:t>
            </a:r>
          </a:p>
          <a:p>
            <a:pPr algn="ctr" rtl="1">
              <a:defRPr/>
            </a:pPr>
            <a:r>
              <a:rPr lang="ar-SA" sz="5400" b="1" dirty="0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........................................</a:t>
            </a:r>
            <a:endParaRPr lang="ar-SA" sz="4400" b="1" dirty="0">
              <a:ln w="0"/>
              <a:solidFill>
                <a:schemeClr val="tx1"/>
              </a:solidFill>
              <a:ea typeface="Arial" pitchFamily="34" charset="0"/>
              <a:cs typeface="Akhbar MT" pitchFamily="2" charset="-78"/>
            </a:endParaRPr>
          </a:p>
        </p:txBody>
      </p:sp>
      <p:sp>
        <p:nvSpPr>
          <p:cNvPr id="5" name="شكل بيضاوي 4"/>
          <p:cNvSpPr/>
          <p:nvPr/>
        </p:nvSpPr>
        <p:spPr>
          <a:xfrm>
            <a:off x="11178303" y="2563961"/>
            <a:ext cx="657461" cy="83736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1</a:t>
            </a:r>
          </a:p>
        </p:txBody>
      </p:sp>
      <p:sp>
        <p:nvSpPr>
          <p:cNvPr id="6" name="شكل بيضاوي 5"/>
          <p:cNvSpPr/>
          <p:nvPr/>
        </p:nvSpPr>
        <p:spPr>
          <a:xfrm>
            <a:off x="11178303" y="3681815"/>
            <a:ext cx="657462" cy="83736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2</a:t>
            </a:r>
          </a:p>
        </p:txBody>
      </p:sp>
      <p:sp>
        <p:nvSpPr>
          <p:cNvPr id="7" name="شكل بيضاوي 6"/>
          <p:cNvSpPr/>
          <p:nvPr/>
        </p:nvSpPr>
        <p:spPr>
          <a:xfrm>
            <a:off x="11178301" y="4808430"/>
            <a:ext cx="657464" cy="83736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3</a:t>
            </a:r>
          </a:p>
        </p:txBody>
      </p:sp>
      <p:sp>
        <p:nvSpPr>
          <p:cNvPr id="8" name="شكل بيضاوي 7"/>
          <p:cNvSpPr/>
          <p:nvPr/>
        </p:nvSpPr>
        <p:spPr>
          <a:xfrm>
            <a:off x="11178301" y="5863752"/>
            <a:ext cx="657464" cy="83736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400" b="1" dirty="0"/>
              <a:t>4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4185920" y="3701550"/>
            <a:ext cx="680212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>
                <a:solidFill>
                  <a:schemeClr val="tx1"/>
                </a:solidFill>
              </a:rPr>
              <a:t>دخول الجنة والنجاة من النار.</a:t>
            </a:r>
          </a:p>
        </p:txBody>
      </p:sp>
      <p:sp>
        <p:nvSpPr>
          <p:cNvPr id="10" name="مربع نص 9"/>
          <p:cNvSpPr txBox="1"/>
          <p:nvPr/>
        </p:nvSpPr>
        <p:spPr>
          <a:xfrm>
            <a:off x="4185920" y="4796926"/>
            <a:ext cx="680212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نشر الدين الإسلامي.</a:t>
            </a:r>
          </a:p>
        </p:txBody>
      </p:sp>
      <p:sp>
        <p:nvSpPr>
          <p:cNvPr id="11" name="مربع نص 10"/>
          <p:cNvSpPr txBox="1"/>
          <p:nvPr/>
        </p:nvSpPr>
        <p:spPr>
          <a:xfrm>
            <a:off x="4185920" y="5903221"/>
            <a:ext cx="680212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تطهير النفس من الشح والبخل.</a:t>
            </a:r>
          </a:p>
        </p:txBody>
      </p:sp>
      <p:sp>
        <p:nvSpPr>
          <p:cNvPr id="12" name="مربع نص 11"/>
          <p:cNvSpPr txBox="1"/>
          <p:nvPr/>
        </p:nvSpPr>
        <p:spPr>
          <a:xfrm>
            <a:off x="4185920" y="2744049"/>
            <a:ext cx="680212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تحقيق المودة والمحبة.</a:t>
            </a:r>
          </a:p>
        </p:txBody>
      </p:sp>
    </p:spTree>
    <p:extLst>
      <p:ext uri="{BB962C8B-B14F-4D97-AF65-F5344CB8AC3E}">
        <p14:creationId xmlns:p14="http://schemas.microsoft.com/office/powerpoint/2010/main" val="125865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4.44444E-6 L -0.14232 -0.30371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22" y="-15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490538" y="308448"/>
            <a:ext cx="11210924" cy="2308324"/>
          </a:xfrm>
          <a:prstGeom prst="rect">
            <a:avLst/>
          </a:prstGeom>
          <a:solidFill>
            <a:srgbClr val="F1F8AE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>
              <a:defRPr/>
            </a:pPr>
            <a:r>
              <a:rPr lang="ar-SA" sz="4800" b="1" dirty="0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قول الرسول صلى الله عليه وسلم (يا أبا بكر ما ظنك باثنين الله ثالثهما) يدل على حماية الله لرسوله :</a:t>
            </a:r>
          </a:p>
          <a:p>
            <a:pPr algn="ctr" rtl="1">
              <a:defRPr/>
            </a:pPr>
            <a:r>
              <a:rPr lang="ar-SA" sz="4800" b="1" dirty="0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........................................</a:t>
            </a:r>
            <a:endParaRPr lang="ar-SA" sz="4000" b="1" dirty="0">
              <a:ln w="0"/>
              <a:solidFill>
                <a:schemeClr val="tx1"/>
              </a:solidFill>
              <a:ea typeface="Arial" pitchFamily="34" charset="0"/>
              <a:cs typeface="Akhbar MT" pitchFamily="2" charset="-78"/>
            </a:endParaRPr>
          </a:p>
        </p:txBody>
      </p:sp>
      <p:sp>
        <p:nvSpPr>
          <p:cNvPr id="5" name="شكل بيضاوي 4"/>
          <p:cNvSpPr/>
          <p:nvPr/>
        </p:nvSpPr>
        <p:spPr>
          <a:xfrm>
            <a:off x="10728959" y="3234521"/>
            <a:ext cx="649605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1</a:t>
            </a:r>
          </a:p>
        </p:txBody>
      </p:sp>
      <p:sp>
        <p:nvSpPr>
          <p:cNvPr id="6" name="شكل بيضاوي 5"/>
          <p:cNvSpPr/>
          <p:nvPr/>
        </p:nvSpPr>
        <p:spPr>
          <a:xfrm>
            <a:off x="10728959" y="4352375"/>
            <a:ext cx="649606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2</a:t>
            </a:r>
          </a:p>
        </p:txBody>
      </p:sp>
      <p:sp>
        <p:nvSpPr>
          <p:cNvPr id="7" name="شكل بيضاوي 6"/>
          <p:cNvSpPr/>
          <p:nvPr/>
        </p:nvSpPr>
        <p:spPr>
          <a:xfrm>
            <a:off x="10728957" y="5478990"/>
            <a:ext cx="649607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3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3810000" y="4372110"/>
            <a:ext cx="67208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>
                <a:solidFill>
                  <a:schemeClr val="tx1"/>
                </a:solidFill>
              </a:rPr>
              <a:t>أثناء الهجرة</a:t>
            </a:r>
          </a:p>
        </p:txBody>
      </p:sp>
      <p:sp>
        <p:nvSpPr>
          <p:cNvPr id="10" name="مربع نص 9"/>
          <p:cNvSpPr txBox="1"/>
          <p:nvPr/>
        </p:nvSpPr>
        <p:spPr>
          <a:xfrm>
            <a:off x="3810000" y="5467486"/>
            <a:ext cx="67208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بعد العجرة.</a:t>
            </a:r>
          </a:p>
        </p:txBody>
      </p:sp>
      <p:sp>
        <p:nvSpPr>
          <p:cNvPr id="12" name="مربع نص 11"/>
          <p:cNvSpPr txBox="1"/>
          <p:nvPr/>
        </p:nvSpPr>
        <p:spPr>
          <a:xfrm>
            <a:off x="3810000" y="3414609"/>
            <a:ext cx="67208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قبل الهجرة </a:t>
            </a:r>
          </a:p>
        </p:txBody>
      </p:sp>
    </p:spTree>
    <p:extLst>
      <p:ext uri="{BB962C8B-B14F-4D97-AF65-F5344CB8AC3E}">
        <p14:creationId xmlns:p14="http://schemas.microsoft.com/office/powerpoint/2010/main" val="2277064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4.44444E-6 L -0.14232 -0.30371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22" y="-15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9" grpId="0" animBg="1"/>
      <p:bldP spid="9" grpId="1" animBg="1"/>
      <p:bldP spid="10" grpId="0" animBg="1"/>
      <p:bldP spid="10" grpId="1" animBg="1"/>
      <p:bldP spid="12" grpId="0" animBg="1"/>
      <p:bldP spid="12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490538" y="308448"/>
            <a:ext cx="11210924" cy="1323439"/>
          </a:xfrm>
          <a:prstGeom prst="rect">
            <a:avLst/>
          </a:prstGeom>
          <a:solidFill>
            <a:srgbClr val="F1F8AE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>
              <a:defRPr/>
            </a:pPr>
            <a:r>
              <a:rPr lang="ar-DZ" sz="4000" b="1" dirty="0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موقف النبي صلى الله عليه وسلم  مع كفار قريش عند فتح مكة </a:t>
            </a:r>
            <a:endParaRPr lang="ar-SA" sz="4000" b="1" dirty="0">
              <a:ln w="0"/>
              <a:solidFill>
                <a:schemeClr val="tx1"/>
              </a:solidFill>
              <a:ea typeface="Arial" pitchFamily="34" charset="0"/>
              <a:cs typeface="Akhbar MT" pitchFamily="2" charset="-78"/>
            </a:endParaRPr>
          </a:p>
          <a:p>
            <a:pPr algn="ctr" rtl="1">
              <a:defRPr/>
            </a:pPr>
            <a:r>
              <a:rPr lang="ar-SA" sz="4000" b="1" dirty="0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........................................</a:t>
            </a:r>
            <a:endParaRPr lang="ar-SA" sz="3200" b="1" dirty="0">
              <a:ln w="0"/>
              <a:solidFill>
                <a:schemeClr val="tx1"/>
              </a:solidFill>
              <a:ea typeface="Arial" pitchFamily="34" charset="0"/>
              <a:cs typeface="Akhbar MT" pitchFamily="2" charset="-78"/>
            </a:endParaRPr>
          </a:p>
        </p:txBody>
      </p:sp>
      <p:sp>
        <p:nvSpPr>
          <p:cNvPr id="5" name="شكل بيضاوي 4"/>
          <p:cNvSpPr/>
          <p:nvPr/>
        </p:nvSpPr>
        <p:spPr>
          <a:xfrm>
            <a:off x="11186159" y="2563961"/>
            <a:ext cx="649605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1</a:t>
            </a:r>
          </a:p>
        </p:txBody>
      </p:sp>
      <p:sp>
        <p:nvSpPr>
          <p:cNvPr id="6" name="شكل بيضاوي 5"/>
          <p:cNvSpPr/>
          <p:nvPr/>
        </p:nvSpPr>
        <p:spPr>
          <a:xfrm>
            <a:off x="11186159" y="3681815"/>
            <a:ext cx="649606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2</a:t>
            </a:r>
          </a:p>
        </p:txBody>
      </p:sp>
      <p:sp>
        <p:nvSpPr>
          <p:cNvPr id="7" name="شكل بيضاوي 6"/>
          <p:cNvSpPr/>
          <p:nvPr/>
        </p:nvSpPr>
        <p:spPr>
          <a:xfrm>
            <a:off x="11186157" y="4808430"/>
            <a:ext cx="649607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3</a:t>
            </a:r>
          </a:p>
        </p:txBody>
      </p:sp>
      <p:sp>
        <p:nvSpPr>
          <p:cNvPr id="8" name="شكل بيضاوي 7"/>
          <p:cNvSpPr/>
          <p:nvPr/>
        </p:nvSpPr>
        <p:spPr>
          <a:xfrm>
            <a:off x="11186157" y="5863752"/>
            <a:ext cx="649608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400" b="1" dirty="0"/>
              <a:t>4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4267200" y="3701550"/>
            <a:ext cx="67208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DZ" sz="3600" b="1" dirty="0">
                <a:solidFill>
                  <a:schemeClr val="tx1"/>
                </a:solidFill>
              </a:rPr>
              <a:t>عفا وأصفح عنهم </a:t>
            </a:r>
            <a:endParaRPr lang="ar-SA" sz="3600" b="1" dirty="0">
              <a:solidFill>
                <a:schemeClr val="tx1"/>
              </a:solidFill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4267200" y="4796926"/>
            <a:ext cx="67208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DZ" sz="3600" b="1" dirty="0"/>
              <a:t>أخرجهم من مكة </a:t>
            </a:r>
            <a:endParaRPr lang="ar-SA" sz="3600" b="1" dirty="0"/>
          </a:p>
        </p:txBody>
      </p:sp>
      <p:sp>
        <p:nvSpPr>
          <p:cNvPr id="11" name="مربع نص 10"/>
          <p:cNvSpPr txBox="1"/>
          <p:nvPr/>
        </p:nvSpPr>
        <p:spPr>
          <a:xfrm>
            <a:off x="4267200" y="5903221"/>
            <a:ext cx="67208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DZ" sz="3600" b="1" dirty="0"/>
              <a:t>عاقبهم على كفرهم</a:t>
            </a:r>
            <a:r>
              <a:rPr lang="ar-SA" sz="3600" b="1" dirty="0"/>
              <a:t>.</a:t>
            </a:r>
          </a:p>
        </p:txBody>
      </p:sp>
      <p:sp>
        <p:nvSpPr>
          <p:cNvPr id="12" name="مربع نص 11"/>
          <p:cNvSpPr txBox="1"/>
          <p:nvPr/>
        </p:nvSpPr>
        <p:spPr>
          <a:xfrm>
            <a:off x="4267200" y="2744049"/>
            <a:ext cx="67208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DZ" sz="3600" b="1" dirty="0"/>
              <a:t>قاتلهم</a:t>
            </a:r>
            <a:endParaRPr lang="ar-SA" sz="3600" b="1" dirty="0"/>
          </a:p>
        </p:txBody>
      </p:sp>
    </p:spTree>
    <p:extLst>
      <p:ext uri="{BB962C8B-B14F-4D97-AF65-F5344CB8AC3E}">
        <p14:creationId xmlns:p14="http://schemas.microsoft.com/office/powerpoint/2010/main" val="3305581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4.44444E-6 L -0.14232 -0.30371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22" y="-15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490538" y="308448"/>
            <a:ext cx="11210924" cy="1754326"/>
          </a:xfrm>
          <a:prstGeom prst="rect">
            <a:avLst/>
          </a:prstGeom>
          <a:solidFill>
            <a:srgbClr val="F1F8AE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>
              <a:defRPr/>
            </a:pPr>
            <a:r>
              <a:rPr lang="ar-SA" sz="5400" b="1" dirty="0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القائل : (هل يعفر وجه محمد بين أظهركم ) هو :</a:t>
            </a:r>
          </a:p>
          <a:p>
            <a:pPr algn="ctr" rtl="1">
              <a:defRPr/>
            </a:pPr>
            <a:r>
              <a:rPr lang="ar-SA" sz="5400" b="1" dirty="0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........................................</a:t>
            </a:r>
            <a:endParaRPr lang="ar-SA" sz="4400" b="1" dirty="0">
              <a:ln w="0"/>
              <a:solidFill>
                <a:schemeClr val="tx1"/>
              </a:solidFill>
              <a:ea typeface="Arial" pitchFamily="34" charset="0"/>
              <a:cs typeface="Akhbar MT" pitchFamily="2" charset="-78"/>
            </a:endParaRPr>
          </a:p>
        </p:txBody>
      </p:sp>
      <p:sp>
        <p:nvSpPr>
          <p:cNvPr id="5" name="شكل بيضاوي 4"/>
          <p:cNvSpPr/>
          <p:nvPr/>
        </p:nvSpPr>
        <p:spPr>
          <a:xfrm>
            <a:off x="11186159" y="2563961"/>
            <a:ext cx="649605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1</a:t>
            </a:r>
          </a:p>
        </p:txBody>
      </p:sp>
      <p:sp>
        <p:nvSpPr>
          <p:cNvPr id="6" name="شكل بيضاوي 5"/>
          <p:cNvSpPr/>
          <p:nvPr/>
        </p:nvSpPr>
        <p:spPr>
          <a:xfrm>
            <a:off x="11186159" y="3681815"/>
            <a:ext cx="649606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2</a:t>
            </a:r>
          </a:p>
        </p:txBody>
      </p:sp>
      <p:sp>
        <p:nvSpPr>
          <p:cNvPr id="7" name="شكل بيضاوي 6"/>
          <p:cNvSpPr/>
          <p:nvPr/>
        </p:nvSpPr>
        <p:spPr>
          <a:xfrm>
            <a:off x="11186157" y="4808430"/>
            <a:ext cx="649607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3</a:t>
            </a:r>
          </a:p>
        </p:txBody>
      </p:sp>
      <p:sp>
        <p:nvSpPr>
          <p:cNvPr id="8" name="شكل بيضاوي 7"/>
          <p:cNvSpPr/>
          <p:nvPr/>
        </p:nvSpPr>
        <p:spPr>
          <a:xfrm>
            <a:off x="11186157" y="5863752"/>
            <a:ext cx="649608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400" b="1" dirty="0"/>
              <a:t>4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4267200" y="3701550"/>
            <a:ext cx="67208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>
                <a:solidFill>
                  <a:schemeClr val="tx1"/>
                </a:solidFill>
              </a:rPr>
              <a:t>عدو الله </a:t>
            </a:r>
            <a:r>
              <a:rPr lang="ar-SA" sz="3600" b="1" dirty="0" err="1">
                <a:solidFill>
                  <a:schemeClr val="tx1"/>
                </a:solidFill>
              </a:rPr>
              <a:t>أبوجهل</a:t>
            </a:r>
            <a:r>
              <a:rPr lang="ar-SA" sz="3600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0" name="مربع نص 9"/>
          <p:cNvSpPr txBox="1"/>
          <p:nvPr/>
        </p:nvSpPr>
        <p:spPr>
          <a:xfrm>
            <a:off x="4267200" y="4796926"/>
            <a:ext cx="67208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أبو بكر  رضي الله عنه .</a:t>
            </a:r>
          </a:p>
        </p:txBody>
      </p:sp>
      <p:sp>
        <p:nvSpPr>
          <p:cNvPr id="11" name="مربع نص 10"/>
          <p:cNvSpPr txBox="1"/>
          <p:nvPr/>
        </p:nvSpPr>
        <p:spPr>
          <a:xfrm>
            <a:off x="4267200" y="5903221"/>
            <a:ext cx="67208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أبو هريرة رضي الله عنه .</a:t>
            </a:r>
          </a:p>
        </p:txBody>
      </p:sp>
      <p:sp>
        <p:nvSpPr>
          <p:cNvPr id="12" name="مربع نص 11"/>
          <p:cNvSpPr txBox="1"/>
          <p:nvPr/>
        </p:nvSpPr>
        <p:spPr>
          <a:xfrm>
            <a:off x="4267200" y="2744049"/>
            <a:ext cx="67208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 أبو لهب .</a:t>
            </a:r>
          </a:p>
        </p:txBody>
      </p:sp>
    </p:spTree>
    <p:extLst>
      <p:ext uri="{BB962C8B-B14F-4D97-AF65-F5344CB8AC3E}">
        <p14:creationId xmlns:p14="http://schemas.microsoft.com/office/powerpoint/2010/main" val="2460386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4.44444E-6 L -0.14232 -0.30371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22" y="-15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490538" y="308448"/>
            <a:ext cx="11210924" cy="2123658"/>
          </a:xfrm>
          <a:prstGeom prst="rect">
            <a:avLst/>
          </a:prstGeom>
          <a:solidFill>
            <a:srgbClr val="F1F8AE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>
              <a:defRPr/>
            </a:pPr>
            <a:r>
              <a:rPr lang="ar-SA" sz="4400" b="1" dirty="0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لحق بالنبي صلى الله عليه وسلم و أبوبكر  رضي  الله عنه عندما خرجا من الغار وسلكا طريق الساحل:</a:t>
            </a:r>
          </a:p>
          <a:p>
            <a:pPr algn="ctr" rtl="1">
              <a:defRPr/>
            </a:pPr>
            <a:r>
              <a:rPr lang="ar-SA" sz="4400" b="1" dirty="0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........................................</a:t>
            </a:r>
            <a:endParaRPr lang="ar-SA" sz="3600" b="1" dirty="0">
              <a:ln w="0"/>
              <a:solidFill>
                <a:schemeClr val="tx1"/>
              </a:solidFill>
              <a:ea typeface="Arial" pitchFamily="34" charset="0"/>
              <a:cs typeface="Akhbar MT" pitchFamily="2" charset="-78"/>
            </a:endParaRPr>
          </a:p>
        </p:txBody>
      </p:sp>
      <p:sp>
        <p:nvSpPr>
          <p:cNvPr id="5" name="شكل بيضاوي 4"/>
          <p:cNvSpPr/>
          <p:nvPr/>
        </p:nvSpPr>
        <p:spPr>
          <a:xfrm>
            <a:off x="11186159" y="2563961"/>
            <a:ext cx="649605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1</a:t>
            </a:r>
          </a:p>
        </p:txBody>
      </p:sp>
      <p:sp>
        <p:nvSpPr>
          <p:cNvPr id="6" name="شكل بيضاوي 5"/>
          <p:cNvSpPr/>
          <p:nvPr/>
        </p:nvSpPr>
        <p:spPr>
          <a:xfrm>
            <a:off x="11186159" y="3681815"/>
            <a:ext cx="649606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2</a:t>
            </a:r>
          </a:p>
        </p:txBody>
      </p:sp>
      <p:sp>
        <p:nvSpPr>
          <p:cNvPr id="7" name="شكل بيضاوي 6"/>
          <p:cNvSpPr/>
          <p:nvPr/>
        </p:nvSpPr>
        <p:spPr>
          <a:xfrm>
            <a:off x="11186157" y="4808430"/>
            <a:ext cx="649607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3</a:t>
            </a:r>
          </a:p>
        </p:txBody>
      </p:sp>
      <p:sp>
        <p:nvSpPr>
          <p:cNvPr id="8" name="شكل بيضاوي 7"/>
          <p:cNvSpPr/>
          <p:nvPr/>
        </p:nvSpPr>
        <p:spPr>
          <a:xfrm>
            <a:off x="11186157" y="5863752"/>
            <a:ext cx="649608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400" b="1" dirty="0"/>
              <a:t>4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4267200" y="3701550"/>
            <a:ext cx="67208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>
                <a:solidFill>
                  <a:schemeClr val="tx1"/>
                </a:solidFill>
              </a:rPr>
              <a:t>سراقة بن مالك  المدلجي</a:t>
            </a:r>
          </a:p>
        </p:txBody>
      </p:sp>
      <p:sp>
        <p:nvSpPr>
          <p:cNvPr id="10" name="مربع نص 9"/>
          <p:cNvSpPr txBox="1"/>
          <p:nvPr/>
        </p:nvSpPr>
        <p:spPr>
          <a:xfrm>
            <a:off x="4267200" y="4796926"/>
            <a:ext cx="67208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أبو جهل .</a:t>
            </a:r>
          </a:p>
        </p:txBody>
      </p:sp>
      <p:sp>
        <p:nvSpPr>
          <p:cNvPr id="11" name="مربع نص 10"/>
          <p:cNvSpPr txBox="1"/>
          <p:nvPr/>
        </p:nvSpPr>
        <p:spPr>
          <a:xfrm>
            <a:off x="4267200" y="5903221"/>
            <a:ext cx="67208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عبدالله بن عباس رضي الله عنه .</a:t>
            </a:r>
          </a:p>
        </p:txBody>
      </p:sp>
      <p:sp>
        <p:nvSpPr>
          <p:cNvPr id="12" name="مربع نص 11"/>
          <p:cNvSpPr txBox="1"/>
          <p:nvPr/>
        </p:nvSpPr>
        <p:spPr>
          <a:xfrm>
            <a:off x="4267200" y="2744049"/>
            <a:ext cx="67208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 أبو هريرة رضي الله عنه .</a:t>
            </a:r>
          </a:p>
        </p:txBody>
      </p:sp>
    </p:spTree>
    <p:extLst>
      <p:ext uri="{BB962C8B-B14F-4D97-AF65-F5344CB8AC3E}">
        <p14:creationId xmlns:p14="http://schemas.microsoft.com/office/powerpoint/2010/main" val="1470748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4.44444E-6 L -0.14232 -0.30371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22" y="-15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490538" y="308448"/>
            <a:ext cx="11210924" cy="2123658"/>
          </a:xfrm>
          <a:prstGeom prst="rect">
            <a:avLst/>
          </a:prstGeom>
          <a:solidFill>
            <a:srgbClr val="F1F8AE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>
              <a:defRPr/>
            </a:pPr>
            <a:r>
              <a:rPr lang="ar-SA" sz="4400" b="1" dirty="0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بعد اتفاق قريش على قتل النبي صلى الله عليه وسلم قبل الهجرة أقبلت عليه ابنته .................. تبكي لتخبره بما سمعت :</a:t>
            </a:r>
          </a:p>
          <a:p>
            <a:pPr algn="ctr" rtl="1">
              <a:defRPr/>
            </a:pPr>
            <a:r>
              <a:rPr lang="ar-SA" sz="4400" b="1" dirty="0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........................................</a:t>
            </a:r>
            <a:endParaRPr lang="ar-SA" sz="3600" b="1" dirty="0">
              <a:ln w="0"/>
              <a:solidFill>
                <a:schemeClr val="tx1"/>
              </a:solidFill>
              <a:ea typeface="Arial" pitchFamily="34" charset="0"/>
              <a:cs typeface="Akhbar MT" pitchFamily="2" charset="-78"/>
            </a:endParaRPr>
          </a:p>
        </p:txBody>
      </p:sp>
      <p:sp>
        <p:nvSpPr>
          <p:cNvPr id="5" name="شكل بيضاوي 4"/>
          <p:cNvSpPr/>
          <p:nvPr/>
        </p:nvSpPr>
        <p:spPr>
          <a:xfrm>
            <a:off x="11186159" y="2563961"/>
            <a:ext cx="649605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1</a:t>
            </a:r>
          </a:p>
        </p:txBody>
      </p:sp>
      <p:sp>
        <p:nvSpPr>
          <p:cNvPr id="6" name="شكل بيضاوي 5"/>
          <p:cNvSpPr/>
          <p:nvPr/>
        </p:nvSpPr>
        <p:spPr>
          <a:xfrm>
            <a:off x="11186159" y="3681815"/>
            <a:ext cx="649606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2</a:t>
            </a:r>
          </a:p>
        </p:txBody>
      </p:sp>
      <p:sp>
        <p:nvSpPr>
          <p:cNvPr id="7" name="شكل بيضاوي 6"/>
          <p:cNvSpPr/>
          <p:nvPr/>
        </p:nvSpPr>
        <p:spPr>
          <a:xfrm>
            <a:off x="11186157" y="4808430"/>
            <a:ext cx="649607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3</a:t>
            </a:r>
          </a:p>
        </p:txBody>
      </p:sp>
      <p:sp>
        <p:nvSpPr>
          <p:cNvPr id="8" name="شكل بيضاوي 7"/>
          <p:cNvSpPr/>
          <p:nvPr/>
        </p:nvSpPr>
        <p:spPr>
          <a:xfrm>
            <a:off x="11186157" y="5863752"/>
            <a:ext cx="649608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400" b="1" dirty="0"/>
              <a:t>4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4267200" y="3701550"/>
            <a:ext cx="67208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>
                <a:solidFill>
                  <a:schemeClr val="tx1"/>
                </a:solidFill>
              </a:rPr>
              <a:t>فاطمة رضي الله عنها.</a:t>
            </a:r>
          </a:p>
        </p:txBody>
      </p:sp>
      <p:sp>
        <p:nvSpPr>
          <p:cNvPr id="10" name="مربع نص 9"/>
          <p:cNvSpPr txBox="1"/>
          <p:nvPr/>
        </p:nvSpPr>
        <p:spPr>
          <a:xfrm>
            <a:off x="4267200" y="4796926"/>
            <a:ext cx="67208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أم كلثوم رضي الله عنها</a:t>
            </a:r>
          </a:p>
        </p:txBody>
      </p:sp>
      <p:sp>
        <p:nvSpPr>
          <p:cNvPr id="11" name="مربع نص 10"/>
          <p:cNvSpPr txBox="1"/>
          <p:nvPr/>
        </p:nvSpPr>
        <p:spPr>
          <a:xfrm>
            <a:off x="4267200" y="5903221"/>
            <a:ext cx="67208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رقية رضي الله عنها .</a:t>
            </a:r>
          </a:p>
        </p:txBody>
      </p:sp>
      <p:sp>
        <p:nvSpPr>
          <p:cNvPr id="12" name="مربع نص 11"/>
          <p:cNvSpPr txBox="1"/>
          <p:nvPr/>
        </p:nvSpPr>
        <p:spPr>
          <a:xfrm>
            <a:off x="4267200" y="2744049"/>
            <a:ext cx="67208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زينب رضي الله عنها .</a:t>
            </a:r>
          </a:p>
        </p:txBody>
      </p:sp>
    </p:spTree>
    <p:extLst>
      <p:ext uri="{BB962C8B-B14F-4D97-AF65-F5344CB8AC3E}">
        <p14:creationId xmlns:p14="http://schemas.microsoft.com/office/powerpoint/2010/main" val="445556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4.44444E-6 L -0.14232 -0.30371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22" y="-15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595312" y="212305"/>
            <a:ext cx="11001375" cy="1323439"/>
          </a:xfrm>
          <a:prstGeom prst="rect">
            <a:avLst/>
          </a:prstGeom>
          <a:solidFill>
            <a:srgbClr val="F1F8AE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4000" b="1" dirty="0">
                <a:latin typeface="+mj-lt"/>
              </a:rPr>
              <a:t>من أسباب حفظ الله للعبد الإيمان بالله ومراقبته في السر والعلن</a:t>
            </a:r>
          </a:p>
          <a:p>
            <a:pPr algn="ctr"/>
            <a:r>
              <a:rPr lang="ar-SA" sz="4000" b="1" dirty="0">
                <a:latin typeface="+mj-lt"/>
              </a:rPr>
              <a:t>...................................................... </a:t>
            </a:r>
            <a:endParaRPr lang="en-GB" sz="4400" b="1" dirty="0">
              <a:latin typeface="+mj-lt"/>
            </a:endParaRPr>
          </a:p>
        </p:txBody>
      </p:sp>
      <p:sp>
        <p:nvSpPr>
          <p:cNvPr id="5" name="شكل بيضاوي 4"/>
          <p:cNvSpPr/>
          <p:nvPr/>
        </p:nvSpPr>
        <p:spPr>
          <a:xfrm>
            <a:off x="10469314" y="3081746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6000" dirty="0"/>
              <a:t>1</a:t>
            </a:r>
          </a:p>
        </p:txBody>
      </p:sp>
      <p:sp>
        <p:nvSpPr>
          <p:cNvPr id="6" name="شكل بيضاوي 5"/>
          <p:cNvSpPr/>
          <p:nvPr/>
        </p:nvSpPr>
        <p:spPr>
          <a:xfrm>
            <a:off x="10555356" y="4426632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6000" dirty="0"/>
              <a:t>2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5915094" y="4426632"/>
            <a:ext cx="4371975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4800" b="1" kern="0" dirty="0">
                <a:solidFill>
                  <a:srgbClr val="333300"/>
                </a:solidFill>
              </a:rPr>
              <a:t>صواب</a:t>
            </a:r>
          </a:p>
        </p:txBody>
      </p:sp>
      <p:sp>
        <p:nvSpPr>
          <p:cNvPr id="12" name="مربع نص 11"/>
          <p:cNvSpPr txBox="1"/>
          <p:nvPr/>
        </p:nvSpPr>
        <p:spPr>
          <a:xfrm>
            <a:off x="5833814" y="3081746"/>
            <a:ext cx="4371975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4800" b="1" kern="0" dirty="0">
                <a:solidFill>
                  <a:srgbClr val="333300"/>
                </a:solidFill>
              </a:rPr>
              <a:t>خطأ </a:t>
            </a:r>
            <a:endParaRPr lang="ar-SA" sz="4800" dirty="0"/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0ED18F4C-6B88-7D37-8921-6CBB8486CC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4652" y="2529296"/>
            <a:ext cx="2543175" cy="3343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676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1.48148E-6 L -0.05573 -0.18542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86" y="-92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9" grpId="0" animBg="1"/>
      <p:bldP spid="9" grpId="1" animBg="1"/>
      <p:bldP spid="12" grpId="0" animBg="1"/>
      <p:bldP spid="12" grpId="1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595312" y="212305"/>
            <a:ext cx="11001375" cy="1323439"/>
          </a:xfrm>
          <a:prstGeom prst="rect">
            <a:avLst/>
          </a:prstGeom>
          <a:solidFill>
            <a:srgbClr val="F1F8AE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4000" b="1" dirty="0">
                <a:latin typeface="+mj-lt"/>
              </a:rPr>
              <a:t>من نتائج المحافظة على الأذكار  </a:t>
            </a:r>
            <a:r>
              <a:rPr lang="ar-SA" sz="4000" b="1">
                <a:latin typeface="+mj-lt"/>
              </a:rPr>
              <a:t>( الوقاية من الشرور)</a:t>
            </a:r>
            <a:endParaRPr lang="ar-SA" sz="4000" b="1" dirty="0">
              <a:latin typeface="+mj-lt"/>
            </a:endParaRPr>
          </a:p>
          <a:p>
            <a:pPr algn="ctr"/>
            <a:r>
              <a:rPr lang="ar-SA" sz="4000" b="1" dirty="0">
                <a:latin typeface="+mj-lt"/>
              </a:rPr>
              <a:t>...................................................... </a:t>
            </a:r>
            <a:endParaRPr lang="en-GB" sz="4400" b="1" dirty="0">
              <a:latin typeface="+mj-lt"/>
            </a:endParaRPr>
          </a:p>
        </p:txBody>
      </p:sp>
      <p:sp>
        <p:nvSpPr>
          <p:cNvPr id="5" name="شكل بيضاوي 4"/>
          <p:cNvSpPr/>
          <p:nvPr/>
        </p:nvSpPr>
        <p:spPr>
          <a:xfrm>
            <a:off x="10469314" y="3081746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6000" dirty="0"/>
              <a:t>1</a:t>
            </a:r>
          </a:p>
        </p:txBody>
      </p:sp>
      <p:sp>
        <p:nvSpPr>
          <p:cNvPr id="6" name="شكل بيضاوي 5"/>
          <p:cNvSpPr/>
          <p:nvPr/>
        </p:nvSpPr>
        <p:spPr>
          <a:xfrm>
            <a:off x="10555356" y="4426632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6000" dirty="0"/>
              <a:t>2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5915094" y="4426632"/>
            <a:ext cx="4371975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4800" b="1" kern="0" dirty="0">
                <a:solidFill>
                  <a:srgbClr val="333300"/>
                </a:solidFill>
              </a:rPr>
              <a:t>صواب</a:t>
            </a:r>
          </a:p>
        </p:txBody>
      </p:sp>
      <p:sp>
        <p:nvSpPr>
          <p:cNvPr id="12" name="مربع نص 11"/>
          <p:cNvSpPr txBox="1"/>
          <p:nvPr/>
        </p:nvSpPr>
        <p:spPr>
          <a:xfrm>
            <a:off x="5833814" y="3081746"/>
            <a:ext cx="4371975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4800" b="1" kern="0" dirty="0">
                <a:solidFill>
                  <a:srgbClr val="333300"/>
                </a:solidFill>
              </a:rPr>
              <a:t>خطأ </a:t>
            </a:r>
            <a:endParaRPr lang="ar-SA" sz="4800" dirty="0"/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0ED18F4C-6B88-7D37-8921-6CBB8486CC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4652" y="2529296"/>
            <a:ext cx="2543175" cy="3343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818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1.48148E-6 L -0.05573 -0.18542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86" y="-92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9" grpId="0" animBg="1"/>
      <p:bldP spid="9" grpId="1" animBg="1"/>
      <p:bldP spid="12" grpId="0" animBg="1"/>
      <p:bldP spid="12" grpId="1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490538" y="308448"/>
            <a:ext cx="11210924" cy="2123658"/>
          </a:xfrm>
          <a:prstGeom prst="rect">
            <a:avLst/>
          </a:prstGeom>
          <a:solidFill>
            <a:srgbClr val="F1F8AE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>
              <a:defRPr/>
            </a:pPr>
            <a:r>
              <a:rPr lang="ar-SA" sz="4400" b="1" dirty="0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حمى الله نبيه محمد صلى الله عليه وسلم قبل الهجرة من تطاول أبو جهل بأن جعل بين الرسول صلى الله عليه وسلم </a:t>
            </a:r>
            <a:r>
              <a:rPr lang="ar-SA" sz="4400" b="1" dirty="0" err="1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وأبوجهل</a:t>
            </a:r>
            <a:r>
              <a:rPr lang="ar-SA" sz="4400" b="1" dirty="0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 :</a:t>
            </a:r>
          </a:p>
          <a:p>
            <a:pPr algn="ctr" rtl="1">
              <a:defRPr/>
            </a:pPr>
            <a:r>
              <a:rPr lang="ar-SA" sz="4400" b="1" dirty="0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........................................</a:t>
            </a:r>
            <a:endParaRPr lang="ar-SA" sz="3600" b="1" dirty="0">
              <a:ln w="0"/>
              <a:solidFill>
                <a:schemeClr val="tx1"/>
              </a:solidFill>
              <a:ea typeface="Arial" pitchFamily="34" charset="0"/>
              <a:cs typeface="Akhbar MT" pitchFamily="2" charset="-78"/>
            </a:endParaRPr>
          </a:p>
        </p:txBody>
      </p:sp>
      <p:sp>
        <p:nvSpPr>
          <p:cNvPr id="5" name="شكل بيضاوي 4"/>
          <p:cNvSpPr/>
          <p:nvPr/>
        </p:nvSpPr>
        <p:spPr>
          <a:xfrm>
            <a:off x="10876109" y="2563961"/>
            <a:ext cx="644695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1</a:t>
            </a:r>
          </a:p>
        </p:txBody>
      </p:sp>
      <p:sp>
        <p:nvSpPr>
          <p:cNvPr id="6" name="شكل بيضاوي 5"/>
          <p:cNvSpPr/>
          <p:nvPr/>
        </p:nvSpPr>
        <p:spPr>
          <a:xfrm>
            <a:off x="10876109" y="3681815"/>
            <a:ext cx="644696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2</a:t>
            </a:r>
          </a:p>
        </p:txBody>
      </p:sp>
      <p:sp>
        <p:nvSpPr>
          <p:cNvPr id="7" name="شكل بيضاوي 6"/>
          <p:cNvSpPr/>
          <p:nvPr/>
        </p:nvSpPr>
        <p:spPr>
          <a:xfrm>
            <a:off x="10876107" y="4808430"/>
            <a:ext cx="644697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3</a:t>
            </a:r>
          </a:p>
        </p:txBody>
      </p:sp>
      <p:sp>
        <p:nvSpPr>
          <p:cNvPr id="8" name="شكل بيضاوي 7"/>
          <p:cNvSpPr/>
          <p:nvPr/>
        </p:nvSpPr>
        <p:spPr>
          <a:xfrm>
            <a:off x="10876107" y="5863752"/>
            <a:ext cx="644698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400" b="1" dirty="0"/>
              <a:t>4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4003040" y="3701550"/>
            <a:ext cx="66700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>
                <a:solidFill>
                  <a:schemeClr val="tx1"/>
                </a:solidFill>
              </a:rPr>
              <a:t>خندقا من نار وهولا وأجنحة.</a:t>
            </a:r>
          </a:p>
        </p:txBody>
      </p:sp>
      <p:sp>
        <p:nvSpPr>
          <p:cNvPr id="10" name="مربع نص 9"/>
          <p:cNvSpPr txBox="1"/>
          <p:nvPr/>
        </p:nvSpPr>
        <p:spPr>
          <a:xfrm>
            <a:off x="4003040" y="4796926"/>
            <a:ext cx="66700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بحرا يفيض نار تتوقد.</a:t>
            </a:r>
          </a:p>
        </p:txBody>
      </p:sp>
      <p:sp>
        <p:nvSpPr>
          <p:cNvPr id="11" name="مربع نص 10"/>
          <p:cNvSpPr txBox="1"/>
          <p:nvPr/>
        </p:nvSpPr>
        <p:spPr>
          <a:xfrm>
            <a:off x="4003040" y="5903221"/>
            <a:ext cx="66700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جبلا شاهقا يتوقد نارا</a:t>
            </a:r>
          </a:p>
        </p:txBody>
      </p:sp>
      <p:sp>
        <p:nvSpPr>
          <p:cNvPr id="12" name="مربع نص 11"/>
          <p:cNvSpPr txBox="1"/>
          <p:nvPr/>
        </p:nvSpPr>
        <p:spPr>
          <a:xfrm>
            <a:off x="4003040" y="2744049"/>
            <a:ext cx="66700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واديا سحيقا لا نهاية له.</a:t>
            </a:r>
          </a:p>
        </p:txBody>
      </p:sp>
    </p:spTree>
    <p:extLst>
      <p:ext uri="{BB962C8B-B14F-4D97-AF65-F5344CB8AC3E}">
        <p14:creationId xmlns:p14="http://schemas.microsoft.com/office/powerpoint/2010/main" val="1096480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4.44444E-6 L -0.14232 -0.30371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22" y="-15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490538" y="308448"/>
            <a:ext cx="11210924" cy="2123658"/>
          </a:xfrm>
          <a:prstGeom prst="rect">
            <a:avLst/>
          </a:prstGeom>
          <a:solidFill>
            <a:srgbClr val="F1F8AE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>
              <a:defRPr/>
            </a:pPr>
            <a:r>
              <a:rPr lang="ar-SA" sz="4400" b="1" dirty="0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عندما حفظ الله رسوله صلى الله عليه وسلم من أن يطأ رقبته أبو جهل كان  ذلك الحدث في :</a:t>
            </a:r>
          </a:p>
          <a:p>
            <a:pPr algn="ctr" rtl="1">
              <a:defRPr/>
            </a:pPr>
            <a:r>
              <a:rPr lang="ar-SA" sz="4400" b="1" dirty="0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........................................</a:t>
            </a:r>
            <a:endParaRPr lang="ar-SA" sz="3600" b="1" dirty="0">
              <a:ln w="0"/>
              <a:solidFill>
                <a:schemeClr val="tx1"/>
              </a:solidFill>
              <a:ea typeface="Arial" pitchFamily="34" charset="0"/>
              <a:cs typeface="Akhbar MT" pitchFamily="2" charset="-78"/>
            </a:endParaRPr>
          </a:p>
        </p:txBody>
      </p:sp>
      <p:sp>
        <p:nvSpPr>
          <p:cNvPr id="5" name="شكل بيضاوي 4"/>
          <p:cNvSpPr/>
          <p:nvPr/>
        </p:nvSpPr>
        <p:spPr>
          <a:xfrm>
            <a:off x="11178303" y="2563961"/>
            <a:ext cx="657461" cy="83736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1</a:t>
            </a:r>
          </a:p>
        </p:txBody>
      </p:sp>
      <p:sp>
        <p:nvSpPr>
          <p:cNvPr id="6" name="شكل بيضاوي 5"/>
          <p:cNvSpPr/>
          <p:nvPr/>
        </p:nvSpPr>
        <p:spPr>
          <a:xfrm>
            <a:off x="11178303" y="3681815"/>
            <a:ext cx="657462" cy="83736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2</a:t>
            </a:r>
          </a:p>
        </p:txBody>
      </p:sp>
      <p:sp>
        <p:nvSpPr>
          <p:cNvPr id="7" name="شكل بيضاوي 6"/>
          <p:cNvSpPr/>
          <p:nvPr/>
        </p:nvSpPr>
        <p:spPr>
          <a:xfrm>
            <a:off x="11178301" y="4808430"/>
            <a:ext cx="657464" cy="83736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3</a:t>
            </a:r>
          </a:p>
        </p:txBody>
      </p:sp>
      <p:sp>
        <p:nvSpPr>
          <p:cNvPr id="8" name="شكل بيضاوي 7"/>
          <p:cNvSpPr/>
          <p:nvPr/>
        </p:nvSpPr>
        <p:spPr>
          <a:xfrm>
            <a:off x="11178301" y="5863752"/>
            <a:ext cx="657464" cy="83736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400" b="1" dirty="0"/>
              <a:t>4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4185920" y="3701550"/>
            <a:ext cx="680212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>
                <a:solidFill>
                  <a:schemeClr val="tx1"/>
                </a:solidFill>
              </a:rPr>
              <a:t>قبل الهجرة في مكة.</a:t>
            </a:r>
          </a:p>
        </p:txBody>
      </p:sp>
      <p:sp>
        <p:nvSpPr>
          <p:cNvPr id="10" name="مربع نص 9"/>
          <p:cNvSpPr txBox="1"/>
          <p:nvPr/>
        </p:nvSpPr>
        <p:spPr>
          <a:xfrm>
            <a:off x="4185920" y="4796926"/>
            <a:ext cx="680212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أثناء الهجرة من مكة إلى المدينة.</a:t>
            </a:r>
          </a:p>
        </p:txBody>
      </p:sp>
      <p:sp>
        <p:nvSpPr>
          <p:cNvPr id="11" name="مربع نص 10"/>
          <p:cNvSpPr txBox="1"/>
          <p:nvPr/>
        </p:nvSpPr>
        <p:spPr>
          <a:xfrm>
            <a:off x="4185920" y="5903221"/>
            <a:ext cx="680212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قبل الهجرة في الطائف.</a:t>
            </a:r>
          </a:p>
        </p:txBody>
      </p:sp>
      <p:sp>
        <p:nvSpPr>
          <p:cNvPr id="12" name="مربع نص 11"/>
          <p:cNvSpPr txBox="1"/>
          <p:nvPr/>
        </p:nvSpPr>
        <p:spPr>
          <a:xfrm>
            <a:off x="4185920" y="2744049"/>
            <a:ext cx="680212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بعد الهجرة في المدينة.</a:t>
            </a:r>
          </a:p>
        </p:txBody>
      </p:sp>
    </p:spTree>
    <p:extLst>
      <p:ext uri="{BB962C8B-B14F-4D97-AF65-F5344CB8AC3E}">
        <p14:creationId xmlns:p14="http://schemas.microsoft.com/office/powerpoint/2010/main" val="3340006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4.44444E-6 L -0.14232 -0.30371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22" y="-15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595312" y="546771"/>
            <a:ext cx="11001375" cy="1323439"/>
          </a:xfrm>
          <a:prstGeom prst="rect">
            <a:avLst/>
          </a:prstGeom>
          <a:solidFill>
            <a:srgbClr val="F1F8AE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4000" b="1" dirty="0">
                <a:latin typeface="+mj-lt"/>
              </a:rPr>
              <a:t>حفظ الله يكون بأداء الطاعات واجتناب المحرمات</a:t>
            </a:r>
          </a:p>
          <a:p>
            <a:pPr algn="ctr"/>
            <a:r>
              <a:rPr lang="ar-SA" sz="4000" b="1" dirty="0">
                <a:latin typeface="+mj-lt"/>
              </a:rPr>
              <a:t>...................................................... </a:t>
            </a:r>
            <a:endParaRPr lang="en-GB" sz="4400" b="1" dirty="0">
              <a:latin typeface="+mj-lt"/>
            </a:endParaRPr>
          </a:p>
        </p:txBody>
      </p:sp>
      <p:sp>
        <p:nvSpPr>
          <p:cNvPr id="5" name="شكل بيضاوي 4"/>
          <p:cNvSpPr/>
          <p:nvPr/>
        </p:nvSpPr>
        <p:spPr>
          <a:xfrm>
            <a:off x="10469314" y="3081746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6000" dirty="0"/>
              <a:t>1</a:t>
            </a:r>
          </a:p>
        </p:txBody>
      </p:sp>
      <p:sp>
        <p:nvSpPr>
          <p:cNvPr id="6" name="شكل بيضاوي 5"/>
          <p:cNvSpPr/>
          <p:nvPr/>
        </p:nvSpPr>
        <p:spPr>
          <a:xfrm>
            <a:off x="10555356" y="4426632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6000" dirty="0"/>
              <a:t>2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5915094" y="4426632"/>
            <a:ext cx="4371975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4800" b="1" kern="0" dirty="0">
                <a:solidFill>
                  <a:srgbClr val="333300"/>
                </a:solidFill>
              </a:rPr>
              <a:t>صواب</a:t>
            </a:r>
          </a:p>
        </p:txBody>
      </p:sp>
      <p:sp>
        <p:nvSpPr>
          <p:cNvPr id="12" name="مربع نص 11"/>
          <p:cNvSpPr txBox="1"/>
          <p:nvPr/>
        </p:nvSpPr>
        <p:spPr>
          <a:xfrm>
            <a:off x="5833814" y="3081746"/>
            <a:ext cx="4371975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4800" b="1" kern="0" dirty="0">
                <a:solidFill>
                  <a:srgbClr val="333300"/>
                </a:solidFill>
              </a:rPr>
              <a:t>خطأ </a:t>
            </a:r>
            <a:endParaRPr lang="ar-SA" sz="4800" dirty="0"/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0ED18F4C-6B88-7D37-8921-6CBB8486CC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4652" y="2529296"/>
            <a:ext cx="2543175" cy="3343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062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1.48148E-6 L -0.05573 -0.18542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86" y="-92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9" grpId="0" animBg="1"/>
      <p:bldP spid="9" grpId="1" animBg="1"/>
      <p:bldP spid="12" grpId="0" animBg="1"/>
      <p:bldP spid="12" grpId="1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490538" y="308448"/>
            <a:ext cx="11210924" cy="1754326"/>
          </a:xfrm>
          <a:prstGeom prst="rect">
            <a:avLst/>
          </a:prstGeom>
          <a:solidFill>
            <a:srgbClr val="F1F8AE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>
              <a:defRPr/>
            </a:pPr>
            <a:r>
              <a:rPr lang="ar-SA" sz="5400" b="1" dirty="0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معنى قول النبي صلى الله عليه وسلم</a:t>
            </a:r>
          </a:p>
          <a:p>
            <a:pPr algn="ctr" rtl="1">
              <a:defRPr/>
            </a:pPr>
            <a:r>
              <a:rPr lang="ar-SA" sz="5400" b="1" dirty="0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 (رفعت الأقلام وجفت الصحف) :...................</a:t>
            </a:r>
          </a:p>
        </p:txBody>
      </p:sp>
      <p:sp>
        <p:nvSpPr>
          <p:cNvPr id="5" name="شكل بيضاوي 4"/>
          <p:cNvSpPr/>
          <p:nvPr/>
        </p:nvSpPr>
        <p:spPr>
          <a:xfrm>
            <a:off x="11186159" y="2563961"/>
            <a:ext cx="649605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1</a:t>
            </a:r>
          </a:p>
        </p:txBody>
      </p:sp>
      <p:sp>
        <p:nvSpPr>
          <p:cNvPr id="6" name="شكل بيضاوي 5"/>
          <p:cNvSpPr/>
          <p:nvPr/>
        </p:nvSpPr>
        <p:spPr>
          <a:xfrm>
            <a:off x="11186159" y="3681815"/>
            <a:ext cx="649606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2</a:t>
            </a:r>
          </a:p>
        </p:txBody>
      </p:sp>
      <p:sp>
        <p:nvSpPr>
          <p:cNvPr id="7" name="شكل بيضاوي 6"/>
          <p:cNvSpPr/>
          <p:nvPr/>
        </p:nvSpPr>
        <p:spPr>
          <a:xfrm>
            <a:off x="11186157" y="4808430"/>
            <a:ext cx="649607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3</a:t>
            </a:r>
          </a:p>
        </p:txBody>
      </p:sp>
      <p:sp>
        <p:nvSpPr>
          <p:cNvPr id="8" name="شكل بيضاوي 7"/>
          <p:cNvSpPr/>
          <p:nvPr/>
        </p:nvSpPr>
        <p:spPr>
          <a:xfrm>
            <a:off x="11186157" y="5863752"/>
            <a:ext cx="649608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400" b="1" dirty="0"/>
              <a:t>4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4267200" y="3701550"/>
            <a:ext cx="67208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>
                <a:solidFill>
                  <a:schemeClr val="tx1"/>
                </a:solidFill>
              </a:rPr>
              <a:t>أن المقادير كتبت كلها .</a:t>
            </a:r>
          </a:p>
        </p:txBody>
      </p:sp>
      <p:sp>
        <p:nvSpPr>
          <p:cNvPr id="10" name="مربع نص 9"/>
          <p:cNvSpPr txBox="1"/>
          <p:nvPr/>
        </p:nvSpPr>
        <p:spPr>
          <a:xfrm>
            <a:off x="4267200" y="4796926"/>
            <a:ext cx="67208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أن كل إنسان سيحاسب في الآخرة .</a:t>
            </a:r>
          </a:p>
        </p:txBody>
      </p:sp>
      <p:sp>
        <p:nvSpPr>
          <p:cNvPr id="11" name="مربع نص 10"/>
          <p:cNvSpPr txBox="1"/>
          <p:nvPr/>
        </p:nvSpPr>
        <p:spPr>
          <a:xfrm>
            <a:off x="4267200" y="5903221"/>
            <a:ext cx="67208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أن كل نفس بما كسبت رهينة.</a:t>
            </a:r>
          </a:p>
        </p:txBody>
      </p:sp>
      <p:sp>
        <p:nvSpPr>
          <p:cNvPr id="12" name="مربع نص 11"/>
          <p:cNvSpPr txBox="1"/>
          <p:nvPr/>
        </p:nvSpPr>
        <p:spPr>
          <a:xfrm>
            <a:off x="4267200" y="2744049"/>
            <a:ext cx="67208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حفظ الله للعبد في الدنيا .</a:t>
            </a:r>
          </a:p>
        </p:txBody>
      </p:sp>
    </p:spTree>
    <p:extLst>
      <p:ext uri="{BB962C8B-B14F-4D97-AF65-F5344CB8AC3E}">
        <p14:creationId xmlns:p14="http://schemas.microsoft.com/office/powerpoint/2010/main" val="24106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4.44444E-6 L -0.14232 -0.30371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22" y="-15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490538" y="308448"/>
            <a:ext cx="11210924" cy="1754326"/>
          </a:xfrm>
          <a:prstGeom prst="rect">
            <a:avLst/>
          </a:prstGeom>
          <a:solidFill>
            <a:srgbClr val="F1F8AE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>
              <a:defRPr/>
            </a:pPr>
            <a:r>
              <a:rPr lang="ar-SA" sz="5400" b="1" dirty="0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الصحابي الجليل الذي كان خلف النبي صلى الله عليه وسلم فقال له ( يا غلام إني أعلمك كلمات احفظ الله ........</a:t>
            </a:r>
          </a:p>
        </p:txBody>
      </p:sp>
      <p:sp>
        <p:nvSpPr>
          <p:cNvPr id="5" name="شكل بيضاوي 4"/>
          <p:cNvSpPr/>
          <p:nvPr/>
        </p:nvSpPr>
        <p:spPr>
          <a:xfrm>
            <a:off x="11186159" y="2563961"/>
            <a:ext cx="649605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1</a:t>
            </a:r>
          </a:p>
        </p:txBody>
      </p:sp>
      <p:sp>
        <p:nvSpPr>
          <p:cNvPr id="6" name="شكل بيضاوي 5"/>
          <p:cNvSpPr/>
          <p:nvPr/>
        </p:nvSpPr>
        <p:spPr>
          <a:xfrm>
            <a:off x="11186159" y="3681815"/>
            <a:ext cx="649606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2</a:t>
            </a:r>
          </a:p>
        </p:txBody>
      </p:sp>
      <p:sp>
        <p:nvSpPr>
          <p:cNvPr id="7" name="شكل بيضاوي 6"/>
          <p:cNvSpPr/>
          <p:nvPr/>
        </p:nvSpPr>
        <p:spPr>
          <a:xfrm>
            <a:off x="11186157" y="4808430"/>
            <a:ext cx="649607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3</a:t>
            </a:r>
          </a:p>
        </p:txBody>
      </p:sp>
      <p:sp>
        <p:nvSpPr>
          <p:cNvPr id="8" name="شكل بيضاوي 7"/>
          <p:cNvSpPr/>
          <p:nvPr/>
        </p:nvSpPr>
        <p:spPr>
          <a:xfrm>
            <a:off x="11186157" y="5863752"/>
            <a:ext cx="649608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400" b="1" dirty="0"/>
              <a:t>4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4267200" y="3701550"/>
            <a:ext cx="67208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>
                <a:solidFill>
                  <a:schemeClr val="tx1"/>
                </a:solidFill>
              </a:rPr>
              <a:t>عبدالله بن عباس رضي الله عنه  .</a:t>
            </a:r>
          </a:p>
        </p:txBody>
      </p:sp>
      <p:sp>
        <p:nvSpPr>
          <p:cNvPr id="10" name="مربع نص 9"/>
          <p:cNvSpPr txBox="1"/>
          <p:nvPr/>
        </p:nvSpPr>
        <p:spPr>
          <a:xfrm>
            <a:off x="4267200" y="4796926"/>
            <a:ext cx="67208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عبدالله بن مسعود رضي الله عنه  .</a:t>
            </a:r>
          </a:p>
        </p:txBody>
      </p:sp>
      <p:sp>
        <p:nvSpPr>
          <p:cNvPr id="11" name="مربع نص 10"/>
          <p:cNvSpPr txBox="1"/>
          <p:nvPr/>
        </p:nvSpPr>
        <p:spPr>
          <a:xfrm>
            <a:off x="4267200" y="5903221"/>
            <a:ext cx="67208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عبدالله بن عمر رضي الله عنهما.</a:t>
            </a:r>
          </a:p>
        </p:txBody>
      </p:sp>
      <p:sp>
        <p:nvSpPr>
          <p:cNvPr id="12" name="مربع نص 11"/>
          <p:cNvSpPr txBox="1"/>
          <p:nvPr/>
        </p:nvSpPr>
        <p:spPr>
          <a:xfrm>
            <a:off x="4267200" y="2744049"/>
            <a:ext cx="67208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عبدالله بن عمرو رضي الله عنهما.</a:t>
            </a:r>
          </a:p>
        </p:txBody>
      </p:sp>
    </p:spTree>
    <p:extLst>
      <p:ext uri="{BB962C8B-B14F-4D97-AF65-F5344CB8AC3E}">
        <p14:creationId xmlns:p14="http://schemas.microsoft.com/office/powerpoint/2010/main" val="3476575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4.44444E-6 L -0.14232 -0.30371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22" y="-15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490538" y="308448"/>
            <a:ext cx="11210924" cy="1938992"/>
          </a:xfrm>
          <a:prstGeom prst="rect">
            <a:avLst/>
          </a:prstGeom>
          <a:solidFill>
            <a:srgbClr val="F1F8AE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>
              <a:defRPr/>
            </a:pPr>
            <a:r>
              <a:rPr lang="ar-DZ" sz="4000" b="1" dirty="0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نستدل من قول النبي صلى الله عليه وسلم  </a:t>
            </a:r>
            <a:r>
              <a:rPr lang="ar-DZ" sz="4000" b="1" dirty="0" err="1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لحديفة</a:t>
            </a:r>
            <a:r>
              <a:rPr lang="ar-DZ" sz="4000" b="1" dirty="0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 بن اليمان</a:t>
            </a:r>
            <a:r>
              <a:rPr lang="ar-SA" sz="4000" b="1" dirty="0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 ( انصرفا نفي لهم بعهدهم ونستعين الله عليهم )</a:t>
            </a:r>
            <a:r>
              <a:rPr lang="en-US" sz="4000" b="1" dirty="0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 </a:t>
            </a:r>
            <a:endParaRPr lang="ar-SA" sz="4000" b="1" dirty="0">
              <a:ln w="0"/>
              <a:solidFill>
                <a:schemeClr val="tx1"/>
              </a:solidFill>
              <a:ea typeface="Arial" pitchFamily="34" charset="0"/>
              <a:cs typeface="Akhbar MT" pitchFamily="2" charset="-78"/>
            </a:endParaRPr>
          </a:p>
          <a:p>
            <a:pPr algn="ctr" rtl="1">
              <a:defRPr/>
            </a:pPr>
            <a:r>
              <a:rPr lang="ar-SA" sz="4000" b="1" dirty="0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........................................</a:t>
            </a:r>
            <a:endParaRPr lang="ar-SA" sz="3200" b="1" dirty="0">
              <a:ln w="0"/>
              <a:solidFill>
                <a:schemeClr val="tx1"/>
              </a:solidFill>
              <a:ea typeface="Arial" pitchFamily="34" charset="0"/>
              <a:cs typeface="Akhbar MT" pitchFamily="2" charset="-78"/>
            </a:endParaRPr>
          </a:p>
        </p:txBody>
      </p:sp>
      <p:sp>
        <p:nvSpPr>
          <p:cNvPr id="5" name="شكل بيضاوي 4"/>
          <p:cNvSpPr/>
          <p:nvPr/>
        </p:nvSpPr>
        <p:spPr>
          <a:xfrm>
            <a:off x="11186159" y="2563961"/>
            <a:ext cx="649605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1</a:t>
            </a:r>
          </a:p>
        </p:txBody>
      </p:sp>
      <p:sp>
        <p:nvSpPr>
          <p:cNvPr id="6" name="شكل بيضاوي 5"/>
          <p:cNvSpPr/>
          <p:nvPr/>
        </p:nvSpPr>
        <p:spPr>
          <a:xfrm>
            <a:off x="11186159" y="3681815"/>
            <a:ext cx="649606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2</a:t>
            </a:r>
          </a:p>
        </p:txBody>
      </p:sp>
      <p:sp>
        <p:nvSpPr>
          <p:cNvPr id="7" name="شكل بيضاوي 6"/>
          <p:cNvSpPr/>
          <p:nvPr/>
        </p:nvSpPr>
        <p:spPr>
          <a:xfrm>
            <a:off x="11186157" y="4808430"/>
            <a:ext cx="649607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3</a:t>
            </a:r>
          </a:p>
        </p:txBody>
      </p:sp>
      <p:sp>
        <p:nvSpPr>
          <p:cNvPr id="8" name="شكل بيضاوي 7"/>
          <p:cNvSpPr/>
          <p:nvPr/>
        </p:nvSpPr>
        <p:spPr>
          <a:xfrm>
            <a:off x="11186157" y="5863752"/>
            <a:ext cx="649608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400" b="1" dirty="0"/>
              <a:t>4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4267200" y="3701550"/>
            <a:ext cx="67208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>
                <a:solidFill>
                  <a:schemeClr val="tx1"/>
                </a:solidFill>
              </a:rPr>
              <a:t>وفاء النبي صلى الله عليه وسلم بالعهود</a:t>
            </a:r>
          </a:p>
        </p:txBody>
      </p:sp>
      <p:sp>
        <p:nvSpPr>
          <p:cNvPr id="10" name="مربع نص 9"/>
          <p:cNvSpPr txBox="1"/>
          <p:nvPr/>
        </p:nvSpPr>
        <p:spPr>
          <a:xfrm>
            <a:off x="4267200" y="4796926"/>
            <a:ext cx="67208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شجاعة النبي صلى الله عليه وسلم</a:t>
            </a:r>
          </a:p>
        </p:txBody>
      </p:sp>
      <p:sp>
        <p:nvSpPr>
          <p:cNvPr id="11" name="مربع نص 10"/>
          <p:cNvSpPr txBox="1"/>
          <p:nvPr/>
        </p:nvSpPr>
        <p:spPr>
          <a:xfrm>
            <a:off x="4267200" y="5903221"/>
            <a:ext cx="67208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عفو النبي عليه الصلاة والسلام عن الغير</a:t>
            </a:r>
          </a:p>
        </p:txBody>
      </p:sp>
      <p:sp>
        <p:nvSpPr>
          <p:cNvPr id="12" name="مربع نص 11"/>
          <p:cNvSpPr txBox="1"/>
          <p:nvPr/>
        </p:nvSpPr>
        <p:spPr>
          <a:xfrm>
            <a:off x="4267200" y="2744049"/>
            <a:ext cx="67208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حلم النبي صلى الله عليه وسلم </a:t>
            </a:r>
          </a:p>
        </p:txBody>
      </p:sp>
    </p:spTree>
    <p:extLst>
      <p:ext uri="{BB962C8B-B14F-4D97-AF65-F5344CB8AC3E}">
        <p14:creationId xmlns:p14="http://schemas.microsoft.com/office/powerpoint/2010/main" val="1254635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4.44444E-6 L -0.14232 -0.30371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22" y="-15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490538" y="308448"/>
            <a:ext cx="11210924" cy="1754326"/>
          </a:xfrm>
          <a:prstGeom prst="rect">
            <a:avLst/>
          </a:prstGeom>
          <a:solidFill>
            <a:srgbClr val="F1F8AE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>
              <a:defRPr/>
            </a:pPr>
            <a:r>
              <a:rPr lang="ar-SA" sz="5400" b="1" dirty="0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العبارة التي ذكرت في الحديث وتدل على  قوله تعالى : (</a:t>
            </a:r>
            <a:r>
              <a:rPr lang="ar-SA" sz="5400" b="0" i="0" dirty="0">
                <a:solidFill>
                  <a:schemeClr val="tx1"/>
                </a:solidFill>
                <a:effectLst/>
                <a:latin typeface="Helvetica Neue"/>
              </a:rPr>
              <a:t> </a:t>
            </a:r>
            <a:r>
              <a:rPr lang="ar-SA" sz="5400" b="1" i="0" dirty="0">
                <a:solidFill>
                  <a:schemeClr val="tx1"/>
                </a:solidFill>
                <a:effectLst/>
                <a:latin typeface="Helvetica Neue"/>
              </a:rPr>
              <a:t>إِيَّاكَ نَعْبُدُ </a:t>
            </a:r>
            <a:r>
              <a:rPr lang="ar-SA" sz="5400" b="1" i="0" u="sng" dirty="0">
                <a:solidFill>
                  <a:schemeClr val="tx1"/>
                </a:solidFill>
                <a:effectLst/>
                <a:latin typeface="Helvetica Neue"/>
              </a:rPr>
              <a:t>وَإِيَّاكَ نَسْتَعِينُ</a:t>
            </a:r>
            <a:r>
              <a:rPr lang="ar-SA" sz="5400" b="1" u="sng" dirty="0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 </a:t>
            </a:r>
            <a:r>
              <a:rPr lang="ar-SA" sz="5400" b="1" dirty="0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).....................</a:t>
            </a:r>
          </a:p>
        </p:txBody>
      </p:sp>
      <p:sp>
        <p:nvSpPr>
          <p:cNvPr id="5" name="شكل بيضاوي 4"/>
          <p:cNvSpPr/>
          <p:nvPr/>
        </p:nvSpPr>
        <p:spPr>
          <a:xfrm>
            <a:off x="11186159" y="2563961"/>
            <a:ext cx="649605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1</a:t>
            </a:r>
          </a:p>
        </p:txBody>
      </p:sp>
      <p:sp>
        <p:nvSpPr>
          <p:cNvPr id="6" name="شكل بيضاوي 5"/>
          <p:cNvSpPr/>
          <p:nvPr/>
        </p:nvSpPr>
        <p:spPr>
          <a:xfrm>
            <a:off x="11186159" y="3681815"/>
            <a:ext cx="649606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2</a:t>
            </a:r>
          </a:p>
        </p:txBody>
      </p:sp>
      <p:sp>
        <p:nvSpPr>
          <p:cNvPr id="7" name="شكل بيضاوي 6"/>
          <p:cNvSpPr/>
          <p:nvPr/>
        </p:nvSpPr>
        <p:spPr>
          <a:xfrm>
            <a:off x="11186157" y="4808430"/>
            <a:ext cx="649607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3</a:t>
            </a:r>
          </a:p>
        </p:txBody>
      </p:sp>
      <p:sp>
        <p:nvSpPr>
          <p:cNvPr id="8" name="شكل بيضاوي 7"/>
          <p:cNvSpPr/>
          <p:nvPr/>
        </p:nvSpPr>
        <p:spPr>
          <a:xfrm>
            <a:off x="11186157" y="5863752"/>
            <a:ext cx="649608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400" b="1" dirty="0"/>
              <a:t>4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4267200" y="5823365"/>
            <a:ext cx="67208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>
                <a:solidFill>
                  <a:schemeClr val="tx1"/>
                </a:solidFill>
              </a:rPr>
              <a:t>إذا استعنت فاستعن بالله  .</a:t>
            </a:r>
          </a:p>
        </p:txBody>
      </p:sp>
      <p:sp>
        <p:nvSpPr>
          <p:cNvPr id="10" name="مربع نص 9"/>
          <p:cNvSpPr txBox="1"/>
          <p:nvPr/>
        </p:nvSpPr>
        <p:spPr>
          <a:xfrm>
            <a:off x="4267200" y="4796926"/>
            <a:ext cx="67208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 احفظ الله يحفظك   .</a:t>
            </a:r>
          </a:p>
        </p:txBody>
      </p:sp>
      <p:sp>
        <p:nvSpPr>
          <p:cNvPr id="11" name="مربع نص 10"/>
          <p:cNvSpPr txBox="1"/>
          <p:nvPr/>
        </p:nvSpPr>
        <p:spPr>
          <a:xfrm>
            <a:off x="4267200" y="3770487"/>
            <a:ext cx="67208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رفعت الأقلام وجفت الصحف.</a:t>
            </a:r>
          </a:p>
        </p:txBody>
      </p:sp>
      <p:sp>
        <p:nvSpPr>
          <p:cNvPr id="12" name="مربع نص 11"/>
          <p:cNvSpPr txBox="1"/>
          <p:nvPr/>
        </p:nvSpPr>
        <p:spPr>
          <a:xfrm>
            <a:off x="4267200" y="2744049"/>
            <a:ext cx="67208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إذا سألت فأسال الله .</a:t>
            </a:r>
          </a:p>
        </p:txBody>
      </p:sp>
    </p:spTree>
    <p:extLst>
      <p:ext uri="{BB962C8B-B14F-4D97-AF65-F5344CB8AC3E}">
        <p14:creationId xmlns:p14="http://schemas.microsoft.com/office/powerpoint/2010/main" val="1787220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-0.10651 -0.53449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326" y="-267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490538" y="308448"/>
            <a:ext cx="11210924" cy="1754326"/>
          </a:xfrm>
          <a:prstGeom prst="rect">
            <a:avLst/>
          </a:prstGeom>
          <a:solidFill>
            <a:srgbClr val="F1F8AE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>
              <a:defRPr/>
            </a:pPr>
            <a:r>
              <a:rPr lang="ar-SA" sz="5400" b="1" dirty="0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أعظم حفظ يحفظه الله للمؤمن هو حفظ الله له في </a:t>
            </a:r>
          </a:p>
          <a:p>
            <a:pPr algn="ctr" rtl="1">
              <a:defRPr/>
            </a:pPr>
            <a:r>
              <a:rPr lang="ar-SA" sz="5400" b="1" dirty="0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...........................</a:t>
            </a:r>
          </a:p>
        </p:txBody>
      </p:sp>
      <p:sp>
        <p:nvSpPr>
          <p:cNvPr id="5" name="شكل بيضاوي 4"/>
          <p:cNvSpPr/>
          <p:nvPr/>
        </p:nvSpPr>
        <p:spPr>
          <a:xfrm>
            <a:off x="9151301" y="2744049"/>
            <a:ext cx="649605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1</a:t>
            </a:r>
          </a:p>
        </p:txBody>
      </p:sp>
      <p:sp>
        <p:nvSpPr>
          <p:cNvPr id="6" name="شكل بيضاوي 5"/>
          <p:cNvSpPr/>
          <p:nvPr/>
        </p:nvSpPr>
        <p:spPr>
          <a:xfrm>
            <a:off x="9301159" y="3681815"/>
            <a:ext cx="522925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2</a:t>
            </a:r>
          </a:p>
        </p:txBody>
      </p:sp>
      <p:sp>
        <p:nvSpPr>
          <p:cNvPr id="7" name="شكل بيضاوي 6"/>
          <p:cNvSpPr/>
          <p:nvPr/>
        </p:nvSpPr>
        <p:spPr>
          <a:xfrm>
            <a:off x="9301158" y="4808430"/>
            <a:ext cx="522926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3</a:t>
            </a:r>
          </a:p>
        </p:txBody>
      </p:sp>
      <p:sp>
        <p:nvSpPr>
          <p:cNvPr id="8" name="شكل بيضاوي 7"/>
          <p:cNvSpPr/>
          <p:nvPr/>
        </p:nvSpPr>
        <p:spPr>
          <a:xfrm>
            <a:off x="9301157" y="5863752"/>
            <a:ext cx="522927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400" b="1" dirty="0"/>
              <a:t>4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3566160" y="3701550"/>
            <a:ext cx="541020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>
                <a:solidFill>
                  <a:schemeClr val="tx1"/>
                </a:solidFill>
              </a:rPr>
              <a:t>دينه  .</a:t>
            </a:r>
          </a:p>
        </p:txBody>
      </p:sp>
      <p:sp>
        <p:nvSpPr>
          <p:cNvPr id="10" name="مربع نص 9"/>
          <p:cNvSpPr txBox="1"/>
          <p:nvPr/>
        </p:nvSpPr>
        <p:spPr>
          <a:xfrm>
            <a:off x="3566160" y="4796926"/>
            <a:ext cx="541020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ولده  .</a:t>
            </a:r>
          </a:p>
        </p:txBody>
      </p:sp>
      <p:sp>
        <p:nvSpPr>
          <p:cNvPr id="11" name="مربع نص 10"/>
          <p:cNvSpPr txBox="1"/>
          <p:nvPr/>
        </p:nvSpPr>
        <p:spPr>
          <a:xfrm>
            <a:off x="3566160" y="5903221"/>
            <a:ext cx="541020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ماله.</a:t>
            </a:r>
          </a:p>
        </p:txBody>
      </p:sp>
      <p:sp>
        <p:nvSpPr>
          <p:cNvPr id="12" name="مربع نص 11"/>
          <p:cNvSpPr txBox="1"/>
          <p:nvPr/>
        </p:nvSpPr>
        <p:spPr>
          <a:xfrm>
            <a:off x="3566160" y="2744049"/>
            <a:ext cx="541020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بدنه.</a:t>
            </a:r>
          </a:p>
        </p:txBody>
      </p:sp>
    </p:spTree>
    <p:extLst>
      <p:ext uri="{BB962C8B-B14F-4D97-AF65-F5344CB8AC3E}">
        <p14:creationId xmlns:p14="http://schemas.microsoft.com/office/powerpoint/2010/main" val="2555520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4.44444E-6 L -0.14231 -0.30371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22" y="-15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595312" y="546771"/>
            <a:ext cx="11001375" cy="1938992"/>
          </a:xfrm>
          <a:prstGeom prst="rect">
            <a:avLst/>
          </a:prstGeom>
          <a:solidFill>
            <a:srgbClr val="F1F8AE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4000" b="1" dirty="0">
                <a:latin typeface="+mj-lt"/>
              </a:rPr>
              <a:t>لكي يحقق العبد حفظ الله يجب عليه الحذر من الوقوع في المعاصي والمحرمات مثل عقوق الوالدين وترك الصلاة  والكذب والغيبة</a:t>
            </a:r>
          </a:p>
          <a:p>
            <a:pPr algn="ctr"/>
            <a:r>
              <a:rPr lang="ar-SA" sz="4000" b="1" dirty="0">
                <a:latin typeface="+mj-lt"/>
              </a:rPr>
              <a:t>...................................................... </a:t>
            </a:r>
            <a:endParaRPr lang="en-GB" sz="4400" b="1" dirty="0">
              <a:latin typeface="+mj-lt"/>
            </a:endParaRPr>
          </a:p>
        </p:txBody>
      </p:sp>
      <p:sp>
        <p:nvSpPr>
          <p:cNvPr id="5" name="شكل بيضاوي 4"/>
          <p:cNvSpPr/>
          <p:nvPr/>
        </p:nvSpPr>
        <p:spPr>
          <a:xfrm>
            <a:off x="10469314" y="3081746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6000" dirty="0"/>
              <a:t>1</a:t>
            </a:r>
          </a:p>
        </p:txBody>
      </p:sp>
      <p:sp>
        <p:nvSpPr>
          <p:cNvPr id="6" name="شكل بيضاوي 5"/>
          <p:cNvSpPr/>
          <p:nvPr/>
        </p:nvSpPr>
        <p:spPr>
          <a:xfrm>
            <a:off x="10555356" y="4426632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6000" dirty="0"/>
              <a:t>2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5915094" y="4426632"/>
            <a:ext cx="4371975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4800" b="1" kern="0" dirty="0">
                <a:solidFill>
                  <a:srgbClr val="333300"/>
                </a:solidFill>
              </a:rPr>
              <a:t>صواب</a:t>
            </a:r>
          </a:p>
        </p:txBody>
      </p:sp>
      <p:sp>
        <p:nvSpPr>
          <p:cNvPr id="12" name="مربع نص 11"/>
          <p:cNvSpPr txBox="1"/>
          <p:nvPr/>
        </p:nvSpPr>
        <p:spPr>
          <a:xfrm>
            <a:off x="5833814" y="3081746"/>
            <a:ext cx="4371975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4800" b="1" kern="0" dirty="0">
                <a:solidFill>
                  <a:srgbClr val="333300"/>
                </a:solidFill>
              </a:rPr>
              <a:t>خطأ </a:t>
            </a:r>
            <a:endParaRPr lang="ar-SA" sz="4800" dirty="0"/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0ED18F4C-6B88-7D37-8921-6CBB8486CC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4652" y="2529296"/>
            <a:ext cx="2543175" cy="3343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110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1.48148E-6 L -0.05573 -0.18542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86" y="-92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9" grpId="0" animBg="1"/>
      <p:bldP spid="9" grpId="1" animBg="1"/>
      <p:bldP spid="12" grpId="0" animBg="1"/>
      <p:bldP spid="12" grpId="1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490538" y="308448"/>
            <a:ext cx="11210924" cy="1754326"/>
          </a:xfrm>
          <a:prstGeom prst="rect">
            <a:avLst/>
          </a:prstGeom>
          <a:solidFill>
            <a:srgbClr val="F1F8AE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>
              <a:defRPr/>
            </a:pPr>
            <a:r>
              <a:rPr lang="ar-SA" sz="5400" b="1" dirty="0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صحابي الجليل  قال النبي صلى الله عليه وسلم فيه</a:t>
            </a:r>
          </a:p>
          <a:p>
            <a:pPr algn="ctr" rtl="1">
              <a:defRPr/>
            </a:pPr>
            <a:r>
              <a:rPr lang="ar-SA" sz="5400" b="1" dirty="0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 (اللهم علمه التأويل وفقه في الدين)........</a:t>
            </a:r>
          </a:p>
        </p:txBody>
      </p:sp>
      <p:sp>
        <p:nvSpPr>
          <p:cNvPr id="5" name="شكل بيضاوي 4"/>
          <p:cNvSpPr/>
          <p:nvPr/>
        </p:nvSpPr>
        <p:spPr>
          <a:xfrm>
            <a:off x="11186159" y="2563961"/>
            <a:ext cx="649605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1</a:t>
            </a:r>
          </a:p>
        </p:txBody>
      </p:sp>
      <p:sp>
        <p:nvSpPr>
          <p:cNvPr id="6" name="شكل بيضاوي 5"/>
          <p:cNvSpPr/>
          <p:nvPr/>
        </p:nvSpPr>
        <p:spPr>
          <a:xfrm>
            <a:off x="11186159" y="3681815"/>
            <a:ext cx="649606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2</a:t>
            </a:r>
          </a:p>
        </p:txBody>
      </p:sp>
      <p:sp>
        <p:nvSpPr>
          <p:cNvPr id="7" name="شكل بيضاوي 6"/>
          <p:cNvSpPr/>
          <p:nvPr/>
        </p:nvSpPr>
        <p:spPr>
          <a:xfrm>
            <a:off x="11186157" y="4808430"/>
            <a:ext cx="649607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3</a:t>
            </a:r>
          </a:p>
        </p:txBody>
      </p:sp>
      <p:sp>
        <p:nvSpPr>
          <p:cNvPr id="8" name="شكل بيضاوي 7"/>
          <p:cNvSpPr/>
          <p:nvPr/>
        </p:nvSpPr>
        <p:spPr>
          <a:xfrm>
            <a:off x="11186157" y="5863752"/>
            <a:ext cx="649608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400" b="1" dirty="0"/>
              <a:t>4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4267200" y="3701550"/>
            <a:ext cx="67208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>
                <a:solidFill>
                  <a:schemeClr val="tx1"/>
                </a:solidFill>
              </a:rPr>
              <a:t>عبدالله بن عباس رضي الله عنه  .</a:t>
            </a:r>
          </a:p>
        </p:txBody>
      </p:sp>
      <p:sp>
        <p:nvSpPr>
          <p:cNvPr id="10" name="مربع نص 9"/>
          <p:cNvSpPr txBox="1"/>
          <p:nvPr/>
        </p:nvSpPr>
        <p:spPr>
          <a:xfrm>
            <a:off x="4267200" y="4796926"/>
            <a:ext cx="67208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عمر بن الخطاب رضي الله عنه  .</a:t>
            </a:r>
          </a:p>
        </p:txBody>
      </p:sp>
      <p:sp>
        <p:nvSpPr>
          <p:cNvPr id="11" name="مربع نص 10"/>
          <p:cNvSpPr txBox="1"/>
          <p:nvPr/>
        </p:nvSpPr>
        <p:spPr>
          <a:xfrm>
            <a:off x="4267200" y="5903221"/>
            <a:ext cx="67208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عبدالله بن عمر رضي الله عنهما.</a:t>
            </a:r>
          </a:p>
        </p:txBody>
      </p:sp>
      <p:sp>
        <p:nvSpPr>
          <p:cNvPr id="12" name="مربع نص 11"/>
          <p:cNvSpPr txBox="1"/>
          <p:nvPr/>
        </p:nvSpPr>
        <p:spPr>
          <a:xfrm>
            <a:off x="4267200" y="2744049"/>
            <a:ext cx="67208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خالد بن الوليد رضي الله عنه.</a:t>
            </a:r>
          </a:p>
        </p:txBody>
      </p:sp>
    </p:spTree>
    <p:extLst>
      <p:ext uri="{BB962C8B-B14F-4D97-AF65-F5344CB8AC3E}">
        <p14:creationId xmlns:p14="http://schemas.microsoft.com/office/powerpoint/2010/main" val="3272319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4.44444E-6 L -0.14232 -0.30371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22" y="-15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6"/>
          <p:cNvSpPr/>
          <p:nvPr/>
        </p:nvSpPr>
        <p:spPr>
          <a:xfrm>
            <a:off x="322367" y="6199684"/>
            <a:ext cx="1621414" cy="40696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hangingPunct="1">
              <a:defRPr/>
            </a:pPr>
            <a:r>
              <a:rPr lang="ar-SA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  <a:t>التعلم باللعب </a:t>
            </a:r>
          </a:p>
        </p:txBody>
      </p:sp>
      <p:sp>
        <p:nvSpPr>
          <p:cNvPr id="9" name="مستطيل 8"/>
          <p:cNvSpPr/>
          <p:nvPr/>
        </p:nvSpPr>
        <p:spPr>
          <a:xfrm>
            <a:off x="851149" y="1649959"/>
            <a:ext cx="1694721" cy="646331"/>
          </a:xfrm>
          <a:prstGeom prst="rect">
            <a:avLst/>
          </a:prstGeom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dirty="0">
                <a:ln w="11430"/>
                <a:solidFill>
                  <a:schemeClr val="tx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Rounded MT Bold" pitchFamily="34" charset="0"/>
              </a:rPr>
              <a:t>النطع</a:t>
            </a:r>
            <a:endParaRPr lang="ar-SA" sz="3600" b="1" dirty="0">
              <a:ln w="11430"/>
              <a:solidFill>
                <a:schemeClr val="tx1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0" name="مستطيل مستدير الزوايا 6"/>
          <p:cNvSpPr/>
          <p:nvPr/>
        </p:nvSpPr>
        <p:spPr>
          <a:xfrm>
            <a:off x="1438275" y="168436"/>
            <a:ext cx="9790881" cy="61177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 eaLnBrk="1" hangingPunct="1">
              <a:defRPr/>
            </a:pPr>
            <a:r>
              <a:rPr lang="ar-SA" sz="3600" b="1" dirty="0">
                <a:ln w="0"/>
                <a:solidFill>
                  <a:schemeClr val="tx1"/>
                </a:solidFill>
              </a:rPr>
              <a:t> طالبتي المبدعة: وفقي بين ما يلي ..............</a:t>
            </a:r>
          </a:p>
        </p:txBody>
      </p:sp>
      <p:sp>
        <p:nvSpPr>
          <p:cNvPr id="15" name="مستطيل 14"/>
          <p:cNvSpPr/>
          <p:nvPr/>
        </p:nvSpPr>
        <p:spPr>
          <a:xfrm>
            <a:off x="860273" y="3331919"/>
            <a:ext cx="1694721" cy="646331"/>
          </a:xfrm>
          <a:prstGeom prst="rect">
            <a:avLst/>
          </a:prstGeom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dirty="0">
                <a:ln w="11430"/>
                <a:solidFill>
                  <a:schemeClr val="tx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Rounded MT Bold" pitchFamily="34" charset="0"/>
              </a:rPr>
              <a:t>عذق زيد</a:t>
            </a:r>
            <a:endParaRPr lang="ar-SA" sz="3600" b="1" dirty="0">
              <a:ln w="11430"/>
              <a:solidFill>
                <a:schemeClr val="tx1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9" name="مستطيل 18"/>
          <p:cNvSpPr/>
          <p:nvPr/>
        </p:nvSpPr>
        <p:spPr>
          <a:xfrm>
            <a:off x="860273" y="5013879"/>
            <a:ext cx="1717172" cy="646331"/>
          </a:xfrm>
          <a:prstGeom prst="rect">
            <a:avLst/>
          </a:prstGeom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dirty="0">
                <a:ln w="11430"/>
                <a:solidFill>
                  <a:schemeClr val="tx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Rounded MT Bold" pitchFamily="34" charset="0"/>
              </a:rPr>
              <a:t>المعجزة </a:t>
            </a:r>
            <a:endParaRPr lang="ar-SA" sz="3600" b="1" dirty="0">
              <a:ln w="11430"/>
              <a:solidFill>
                <a:schemeClr val="tx1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4" name="مستطيل 23"/>
          <p:cNvSpPr/>
          <p:nvPr/>
        </p:nvSpPr>
        <p:spPr>
          <a:xfrm>
            <a:off x="5013999" y="3301141"/>
            <a:ext cx="6360904" cy="7078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i="0" dirty="0">
                <a:solidFill>
                  <a:schemeClr val="tx1"/>
                </a:solidFill>
                <a:effectLst/>
                <a:latin typeface="Amiri" panose="00000500000000000000" pitchFamily="2" charset="-78"/>
              </a:rPr>
              <a:t>بساط من الجلد</a:t>
            </a:r>
            <a:endParaRPr lang="ar-SA" sz="4000" b="1" dirty="0">
              <a:ln w="0"/>
              <a:solidFill>
                <a:schemeClr val="tx1"/>
              </a:solidFill>
            </a:endParaRPr>
          </a:p>
        </p:txBody>
      </p:sp>
      <p:sp>
        <p:nvSpPr>
          <p:cNvPr id="25" name="مستطيل 24"/>
          <p:cNvSpPr/>
          <p:nvPr/>
        </p:nvSpPr>
        <p:spPr>
          <a:xfrm>
            <a:off x="5048051" y="1211729"/>
            <a:ext cx="6292800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dirty="0"/>
              <a:t>شيء خارق عن العادة ي</a:t>
            </a:r>
            <a:r>
              <a:rPr lang="ar-SA" sz="3600" b="1" i="0" dirty="0">
                <a:solidFill>
                  <a:srgbClr val="333333"/>
                </a:solidFill>
                <a:effectLst/>
                <a:latin typeface="DroidArabicKufi-Regular"/>
              </a:rPr>
              <a:t>جريه الله -تعالى- على يد أنبيائه كدليلٍ على صدقهم</a:t>
            </a:r>
            <a:endParaRPr lang="ar-SA" sz="3600" b="1" dirty="0"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13" name="مستطيل 12"/>
          <p:cNvSpPr/>
          <p:nvPr/>
        </p:nvSpPr>
        <p:spPr>
          <a:xfrm>
            <a:off x="5183204" y="4752221"/>
            <a:ext cx="6360904" cy="7078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rtl="1" eaLnBrk="1" hangingPunct="1">
              <a:defRPr/>
            </a:pPr>
            <a:r>
              <a:rPr lang="ar-SA" sz="4000" b="1" i="0" dirty="0">
                <a:solidFill>
                  <a:schemeClr val="tx1"/>
                </a:solidFill>
                <a:effectLst/>
                <a:latin typeface="Dubai" panose="020B0503030403030204" pitchFamily="34" charset="-78"/>
              </a:rPr>
              <a:t>نَوعٌ مِن التَّمرِ الرَّدي</a:t>
            </a:r>
            <a:endParaRPr lang="ar-SA" sz="4000" b="1" dirty="0">
              <a:ln w="0"/>
              <a:solidFill>
                <a:schemeClr val="tx1"/>
              </a:solidFill>
            </a:endParaRPr>
          </a:p>
        </p:txBody>
      </p:sp>
      <p:cxnSp>
        <p:nvCxnSpPr>
          <p:cNvPr id="3" name="رابط مستقيم 2">
            <a:extLst>
              <a:ext uri="{FF2B5EF4-FFF2-40B4-BE49-F238E27FC236}">
                <a16:creationId xmlns:a16="http://schemas.microsoft.com/office/drawing/2014/main" id="{E944E149-FC71-44EE-838A-604A5702EE15}"/>
              </a:ext>
            </a:extLst>
          </p:cNvPr>
          <p:cNvCxnSpPr/>
          <p:nvPr/>
        </p:nvCxnSpPr>
        <p:spPr>
          <a:xfrm flipH="1">
            <a:off x="2676525" y="2047875"/>
            <a:ext cx="2200275" cy="2847975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" name="رابط مستقيم 4">
            <a:extLst>
              <a:ext uri="{FF2B5EF4-FFF2-40B4-BE49-F238E27FC236}">
                <a16:creationId xmlns:a16="http://schemas.microsoft.com/office/drawing/2014/main" id="{806E6C81-E1D7-4A99-8706-B168808404B4}"/>
              </a:ext>
            </a:extLst>
          </p:cNvPr>
          <p:cNvCxnSpPr/>
          <p:nvPr/>
        </p:nvCxnSpPr>
        <p:spPr>
          <a:xfrm flipH="1" flipV="1">
            <a:off x="2676525" y="2181225"/>
            <a:ext cx="2200275" cy="1514475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رابط مستقيم 7">
            <a:extLst>
              <a:ext uri="{FF2B5EF4-FFF2-40B4-BE49-F238E27FC236}">
                <a16:creationId xmlns:a16="http://schemas.microsoft.com/office/drawing/2014/main" id="{E5E8E895-CE58-4F66-94FD-93FA58911408}"/>
              </a:ext>
            </a:extLst>
          </p:cNvPr>
          <p:cNvCxnSpPr/>
          <p:nvPr/>
        </p:nvCxnSpPr>
        <p:spPr>
          <a:xfrm flipH="1" flipV="1">
            <a:off x="2762250" y="3800475"/>
            <a:ext cx="2114550" cy="146685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1202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BED487C2-3FA6-4A5D-8945-EE0A3A7060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1760" y="738528"/>
            <a:ext cx="9845040" cy="5713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4323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595312" y="457503"/>
            <a:ext cx="11001375" cy="1323439"/>
          </a:xfrm>
          <a:prstGeom prst="rect">
            <a:avLst/>
          </a:prstGeom>
          <a:solidFill>
            <a:srgbClr val="F1F8AE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DZ" sz="4000" b="1" dirty="0">
                <a:latin typeface="+mj-lt"/>
              </a:rPr>
              <a:t>أدعو لغير المسلمين بالهداية ولا </a:t>
            </a:r>
            <a:r>
              <a:rPr lang="ar-DZ" sz="4000" b="1" dirty="0" err="1">
                <a:latin typeface="+mj-lt"/>
              </a:rPr>
              <a:t>أستهزىء</a:t>
            </a:r>
            <a:r>
              <a:rPr lang="ar-DZ" sz="4000" b="1" dirty="0">
                <a:latin typeface="+mj-lt"/>
              </a:rPr>
              <a:t> بأحد</a:t>
            </a:r>
            <a:endParaRPr lang="ar-SA" sz="4000" b="1" dirty="0">
              <a:latin typeface="+mj-lt"/>
            </a:endParaRPr>
          </a:p>
          <a:p>
            <a:pPr algn="ctr"/>
            <a:r>
              <a:rPr lang="ar-SA" sz="4000" b="1" dirty="0">
                <a:latin typeface="+mj-lt"/>
              </a:rPr>
              <a:t>.................................................. </a:t>
            </a:r>
            <a:endParaRPr lang="en-GB" sz="4400" b="1" dirty="0">
              <a:latin typeface="+mj-lt"/>
            </a:endParaRPr>
          </a:p>
        </p:txBody>
      </p:sp>
      <p:sp>
        <p:nvSpPr>
          <p:cNvPr id="5" name="شكل بيضاوي 4"/>
          <p:cNvSpPr/>
          <p:nvPr/>
        </p:nvSpPr>
        <p:spPr>
          <a:xfrm>
            <a:off x="10763885" y="262880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800" dirty="0"/>
              <a:t>1</a:t>
            </a:r>
          </a:p>
        </p:txBody>
      </p:sp>
      <p:sp>
        <p:nvSpPr>
          <p:cNvPr id="6" name="شكل بيضاوي 5"/>
          <p:cNvSpPr/>
          <p:nvPr/>
        </p:nvSpPr>
        <p:spPr>
          <a:xfrm>
            <a:off x="10763885" y="4162472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800" dirty="0"/>
              <a:t>2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6229985" y="4162472"/>
            <a:ext cx="4371975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DZ" sz="4000" b="1" kern="0" dirty="0">
                <a:solidFill>
                  <a:srgbClr val="333300"/>
                </a:solidFill>
              </a:rPr>
              <a:t>صواب</a:t>
            </a:r>
            <a:endParaRPr lang="ar-SA" sz="4000" b="1" kern="0" dirty="0">
              <a:solidFill>
                <a:srgbClr val="333300"/>
              </a:solidFill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6309359" y="2695528"/>
            <a:ext cx="4371975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DZ" sz="4000" b="1" kern="0" dirty="0">
                <a:solidFill>
                  <a:srgbClr val="333300"/>
                </a:solidFill>
              </a:rPr>
              <a:t>خطأ</a:t>
            </a:r>
            <a:endParaRPr lang="ar-SA" sz="4000" dirty="0"/>
          </a:p>
        </p:txBody>
      </p:sp>
    </p:spTree>
    <p:extLst>
      <p:ext uri="{BB962C8B-B14F-4D97-AF65-F5344CB8AC3E}">
        <p14:creationId xmlns:p14="http://schemas.microsoft.com/office/powerpoint/2010/main" val="1161688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2.96296E-6 L -0.05573 -0.18542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86" y="-92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9" grpId="0" animBg="1"/>
      <p:bldP spid="9" grpId="1" animBg="1"/>
      <p:bldP spid="12" grpId="0" animBg="1"/>
      <p:bldP spid="12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595312" y="457503"/>
            <a:ext cx="11001375" cy="1323439"/>
          </a:xfrm>
          <a:prstGeom prst="rect">
            <a:avLst/>
          </a:prstGeom>
          <a:solidFill>
            <a:srgbClr val="F1F8AE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4000" b="1" dirty="0">
                <a:latin typeface="+mj-lt"/>
              </a:rPr>
              <a:t>صلة الأرحام غير المسلمين غير جائزة بأي حال من  الأحوال</a:t>
            </a:r>
          </a:p>
          <a:p>
            <a:pPr algn="ctr"/>
            <a:r>
              <a:rPr lang="ar-SA" sz="4000" b="1" dirty="0">
                <a:latin typeface="+mj-lt"/>
              </a:rPr>
              <a:t>.................................................. </a:t>
            </a:r>
            <a:endParaRPr lang="en-GB" sz="4400" b="1" dirty="0">
              <a:latin typeface="+mj-lt"/>
            </a:endParaRPr>
          </a:p>
        </p:txBody>
      </p:sp>
      <p:sp>
        <p:nvSpPr>
          <p:cNvPr id="5" name="شكل بيضاوي 4"/>
          <p:cNvSpPr/>
          <p:nvPr/>
        </p:nvSpPr>
        <p:spPr>
          <a:xfrm>
            <a:off x="10763885" y="262880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800" dirty="0"/>
              <a:t>1</a:t>
            </a:r>
          </a:p>
        </p:txBody>
      </p:sp>
      <p:sp>
        <p:nvSpPr>
          <p:cNvPr id="6" name="شكل بيضاوي 5"/>
          <p:cNvSpPr/>
          <p:nvPr/>
        </p:nvSpPr>
        <p:spPr>
          <a:xfrm>
            <a:off x="10763885" y="4162472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800" dirty="0"/>
              <a:t>2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6229985" y="4162472"/>
            <a:ext cx="4371975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4000" b="1" kern="0" dirty="0">
                <a:solidFill>
                  <a:srgbClr val="333300"/>
                </a:solidFill>
              </a:rPr>
              <a:t>خطأ</a:t>
            </a:r>
          </a:p>
        </p:txBody>
      </p:sp>
      <p:sp>
        <p:nvSpPr>
          <p:cNvPr id="12" name="مربع نص 11"/>
          <p:cNvSpPr txBox="1"/>
          <p:nvPr/>
        </p:nvSpPr>
        <p:spPr>
          <a:xfrm>
            <a:off x="6309359" y="2695528"/>
            <a:ext cx="4371975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4000" b="1" kern="0" dirty="0">
                <a:solidFill>
                  <a:srgbClr val="333300"/>
                </a:solidFill>
              </a:rPr>
              <a:t>صواب </a:t>
            </a:r>
            <a:endParaRPr lang="ar-SA" sz="4000" dirty="0"/>
          </a:p>
        </p:txBody>
      </p:sp>
    </p:spTree>
    <p:extLst>
      <p:ext uri="{BB962C8B-B14F-4D97-AF65-F5344CB8AC3E}">
        <p14:creationId xmlns:p14="http://schemas.microsoft.com/office/powerpoint/2010/main" val="1823786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2.96296E-6 L -0.05573 -0.18542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86" y="-92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9" grpId="0" animBg="1"/>
      <p:bldP spid="9" grpId="1" animBg="1"/>
      <p:bldP spid="12" grpId="0" animBg="1"/>
      <p:bldP spid="12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490538" y="308448"/>
            <a:ext cx="11210924" cy="1323439"/>
          </a:xfrm>
          <a:prstGeom prst="rect">
            <a:avLst/>
          </a:prstGeom>
          <a:solidFill>
            <a:srgbClr val="F1F8AE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>
              <a:defRPr/>
            </a:pPr>
            <a:r>
              <a:rPr lang="ar-SA" sz="4000" b="1" dirty="0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الإسلام يدعو  إلى :</a:t>
            </a:r>
          </a:p>
          <a:p>
            <a:pPr algn="ctr" rtl="1">
              <a:defRPr/>
            </a:pPr>
            <a:r>
              <a:rPr lang="ar-SA" sz="4000" b="1" dirty="0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........................................</a:t>
            </a:r>
            <a:endParaRPr lang="ar-SA" sz="3200" b="1" dirty="0">
              <a:ln w="0"/>
              <a:solidFill>
                <a:schemeClr val="tx1"/>
              </a:solidFill>
              <a:ea typeface="Arial" pitchFamily="34" charset="0"/>
              <a:cs typeface="Akhbar MT" pitchFamily="2" charset="-78"/>
            </a:endParaRPr>
          </a:p>
        </p:txBody>
      </p:sp>
      <p:sp>
        <p:nvSpPr>
          <p:cNvPr id="5" name="شكل بيضاوي 4"/>
          <p:cNvSpPr/>
          <p:nvPr/>
        </p:nvSpPr>
        <p:spPr>
          <a:xfrm>
            <a:off x="11186159" y="2563961"/>
            <a:ext cx="649605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1</a:t>
            </a:r>
          </a:p>
        </p:txBody>
      </p:sp>
      <p:sp>
        <p:nvSpPr>
          <p:cNvPr id="6" name="شكل بيضاوي 5"/>
          <p:cNvSpPr/>
          <p:nvPr/>
        </p:nvSpPr>
        <p:spPr>
          <a:xfrm>
            <a:off x="11186159" y="3681815"/>
            <a:ext cx="649606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2</a:t>
            </a:r>
          </a:p>
        </p:txBody>
      </p:sp>
      <p:sp>
        <p:nvSpPr>
          <p:cNvPr id="7" name="شكل بيضاوي 6"/>
          <p:cNvSpPr/>
          <p:nvPr/>
        </p:nvSpPr>
        <p:spPr>
          <a:xfrm>
            <a:off x="11186157" y="4808430"/>
            <a:ext cx="649607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3</a:t>
            </a:r>
          </a:p>
        </p:txBody>
      </p:sp>
      <p:sp>
        <p:nvSpPr>
          <p:cNvPr id="8" name="شكل بيضاوي 7"/>
          <p:cNvSpPr/>
          <p:nvPr/>
        </p:nvSpPr>
        <p:spPr>
          <a:xfrm>
            <a:off x="11186157" y="5863752"/>
            <a:ext cx="649608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400" b="1" dirty="0"/>
              <a:t>4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4267200" y="3701550"/>
            <a:ext cx="67208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>
                <a:solidFill>
                  <a:schemeClr val="tx1"/>
                </a:solidFill>
              </a:rPr>
              <a:t>الاحسان إلى القريب ولو كان غير مسلم .</a:t>
            </a:r>
          </a:p>
        </p:txBody>
      </p:sp>
      <p:sp>
        <p:nvSpPr>
          <p:cNvPr id="10" name="مربع نص 9"/>
          <p:cNvSpPr txBox="1"/>
          <p:nvPr/>
        </p:nvSpPr>
        <p:spPr>
          <a:xfrm>
            <a:off x="4267200" y="4796926"/>
            <a:ext cx="67208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الدعاء على القريب غير المسلم</a:t>
            </a:r>
          </a:p>
        </p:txBody>
      </p:sp>
      <p:sp>
        <p:nvSpPr>
          <p:cNvPr id="11" name="مربع نص 10"/>
          <p:cNvSpPr txBox="1"/>
          <p:nvPr/>
        </p:nvSpPr>
        <p:spPr>
          <a:xfrm>
            <a:off x="4267200" y="5903221"/>
            <a:ext cx="67208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مقاطعة القريب غير المسلم</a:t>
            </a:r>
          </a:p>
        </p:txBody>
      </p:sp>
      <p:sp>
        <p:nvSpPr>
          <p:cNvPr id="12" name="مربع نص 11"/>
          <p:cNvSpPr txBox="1"/>
          <p:nvPr/>
        </p:nvSpPr>
        <p:spPr>
          <a:xfrm>
            <a:off x="4267200" y="2744049"/>
            <a:ext cx="67208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محاربة القريب  غير المسلم.</a:t>
            </a:r>
          </a:p>
        </p:txBody>
      </p:sp>
    </p:spTree>
    <p:extLst>
      <p:ext uri="{BB962C8B-B14F-4D97-AF65-F5344CB8AC3E}">
        <p14:creationId xmlns:p14="http://schemas.microsoft.com/office/powerpoint/2010/main" val="1543712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4.44444E-6 L -0.14232 -0.30371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22" y="-15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490538" y="308448"/>
            <a:ext cx="11210924" cy="1323439"/>
          </a:xfrm>
          <a:prstGeom prst="rect">
            <a:avLst/>
          </a:prstGeom>
          <a:solidFill>
            <a:srgbClr val="F1F8AE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>
              <a:defRPr/>
            </a:pPr>
            <a:r>
              <a:rPr lang="ar-SA" sz="4000" b="1" dirty="0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سميت بذات النطاقين :</a:t>
            </a:r>
          </a:p>
          <a:p>
            <a:pPr algn="ctr" rtl="1">
              <a:defRPr/>
            </a:pPr>
            <a:r>
              <a:rPr lang="ar-SA" sz="4000" b="1" dirty="0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........................................</a:t>
            </a:r>
            <a:endParaRPr lang="ar-SA" sz="3200" b="1" dirty="0">
              <a:ln w="0"/>
              <a:solidFill>
                <a:schemeClr val="tx1"/>
              </a:solidFill>
              <a:ea typeface="Arial" pitchFamily="34" charset="0"/>
              <a:cs typeface="Akhbar MT" pitchFamily="2" charset="-78"/>
            </a:endParaRPr>
          </a:p>
        </p:txBody>
      </p:sp>
      <p:sp>
        <p:nvSpPr>
          <p:cNvPr id="5" name="شكل بيضاوي 4"/>
          <p:cNvSpPr/>
          <p:nvPr/>
        </p:nvSpPr>
        <p:spPr>
          <a:xfrm>
            <a:off x="11186159" y="2563961"/>
            <a:ext cx="649605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1</a:t>
            </a:r>
          </a:p>
        </p:txBody>
      </p:sp>
      <p:sp>
        <p:nvSpPr>
          <p:cNvPr id="6" name="شكل بيضاوي 5"/>
          <p:cNvSpPr/>
          <p:nvPr/>
        </p:nvSpPr>
        <p:spPr>
          <a:xfrm>
            <a:off x="11186159" y="3681815"/>
            <a:ext cx="649606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2</a:t>
            </a:r>
          </a:p>
        </p:txBody>
      </p:sp>
      <p:sp>
        <p:nvSpPr>
          <p:cNvPr id="7" name="شكل بيضاوي 6"/>
          <p:cNvSpPr/>
          <p:nvPr/>
        </p:nvSpPr>
        <p:spPr>
          <a:xfrm>
            <a:off x="11186157" y="4808430"/>
            <a:ext cx="649607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3</a:t>
            </a:r>
          </a:p>
        </p:txBody>
      </p:sp>
      <p:sp>
        <p:nvSpPr>
          <p:cNvPr id="8" name="شكل بيضاوي 7"/>
          <p:cNvSpPr/>
          <p:nvPr/>
        </p:nvSpPr>
        <p:spPr>
          <a:xfrm>
            <a:off x="11186157" y="5863752"/>
            <a:ext cx="649608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400" b="1" dirty="0"/>
              <a:t>4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4267200" y="3701550"/>
            <a:ext cx="67208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>
                <a:solidFill>
                  <a:schemeClr val="tx1"/>
                </a:solidFill>
              </a:rPr>
              <a:t>أسماء بنت أبي بكر رضي الله عنهما .</a:t>
            </a:r>
          </a:p>
        </p:txBody>
      </p:sp>
      <p:sp>
        <p:nvSpPr>
          <p:cNvPr id="10" name="مربع نص 9"/>
          <p:cNvSpPr txBox="1"/>
          <p:nvPr/>
        </p:nvSpPr>
        <p:spPr>
          <a:xfrm>
            <a:off x="4267200" y="4796926"/>
            <a:ext cx="67208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فاطمة بنت محمد صلى الله عليه وسلم</a:t>
            </a:r>
          </a:p>
        </p:txBody>
      </p:sp>
      <p:sp>
        <p:nvSpPr>
          <p:cNvPr id="11" name="مربع نص 10"/>
          <p:cNvSpPr txBox="1"/>
          <p:nvPr/>
        </p:nvSpPr>
        <p:spPr>
          <a:xfrm>
            <a:off x="4267200" y="5903221"/>
            <a:ext cx="67208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حفصة بنت عمر رضي الله عنهما .</a:t>
            </a:r>
          </a:p>
        </p:txBody>
      </p:sp>
      <p:sp>
        <p:nvSpPr>
          <p:cNvPr id="12" name="مربع نص 11"/>
          <p:cNvSpPr txBox="1"/>
          <p:nvPr/>
        </p:nvSpPr>
        <p:spPr>
          <a:xfrm>
            <a:off x="4267200" y="2744049"/>
            <a:ext cx="67208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عائشة بنت أبي بكر رضي الله عنهما.</a:t>
            </a:r>
          </a:p>
        </p:txBody>
      </p:sp>
    </p:spTree>
    <p:extLst>
      <p:ext uri="{BB962C8B-B14F-4D97-AF65-F5344CB8AC3E}">
        <p14:creationId xmlns:p14="http://schemas.microsoft.com/office/powerpoint/2010/main" val="3313909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4.44444E-6 L -0.14232 -0.30371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22" y="-15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490538" y="308448"/>
            <a:ext cx="11210924" cy="1323439"/>
          </a:xfrm>
          <a:prstGeom prst="rect">
            <a:avLst/>
          </a:prstGeom>
          <a:solidFill>
            <a:srgbClr val="F1F8AE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>
              <a:defRPr/>
            </a:pPr>
            <a:r>
              <a:rPr lang="ar-SA" sz="4000" b="1" dirty="0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معنى كلمة ( وهي راغبة ) في الحديث :</a:t>
            </a:r>
          </a:p>
          <a:p>
            <a:pPr algn="ctr" rtl="1">
              <a:defRPr/>
            </a:pPr>
            <a:r>
              <a:rPr lang="ar-SA" sz="4000" b="1" dirty="0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........................................</a:t>
            </a:r>
            <a:endParaRPr lang="ar-SA" sz="3200" b="1" dirty="0">
              <a:ln w="0"/>
              <a:solidFill>
                <a:schemeClr val="tx1"/>
              </a:solidFill>
              <a:ea typeface="Arial" pitchFamily="34" charset="0"/>
              <a:cs typeface="Akhbar MT" pitchFamily="2" charset="-78"/>
            </a:endParaRPr>
          </a:p>
        </p:txBody>
      </p:sp>
      <p:sp>
        <p:nvSpPr>
          <p:cNvPr id="5" name="شكل بيضاوي 4"/>
          <p:cNvSpPr/>
          <p:nvPr/>
        </p:nvSpPr>
        <p:spPr>
          <a:xfrm>
            <a:off x="11186159" y="2563961"/>
            <a:ext cx="649605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1</a:t>
            </a:r>
          </a:p>
        </p:txBody>
      </p:sp>
      <p:sp>
        <p:nvSpPr>
          <p:cNvPr id="6" name="شكل بيضاوي 5"/>
          <p:cNvSpPr/>
          <p:nvPr/>
        </p:nvSpPr>
        <p:spPr>
          <a:xfrm>
            <a:off x="11186159" y="3681815"/>
            <a:ext cx="649606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2</a:t>
            </a:r>
          </a:p>
        </p:txBody>
      </p:sp>
      <p:sp>
        <p:nvSpPr>
          <p:cNvPr id="7" name="شكل بيضاوي 6"/>
          <p:cNvSpPr/>
          <p:nvPr/>
        </p:nvSpPr>
        <p:spPr>
          <a:xfrm>
            <a:off x="11186157" y="4808430"/>
            <a:ext cx="649607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3</a:t>
            </a:r>
          </a:p>
        </p:txBody>
      </p:sp>
      <p:sp>
        <p:nvSpPr>
          <p:cNvPr id="8" name="شكل بيضاوي 7"/>
          <p:cNvSpPr/>
          <p:nvPr/>
        </p:nvSpPr>
        <p:spPr>
          <a:xfrm>
            <a:off x="11186157" y="5863752"/>
            <a:ext cx="649608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400" b="1" dirty="0"/>
              <a:t>4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4267200" y="3701550"/>
            <a:ext cx="67208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>
                <a:solidFill>
                  <a:schemeClr val="tx1"/>
                </a:solidFill>
              </a:rPr>
              <a:t>ترغب في الصلة والبر.</a:t>
            </a:r>
          </a:p>
        </p:txBody>
      </p:sp>
      <p:sp>
        <p:nvSpPr>
          <p:cNvPr id="10" name="مربع نص 9"/>
          <p:cNvSpPr txBox="1"/>
          <p:nvPr/>
        </p:nvSpPr>
        <p:spPr>
          <a:xfrm>
            <a:off x="4267200" y="4796926"/>
            <a:ext cx="67208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ترغب في الإسلام</a:t>
            </a:r>
          </a:p>
        </p:txBody>
      </p:sp>
      <p:sp>
        <p:nvSpPr>
          <p:cNvPr id="11" name="مربع نص 10"/>
          <p:cNvSpPr txBox="1"/>
          <p:nvPr/>
        </p:nvSpPr>
        <p:spPr>
          <a:xfrm>
            <a:off x="4267200" y="5903221"/>
            <a:ext cx="67208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ترغب في المال والعطاء.</a:t>
            </a:r>
          </a:p>
        </p:txBody>
      </p:sp>
      <p:sp>
        <p:nvSpPr>
          <p:cNvPr id="12" name="مربع نص 11"/>
          <p:cNvSpPr txBox="1"/>
          <p:nvPr/>
        </p:nvSpPr>
        <p:spPr>
          <a:xfrm>
            <a:off x="4267200" y="2744049"/>
            <a:ext cx="67208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ترغب في أذية النبي صلى الله عليه وسلم.</a:t>
            </a:r>
          </a:p>
        </p:txBody>
      </p:sp>
    </p:spTree>
    <p:extLst>
      <p:ext uri="{BB962C8B-B14F-4D97-AF65-F5344CB8AC3E}">
        <p14:creationId xmlns:p14="http://schemas.microsoft.com/office/powerpoint/2010/main" val="2951308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4.44444E-6 L -0.14232 -0.30371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22" y="-15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</p:bld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1748</TotalTime>
  <Words>1514</Words>
  <Application>Microsoft Office PowerPoint</Application>
  <PresentationFormat>شاشة عريضة</PresentationFormat>
  <Paragraphs>377</Paragraphs>
  <Slides>45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8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45</vt:i4>
      </vt:variant>
    </vt:vector>
  </HeadingPairs>
  <TitlesOfParts>
    <vt:vector size="54" baseType="lpstr">
      <vt:lpstr>Amiri</vt:lpstr>
      <vt:lpstr>Arial</vt:lpstr>
      <vt:lpstr>Arial Black</vt:lpstr>
      <vt:lpstr>Arial Rounded MT Bold</vt:lpstr>
      <vt:lpstr>Calibri</vt:lpstr>
      <vt:lpstr>DroidArabicKufi-Regular</vt:lpstr>
      <vt:lpstr>Dubai</vt:lpstr>
      <vt:lpstr>Helvetica Neue</vt:lpstr>
      <vt:lpstr>سمة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DELL</dc:creator>
  <cp:lastModifiedBy>Miss hor</cp:lastModifiedBy>
  <cp:revision>79</cp:revision>
  <dcterms:modified xsi:type="dcterms:W3CDTF">2023-02-08T19:34:06Z</dcterms:modified>
</cp:coreProperties>
</file>