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307" r:id="rId2"/>
    <p:sldId id="561" r:id="rId3"/>
    <p:sldId id="562" r:id="rId4"/>
    <p:sldId id="563" r:id="rId5"/>
    <p:sldId id="564" r:id="rId6"/>
    <p:sldId id="567" r:id="rId7"/>
    <p:sldId id="565" r:id="rId8"/>
    <p:sldId id="566" r:id="rId9"/>
    <p:sldId id="568" r:id="rId10"/>
    <p:sldId id="569" r:id="rId11"/>
    <p:sldId id="430" r:id="rId12"/>
    <p:sldId id="507" r:id="rId13"/>
    <p:sldId id="425" r:id="rId14"/>
    <p:sldId id="509" r:id="rId15"/>
    <p:sldId id="510" r:id="rId16"/>
    <p:sldId id="511" r:id="rId17"/>
    <p:sldId id="515" r:id="rId18"/>
    <p:sldId id="516" r:id="rId19"/>
    <p:sldId id="522" r:id="rId20"/>
    <p:sldId id="523" r:id="rId21"/>
    <p:sldId id="524" r:id="rId22"/>
    <p:sldId id="526" r:id="rId23"/>
    <p:sldId id="528" r:id="rId24"/>
    <p:sldId id="529" r:id="rId25"/>
    <p:sldId id="530" r:id="rId26"/>
    <p:sldId id="531" r:id="rId27"/>
    <p:sldId id="532" r:id="rId28"/>
    <p:sldId id="533" r:id="rId29"/>
    <p:sldId id="542" r:id="rId30"/>
    <p:sldId id="543" r:id="rId31"/>
    <p:sldId id="544" r:id="rId32"/>
    <p:sldId id="545" r:id="rId33"/>
    <p:sldId id="540" r:id="rId34"/>
    <p:sldId id="571" r:id="rId35"/>
    <p:sldId id="546" r:id="rId36"/>
    <p:sldId id="547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499" r:id="rId45"/>
    <p:sldId id="357" r:id="rId46"/>
  </p:sldIdLst>
  <p:sldSz cx="12192000" cy="6858000"/>
  <p:notesSz cx="6881813" cy="9661525"/>
  <p:defaultTextStyle>
    <a:defPPr lvl="0">
      <a:defRPr lang="ar-SA"/>
    </a:defPPr>
    <a:lvl1pPr lvl="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lvl="1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lvl="2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lvl="3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lvl="4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9BB9C1A4-8BB8-497B-8639-DA12E2972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99694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882747E-C8EA-45F8-8701-10F9608CE4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93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/>
          <a:lstStyle>
            <a:lvl1pPr algn="l">
              <a:defRPr sz="1200"/>
            </a:lvl1pPr>
          </a:lstStyle>
          <a:p>
            <a:pPr>
              <a:defRPr/>
            </a:pPr>
            <a:fld id="{E0AD4979-DF7D-4686-A233-064E46A8C408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DC8ACEA8-7EE7-49FA-916B-F10B27D56F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2075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24049017-F1B8-4A3B-930D-BB68D21E5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BC394C-1D75-411D-BD96-C33AA396A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99694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C8DD8C-5C72-4AD9-8031-062B3463E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93" y="9176772"/>
            <a:ext cx="2982119" cy="483076"/>
          </a:xfrm>
          <a:prstGeom prst="rect">
            <a:avLst/>
          </a:prstGeom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B79FBB5A-6D99-4A9E-BF30-6FDE7A40387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60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013444-19B6-4E28-92CA-34CACD8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D248-4190-45D2-8A9E-54681A80D2B0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011D47-8115-4CE1-82C0-3BEE99BF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B2BEAC-12FD-435E-B8B1-B7CB4D91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0E44-ACE0-4722-8F50-B460D17808A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0071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42F7FB-886D-49DD-95E9-CD5C013D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9683-2BDE-41A4-B9CB-64BA2ACC9C56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AF2019-05B5-4501-A05D-2D0A0606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11D5E5-2893-489F-876D-54753714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E9C4C-6A12-484E-89C0-68506C0260F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677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D97FB-7B13-43E2-A6C2-73CD4FEF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BD0E-7D2C-47EF-8223-2625A4F22131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D7B53A-463E-40B9-A996-A994BF1D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7970A2-46B7-4FB0-840F-8D8C19C3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B03F8-DC59-4B01-8AAF-9BE7E9FF943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829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FC74AB-4213-4C47-A32A-ECB5AA70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106A-8910-4DCE-BAA2-8469F435B02A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45EF4A-34E8-4DDC-ABA7-DA4E36C4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AA6F1F-8FCE-4996-98BD-B6C33C2C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2B6C-BAB8-466D-B3FA-01CDC00FFF5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772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7A62B1-2621-425E-83DC-68332153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4647-A837-445A-944E-DA701AF4B3F0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B343DD-02FA-43F8-888C-CAD5C194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DF6123-46B9-477A-ADC4-418C9277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CF08-1FB9-4010-A4B4-9B4C264B74E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5546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E41E9FB-9C7F-4E12-85C5-0CA0AC44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1F9F-32BE-4AED-BA21-99BA858F3980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06F9A0-5B48-478C-96BD-D86D63EB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DB667CA-2C53-489F-8FD0-88D39B11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64BF7-CBF3-41C2-8153-C785C53EED6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7971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01695AD2-6F0D-4ECF-A30F-6DB54E7E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956D-5F78-49FC-868F-CC981348D22E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FD86AC0-825E-494B-8C06-BAB7024E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476BB452-E738-42F9-8BF5-921BA23C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0F171-B9B7-4345-8337-EBEF9E35786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7670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411727B-A524-4A8B-83ED-31C906CE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FD80-E12C-448D-A327-DAE53CED8B54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ACD0E45-42E6-47DE-8A4B-DC801871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B82C22ED-3B1F-42A3-B583-E7381325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F681-FD28-40DB-BA04-85C91DF6012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3113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393A3FC-BB61-4375-AB00-5FDDD950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6885-790A-49AC-9EB4-10A6D86F22AC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0B2C3F01-0AFD-4CCE-911A-917BC006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E018181-1F00-4293-BCF2-004D6345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DD9F1-C094-4CEF-862B-47F47F2610F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1139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B87AB6A-EB77-473D-ADC6-0990FA3C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D188-EF32-4CF1-A3EC-84B0409A561B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382ADF6-8C5F-4468-A6C8-FED62BD8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BA2725E-9D8B-4665-A058-47E5BA07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F9403-5AB4-4AC8-8850-DBB0D927945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1002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E083DAF-FE52-4505-AB30-7F886648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64BE-3D1D-4F63-B1CE-FF9829CEFB09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22AE07B-F9F2-4BC9-B1A0-6C6BE5EB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0081108-58E9-4440-9C28-29AC4784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718AA-2E49-4B43-8451-6EC471DD7AF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3540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8118224C-066D-4A0A-8D38-95403428C6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7569412A-F349-4C09-8D34-96BE0B632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D2840-56FC-4824-B5E4-A7DE0D014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B0BC6-9E60-4883-86DF-57B6E9CAF7D9}" type="datetimeFigureOut">
              <a:rPr lang="ar-SA"/>
              <a:pPr>
                <a:defRPr/>
              </a:pPr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5F1FAB-80E4-4103-B957-F1BAB1BA5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06ECB9-191B-4FBD-BAFE-41EBC616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CD3EEE-AD24-4D76-AA63-0A894478AA01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DC42DEE-43A1-41DB-821A-B8442EACD60A}"/>
              </a:ext>
            </a:extLst>
          </p:cNvPr>
          <p:cNvSpPr/>
          <p:nvPr/>
        </p:nvSpPr>
        <p:spPr>
          <a:xfrm>
            <a:off x="8529638" y="4029403"/>
            <a:ext cx="234315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المشاركة والتفاعل أثناء الحصة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03106AF-27D3-444A-9445-6C0139B22CD0}"/>
              </a:ext>
            </a:extLst>
          </p:cNvPr>
          <p:cNvSpPr/>
          <p:nvPr/>
        </p:nvSpPr>
        <p:spPr>
          <a:xfrm>
            <a:off x="4683920" y="4153231"/>
            <a:ext cx="234315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 الواجبات وإرسالها في الموعد المحدد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831B1F5-80E7-45B1-81D6-3A62CAB18821}"/>
              </a:ext>
            </a:extLst>
          </p:cNvPr>
          <p:cNvSpPr/>
          <p:nvPr/>
        </p:nvSpPr>
        <p:spPr>
          <a:xfrm>
            <a:off x="540547" y="4153231"/>
            <a:ext cx="256698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 الدروس السابقة وقراءة الدرس الجديد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7B22FF6-D9AF-4CED-A5AB-0800A5DB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0" b="12371"/>
          <a:stretch/>
        </p:blipFill>
        <p:spPr>
          <a:xfrm>
            <a:off x="4683920" y="1552570"/>
            <a:ext cx="246697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E8DED9-31DC-4074-B061-0C1FB3571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3" y="1552570"/>
            <a:ext cx="2466974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E4D0F7-02CE-4868-BA64-AF4C746A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512" y="1552571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C63799C9-FEE5-4171-A1C3-41FE070EF7C8}"/>
              </a:ext>
            </a:extLst>
          </p:cNvPr>
          <p:cNvSpPr/>
          <p:nvPr/>
        </p:nvSpPr>
        <p:spPr>
          <a:xfrm>
            <a:off x="2447925" y="628650"/>
            <a:ext cx="7143752" cy="92392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ar-SA" sz="54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أكون متميزة</a:t>
            </a:r>
          </a:p>
        </p:txBody>
      </p:sp>
    </p:spTree>
    <p:extLst>
      <p:ext uri="{BB962C8B-B14F-4D97-AF65-F5344CB8AC3E}">
        <p14:creationId xmlns:p14="http://schemas.microsoft.com/office/powerpoint/2010/main" val="324488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عددي صور الإحسان إلي الحيوان: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3821562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عدم تعذيبه والرفق به 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480843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عدم حد السكسين إمامه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إطعامه.</a:t>
            </a:r>
          </a:p>
        </p:txBody>
      </p:sp>
    </p:spTree>
    <p:extLst>
      <p:ext uri="{BB962C8B-B14F-4D97-AF65-F5344CB8AC3E}">
        <p14:creationId xmlns:p14="http://schemas.microsoft.com/office/powerpoint/2010/main" val="10233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457503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من صور الرفق بالحيوانات  تحريش بعضها على بعض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763885" y="2628807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763885" y="41624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29985" y="4162472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kern="0" dirty="0">
                <a:solidFill>
                  <a:srgbClr val="333300"/>
                </a:solidFill>
              </a:rPr>
              <a:t>خطأ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309359" y="2695528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b="1" kern="0" dirty="0">
                <a:solidFill>
                  <a:srgbClr val="333300"/>
                </a:solidFill>
              </a:rPr>
              <a:t>صواب </a:t>
            </a:r>
            <a:endParaRPr lang="ar-SA" sz="40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07BD678-291A-AE01-6502-8E0B89089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" r="4503"/>
          <a:stretch/>
        </p:blipFill>
        <p:spPr>
          <a:xfrm>
            <a:off x="904875" y="2256202"/>
            <a:ext cx="4175125" cy="3812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77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457503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من صور  تعذيب الحيوانات  صيدها عبثا دون منفعة منها 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824845" y="2665186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910887" y="40100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70625" y="4010072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189345" y="2665186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b="1" kern="0" dirty="0">
                <a:solidFill>
                  <a:srgbClr val="333300"/>
                </a:solidFill>
              </a:rPr>
              <a:t>خطأ </a:t>
            </a:r>
            <a:endParaRPr lang="ar-SA" sz="48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846C9F1-79EC-B7E7-9F44-83798BE0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" y="2356532"/>
            <a:ext cx="4789488" cy="37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14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عن عبدالله بن مسعود رضي الله عنه قال : (كنا مع رسول الله في سفر فانطلق  لحاجته فرأينا حمرة معها  فرخان فأخذنا فرخيها فجاءت تفرش فجاء النبي فقال </a:t>
            </a: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  <a:sym typeface="Wingdings" panose="05000000000000000000" pitchFamily="2" charset="2"/>
              </a:rPr>
              <a:t>: ( من فجع هذه بولدها رُدوا ولدها إليها)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رحمته صلى الله عليه وسلم بالحيوان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جهاده صلى الله عليه وسلم في سبيل الله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عقوبة التعرض للحيوانات بالأذى.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حبه صلى الله عليه وسلم لأمته.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1DF1738-2105-9794-AA35-29C0E6F4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8" y="3190150"/>
            <a:ext cx="3044189" cy="28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65883"/>
            <a:ext cx="11001375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قصة نبع الماء بين يدي الرسول صلى الله عليه وسلم تدل على فضله ورحمته بأمته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763885" y="2628807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763885" y="41624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29985" y="4162472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309359" y="2695528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b="1" kern="0" dirty="0">
                <a:solidFill>
                  <a:srgbClr val="333300"/>
                </a:solidFill>
              </a:rPr>
              <a:t>خطأ </a:t>
            </a:r>
            <a:endParaRPr lang="ar-SA" sz="4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EB1707-1B07-6B01-50A0-FC0BCB5EA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5" y="2715694"/>
            <a:ext cx="3517263" cy="36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12305"/>
            <a:ext cx="11001375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البركة هي النماء والزيادة في الخير وهي ثابتة في ديننا الإسلامي لأمور كثيرة منها شهر رمضان  والقرآن الكريم 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824845" y="2665186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910887" y="40100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70625" y="4010072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189345" y="2665186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b="1" kern="0" dirty="0">
                <a:solidFill>
                  <a:srgbClr val="333300"/>
                </a:solidFill>
              </a:rPr>
              <a:t>خطأ </a:t>
            </a:r>
            <a:endParaRPr lang="ar-SA" sz="48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1C4E0C8-DAF5-4B41-F568-75EBA65EF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24" y="2794889"/>
            <a:ext cx="3036071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جميع التصرفات التالية من الاستخدامات غير الصحيحة للماء ما عدا واحدة وهي 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الوضوء لكل صلاة من الصلوات الخمس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غسل الأعضاء أكثر من ثلاث مرات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غسيل السيارة كل يوم دون حاجة إلى ذلك.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ترك صنبور الماء مفتوحاً أثناء الوضوء.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0499534-14D7-78DA-17B1-D6116E36E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17"/>
          <a:stretch/>
        </p:blipFill>
        <p:spPr>
          <a:xfrm>
            <a:off x="356235" y="2428240"/>
            <a:ext cx="3362325" cy="412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91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الغزوة التي حدثت فيها معجزة النبي صلى الله عليه وسلم 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في تكثير الماء بين يديه عليه الصلاة والسلام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93365" y="2563961"/>
            <a:ext cx="442399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93365" y="3681815"/>
            <a:ext cx="44240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93363" y="4808430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93363" y="5863752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410960" y="3701550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الحديبة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410960" y="4796926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تبوك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410960" y="5903221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أحد.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410960" y="2744049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بدر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20B39F2-F841-AEC1-EC5B-CAF96FD7F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2610661"/>
            <a:ext cx="3511550" cy="39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كان عدد الصحابة عند حدوث معجزة نبع الماء بين يدي النبي صلى الله عليه وسلم في غزوة الحديبة 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93365" y="2563961"/>
            <a:ext cx="442399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93365" y="3681815"/>
            <a:ext cx="44240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93363" y="4808430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93363" y="5863752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410960" y="3701550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خمس عشرة مئة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410960" y="4796926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ثلاث عشرة مئة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410960" y="5903221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ست عشرة مئة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410960" y="2744049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أربع عشرة مئة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25E2513-6343-D240-23DA-A7EDC763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9" y="2563961"/>
            <a:ext cx="4897121" cy="393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12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سمعت إمام المسجد يتحدث بعد صلاة العصر وذكر أن النبي صلى الله عليه وسلم مؤيد من عند الله بكثير من المعجزات ومنها معجزة تكثير الطعام بين يديه الشريفتين والتي منها :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قصة جابر بن عبدالله في سداد دين والده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698429"/>
            <a:ext cx="67208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ما حدث في سفر عبدالله بن مسعود مع النبي </a:t>
            </a:r>
            <a:r>
              <a:rPr lang="ar-SA" sz="2000" b="1" dirty="0"/>
              <a:t>صلى الله عليه وسلم  </a:t>
            </a:r>
            <a:r>
              <a:rPr lang="ar-SA" sz="3600" b="1" dirty="0"/>
              <a:t>عندما قال : (البركة من الله)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قصة جابر  بن عبدالله  في غزوة الحديبة 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626D6E5-A476-1288-484B-0758DB33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2398436"/>
            <a:ext cx="351769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DZ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من هدي  النبي صلى الله عليه وسلم في التعامل مع غير المسلمين</a:t>
            </a: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 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>
                <a:solidFill>
                  <a:schemeClr val="tx1"/>
                </a:solidFill>
              </a:rPr>
              <a:t>عيادة مريضهم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الانتقام منهم </a:t>
            </a:r>
            <a:endParaRPr lang="ar-SA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عدم الوفاء بالعهد منهم</a:t>
            </a:r>
            <a:r>
              <a:rPr lang="ar-SA" sz="3600" b="1" dirty="0"/>
              <a:t>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السخرية منهم </a:t>
            </a:r>
            <a:r>
              <a:rPr lang="ar-SA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3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تكثير الطعام , تكثير الماء , الإسراء والمعراج,  انشقاق القمر  هذه الأمور  تجمعها خاصية واحدة وهي 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282397" y="2563961"/>
            <a:ext cx="553367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282397" y="3681815"/>
            <a:ext cx="553368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282395" y="4808430"/>
            <a:ext cx="55337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282395" y="5863752"/>
            <a:ext cx="55337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262880" y="3701550"/>
            <a:ext cx="57251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معجزات النبي صلى الله عليه وسلم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5262880" y="4796926"/>
            <a:ext cx="57251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/>
                </a:solidFill>
              </a:rPr>
              <a:t>خصائص النبي صلى الله عليه وسلم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262880" y="5903221"/>
            <a:ext cx="57251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/>
                </a:solidFill>
              </a:rPr>
              <a:t>أحوال النبي صلى الله عليه وسلم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262880" y="2744049"/>
            <a:ext cx="57251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/>
                </a:solidFill>
              </a:rPr>
              <a:t>رسالة النبي صلى الله عليه وسلم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20B39F2-F841-AEC1-EC5B-CAF96FD7F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2652733"/>
            <a:ext cx="3511550" cy="39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12305"/>
            <a:ext cx="11001375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حدثت معجزة تكثير الطعام بين يدي الرسول صلى الله عليه وسلم لعبدالله بن مسعود رضي الله عنه عندما أراد سداد دين والده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469314" y="3081746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555356" y="442663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915094" y="4426632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1" kern="0" dirty="0">
                <a:solidFill>
                  <a:srgbClr val="333300"/>
                </a:solidFill>
              </a:rPr>
              <a:t>خطأ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833814" y="3081746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b="1" kern="0" dirty="0">
                <a:solidFill>
                  <a:srgbClr val="333300"/>
                </a:solidFill>
              </a:rPr>
              <a:t>صواب </a:t>
            </a:r>
            <a:endParaRPr lang="ar-SA" sz="48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D18F4C-6B88-7D37-8921-6CBB8486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52" y="2529296"/>
            <a:ext cx="2543175" cy="33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عند حدوث معجزة تكثير الطعام في غزوة تبوك قال النبي صلى الله عليه وسلم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09563" y="2563961"/>
            <a:ext cx="726202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09561" y="3681815"/>
            <a:ext cx="726204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09561" y="5131595"/>
            <a:ext cx="726205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90538" y="3701550"/>
            <a:ext cx="1049750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( أشهد أن لا إله إلا الله وأني  رسول الله  لا يلقى الله بهما عبد غير شاك  فيحجب عن الجنة)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40080" y="5322626"/>
            <a:ext cx="102666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(حي على الطهور المبارك والبركة من الله ).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90538" y="2707404"/>
            <a:ext cx="104975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(أنا النبي لا كذب أنا ابن عبد المطلب)</a:t>
            </a:r>
          </a:p>
        </p:txBody>
      </p:sp>
    </p:spTree>
    <p:extLst>
      <p:ext uri="{BB962C8B-B14F-4D97-AF65-F5344CB8AC3E}">
        <p14:creationId xmlns:p14="http://schemas.microsoft.com/office/powerpoint/2010/main" val="14432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293 -0.360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569660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من نتائج إطعام الطعام في الدنيا  </a:t>
            </a:r>
          </a:p>
          <a:p>
            <a:pPr algn="ctr" rtl="1">
              <a:defRPr/>
            </a:pPr>
            <a:r>
              <a:rPr lang="ar-SA" sz="48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تحقيق المودة والترابط بين أبناء المجتمع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أن يكون من أصحاب الميمنة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النجاة من أهوال يوم القيامة 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دخول الجنة والنجاة من النار </a:t>
            </a:r>
          </a:p>
        </p:txBody>
      </p:sp>
    </p:spTree>
    <p:extLst>
      <p:ext uri="{BB962C8B-B14F-4D97-AF65-F5344CB8AC3E}">
        <p14:creationId xmlns:p14="http://schemas.microsoft.com/office/powerpoint/2010/main" val="39118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569660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الاجتماع على الطعام يؤدي إلى :</a:t>
            </a:r>
          </a:p>
          <a:p>
            <a:pPr algn="ctr" rtl="1">
              <a:defRPr/>
            </a:pPr>
            <a:r>
              <a:rPr lang="ar-SA" sz="48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468347" y="2147401"/>
            <a:ext cx="86957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468347" y="3265255"/>
            <a:ext cx="86957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0468345" y="4391870"/>
            <a:ext cx="86958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0468344" y="5447192"/>
            <a:ext cx="869581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493520" y="3284990"/>
            <a:ext cx="89966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حصول البركة في الطعام للمجتمعين عليه.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493520" y="4380366"/>
            <a:ext cx="89966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كثرة الحديث واللغط بين المجتمعين عليه.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493520" y="5486661"/>
            <a:ext cx="89966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عدم كفاية الطعام للمجتمعين عليه 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493520" y="2327489"/>
            <a:ext cx="89966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انتقال الأمراض بين المجتمعين على الطعام.</a:t>
            </a:r>
          </a:p>
        </p:txBody>
      </p:sp>
    </p:spTree>
    <p:extLst>
      <p:ext uri="{BB962C8B-B14F-4D97-AF65-F5344CB8AC3E}">
        <p14:creationId xmlns:p14="http://schemas.microsoft.com/office/powerpoint/2010/main" val="31285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754326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أن يصبح الطعام القليل كافياً للعدد الكبير  هو تعريف  </a:t>
            </a:r>
          </a:p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44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البركة في الطعام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نقصان البركة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الوفرة في الطعام 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الكفاية في الطعام .</a:t>
            </a:r>
          </a:p>
        </p:txBody>
      </p:sp>
    </p:spTree>
    <p:extLst>
      <p:ext uri="{BB962C8B-B14F-4D97-AF65-F5344CB8AC3E}">
        <p14:creationId xmlns:p14="http://schemas.microsoft.com/office/powerpoint/2010/main" val="17812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446550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جميع الأسباب هي من أسباب حصول البركة في الطعام إلا سبب واحد هو :</a:t>
            </a:r>
          </a:p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6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681783" y="2096601"/>
            <a:ext cx="93046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681781" y="3214455"/>
            <a:ext cx="93046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0681779" y="4341070"/>
            <a:ext cx="93046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0681779" y="5396392"/>
            <a:ext cx="93046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37920" y="3234190"/>
            <a:ext cx="9626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التفرق على الطعام الواحد  حتى يكفي الجميع.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137920" y="4329566"/>
            <a:ext cx="9626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التصدق منه.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137920" y="5435861"/>
            <a:ext cx="9626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الاجتماع عليه أثناء تناوله.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137920" y="2276689"/>
            <a:ext cx="9626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إشراك المساكين وذوي الحاجة فيه.</a:t>
            </a:r>
          </a:p>
        </p:txBody>
      </p:sp>
    </p:spTree>
    <p:extLst>
      <p:ext uri="{BB962C8B-B14F-4D97-AF65-F5344CB8AC3E}">
        <p14:creationId xmlns:p14="http://schemas.microsoft.com/office/powerpoint/2010/main" val="12856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2123658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هو وأبوه  صحابيان رضي الله عنهما شهد  بيعة العقبة مع السبعين  وشهد بيعة الرضوان يوم الحديبة </a:t>
            </a:r>
          </a:p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6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93365" y="2563961"/>
            <a:ext cx="442399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93365" y="3681815"/>
            <a:ext cx="44240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93363" y="4808430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93363" y="5863752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410960" y="3701550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جابر بن عبدالله.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410960" y="4796926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عبدالله بن عمرو بن العاص.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410960" y="5903221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عبدالله بن عباس.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410960" y="2744049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عبدالله بن عمر.</a:t>
            </a:r>
          </a:p>
        </p:txBody>
      </p:sp>
    </p:spTree>
    <p:extLst>
      <p:ext uri="{BB962C8B-B14F-4D97-AF65-F5344CB8AC3E}">
        <p14:creationId xmlns:p14="http://schemas.microsoft.com/office/powerpoint/2010/main" val="35273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754326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من نتائج إطعام الطعام في الآخرة :</a:t>
            </a:r>
          </a:p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44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78303" y="2563961"/>
            <a:ext cx="65746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78303" y="3681815"/>
            <a:ext cx="657462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78301" y="4808430"/>
            <a:ext cx="657464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78301" y="5863752"/>
            <a:ext cx="657464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185920" y="3701550"/>
            <a:ext cx="68021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دخول الجنة والنجاة من النار.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185920" y="4796926"/>
            <a:ext cx="68021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نشر الدين الإسلامي.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185920" y="5903221"/>
            <a:ext cx="68021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تطهير النفس من الشح والبخل.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185920" y="2744049"/>
            <a:ext cx="68021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تحقيق المودة والمحبة.</a:t>
            </a:r>
          </a:p>
        </p:txBody>
      </p:sp>
    </p:spTree>
    <p:extLst>
      <p:ext uri="{BB962C8B-B14F-4D97-AF65-F5344CB8AC3E}">
        <p14:creationId xmlns:p14="http://schemas.microsoft.com/office/powerpoint/2010/main" val="1258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2308324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قول الرسول صلى الله عليه وسلم (يا أبا بكر ما ظنك باثنين الله ثالثهما) يدل على حماية الله لرسوله :</a:t>
            </a:r>
          </a:p>
          <a:p>
            <a:pPr algn="ctr" rtl="1">
              <a:defRPr/>
            </a:pPr>
            <a:r>
              <a:rPr lang="ar-SA" sz="48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728959" y="323452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728959" y="435237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0728957" y="547899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810000" y="437211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أثناء الهجرة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810000" y="546748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بعد العجرة.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810000" y="341460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قبل الهجرة </a:t>
            </a:r>
          </a:p>
        </p:txBody>
      </p:sp>
    </p:spTree>
    <p:extLst>
      <p:ext uri="{BB962C8B-B14F-4D97-AF65-F5344CB8AC3E}">
        <p14:creationId xmlns:p14="http://schemas.microsoft.com/office/powerpoint/2010/main" val="22770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DZ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موقف النبي صلى الله عليه وسلم  مع كفار قريش عند فتح مكة </a:t>
            </a:r>
            <a:endParaRPr lang="ar-SA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>
                <a:solidFill>
                  <a:schemeClr val="tx1"/>
                </a:solidFill>
              </a:rPr>
              <a:t>عفا وأصفح عنهم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أخرجهم من مكة </a:t>
            </a:r>
            <a:endParaRPr lang="ar-SA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عاقبهم على كفرهم</a:t>
            </a:r>
            <a:r>
              <a:rPr lang="ar-SA" sz="3600" b="1" dirty="0"/>
              <a:t>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قاتلهم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33055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754326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القائل : (هل يعفر وجه محمد بين أظهركم ) هو :</a:t>
            </a:r>
          </a:p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44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عدو الله </a:t>
            </a:r>
            <a:r>
              <a:rPr lang="ar-SA" sz="3600" b="1" dirty="0" err="1">
                <a:solidFill>
                  <a:schemeClr val="tx1"/>
                </a:solidFill>
              </a:rPr>
              <a:t>أبوجهل</a:t>
            </a:r>
            <a:r>
              <a:rPr lang="ar-SA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أبو بكر  رضي الله عنه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أبو هريرة رضي الله عنه 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أبو لهب .</a:t>
            </a:r>
          </a:p>
        </p:txBody>
      </p:sp>
    </p:spTree>
    <p:extLst>
      <p:ext uri="{BB962C8B-B14F-4D97-AF65-F5344CB8AC3E}">
        <p14:creationId xmlns:p14="http://schemas.microsoft.com/office/powerpoint/2010/main" val="24603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2123658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لحق بالنبي صلى الله عليه وسلم و أبوبكر  رضي  الله عنه عندما خرجا من الغار وسلكا طريق الساحل:</a:t>
            </a:r>
          </a:p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6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سراقة بن مالك  المدلجي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أبو جهل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عبدالله بن عباس رضي الله عنه 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أبو هريرة رضي الله عنه .</a:t>
            </a:r>
          </a:p>
        </p:txBody>
      </p:sp>
    </p:spTree>
    <p:extLst>
      <p:ext uri="{BB962C8B-B14F-4D97-AF65-F5344CB8AC3E}">
        <p14:creationId xmlns:p14="http://schemas.microsoft.com/office/powerpoint/2010/main" val="14707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2123658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بعد اتفاق قريش على قتل النبي صلى الله عليه وسلم قبل الهجرة أقبلت عليه ابنته .................. تبكي لتخبره بما سمعت :</a:t>
            </a:r>
          </a:p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6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فاطمة رضي الله عنها.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أم كلثوم رضي الله عنها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رقية رضي الله عنها 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زينب رضي الله عنها .</a:t>
            </a:r>
          </a:p>
        </p:txBody>
      </p:sp>
    </p:spTree>
    <p:extLst>
      <p:ext uri="{BB962C8B-B14F-4D97-AF65-F5344CB8AC3E}">
        <p14:creationId xmlns:p14="http://schemas.microsoft.com/office/powerpoint/2010/main" val="4455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12305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من أسباب حفظ الله للعبد الإيمان بالله ومراقبته في السر والعلن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469314" y="3081746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555356" y="442663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915094" y="4426632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833814" y="3081746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b="1" kern="0" dirty="0">
                <a:solidFill>
                  <a:srgbClr val="333300"/>
                </a:solidFill>
              </a:rPr>
              <a:t>خطأ </a:t>
            </a:r>
            <a:endParaRPr lang="ar-SA" sz="48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D18F4C-6B88-7D37-8921-6CBB8486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52" y="2529296"/>
            <a:ext cx="2543175" cy="33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12305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من نتائج المحافظة على الأذكار  </a:t>
            </a:r>
            <a:r>
              <a:rPr lang="ar-SA" sz="4000" b="1">
                <a:latin typeface="+mj-lt"/>
              </a:rPr>
              <a:t>( الوقاية من الشرور)</a:t>
            </a:r>
            <a:endParaRPr lang="ar-SA" sz="4000" b="1" dirty="0">
              <a:latin typeface="+mj-lt"/>
            </a:endParaRP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469314" y="3081746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555356" y="442663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915094" y="4426632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833814" y="3081746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b="1" kern="0" dirty="0">
                <a:solidFill>
                  <a:srgbClr val="333300"/>
                </a:solidFill>
              </a:rPr>
              <a:t>خطأ </a:t>
            </a:r>
            <a:endParaRPr lang="ar-SA" sz="48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D18F4C-6B88-7D37-8921-6CBB8486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52" y="2529296"/>
            <a:ext cx="2543175" cy="33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2123658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حمى الله نبيه محمد صلى الله عليه وسلم قبل الهجرة من تطاول أبو جهل بأن جعل بين الرسول صلى الله عليه وسلم </a:t>
            </a:r>
            <a:r>
              <a:rPr lang="ar-SA" sz="4400" b="1" dirty="0" err="1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وأبوجهل</a:t>
            </a: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 :</a:t>
            </a:r>
          </a:p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6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876109" y="2563961"/>
            <a:ext cx="64469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876109" y="3681815"/>
            <a:ext cx="64469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0876107" y="4808430"/>
            <a:ext cx="64469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0876107" y="5863752"/>
            <a:ext cx="64469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003040" y="3701550"/>
            <a:ext cx="6670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خندقا من نار وهولا وأجنحة.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003040" y="4796926"/>
            <a:ext cx="6670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بحرا يفيض نار تتوقد.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003040" y="5903221"/>
            <a:ext cx="6670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جبلا شاهقا يتوقد نارا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003040" y="2744049"/>
            <a:ext cx="6670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واديا سحيقا لا نهاية له.</a:t>
            </a:r>
          </a:p>
        </p:txBody>
      </p:sp>
    </p:spTree>
    <p:extLst>
      <p:ext uri="{BB962C8B-B14F-4D97-AF65-F5344CB8AC3E}">
        <p14:creationId xmlns:p14="http://schemas.microsoft.com/office/powerpoint/2010/main" val="10964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2123658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عندما حفظ الله رسوله صلى الله عليه وسلم من أن يطأ رقبته أبو جهل كان  ذلك الحدث في :</a:t>
            </a:r>
          </a:p>
          <a:p>
            <a:pPr algn="ctr" rtl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6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78303" y="2563961"/>
            <a:ext cx="65746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78303" y="3681815"/>
            <a:ext cx="657462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78301" y="4808430"/>
            <a:ext cx="657464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78301" y="5863752"/>
            <a:ext cx="657464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185920" y="3701550"/>
            <a:ext cx="68021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قبل الهجرة في مكة.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185920" y="4796926"/>
            <a:ext cx="68021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أثناء الهجرة من مكة إلى المدينة.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185920" y="5903221"/>
            <a:ext cx="68021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قبل الهجرة في الطائف.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185920" y="2744049"/>
            <a:ext cx="68021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بعد الهجرة في المدينة.</a:t>
            </a:r>
          </a:p>
        </p:txBody>
      </p:sp>
    </p:spTree>
    <p:extLst>
      <p:ext uri="{BB962C8B-B14F-4D97-AF65-F5344CB8AC3E}">
        <p14:creationId xmlns:p14="http://schemas.microsoft.com/office/powerpoint/2010/main" val="33400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546771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حفظ الله يكون بأداء الطاعات واجتناب المحرمات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469314" y="3081746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555356" y="442663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915094" y="4426632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833814" y="3081746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b="1" kern="0" dirty="0">
                <a:solidFill>
                  <a:srgbClr val="333300"/>
                </a:solidFill>
              </a:rPr>
              <a:t>خطأ </a:t>
            </a:r>
            <a:endParaRPr lang="ar-SA" sz="48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D18F4C-6B88-7D37-8921-6CBB8486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52" y="2529296"/>
            <a:ext cx="2543175" cy="33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754326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معنى قول النبي صلى الله عليه وسلم</a:t>
            </a:r>
          </a:p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 (رفعت الأقلام وجفت الصحف) :...................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أن المقادير كتبت كلها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أن كل إنسان سيحاسب في الآخرة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أن كل نفس بما كسبت رهينة.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حفظ الله للعبد في الدنيا .</a:t>
            </a:r>
          </a:p>
        </p:txBody>
      </p:sp>
    </p:spTree>
    <p:extLst>
      <p:ext uri="{BB962C8B-B14F-4D97-AF65-F5344CB8AC3E}">
        <p14:creationId xmlns:p14="http://schemas.microsoft.com/office/powerpoint/2010/main" val="241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754326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الصحابي الجليل الذي كان خلف النبي صلى الله عليه وسلم فقال له ( يا غلام إني أعلمك كلمات احفظ الله ........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عبدالله بن عباس رضي الله عنه 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عبدالله بن مسعود رضي الله عنه 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عبدالله بن عمر رضي الله عنهما.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عبدالله بن عمرو رضي الله عنهما.</a:t>
            </a:r>
          </a:p>
        </p:txBody>
      </p:sp>
    </p:spTree>
    <p:extLst>
      <p:ext uri="{BB962C8B-B14F-4D97-AF65-F5344CB8AC3E}">
        <p14:creationId xmlns:p14="http://schemas.microsoft.com/office/powerpoint/2010/main" val="34765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DZ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نستدل من قول النبي صلى الله عليه وسلم  </a:t>
            </a:r>
            <a:r>
              <a:rPr lang="ar-DZ" sz="4000" b="1" dirty="0" err="1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لحديفة</a:t>
            </a:r>
            <a:r>
              <a:rPr lang="ar-DZ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 بن اليمان</a:t>
            </a: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 ( انصرفا نفي لهم بعهدهم ونستعين الله عليهم )</a:t>
            </a:r>
            <a:r>
              <a:rPr lang="en-US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 </a:t>
            </a:r>
            <a:endParaRPr lang="ar-SA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وفاء النبي صلى الله عليه وسلم بالعهود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شجاعة النبي صلى الله عليه وسلم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عفو النبي عليه الصلاة والسلام عن الغير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حلم النبي صلى الله عليه وسلم </a:t>
            </a:r>
          </a:p>
        </p:txBody>
      </p:sp>
    </p:spTree>
    <p:extLst>
      <p:ext uri="{BB962C8B-B14F-4D97-AF65-F5344CB8AC3E}">
        <p14:creationId xmlns:p14="http://schemas.microsoft.com/office/powerpoint/2010/main" val="12546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754326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العبارة التي ذكرت في الحديث وتدل على  قوله تعالى : (</a:t>
            </a:r>
            <a:r>
              <a:rPr lang="ar-SA" sz="5400" b="0" i="0" dirty="0">
                <a:solidFill>
                  <a:schemeClr val="tx1"/>
                </a:solidFill>
                <a:effectLst/>
                <a:latin typeface="Helvetica Neue"/>
              </a:rPr>
              <a:t> </a:t>
            </a:r>
            <a:r>
              <a:rPr lang="ar-SA" sz="5400" b="1" i="0" dirty="0">
                <a:solidFill>
                  <a:schemeClr val="tx1"/>
                </a:solidFill>
                <a:effectLst/>
                <a:latin typeface="Helvetica Neue"/>
              </a:rPr>
              <a:t>إِيَّاكَ نَعْبُدُ </a:t>
            </a:r>
            <a:r>
              <a:rPr lang="ar-SA" sz="5400" b="1" i="0" u="sng" dirty="0">
                <a:solidFill>
                  <a:schemeClr val="tx1"/>
                </a:solidFill>
                <a:effectLst/>
                <a:latin typeface="Helvetica Neue"/>
              </a:rPr>
              <a:t>وَإِيَّاكَ نَسْتَعِينُ</a:t>
            </a:r>
            <a:r>
              <a:rPr lang="ar-SA" sz="5400" b="1" u="sng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 </a:t>
            </a: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).....................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5823365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إذا استعنت فاستعن بالله 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احفظ الله يحفظك  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3770487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رفعت الأقلام وجفت الصحف.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إذا سألت فأسال الله .</a:t>
            </a:r>
          </a:p>
        </p:txBody>
      </p:sp>
    </p:spTree>
    <p:extLst>
      <p:ext uri="{BB962C8B-B14F-4D97-AF65-F5344CB8AC3E}">
        <p14:creationId xmlns:p14="http://schemas.microsoft.com/office/powerpoint/2010/main" val="17872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0651 -0.534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754326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أعظم حفظ يحفظه الله للمؤمن هو حفظ الله له في </a:t>
            </a:r>
          </a:p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9151301" y="2744049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301159" y="3681815"/>
            <a:ext cx="52292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9301158" y="4808430"/>
            <a:ext cx="52292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9301157" y="5863752"/>
            <a:ext cx="52292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566160" y="3701550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دينه 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566160" y="4796926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ولده 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566160" y="5903221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ماله.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566160" y="2744049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بدنه.</a:t>
            </a:r>
          </a:p>
        </p:txBody>
      </p:sp>
    </p:spTree>
    <p:extLst>
      <p:ext uri="{BB962C8B-B14F-4D97-AF65-F5344CB8AC3E}">
        <p14:creationId xmlns:p14="http://schemas.microsoft.com/office/powerpoint/2010/main" val="25555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14231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546771"/>
            <a:ext cx="11001375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لكي يحقق العبد حفظ الله يجب عليه الحذر من الوقوع في المعاصي والمحرمات مثل عقوق الوالدين وترك الصلاة  والكذب والغيبة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469314" y="3081746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555356" y="442663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915094" y="4426632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833814" y="3081746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b="1" kern="0" dirty="0">
                <a:solidFill>
                  <a:srgbClr val="333300"/>
                </a:solidFill>
              </a:rPr>
              <a:t>خطأ </a:t>
            </a:r>
            <a:endParaRPr lang="ar-SA" sz="48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D18F4C-6B88-7D37-8921-6CBB8486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52" y="2529296"/>
            <a:ext cx="2543175" cy="33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754326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صحابي الجليل  قال النبي صلى الله عليه وسلم فيه</a:t>
            </a:r>
          </a:p>
          <a:p>
            <a:pPr algn="ctr" rtl="1">
              <a:defRPr/>
            </a:pPr>
            <a:r>
              <a:rPr lang="ar-SA" sz="54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 (اللهم علمه التأويل وفقه في الدين)........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عبدالله بن عباس رضي الله عنه 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عمر بن الخطاب رضي الله عنه 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عبدالله بن عمر رضي الله عنهما.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خالد بن الوليد رضي الله عنه.</a:t>
            </a:r>
          </a:p>
        </p:txBody>
      </p:sp>
    </p:spTree>
    <p:extLst>
      <p:ext uri="{BB962C8B-B14F-4D97-AF65-F5344CB8AC3E}">
        <p14:creationId xmlns:p14="http://schemas.microsoft.com/office/powerpoint/2010/main" val="32723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22367" y="6199684"/>
            <a:ext cx="1621414" cy="406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التعلم باللعب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51149" y="1649959"/>
            <a:ext cx="1694721" cy="646331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143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النطع</a:t>
            </a:r>
            <a:endParaRPr lang="ar-SA" sz="3600" b="1" dirty="0">
              <a:ln w="1143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6"/>
          <p:cNvSpPr/>
          <p:nvPr/>
        </p:nvSpPr>
        <p:spPr>
          <a:xfrm>
            <a:off x="1438275" y="168436"/>
            <a:ext cx="9790881" cy="6117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>
                <a:ln w="0"/>
                <a:solidFill>
                  <a:schemeClr val="tx1"/>
                </a:solidFill>
              </a:rPr>
              <a:t> طالبتي المبدعة: وفقي بين ما يلي ..............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60273" y="3331919"/>
            <a:ext cx="1694721" cy="646331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143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عذق زيد</a:t>
            </a:r>
            <a:endParaRPr lang="ar-SA" sz="3600" b="1" dirty="0">
              <a:ln w="1143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60273" y="5013879"/>
            <a:ext cx="1717172" cy="646331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143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المعجزة </a:t>
            </a:r>
            <a:endParaRPr lang="ar-SA" sz="3600" b="1" dirty="0">
              <a:ln w="1143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5013999" y="3301141"/>
            <a:ext cx="63609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i="0" dirty="0">
                <a:solidFill>
                  <a:schemeClr val="tx1"/>
                </a:solidFill>
                <a:effectLst/>
                <a:latin typeface="Amiri" panose="00000500000000000000" pitchFamily="2" charset="-78"/>
              </a:rPr>
              <a:t>بساط من الجلد</a:t>
            </a:r>
            <a:endParaRPr lang="ar-SA" sz="4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048051" y="1211729"/>
            <a:ext cx="6292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/>
              <a:t>شيء خارق عن العادة ي</a:t>
            </a:r>
            <a:r>
              <a:rPr lang="ar-SA" sz="3600" b="1" i="0" dirty="0">
                <a:solidFill>
                  <a:srgbClr val="333333"/>
                </a:solidFill>
                <a:effectLst/>
                <a:latin typeface="DroidArabicKufi-Regular"/>
              </a:rPr>
              <a:t>جريه الله -تعالى- على يد أنبيائه كدليلٍ على صدقهم</a:t>
            </a:r>
            <a:endParaRPr lang="ar-SA" sz="3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183204" y="4752221"/>
            <a:ext cx="63609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sz="4000" b="1" i="0" dirty="0">
                <a:solidFill>
                  <a:schemeClr val="tx1"/>
                </a:solidFill>
                <a:effectLst/>
                <a:latin typeface="Dubai" panose="020B0503030403030204" pitchFamily="34" charset="-78"/>
              </a:rPr>
              <a:t>نَوعٌ مِن التَّمرِ الرَّدي</a:t>
            </a:r>
            <a:endParaRPr lang="ar-SA" sz="4000" b="1" dirty="0">
              <a:ln w="0"/>
              <a:solidFill>
                <a:schemeClr val="tx1"/>
              </a:solidFill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944E149-FC71-44EE-838A-604A5702EE15}"/>
              </a:ext>
            </a:extLst>
          </p:cNvPr>
          <p:cNvCxnSpPr/>
          <p:nvPr/>
        </p:nvCxnSpPr>
        <p:spPr>
          <a:xfrm flipH="1">
            <a:off x="2676525" y="2047875"/>
            <a:ext cx="2200275" cy="28479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06E6C81-E1D7-4A99-8706-B168808404B4}"/>
              </a:ext>
            </a:extLst>
          </p:cNvPr>
          <p:cNvCxnSpPr/>
          <p:nvPr/>
        </p:nvCxnSpPr>
        <p:spPr>
          <a:xfrm flipH="1" flipV="1">
            <a:off x="2676525" y="2181225"/>
            <a:ext cx="2200275" cy="1514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5E8E895-CE58-4F66-94FD-93FA58911408}"/>
              </a:ext>
            </a:extLst>
          </p:cNvPr>
          <p:cNvCxnSpPr/>
          <p:nvPr/>
        </p:nvCxnSpPr>
        <p:spPr>
          <a:xfrm flipH="1" flipV="1">
            <a:off x="2762250" y="3800475"/>
            <a:ext cx="2114550" cy="1466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ED487C2-3FA6-4A5D-8945-EE0A3A70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738528"/>
            <a:ext cx="9845040" cy="57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3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457503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DZ" sz="4000" b="1" dirty="0">
                <a:latin typeface="+mj-lt"/>
              </a:rPr>
              <a:t>أدعو لغير المسلمين بالهداية ولا </a:t>
            </a:r>
            <a:r>
              <a:rPr lang="ar-DZ" sz="4000" b="1" dirty="0" err="1">
                <a:latin typeface="+mj-lt"/>
              </a:rPr>
              <a:t>أستهزىء</a:t>
            </a:r>
            <a:r>
              <a:rPr lang="ar-DZ" sz="4000" b="1" dirty="0">
                <a:latin typeface="+mj-lt"/>
              </a:rPr>
              <a:t> بأحد</a:t>
            </a:r>
            <a:endParaRPr lang="ar-SA" sz="4000" b="1" dirty="0">
              <a:latin typeface="+mj-lt"/>
            </a:endParaRP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763885" y="2628807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763885" y="41624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29985" y="4162472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DZ" sz="4000" b="1" kern="0" dirty="0">
                <a:solidFill>
                  <a:srgbClr val="333300"/>
                </a:solidFill>
              </a:rPr>
              <a:t>صواب</a:t>
            </a:r>
            <a:endParaRPr lang="ar-SA" sz="4000" b="1" kern="0" dirty="0">
              <a:solidFill>
                <a:srgbClr val="3333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309359" y="2695528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4000" b="1" kern="0" dirty="0">
                <a:solidFill>
                  <a:srgbClr val="333300"/>
                </a:solidFill>
              </a:rPr>
              <a:t>خطأ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1616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457503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صلة الأرحام غير المسلمين غير جائزة بأي حال من  الأحوال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763885" y="2628807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763885" y="41624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29985" y="4162472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kern="0" dirty="0">
                <a:solidFill>
                  <a:srgbClr val="333300"/>
                </a:solidFill>
              </a:rPr>
              <a:t>خطأ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309359" y="2695528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b="1" kern="0" dirty="0">
                <a:solidFill>
                  <a:srgbClr val="333300"/>
                </a:solidFill>
              </a:rPr>
              <a:t>صواب 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8237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الإسلام يدعو  إلى 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الاحسان إلى القريب ولو كان غير مسلم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الدعاء على القريب غير المسلم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مقاطعة القريب غير المسلم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محاربة القريب  غير المسلم.</a:t>
            </a:r>
          </a:p>
        </p:txBody>
      </p:sp>
    </p:spTree>
    <p:extLst>
      <p:ext uri="{BB962C8B-B14F-4D97-AF65-F5344CB8AC3E}">
        <p14:creationId xmlns:p14="http://schemas.microsoft.com/office/powerpoint/2010/main" val="15437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سميت بذات النطاقين 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أسماء بنت أبي بكر رضي الله عنهما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فاطمة بنت محمد صلى الله عليه وسلم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حفصة بنت عمر رضي الله عنهما 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عائشة بنت أبي بكر رضي الله عنهما.</a:t>
            </a:r>
          </a:p>
        </p:txBody>
      </p:sp>
    </p:spTree>
    <p:extLst>
      <p:ext uri="{BB962C8B-B14F-4D97-AF65-F5344CB8AC3E}">
        <p14:creationId xmlns:p14="http://schemas.microsoft.com/office/powerpoint/2010/main" val="33139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معنى كلمة ( وهي راغبة ) في الحديث 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6159" y="2563961"/>
            <a:ext cx="649605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6159" y="3681815"/>
            <a:ext cx="649606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6157" y="4808430"/>
            <a:ext cx="649607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6157" y="5863752"/>
            <a:ext cx="649608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7200" y="3701550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ترغب في الصلة والبر.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4796926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ترغب في الإسلام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67200" y="5903221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ترغب في المال والعطاء.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267200" y="2744049"/>
            <a:ext cx="67208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ترغب في أذية النبي صلى الله عليه وسلم.</a:t>
            </a:r>
          </a:p>
        </p:txBody>
      </p:sp>
    </p:spTree>
    <p:extLst>
      <p:ext uri="{BB962C8B-B14F-4D97-AF65-F5344CB8AC3E}">
        <p14:creationId xmlns:p14="http://schemas.microsoft.com/office/powerpoint/2010/main" val="29513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4232 -0.303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1514</Words>
  <Application>Microsoft Office PowerPoint</Application>
  <PresentationFormat>شاشة عريضة</PresentationFormat>
  <Paragraphs>377</Paragraphs>
  <Slides>45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54" baseType="lpstr">
      <vt:lpstr>Amiri</vt:lpstr>
      <vt:lpstr>Arial</vt:lpstr>
      <vt:lpstr>Arial Black</vt:lpstr>
      <vt:lpstr>Arial Rounded MT Bold</vt:lpstr>
      <vt:lpstr>Calibri</vt:lpstr>
      <vt:lpstr>DroidArabicKufi-Regular</vt:lpstr>
      <vt:lpstr>Dubai</vt:lpstr>
      <vt:lpstr>Helvetica Neue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Miss hor</cp:lastModifiedBy>
  <cp:revision>79</cp:revision>
  <dcterms:modified xsi:type="dcterms:W3CDTF">2023-02-08T19:34:06Z</dcterms:modified>
</cp:coreProperties>
</file>