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3" r:id="rId3"/>
    <p:sldId id="479" r:id="rId4"/>
    <p:sldId id="427" r:id="rId5"/>
    <p:sldId id="458" r:id="rId6"/>
    <p:sldId id="481" r:id="rId7"/>
    <p:sldId id="483" r:id="rId8"/>
    <p:sldId id="474" r:id="rId9"/>
    <p:sldId id="484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48"/>
      </p:cViewPr>
      <p:guideLst>
        <p:guide orient="horz" pos="1624"/>
        <p:guide pos="4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العلَم الوطني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481125"/>
            <a:ext cx="4943490" cy="3354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93031" y="264268"/>
            <a:ext cx="1010951" cy="2587787"/>
            <a:chOff x="1130423" y="158797"/>
            <a:chExt cx="1010951" cy="2587787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31" y="158797"/>
              <a:ext cx="492443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37100" y="217196"/>
            <a:ext cx="34987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العلَم الوطني</a:t>
              </a: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3194846" y="1324111"/>
            <a:ext cx="8512400" cy="1817615"/>
            <a:chOff x="4423589" y="1115161"/>
            <a:chExt cx="7272655" cy="1552898"/>
          </a:xfrm>
        </p:grpSpPr>
        <p:sp>
          <p:nvSpPr>
            <p:cNvPr id="25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721294" y="1119093"/>
              <a:ext cx="6974950" cy="1495543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5046805" y="1284528"/>
              <a:ext cx="5236212" cy="1262170"/>
              <a:chOff x="2819014" y="349455"/>
              <a:chExt cx="5717919" cy="1731525"/>
            </a:xfrm>
          </p:grpSpPr>
          <p:sp>
            <p:nvSpPr>
              <p:cNvPr id="44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5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819014" y="349455"/>
                <a:ext cx="5717919" cy="173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تطوّر العلَم السعودي منذ عهد الدولة السعوديّة الأولى في القرن الثاني عشر الهجري حيث كان لونه أخضر و على يمينه لون أبيض و تتوسّطه الشهادتان , و في عهد الملك عبد العزيز أُقِرَّ الشكل الأخير للعلم السّعودي بمواصفاته التي حدّدها النظام الخاص به , دون تغيير كبير على شكل العلم الذي كان في عهد الدولة السعودية الأولى و الدولة السعودية الثانية </a:t>
                </a:r>
                <a:endParaRPr lang="ar-SY" b="1" dirty="0"/>
              </a:p>
            </p:txBody>
          </p:sp>
        </p:grpSp>
        <p:grpSp>
          <p:nvGrpSpPr>
            <p:cNvPr id="38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40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42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3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679234" y="3082928"/>
            <a:ext cx="7280442" cy="397875"/>
            <a:chOff x="-11346141" y="1425160"/>
            <a:chExt cx="13565777" cy="463639"/>
          </a:xfrm>
        </p:grpSpPr>
        <p:sp>
          <p:nvSpPr>
            <p:cNvPr id="3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1346141" y="1447004"/>
              <a:ext cx="13565777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للعلم السّعودي مواصفات محدّدة من حيث الحجم , و اللون و التّصميم و الكتابة و المقاس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0991180" y="1425160"/>
              <a:ext cx="12796310" cy="463639"/>
            </a:xfrm>
            <a:prstGeom prst="rect">
              <a:avLst/>
            </a:prstGeom>
            <a:noFill/>
            <a:ln w="28575" cap="sq" cmpd="thickThin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40" b="100000" l="0" r="100000">
                        <a14:foregroundMark x1="61804" y1="35613" x2="37401" y2="35613"/>
                        <a14:foregroundMark x1="68170" y1="23647" x2="31034" y2="22222"/>
                        <a14:foregroundMark x1="30504" y1="15100" x2="53581" y2="1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"/>
          <a:stretch/>
        </p:blipFill>
        <p:spPr bwMode="auto">
          <a:xfrm>
            <a:off x="7673252" y="3684181"/>
            <a:ext cx="2421045" cy="302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2734" y="102211"/>
            <a:ext cx="1807475" cy="122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93031" y="264268"/>
            <a:ext cx="1010951" cy="2587787"/>
            <a:chOff x="1130423" y="158797"/>
            <a:chExt cx="1010951" cy="2587787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31" y="158797"/>
              <a:ext cx="492443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700" y="102211"/>
            <a:ext cx="1552509" cy="1053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190" l="1196" r="100000">
                        <a14:foregroundMark x1="71531" y1="20362" x2="36364" y2="23077"/>
                        <a14:foregroundMark x1="83732" y1="60181" x2="82536" y2="71493"/>
                        <a14:foregroundMark x1="83732" y1="53394" x2="74402" y2="66063"/>
                        <a14:foregroundMark x1="70813" y1="50226" x2="88756" y2="70588"/>
                        <a14:foregroundMark x1="57656" y1="56561" x2="45694" y2="71493"/>
                        <a14:foregroundMark x1="55502" y1="50226" x2="53349" y2="72398"/>
                        <a14:foregroundMark x1="27751" y1="54751" x2="16268" y2="69231"/>
                        <a14:foregroundMark x1="22727" y1="49774" x2="16268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58" t="45305" r="6634" b="15443"/>
          <a:stretch/>
        </p:blipFill>
        <p:spPr bwMode="auto">
          <a:xfrm>
            <a:off x="8004263" y="1575181"/>
            <a:ext cx="1266737" cy="109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190" l="1196" r="100000">
                        <a14:foregroundMark x1="71531" y1="20362" x2="36364" y2="23077"/>
                        <a14:foregroundMark x1="83732" y1="60181" x2="82536" y2="71493"/>
                        <a14:foregroundMark x1="83732" y1="53394" x2="74402" y2="66063"/>
                        <a14:foregroundMark x1="70813" y1="50226" x2="88756" y2="70588"/>
                        <a14:foregroundMark x1="57656" y1="56561" x2="45694" y2="71493"/>
                        <a14:foregroundMark x1="55502" y1="50226" x2="53349" y2="72398"/>
                        <a14:foregroundMark x1="27751" y1="54751" x2="16268" y2="69231"/>
                        <a14:foregroundMark x1="22727" y1="49774" x2="16268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9108" r="6885" b="63710"/>
          <a:stretch/>
        </p:blipFill>
        <p:spPr bwMode="auto">
          <a:xfrm>
            <a:off x="5322210" y="442411"/>
            <a:ext cx="3519713" cy="610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190" l="1196" r="100000">
                        <a14:foregroundMark x1="71531" y1="20362" x2="36364" y2="23077"/>
                        <a14:foregroundMark x1="83732" y1="60181" x2="82536" y2="71493"/>
                        <a14:foregroundMark x1="83732" y1="53394" x2="74402" y2="66063"/>
                        <a14:foregroundMark x1="70813" y1="50226" x2="88756" y2="70588"/>
                        <a14:foregroundMark x1="57656" y1="56561" x2="45694" y2="71493"/>
                        <a14:foregroundMark x1="55502" y1="50226" x2="53349" y2="72398"/>
                        <a14:foregroundMark x1="27751" y1="54751" x2="16268" y2="69231"/>
                        <a14:foregroundMark x1="22727" y1="49774" x2="16268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9" t="44422" r="35856" b="15777"/>
          <a:stretch/>
        </p:blipFill>
        <p:spPr bwMode="auto">
          <a:xfrm>
            <a:off x="6411976" y="1539497"/>
            <a:ext cx="1340182" cy="1114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190" l="1196" r="100000">
                        <a14:foregroundMark x1="71531" y1="20362" x2="36364" y2="23077"/>
                        <a14:foregroundMark x1="83732" y1="60181" x2="82536" y2="71493"/>
                        <a14:foregroundMark x1="83732" y1="53394" x2="74402" y2="66063"/>
                        <a14:foregroundMark x1="70813" y1="50226" x2="88756" y2="70588"/>
                        <a14:foregroundMark x1="57656" y1="56561" x2="45694" y2="71493"/>
                        <a14:foregroundMark x1="55502" y1="50226" x2="53349" y2="72398"/>
                        <a14:foregroundMark x1="27751" y1="54751" x2="16268" y2="69231"/>
                        <a14:foregroundMark x1="22727" y1="49774" x2="16268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45405" r="66961" b="15776"/>
          <a:stretch/>
        </p:blipFill>
        <p:spPr bwMode="auto">
          <a:xfrm>
            <a:off x="4797003" y="1587343"/>
            <a:ext cx="1204171" cy="108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081" y="3185049"/>
            <a:ext cx="4917973" cy="336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62489" y="45505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1" y="3577533"/>
            <a:ext cx="859023" cy="58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36775" y="423198"/>
            <a:ext cx="1004908" cy="2365989"/>
            <a:chOff x="1149163" y="335569"/>
            <a:chExt cx="100490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49163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336722" y="371837"/>
            <a:ext cx="3872823" cy="5694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5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مواصفات العلم الوطني و تعليماته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100000" l="204" r="100000">
                        <a14:foregroundMark x1="92041" y1="3545" x2="80816" y2="15672"/>
                        <a14:foregroundMark x1="21429" y1="4104" x2="9592" y2="12127"/>
                        <a14:foregroundMark x1="18776" y1="50933" x2="6735" y2="65672"/>
                        <a14:foregroundMark x1="88980" y1="50000" x2="84082" y2="62873"/>
                        <a14:foregroundMark x1="91633" y1="28545" x2="85918" y2="30037"/>
                        <a14:foregroundMark x1="83061" y1="28358" x2="84898" y2="28545"/>
                        <a14:foregroundMark x1="83061" y1="28545" x2="76327" y2="28545"/>
                        <a14:foregroundMark x1="76327" y1="13246" x2="76327" y2="13246"/>
                        <a14:foregroundMark x1="76327" y1="13246" x2="63265" y2="13806"/>
                        <a14:foregroundMark x1="77551" y1="41231" x2="82857" y2="41231"/>
                        <a14:foregroundMark x1="83469" y1="41045" x2="85510" y2="42724"/>
                        <a14:foregroundMark x1="39388" y1="62127" x2="32245" y2="62127"/>
                        <a14:foregroundMark x1="32245" y1="62127" x2="32245" y2="62127"/>
                        <a14:foregroundMark x1="32245" y1="62127" x2="29388" y2="65112"/>
                        <a14:foregroundMark x1="29388" y1="65112" x2="29388" y2="70522"/>
                        <a14:foregroundMark x1="63265" y1="62313" x2="67755" y2="62313"/>
                        <a14:foregroundMark x1="68367" y1="62687" x2="68367" y2="62687"/>
                        <a14:foregroundMark x1="70204" y1="63993" x2="70204" y2="63993"/>
                        <a14:foregroundMark x1="70204" y1="64739" x2="70408" y2="71082"/>
                        <a14:foregroundMark x1="24082" y1="7276" x2="24082" y2="7276"/>
                        <a14:foregroundMark x1="25918" y1="7463" x2="25918" y2="7463"/>
                        <a14:foregroundMark x1="26939" y1="8396" x2="27347" y2="19216"/>
                        <a14:foregroundMark x1="30612" y1="36381" x2="17551" y2="36194"/>
                        <a14:foregroundMark x1="17551" y1="36194" x2="15510" y2="36754"/>
                        <a14:foregroundMark x1="14898" y1="37313" x2="14898" y2="37313"/>
                        <a14:foregroundMark x1="13673" y1="37873" x2="13673" y2="37873"/>
                        <a14:foregroundMark x1="13469" y1="39179" x2="13469" y2="39179"/>
                        <a14:foregroundMark x1="12245" y1="40299" x2="12245" y2="50187"/>
                        <a14:foregroundMark x1="88980" y1="80224" x2="65714" y2="89179"/>
                        <a14:foregroundMark x1="42449" y1="76866" x2="17551" y2="90672"/>
                        <a14:foregroundMark x1="30612" y1="72015" x2="29388" y2="72948"/>
                        <a14:foregroundMark x1="86327" y1="43097" x2="86327" y2="47015"/>
                        <a14:foregroundMark x1="69796" y1="62687" x2="69796" y2="62687"/>
                        <a14:backgroundMark x1="68776" y1="15672" x2="68776" y2="15672"/>
                        <a14:backgroundMark x1="67755" y1="14552" x2="67755" y2="14552"/>
                        <a14:backgroundMark x1="66939" y1="14366" x2="66939" y2="14366"/>
                        <a14:backgroundMark x1="32653" y1="13433" x2="29388" y2="16418"/>
                        <a14:backgroundMark x1="25306" y1="9142" x2="25306" y2="14739"/>
                        <a14:backgroundMark x1="84286" y1="43657" x2="78163" y2="47015"/>
                        <a14:backgroundMark x1="70816" y1="65299" x2="70816" y2="69590"/>
                        <a14:backgroundMark x1="69184" y1="66604" x2="69184" y2="7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2" r="3913" b="2877"/>
          <a:stretch/>
        </p:blipFill>
        <p:spPr bwMode="auto">
          <a:xfrm>
            <a:off x="5765884" y="1433638"/>
            <a:ext cx="4959167" cy="537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47129" y="376461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059847" y="1500212"/>
            <a:ext cx="8018259" cy="450943"/>
            <a:chOff x="6819482" y="2432399"/>
            <a:chExt cx="7783900" cy="450943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25201" y="-903631"/>
              <a:ext cx="450943" cy="712300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9588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35032" y="2473205"/>
              <a:ext cx="726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يضع الطلبة علامة (       ) أمام العبارة الصحيحة و علامة (      ) أمام العبارة غير الصحيحة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4928495" y="2295767"/>
            <a:ext cx="5464707" cy="62654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942632" y="2358740"/>
            <a:ext cx="542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لو وجدتُ علَم المملكة العربية السعودية ملامساً للأرض فإنِّي :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="" xmlns:a16="http://schemas.microsoft.com/office/drawing/2014/main" id="{C35CFF30-E6BB-40EE-9DBC-C15FEF931456}"/>
              </a:ext>
            </a:extLst>
          </p:cNvPr>
          <p:cNvGrpSpPr/>
          <p:nvPr/>
        </p:nvGrpSpPr>
        <p:grpSpPr>
          <a:xfrm>
            <a:off x="10535150" y="3435869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="" xmlns:a16="http://schemas.microsoft.com/office/drawing/2014/main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="" xmlns:a16="http://schemas.microsoft.com/office/drawing/2014/main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56ED9FBC-A7B0-42E3-A250-A6174434B84B}"/>
              </a:ext>
            </a:extLst>
          </p:cNvPr>
          <p:cNvGrpSpPr/>
          <p:nvPr/>
        </p:nvGrpSpPr>
        <p:grpSpPr>
          <a:xfrm>
            <a:off x="10586894" y="4142580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="" xmlns:a16="http://schemas.microsoft.com/office/drawing/2014/main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="" xmlns:a16="http://schemas.microsoft.com/office/drawing/2014/main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="" xmlns:a16="http://schemas.microsoft.com/office/drawing/2014/main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0592198" y="4801876"/>
            <a:ext cx="393780" cy="379383"/>
            <a:chOff x="1442377" y="2941717"/>
            <a:chExt cx="1329536" cy="1280927"/>
          </a:xfrm>
        </p:grpSpPr>
        <p:grpSp>
          <p:nvGrpSpPr>
            <p:cNvPr id="49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506987" y="294171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830071" y="4059387"/>
            <a:ext cx="3548983" cy="478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877001" y="4126651"/>
            <a:ext cx="33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أُنظّفه إذا كان متَّسخاً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sp>
        <p:nvSpPr>
          <p:cNvPr id="6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5904414" y="4731385"/>
            <a:ext cx="4478336" cy="546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679993" y="4801876"/>
            <a:ext cx="485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أَطلبُ من الجهة المسؤولة استبداله بجديد إذا كان باهتاً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830071" y="3372476"/>
            <a:ext cx="3563131" cy="479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868170" y="3432367"/>
            <a:ext cx="344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أُصحّح الوضع بسرعة فأرفعه عن الأرض 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56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0600473" y="5522377"/>
            <a:ext cx="369282" cy="379383"/>
            <a:chOff x="1442377" y="2941717"/>
            <a:chExt cx="1246822" cy="1280927"/>
          </a:xfrm>
        </p:grpSpPr>
        <p:grpSp>
          <p:nvGrpSpPr>
            <p:cNvPr id="57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6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634984" y="2941717"/>
              <a:ext cx="861609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63103" y="5485787"/>
            <a:ext cx="3583839" cy="48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7213238" y="5534261"/>
            <a:ext cx="313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أفعل جميع ما سبق 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1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8413264" y="1621733"/>
            <a:ext cx="228600" cy="228600"/>
            <a:chOff x="9158514" y="1814286"/>
            <a:chExt cx="435429" cy="435429"/>
          </a:xfrm>
        </p:grpSpPr>
        <p:sp>
          <p:nvSpPr>
            <p:cNvPr id="72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74" name="Group 23">
            <a:extLst>
              <a:ext uri="{FF2B5EF4-FFF2-40B4-BE49-F238E27FC236}">
                <a16:creationId xmlns="" xmlns:a16="http://schemas.microsoft.com/office/drawing/2014/main" id="{984D2E5E-DD32-48A1-9334-AA550A551FFC}"/>
              </a:ext>
            </a:extLst>
          </p:cNvPr>
          <p:cNvGrpSpPr/>
          <p:nvPr/>
        </p:nvGrpSpPr>
        <p:grpSpPr>
          <a:xfrm>
            <a:off x="5469080" y="1636130"/>
            <a:ext cx="228600" cy="228600"/>
            <a:chOff x="8498339" y="2099136"/>
            <a:chExt cx="384292" cy="384292"/>
          </a:xfrm>
        </p:grpSpPr>
        <p:sp>
          <p:nvSpPr>
            <p:cNvPr id="75" name="Oval 24">
              <a:extLst>
                <a:ext uri="{FF2B5EF4-FFF2-40B4-BE49-F238E27FC236}">
                  <a16:creationId xmlns="" xmlns:a16="http://schemas.microsoft.com/office/drawing/2014/main" id="{7B68D361-59B1-4FC5-BB63-FFE2ACB4243B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Graphic 25" descr="Close">
              <a:extLst>
                <a:ext uri="{FF2B5EF4-FFF2-40B4-BE49-F238E27FC236}">
                  <a16:creationId xmlns="" xmlns:a16="http://schemas.microsoft.com/office/drawing/2014/main" id="{F3A541C5-AEBE-4D20-A3CD-F07CA534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  <p:grpSp>
        <p:nvGrpSpPr>
          <p:cNvPr id="77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11173833" y="5425172"/>
            <a:ext cx="441827" cy="441827"/>
            <a:chOff x="9158514" y="1814286"/>
            <a:chExt cx="435429" cy="435429"/>
          </a:xfrm>
        </p:grpSpPr>
        <p:sp>
          <p:nvSpPr>
            <p:cNvPr id="78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59" grpId="0" animBg="1"/>
      <p:bldP spid="60" grpId="0"/>
      <p:bldP spid="65" grpId="0" animBg="1"/>
      <p:bldP spid="70" grpId="0"/>
      <p:bldP spid="54" grpId="0" animBg="1"/>
      <p:bldP spid="55" grpId="0"/>
      <p:bldP spid="63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33505" y="368811"/>
            <a:ext cx="998247" cy="2365989"/>
            <a:chOff x="1130424" y="335569"/>
            <a:chExt cx="9982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47129" y="376461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631347" y="1520615"/>
            <a:ext cx="8018259" cy="687136"/>
            <a:chOff x="6819482" y="2432400"/>
            <a:chExt cx="7783900" cy="687136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27627" y="-806057"/>
              <a:ext cx="646090" cy="712300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497670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35032" y="2473205"/>
              <a:ext cx="7268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ب- </a:t>
              </a:r>
              <a:r>
                <a:rPr lang="ar-SY" b="1" dirty="0" smtClean="0">
                  <a:solidFill>
                    <a:srgbClr val="FFFF00"/>
                  </a:solidFill>
                </a:rPr>
                <a:t>العلم السعودي هو رمز الهوية الوطنية للمملكة العربية السعودية و يدلّ عل الإيمان و السّلام يصف الطلبة مشاعرهم و هم يرفعون علم المملكة العربية السعودية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3797299" y="2697283"/>
            <a:ext cx="7432805" cy="1692034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949699" y="2979617"/>
            <a:ext cx="722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نشعر بالفخر والاعتزاز بالانتماء لهذا الوطن الذي شرفه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الله تعالى </a:t>
            </a:r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بأنه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مهبط </a:t>
            </a:r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الوحي ومنبع رسائله وقبلة المسلمين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,علمنا </a:t>
            </a:r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يحمل رمزاً كبيراً في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معناه </a:t>
            </a:r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ومقصده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 يحمل </a:t>
            </a:r>
            <a:r>
              <a:rPr lang="ar-SY" b="1" dirty="0">
                <a:solidFill>
                  <a:srgbClr val="7030A0"/>
                </a:solidFill>
                <a:latin typeface="Century Gothic" panose="020B0502020202020204" pitchFamily="34" charset="0"/>
              </a:rPr>
              <a:t>شهادة التوحيد التي جمعت أبناء الوطن </a:t>
            </a:r>
            <a:r>
              <a:rPr lang="ar-SY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و وحدتهم وفق </a:t>
            </a:r>
            <a:r>
              <a:rPr lang="ar-SY" b="1" dirty="0">
                <a:solidFill>
                  <a:srgbClr val="7030A0"/>
                </a:solidFill>
                <a:latin typeface="Dubai-Bold"/>
              </a:rPr>
              <a:t>منهجها ودستورها </a:t>
            </a:r>
            <a:r>
              <a:rPr lang="ar-SY" b="1" dirty="0" smtClean="0">
                <a:solidFill>
                  <a:srgbClr val="7030A0"/>
                </a:solidFill>
                <a:latin typeface="Dubai-Bold"/>
              </a:rPr>
              <a:t>, شامخ </a:t>
            </a:r>
            <a:r>
              <a:rPr lang="ar-SY" b="1" dirty="0">
                <a:solidFill>
                  <a:srgbClr val="7030A0"/>
                </a:solidFill>
                <a:latin typeface="Dubai-Bold"/>
              </a:rPr>
              <a:t>بشموخ أبنائه وقيادته </a:t>
            </a:r>
            <a:r>
              <a:rPr lang="ar-SY" b="1" dirty="0" smtClean="0">
                <a:solidFill>
                  <a:srgbClr val="7030A0"/>
                </a:solidFill>
                <a:latin typeface="Dubai-Bold"/>
              </a:rPr>
              <a:t>الرشيدة</a:t>
            </a:r>
            <a:endParaRPr lang="ar-SY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62489" y="45505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1" y="3530981"/>
            <a:ext cx="914035" cy="62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4534" y="410957"/>
            <a:ext cx="1029391" cy="2365989"/>
            <a:chOff x="1124680" y="335569"/>
            <a:chExt cx="102939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24680" y="576819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213709" y="830273"/>
            <a:ext cx="3651161" cy="467072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92D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واجباتي تجاه العلَم الوطني :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13" name="Freeform: Shape 74">
            <a:extLst>
              <a:ext uri="{FF2B5EF4-FFF2-40B4-BE49-F238E27FC236}">
                <a16:creationId xmlns:a16="http://schemas.microsoft.com/office/drawing/2014/main" xmlns="" id="{20BE70BB-6A8D-4546-BC66-F972759B3BA9}"/>
              </a:ext>
            </a:extLst>
          </p:cNvPr>
          <p:cNvSpPr/>
          <p:nvPr/>
        </p:nvSpPr>
        <p:spPr>
          <a:xfrm>
            <a:off x="11010379" y="1530881"/>
            <a:ext cx="979424" cy="5327119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9">
            <a:extLst>
              <a:ext uri="{FF2B5EF4-FFF2-40B4-BE49-F238E27FC236}">
                <a16:creationId xmlns:a16="http://schemas.microsoft.com/office/drawing/2014/main" xmlns="" id="{2B7B9B3C-D453-41BB-A10D-CC1A3244A7D9}"/>
              </a:ext>
            </a:extLst>
          </p:cNvPr>
          <p:cNvGrpSpPr/>
          <p:nvPr/>
        </p:nvGrpSpPr>
        <p:grpSpPr>
          <a:xfrm flipH="1">
            <a:off x="7182744" y="3601533"/>
            <a:ext cx="4164395" cy="971131"/>
            <a:chOff x="6742832" y="4243976"/>
            <a:chExt cx="4164395" cy="971131"/>
          </a:xfrm>
        </p:grpSpPr>
        <p:sp>
          <p:nvSpPr>
            <p:cNvPr id="115" name="Rectangle: Top Corners Rounded 40">
              <a:extLst>
                <a:ext uri="{FF2B5EF4-FFF2-40B4-BE49-F238E27FC236}">
                  <a16:creationId xmlns:a16="http://schemas.microsoft.com/office/drawing/2014/main" xmlns="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384179" y="2664356"/>
              <a:ext cx="943428" cy="4102668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54">
              <a:extLst>
                <a:ext uri="{FF2B5EF4-FFF2-40B4-BE49-F238E27FC236}">
                  <a16:creationId xmlns:a16="http://schemas.microsoft.com/office/drawing/2014/main" xmlns="" id="{8D097A79-0A86-439E-A56F-D4F7DD06BC87}"/>
                </a:ext>
              </a:extLst>
            </p:cNvPr>
            <p:cNvSpPr/>
            <p:nvPr/>
          </p:nvSpPr>
          <p:spPr>
            <a:xfrm>
              <a:off x="10427183" y="4330944"/>
              <a:ext cx="348497" cy="425219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3">
              <a:extLst>
                <a:ext uri="{FF2B5EF4-FFF2-40B4-BE49-F238E27FC236}">
                  <a16:creationId xmlns:a16="http://schemas.microsoft.com/office/drawing/2014/main" xmlns="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72">
              <a:extLst>
                <a:ext uri="{FF2B5EF4-FFF2-40B4-BE49-F238E27FC236}">
                  <a16:creationId xmlns:a16="http://schemas.microsoft.com/office/drawing/2014/main" xmlns="" id="{E9840A7D-FE87-44BF-81EE-69CEA35336BF}"/>
                </a:ext>
              </a:extLst>
            </p:cNvPr>
            <p:cNvSpPr txBox="1"/>
            <p:nvPr/>
          </p:nvSpPr>
          <p:spPr>
            <a:xfrm>
              <a:off x="10419603" y="4273491"/>
              <a:ext cx="39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88">
              <a:extLst>
                <a:ext uri="{FF2B5EF4-FFF2-40B4-BE49-F238E27FC236}">
                  <a16:creationId xmlns:a16="http://schemas.microsoft.com/office/drawing/2014/main" xmlns="" id="{AFD3D9AB-C2A4-4819-AB7C-4AD7FB41A433}"/>
                </a:ext>
              </a:extLst>
            </p:cNvPr>
            <p:cNvSpPr txBox="1"/>
            <p:nvPr/>
          </p:nvSpPr>
          <p:spPr>
            <a:xfrm>
              <a:off x="7661801" y="432965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89">
              <a:extLst>
                <a:ext uri="{FF2B5EF4-FFF2-40B4-BE49-F238E27FC236}">
                  <a16:creationId xmlns:a16="http://schemas.microsoft.com/office/drawing/2014/main" xmlns="" id="{DA7C9ADE-C5FA-4FED-91D5-6B6E891B155F}"/>
                </a:ext>
              </a:extLst>
            </p:cNvPr>
            <p:cNvSpPr txBox="1"/>
            <p:nvPr/>
          </p:nvSpPr>
          <p:spPr>
            <a:xfrm>
              <a:off x="6778403" y="4349858"/>
              <a:ext cx="3704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استعمله في مناسباتي و مناسبات الوطن و في التعبير عن فرحتي و تضامني مع وطني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1" name="Rectangle 9">
            <a:extLst>
              <a:ext uri="{FF2B5EF4-FFF2-40B4-BE49-F238E27FC236}">
                <a16:creationId xmlns:a16="http://schemas.microsoft.com/office/drawing/2014/main" xmlns="" id="{44447ED7-28E9-4C89-A163-97DF28EF3A8C}"/>
              </a:ext>
            </a:extLst>
          </p:cNvPr>
          <p:cNvSpPr/>
          <p:nvPr/>
        </p:nvSpPr>
        <p:spPr>
          <a:xfrm flipH="1">
            <a:off x="11517510" y="2360923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">
            <a:extLst>
              <a:ext uri="{FF2B5EF4-FFF2-40B4-BE49-F238E27FC236}">
                <a16:creationId xmlns:a16="http://schemas.microsoft.com/office/drawing/2014/main" xmlns="" id="{950D55B2-F2CC-495E-8555-42688E13FE63}"/>
              </a:ext>
            </a:extLst>
          </p:cNvPr>
          <p:cNvSpPr/>
          <p:nvPr/>
        </p:nvSpPr>
        <p:spPr>
          <a:xfrm>
            <a:off x="11517510" y="3601534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">
            <a:extLst>
              <a:ext uri="{FF2B5EF4-FFF2-40B4-BE49-F238E27FC236}">
                <a16:creationId xmlns:a16="http://schemas.microsoft.com/office/drawing/2014/main" xmlns="" id="{035D62BF-59E2-4E99-BB63-065D3519A7B2}"/>
              </a:ext>
            </a:extLst>
          </p:cNvPr>
          <p:cNvSpPr/>
          <p:nvPr/>
        </p:nvSpPr>
        <p:spPr>
          <a:xfrm>
            <a:off x="11550891" y="5195416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42">
            <a:extLst>
              <a:ext uri="{FF2B5EF4-FFF2-40B4-BE49-F238E27FC236}">
                <a16:creationId xmlns:a16="http://schemas.microsoft.com/office/drawing/2014/main" xmlns="" id="{1EF3275E-2597-4FAA-B807-2815154E5A44}"/>
              </a:ext>
            </a:extLst>
          </p:cNvPr>
          <p:cNvSpPr/>
          <p:nvPr/>
        </p:nvSpPr>
        <p:spPr>
          <a:xfrm flipH="1">
            <a:off x="11217369" y="3670502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23">
            <a:extLst>
              <a:ext uri="{FF2B5EF4-FFF2-40B4-BE49-F238E27FC236}">
                <a16:creationId xmlns:a16="http://schemas.microsoft.com/office/drawing/2014/main" xmlns="" id="{B943D7ED-774D-4FB2-B02A-0BF921018419}"/>
              </a:ext>
            </a:extLst>
          </p:cNvPr>
          <p:cNvGrpSpPr/>
          <p:nvPr/>
        </p:nvGrpSpPr>
        <p:grpSpPr>
          <a:xfrm flipH="1">
            <a:off x="7182742" y="2374914"/>
            <a:ext cx="4158470" cy="952982"/>
            <a:chOff x="6736934" y="1996105"/>
            <a:chExt cx="4511212" cy="952982"/>
          </a:xfrm>
        </p:grpSpPr>
        <p:sp>
          <p:nvSpPr>
            <p:cNvPr id="126" name="Rectangle: Top Corners Rounded 30">
              <a:extLst>
                <a:ext uri="{FF2B5EF4-FFF2-40B4-BE49-F238E27FC236}">
                  <a16:creationId xmlns:a16="http://schemas.microsoft.com/office/drawing/2014/main" xmlns="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554639" y="246025"/>
              <a:ext cx="943428" cy="4443587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56">
              <a:extLst>
                <a:ext uri="{FF2B5EF4-FFF2-40B4-BE49-F238E27FC236}">
                  <a16:creationId xmlns:a16="http://schemas.microsoft.com/office/drawing/2014/main" xmlns="" id="{F098E177-3007-4595-81CB-8446D66EFA7D}"/>
                </a:ext>
              </a:extLst>
            </p:cNvPr>
            <p:cNvSpPr/>
            <p:nvPr/>
          </p:nvSpPr>
          <p:spPr>
            <a:xfrm>
              <a:off x="10727380" y="2091175"/>
              <a:ext cx="348496" cy="46473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5">
              <a:extLst>
                <a:ext uri="{FF2B5EF4-FFF2-40B4-BE49-F238E27FC236}">
                  <a16:creationId xmlns:a16="http://schemas.microsoft.com/office/drawing/2014/main" xmlns="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70">
              <a:extLst>
                <a:ext uri="{FF2B5EF4-FFF2-40B4-BE49-F238E27FC236}">
                  <a16:creationId xmlns:a16="http://schemas.microsoft.com/office/drawing/2014/main" xmlns="" id="{93C01709-FBF6-4C4B-B7B2-3F3B11A7EA9F}"/>
                </a:ext>
              </a:extLst>
            </p:cNvPr>
            <p:cNvSpPr txBox="1"/>
            <p:nvPr/>
          </p:nvSpPr>
          <p:spPr>
            <a:xfrm>
              <a:off x="10734772" y="2072465"/>
              <a:ext cx="370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84">
              <a:extLst>
                <a:ext uri="{FF2B5EF4-FFF2-40B4-BE49-F238E27FC236}">
                  <a16:creationId xmlns:a16="http://schemas.microsoft.com/office/drawing/2014/main" xmlns="" id="{3F3123AB-4077-46FE-A045-EF10F02A7DC1}"/>
                </a:ext>
              </a:extLst>
            </p:cNvPr>
            <p:cNvSpPr txBox="1"/>
            <p:nvPr/>
          </p:nvSpPr>
          <p:spPr>
            <a:xfrm>
              <a:off x="7639911" y="2115653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85">
              <a:extLst>
                <a:ext uri="{FF2B5EF4-FFF2-40B4-BE49-F238E27FC236}">
                  <a16:creationId xmlns:a16="http://schemas.microsoft.com/office/drawing/2014/main" xmlns="" id="{EBC60BA0-AAF1-4AB9-89CD-2F262EBE2882}"/>
                </a:ext>
              </a:extLst>
            </p:cNvPr>
            <p:cNvSpPr txBox="1"/>
            <p:nvPr/>
          </p:nvSpPr>
          <p:spPr>
            <a:xfrm>
              <a:off x="6881570" y="2210915"/>
              <a:ext cx="336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أحافظُ عليه و ألتزمُ نظامه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2" name="Rectangle 32">
            <a:extLst>
              <a:ext uri="{FF2B5EF4-FFF2-40B4-BE49-F238E27FC236}">
                <a16:creationId xmlns:a16="http://schemas.microsoft.com/office/drawing/2014/main" xmlns="" id="{B03CA60C-D579-432E-A5ED-A63933E84C75}"/>
              </a:ext>
            </a:extLst>
          </p:cNvPr>
          <p:cNvSpPr/>
          <p:nvPr/>
        </p:nvSpPr>
        <p:spPr>
          <a:xfrm rot="10800000">
            <a:off x="11217256" y="242689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7">
            <a:extLst>
              <a:ext uri="{FF2B5EF4-FFF2-40B4-BE49-F238E27FC236}">
                <a16:creationId xmlns:a16="http://schemas.microsoft.com/office/drawing/2014/main" xmlns="" id="{433DA1F0-AB20-4733-A45B-74451C2AAF8F}"/>
              </a:ext>
            </a:extLst>
          </p:cNvPr>
          <p:cNvGrpSpPr/>
          <p:nvPr/>
        </p:nvGrpSpPr>
        <p:grpSpPr>
          <a:xfrm flipH="1">
            <a:off x="7182747" y="5131540"/>
            <a:ext cx="4188019" cy="958548"/>
            <a:chOff x="6728467" y="5352793"/>
            <a:chExt cx="4188019" cy="958548"/>
          </a:xfrm>
          <a:solidFill>
            <a:srgbClr val="D60093"/>
          </a:solidFill>
        </p:grpSpPr>
        <p:sp>
          <p:nvSpPr>
            <p:cNvPr id="134" name="Rectangle: Top Corners Rounded 45">
              <a:extLst>
                <a:ext uri="{FF2B5EF4-FFF2-40B4-BE49-F238E27FC236}">
                  <a16:creationId xmlns:a16="http://schemas.microsoft.com/office/drawing/2014/main" xmlns="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388809" y="3783663"/>
              <a:ext cx="943428" cy="411192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xmlns="" id="{0378AE8E-AE96-4A0C-98C5-46765DF4C9C5}"/>
                </a:ext>
              </a:extLst>
            </p:cNvPr>
            <p:cNvSpPr/>
            <p:nvPr/>
          </p:nvSpPr>
          <p:spPr>
            <a:xfrm>
              <a:off x="10492487" y="5568767"/>
              <a:ext cx="335347" cy="387877"/>
            </a:xfrm>
            <a:prstGeom prst="roundRect">
              <a:avLst/>
            </a:prstGeom>
            <a:grpFill/>
            <a:ln>
              <a:solidFill>
                <a:srgbClr val="DF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2">
              <a:extLst>
                <a:ext uri="{FF2B5EF4-FFF2-40B4-BE49-F238E27FC236}">
                  <a16:creationId xmlns:a16="http://schemas.microsoft.com/office/drawing/2014/main" xmlns="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73">
              <a:extLst>
                <a:ext uri="{FF2B5EF4-FFF2-40B4-BE49-F238E27FC236}">
                  <a16:creationId xmlns:a16="http://schemas.microsoft.com/office/drawing/2014/main" xmlns="" id="{1875F9C1-AE54-4D0A-AB90-434107D6E285}"/>
                </a:ext>
              </a:extLst>
            </p:cNvPr>
            <p:cNvSpPr txBox="1"/>
            <p:nvPr/>
          </p:nvSpPr>
          <p:spPr>
            <a:xfrm flipH="1">
              <a:off x="10572135" y="5556535"/>
              <a:ext cx="27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8" name="TextBox 90">
              <a:extLst>
                <a:ext uri="{FF2B5EF4-FFF2-40B4-BE49-F238E27FC236}">
                  <a16:creationId xmlns:a16="http://schemas.microsoft.com/office/drawing/2014/main" xmlns="" id="{95D7A072-338A-494E-915E-D2769E73E3B2}"/>
                </a:ext>
              </a:extLst>
            </p:cNvPr>
            <p:cNvSpPr txBox="1"/>
            <p:nvPr/>
          </p:nvSpPr>
          <p:spPr>
            <a:xfrm>
              <a:off x="7686351" y="5457745"/>
              <a:ext cx="185151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TextBox 91">
              <a:extLst>
                <a:ext uri="{FF2B5EF4-FFF2-40B4-BE49-F238E27FC236}">
                  <a16:creationId xmlns:a16="http://schemas.microsoft.com/office/drawing/2014/main" xmlns="" id="{1077D0F6-3DC3-4424-BEE2-6E6E553AF180}"/>
                </a:ext>
              </a:extLst>
            </p:cNvPr>
            <p:cNvSpPr txBox="1"/>
            <p:nvPr/>
          </p:nvSpPr>
          <p:spPr>
            <a:xfrm>
              <a:off x="6847955" y="5479260"/>
              <a:ext cx="35809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أقفُ احتراماً عند الاستماع إلى النشيد الوطني السعودي و أؤدي تحيّة العلَم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0" name="Rectangle 47">
            <a:extLst>
              <a:ext uri="{FF2B5EF4-FFF2-40B4-BE49-F238E27FC236}">
                <a16:creationId xmlns:a16="http://schemas.microsoft.com/office/drawing/2014/main" xmlns="" id="{877BA44B-C7EF-430D-AE19-1994A1493424}"/>
              </a:ext>
            </a:extLst>
          </p:cNvPr>
          <p:cNvSpPr/>
          <p:nvPr/>
        </p:nvSpPr>
        <p:spPr>
          <a:xfrm flipH="1">
            <a:off x="11242107" y="5224099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4" grpId="0" animBg="1"/>
      <p:bldP spid="132" grpId="0" animBg="1"/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88252" y="269045"/>
            <a:ext cx="998246" cy="2565526"/>
            <a:chOff x="1130425" y="181056"/>
            <a:chExt cx="998246" cy="256552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181056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العلَم الوطني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617" y="1004163"/>
            <a:ext cx="6209515" cy="148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495630" y="2720658"/>
            <a:ext cx="4908371" cy="438804"/>
            <a:chOff x="6819482" y="2432397"/>
            <a:chExt cx="490836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289109" y="432459"/>
              <a:ext cx="438804" cy="44386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63763"/>
              <a:ext cx="4210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 يُبيّن الطلبة سبب منع تنكيس العلَم السعودي: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93976" y="3334822"/>
            <a:ext cx="7297781" cy="787400"/>
            <a:chOff x="-47050762" y="1434405"/>
            <a:chExt cx="49355962" cy="917543"/>
          </a:xfrm>
        </p:grpSpPr>
        <p:sp>
          <p:nvSpPr>
            <p:cNvPr id="4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5246246" y="1523199"/>
              <a:ext cx="47294271" cy="75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امتثالاً للنصوص التي وردت في نظام الحكم لديها بحيث لا ينكس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علمها </a:t>
              </a:r>
              <a:r>
                <a:rPr lang="ar-SY" b="1" dirty="0">
                  <a:solidFill>
                    <a:schemeClr val="bg1"/>
                  </a:solidFill>
                </a:rPr>
                <a:t>واحتراماً </a:t>
              </a:r>
              <a:r>
                <a:rPr lang="ar-SY" b="1" dirty="0" smtClean="0">
                  <a:solidFill>
                    <a:schemeClr val="bg1"/>
                  </a:solidFill>
                </a:rPr>
                <a:t>لكلمة </a:t>
              </a:r>
              <a:r>
                <a:rPr lang="ar-SY" b="1" dirty="0">
                  <a:solidFill>
                    <a:schemeClr val="bg1"/>
                  </a:solidFill>
                </a:rPr>
                <a:t>التوحيد </a:t>
              </a:r>
              <a:r>
                <a:rPr lang="ar-SY" b="1" dirty="0" smtClean="0">
                  <a:solidFill>
                    <a:schemeClr val="bg1"/>
                  </a:solidFill>
                </a:rPr>
                <a:t>( </a:t>
              </a:r>
              <a:r>
                <a:rPr lang="ar-SY" b="1" dirty="0" smtClean="0">
                  <a:solidFill>
                    <a:srgbClr val="FFFF00"/>
                  </a:solidFill>
                </a:rPr>
                <a:t>لا </a:t>
              </a:r>
              <a:r>
                <a:rPr lang="ar-SY" b="1" dirty="0">
                  <a:solidFill>
                    <a:srgbClr val="FFFF00"/>
                  </a:solidFill>
                </a:rPr>
                <a:t>إله الا </a:t>
              </a:r>
              <a:r>
                <a:rPr lang="ar-SY" b="1" dirty="0" smtClean="0">
                  <a:solidFill>
                    <a:srgbClr val="FFFF00"/>
                  </a:solidFill>
                </a:rPr>
                <a:t>الله </a:t>
              </a:r>
              <a:r>
                <a:rPr lang="ar-SY" b="1" dirty="0">
                  <a:solidFill>
                    <a:srgbClr val="FFFF00"/>
                  </a:solidFill>
                </a:rPr>
                <a:t>محمد رسول لله </a:t>
              </a:r>
              <a:r>
                <a:rPr lang="ar-SY" b="1" dirty="0">
                  <a:solidFill>
                    <a:schemeClr val="bg1"/>
                  </a:solidFill>
                </a:rPr>
                <a:t>) التي </a:t>
              </a:r>
              <a:r>
                <a:rPr lang="ar-SY" b="1" dirty="0" smtClean="0">
                  <a:solidFill>
                    <a:schemeClr val="bg1"/>
                  </a:solidFill>
                </a:rPr>
                <a:t>تتوسطه </a:t>
              </a:r>
              <a:r>
                <a:rPr lang="ar-SY" b="1" dirty="0">
                  <a:solidFill>
                    <a:schemeClr val="bg1"/>
                  </a:solidFill>
                </a:rPr>
                <a:t>والتي تمثل الشهادتين في الإسلام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47050762" y="1434405"/>
              <a:ext cx="49355962" cy="91754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92" b="90071" l="2206" r="97978">
                        <a14:foregroundMark x1="87316" y1="23404" x2="85110" y2="23404"/>
                        <a14:foregroundMark x1="82169" y1="26950" x2="82169" y2="26950"/>
                        <a14:foregroundMark x1="85662" y1="67376" x2="85662" y2="67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" t="6080" r="2015" b="10983"/>
          <a:stretch/>
        </p:blipFill>
        <p:spPr bwMode="auto">
          <a:xfrm>
            <a:off x="5863053" y="4330698"/>
            <a:ext cx="5147041" cy="115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349</Words>
  <Application>Microsoft Office PowerPoint</Application>
  <PresentationFormat>مخصص</PresentationFormat>
  <Paragraphs>58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1666</cp:revision>
  <dcterms:created xsi:type="dcterms:W3CDTF">2020-10-10T04:32:51Z</dcterms:created>
  <dcterms:modified xsi:type="dcterms:W3CDTF">2021-08-16T16:08:16Z</dcterms:modified>
</cp:coreProperties>
</file>