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558"/>
  </p:normalViewPr>
  <p:slideViewPr>
    <p:cSldViewPr snapToGrid="0" snapToObjects="1">
      <p:cViewPr varScale="1">
        <p:scale>
          <a:sx n="108" d="100"/>
          <a:sy n="108" d="100"/>
        </p:scale>
        <p:origin x="200" y="440"/>
      </p:cViewPr>
      <p:guideLst/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B3FB6-D47E-2F4F-9569-6B2F3D3BF8F7}" type="doc">
      <dgm:prSet loTypeId="urn:microsoft.com/office/officeart/2005/8/layout/radial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9174F6-8898-7141-A476-F53344B9752E}">
      <dgm:prSet phldrT="[Text]" custT="1"/>
      <dgm:spPr/>
      <dgm:t>
        <a:bodyPr/>
        <a:lstStyle/>
        <a:p>
          <a:pPr>
            <a:buNone/>
          </a:pPr>
          <a:r>
            <a:rPr lang="ar-SA" sz="2800" b="1" dirty="0">
              <a:solidFill>
                <a:schemeClr val="tx1"/>
              </a:solidFill>
            </a:rPr>
            <a:t>مراحل دورة حياة النظام </a:t>
          </a:r>
          <a:endParaRPr lang="en-US" sz="2800" b="1" dirty="0">
            <a:solidFill>
              <a:schemeClr val="tx1"/>
            </a:solidFill>
          </a:endParaRPr>
        </a:p>
      </dgm:t>
    </dgm:pt>
    <dgm:pt modelId="{A1352542-E97C-8F4E-8715-B85CCB6AB234}" type="parTrans" cxnId="{7463572C-88F0-514E-A503-4FD7E2BD1A9B}">
      <dgm:prSet/>
      <dgm:spPr/>
      <dgm:t>
        <a:bodyPr/>
        <a:lstStyle/>
        <a:p>
          <a:endParaRPr lang="en-US"/>
        </a:p>
      </dgm:t>
    </dgm:pt>
    <dgm:pt modelId="{A8C39335-A3A8-6E4F-9019-581671E5269D}" type="sibTrans" cxnId="{7463572C-88F0-514E-A503-4FD7E2BD1A9B}">
      <dgm:prSet/>
      <dgm:spPr/>
      <dgm:t>
        <a:bodyPr/>
        <a:lstStyle/>
        <a:p>
          <a:endParaRPr lang="en-US"/>
        </a:p>
      </dgm:t>
    </dgm:pt>
    <dgm:pt modelId="{11130673-DDC8-7240-8597-2DE0C621290E}">
      <dgm:prSet phldrT="[Text]" custT="1"/>
      <dgm:spPr/>
      <dgm:t>
        <a:bodyPr/>
        <a:lstStyle/>
        <a:p>
          <a:pPr rtl="1"/>
          <a:r>
            <a:rPr lang="ar-SA" sz="2000" dirty="0">
              <a:solidFill>
                <a:schemeClr val="tx1"/>
              </a:solidFill>
            </a:rPr>
            <a:t>تحديد و تعريف المشكلة</a:t>
          </a:r>
          <a:endParaRPr lang="en-US" sz="2000" dirty="0">
            <a:solidFill>
              <a:schemeClr val="tx1"/>
            </a:solidFill>
          </a:endParaRPr>
        </a:p>
      </dgm:t>
    </dgm:pt>
    <dgm:pt modelId="{AA5B1765-324A-2147-A756-215F4077F492}" type="parTrans" cxnId="{C244FFB2-233D-1F41-A526-5831D2D3D636}">
      <dgm:prSet/>
      <dgm:spPr/>
      <dgm:t>
        <a:bodyPr/>
        <a:lstStyle/>
        <a:p>
          <a:endParaRPr lang="en-US"/>
        </a:p>
      </dgm:t>
    </dgm:pt>
    <dgm:pt modelId="{56774F73-A5FC-714F-BD75-90C581AC0BA5}" type="sibTrans" cxnId="{C244FFB2-233D-1F41-A526-5831D2D3D636}">
      <dgm:prSet/>
      <dgm:spPr/>
      <dgm:t>
        <a:bodyPr/>
        <a:lstStyle/>
        <a:p>
          <a:endParaRPr lang="en-US"/>
        </a:p>
      </dgm:t>
    </dgm:pt>
    <dgm:pt modelId="{AD394543-34CC-F449-B33F-07F2E3DC99AA}">
      <dgm:prSet phldrT="[Text]" custT="1"/>
      <dgm:spPr/>
      <dgm:t>
        <a:bodyPr/>
        <a:lstStyle/>
        <a:p>
          <a:r>
            <a:rPr lang="ar-SA" sz="2000" dirty="0">
              <a:solidFill>
                <a:schemeClr val="tx1"/>
              </a:solidFill>
            </a:rPr>
            <a:t>دراسة الجدوى</a:t>
          </a:r>
          <a:endParaRPr lang="en-US" sz="2000" dirty="0">
            <a:solidFill>
              <a:schemeClr val="tx1"/>
            </a:solidFill>
          </a:endParaRPr>
        </a:p>
      </dgm:t>
    </dgm:pt>
    <dgm:pt modelId="{CE5D01D1-6CAF-974B-9746-FD2FAF6F64BC}" type="parTrans" cxnId="{E77CE151-494B-D646-90A9-4DF4D4C6F2D4}">
      <dgm:prSet/>
      <dgm:spPr/>
      <dgm:t>
        <a:bodyPr/>
        <a:lstStyle/>
        <a:p>
          <a:endParaRPr lang="en-US"/>
        </a:p>
      </dgm:t>
    </dgm:pt>
    <dgm:pt modelId="{2E6F7263-397D-B14C-92C9-0C1878372A51}" type="sibTrans" cxnId="{E77CE151-494B-D646-90A9-4DF4D4C6F2D4}">
      <dgm:prSet/>
      <dgm:spPr/>
      <dgm:t>
        <a:bodyPr/>
        <a:lstStyle/>
        <a:p>
          <a:endParaRPr lang="en-US"/>
        </a:p>
      </dgm:t>
    </dgm:pt>
    <dgm:pt modelId="{FBF304A4-B031-DF48-A671-693219025A12}">
      <dgm:prSet phldrT="[Text]" custT="1"/>
      <dgm:spPr/>
      <dgm:t>
        <a:bodyPr/>
        <a:lstStyle/>
        <a:p>
          <a:r>
            <a:rPr lang="ar-SA" sz="2000" dirty="0">
              <a:solidFill>
                <a:schemeClr val="tx1"/>
              </a:solidFill>
            </a:rPr>
            <a:t>التحليل</a:t>
          </a:r>
          <a:endParaRPr lang="en-US" sz="2000" dirty="0">
            <a:solidFill>
              <a:schemeClr val="tx1"/>
            </a:solidFill>
          </a:endParaRPr>
        </a:p>
      </dgm:t>
    </dgm:pt>
    <dgm:pt modelId="{CBB144B5-7581-8E4D-AD23-97552A912940}" type="parTrans" cxnId="{EF9288AB-5118-5E44-9229-B3F3B56FC865}">
      <dgm:prSet/>
      <dgm:spPr/>
      <dgm:t>
        <a:bodyPr/>
        <a:lstStyle/>
        <a:p>
          <a:endParaRPr lang="en-US"/>
        </a:p>
      </dgm:t>
    </dgm:pt>
    <dgm:pt modelId="{8C3396DD-15C5-F24E-A47B-08FE1A11946E}" type="sibTrans" cxnId="{EF9288AB-5118-5E44-9229-B3F3B56FC865}">
      <dgm:prSet/>
      <dgm:spPr/>
      <dgm:t>
        <a:bodyPr/>
        <a:lstStyle/>
        <a:p>
          <a:endParaRPr lang="en-US"/>
        </a:p>
      </dgm:t>
    </dgm:pt>
    <dgm:pt modelId="{674AC5E2-E698-3942-9F59-20A534ECEBFF}">
      <dgm:prSet phldrT="[Text]" custT="1"/>
      <dgm:spPr/>
      <dgm:t>
        <a:bodyPr/>
        <a:lstStyle/>
        <a:p>
          <a:r>
            <a:rPr lang="ar-SA" sz="2000" dirty="0">
              <a:solidFill>
                <a:schemeClr val="tx1"/>
              </a:solidFill>
            </a:rPr>
            <a:t>تصميم النظام</a:t>
          </a:r>
          <a:endParaRPr lang="en-US" sz="2000" dirty="0">
            <a:solidFill>
              <a:schemeClr val="tx1"/>
            </a:solidFill>
          </a:endParaRPr>
        </a:p>
      </dgm:t>
    </dgm:pt>
    <dgm:pt modelId="{8F7F7B6D-4CAE-CE41-BC60-F23494A67D9F}" type="parTrans" cxnId="{97AEA56C-E9E3-E342-814C-3723AEF29F60}">
      <dgm:prSet/>
      <dgm:spPr/>
      <dgm:t>
        <a:bodyPr/>
        <a:lstStyle/>
        <a:p>
          <a:endParaRPr lang="en-US"/>
        </a:p>
      </dgm:t>
    </dgm:pt>
    <dgm:pt modelId="{5F77E816-6F3F-754B-9558-0E0F430951B2}" type="sibTrans" cxnId="{97AEA56C-E9E3-E342-814C-3723AEF29F60}">
      <dgm:prSet/>
      <dgm:spPr/>
      <dgm:t>
        <a:bodyPr/>
        <a:lstStyle/>
        <a:p>
          <a:endParaRPr lang="en-US"/>
        </a:p>
      </dgm:t>
    </dgm:pt>
    <dgm:pt modelId="{69FCBED8-60F1-F74D-A04D-8E92C160BA52}">
      <dgm:prSet phldrT="[Text]" custT="1"/>
      <dgm:spPr/>
      <dgm:t>
        <a:bodyPr/>
        <a:lstStyle/>
        <a:p>
          <a:pPr rtl="1"/>
          <a:r>
            <a:rPr lang="ar-SA" sz="2000" dirty="0">
              <a:solidFill>
                <a:schemeClr val="tx1"/>
              </a:solidFill>
            </a:rPr>
            <a:t>صيانة النظام </a:t>
          </a:r>
          <a:endParaRPr lang="en-US" sz="2000" dirty="0">
            <a:solidFill>
              <a:schemeClr val="tx1"/>
            </a:solidFill>
          </a:endParaRPr>
        </a:p>
      </dgm:t>
    </dgm:pt>
    <dgm:pt modelId="{7315CFE2-A858-E247-9033-9DEE49679E63}" type="parTrans" cxnId="{B157D712-EAA1-B743-B31B-A912A3B57E73}">
      <dgm:prSet/>
      <dgm:spPr/>
      <dgm:t>
        <a:bodyPr/>
        <a:lstStyle/>
        <a:p>
          <a:endParaRPr lang="en-US"/>
        </a:p>
      </dgm:t>
    </dgm:pt>
    <dgm:pt modelId="{583E9284-D290-054F-86E4-54150231E2BB}" type="sibTrans" cxnId="{B157D712-EAA1-B743-B31B-A912A3B57E73}">
      <dgm:prSet/>
      <dgm:spPr/>
      <dgm:t>
        <a:bodyPr/>
        <a:lstStyle/>
        <a:p>
          <a:endParaRPr lang="en-US"/>
        </a:p>
      </dgm:t>
    </dgm:pt>
    <dgm:pt modelId="{E852F94B-539A-0643-B6E2-BEE3E8FFC110}" type="pres">
      <dgm:prSet presAssocID="{25CB3FB6-D47E-2F4F-9569-6B2F3D3BF8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B50DE0-1F8E-FE41-ACE6-6FA56E022707}" type="pres">
      <dgm:prSet presAssocID="{409174F6-8898-7141-A476-F53344B9752E}" presName="centerShape" presStyleLbl="node0" presStyleIdx="0" presStyleCnt="1" custScaleX="173077" custScaleY="99829"/>
      <dgm:spPr/>
    </dgm:pt>
    <dgm:pt modelId="{14A99936-F660-894F-A1D7-2DA6610972EB}" type="pres">
      <dgm:prSet presAssocID="{11130673-DDC8-7240-8597-2DE0C621290E}" presName="node" presStyleLbl="node1" presStyleIdx="0" presStyleCnt="5" custScaleX="130452" custScaleY="99829" custRadScaleRad="98242">
        <dgm:presLayoutVars>
          <dgm:bulletEnabled val="1"/>
        </dgm:presLayoutVars>
      </dgm:prSet>
      <dgm:spPr/>
    </dgm:pt>
    <dgm:pt modelId="{1512AF92-7CB2-284E-9B48-BF8A1842690A}" type="pres">
      <dgm:prSet presAssocID="{11130673-DDC8-7240-8597-2DE0C621290E}" presName="dummy" presStyleCnt="0"/>
      <dgm:spPr/>
    </dgm:pt>
    <dgm:pt modelId="{8A0B2ED0-1506-1B46-BBFD-4E8F0D8DB6E7}" type="pres">
      <dgm:prSet presAssocID="{56774F73-A5FC-714F-BD75-90C581AC0BA5}" presName="sibTrans" presStyleLbl="sibTrans2D1" presStyleIdx="0" presStyleCnt="5"/>
      <dgm:spPr/>
    </dgm:pt>
    <dgm:pt modelId="{9E79B2DF-2870-174A-880B-3B72437EFD74}" type="pres">
      <dgm:prSet presAssocID="{AD394543-34CC-F449-B33F-07F2E3DC99AA}" presName="node" presStyleLbl="node1" presStyleIdx="1" presStyleCnt="5" custScaleX="130452" custScaleY="99829" custRadScaleRad="133044" custRadScaleInc="19039">
        <dgm:presLayoutVars>
          <dgm:bulletEnabled val="1"/>
        </dgm:presLayoutVars>
      </dgm:prSet>
      <dgm:spPr/>
    </dgm:pt>
    <dgm:pt modelId="{0740B80A-3E88-AC40-A919-8968E4EEB395}" type="pres">
      <dgm:prSet presAssocID="{AD394543-34CC-F449-B33F-07F2E3DC99AA}" presName="dummy" presStyleCnt="0"/>
      <dgm:spPr/>
    </dgm:pt>
    <dgm:pt modelId="{D7D288D0-254C-5741-BCA8-E29B46DF87F5}" type="pres">
      <dgm:prSet presAssocID="{2E6F7263-397D-B14C-92C9-0C1878372A51}" presName="sibTrans" presStyleLbl="sibTrans2D1" presStyleIdx="1" presStyleCnt="5"/>
      <dgm:spPr/>
    </dgm:pt>
    <dgm:pt modelId="{59F8CD5D-6005-A34C-9528-6B554FCFF5A8}" type="pres">
      <dgm:prSet presAssocID="{FBF304A4-B031-DF48-A671-693219025A12}" presName="node" presStyleLbl="node1" presStyleIdx="2" presStyleCnt="5" custScaleX="130452" custScaleY="99829" custRadScaleRad="116047" custRadScaleInc="-40838">
        <dgm:presLayoutVars>
          <dgm:bulletEnabled val="1"/>
        </dgm:presLayoutVars>
      </dgm:prSet>
      <dgm:spPr/>
    </dgm:pt>
    <dgm:pt modelId="{DA8AC80C-B643-1340-B702-E56C245B46B7}" type="pres">
      <dgm:prSet presAssocID="{FBF304A4-B031-DF48-A671-693219025A12}" presName="dummy" presStyleCnt="0"/>
      <dgm:spPr/>
    </dgm:pt>
    <dgm:pt modelId="{3DA54DF4-D2D0-DD44-86C7-D0709213B6B5}" type="pres">
      <dgm:prSet presAssocID="{8C3396DD-15C5-F24E-A47B-08FE1A11946E}" presName="sibTrans" presStyleLbl="sibTrans2D1" presStyleIdx="2" presStyleCnt="5"/>
      <dgm:spPr/>
    </dgm:pt>
    <dgm:pt modelId="{3ECE79ED-8233-BC45-92AC-C432996CAAC4}" type="pres">
      <dgm:prSet presAssocID="{674AC5E2-E698-3942-9F59-20A534ECEBFF}" presName="node" presStyleLbl="node1" presStyleIdx="3" presStyleCnt="5" custScaleX="130452" custScaleY="99829" custRadScaleRad="114391" custRadScaleInc="37455">
        <dgm:presLayoutVars>
          <dgm:bulletEnabled val="1"/>
        </dgm:presLayoutVars>
      </dgm:prSet>
      <dgm:spPr/>
    </dgm:pt>
    <dgm:pt modelId="{623A55FC-186C-DE40-A82A-A81F8B7A906D}" type="pres">
      <dgm:prSet presAssocID="{674AC5E2-E698-3942-9F59-20A534ECEBFF}" presName="dummy" presStyleCnt="0"/>
      <dgm:spPr/>
    </dgm:pt>
    <dgm:pt modelId="{6E70F409-C0CC-9E4D-ABE5-321901C6955F}" type="pres">
      <dgm:prSet presAssocID="{5F77E816-6F3F-754B-9558-0E0F430951B2}" presName="sibTrans" presStyleLbl="sibTrans2D1" presStyleIdx="3" presStyleCnt="5"/>
      <dgm:spPr/>
    </dgm:pt>
    <dgm:pt modelId="{D53F099D-3116-324B-BABC-D3459C19172A}" type="pres">
      <dgm:prSet presAssocID="{69FCBED8-60F1-F74D-A04D-8E92C160BA52}" presName="node" presStyleLbl="node1" presStyleIdx="4" presStyleCnt="5" custScaleX="130452" custScaleY="99829" custRadScaleRad="129088" custRadScaleInc="-17292">
        <dgm:presLayoutVars>
          <dgm:bulletEnabled val="1"/>
        </dgm:presLayoutVars>
      </dgm:prSet>
      <dgm:spPr/>
    </dgm:pt>
    <dgm:pt modelId="{BB428920-3265-B144-A580-5647FD563F20}" type="pres">
      <dgm:prSet presAssocID="{69FCBED8-60F1-F74D-A04D-8E92C160BA52}" presName="dummy" presStyleCnt="0"/>
      <dgm:spPr/>
    </dgm:pt>
    <dgm:pt modelId="{95A12F28-7157-F348-AFF6-D09FED0D9419}" type="pres">
      <dgm:prSet presAssocID="{583E9284-D290-054F-86E4-54150231E2BB}" presName="sibTrans" presStyleLbl="sibTrans2D1" presStyleIdx="4" presStyleCnt="5"/>
      <dgm:spPr/>
    </dgm:pt>
  </dgm:ptLst>
  <dgm:cxnLst>
    <dgm:cxn modelId="{AC071400-DFA6-F84A-AC2D-9FA9912759E8}" type="presOf" srcId="{56774F73-A5FC-714F-BD75-90C581AC0BA5}" destId="{8A0B2ED0-1506-1B46-BBFD-4E8F0D8DB6E7}" srcOrd="0" destOrd="0" presId="urn:microsoft.com/office/officeart/2005/8/layout/radial6"/>
    <dgm:cxn modelId="{55551A02-F123-6841-A5B6-AA80A5D194D7}" type="presOf" srcId="{11130673-DDC8-7240-8597-2DE0C621290E}" destId="{14A99936-F660-894F-A1D7-2DA6610972EB}" srcOrd="0" destOrd="0" presId="urn:microsoft.com/office/officeart/2005/8/layout/radial6"/>
    <dgm:cxn modelId="{B157D712-EAA1-B743-B31B-A912A3B57E73}" srcId="{409174F6-8898-7141-A476-F53344B9752E}" destId="{69FCBED8-60F1-F74D-A04D-8E92C160BA52}" srcOrd="4" destOrd="0" parTransId="{7315CFE2-A858-E247-9033-9DEE49679E63}" sibTransId="{583E9284-D290-054F-86E4-54150231E2BB}"/>
    <dgm:cxn modelId="{7463572C-88F0-514E-A503-4FD7E2BD1A9B}" srcId="{25CB3FB6-D47E-2F4F-9569-6B2F3D3BF8F7}" destId="{409174F6-8898-7141-A476-F53344B9752E}" srcOrd="0" destOrd="0" parTransId="{A1352542-E97C-8F4E-8715-B85CCB6AB234}" sibTransId="{A8C39335-A3A8-6E4F-9019-581671E5269D}"/>
    <dgm:cxn modelId="{E77CE151-494B-D646-90A9-4DF4D4C6F2D4}" srcId="{409174F6-8898-7141-A476-F53344B9752E}" destId="{AD394543-34CC-F449-B33F-07F2E3DC99AA}" srcOrd="1" destOrd="0" parTransId="{CE5D01D1-6CAF-974B-9746-FD2FAF6F64BC}" sibTransId="{2E6F7263-397D-B14C-92C9-0C1878372A51}"/>
    <dgm:cxn modelId="{F577185E-5039-444E-BB35-2F86F2F93DF0}" type="presOf" srcId="{25CB3FB6-D47E-2F4F-9569-6B2F3D3BF8F7}" destId="{E852F94B-539A-0643-B6E2-BEE3E8FFC110}" srcOrd="0" destOrd="0" presId="urn:microsoft.com/office/officeart/2005/8/layout/radial6"/>
    <dgm:cxn modelId="{05C55462-1225-E043-9CF8-3850620641D4}" type="presOf" srcId="{2E6F7263-397D-B14C-92C9-0C1878372A51}" destId="{D7D288D0-254C-5741-BCA8-E29B46DF87F5}" srcOrd="0" destOrd="0" presId="urn:microsoft.com/office/officeart/2005/8/layout/radial6"/>
    <dgm:cxn modelId="{97AEA56C-E9E3-E342-814C-3723AEF29F60}" srcId="{409174F6-8898-7141-A476-F53344B9752E}" destId="{674AC5E2-E698-3942-9F59-20A534ECEBFF}" srcOrd="3" destOrd="0" parTransId="{8F7F7B6D-4CAE-CE41-BC60-F23494A67D9F}" sibTransId="{5F77E816-6F3F-754B-9558-0E0F430951B2}"/>
    <dgm:cxn modelId="{C83ECD78-5459-9046-8D11-6CA0AD918386}" type="presOf" srcId="{409174F6-8898-7141-A476-F53344B9752E}" destId="{11B50DE0-1F8E-FE41-ACE6-6FA56E022707}" srcOrd="0" destOrd="0" presId="urn:microsoft.com/office/officeart/2005/8/layout/radial6"/>
    <dgm:cxn modelId="{368D208A-ED7F-1246-809E-2808CCFBFF58}" type="presOf" srcId="{5F77E816-6F3F-754B-9558-0E0F430951B2}" destId="{6E70F409-C0CC-9E4D-ABE5-321901C6955F}" srcOrd="0" destOrd="0" presId="urn:microsoft.com/office/officeart/2005/8/layout/radial6"/>
    <dgm:cxn modelId="{5104708B-906F-FD43-8C57-7F70136DC480}" type="presOf" srcId="{FBF304A4-B031-DF48-A671-693219025A12}" destId="{59F8CD5D-6005-A34C-9528-6B554FCFF5A8}" srcOrd="0" destOrd="0" presId="urn:microsoft.com/office/officeart/2005/8/layout/radial6"/>
    <dgm:cxn modelId="{93DD90A0-7B2C-824E-A6B0-5C1E477D51CB}" type="presOf" srcId="{8C3396DD-15C5-F24E-A47B-08FE1A11946E}" destId="{3DA54DF4-D2D0-DD44-86C7-D0709213B6B5}" srcOrd="0" destOrd="0" presId="urn:microsoft.com/office/officeart/2005/8/layout/radial6"/>
    <dgm:cxn modelId="{EFF2F8A8-94B0-C748-BB77-774F2EBEA213}" type="presOf" srcId="{674AC5E2-E698-3942-9F59-20A534ECEBFF}" destId="{3ECE79ED-8233-BC45-92AC-C432996CAAC4}" srcOrd="0" destOrd="0" presId="urn:microsoft.com/office/officeart/2005/8/layout/radial6"/>
    <dgm:cxn modelId="{EF9288AB-5118-5E44-9229-B3F3B56FC865}" srcId="{409174F6-8898-7141-A476-F53344B9752E}" destId="{FBF304A4-B031-DF48-A671-693219025A12}" srcOrd="2" destOrd="0" parTransId="{CBB144B5-7581-8E4D-AD23-97552A912940}" sibTransId="{8C3396DD-15C5-F24E-A47B-08FE1A11946E}"/>
    <dgm:cxn modelId="{C244FFB2-233D-1F41-A526-5831D2D3D636}" srcId="{409174F6-8898-7141-A476-F53344B9752E}" destId="{11130673-DDC8-7240-8597-2DE0C621290E}" srcOrd="0" destOrd="0" parTransId="{AA5B1765-324A-2147-A756-215F4077F492}" sibTransId="{56774F73-A5FC-714F-BD75-90C581AC0BA5}"/>
    <dgm:cxn modelId="{F7F751C7-4979-DB47-8B6E-CD8DC7BF1225}" type="presOf" srcId="{69FCBED8-60F1-F74D-A04D-8E92C160BA52}" destId="{D53F099D-3116-324B-BABC-D3459C19172A}" srcOrd="0" destOrd="0" presId="urn:microsoft.com/office/officeart/2005/8/layout/radial6"/>
    <dgm:cxn modelId="{1A1BB8C9-3CEE-654A-A766-868FB71D0AAF}" type="presOf" srcId="{583E9284-D290-054F-86E4-54150231E2BB}" destId="{95A12F28-7157-F348-AFF6-D09FED0D9419}" srcOrd="0" destOrd="0" presId="urn:microsoft.com/office/officeart/2005/8/layout/radial6"/>
    <dgm:cxn modelId="{23C607EC-51EB-F14E-A5A3-D3508C93F7FA}" type="presOf" srcId="{AD394543-34CC-F449-B33F-07F2E3DC99AA}" destId="{9E79B2DF-2870-174A-880B-3B72437EFD74}" srcOrd="0" destOrd="0" presId="urn:microsoft.com/office/officeart/2005/8/layout/radial6"/>
    <dgm:cxn modelId="{FD656D67-3861-5C45-B0C2-DE05E9016CCA}" type="presParOf" srcId="{E852F94B-539A-0643-B6E2-BEE3E8FFC110}" destId="{11B50DE0-1F8E-FE41-ACE6-6FA56E022707}" srcOrd="0" destOrd="0" presId="urn:microsoft.com/office/officeart/2005/8/layout/radial6"/>
    <dgm:cxn modelId="{3144103E-FFF0-6940-8424-6A5912D41BBB}" type="presParOf" srcId="{E852F94B-539A-0643-B6E2-BEE3E8FFC110}" destId="{14A99936-F660-894F-A1D7-2DA6610972EB}" srcOrd="1" destOrd="0" presId="urn:microsoft.com/office/officeart/2005/8/layout/radial6"/>
    <dgm:cxn modelId="{B275D3D6-8E7D-FC4D-AC24-63054CE12B6F}" type="presParOf" srcId="{E852F94B-539A-0643-B6E2-BEE3E8FFC110}" destId="{1512AF92-7CB2-284E-9B48-BF8A1842690A}" srcOrd="2" destOrd="0" presId="urn:microsoft.com/office/officeart/2005/8/layout/radial6"/>
    <dgm:cxn modelId="{8D6584EF-9DB0-5646-8045-79A7C7837461}" type="presParOf" srcId="{E852F94B-539A-0643-B6E2-BEE3E8FFC110}" destId="{8A0B2ED0-1506-1B46-BBFD-4E8F0D8DB6E7}" srcOrd="3" destOrd="0" presId="urn:microsoft.com/office/officeart/2005/8/layout/radial6"/>
    <dgm:cxn modelId="{105B90C2-E222-DC46-ADB7-F74AA5322711}" type="presParOf" srcId="{E852F94B-539A-0643-B6E2-BEE3E8FFC110}" destId="{9E79B2DF-2870-174A-880B-3B72437EFD74}" srcOrd="4" destOrd="0" presId="urn:microsoft.com/office/officeart/2005/8/layout/radial6"/>
    <dgm:cxn modelId="{5AB5EC2A-18E7-684D-9F48-8D0BCE41E0F0}" type="presParOf" srcId="{E852F94B-539A-0643-B6E2-BEE3E8FFC110}" destId="{0740B80A-3E88-AC40-A919-8968E4EEB395}" srcOrd="5" destOrd="0" presId="urn:microsoft.com/office/officeart/2005/8/layout/radial6"/>
    <dgm:cxn modelId="{7AC6A5E6-ADE6-C644-A25E-3D3B18D2CC8E}" type="presParOf" srcId="{E852F94B-539A-0643-B6E2-BEE3E8FFC110}" destId="{D7D288D0-254C-5741-BCA8-E29B46DF87F5}" srcOrd="6" destOrd="0" presId="urn:microsoft.com/office/officeart/2005/8/layout/radial6"/>
    <dgm:cxn modelId="{B1FD1838-B47F-414F-9330-3D0612CBDEA8}" type="presParOf" srcId="{E852F94B-539A-0643-B6E2-BEE3E8FFC110}" destId="{59F8CD5D-6005-A34C-9528-6B554FCFF5A8}" srcOrd="7" destOrd="0" presId="urn:microsoft.com/office/officeart/2005/8/layout/radial6"/>
    <dgm:cxn modelId="{B8E6FB4A-E03E-504D-92FB-A37749A409A7}" type="presParOf" srcId="{E852F94B-539A-0643-B6E2-BEE3E8FFC110}" destId="{DA8AC80C-B643-1340-B702-E56C245B46B7}" srcOrd="8" destOrd="0" presId="urn:microsoft.com/office/officeart/2005/8/layout/radial6"/>
    <dgm:cxn modelId="{7C193304-33BC-F347-80E0-16D4AB95D94F}" type="presParOf" srcId="{E852F94B-539A-0643-B6E2-BEE3E8FFC110}" destId="{3DA54DF4-D2D0-DD44-86C7-D0709213B6B5}" srcOrd="9" destOrd="0" presId="urn:microsoft.com/office/officeart/2005/8/layout/radial6"/>
    <dgm:cxn modelId="{339CF4EB-450F-6E42-9A20-56B90ADE5073}" type="presParOf" srcId="{E852F94B-539A-0643-B6E2-BEE3E8FFC110}" destId="{3ECE79ED-8233-BC45-92AC-C432996CAAC4}" srcOrd="10" destOrd="0" presId="urn:microsoft.com/office/officeart/2005/8/layout/radial6"/>
    <dgm:cxn modelId="{2C61E089-7FFD-F54D-9118-4F54B06213A2}" type="presParOf" srcId="{E852F94B-539A-0643-B6E2-BEE3E8FFC110}" destId="{623A55FC-186C-DE40-A82A-A81F8B7A906D}" srcOrd="11" destOrd="0" presId="urn:microsoft.com/office/officeart/2005/8/layout/radial6"/>
    <dgm:cxn modelId="{69B12A9E-482B-9445-870F-1235B2300B3B}" type="presParOf" srcId="{E852F94B-539A-0643-B6E2-BEE3E8FFC110}" destId="{6E70F409-C0CC-9E4D-ABE5-321901C6955F}" srcOrd="12" destOrd="0" presId="urn:microsoft.com/office/officeart/2005/8/layout/radial6"/>
    <dgm:cxn modelId="{4AAF7573-CF95-7440-8BF6-2E20B8DBC346}" type="presParOf" srcId="{E852F94B-539A-0643-B6E2-BEE3E8FFC110}" destId="{D53F099D-3116-324B-BABC-D3459C19172A}" srcOrd="13" destOrd="0" presId="urn:microsoft.com/office/officeart/2005/8/layout/radial6"/>
    <dgm:cxn modelId="{E9EE112B-8E03-EE44-B03E-374CC7E18EE1}" type="presParOf" srcId="{E852F94B-539A-0643-B6E2-BEE3E8FFC110}" destId="{BB428920-3265-B144-A580-5647FD563F20}" srcOrd="14" destOrd="0" presId="urn:microsoft.com/office/officeart/2005/8/layout/radial6"/>
    <dgm:cxn modelId="{C050A00D-35A9-764D-96E1-EE490F1C86F6}" type="presParOf" srcId="{E852F94B-539A-0643-B6E2-BEE3E8FFC110}" destId="{95A12F28-7157-F348-AFF6-D09FED0D941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12F28-7157-F348-AFF6-D09FED0D9419}">
      <dsp:nvSpPr>
        <dsp:cNvPr id="0" name=""/>
        <dsp:cNvSpPr/>
      </dsp:nvSpPr>
      <dsp:spPr>
        <a:xfrm>
          <a:off x="2777780" y="595587"/>
          <a:ext cx="4356079" cy="4356079"/>
        </a:xfrm>
        <a:prstGeom prst="blockArc">
          <a:avLst>
            <a:gd name="adj1" fmla="val 11784142"/>
            <a:gd name="adj2" fmla="val 17226023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0F409-C0CC-9E4D-ABE5-321901C6955F}">
      <dsp:nvSpPr>
        <dsp:cNvPr id="0" name=""/>
        <dsp:cNvSpPr/>
      </dsp:nvSpPr>
      <dsp:spPr>
        <a:xfrm>
          <a:off x="2788989" y="556106"/>
          <a:ext cx="4356079" cy="4356079"/>
        </a:xfrm>
        <a:prstGeom prst="blockArc">
          <a:avLst>
            <a:gd name="adj1" fmla="val 7279677"/>
            <a:gd name="adj2" fmla="val 11717825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54DF4-D2D0-DD44-86C7-D0709213B6B5}">
      <dsp:nvSpPr>
        <dsp:cNvPr id="0" name=""/>
        <dsp:cNvSpPr/>
      </dsp:nvSpPr>
      <dsp:spPr>
        <a:xfrm>
          <a:off x="3428103" y="1156769"/>
          <a:ext cx="4356079" cy="4356079"/>
        </a:xfrm>
        <a:prstGeom prst="blockArc">
          <a:avLst>
            <a:gd name="adj1" fmla="val 2092868"/>
            <a:gd name="adj2" fmla="val 8707148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288D0-254C-5741-BCA8-E29B46DF87F5}">
      <dsp:nvSpPr>
        <dsp:cNvPr id="0" name=""/>
        <dsp:cNvSpPr/>
      </dsp:nvSpPr>
      <dsp:spPr>
        <a:xfrm>
          <a:off x="4099216" y="537016"/>
          <a:ext cx="4356079" cy="4356079"/>
        </a:xfrm>
        <a:prstGeom prst="blockArc">
          <a:avLst>
            <a:gd name="adj1" fmla="val 20714085"/>
            <a:gd name="adj2" fmla="val 3580548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B2ED0-1506-1B46-BBFD-4E8F0D8DB6E7}">
      <dsp:nvSpPr>
        <dsp:cNvPr id="0" name=""/>
        <dsp:cNvSpPr/>
      </dsp:nvSpPr>
      <dsp:spPr>
        <a:xfrm>
          <a:off x="4108064" y="569540"/>
          <a:ext cx="4356079" cy="4356079"/>
        </a:xfrm>
        <a:prstGeom prst="blockArc">
          <a:avLst>
            <a:gd name="adj1" fmla="val 15039372"/>
            <a:gd name="adj2" fmla="val 2065962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50DE0-1F8E-FE41-ACE6-6FA56E022707}">
      <dsp:nvSpPr>
        <dsp:cNvPr id="0" name=""/>
        <dsp:cNvSpPr/>
      </dsp:nvSpPr>
      <dsp:spPr>
        <a:xfrm>
          <a:off x="3845599" y="1829086"/>
          <a:ext cx="3471607" cy="200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tx1"/>
              </a:solidFill>
            </a:rPr>
            <a:t>مراحل دورة حياة النظام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354004" y="2122329"/>
        <a:ext cx="2454797" cy="1415900"/>
      </dsp:txXfrm>
    </dsp:sp>
    <dsp:sp modelId="{14A99936-F660-894F-A1D7-2DA6610972EB}">
      <dsp:nvSpPr>
        <dsp:cNvPr id="0" name=""/>
        <dsp:cNvSpPr/>
      </dsp:nvSpPr>
      <dsp:spPr>
        <a:xfrm>
          <a:off x="4665583" y="39352"/>
          <a:ext cx="1831639" cy="1401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تحديد و تعريف المشكلة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933820" y="244622"/>
        <a:ext cx="1295165" cy="991130"/>
      </dsp:txXfrm>
    </dsp:sp>
    <dsp:sp modelId="{9E79B2DF-2870-174A-880B-3B72437EFD74}">
      <dsp:nvSpPr>
        <dsp:cNvPr id="0" name=""/>
        <dsp:cNvSpPr/>
      </dsp:nvSpPr>
      <dsp:spPr>
        <a:xfrm>
          <a:off x="7418676" y="1472009"/>
          <a:ext cx="1831639" cy="1401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دراسة الجدوى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686913" y="1677279"/>
        <a:ext cx="1295165" cy="991130"/>
      </dsp:txXfrm>
    </dsp:sp>
    <dsp:sp modelId="{59F8CD5D-6005-A34C-9528-6B554FCFF5A8}">
      <dsp:nvSpPr>
        <dsp:cNvPr id="0" name=""/>
        <dsp:cNvSpPr/>
      </dsp:nvSpPr>
      <dsp:spPr>
        <a:xfrm>
          <a:off x="6435591" y="3850635"/>
          <a:ext cx="1831639" cy="14016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التحليل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03828" y="4055905"/>
        <a:ext cx="1295165" cy="991130"/>
      </dsp:txXfrm>
    </dsp:sp>
    <dsp:sp modelId="{3ECE79ED-8233-BC45-92AC-C432996CAAC4}">
      <dsp:nvSpPr>
        <dsp:cNvPr id="0" name=""/>
        <dsp:cNvSpPr/>
      </dsp:nvSpPr>
      <dsp:spPr>
        <a:xfrm>
          <a:off x="2945049" y="3850627"/>
          <a:ext cx="1831639" cy="1401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تصميم النظام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213286" y="4055897"/>
        <a:ext cx="1295165" cy="991130"/>
      </dsp:txXfrm>
    </dsp:sp>
    <dsp:sp modelId="{D53F099D-3116-324B-BABC-D3459C19172A}">
      <dsp:nvSpPr>
        <dsp:cNvPr id="0" name=""/>
        <dsp:cNvSpPr/>
      </dsp:nvSpPr>
      <dsp:spPr>
        <a:xfrm>
          <a:off x="1999091" y="1472027"/>
          <a:ext cx="1831639" cy="14016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tx1"/>
              </a:solidFill>
            </a:rPr>
            <a:t>صيانة النظام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67328" y="1677297"/>
        <a:ext cx="1295165" cy="991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66207-52D2-4C4C-9B92-E32985157537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F0864-02F5-E744-8534-220BBDFE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F0864-02F5-E744-8534-220BBDFE5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F0864-02F5-E744-8534-220BBDFE5D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F0864-02F5-E744-8534-220BBDFE5D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9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F0864-02F5-E744-8534-220BBDFE5D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F0864-02F5-E744-8534-220BBDFE5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6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1B13-6C8D-7245-9BEB-372F52CA8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79CD3-994E-BC4F-86D8-5B1F41920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89666-6710-CC48-B6A3-D1385407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97BF-787A-EF47-BB2C-9CD06844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05839-996D-F746-913A-D861E73B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D7C2-25F8-AE4B-B29F-9901E8E3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EF90D-14D2-BA46-95C9-8AAB5D72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5E571-7B6C-CF4C-BABA-C14E415C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2F4D-AA92-A84F-8AE1-0E3FB31B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A50A-3425-5B40-8413-9CBB6442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98B5D-2DE1-DD4E-ABDC-302092731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666A8-B49A-F941-9139-B428B6D8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ACD63-3241-0141-81EB-4A3692FE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93BD-96E5-5F44-BF80-84D94FB9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1585-14F4-824E-BC4A-7BFF7C11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3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ECE0-E34B-6C41-A049-0B151025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380C4-D217-5948-A976-67166FF9F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E6B11-5CD9-3548-9C09-9E11F5B3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9A3A-80C2-FD49-B1D7-E718E2D9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8F712-6BC7-604C-8FCB-68B640D6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D87C-D378-104D-AA25-CAB63B35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D48C8-7724-A94E-B305-971054BBB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3611-48A4-B141-BCC4-B64E611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EE03D-1A27-1C46-B22B-F1628C3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BCD8-7075-D44A-BD5F-B1434E20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8094-52A2-A249-9D55-561691C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6AD8-42C8-524D-AD07-BB4D769D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CEE12-E9D5-2B41-A327-CD8183CE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2AC21-4816-F643-B00F-D323BAA6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98E28-4BBF-2E4D-8A66-6F78461F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3DF7-4DDD-C845-848E-A1BCDB3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0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CC36-40E2-3548-98C0-964C1B95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88B71-42CF-C84C-8267-01F858193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01F46-04E2-7949-907E-C465089EB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DD0DF-81E9-AB48-99E7-A6E256612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E0025-E170-D643-8B07-AFE09DA65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9C39C0-BDEB-5C40-BBB0-5E907852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92799-AB3B-EF44-89B2-7FFC1BFC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E7864-D23E-0A42-9A09-4C6C4757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DC8B-487E-B542-B5EA-E9050390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81ED6-B24C-2F46-B99A-147678E3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DB1D-8045-2840-9111-14A9CCD8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A8FC7-BD90-E345-B978-FFA15108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90AC2-DAF8-6B42-8B6C-45F778AA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3039C-4608-D940-93B7-1897032C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0D1A8-BDA7-9C4B-B404-94CD13B3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1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41F8-E2AF-664B-BB1D-D95DA6C6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FAD7-6793-B841-ACF1-8F8AB4238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CF962-6229-B641-A067-6C6B76457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AAE1D-9DD5-AD4E-9FA9-BCF546DB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A4080-28A6-FB48-BF93-1B588F2C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860F3-4DA8-9F4B-9DD0-32443969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3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3EDA-731C-FE4A-8CD7-67CFDDC0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79DC2-CCA6-574B-B68C-E22D8D439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5CDEF-BC9D-9349-8CA0-6A82185AD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3258-A39F-B14C-BF42-17524DA1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E0667-28F6-034E-BDFF-4A97B860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A7491-7A78-DE40-8E69-7729FA81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487C7-3615-5348-8D79-40CE388A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D59EE-D157-5246-B9E8-4010F65C3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6B015-7308-7D4F-A2A9-D7C8B7A39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94D9-E1F2-6640-B86E-784DBA61A563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2214A-9630-BC41-AC1D-E8927439C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AA4D0-0990-F348-B4FA-5C78433AB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7A43-7427-A243-A1BF-478E6FF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3CD9-A5F4-524E-BFA7-7432308CA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مبادئ نظم المعلومات الإدارية </a:t>
            </a:r>
            <a:br>
              <a:rPr lang="ar-SA" dirty="0"/>
            </a:br>
            <a:r>
              <a:rPr lang="ar-SA" dirty="0"/>
              <a:t>د. آلاء </a:t>
            </a:r>
            <a:r>
              <a:rPr lang="ar-SA" dirty="0" err="1"/>
              <a:t>بارفعه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A06ED-EBF8-2B4C-9E06-B23509879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الفصل الأول :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نظم و تكنولوجيا المعلومات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8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998-C43A-EC43-B824-2E282F13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البيانات و المعلومات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0D6B7C-1C2F-754F-8FC8-0B5EFD698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15" t="30366" r="14578" b="8501"/>
          <a:stretch/>
        </p:blipFill>
        <p:spPr>
          <a:xfrm>
            <a:off x="3265713" y="1690688"/>
            <a:ext cx="5308271" cy="4194959"/>
          </a:xfrm>
        </p:spPr>
      </p:pic>
    </p:spTree>
    <p:extLst>
      <p:ext uri="{BB962C8B-B14F-4D97-AF65-F5344CB8AC3E}">
        <p14:creationId xmlns:p14="http://schemas.microsoft.com/office/powerpoint/2010/main" val="115724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3B86-2D4B-2548-8030-B13CC532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وظائف نظم المعلومات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A489-D49C-BB4A-9A6A-534A86947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٤ أنشطة رئيسية يقوم بها النظام لإنتاج المعلومات 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80689-44E1-484C-9077-F17A1CAC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70" t="41731" r="15079" b="28312"/>
          <a:stretch/>
        </p:blipFill>
        <p:spPr>
          <a:xfrm>
            <a:off x="2814450" y="2648197"/>
            <a:ext cx="6282049" cy="23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9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A97B-B0A4-D247-8824-62509A2D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>
                <a:solidFill>
                  <a:srgbClr val="00B050"/>
                </a:solidFill>
              </a:rPr>
              <a:t>نظم المعلومات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C537-CE7B-5241-B170-954029373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237"/>
            <a:ext cx="10515600" cy="524019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٢. </a:t>
            </a:r>
            <a:r>
              <a:rPr lang="ar-SA" u="sng" dirty="0"/>
              <a:t>منظور الاعمال</a:t>
            </a:r>
            <a:r>
              <a:rPr lang="ar-SA" dirty="0"/>
              <a:t>:</a:t>
            </a:r>
          </a:p>
          <a:p>
            <a:pPr marL="0" indent="0" algn="ctr" rtl="1">
              <a:buNone/>
            </a:pPr>
            <a:r>
              <a:rPr lang="ar-SA" dirty="0"/>
              <a:t>حل تنظيمي اداري يعتمد على تكنولوجيا المعلومات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5D86E-E4A7-8948-8FB0-72B5FBAD1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9" t="32208" r="48629" b="37662"/>
          <a:stretch/>
        </p:blipFill>
        <p:spPr>
          <a:xfrm>
            <a:off x="4183851" y="2711799"/>
            <a:ext cx="3889725" cy="378107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9F738-027B-4743-8EC6-FEB5ED7BA73D}"/>
              </a:ext>
            </a:extLst>
          </p:cNvPr>
          <p:cNvSpPr txBox="1"/>
          <p:nvPr/>
        </p:nvSpPr>
        <p:spPr>
          <a:xfrm>
            <a:off x="6705598" y="4377241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 الهيكل التنظيمي</a:t>
            </a:r>
          </a:p>
          <a:p>
            <a:pPr marL="0" algn="ctr" defTabSz="914400" rtl="1" eaLnBrk="1" latinLnBrk="0" hangingPunct="1"/>
            <a:r>
              <a:rPr lang="ar-SA" dirty="0"/>
              <a:t>الأفراد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208FA-E22D-0E43-B2C1-0CF5E5CAE588}"/>
              </a:ext>
            </a:extLst>
          </p:cNvPr>
          <p:cNvSpPr txBox="1"/>
          <p:nvPr/>
        </p:nvSpPr>
        <p:spPr>
          <a:xfrm>
            <a:off x="4358245" y="437724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/>
              <a:t>الإجراءات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A6E77-675E-E347-B0E2-6BD808F7C465}"/>
              </a:ext>
            </a:extLst>
          </p:cNvPr>
          <p:cNvSpPr txBox="1"/>
          <p:nvPr/>
        </p:nvSpPr>
        <p:spPr>
          <a:xfrm>
            <a:off x="4358245" y="5158058"/>
            <a:ext cx="277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dirty="0"/>
              <a:t>الأجهزة، البرمجيات</a:t>
            </a:r>
          </a:p>
          <a:p>
            <a:pPr marL="0" algn="r" defTabSz="914400" rtl="1" eaLnBrk="1" latinLnBrk="0" hangingPunct="1"/>
            <a:endParaRPr lang="ar-SA" dirty="0"/>
          </a:p>
          <a:p>
            <a:pPr marL="0" algn="r" defTabSz="914400" rtl="1" eaLnBrk="1" latinLnBrk="0" hangingPunct="1"/>
            <a:endParaRPr lang="ar-SA" dirty="0"/>
          </a:p>
          <a:p>
            <a:pPr marL="0" algn="r" defTabSz="914400" rtl="1" eaLnBrk="1" latinLnBrk="0" hangingPunct="1"/>
            <a:r>
              <a:rPr lang="ar-SA" dirty="0"/>
              <a:t>البيانات، شبكات الاتصال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4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512D-3070-6A4D-B956-B755950D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دورة حياة النظام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C6E6-AE34-FE48-93E1-33B2C376D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بناء الأنظمة قديما (السبعينات):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ar-SA" dirty="0"/>
              <a:t>- فترة البناء طويله             فترة التسليم تتجاوز المدة المحددة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ar-SA" dirty="0"/>
              <a:t>- عدم تقدير و تحديد تكلفة النظام بدقة           تتجاوز الأنظمة الميزانية 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ar-SA" dirty="0"/>
              <a:t>- انعدام عنصر الاتقان</a:t>
            </a:r>
          </a:p>
          <a:p>
            <a:pPr lvl="1" algn="r" rtl="1">
              <a:spcBef>
                <a:spcPts val="1000"/>
              </a:spcBef>
              <a:buFontTx/>
              <a:buChar char="-"/>
            </a:pPr>
            <a:r>
              <a:rPr lang="ar-SA" dirty="0"/>
              <a:t>صيانة الأنظمة صعبه و مكلفة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ar-SA" dirty="0" err="1"/>
              <a:t>حددو</a:t>
            </a:r>
            <a:r>
              <a:rPr lang="ar-SA" dirty="0"/>
              <a:t> ٥ مراحل لدورة حياة النظام بحيث تتميز هذه المراحل ب: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ar-SA" dirty="0"/>
              <a:t>١. </a:t>
            </a:r>
            <a:r>
              <a:rPr lang="ar-SA" b="1" dirty="0"/>
              <a:t>تحديد</a:t>
            </a:r>
            <a:r>
              <a:rPr lang="ar-SA" dirty="0"/>
              <a:t> النشاطات لنظام المعلومات في كل مرحله بدقه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ar-SA" dirty="0"/>
              <a:t>٢. </a:t>
            </a:r>
            <a:r>
              <a:rPr lang="ar-SA" b="1" dirty="0"/>
              <a:t>ترتيب</a:t>
            </a:r>
            <a:r>
              <a:rPr lang="ar-SA" dirty="0"/>
              <a:t> النشاطات حسب زمن حصولها 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ar-SA" dirty="0"/>
              <a:t>٣. المخرجات من كل مرحله يجب ان تكون </a:t>
            </a:r>
            <a:r>
              <a:rPr lang="ar-SA" b="1" dirty="0"/>
              <a:t>واضحه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902A51-CA87-EF4E-A954-23F30458A33A}"/>
              </a:ext>
            </a:extLst>
          </p:cNvPr>
          <p:cNvCxnSpPr/>
          <p:nvPr/>
        </p:nvCxnSpPr>
        <p:spPr>
          <a:xfrm flipH="1">
            <a:off x="8003965" y="2553196"/>
            <a:ext cx="9262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AC1C1F-D78B-1243-8904-51254A619E8C}"/>
              </a:ext>
            </a:extLst>
          </p:cNvPr>
          <p:cNvCxnSpPr/>
          <p:nvPr/>
        </p:nvCxnSpPr>
        <p:spPr>
          <a:xfrm flipH="1">
            <a:off x="6291941" y="3014353"/>
            <a:ext cx="9262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4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F542-D46F-1B40-8D90-2819B933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ar-SA" dirty="0"/>
              <a:t>مراحل دورة حياة النظام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1AFC0F-E002-D345-8B18-3984EE9B0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448404"/>
              </p:ext>
            </p:extLst>
          </p:nvPr>
        </p:nvGraphicFramePr>
        <p:xfrm>
          <a:off x="636319" y="1151907"/>
          <a:ext cx="11162806" cy="529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03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B9E3-6B6B-C14E-AE53-78EE7FDC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١. تحديد و تعريف المشكلة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42C8-3FC0-E145-A040-651E6DEE7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تحديد المشاكل التي يعاني منها النظام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توثيق </a:t>
            </a:r>
            <a:r>
              <a:rPr lang="ar-SA" dirty="0">
                <a:solidFill>
                  <a:srgbClr val="FF0000"/>
                </a:solidFill>
              </a:rPr>
              <a:t>المشكلة</a:t>
            </a:r>
            <a:r>
              <a:rPr lang="ar-SA" dirty="0"/>
              <a:t> من قبل صاحبها </a:t>
            </a:r>
            <a:r>
              <a:rPr lang="ar-SA" dirty="0">
                <a:solidFill>
                  <a:srgbClr val="FF0000"/>
                </a:solidFill>
              </a:rPr>
              <a:t>و الأهداف </a:t>
            </a:r>
            <a:r>
              <a:rPr lang="ar-SA" dirty="0"/>
              <a:t>المرجوة من نظام المعلومات الجديد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تقرير يعده مطور النظام يحتوي على: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A" dirty="0"/>
              <a:t>وصف المشكلة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A" dirty="0"/>
              <a:t>تحديد اهداف النظام 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A" dirty="0"/>
              <a:t>تحديد حجم و منظور نظام المعلومات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A" dirty="0"/>
              <a:t>تصور مبدئي من مطور و صاحب النظام عن كيفيه تطوير النظام 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A" dirty="0"/>
              <a:t>وضع التوصيات للمرحلة </a:t>
            </a:r>
            <a:r>
              <a:rPr lang="ar-SA" dirty="0" err="1"/>
              <a:t>الثانيه</a:t>
            </a:r>
            <a:r>
              <a:rPr lang="ar-SA" dirty="0"/>
              <a:t> من مراحل حياة النظام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B7A0D8-B679-A44C-A168-91FF6B9D541E}"/>
              </a:ext>
            </a:extLst>
          </p:cNvPr>
          <p:cNvGrpSpPr/>
          <p:nvPr/>
        </p:nvGrpSpPr>
        <p:grpSpPr>
          <a:xfrm>
            <a:off x="415675" y="289018"/>
            <a:ext cx="1831639" cy="1401670"/>
            <a:chOff x="4665583" y="39352"/>
            <a:chExt cx="1831639" cy="14016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A31F45-6F80-0C4C-B44D-ADE92CC202FC}"/>
                </a:ext>
              </a:extLst>
            </p:cNvPr>
            <p:cNvSpPr/>
            <p:nvPr/>
          </p:nvSpPr>
          <p:spPr>
            <a:xfrm>
              <a:off x="4665583" y="39352"/>
              <a:ext cx="1831639" cy="1401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22E2258A-9BB0-0A40-9E4C-8EAD9807AE22}"/>
                </a:ext>
              </a:extLst>
            </p:cNvPr>
            <p:cNvSpPr txBox="1"/>
            <p:nvPr/>
          </p:nvSpPr>
          <p:spPr>
            <a:xfrm>
              <a:off x="4933820" y="244622"/>
              <a:ext cx="1295165" cy="99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000" kern="1200" dirty="0">
                  <a:solidFill>
                    <a:schemeClr val="tx1"/>
                  </a:solidFill>
                </a:rPr>
                <a:t>تحديد و تعريف المشكلة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31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C6DA-68CD-A44F-9EAC-5261A0BB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شكرا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0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FB28F9-D39E-5042-AD9D-D78EEEE0F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49" t="3621" r="6674" b="24331"/>
          <a:stretch/>
        </p:blipFill>
        <p:spPr>
          <a:xfrm>
            <a:off x="3625932" y="496963"/>
            <a:ext cx="4940136" cy="62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F392-A2F2-194A-80E8-2D216415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محاور المحاضرة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527C-2A69-364C-B6C4-B8D67F5A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ما هو النظام؟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حدود النظام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بيئة النظام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نظام الكمبيوتر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نظم المعلومات و تكنولوجيا المعلومات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نظم المعلومات من منظور الاعمال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دورة حياة النظام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4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9471-F58A-EE4B-8F66-1CDB8F58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ماذا نقصد بالنظام؟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CBB4-7057-2540-ACEC-31F0FFAE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365"/>
            <a:ext cx="10515600" cy="4351338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مجموعة من </a:t>
            </a:r>
            <a:r>
              <a:rPr lang="ar-SA" b="1" dirty="0">
                <a:solidFill>
                  <a:srgbClr val="FF0000"/>
                </a:solidFill>
              </a:rPr>
              <a:t>العناصر</a:t>
            </a:r>
            <a:r>
              <a:rPr lang="ar-SA" dirty="0"/>
              <a:t> التي ترتبط مع بعضها </a:t>
            </a:r>
            <a:r>
              <a:rPr lang="ar-SA" b="1" dirty="0">
                <a:solidFill>
                  <a:srgbClr val="FF0000"/>
                </a:solidFill>
              </a:rPr>
              <a:t>بعلاقه منطقيه تكامليه </a:t>
            </a:r>
            <a:r>
              <a:rPr lang="ar-SA" dirty="0"/>
              <a:t>تعمل وفق </a:t>
            </a:r>
            <a:r>
              <a:rPr lang="ar-SA" b="1" dirty="0">
                <a:solidFill>
                  <a:srgbClr val="FF0000"/>
                </a:solidFill>
              </a:rPr>
              <a:t>آلية عمل </a:t>
            </a:r>
            <a:r>
              <a:rPr lang="ar-SA" dirty="0"/>
              <a:t>لتحقيق </a:t>
            </a:r>
            <a:r>
              <a:rPr lang="ar-SA" b="1" dirty="0">
                <a:solidFill>
                  <a:srgbClr val="00B050"/>
                </a:solidFill>
              </a:rPr>
              <a:t>أهداف</a:t>
            </a:r>
            <a:r>
              <a:rPr lang="ar-SA" dirty="0"/>
              <a:t> معينه.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C5740-9D5B-884D-A20A-82A175F65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48" y="2362986"/>
            <a:ext cx="7210796" cy="42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2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B8D8-ABCB-E54E-9E50-8A5FF105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27619"/>
            <a:ext cx="10515600" cy="893659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حدود النظام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D7F2-C1A4-1245-87AF-6AD2AD62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564" y="1350611"/>
            <a:ext cx="6247410" cy="2734500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البيئة التي تتفاعل فيها عناصر النظام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يمكن التحكم فيها لتحقيق اهداف النظام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أحيانا تكون حدود النظام واضحه تماما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عناصر تقع </a:t>
            </a:r>
            <a:r>
              <a:rPr lang="ar-SA" b="1" dirty="0">
                <a:solidFill>
                  <a:srgbClr val="00B050"/>
                </a:solidFill>
              </a:rPr>
              <a:t>داخل</a:t>
            </a:r>
            <a:r>
              <a:rPr lang="ar-SA" dirty="0"/>
              <a:t> حدود النظام و </a:t>
            </a:r>
            <a:r>
              <a:rPr lang="ar-SA" b="1" dirty="0">
                <a:solidFill>
                  <a:srgbClr val="00B050"/>
                </a:solidFill>
              </a:rPr>
              <a:t>يمكن</a:t>
            </a:r>
            <a:r>
              <a:rPr lang="ar-SA" dirty="0"/>
              <a:t> التحكم بها </a:t>
            </a:r>
          </a:p>
          <a:p>
            <a:pPr algn="r" rtl="1"/>
            <a:r>
              <a:rPr lang="ar-SA" dirty="0"/>
              <a:t> عناصر تقع </a:t>
            </a:r>
            <a:r>
              <a:rPr lang="ar-SA" b="1" dirty="0">
                <a:solidFill>
                  <a:srgbClr val="FF0000"/>
                </a:solidFill>
              </a:rPr>
              <a:t>خارج</a:t>
            </a:r>
            <a:r>
              <a:rPr lang="ar-SA" dirty="0"/>
              <a:t> حدود النظام و</a:t>
            </a:r>
            <a:r>
              <a:rPr lang="ar-SA" b="1" dirty="0">
                <a:solidFill>
                  <a:srgbClr val="FF0000"/>
                </a:solidFill>
              </a:rPr>
              <a:t>لا يمكن </a:t>
            </a:r>
            <a:r>
              <a:rPr lang="ar-SA" dirty="0"/>
              <a:t>التحكم بها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8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681D-41BB-674D-95CA-48F51953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3" y="139494"/>
            <a:ext cx="10515600" cy="905535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بيئة النظام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E579-7370-AB4A-8C54-EA215396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9979"/>
            <a:ext cx="10515600" cy="905535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الظروف المحيطة بالنظام و تقع </a:t>
            </a:r>
            <a:r>
              <a:rPr lang="ar-SA" b="1" dirty="0">
                <a:solidFill>
                  <a:srgbClr val="FF0000"/>
                </a:solidFill>
              </a:rPr>
              <a:t>خارج</a:t>
            </a:r>
            <a:r>
              <a:rPr lang="ar-SA" dirty="0"/>
              <a:t> حدود النظام و تؤثر فيه، و لا يمكن ضبطها من النظام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4CEEC-021B-E643-9EE6-D5B1B419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357" y="2825999"/>
            <a:ext cx="4680943" cy="3002022"/>
          </a:xfrm>
          <a:prstGeom prst="rect">
            <a:avLst/>
          </a:prstGeom>
          <a:ln w="38100">
            <a:solidFill>
              <a:srgbClr val="00B050"/>
            </a:solidFill>
            <a:prstDash val="solid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875C1-D06C-2641-BC1C-716B5E03E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25" y="3488776"/>
            <a:ext cx="2378936" cy="1409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84AEF-3401-524E-A0BB-9C04F4DF8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196" y="3352470"/>
            <a:ext cx="2287498" cy="1570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A7042-ABA0-B340-B366-0AD4DD1FF90F}"/>
              </a:ext>
            </a:extLst>
          </p:cNvPr>
          <p:cNvSpPr txBox="1"/>
          <p:nvPr/>
        </p:nvSpPr>
        <p:spPr>
          <a:xfrm>
            <a:off x="1228062" y="2432896"/>
            <a:ext cx="10331532" cy="3788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55971-F82A-0F49-BCC8-0B2C25A553F1}"/>
              </a:ext>
            </a:extLst>
          </p:cNvPr>
          <p:cNvSpPr txBox="1"/>
          <p:nvPr/>
        </p:nvSpPr>
        <p:spPr>
          <a:xfrm>
            <a:off x="3962114" y="2757413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solidFill>
                  <a:srgbClr val="00B050"/>
                </a:solidFill>
              </a:rPr>
              <a:t>النظام</a:t>
            </a:r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7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AFC5-F9B9-6147-BA77-9C223FC3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نظام الكمبيوتر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77DE-326D-AF4A-8E13-16E6C19B8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صعب تحديد حدود النظام،، </a:t>
            </a:r>
            <a:r>
              <a:rPr lang="ar-SA" b="1" dirty="0">
                <a:solidFill>
                  <a:srgbClr val="FF0000"/>
                </a:solidFill>
              </a:rPr>
              <a:t>لماذا</a:t>
            </a:r>
            <a:r>
              <a:rPr lang="ar-SA" dirty="0"/>
              <a:t>؟ </a:t>
            </a:r>
          </a:p>
          <a:p>
            <a:pPr lvl="2" algn="r" rtl="1">
              <a:spcBef>
                <a:spcPts val="1000"/>
              </a:spcBef>
            </a:pPr>
            <a:r>
              <a:rPr lang="ar-SA" sz="2400" dirty="0"/>
              <a:t>مستخدمي النظام </a:t>
            </a:r>
          </a:p>
          <a:p>
            <a:pPr lvl="2" algn="r" rtl="1">
              <a:spcBef>
                <a:spcPts val="1000"/>
              </a:spcBef>
            </a:pPr>
            <a:r>
              <a:rPr lang="ar-SA" sz="2400" dirty="0"/>
              <a:t>الجهة التي تقوم بتصميم النظام 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u="sng" dirty="0"/>
              <a:t>نستطيع اختيار عناصر معينه تكون </a:t>
            </a:r>
            <a:r>
              <a:rPr lang="ar-SA" u="sng" dirty="0">
                <a:solidFill>
                  <a:srgbClr val="00B050"/>
                </a:solidFill>
              </a:rPr>
              <a:t>داخل</a:t>
            </a:r>
            <a:r>
              <a:rPr lang="ar-SA" u="sng" dirty="0"/>
              <a:t> حدود النظام و أخرى تكون </a:t>
            </a:r>
            <a:r>
              <a:rPr lang="ar-SA" u="sng" dirty="0">
                <a:solidFill>
                  <a:srgbClr val="FF0000"/>
                </a:solidFill>
              </a:rPr>
              <a:t>خارجها</a:t>
            </a:r>
            <a:r>
              <a:rPr lang="ar-SA" u="sng" dirty="0"/>
              <a:t>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ما الذي يحكم اختيار العناصر؟؟؟ 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60102-0AFB-3A42-9CEF-7C8C57CF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595" y="4412013"/>
            <a:ext cx="3195524" cy="1728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99B30-B5D4-9940-BB33-5AD8E5FD3A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4" r="18831"/>
          <a:stretch/>
        </p:blipFill>
        <p:spPr>
          <a:xfrm>
            <a:off x="5771408" y="4343400"/>
            <a:ext cx="2529444" cy="196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9A517-C779-2242-BE8A-9BD1CE4BB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6" t="24142" r="6749" b="27454"/>
          <a:stretch/>
        </p:blipFill>
        <p:spPr>
          <a:xfrm>
            <a:off x="2956956" y="4412013"/>
            <a:ext cx="2426133" cy="1383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98703-0626-0A4C-BB34-00D6BEEAD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91" y="4412013"/>
            <a:ext cx="2245793" cy="15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333E-5C31-CE4F-ADA7-2411B9FD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b="1" dirty="0">
                <a:solidFill>
                  <a:srgbClr val="00B050"/>
                </a:solidFill>
              </a:rPr>
              <a:t>نظم المعلومات </a:t>
            </a:r>
            <a:r>
              <a:rPr lang="ar-SA" dirty="0"/>
              <a:t>و </a:t>
            </a:r>
            <a:r>
              <a:rPr lang="ar-SA" b="1" dirty="0">
                <a:solidFill>
                  <a:srgbClr val="FF0000"/>
                </a:solidFill>
              </a:rPr>
              <a:t>تكنولوجيا المعلومات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01686-7E4D-D346-8CC2-3F35E6ED1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olidFill>
                  <a:srgbClr val="FF0000"/>
                </a:solidFill>
              </a:rPr>
              <a:t>تكنولوجيا المعلومات </a:t>
            </a:r>
            <a:endParaRPr lang="en-US" b="1" dirty="0">
              <a:solidFill>
                <a:srgbClr val="FF0000"/>
              </a:solidFill>
            </a:endParaRPr>
          </a:p>
          <a:p>
            <a:pPr algn="r" rtl="1"/>
            <a:r>
              <a:rPr lang="ar-SA" dirty="0"/>
              <a:t>الأجهزة و المعدات المختلفة + البرمجيات التي تحتاجها المنظمات لتحقيق أهدافها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D8AB3-64FC-3D41-8C41-A64CEEED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745" y="3429000"/>
            <a:ext cx="3092120" cy="2057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B4CB4-5555-DB4E-BB06-BEBB58F9B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5" r="31592" b="15945"/>
          <a:stretch/>
        </p:blipFill>
        <p:spPr>
          <a:xfrm>
            <a:off x="3560618" y="3429000"/>
            <a:ext cx="2743200" cy="21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5DED9-65AB-0B4A-BEB1-1C44A6A2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مثال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9EC171-F724-3348-B797-FEEE85BF8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28" t="29443" r="17688" b="33265"/>
          <a:stretch/>
        </p:blipFill>
        <p:spPr>
          <a:xfrm>
            <a:off x="4215801" y="1239580"/>
            <a:ext cx="3760397" cy="12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2F118-5FAD-594D-ADAE-F38ED4BD6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683822"/>
            <a:ext cx="3864428" cy="3667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8A84A-E061-A346-BE63-70C40E728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76" y="3429001"/>
            <a:ext cx="2886588" cy="1751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4E85EA-6493-1542-8EA9-B046CF1CE4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05" r="24365" b="5959"/>
          <a:stretch/>
        </p:blipFill>
        <p:spPr>
          <a:xfrm>
            <a:off x="7976198" y="2683822"/>
            <a:ext cx="3400406" cy="38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0277-C793-1F45-A562-7FE01ED4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>
                <a:solidFill>
                  <a:srgbClr val="00B050"/>
                </a:solidFill>
              </a:rPr>
              <a:t>نظم المعلومات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EE2B-D98F-2A4F-BD1C-A9CA1CEA3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238"/>
            <a:ext cx="10515600" cy="4351338"/>
          </a:xfrm>
        </p:spPr>
        <p:txBody>
          <a:bodyPr/>
          <a:lstStyle/>
          <a:p>
            <a:pPr marL="514350" indent="-51435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ar-SA" u="sng" dirty="0"/>
              <a:t>منظور تقني</a:t>
            </a:r>
            <a:r>
              <a:rPr lang="ar-SA" dirty="0"/>
              <a:t>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مجموعه من المكونات المترابطة من </a:t>
            </a:r>
            <a:r>
              <a:rPr lang="ar-SA" b="1" dirty="0">
                <a:solidFill>
                  <a:srgbClr val="0070C0"/>
                </a:solidFill>
              </a:rPr>
              <a:t>الأجهزة</a:t>
            </a:r>
            <a:r>
              <a:rPr lang="ar-SA" dirty="0"/>
              <a:t> و </a:t>
            </a: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البرمجيات</a:t>
            </a:r>
            <a:r>
              <a:rPr lang="ar-SA" dirty="0"/>
              <a:t> و </a:t>
            </a:r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البيانات</a:t>
            </a:r>
            <a:r>
              <a:rPr lang="ar-SA" dirty="0"/>
              <a:t> و </a:t>
            </a:r>
            <a:r>
              <a:rPr lang="ar-SA" b="1" dirty="0">
                <a:solidFill>
                  <a:srgbClr val="00B0F0"/>
                </a:solidFill>
              </a:rPr>
              <a:t>شبكات الاتصال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التي يستخدمها </a:t>
            </a:r>
            <a:r>
              <a:rPr lang="ar-SA" b="1" dirty="0"/>
              <a:t>الافراد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dirty="0"/>
              <a:t>ل</a:t>
            </a:r>
            <a:r>
              <a:rPr lang="ar-SA" b="1" dirty="0"/>
              <a:t>جمع</a:t>
            </a:r>
            <a:r>
              <a:rPr lang="ar-SA" dirty="0"/>
              <a:t> و </a:t>
            </a:r>
            <a:r>
              <a:rPr lang="ar-SA" b="1" dirty="0"/>
              <a:t>معالجة</a:t>
            </a:r>
            <a:r>
              <a:rPr lang="ar-SA" dirty="0"/>
              <a:t> و </a:t>
            </a:r>
            <a:r>
              <a:rPr lang="ar-SA" b="1" dirty="0"/>
              <a:t>تخزين</a:t>
            </a:r>
            <a:r>
              <a:rPr lang="ar-SA" dirty="0"/>
              <a:t> و </a:t>
            </a:r>
            <a:r>
              <a:rPr lang="ar-SA" b="1" dirty="0"/>
              <a:t>توزيع</a:t>
            </a: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b="1" u="sng" dirty="0">
                <a:solidFill>
                  <a:srgbClr val="FF0000"/>
                </a:solidFill>
              </a:rPr>
              <a:t>المعلومات</a:t>
            </a:r>
            <a:r>
              <a:rPr lang="ar-SA" dirty="0">
                <a:solidFill>
                  <a:srgbClr val="FF0000"/>
                </a:solidFill>
              </a:rPr>
              <a:t>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409</Words>
  <Application>Microsoft Macintosh PowerPoint</Application>
  <PresentationFormat>Widescreen</PresentationFormat>
  <Paragraphs>86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مبادئ نظم المعلومات الإدارية  د. آلاء بارفعه</vt:lpstr>
      <vt:lpstr>محاور المحاضرة </vt:lpstr>
      <vt:lpstr>ماذا نقصد بالنظام؟</vt:lpstr>
      <vt:lpstr>حدود النظام </vt:lpstr>
      <vt:lpstr>بيئة النظام</vt:lpstr>
      <vt:lpstr>نظام الكمبيوتر</vt:lpstr>
      <vt:lpstr>نظم المعلومات و تكنولوجيا المعلومات </vt:lpstr>
      <vt:lpstr>مثال</vt:lpstr>
      <vt:lpstr>نظم المعلومات</vt:lpstr>
      <vt:lpstr>البيانات و المعلومات </vt:lpstr>
      <vt:lpstr>وظائف نظم المعلومات </vt:lpstr>
      <vt:lpstr>نظم المعلومات</vt:lpstr>
      <vt:lpstr>دورة حياة النظام </vt:lpstr>
      <vt:lpstr>مراحل دورة حياة النظام </vt:lpstr>
      <vt:lpstr>١. تحديد و تعريف المشكلة </vt:lpstr>
      <vt:lpstr>شكرا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Allaa Omar Matouq Barefah</dc:creator>
  <cp:keywords/>
  <dc:description/>
  <cp:lastModifiedBy>Allaa Omar Matouq Barefah</cp:lastModifiedBy>
  <cp:revision>25</cp:revision>
  <dcterms:created xsi:type="dcterms:W3CDTF">2019-09-14T21:07:34Z</dcterms:created>
  <dcterms:modified xsi:type="dcterms:W3CDTF">2019-10-16T09:26:35Z</dcterms:modified>
  <cp:category/>
</cp:coreProperties>
</file>