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8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663" r:id="rId5"/>
    <p:sldMasterId id="2147483675" r:id="rId6"/>
  </p:sldMasterIdLst>
  <p:notesMasterIdLst>
    <p:notesMasterId r:id="rId32"/>
  </p:notesMasterIdLst>
  <p:sldIdLst>
    <p:sldId id="342" r:id="rId7"/>
    <p:sldId id="360" r:id="rId8"/>
    <p:sldId id="318" r:id="rId9"/>
    <p:sldId id="341" r:id="rId10"/>
    <p:sldId id="260" r:id="rId11"/>
    <p:sldId id="262" r:id="rId12"/>
    <p:sldId id="343" r:id="rId13"/>
    <p:sldId id="344" r:id="rId14"/>
    <p:sldId id="345" r:id="rId15"/>
    <p:sldId id="346" r:id="rId16"/>
    <p:sldId id="354" r:id="rId17"/>
    <p:sldId id="361" r:id="rId18"/>
    <p:sldId id="365" r:id="rId19"/>
    <p:sldId id="363" r:id="rId20"/>
    <p:sldId id="362" r:id="rId21"/>
    <p:sldId id="364" r:id="rId22"/>
    <p:sldId id="366" r:id="rId23"/>
    <p:sldId id="367" r:id="rId24"/>
    <p:sldId id="350" r:id="rId25"/>
    <p:sldId id="368" r:id="rId26"/>
    <p:sldId id="357" r:id="rId27"/>
    <p:sldId id="358" r:id="rId28"/>
    <p:sldId id="359" r:id="rId29"/>
    <p:sldId id="339" r:id="rId30"/>
    <p:sldId id="353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DE"/>
    <a:srgbClr val="EDBBC7"/>
    <a:srgbClr val="820000"/>
    <a:srgbClr val="FF99CC"/>
    <a:srgbClr val="43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>
        <p:scale>
          <a:sx n="56" d="100"/>
          <a:sy n="56" d="100"/>
        </p:scale>
        <p:origin x="5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07C6FE-8032-40FA-B27D-2FA186DDB108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87D3B6-A128-4369-9CE1-F8696E42D9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19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70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7D3B6-A128-4369-9CE1-F8696E42D93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072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751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10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6E63DB-3FB4-4031-AC41-E456C292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26E715-B1DC-42E0-9170-515C229D2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4FDE9C-F216-444B-906E-47F39F1D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1CCC4C-E442-4D9E-9A6A-95149B82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78C1CC-BE7D-4119-86B3-E70F0370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871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0EE9F5-51F8-4DEA-8C17-7746BD35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21063B7-8B8A-4401-A1D3-9310278BD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C79EE5-AD24-404D-A04F-90705AA4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52174D-2BD5-41A9-A16E-34F2D5B5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07B89F-E5FA-4223-AE8E-BC13CC7E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22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BB19189-2F45-4958-9082-01919ECDB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F84A6B-F05E-442A-A772-E38DEE97D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8C6B3C-7326-47E0-8A94-5542E4BF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52DE77-E45C-4984-B4D7-6B8810C6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972342-5510-4646-B35C-121EB59B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753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7" y="2035222"/>
            <a:ext cx="11870563" cy="4444695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1469226" y="5320164"/>
            <a:ext cx="401348" cy="1378411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600"/>
            </a:lvl1pPr>
            <a:lvl2pPr marL="1219170" lvl="1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828754" lvl="2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2438339" lvl="3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3047924" lvl="4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3657509" lvl="5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4267093" lvl="6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4876678" lvl="7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5486263" lvl="8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53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974" y="103978"/>
            <a:ext cx="11937481" cy="5743327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5159467" y="1735367"/>
            <a:ext cx="6038400" cy="28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6334667" y="4718700"/>
            <a:ext cx="48632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9156233" y="719333"/>
            <a:ext cx="20416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82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234201" y="521036"/>
            <a:ext cx="11009703" cy="6207299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172667" y="2835751"/>
            <a:ext cx="605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8930633" y="1320167"/>
            <a:ext cx="2310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939667" y="4982300"/>
            <a:ext cx="42928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46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974" y="103978"/>
            <a:ext cx="11937481" cy="5743327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5159467" y="1735367"/>
            <a:ext cx="6038400" cy="28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6334667" y="4718700"/>
            <a:ext cx="48632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9156233" y="719333"/>
            <a:ext cx="20416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71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7" y="2035222"/>
            <a:ext cx="11870563" cy="4444695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1469226" y="5320164"/>
            <a:ext cx="401348" cy="1378411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600"/>
            </a:lvl1pPr>
            <a:lvl2pPr marL="1219170" lvl="1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828754" lvl="2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2438339" lvl="3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3047924" lvl="4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3657509" lvl="5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4267093" lvl="6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4876678" lvl="7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5486263" lvl="8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105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337297" y="343597"/>
            <a:ext cx="6148980" cy="5858727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950967" y="2005251"/>
            <a:ext cx="4227200" cy="1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950967" y="3645951"/>
            <a:ext cx="4227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02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024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110922" y="152577"/>
            <a:ext cx="1341996" cy="1248387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322868" y="5902686"/>
            <a:ext cx="748795" cy="763468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468933" y="1915142"/>
            <a:ext cx="11630088" cy="4773697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2564367" y="2058600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3839967" y="24300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3839967" y="18645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2564367" y="36577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3839967" y="40436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3839967" y="34781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2564367" y="52590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3839967" y="56571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3839967" y="50917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10934987" y="4673184"/>
            <a:ext cx="1951048" cy="1049033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934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8D9CA1-A478-4D29-A29E-6429AA13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A9CA7F-AC63-43FB-97E7-11C2E85CF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C3AA79-4311-4E60-B7A5-F2F7C080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5D1671-AC5B-47DA-9822-A7A3E95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65069E-5A7C-4720-BE2F-B809B123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828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978440" y="4818863"/>
            <a:ext cx="1120880" cy="1779099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590328" y="4534163"/>
            <a:ext cx="1121225" cy="1731797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410289" y="366271"/>
            <a:ext cx="11833267" cy="6484608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737200" y="1932984"/>
            <a:ext cx="6717600" cy="1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2641000" y="3457800"/>
            <a:ext cx="6910000" cy="1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10098022" y="551993"/>
            <a:ext cx="1669965" cy="1027913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4381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313861" y="130079"/>
            <a:ext cx="1679724" cy="1354088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10435632" y="5312475"/>
            <a:ext cx="1455889" cy="1354336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11241033" y="206454"/>
            <a:ext cx="1185540" cy="1575797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381992"/>
            <a:ext cx="12044353" cy="6531403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4028400" y="2773300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4028385" y="5100033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668400" y="1417567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668399" y="3749600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8847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10135710" y="114102"/>
            <a:ext cx="1612732" cy="1300084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408458" y="5494623"/>
            <a:ext cx="1398193" cy="1300664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229119" y="-109833"/>
            <a:ext cx="1315272" cy="1748236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10228" y="381992"/>
            <a:ext cx="12044353" cy="6531403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6591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424529" y="5183123"/>
            <a:ext cx="925099" cy="1428868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9426529" y="142756"/>
            <a:ext cx="2484355" cy="6358507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527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234201" y="521036"/>
            <a:ext cx="11009703" cy="6207299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172667" y="2835751"/>
            <a:ext cx="605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8930633" y="1320167"/>
            <a:ext cx="2310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939667" y="4982300"/>
            <a:ext cx="42928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069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974" y="103978"/>
            <a:ext cx="11937481" cy="5743327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5159467" y="1735367"/>
            <a:ext cx="6038400" cy="28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6334667" y="4718700"/>
            <a:ext cx="48632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9156233" y="719333"/>
            <a:ext cx="2041600" cy="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559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7" y="2035222"/>
            <a:ext cx="11870563" cy="4444695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1469226" y="5320164"/>
            <a:ext cx="401348" cy="1378411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600"/>
            </a:lvl1pPr>
            <a:lvl2pPr marL="1219170" lvl="1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828754" lvl="2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2438339" lvl="3" indent="-34543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3047924" lvl="4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3657509" lvl="5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4267093" lvl="6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4876678" lvl="7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5486263" lvl="8" indent="-34543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97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>
            <a:off x="37367" y="93219"/>
            <a:ext cx="8890613" cy="6598387"/>
            <a:chOff x="28025" y="69914"/>
            <a:chExt cx="6667960" cy="4948790"/>
          </a:xfrm>
        </p:grpSpPr>
        <p:sp>
          <p:nvSpPr>
            <p:cNvPr id="97" name="Google Shape;97;p8"/>
            <p:cNvSpPr/>
            <p:nvPr/>
          </p:nvSpPr>
          <p:spPr>
            <a:xfrm>
              <a:off x="28025" y="394812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478155" y="4780934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382862" y="4705009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51897" y="4334644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631712" y="180384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343803" y="5278563"/>
            <a:ext cx="1630940" cy="1838531"/>
            <a:chOff x="1462300" y="238775"/>
            <a:chExt cx="4518675" cy="5093825"/>
          </a:xfrm>
        </p:grpSpPr>
        <p:sp>
          <p:nvSpPr>
            <p:cNvPr id="104" name="Google Shape;104;p8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10153231" y="288673"/>
            <a:ext cx="1894200" cy="861299"/>
            <a:chOff x="185500" y="1150675"/>
            <a:chExt cx="7156925" cy="3254275"/>
          </a:xfrm>
        </p:grpSpPr>
        <p:sp>
          <p:nvSpPr>
            <p:cNvPr id="122" name="Google Shape;122;p8"/>
            <p:cNvSpPr/>
            <p:nvPr/>
          </p:nvSpPr>
          <p:spPr>
            <a:xfrm>
              <a:off x="1172400" y="1670150"/>
              <a:ext cx="5525375" cy="2229975"/>
            </a:xfrm>
            <a:custGeom>
              <a:avLst/>
              <a:gdLst/>
              <a:ahLst/>
              <a:cxnLst/>
              <a:rect l="l" t="t" r="r" b="b"/>
              <a:pathLst>
                <a:path w="221015" h="89199" extrusionOk="0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05225" y="1242250"/>
              <a:ext cx="7137200" cy="3065725"/>
            </a:xfrm>
            <a:custGeom>
              <a:avLst/>
              <a:gdLst/>
              <a:ahLst/>
              <a:cxnLst/>
              <a:rect l="l" t="t" r="r" b="b"/>
              <a:pathLst>
                <a:path w="285488" h="122629" extrusionOk="0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85500" y="1150675"/>
              <a:ext cx="7137175" cy="3254275"/>
            </a:xfrm>
            <a:custGeom>
              <a:avLst/>
              <a:gdLst/>
              <a:ahLst/>
              <a:cxnLst/>
              <a:rect l="l" t="t" r="r" b="b"/>
              <a:pathLst>
                <a:path w="285487" h="130171" extrusionOk="0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99775" y="1821450"/>
              <a:ext cx="3190375" cy="807900"/>
            </a:xfrm>
            <a:custGeom>
              <a:avLst/>
              <a:gdLst/>
              <a:ahLst/>
              <a:cxnLst/>
              <a:rect l="l" t="t" r="r" b="b"/>
              <a:pathLst>
                <a:path w="127615" h="32316" extrusionOk="0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474775" y="1989175"/>
              <a:ext cx="2085275" cy="554475"/>
            </a:xfrm>
            <a:custGeom>
              <a:avLst/>
              <a:gdLst/>
              <a:ahLst/>
              <a:cxnLst/>
              <a:rect l="l" t="t" r="r" b="b"/>
              <a:pathLst>
                <a:path w="83411" h="22179" extrusionOk="0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046650" y="2647575"/>
              <a:ext cx="1401150" cy="414900"/>
            </a:xfrm>
            <a:custGeom>
              <a:avLst/>
              <a:gdLst/>
              <a:ahLst/>
              <a:cxnLst/>
              <a:rect l="l" t="t" r="r" b="b"/>
              <a:pathLst>
                <a:path w="56046" h="16596" extrusionOk="0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409000" y="2170075"/>
              <a:ext cx="499950" cy="190800"/>
            </a:xfrm>
            <a:custGeom>
              <a:avLst/>
              <a:gdLst/>
              <a:ahLst/>
              <a:cxnLst/>
              <a:rect l="l" t="t" r="r" b="b"/>
              <a:pathLst>
                <a:path w="19998" h="7632" extrusionOk="0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8"/>
          <p:cNvGrpSpPr/>
          <p:nvPr/>
        </p:nvGrpSpPr>
        <p:grpSpPr>
          <a:xfrm rot="-582705">
            <a:off x="452861" y="388547"/>
            <a:ext cx="860681" cy="1366104"/>
            <a:chOff x="2190225" y="236575"/>
            <a:chExt cx="3165475" cy="5024350"/>
          </a:xfrm>
        </p:grpSpPr>
        <p:sp>
          <p:nvSpPr>
            <p:cNvPr id="130" name="Google Shape;130;p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222599">
            <a:off x="10585423" y="4951726"/>
            <a:ext cx="1029805" cy="1590593"/>
            <a:chOff x="2144500" y="237375"/>
            <a:chExt cx="3245200" cy="5012400"/>
          </a:xfrm>
        </p:grpSpPr>
        <p:sp>
          <p:nvSpPr>
            <p:cNvPr id="136" name="Google Shape;136;p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960000" y="1742800"/>
            <a:ext cx="10271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864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337297" y="343597"/>
            <a:ext cx="6148980" cy="5858727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950967" y="2005251"/>
            <a:ext cx="4227200" cy="1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950967" y="3645951"/>
            <a:ext cx="4227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554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110922" y="152577"/>
            <a:ext cx="1341996" cy="1248387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322868" y="5902686"/>
            <a:ext cx="748795" cy="763468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468933" y="1915142"/>
            <a:ext cx="11630088" cy="4773697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2564367" y="2058600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3839967" y="24300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3839967" y="18645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2564367" y="36577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3839967" y="40436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3839967" y="3478133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2564367" y="5259009"/>
            <a:ext cx="930800" cy="3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3839967" y="5657167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3839967" y="5091700"/>
            <a:ext cx="59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9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3733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10934987" y="4673184"/>
            <a:ext cx="1951048" cy="1049033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194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EEE158-F21B-49D9-BCE7-BD41E01D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744207-3D7A-435B-92D8-52019727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126116-FFC7-4131-BB8F-310EB95F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52A8E2-5CA3-4334-AD0C-667FDA03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60245A-963E-43C2-BB39-2D06CDB9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488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978440" y="4818863"/>
            <a:ext cx="1120880" cy="1779099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590328" y="4534163"/>
            <a:ext cx="1121225" cy="1731797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410289" y="366271"/>
            <a:ext cx="11833267" cy="6484608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737200" y="1932984"/>
            <a:ext cx="6717600" cy="1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2641000" y="3457800"/>
            <a:ext cx="6910000" cy="1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10098022" y="551993"/>
            <a:ext cx="1669965" cy="1027913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6151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313861" y="130079"/>
            <a:ext cx="1679724" cy="1354088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10435632" y="5312475"/>
            <a:ext cx="1455889" cy="1354336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11241033" y="206454"/>
            <a:ext cx="1185540" cy="1575797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381992"/>
            <a:ext cx="12044353" cy="6531403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4028400" y="2773300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4028385" y="5100033"/>
            <a:ext cx="4135200" cy="4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668400" y="1417567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668399" y="3749600"/>
            <a:ext cx="6855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948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10135710" y="114102"/>
            <a:ext cx="1612732" cy="1300084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408458" y="5494623"/>
            <a:ext cx="1398193" cy="1300664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229119" y="-109833"/>
            <a:ext cx="1315272" cy="1748236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10228" y="381992"/>
            <a:ext cx="12044353" cy="6531403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5508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424529" y="5183123"/>
            <a:ext cx="925099" cy="1428868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9426529" y="142756"/>
            <a:ext cx="2484355" cy="6358507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7646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415612" y="992765"/>
            <a:ext cx="11360801" cy="2736804"/>
          </a:xfrm>
          <a:prstGeom prst="rect">
            <a:avLst/>
          </a:prstGeom>
        </p:spPr>
        <p:txBody>
          <a:bodyPr anchor="b"/>
          <a:lstStyle>
            <a:lvl1pPr algn="ctr">
              <a:defRPr sz="6933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15598" y="3778833"/>
            <a:ext cx="11360804" cy="1056803"/>
          </a:xfrm>
          <a:prstGeom prst="rect">
            <a:avLst/>
          </a:prstGeom>
        </p:spPr>
        <p:txBody>
          <a:bodyPr/>
          <a:lstStyle>
            <a:lvl1pPr marL="304792" indent="-152396" algn="ctr">
              <a:lnSpc>
                <a:spcPct val="100000"/>
              </a:lnSpc>
              <a:buClrTx/>
              <a:buSzTx/>
              <a:buFontTx/>
              <a:buNone/>
              <a:defRPr sz="3733"/>
            </a:lvl1pPr>
            <a:lvl2pPr marL="304792" indent="152396" algn="ctr">
              <a:lnSpc>
                <a:spcPct val="100000"/>
              </a:lnSpc>
              <a:buClrTx/>
              <a:buSzTx/>
              <a:buFontTx/>
              <a:buNone/>
              <a:defRPr sz="3733"/>
            </a:lvl2pPr>
            <a:lvl3pPr marL="304792" indent="152396" algn="ctr">
              <a:lnSpc>
                <a:spcPct val="100000"/>
              </a:lnSpc>
              <a:buClrTx/>
              <a:buSzTx/>
              <a:buFontTx/>
              <a:buNone/>
              <a:defRPr sz="3733"/>
            </a:lvl3pPr>
            <a:lvl4pPr marL="304792" indent="152396" algn="ctr">
              <a:lnSpc>
                <a:spcPct val="100000"/>
              </a:lnSpc>
              <a:buClrTx/>
              <a:buSzTx/>
              <a:buFontTx/>
              <a:buNone/>
              <a:defRPr sz="3733"/>
            </a:lvl4pPr>
            <a:lvl5pPr marL="304792" indent="152396" algn="ctr">
              <a:lnSpc>
                <a:spcPct val="100000"/>
              </a:lnSpc>
              <a:buClrTx/>
              <a:buSzTx/>
              <a:buFontTx/>
              <a:buNone/>
              <a:defRPr sz="3733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0012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6C1C4A-B732-4C34-A505-92A9FAB2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364B89-A722-4308-AF26-57232B6A9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DE342C-8C0D-43D1-BD36-06C13735A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0104EF-62DC-4DF3-ABD3-E8887546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F5EAE2-4461-443E-8F2C-7A5ACFA2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187A52-6285-421E-88E3-3AAE09F9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24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E0B0CB-FEDE-4635-95BF-A5518EDB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5B0ABD-EA9C-4718-BB19-EB9D374A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76177D6-56DC-44AB-B627-6DD12DF1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31B8D1-B725-4CB6-A229-2D6752BB5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924B9F3-0698-4494-BC0C-7C1FDD0CD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0BB93CD-A149-45F5-93F2-4FD1D3CF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7D316F7-FE14-43BC-96FD-3D0925C0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BD30DEF-54E4-419F-BE54-A20F861A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9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674CD8-184E-41DA-9E04-3D17C60B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5BFCA22-5089-499A-B11C-A577C335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8A4481-4102-4DB8-AD86-4BBD1BE5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F49E81-8B70-4738-9E28-8A99423A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6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0E5F60-CDAC-443F-B01B-DD013DE7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5D6294F-AEC8-4DA8-989D-7CF39DBE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23C9C6-8FB7-4A65-B1D6-F7E8ACFE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50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7426F-B42D-46B1-AD1E-81A403C0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35922B-76F7-48F6-B125-0C059813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52E445-5F17-47B5-8DA0-4784ED5CF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E345F1-E416-4296-88E5-B796149C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9E145E-91CB-45A2-92EC-D45D2C65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D40165-84BC-4799-B454-D467F7EC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826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6C05A1-8129-40A0-B135-A09FBFD7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B00C8E7-9491-4AEE-8109-5F3EEBA4A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E04690-E916-4FE7-B9C8-ACBC5E301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3F0F61-BE14-4BFB-ACE7-EA14F88A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C306A4-5629-442C-95D3-626B1BD3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AE7166-50E5-4C23-B6EE-48A6613B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43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192661E-CEE7-4A17-A434-A231FCF3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03DF72-7C07-4937-BEAF-EDF0560A0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49014F-4177-4B96-ADAD-B7BDE6935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4C20-0DAA-4A4D-BD56-DBBCBB9D53AB}" type="datetimeFigureOut">
              <a:rPr lang="ar-SA" smtClean="0"/>
              <a:t>12/02/43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EFC141-6095-4C85-9538-074343AD9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DFD102-01EF-472E-8026-0FF9947D1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69F0-8F65-4CE2-AEEE-F5B4CDCBE2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3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1765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99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791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7" Type="http://schemas.openxmlformats.org/officeDocument/2006/relationships/image" Target="../media/image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9" Type="http://schemas.openxmlformats.org/officeDocument/2006/relationships/image" Target="../media/image5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7" Type="http://schemas.openxmlformats.org/officeDocument/2006/relationships/image" Target="../media/image2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6.png"/><Relationship Id="rId4" Type="http://schemas.openxmlformats.org/officeDocument/2006/relationships/image" Target="../media/image5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2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8.xml"/><Relationship Id="rId11" Type="http://schemas.openxmlformats.org/officeDocument/2006/relationships/image" Target="../media/image80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slide" Target="slide21.xml"/><Relationship Id="rId4" Type="http://schemas.openxmlformats.org/officeDocument/2006/relationships/image" Target="../media/image5.jfif"/><Relationship Id="rId9" Type="http://schemas.openxmlformats.org/officeDocument/2006/relationships/image" Target="../media/image8.png"/><Relationship Id="rId14" Type="http://schemas.openxmlformats.org/officeDocument/2006/relationships/image" Target="../media/image9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fif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6.png"/><Relationship Id="rId17" Type="http://schemas.openxmlformats.org/officeDocument/2006/relationships/image" Target="../media/image13.gif"/><Relationship Id="rId2" Type="http://schemas.openxmlformats.org/officeDocument/2006/relationships/image" Target="../media/image5.jfif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1.png"/><Relationship Id="rId14" Type="http://schemas.openxmlformats.org/officeDocument/2006/relationships/slide" Target="slide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gif"/><Relationship Id="rId5" Type="http://schemas.openxmlformats.org/officeDocument/2006/relationships/image" Target="../media/image6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9" Type="http://schemas.openxmlformats.org/officeDocument/2006/relationships/slide" Target="slide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42"/>
          <p:cNvGrpSpPr/>
          <p:nvPr/>
        </p:nvGrpSpPr>
        <p:grpSpPr>
          <a:xfrm rot="1273946">
            <a:off x="2315195" y="574298"/>
            <a:ext cx="565925" cy="2034509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51" name="Google Shape;1151;p42"/>
          <p:cNvGrpSpPr/>
          <p:nvPr/>
        </p:nvGrpSpPr>
        <p:grpSpPr>
          <a:xfrm rot="2221467" flipH="1">
            <a:off x="2194318" y="5325726"/>
            <a:ext cx="666745" cy="1561577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>
            <a:off x="1812174" y="2967308"/>
            <a:ext cx="1188111" cy="1339336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3468191" y="1399076"/>
            <a:ext cx="981621" cy="850437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184" name="Google Shape;1184;p42"/>
          <p:cNvGrpSpPr/>
          <p:nvPr/>
        </p:nvGrpSpPr>
        <p:grpSpPr>
          <a:xfrm rot="-1617717">
            <a:off x="469276" y="3564213"/>
            <a:ext cx="1307897" cy="2075939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ABA714-BF63-4184-AFC6-21378599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34" y="170959"/>
            <a:ext cx="9659516" cy="72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5AF489-37BB-4274-8370-AB2338CB00ED}"/>
              </a:ext>
            </a:extLst>
          </p:cNvPr>
          <p:cNvSpPr txBox="1"/>
          <p:nvPr/>
        </p:nvSpPr>
        <p:spPr>
          <a:xfrm>
            <a:off x="5462092" y="767447"/>
            <a:ext cx="3561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باسم الله الرحمن الرحيم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453E90-709E-4C75-9EAF-375A7E1C2A50}"/>
              </a:ext>
            </a:extLst>
          </p:cNvPr>
          <p:cNvSpPr txBox="1"/>
          <p:nvPr/>
        </p:nvSpPr>
        <p:spPr>
          <a:xfrm>
            <a:off x="8327923" y="1280100"/>
            <a:ext cx="34459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التاريخ : 12 /  2/ 1443 هـ</a:t>
            </a:r>
          </a:p>
          <a:p>
            <a:pPr algn="r"/>
            <a:r>
              <a:rPr lang="ar-SA" sz="2400" dirty="0"/>
              <a:t>الحصة : الرابعة </a:t>
            </a:r>
            <a:endParaRPr lang="en-US" sz="2400" dirty="0"/>
          </a:p>
          <a:p>
            <a:pPr algn="r"/>
            <a:r>
              <a:rPr lang="ar-SA" sz="2400" dirty="0"/>
              <a:t>المادة : علوم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784A8D-D46F-4546-AF8C-8B4847EDAFE8}"/>
              </a:ext>
            </a:extLst>
          </p:cNvPr>
          <p:cNvSpPr txBox="1"/>
          <p:nvPr/>
        </p:nvSpPr>
        <p:spPr>
          <a:xfrm>
            <a:off x="5332726" y="2358335"/>
            <a:ext cx="531495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3200" dirty="0">
              <a:solidFill>
                <a:srgbClr val="FF000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</a:rPr>
              <a:t>عنوان الدرس : الحركة</a:t>
            </a:r>
          </a:p>
        </p:txBody>
      </p:sp>
      <p:grpSp>
        <p:nvGrpSpPr>
          <p:cNvPr id="81" name="Google Shape;1296;p45">
            <a:extLst>
              <a:ext uri="{FF2B5EF4-FFF2-40B4-BE49-F238E27FC236}">
                <a16:creationId xmlns:a16="http://schemas.microsoft.com/office/drawing/2014/main" id="{AEB9DD00-6DA5-49F1-B0ED-E273FAA330B5}"/>
              </a:ext>
            </a:extLst>
          </p:cNvPr>
          <p:cNvGrpSpPr/>
          <p:nvPr/>
        </p:nvGrpSpPr>
        <p:grpSpPr>
          <a:xfrm rot="20387593">
            <a:off x="322382" y="744845"/>
            <a:ext cx="1546053" cy="1753889"/>
            <a:chOff x="1728250" y="237500"/>
            <a:chExt cx="4090750" cy="5095875"/>
          </a:xfrm>
        </p:grpSpPr>
        <p:sp>
          <p:nvSpPr>
            <p:cNvPr id="82" name="Google Shape;1297;p45">
              <a:extLst>
                <a:ext uri="{FF2B5EF4-FFF2-40B4-BE49-F238E27FC236}">
                  <a16:creationId xmlns:a16="http://schemas.microsoft.com/office/drawing/2014/main" id="{873BD4FC-F813-4247-8976-9B978AA819BF}"/>
                </a:ext>
              </a:extLst>
            </p:cNvPr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3" name="Google Shape;1298;p45">
              <a:extLst>
                <a:ext uri="{FF2B5EF4-FFF2-40B4-BE49-F238E27FC236}">
                  <a16:creationId xmlns:a16="http://schemas.microsoft.com/office/drawing/2014/main" id="{E566769C-1AE0-492B-9B35-1A7620496B00}"/>
                </a:ext>
              </a:extLst>
            </p:cNvPr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4" name="Google Shape;1299;p45">
              <a:extLst>
                <a:ext uri="{FF2B5EF4-FFF2-40B4-BE49-F238E27FC236}">
                  <a16:creationId xmlns:a16="http://schemas.microsoft.com/office/drawing/2014/main" id="{2B301C1D-261D-4852-92FF-A6FB00CD512A}"/>
                </a:ext>
              </a:extLst>
            </p:cNvPr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5" name="Google Shape;1300;p45">
              <a:extLst>
                <a:ext uri="{FF2B5EF4-FFF2-40B4-BE49-F238E27FC236}">
                  <a16:creationId xmlns:a16="http://schemas.microsoft.com/office/drawing/2014/main" id="{CB472B6B-E44E-4AD9-AF47-9E59ADDBEAFD}"/>
                </a:ext>
              </a:extLst>
            </p:cNvPr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6" name="Google Shape;1301;p45">
              <a:extLst>
                <a:ext uri="{FF2B5EF4-FFF2-40B4-BE49-F238E27FC236}">
                  <a16:creationId xmlns:a16="http://schemas.microsoft.com/office/drawing/2014/main" id="{A76710D7-9CF3-4314-A18B-28800C32C3DC}"/>
                </a:ext>
              </a:extLst>
            </p:cNvPr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7" name="Google Shape;1302;p45">
              <a:extLst>
                <a:ext uri="{FF2B5EF4-FFF2-40B4-BE49-F238E27FC236}">
                  <a16:creationId xmlns:a16="http://schemas.microsoft.com/office/drawing/2014/main" id="{22B8B0FA-8448-4914-92C9-0122D0CF5CBF}"/>
                </a:ext>
              </a:extLst>
            </p:cNvPr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8" name="Google Shape;1303;p45">
              <a:extLst>
                <a:ext uri="{FF2B5EF4-FFF2-40B4-BE49-F238E27FC236}">
                  <a16:creationId xmlns:a16="http://schemas.microsoft.com/office/drawing/2014/main" id="{0AC05289-5302-4A22-BE28-822DFE3E01A5}"/>
                </a:ext>
              </a:extLst>
            </p:cNvPr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89" name="Google Shape;1304;p45">
              <a:extLst>
                <a:ext uri="{FF2B5EF4-FFF2-40B4-BE49-F238E27FC236}">
                  <a16:creationId xmlns:a16="http://schemas.microsoft.com/office/drawing/2014/main" id="{E6811926-069F-4EB1-9CEF-68889DC81E8A}"/>
                </a:ext>
              </a:extLst>
            </p:cNvPr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0" name="Google Shape;1305;p45">
              <a:extLst>
                <a:ext uri="{FF2B5EF4-FFF2-40B4-BE49-F238E27FC236}">
                  <a16:creationId xmlns:a16="http://schemas.microsoft.com/office/drawing/2014/main" id="{3CE03D0F-94DF-4B2B-8BB8-95DFBC3DE3D9}"/>
                </a:ext>
              </a:extLst>
            </p:cNvPr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1" name="Google Shape;1306;p45">
              <a:extLst>
                <a:ext uri="{FF2B5EF4-FFF2-40B4-BE49-F238E27FC236}">
                  <a16:creationId xmlns:a16="http://schemas.microsoft.com/office/drawing/2014/main" id="{3CE142C4-2BC2-46F0-8879-59487C1E90FB}"/>
                </a:ext>
              </a:extLst>
            </p:cNvPr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2" name="Google Shape;1307;p45">
              <a:extLst>
                <a:ext uri="{FF2B5EF4-FFF2-40B4-BE49-F238E27FC236}">
                  <a16:creationId xmlns:a16="http://schemas.microsoft.com/office/drawing/2014/main" id="{EAECC73F-8BCE-4B6F-9436-0359E658E08D}"/>
                </a:ext>
              </a:extLst>
            </p:cNvPr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3" name="Google Shape;1308;p45">
              <a:extLst>
                <a:ext uri="{FF2B5EF4-FFF2-40B4-BE49-F238E27FC236}">
                  <a16:creationId xmlns:a16="http://schemas.microsoft.com/office/drawing/2014/main" id="{ADDEAC70-5EE3-474D-A2D9-DA73A600852A}"/>
                </a:ext>
              </a:extLst>
            </p:cNvPr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4" name="Google Shape;1309;p45">
              <a:extLst>
                <a:ext uri="{FF2B5EF4-FFF2-40B4-BE49-F238E27FC236}">
                  <a16:creationId xmlns:a16="http://schemas.microsoft.com/office/drawing/2014/main" id="{7D5369E6-422D-4943-8131-46CE1263DBFF}"/>
                </a:ext>
              </a:extLst>
            </p:cNvPr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5" name="Google Shape;1310;p45">
              <a:extLst>
                <a:ext uri="{FF2B5EF4-FFF2-40B4-BE49-F238E27FC236}">
                  <a16:creationId xmlns:a16="http://schemas.microsoft.com/office/drawing/2014/main" id="{FB3AB321-BFAD-42C8-A1C5-63579119713D}"/>
                </a:ext>
              </a:extLst>
            </p:cNvPr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6" name="Google Shape;1311;p45">
              <a:extLst>
                <a:ext uri="{FF2B5EF4-FFF2-40B4-BE49-F238E27FC236}">
                  <a16:creationId xmlns:a16="http://schemas.microsoft.com/office/drawing/2014/main" id="{4D9AA47E-88C3-46C3-B352-160E6B208581}"/>
                </a:ext>
              </a:extLst>
            </p:cNvPr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7" name="Google Shape;1312;p45">
              <a:extLst>
                <a:ext uri="{FF2B5EF4-FFF2-40B4-BE49-F238E27FC236}">
                  <a16:creationId xmlns:a16="http://schemas.microsoft.com/office/drawing/2014/main" id="{2DF9A00B-6184-4979-B243-28D8107ABC5B}"/>
                </a:ext>
              </a:extLst>
            </p:cNvPr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8" name="Google Shape;1313;p45">
              <a:extLst>
                <a:ext uri="{FF2B5EF4-FFF2-40B4-BE49-F238E27FC236}">
                  <a16:creationId xmlns:a16="http://schemas.microsoft.com/office/drawing/2014/main" id="{2E9EE004-0953-4B8E-B740-F0A4F5A001C1}"/>
                </a:ext>
              </a:extLst>
            </p:cNvPr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99" name="Google Shape;1314;p45">
              <a:extLst>
                <a:ext uri="{FF2B5EF4-FFF2-40B4-BE49-F238E27FC236}">
                  <a16:creationId xmlns:a16="http://schemas.microsoft.com/office/drawing/2014/main" id="{4BA668BD-4C8B-4D62-BDDC-BBEB296D2F4E}"/>
                </a:ext>
              </a:extLst>
            </p:cNvPr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0" name="Google Shape;1315;p45">
              <a:extLst>
                <a:ext uri="{FF2B5EF4-FFF2-40B4-BE49-F238E27FC236}">
                  <a16:creationId xmlns:a16="http://schemas.microsoft.com/office/drawing/2014/main" id="{AAB2F331-8D6A-4CF3-9A8A-EE67EB0D709A}"/>
                </a:ext>
              </a:extLst>
            </p:cNvPr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1" name="Google Shape;1316;p45">
              <a:extLst>
                <a:ext uri="{FF2B5EF4-FFF2-40B4-BE49-F238E27FC236}">
                  <a16:creationId xmlns:a16="http://schemas.microsoft.com/office/drawing/2014/main" id="{FB90ADDB-5176-422E-AAE0-C2E77D9E042A}"/>
                </a:ext>
              </a:extLst>
            </p:cNvPr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2" name="Google Shape;1317;p45">
              <a:extLst>
                <a:ext uri="{FF2B5EF4-FFF2-40B4-BE49-F238E27FC236}">
                  <a16:creationId xmlns:a16="http://schemas.microsoft.com/office/drawing/2014/main" id="{61294EE2-2951-4A0C-B1B9-95F5A725D05F}"/>
                </a:ext>
              </a:extLst>
            </p:cNvPr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3" name="Google Shape;1318;p45">
              <a:extLst>
                <a:ext uri="{FF2B5EF4-FFF2-40B4-BE49-F238E27FC236}">
                  <a16:creationId xmlns:a16="http://schemas.microsoft.com/office/drawing/2014/main" id="{8B128B92-881E-4BB2-B6B1-1C7D812131E1}"/>
                </a:ext>
              </a:extLst>
            </p:cNvPr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4" name="Google Shape;1319;p45">
              <a:extLst>
                <a:ext uri="{FF2B5EF4-FFF2-40B4-BE49-F238E27FC236}">
                  <a16:creationId xmlns:a16="http://schemas.microsoft.com/office/drawing/2014/main" id="{0B6134C3-43E5-4F97-BBA4-4223DF84C6F7}"/>
                </a:ext>
              </a:extLst>
            </p:cNvPr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5" name="Google Shape;1320;p45">
              <a:extLst>
                <a:ext uri="{FF2B5EF4-FFF2-40B4-BE49-F238E27FC236}">
                  <a16:creationId xmlns:a16="http://schemas.microsoft.com/office/drawing/2014/main" id="{EC66DF7A-6E4E-453A-BACD-413364D7B2EF}"/>
                </a:ext>
              </a:extLst>
            </p:cNvPr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6" name="Google Shape;1321;p45">
              <a:extLst>
                <a:ext uri="{FF2B5EF4-FFF2-40B4-BE49-F238E27FC236}">
                  <a16:creationId xmlns:a16="http://schemas.microsoft.com/office/drawing/2014/main" id="{3F3F98CC-9649-42A3-861B-7F6D6EED68B4}"/>
                </a:ext>
              </a:extLst>
            </p:cNvPr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7" name="Google Shape;1322;p45">
              <a:extLst>
                <a:ext uri="{FF2B5EF4-FFF2-40B4-BE49-F238E27FC236}">
                  <a16:creationId xmlns:a16="http://schemas.microsoft.com/office/drawing/2014/main" id="{0F3A2A34-C9FB-4B1A-878B-CFE07D4AE659}"/>
                </a:ext>
              </a:extLst>
            </p:cNvPr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8" name="Google Shape;1323;p45">
              <a:extLst>
                <a:ext uri="{FF2B5EF4-FFF2-40B4-BE49-F238E27FC236}">
                  <a16:creationId xmlns:a16="http://schemas.microsoft.com/office/drawing/2014/main" id="{973D2D2D-1277-4364-ACBA-C05F69CE3BEA}"/>
                </a:ext>
              </a:extLst>
            </p:cNvPr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09" name="Google Shape;1324;p45">
              <a:extLst>
                <a:ext uri="{FF2B5EF4-FFF2-40B4-BE49-F238E27FC236}">
                  <a16:creationId xmlns:a16="http://schemas.microsoft.com/office/drawing/2014/main" id="{BA7C5470-66CF-461B-A989-D603FDF64429}"/>
                </a:ext>
              </a:extLst>
            </p:cNvPr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0" name="Google Shape;1325;p45">
              <a:extLst>
                <a:ext uri="{FF2B5EF4-FFF2-40B4-BE49-F238E27FC236}">
                  <a16:creationId xmlns:a16="http://schemas.microsoft.com/office/drawing/2014/main" id="{C7AE8978-C823-4CD5-84CD-37064A28FD7F}"/>
                </a:ext>
              </a:extLst>
            </p:cNvPr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صورة 10" descr="marathon_.gif">
            <a:extLst>
              <a:ext uri="{FF2B5EF4-FFF2-40B4-BE49-F238E27FC236}">
                <a16:creationId xmlns:a16="http://schemas.microsoft.com/office/drawing/2014/main" id="{419A0A4F-F682-48D0-8167-1C911B142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8172" y="125711"/>
            <a:ext cx="7441588" cy="4185893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BC321822-351B-4118-92E0-41849D2D6EE2}"/>
              </a:ext>
            </a:extLst>
          </p:cNvPr>
          <p:cNvSpPr/>
          <p:nvPr/>
        </p:nvSpPr>
        <p:spPr>
          <a:xfrm>
            <a:off x="4608172" y="481105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في سباق الجري قطع المتسابق الأول مضمار السباق الذي يبلغ طوله 100 </a:t>
            </a:r>
            <a:r>
              <a:rPr lang="ar-SA" sz="3200" b="1" dirty="0" err="1"/>
              <a:t>م</a:t>
            </a:r>
            <a:r>
              <a:rPr lang="ar-SA" sz="3200" b="1" dirty="0"/>
              <a:t> ، في زمن قدره 10 ثوان أحسبي سرعته </a:t>
            </a:r>
            <a:endParaRPr lang="ar-SA" sz="32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46007EF-D489-4625-AEEF-BD88F2EE3FF6}"/>
              </a:ext>
            </a:extLst>
          </p:cNvPr>
          <p:cNvSpPr/>
          <p:nvPr/>
        </p:nvSpPr>
        <p:spPr>
          <a:xfrm>
            <a:off x="386135" y="1310716"/>
            <a:ext cx="40544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المسافة =100 </a:t>
            </a:r>
            <a:r>
              <a:rPr lang="ar-SA" sz="2800" b="1" dirty="0" err="1"/>
              <a:t>م</a:t>
            </a:r>
            <a:r>
              <a:rPr lang="ar-SA" sz="2800" b="1" dirty="0"/>
              <a:t>     الزمن =10 ثوان</a:t>
            </a:r>
          </a:p>
          <a:p>
            <a:r>
              <a:rPr lang="ar-SA" sz="2800" b="1" dirty="0">
                <a:solidFill>
                  <a:srgbClr val="FF0000"/>
                </a:solidFill>
              </a:rPr>
              <a:t>السرعة = المسافة÷الزمن</a:t>
            </a:r>
          </a:p>
          <a:p>
            <a:r>
              <a:rPr lang="ar-SA" sz="2800" b="1" dirty="0"/>
              <a:t>السرعة = 100÷10=10م/ث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4111112-B897-47AA-9946-AF1D778A4C05}"/>
              </a:ext>
            </a:extLst>
          </p:cNvPr>
          <p:cNvSpPr/>
          <p:nvPr/>
        </p:nvSpPr>
        <p:spPr>
          <a:xfrm>
            <a:off x="8463280" y="5321562"/>
            <a:ext cx="1076960" cy="5486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D1C4710-3C59-42A9-AD41-9670D42CDECC}"/>
              </a:ext>
            </a:extLst>
          </p:cNvPr>
          <p:cNvSpPr/>
          <p:nvPr/>
        </p:nvSpPr>
        <p:spPr>
          <a:xfrm>
            <a:off x="5191760" y="5321562"/>
            <a:ext cx="1158240" cy="5486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61A2AFF-CB70-4302-A843-12804D92350C}"/>
              </a:ext>
            </a:extLst>
          </p:cNvPr>
          <p:cNvSpPr txBox="1"/>
          <p:nvPr/>
        </p:nvSpPr>
        <p:spPr>
          <a:xfrm>
            <a:off x="8615680" y="5549923"/>
            <a:ext cx="772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مسافة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6FE8E7F-E633-4B7E-9B6E-54555E4DA78E}"/>
              </a:ext>
            </a:extLst>
          </p:cNvPr>
          <p:cNvSpPr txBox="1"/>
          <p:nvPr/>
        </p:nvSpPr>
        <p:spPr>
          <a:xfrm>
            <a:off x="5601715" y="5571459"/>
            <a:ext cx="670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زمن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90FC661-E630-4568-B6D4-B33B393B8732}"/>
              </a:ext>
            </a:extLst>
          </p:cNvPr>
          <p:cNvSpPr/>
          <p:nvPr/>
        </p:nvSpPr>
        <p:spPr>
          <a:xfrm>
            <a:off x="8463280" y="5319179"/>
            <a:ext cx="1076960" cy="5486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4388C3F-3793-46A3-971C-779A3679F2F8}"/>
              </a:ext>
            </a:extLst>
          </p:cNvPr>
          <p:cNvSpPr txBox="1"/>
          <p:nvPr/>
        </p:nvSpPr>
        <p:spPr>
          <a:xfrm>
            <a:off x="8615680" y="5547540"/>
            <a:ext cx="772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مسافة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A78D555-346C-41BC-9B04-1F603A2C9DE5}"/>
              </a:ext>
            </a:extLst>
          </p:cNvPr>
          <p:cNvSpPr/>
          <p:nvPr/>
        </p:nvSpPr>
        <p:spPr>
          <a:xfrm>
            <a:off x="5191760" y="5319179"/>
            <a:ext cx="1158240" cy="5486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E824CC3-F745-41FF-8D15-EB98F52DC4F6}"/>
              </a:ext>
            </a:extLst>
          </p:cNvPr>
          <p:cNvSpPr txBox="1"/>
          <p:nvPr/>
        </p:nvSpPr>
        <p:spPr>
          <a:xfrm>
            <a:off x="5601715" y="5569076"/>
            <a:ext cx="670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زمن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391AB93-0527-44D1-A79B-F532F4DE9D19}"/>
              </a:ext>
            </a:extLst>
          </p:cNvPr>
          <p:cNvGrpSpPr/>
          <p:nvPr/>
        </p:nvGrpSpPr>
        <p:grpSpPr>
          <a:xfrm>
            <a:off x="81280" y="0"/>
            <a:ext cx="3348051" cy="1006546"/>
            <a:chOff x="5957001" y="312421"/>
            <a:chExt cx="2158300" cy="1006546"/>
          </a:xfrm>
        </p:grpSpPr>
        <p:pic>
          <p:nvPicPr>
            <p:cNvPr id="21" name="صورة 20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43FFF815-79D8-414F-BBFE-06421AF4D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95D82EB-B6FB-4E06-B0FF-0D74DDB9C7CD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استراتيجية حل المسائل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2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4" grpId="0" animBg="1"/>
      <p:bldP spid="3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صورة 10" descr="giphy (1).gif">
            <a:extLst>
              <a:ext uri="{FF2B5EF4-FFF2-40B4-BE49-F238E27FC236}">
                <a16:creationId xmlns:a16="http://schemas.microsoft.com/office/drawing/2014/main" id="{F755BE3C-3305-487E-8A73-FD386E6EE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900" y="74912"/>
            <a:ext cx="4762500" cy="317182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8E6581D9-D302-4C97-A8DF-7DBBEE609F02}"/>
              </a:ext>
            </a:extLst>
          </p:cNvPr>
          <p:cNvSpPr/>
          <p:nvPr/>
        </p:nvSpPr>
        <p:spPr>
          <a:xfrm>
            <a:off x="3522803" y="3535052"/>
            <a:ext cx="5500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درا </a:t>
            </a:r>
            <a:r>
              <a:rPr lang="ar-SA" sz="2800" b="1" dirty="0" err="1"/>
              <a:t>جة</a:t>
            </a:r>
            <a:r>
              <a:rPr lang="ar-SA" sz="2800" b="1" dirty="0"/>
              <a:t> تقطع مسافة 9 كم في 0,5ساعة ..</a:t>
            </a:r>
          </a:p>
          <a:p>
            <a:pPr algn="ctr"/>
            <a:r>
              <a:rPr lang="ar-SA" sz="2800" b="1" dirty="0"/>
              <a:t>ما مقدار سرعة الدراجة المتوسطة؟</a:t>
            </a:r>
            <a:endParaRPr lang="ar-SA" sz="28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2DB7035-6553-454E-81C1-AE235206F25D}"/>
              </a:ext>
            </a:extLst>
          </p:cNvPr>
          <p:cNvSpPr/>
          <p:nvPr/>
        </p:nvSpPr>
        <p:spPr>
          <a:xfrm>
            <a:off x="5755906" y="3535052"/>
            <a:ext cx="776973" cy="5486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A326EEC-5340-4D2E-B9D4-10EA65BEE75E}"/>
              </a:ext>
            </a:extLst>
          </p:cNvPr>
          <p:cNvSpPr txBox="1"/>
          <p:nvPr/>
        </p:nvSpPr>
        <p:spPr>
          <a:xfrm>
            <a:off x="5852160" y="3763413"/>
            <a:ext cx="680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مسافة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92DB529-CE60-4C00-B819-98307BBE40F4}"/>
              </a:ext>
            </a:extLst>
          </p:cNvPr>
          <p:cNvSpPr/>
          <p:nvPr/>
        </p:nvSpPr>
        <p:spPr>
          <a:xfrm>
            <a:off x="4108362" y="3464463"/>
            <a:ext cx="1158240" cy="5486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42DD79-6AB2-416C-A35D-566E7483C53A}"/>
              </a:ext>
            </a:extLst>
          </p:cNvPr>
          <p:cNvSpPr txBox="1"/>
          <p:nvPr/>
        </p:nvSpPr>
        <p:spPr>
          <a:xfrm>
            <a:off x="4518317" y="3714360"/>
            <a:ext cx="670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زمن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A360F5E-7C27-4D8E-9F33-FB45E65467C1}"/>
              </a:ext>
            </a:extLst>
          </p:cNvPr>
          <p:cNvSpPr/>
          <p:nvPr/>
        </p:nvSpPr>
        <p:spPr>
          <a:xfrm>
            <a:off x="2687328" y="4777474"/>
            <a:ext cx="5500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المسافة =9كم الزمن =0,5ساعة</a:t>
            </a:r>
          </a:p>
          <a:p>
            <a:r>
              <a:rPr lang="ar-SA" sz="2800" b="1" dirty="0">
                <a:solidFill>
                  <a:srgbClr val="FF0000"/>
                </a:solidFill>
              </a:rPr>
              <a:t>السرعة = المسافة÷الزمن</a:t>
            </a:r>
          </a:p>
          <a:p>
            <a:r>
              <a:rPr lang="ar-SA" sz="2800" b="1" dirty="0"/>
              <a:t>السرعة = 9÷0,5=18كم/ساعة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BBF0D6A-9E03-401C-879E-AD4F3E308EFD}"/>
              </a:ext>
            </a:extLst>
          </p:cNvPr>
          <p:cNvGrpSpPr/>
          <p:nvPr/>
        </p:nvGrpSpPr>
        <p:grpSpPr>
          <a:xfrm>
            <a:off x="8654400" y="-107505"/>
            <a:ext cx="3348051" cy="1006546"/>
            <a:chOff x="5957001" y="312421"/>
            <a:chExt cx="2158300" cy="1006546"/>
          </a:xfrm>
        </p:grpSpPr>
        <p:pic>
          <p:nvPicPr>
            <p:cNvPr id="19" name="صورة 18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347E6E86-66AA-409A-A2A5-E2A4AC09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4F47B42-F223-4BF2-8F14-364F3D6D9BBB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استراتيجية حل المسائل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صورة الشريحة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6F61960-881F-443C-BAD7-A307383AB8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515DAF0F-93E1-4859-9F91-EAFBC015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70" y="1037194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لماذا يحتوي عداد سرعة السيارة على سرعات غير حقيقية؟ تعرف على السر - في  الصميم">
            <a:extLst>
              <a:ext uri="{FF2B5EF4-FFF2-40B4-BE49-F238E27FC236}">
                <a16:creationId xmlns:a16="http://schemas.microsoft.com/office/drawing/2014/main" id="{5F80A7C7-47AD-4F32-B7EC-4357C172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8" y="375286"/>
            <a:ext cx="333946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D706191E-D0AC-4824-A2F9-9925A2EFEC51}"/>
              </a:ext>
            </a:extLst>
          </p:cNvPr>
          <p:cNvSpPr/>
          <p:nvPr/>
        </p:nvSpPr>
        <p:spPr>
          <a:xfrm>
            <a:off x="7752078" y="2455911"/>
            <a:ext cx="2540001" cy="2332716"/>
          </a:xfrm>
          <a:prstGeom prst="wedgeEllipseCallout">
            <a:avLst>
              <a:gd name="adj1" fmla="val 62900"/>
              <a:gd name="adj2" fmla="val -50742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noProof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كيف يعرف السائق ان سرعته لم تتجاوز السرعة المسموحة 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0257987-2423-4795-A358-50F9F4CC8FDB}"/>
              </a:ext>
            </a:extLst>
          </p:cNvPr>
          <p:cNvSpPr txBox="1"/>
          <p:nvPr/>
        </p:nvSpPr>
        <p:spPr>
          <a:xfrm>
            <a:off x="2979520" y="660898"/>
            <a:ext cx="60425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عن طريق النظر الى عداد السرعة في السيارة </a:t>
            </a: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D7380470-C197-4002-8684-11D9F1821B7C}"/>
              </a:ext>
            </a:extLst>
          </p:cNvPr>
          <p:cNvSpPr/>
          <p:nvPr/>
        </p:nvSpPr>
        <p:spPr>
          <a:xfrm>
            <a:off x="2504612" y="4531476"/>
            <a:ext cx="3272564" cy="2011449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السرعة اللحظية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هي</a:t>
            </a:r>
            <a:r>
              <a:rPr kumimoji="0" lang="ar-SA" sz="1800" b="1" i="0" u="none" strike="noStrike" kern="0" cap="none" spc="0" normalizeH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سرعة جسم ما في لحظة معينة 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9DC7953-39B5-4039-A314-19F2BCA1156E}"/>
              </a:ext>
            </a:extLst>
          </p:cNvPr>
          <p:cNvSpPr txBox="1"/>
          <p:nvPr/>
        </p:nvSpPr>
        <p:spPr>
          <a:xfrm>
            <a:off x="2755896" y="1709965"/>
            <a:ext cx="60425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فعداد السرعة يقيس السرعة اللحظية </a:t>
            </a:r>
          </a:p>
        </p:txBody>
      </p:sp>
      <p:sp>
        <p:nvSpPr>
          <p:cNvPr id="24" name="فقاعة الكلام: بيضاوية 23">
            <a:extLst>
              <a:ext uri="{FF2B5EF4-FFF2-40B4-BE49-F238E27FC236}">
                <a16:creationId xmlns:a16="http://schemas.microsoft.com/office/drawing/2014/main" id="{BA19BD18-778B-4643-91CE-15070D128C94}"/>
              </a:ext>
            </a:extLst>
          </p:cNvPr>
          <p:cNvSpPr/>
          <p:nvPr/>
        </p:nvSpPr>
        <p:spPr>
          <a:xfrm>
            <a:off x="7809212" y="4370842"/>
            <a:ext cx="2540001" cy="2332716"/>
          </a:xfrm>
          <a:prstGeom prst="wedgeEllipseCallout">
            <a:avLst>
              <a:gd name="adj1" fmla="val 62900"/>
              <a:gd name="adj2" fmla="val -50742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فماهي السرعة اللحظية ؟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9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2" grpId="0" animBg="1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faq\Desktop\ثاني ف1\الهضم والتنفس والاخراج\4\images\ماذا قرأت.png">
            <a:extLst>
              <a:ext uri="{FF2B5EF4-FFF2-40B4-BE49-F238E27FC236}">
                <a16:creationId xmlns:a16="http://schemas.microsoft.com/office/drawing/2014/main" id="{AD44D87B-FCF5-4EEC-B561-B2CF28B3E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721" t="28308" r="5762" b="30261"/>
          <a:stretch/>
        </p:blipFill>
        <p:spPr bwMode="auto">
          <a:xfrm>
            <a:off x="7818120" y="656590"/>
            <a:ext cx="3669030" cy="680720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47DDDC5-C848-4A0C-895C-D70B99EE1213}"/>
              </a:ext>
            </a:extLst>
          </p:cNvPr>
          <p:cNvSpPr txBox="1"/>
          <p:nvPr/>
        </p:nvSpPr>
        <p:spPr>
          <a:xfrm>
            <a:off x="2137384" y="2205990"/>
            <a:ext cx="73581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ما الفرق بين السرعة اللحظية والسرعة المتوسطة؟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57F54CB-87CD-4F33-A1B3-C050CC740787}"/>
              </a:ext>
            </a:extLst>
          </p:cNvPr>
          <p:cNvSpPr/>
          <p:nvPr/>
        </p:nvSpPr>
        <p:spPr>
          <a:xfrm>
            <a:off x="2445998" y="3566166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r-SA" sz="2400" dirty="0"/>
              <a:t>  </a:t>
            </a:r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السرعة اللحظية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هي السرعة عند لحظة محددة.</a:t>
            </a:r>
          </a:p>
          <a:p>
            <a:pPr fontAlgn="base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أمّا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السرعة المتوسطة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، فهي السرعة خلال فترة زمنية محددة. 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D21D7C2-2C1B-473B-B890-23FB4ABA0E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387305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صورة الشريحة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D21D7C2-2C1B-473B-B890-23FB4ABA0E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94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136D4A1-1E38-4381-AC0E-00BB566EE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"/>
          <a:stretch/>
        </p:blipFill>
        <p:spPr bwMode="auto">
          <a:xfrm>
            <a:off x="6673533" y="1078215"/>
            <a:ext cx="4593907" cy="36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F27E3AC-397D-4CF5-AB02-82710C79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75686" y="284772"/>
            <a:ext cx="4373246" cy="31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80D1269-DF37-4CD4-BE31-CB22D8D5D7DC}"/>
              </a:ext>
            </a:extLst>
          </p:cNvPr>
          <p:cNvSpPr txBox="1"/>
          <p:nvPr/>
        </p:nvSpPr>
        <p:spPr>
          <a:xfrm>
            <a:off x="-190500" y="5422900"/>
            <a:ext cx="9931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تكون السرعة ثابتة اذا لم تتغير السرعة اللحظية طول المسافة المقطوعة 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صورة الشريحة 10">
                <a:extLst>
                  <a:ext uri="{FF2B5EF4-FFF2-40B4-BE49-F238E27FC236}">
                    <a16:creationId xmlns:a16="http://schemas.microsoft.com/office/drawing/2014/main" id="{0F279384-0032-45FD-919E-1B86E882AB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387305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صورة الشريحة 1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F279384-0032-45FD-919E-1B86E882AB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0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.01296 L 0.40273 0.0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546F4B8-153D-46E3-93D0-0CF52FE1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4" y="209266"/>
            <a:ext cx="8905875" cy="49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95D88F6-5423-42F1-84A0-D3C8E3AB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810000"/>
            <a:ext cx="74104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A9CC115-F451-4E08-9944-FDF4F5480657}"/>
              </a:ext>
            </a:extLst>
          </p:cNvPr>
          <p:cNvGrpSpPr/>
          <p:nvPr/>
        </p:nvGrpSpPr>
        <p:grpSpPr>
          <a:xfrm>
            <a:off x="382651" y="0"/>
            <a:ext cx="2158300" cy="1006546"/>
            <a:chOff x="5957001" y="312421"/>
            <a:chExt cx="2158300" cy="1006546"/>
          </a:xfrm>
        </p:grpSpPr>
        <p:pic>
          <p:nvPicPr>
            <p:cNvPr id="8" name="صورة 7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7B255AB-64CB-4B5D-8180-C57132F5A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576B4CD-F6F4-4D72-A7A4-A990394855BF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التفكير الناقد</a:t>
              </a:r>
            </a:p>
          </p:txBody>
        </p:sp>
      </p:grp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صورة الشريحة 9">
                <a:extLst>
                  <a:ext uri="{FF2B5EF4-FFF2-40B4-BE49-F238E27FC236}">
                    <a16:creationId xmlns:a16="http://schemas.microsoft.com/office/drawing/2014/main" id="{C3D26DD4-1E1F-4734-8AC7-39C37A0AE7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387305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صورة الشريحة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C3D26DD4-1E1F-4734-8AC7-39C37A0AE7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EFB7F5C-37D9-4BAA-8721-E3300A4B3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16482" r="13229" b="8519"/>
          <a:stretch/>
        </p:blipFill>
        <p:spPr>
          <a:xfrm>
            <a:off x="805462" y="457200"/>
            <a:ext cx="10581076" cy="594360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0D90C64A-BEE4-43C7-A0B9-F5959C42D7A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387305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صورة الشريحة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D90C64A-BEE4-43C7-A0B9-F5959C42D7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28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E74319B-C012-490A-8EC9-8985975FA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85" y="2646045"/>
            <a:ext cx="64960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C151D2B-A7E0-4E87-BBE2-03D91F56C906}"/>
              </a:ext>
            </a:extLst>
          </p:cNvPr>
          <p:cNvSpPr txBox="1"/>
          <p:nvPr/>
        </p:nvSpPr>
        <p:spPr>
          <a:xfrm>
            <a:off x="655320" y="1045210"/>
            <a:ext cx="9931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هل يمكن استخدام قانون السرعة لحساب المسافة ؟؟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C440B9F-0571-423B-92BF-203FC468B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01" t="65263" r="37149"/>
          <a:stretch/>
        </p:blipFill>
        <p:spPr>
          <a:xfrm>
            <a:off x="285750" y="551160"/>
            <a:ext cx="3600450" cy="2412484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صورة الشريحة 7">
                <a:extLst>
                  <a:ext uri="{FF2B5EF4-FFF2-40B4-BE49-F238E27FC236}">
                    <a16:creationId xmlns:a16="http://schemas.microsoft.com/office/drawing/2014/main" id="{D0B42554-D274-4C17-8D92-44B2FA7DBB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387305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صورة الشريحة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0B42554-D274-4C17-8D92-44B2FA7DBB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694875-4B96-40EB-82E8-07F9945F7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8085" t="43750" r="21631" b="32500"/>
          <a:stretch>
            <a:fillRect/>
          </a:stretch>
        </p:blipFill>
        <p:spPr bwMode="auto">
          <a:xfrm>
            <a:off x="3097484" y="620066"/>
            <a:ext cx="59970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3316648-7A3E-4C7B-8661-C0369345845E}"/>
              </a:ext>
            </a:extLst>
          </p:cNvPr>
          <p:cNvSpPr/>
          <p:nvPr/>
        </p:nvSpPr>
        <p:spPr>
          <a:xfrm>
            <a:off x="3286116" y="3291840"/>
            <a:ext cx="580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</a:rPr>
              <a:t>المسافة=السرعة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</a:rPr>
              <a:t>الزمن </a:t>
            </a:r>
          </a:p>
          <a:p>
            <a:r>
              <a:rPr lang="ar-SA" sz="3200" b="1" dirty="0"/>
              <a:t>المسافة=105</a:t>
            </a:r>
            <a:r>
              <a:rPr lang="en-US" sz="3200" b="1" dirty="0"/>
              <a:t>x</a:t>
            </a:r>
            <a:r>
              <a:rPr lang="ar-SA" sz="3200" b="1" dirty="0"/>
              <a:t>4=420 كم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37F0F5E-954D-4D02-9544-B065F4DBB6C6}"/>
              </a:ext>
            </a:extLst>
          </p:cNvPr>
          <p:cNvSpPr/>
          <p:nvPr/>
        </p:nvSpPr>
        <p:spPr>
          <a:xfrm>
            <a:off x="5137150" y="1135799"/>
            <a:ext cx="1076960" cy="5486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F0F148-45CE-49D0-85E8-8CE584DFB764}"/>
              </a:ext>
            </a:extLst>
          </p:cNvPr>
          <p:cNvSpPr txBox="1"/>
          <p:nvPr/>
        </p:nvSpPr>
        <p:spPr>
          <a:xfrm>
            <a:off x="5289550" y="1364160"/>
            <a:ext cx="772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سرعة</a:t>
            </a:r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CF6F674-4BC6-4C89-94D9-D20EDC7A7EA5}"/>
              </a:ext>
            </a:extLst>
          </p:cNvPr>
          <p:cNvSpPr/>
          <p:nvPr/>
        </p:nvSpPr>
        <p:spPr>
          <a:xfrm>
            <a:off x="4417060" y="1784924"/>
            <a:ext cx="1076960" cy="5486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C406E54-BF83-4C68-9027-207E252332D7}"/>
              </a:ext>
            </a:extLst>
          </p:cNvPr>
          <p:cNvSpPr txBox="1"/>
          <p:nvPr/>
        </p:nvSpPr>
        <p:spPr>
          <a:xfrm>
            <a:off x="4569460" y="2013285"/>
            <a:ext cx="772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زمن</a:t>
            </a:r>
            <a:r>
              <a:rPr lang="ar-SA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7B725EE-3E6A-4540-827B-1F62D3F2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28" y="2197951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صورة الشريحة 10">
                <a:extLst>
                  <a:ext uri="{FF2B5EF4-FFF2-40B4-BE49-F238E27FC236}">
                    <a16:creationId xmlns:a16="http://schemas.microsoft.com/office/drawing/2014/main" id="{61809159-BBBF-41C7-95BE-B1AC0DF9C9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387305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صورة الشريحة 1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1809159-BBBF-41C7-95BE-B1AC0DF9C9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4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CFC3CB9-532D-47A7-825D-991AE52EA224}"/>
              </a:ext>
            </a:extLst>
          </p:cNvPr>
          <p:cNvGrpSpPr/>
          <p:nvPr/>
        </p:nvGrpSpPr>
        <p:grpSpPr>
          <a:xfrm>
            <a:off x="7643757" y="2011527"/>
            <a:ext cx="1278256" cy="3355491"/>
            <a:chOff x="5477910" y="1387889"/>
            <a:chExt cx="1046658" cy="2873907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2809C8D-7FD8-4740-A7B0-DF62817E3CA7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6A25F400-368A-48E0-9006-8DFD30961C5D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577E7A2B-4C40-493F-B7B2-B93D9B09159E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FFEB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AB5D1429-B4F4-4752-A6A9-1C51218271D7}"/>
                </a:ext>
              </a:extLst>
            </p:cNvPr>
            <p:cNvSpPr txBox="1"/>
            <p:nvPr/>
          </p:nvSpPr>
          <p:spPr>
            <a:xfrm>
              <a:off x="5477910" y="1885950"/>
              <a:ext cx="1010637" cy="6062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/>
                <a:t>ماهي السرعة 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E8134D05-FB4E-4BF4-8114-BEAFDCC50DEF}"/>
              </a:ext>
            </a:extLst>
          </p:cNvPr>
          <p:cNvSpPr/>
          <p:nvPr/>
        </p:nvSpPr>
        <p:spPr>
          <a:xfrm rot="5400000">
            <a:off x="6624413" y="3164803"/>
            <a:ext cx="3300843" cy="1369933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59DBE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D27FAD8-2183-4A33-85BE-1B771A194E3E}"/>
              </a:ext>
            </a:extLst>
          </p:cNvPr>
          <p:cNvSpPr txBox="1"/>
          <p:nvPr/>
        </p:nvSpPr>
        <p:spPr>
          <a:xfrm>
            <a:off x="7865214" y="3378269"/>
            <a:ext cx="7577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1B08C05-5E85-4BF3-A8A5-8BBD358D14AC}"/>
              </a:ext>
            </a:extLst>
          </p:cNvPr>
          <p:cNvGrpSpPr/>
          <p:nvPr/>
        </p:nvGrpSpPr>
        <p:grpSpPr>
          <a:xfrm>
            <a:off x="4541619" y="2019573"/>
            <a:ext cx="1435854" cy="3516291"/>
            <a:chOff x="5354465" y="1387889"/>
            <a:chExt cx="1175379" cy="2978090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2711937D-E683-418C-B0F1-D7CC42AE8DE1}"/>
                </a:ext>
              </a:extLst>
            </p:cNvPr>
            <p:cNvGrpSpPr/>
            <p:nvPr/>
          </p:nvGrpSpPr>
          <p:grpSpPr>
            <a:xfrm rot="5400000">
              <a:off x="4520026" y="2356160"/>
              <a:ext cx="2978090" cy="1041547"/>
              <a:chOff x="3554498" y="-596185"/>
              <a:chExt cx="4503667" cy="1425052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3AAD7DED-2DA1-4482-BB27-F77BBBB62DA6}"/>
                  </a:ext>
                </a:extLst>
              </p:cNvPr>
              <p:cNvSpPr/>
              <p:nvPr/>
            </p:nvSpPr>
            <p:spPr>
              <a:xfrm>
                <a:off x="3722473" y="-596185"/>
                <a:ext cx="4335692" cy="1417832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FD7DDE81-2B5C-41EC-95B6-2D4AF05B25C5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6C3FC6D-0C5B-4A89-B7DA-5E370B6F036A}"/>
                </a:ext>
              </a:extLst>
            </p:cNvPr>
            <p:cNvSpPr txBox="1"/>
            <p:nvPr/>
          </p:nvSpPr>
          <p:spPr>
            <a:xfrm>
              <a:off x="5354465" y="1867036"/>
              <a:ext cx="1114367" cy="13815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/>
                <a:t>قطع رجل مسافة 10 م خلال 5 ث احسبي </a:t>
              </a:r>
            </a:p>
            <a:p>
              <a:pPr algn="ctr"/>
              <a:r>
                <a:rPr lang="ar-SA" sz="2000" dirty="0"/>
                <a:t>سرعته</a:t>
              </a:r>
            </a:p>
          </p:txBody>
        </p:sp>
      </p:grp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17C420C3-C7F7-4377-B3AE-374CE3FBF092}"/>
              </a:ext>
            </a:extLst>
          </p:cNvPr>
          <p:cNvSpPr/>
          <p:nvPr/>
        </p:nvSpPr>
        <p:spPr>
          <a:xfrm rot="5400000">
            <a:off x="3641628" y="3150091"/>
            <a:ext cx="3338022" cy="1370310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7AC4A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AEE780-CA92-4BE3-8BFD-1520334D0EE1}"/>
              </a:ext>
            </a:extLst>
          </p:cNvPr>
          <p:cNvSpPr txBox="1"/>
          <p:nvPr/>
        </p:nvSpPr>
        <p:spPr>
          <a:xfrm>
            <a:off x="4918079" y="3277797"/>
            <a:ext cx="7579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BC8E330-2D1B-4D49-92BD-688A3562CD8B}"/>
              </a:ext>
            </a:extLst>
          </p:cNvPr>
          <p:cNvGrpSpPr/>
          <p:nvPr/>
        </p:nvGrpSpPr>
        <p:grpSpPr>
          <a:xfrm>
            <a:off x="1422427" y="2011528"/>
            <a:ext cx="1337703" cy="3421364"/>
            <a:chOff x="5477912" y="1387889"/>
            <a:chExt cx="1102799" cy="2873907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1CF1137-AC1B-45CA-A3C8-F8022A385B15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77A68526-E3B9-4F55-94E4-983555331D6A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84CD3331-50BC-4BFB-9E4C-E7EE27B44700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EDBBC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3D27249-F4FC-4F6E-A9E2-2D2C71409E89}"/>
                </a:ext>
              </a:extLst>
            </p:cNvPr>
            <p:cNvSpPr txBox="1"/>
            <p:nvPr/>
          </p:nvSpPr>
          <p:spPr>
            <a:xfrm>
              <a:off x="5536235" y="1799584"/>
              <a:ext cx="1044476" cy="13702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سيارة تسير بسرعة 60 كم / س</a:t>
              </a:r>
            </a:p>
            <a:p>
              <a:pPr algn="ctr"/>
              <a:r>
                <a:rPr lang="ar-SA" sz="2000" b="1" dirty="0"/>
                <a:t>كم تقطع خلال ساعتين </a:t>
              </a:r>
            </a:p>
          </p:txBody>
        </p:sp>
      </p:grp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F1F42143-73F2-4F6A-B7FE-9D647AB384F4}"/>
              </a:ext>
            </a:extLst>
          </p:cNvPr>
          <p:cNvSpPr/>
          <p:nvPr/>
        </p:nvSpPr>
        <p:spPr>
          <a:xfrm rot="5400000">
            <a:off x="310904" y="3201842"/>
            <a:ext cx="3365649" cy="1360661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</a:ln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B145A84-752E-449A-853D-7B0905DEE321}"/>
              </a:ext>
            </a:extLst>
          </p:cNvPr>
          <p:cNvSpPr txBox="1"/>
          <p:nvPr/>
        </p:nvSpPr>
        <p:spPr>
          <a:xfrm>
            <a:off x="1574913" y="3277796"/>
            <a:ext cx="7526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AA87E27-0C2E-4513-84B7-1FE5DA8EEA8A}"/>
              </a:ext>
            </a:extLst>
          </p:cNvPr>
          <p:cNvGrpSpPr/>
          <p:nvPr/>
        </p:nvGrpSpPr>
        <p:grpSpPr>
          <a:xfrm>
            <a:off x="9854409" y="-282811"/>
            <a:ext cx="2196048" cy="1603441"/>
            <a:chOff x="5921444" y="297093"/>
            <a:chExt cx="2158300" cy="1006546"/>
          </a:xfrm>
        </p:grpSpPr>
        <p:pic>
          <p:nvPicPr>
            <p:cNvPr id="27" name="صورة 2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6B6A7C1-6D7F-4038-86E8-658ED6A8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444" y="297093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E4994E42-8D95-4EB2-A116-D0D74678F435}"/>
                </a:ext>
              </a:extLst>
            </p:cNvPr>
            <p:cNvSpPr txBox="1"/>
            <p:nvPr/>
          </p:nvSpPr>
          <p:spPr>
            <a:xfrm>
              <a:off x="6326224" y="642225"/>
              <a:ext cx="1348740" cy="2318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التقويم الختامي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صورة الشريحة 28">
                <a:extLst>
                  <a:ext uri="{FF2B5EF4-FFF2-40B4-BE49-F238E27FC236}">
                    <a16:creationId xmlns:a16="http://schemas.microsoft.com/office/drawing/2014/main" id="{D315C53E-3BF2-4E83-A263-D1262EEF4F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صورة الشريحة 2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315C53E-3BF2-4E83-A263-D1262EEF4F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id="{5C2E3D83-9D1D-400B-8D94-EE063C186E4A}"/>
              </a:ext>
            </a:extLst>
          </p:cNvPr>
          <p:cNvSpPr/>
          <p:nvPr/>
        </p:nvSpPr>
        <p:spPr>
          <a:xfrm>
            <a:off x="8357419" y="636320"/>
            <a:ext cx="2595013" cy="1563027"/>
          </a:xfrm>
          <a:prstGeom prst="wedgeEllipseCallout">
            <a:avLst>
              <a:gd name="adj1" fmla="val 48211"/>
              <a:gd name="adj2" fmla="val 54499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400" b="1" kern="0" noProof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والان لنتحقق من فهمك </a:t>
            </a:r>
            <a:r>
              <a:rPr lang="ar-SA" sz="2400" b="1" kern="0" dirty="0" err="1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بالاجابة</a:t>
            </a:r>
            <a:r>
              <a:rPr lang="ar-SA" sz="24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 على الأسئلة التالية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84AC98FE-564A-4D41-8201-182D663C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70" y="1037194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301 L 0.00143 -0.24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9513 L -0.00065 -0.282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09699 L -0.00494 -0.287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2D6DB31-D8FC-4EEA-9A84-8454AFB2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" y="6438919"/>
            <a:ext cx="1390008" cy="50398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B9641AB-DC14-498A-BD56-B9985CD038A5}"/>
              </a:ext>
            </a:extLst>
          </p:cNvPr>
          <p:cNvGrpSpPr/>
          <p:nvPr/>
        </p:nvGrpSpPr>
        <p:grpSpPr>
          <a:xfrm>
            <a:off x="-195515" y="-191933"/>
            <a:ext cx="3175536" cy="1342061"/>
            <a:chOff x="5810365" y="312421"/>
            <a:chExt cx="2381652" cy="1006546"/>
          </a:xfrm>
        </p:grpSpPr>
        <p:pic>
          <p:nvPicPr>
            <p:cNvPr id="7" name="صورة 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F121183-4887-4BF1-803A-5B6112C9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93471BE-2A1F-4C38-A43F-BC78129D7C95}"/>
                </a:ext>
              </a:extLst>
            </p:cNvPr>
            <p:cNvSpPr txBox="1"/>
            <p:nvPr/>
          </p:nvSpPr>
          <p:spPr>
            <a:xfrm>
              <a:off x="5810365" y="631028"/>
              <a:ext cx="2381652" cy="34624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 defTabSz="1219170" rtl="0">
                <a:buClr>
                  <a:srgbClr val="000000"/>
                </a:buClr>
              </a:pPr>
              <a:r>
                <a:rPr lang="ar-SA" sz="2400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استراتيجية شريط الذكريات 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صورة الشريحة 13"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19315" y="4976409"/>
              <a:ext cx="1758181" cy="1714500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58181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صورة الشريحة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19315" y="4976409"/>
                <a:ext cx="1758181" cy="17145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F17B727-615A-4262-A2EA-7F51D77596FB}"/>
              </a:ext>
            </a:extLst>
          </p:cNvPr>
          <p:cNvGrpSpPr/>
          <p:nvPr/>
        </p:nvGrpSpPr>
        <p:grpSpPr>
          <a:xfrm>
            <a:off x="9458792" y="-191934"/>
            <a:ext cx="2877733" cy="1342062"/>
            <a:chOff x="5957001" y="312421"/>
            <a:chExt cx="2158300" cy="1006546"/>
          </a:xfrm>
        </p:grpSpPr>
        <p:pic>
          <p:nvPicPr>
            <p:cNvPr id="10" name="صورة 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0067B157-4D49-4CD0-A39E-120A5B02F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B17BA26-44C0-46A5-B0A1-1B5328C2DF82}"/>
                </a:ext>
              </a:extLst>
            </p:cNvPr>
            <p:cNvSpPr txBox="1"/>
            <p:nvPr/>
          </p:nvSpPr>
          <p:spPr>
            <a:xfrm>
              <a:off x="6257589" y="534013"/>
              <a:ext cx="1557123" cy="43858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l" defTabSz="1219170" rtl="0">
                <a:buClr>
                  <a:srgbClr val="000000"/>
                </a:buClr>
              </a:pPr>
              <a:r>
                <a:rPr lang="ar-SA" sz="3200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تغذية راجعة 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F7A552-E57E-430F-8B4A-4C5B8C63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574938"/>
            <a:ext cx="11023600" cy="35728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صورة الشريحة 14">
                <a:extLst>
                  <a:ext uri="{FF2B5EF4-FFF2-40B4-BE49-F238E27FC236}">
                    <a16:creationId xmlns:a16="http://schemas.microsoft.com/office/drawing/2014/main" id="{4FEC1EFD-E1E2-499A-BA76-21B01EF507D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099979">
              <a:off x="1920639" y="2805663"/>
              <a:ext cx="2488391" cy="1399720"/>
            </p:xfrm>
            <a:graphic>
              <a:graphicData uri="http://schemas.microsoft.com/office/powerpoint/2016/slidezoom">
                <pslz:sldZm>
                  <pslz:sldZmObj sldId="357" cId="3659369983">
                    <pslz:zmPr id="{BE126514-8F8D-4317-B61B-C21A3AFA8464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099979">
                          <a:off x="0" y="0"/>
                          <a:ext cx="2488391" cy="139972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صورة الشريحة 1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FEC1EFD-E1E2-499A-BA76-21B01EF507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099979">
                <a:off x="1920639" y="2805663"/>
                <a:ext cx="2488391" cy="139972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صورة الشريحة 16">
                <a:extLst>
                  <a:ext uri="{FF2B5EF4-FFF2-40B4-BE49-F238E27FC236}">
                    <a16:creationId xmlns:a16="http://schemas.microsoft.com/office/drawing/2014/main" id="{895DDEFC-6388-4289-BD26-A38833BA36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0934507">
              <a:off x="4590267" y="2342279"/>
              <a:ext cx="2076093" cy="1167803"/>
            </p:xfrm>
            <a:graphic>
              <a:graphicData uri="http://schemas.microsoft.com/office/powerpoint/2016/slidezoom">
                <pslz:sldZm>
                  <pslz:sldZmObj sldId="358" cId="1188887536">
                    <pslz:zmPr id="{90451DCB-F34D-4B9C-BA80-7F7256B55A23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934507">
                          <a:off x="0" y="0"/>
                          <a:ext cx="2076093" cy="116780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صورة الشريحة 16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95DDEFC-6388-4289-BD26-A38833BA36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20934507">
                <a:off x="4590267" y="2342279"/>
                <a:ext cx="2076093" cy="11678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352094D1-717E-4A75-8D14-01415C0387A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261022" y="2314137"/>
              <a:ext cx="1985365" cy="1116768"/>
            </p:xfrm>
            <a:graphic>
              <a:graphicData uri="http://schemas.microsoft.com/office/powerpoint/2016/slidezoom">
                <pslz:sldZm>
                  <pslz:sldZmObj sldId="359" cId="3248047563">
                    <pslz:zmPr id="{478EDCC5-E7EE-4620-8154-E6F30FD5A874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5365" cy="111676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52094D1-717E-4A75-8D14-01415C038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61022" y="2314137"/>
                <a:ext cx="1985365" cy="11167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صورة الشريحة 11">
                <a:extLst>
                  <a:ext uri="{FF2B5EF4-FFF2-40B4-BE49-F238E27FC236}">
                    <a16:creationId xmlns:a16="http://schemas.microsoft.com/office/drawing/2014/main" id="{EB432856-427C-401F-A7D3-4EFAD5E667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8396" y="5143150"/>
              <a:ext cx="1390008" cy="1355473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90008" cy="135547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صورة الشريحة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B432856-427C-401F-A7D3-4EFAD5E667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8396" y="5143150"/>
                <a:ext cx="1390008" cy="1355473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606C4470-738B-4D80-991E-8C8D2B8FC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" y="6438919"/>
            <a:ext cx="1390008" cy="503980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93EA6CC-D984-4438-8692-52ACF68C498E}"/>
              </a:ext>
            </a:extLst>
          </p:cNvPr>
          <p:cNvGrpSpPr/>
          <p:nvPr/>
        </p:nvGrpSpPr>
        <p:grpSpPr>
          <a:xfrm>
            <a:off x="7365007" y="-334473"/>
            <a:ext cx="2928064" cy="1510513"/>
            <a:chOff x="5921444" y="297093"/>
            <a:chExt cx="2158300" cy="1006546"/>
          </a:xfrm>
        </p:grpSpPr>
        <p:pic>
          <p:nvPicPr>
            <p:cNvPr id="10" name="صورة 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6803D6F-2798-4A16-A620-A163102A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444" y="297093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3278FE0C-3FFF-4BEC-B07C-ADA1016BA629}"/>
                </a:ext>
              </a:extLst>
            </p:cNvPr>
            <p:cNvSpPr txBox="1"/>
            <p:nvPr/>
          </p:nvSpPr>
          <p:spPr>
            <a:xfrm>
              <a:off x="6326224" y="642225"/>
              <a:ext cx="1348740" cy="3076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 defTabSz="1219170" rtl="0">
                <a:buClr>
                  <a:srgbClr val="000000"/>
                </a:buClr>
              </a:pPr>
              <a:r>
                <a:rPr lang="ar-SA" sz="2400" b="1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الخلاصة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41177BC-553C-46EC-8052-58DFC01A3377}"/>
              </a:ext>
            </a:extLst>
          </p:cNvPr>
          <p:cNvGrpSpPr/>
          <p:nvPr/>
        </p:nvGrpSpPr>
        <p:grpSpPr>
          <a:xfrm>
            <a:off x="200466" y="1737136"/>
            <a:ext cx="2929781" cy="1342061"/>
            <a:chOff x="8166235" y="1212300"/>
            <a:chExt cx="2158300" cy="1006546"/>
          </a:xfrm>
        </p:grpSpPr>
        <p:pic>
          <p:nvPicPr>
            <p:cNvPr id="15" name="صورة 1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FF6067F2-D9F9-47CA-8B02-2A8AD5FB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235" y="1212300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50F91F0-BF37-407F-9C0F-37EB07945DD9}"/>
                </a:ext>
              </a:extLst>
            </p:cNvPr>
            <p:cNvSpPr txBox="1"/>
            <p:nvPr/>
          </p:nvSpPr>
          <p:spPr>
            <a:xfrm>
              <a:off x="8368624" y="1484740"/>
              <a:ext cx="1753520" cy="43858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 defTabSz="1219170" rtl="0">
                <a:buClr>
                  <a:srgbClr val="000000"/>
                </a:buClr>
              </a:pPr>
              <a:r>
                <a:rPr lang="ar-SA" sz="3200" kern="0" dirty="0">
                  <a:solidFill>
                    <a:srgbClr val="B4C8D1">
                      <a:lumMod val="75000"/>
                    </a:srgbClr>
                  </a:solidFill>
                  <a:latin typeface="Arial"/>
                  <a:cs typeface="Arial"/>
                  <a:sym typeface="Arial"/>
                </a:rPr>
                <a:t>الواجب</a:t>
              </a: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074D858-B10A-47B6-88DC-67892B4CCED9}"/>
              </a:ext>
            </a:extLst>
          </p:cNvPr>
          <p:cNvSpPr txBox="1"/>
          <p:nvPr/>
        </p:nvSpPr>
        <p:spPr>
          <a:xfrm>
            <a:off x="99866" y="3356812"/>
            <a:ext cx="30303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2400" kern="0" dirty="0">
                <a:solidFill>
                  <a:srgbClr val="EDBBC7">
                    <a:lumMod val="75000"/>
                  </a:srgbClr>
                </a:solidFill>
                <a:latin typeface="Arial"/>
                <a:cs typeface="Arial"/>
                <a:sym typeface="Arial"/>
              </a:rPr>
              <a:t>تلميذتي المجتهدة أتمنى منك حل الواجب الموجود في منصة مدرستي 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BCDCCC45-9EE7-4F58-88A4-DD885ABA4D00}"/>
              </a:ext>
            </a:extLst>
          </p:cNvPr>
          <p:cNvSpPr/>
          <p:nvPr/>
        </p:nvSpPr>
        <p:spPr>
          <a:xfrm>
            <a:off x="8452598" y="4253227"/>
            <a:ext cx="3272564" cy="2011449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السرعة المتوسطة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هي معدل المسافة الكلية التي يقطعها الجسم خلال زمن الكلي 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7FC96B4-863D-49AE-9F28-8714078A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47" y="4261413"/>
            <a:ext cx="4527094" cy="24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7096438-A0DA-4EE9-95AC-2CA30E67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45" y="781375"/>
            <a:ext cx="5438454" cy="34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2265680" y="-304800"/>
            <a:ext cx="7020560" cy="658368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3184279" y="2493676"/>
              <a:ext cx="2702978" cy="11772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800" dirty="0" err="1">
                  <a:solidFill>
                    <a:schemeClr val="bg2">
                      <a:lumMod val="75000"/>
                    </a:schemeClr>
                  </a:solidFill>
                </a:rPr>
                <a:t>مالمقصود</a:t>
              </a:r>
              <a:r>
                <a:rPr lang="ar-SA" sz="4800" dirty="0">
                  <a:solidFill>
                    <a:schemeClr val="bg2">
                      <a:lumMod val="75000"/>
                    </a:schemeClr>
                  </a:solidFill>
                </a:rPr>
                <a:t> بالبيانات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36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2265680" y="-304800"/>
            <a:ext cx="7020560" cy="658368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382706">
              <a:off x="2908332" y="2801976"/>
              <a:ext cx="2991119" cy="500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733" dirty="0" err="1">
                  <a:solidFill>
                    <a:schemeClr val="bg2">
                      <a:lumMod val="75000"/>
                    </a:schemeClr>
                  </a:solidFill>
                </a:rPr>
                <a:t>ماهو</a:t>
              </a:r>
              <a:r>
                <a:rPr lang="ar-SA" sz="3733" dirty="0">
                  <a:solidFill>
                    <a:schemeClr val="bg2">
                      <a:lumMod val="75000"/>
                    </a:schemeClr>
                  </a:solidFill>
                </a:rPr>
                <a:t> التفكير الناقد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88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2265680" y="-304800"/>
            <a:ext cx="7020560" cy="658368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3185160" y="2358027"/>
              <a:ext cx="2293620" cy="17312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800" dirty="0">
                  <a:solidFill>
                    <a:schemeClr val="bg2">
                      <a:lumMod val="75000"/>
                    </a:schemeClr>
                  </a:solidFill>
                </a:rPr>
                <a:t>كيف يمكن ان نقيم الاستنتاجات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047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88038" y="157175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605622" y="244669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اثير   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78689" y="16470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0499" y="163068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396583" y="163091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6536" y="152892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315724" y="158871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406375" y="166399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768184" y="164764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06031" y="164560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97807" y="152892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038182" y="164620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28833" y="172148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0643" y="17051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870928" y="172080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20265" y="158641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83545" y="163493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74196" y="17102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236005" y="169386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9985" y="17051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05829" y="155519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298608" y="167262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9259" y="174790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1068" y="173155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107152" y="173178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37105" y="162979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954692" y="167173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045343" y="17470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07152" y="173066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763236" y="173089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093189" y="162891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610776" y="170682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701427" y="178210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3236" y="176575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419320" y="176597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749273" y="1663996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04792" y="306200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95443" y="313728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57252" y="312093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13336" y="312115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3289" y="3019176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289998" y="306190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80649" y="313718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742459" y="312083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098543" y="312106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68464" y="2947540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016942" y="306190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07593" y="313718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69403" y="312083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825487" y="312106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55440" y="301907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480661" y="2994984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71312" y="307026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3121" y="305391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289205" y="305414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19159" y="295215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044545" y="302487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196" y="310015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97005" y="308380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53089" y="308403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83043" y="298205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621154" y="302127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711805" y="309655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073615" y="308020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29699" y="308043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59652" y="297845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150613" y="300404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241264" y="307932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03073" y="306297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59157" y="306320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89111" y="296122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2278729" y="2485149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اسيل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4017229" y="254961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العنود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5776350" y="2492985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جواهر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7243666" y="249465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رفيف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8995622" y="254961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 err="1">
                <a:solidFill>
                  <a:sysClr val="windowText" lastClr="000000"/>
                </a:solidFill>
              </a:rPr>
              <a:t>ريتاج</a:t>
            </a:r>
            <a:r>
              <a:rPr lang="ar-SA" sz="2400" dirty="0">
                <a:solidFill>
                  <a:sysClr val="windowText" lastClr="000000"/>
                </a:solidFill>
              </a:rPr>
              <a:t>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10665951" y="258602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 err="1">
                <a:solidFill>
                  <a:sysClr val="windowText" lastClr="000000"/>
                </a:solidFill>
              </a:rPr>
              <a:t>ريناد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615733" y="377998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شروق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2288246" y="380803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غدي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4024143" y="3810758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غلا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5680579" y="386313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ليان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7234629" y="393213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ميار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8684231" y="390122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ندى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10289111" y="392123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يارا 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190141B9-98FF-4E55-9E08-63D4DB6D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30" y="2432869"/>
            <a:ext cx="2857500" cy="28575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1DE22C-8249-4406-B09E-5CAEE2D0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47" y="2432869"/>
            <a:ext cx="2857500" cy="28575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DB89038-33F1-4E15-8875-F50CF327E5D0}"/>
              </a:ext>
            </a:extLst>
          </p:cNvPr>
          <p:cNvSpPr txBox="1"/>
          <p:nvPr/>
        </p:nvSpPr>
        <p:spPr>
          <a:xfrm>
            <a:off x="8475407" y="1756924"/>
            <a:ext cx="20156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حسابي في </a:t>
            </a:r>
            <a:r>
              <a:rPr lang="ar-SA" dirty="0" err="1">
                <a:solidFill>
                  <a:schemeClr val="accent1">
                    <a:lumMod val="75000"/>
                  </a:schemeClr>
                </a:solidFill>
              </a:rPr>
              <a:t>التلجرام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E9B01D-AADC-4485-8180-C7AED6411356}"/>
              </a:ext>
            </a:extLst>
          </p:cNvPr>
          <p:cNvSpPr txBox="1"/>
          <p:nvPr/>
        </p:nvSpPr>
        <p:spPr>
          <a:xfrm>
            <a:off x="2109019" y="1756924"/>
            <a:ext cx="20156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حسابي في تويتر</a:t>
            </a:r>
          </a:p>
        </p:txBody>
      </p:sp>
    </p:spTree>
    <p:extLst>
      <p:ext uri="{BB962C8B-B14F-4D97-AF65-F5344CB8AC3E}">
        <p14:creationId xmlns:p14="http://schemas.microsoft.com/office/powerpoint/2010/main" val="147687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0694" y="62384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669746" y="1501018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جود سعد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1345" y="6991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3155" y="68277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59239" y="68300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9192" y="581020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378380" y="64081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469031" y="71609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830840" y="69974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8687" y="69769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60463" y="581020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00838" y="69829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91489" y="77357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553299" y="7572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33584" y="77289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83784" y="608395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846201" y="68703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52" y="76231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298661" y="74596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652641" y="7572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68485" y="60728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361264" y="72471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51915" y="79999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13724" y="78364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169808" y="78387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99761" y="68189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9017348" y="72383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107999" y="79911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69808" y="78276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825892" y="78299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155845" y="68100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673432" y="75891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764083" y="83419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125892" y="81784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481976" y="81807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811929" y="71608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67448" y="211409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58099" y="218937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19908" y="217302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75992" y="217325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05945" y="207126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352654" y="211399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443305" y="218927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805115" y="217292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1199" y="217315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91152" y="207117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079598" y="2113996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170249" y="218927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532059" y="217292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888143" y="217315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18096" y="2071171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43317" y="204707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33968" y="212235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95777" y="210600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1861" y="210623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81815" y="2004252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107201" y="2076972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97852" y="215225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559661" y="2135902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15745" y="213613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45699" y="203414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683810" y="207336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774461" y="214864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136271" y="213229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492355" y="213252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22308" y="2030544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213269" y="2056140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303920" y="213141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65729" y="2115070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21813" y="211529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351767" y="2013315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09114" y="3275088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99765" y="33503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1575" y="33340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17659" y="333424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2859" y="325608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069157" y="3307571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1473" y="332428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521617" y="3366501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877701" y="336672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07655" y="3264745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2430588" y="1345366"/>
            <a:ext cx="17207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جنى علي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4079885" y="1601703"/>
            <a:ext cx="1639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جنى عبد الله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5818671" y="1405465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جنى حازم</a:t>
            </a: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7579019" y="1455914"/>
            <a:ext cx="16538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بشرى</a:t>
            </a: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9109241" y="1477301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اثير نايف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10362503" y="1475785"/>
            <a:ext cx="2676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اثير عبد المحسن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609114" y="279015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فاطمة 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2491151" y="2851834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 hangingPunct="0">
              <a:buClrTx/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غيداء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4087274" y="297369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عزيزة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5570201" y="2863469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شروق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7378689" y="277996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سمر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8746887" y="295331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حنين سعود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10325483" y="2831367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حنين حامد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783127" y="4189861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kern="0" dirty="0">
                <a:solidFill>
                  <a:sysClr val="windowText" lastClr="000000"/>
                </a:solidFill>
              </a:rPr>
              <a:t>ليال 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2178546" y="4200576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hangingPunct="0">
              <a:defRPr/>
            </a:pPr>
            <a:r>
              <a:rPr lang="ar-SA" sz="2400" dirty="0">
                <a:solidFill>
                  <a:sysClr val="windowText" lastClr="000000"/>
                </a:solidFill>
              </a:rPr>
              <a:t>هناء</a:t>
            </a:r>
            <a:endParaRPr lang="ar-SA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9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58B3A42-03C9-4660-B55B-F5EEC5542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555985" y="3343388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1DD31D5-E73A-434D-B125-30817DAFA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46636" y="34186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5138FD-7FA2-47FC-B7BE-AF4635F12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008445" y="340231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5DA3DC-7D39-4C08-BD03-865AF551A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364529" y="3402546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>
            <a:extLst>
              <a:ext uri="{FF2B5EF4-FFF2-40B4-BE49-F238E27FC236}">
                <a16:creationId xmlns:a16="http://schemas.microsoft.com/office/drawing/2014/main" id="{E1AD698B-D681-4315-8BBD-1A1AA598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94483" y="330056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DDE759-0A65-4F05-B6F5-840BCE0B6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283670" y="3360353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5E777BC-6FD8-4A29-8E94-68B0C2C00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74321" y="343563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00B18F3-F5B8-4192-A410-CE5A5E02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36131" y="3419283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7D04EFE-FC88-422B-8756-21628E175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3977" y="341723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>
            <a:extLst>
              <a:ext uri="{FF2B5EF4-FFF2-40B4-BE49-F238E27FC236}">
                <a16:creationId xmlns:a16="http://schemas.microsoft.com/office/drawing/2014/main" id="{8C7F8D20-9069-4CF5-BB0E-1D8FC6CA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65753" y="330056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8018AFE-5C53-48DD-9AAB-C8A163135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006129" y="3417837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F4DE737-1D31-445E-9CF7-B6C073AF3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096780" y="349311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7D69213-BFA7-4062-AA6E-1F56CB3A1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58589" y="34767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F26D8C-9966-460C-B1AD-5C5615EF6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38875" y="349243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>
            <a:extLst>
              <a:ext uri="{FF2B5EF4-FFF2-40B4-BE49-F238E27FC236}">
                <a16:creationId xmlns:a16="http://schemas.microsoft.com/office/drawing/2014/main" id="{E85FF9F7-7090-4539-A808-BFB9D2ED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89075" y="3327937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6547-76C7-4553-8C28-962A59AEC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751492" y="3406575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3DE015-A077-4EEF-86AE-A6C8F7A0B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842143" y="3481854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3AC7A64-B5C8-4B74-8EC0-1CC1D430B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203952" y="3465505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721B9CF-1148-4E50-9C5A-56390717D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557932" y="347676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>
            <a:extLst>
              <a:ext uri="{FF2B5EF4-FFF2-40B4-BE49-F238E27FC236}">
                <a16:creationId xmlns:a16="http://schemas.microsoft.com/office/drawing/2014/main" id="{E20DC059-17F9-4413-B5F9-651D3737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73776" y="3326829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F1EDA2C-6B8F-4B29-8FD8-E973F8A9C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0266554" y="3444259"/>
            <a:ext cx="1371601" cy="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8BC29A-8BE4-49D5-81BC-877FE6F46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357205" y="3519538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222C15E-69F1-4D7E-B56C-C446412D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719015" y="3503189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6B751BD-B9BF-422C-91FA-7A68E9D91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75099" y="3503417"/>
            <a:ext cx="406040" cy="5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>
            <a:extLst>
              <a:ext uri="{FF2B5EF4-FFF2-40B4-BE49-F238E27FC236}">
                <a16:creationId xmlns:a16="http://schemas.microsoft.com/office/drawing/2014/main" id="{EF7ACC45-AFCF-4193-9329-322C4158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405052" y="3401433"/>
            <a:ext cx="953683" cy="9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84;p13">
            <a:extLst>
              <a:ext uri="{FF2B5EF4-FFF2-40B4-BE49-F238E27FC236}">
                <a16:creationId xmlns:a16="http://schemas.microsoft.com/office/drawing/2014/main" id="{499EF37C-9C00-4618-9225-A69C64381DA4}"/>
              </a:ext>
            </a:extLst>
          </p:cNvPr>
          <p:cNvSpPr/>
          <p:nvPr/>
        </p:nvSpPr>
        <p:spPr>
          <a:xfrm>
            <a:off x="9205152" y="5073649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8504352" y="2817965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121251" y="1228777"/>
            <a:ext cx="2004760" cy="763745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10502901" y="-950310"/>
            <a:ext cx="1877587" cy="2338923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4673600" y="260453"/>
            <a:ext cx="3037840" cy="12457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3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الأهداف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3098800" y="2802177"/>
            <a:ext cx="619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 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ABCF122-CC22-459A-91DB-4EA5ED367303}"/>
              </a:ext>
            </a:extLst>
          </p:cNvPr>
          <p:cNvSpPr txBox="1"/>
          <p:nvPr/>
        </p:nvSpPr>
        <p:spPr>
          <a:xfrm>
            <a:off x="2677135" y="1460860"/>
            <a:ext cx="619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 </a:t>
            </a:r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8500138" y="-4477622"/>
            <a:ext cx="1031447" cy="859236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1595121" y="3039538"/>
            <a:ext cx="7070929" cy="1098318"/>
            <a:chOff x="1196340" y="2279653"/>
            <a:chExt cx="5303197" cy="823738"/>
          </a:xfrm>
        </p:grpSpPr>
        <p:grpSp>
          <p:nvGrpSpPr>
            <p:cNvPr id="72" name="Google Shape;96;p13">
              <a:extLst>
                <a:ext uri="{FF2B5EF4-FFF2-40B4-BE49-F238E27FC236}">
                  <a16:creationId xmlns:a16="http://schemas.microsoft.com/office/drawing/2014/main" id="{5763B543-E6E8-4340-B519-DA917E9D4096}"/>
                </a:ext>
              </a:extLst>
            </p:cNvPr>
            <p:cNvGrpSpPr/>
            <p:nvPr/>
          </p:nvGrpSpPr>
          <p:grpSpPr>
            <a:xfrm>
              <a:off x="1391139" y="2734099"/>
              <a:ext cx="4916618" cy="369292"/>
              <a:chOff x="2782731" y="5386388"/>
              <a:chExt cx="6664643" cy="527832"/>
            </a:xfrm>
          </p:grpSpPr>
          <p:sp>
            <p:nvSpPr>
              <p:cNvPr id="74" name="Google Shape;98;p13">
                <a:extLst>
                  <a:ext uri="{FF2B5EF4-FFF2-40B4-BE49-F238E27FC236}">
                    <a16:creationId xmlns:a16="http://schemas.microsoft.com/office/drawing/2014/main" id="{68A43915-0950-43C3-8172-BF5E9E819C0E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52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defRPr/>
                </a:pPr>
                <a:endParaRPr sz="2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75" name="Google Shape;99;p13">
                <a:extLst>
                  <a:ext uri="{FF2B5EF4-FFF2-40B4-BE49-F238E27FC236}">
                    <a16:creationId xmlns:a16="http://schemas.microsoft.com/office/drawing/2014/main" id="{3CFBAA3D-F7A0-4AE3-809C-73103048DC8C}"/>
                  </a:ext>
                </a:extLst>
              </p:cNvPr>
              <p:cNvCxnSpPr/>
              <p:nvPr/>
            </p:nvCxnSpPr>
            <p:spPr>
              <a:xfrm rot="10800000">
                <a:off x="3000375" y="5386388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1196340" y="2279653"/>
              <a:ext cx="5303197" cy="438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820000"/>
                  </a:solidFill>
                </a:rPr>
                <a:t>تعرف السرعة</a:t>
              </a:r>
            </a:p>
          </p:txBody>
        </p:sp>
      </p:grpSp>
      <p:sp>
        <p:nvSpPr>
          <p:cNvPr id="85" name="Google Shape;98;p13">
            <a:extLst>
              <a:ext uri="{FF2B5EF4-FFF2-40B4-BE49-F238E27FC236}">
                <a16:creationId xmlns:a16="http://schemas.microsoft.com/office/drawing/2014/main" id="{339F862E-4A2A-4C61-9921-FCDFC6072A93}"/>
              </a:ext>
            </a:extLst>
          </p:cNvPr>
          <p:cNvSpPr txBox="1"/>
          <p:nvPr/>
        </p:nvSpPr>
        <p:spPr>
          <a:xfrm>
            <a:off x="8414506" y="1619000"/>
            <a:ext cx="6893319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defRPr/>
            </a:pPr>
            <a:endParaRPr sz="2400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3739302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صورة الشريحة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oogle Shape;85;p13">
            <a:extLst>
              <a:ext uri="{FF2B5EF4-FFF2-40B4-BE49-F238E27FC236}">
                <a16:creationId xmlns:a16="http://schemas.microsoft.com/office/drawing/2014/main" id="{3FCFE422-BBB8-4778-9AA3-98D1D1C829CB}"/>
              </a:ext>
            </a:extLst>
          </p:cNvPr>
          <p:cNvGrpSpPr/>
          <p:nvPr/>
        </p:nvGrpSpPr>
        <p:grpSpPr>
          <a:xfrm>
            <a:off x="9200937" y="-2184793"/>
            <a:ext cx="1031447" cy="8592361"/>
            <a:chOff x="822635" y="-372083"/>
            <a:chExt cx="773585" cy="6444271"/>
          </a:xfrm>
        </p:grpSpPr>
        <p:sp>
          <p:nvSpPr>
            <p:cNvPr id="55" name="Google Shape;86;p13">
              <a:extLst>
                <a:ext uri="{FF2B5EF4-FFF2-40B4-BE49-F238E27FC236}">
                  <a16:creationId xmlns:a16="http://schemas.microsoft.com/office/drawing/2014/main" id="{63C1FC32-BD17-4807-860A-8E7D1B11EAE4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" name="Google Shape;87;p13">
              <a:extLst>
                <a:ext uri="{FF2B5EF4-FFF2-40B4-BE49-F238E27FC236}">
                  <a16:creationId xmlns:a16="http://schemas.microsoft.com/office/drawing/2014/main" id="{08ED8479-F073-4538-A330-DD7029F27312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7F7773C-127E-4EB0-9D32-D6A050566626}"/>
              </a:ext>
            </a:extLst>
          </p:cNvPr>
          <p:cNvGrpSpPr/>
          <p:nvPr/>
        </p:nvGrpSpPr>
        <p:grpSpPr>
          <a:xfrm>
            <a:off x="2295332" y="5246327"/>
            <a:ext cx="7070929" cy="1098318"/>
            <a:chOff x="1196340" y="2279653"/>
            <a:chExt cx="5303197" cy="823738"/>
          </a:xfrm>
        </p:grpSpPr>
        <p:grpSp>
          <p:nvGrpSpPr>
            <p:cNvPr id="59" name="Google Shape;96;p13">
              <a:extLst>
                <a:ext uri="{FF2B5EF4-FFF2-40B4-BE49-F238E27FC236}">
                  <a16:creationId xmlns:a16="http://schemas.microsoft.com/office/drawing/2014/main" id="{62E10644-FBA9-4224-B514-484C3FFB2273}"/>
                </a:ext>
              </a:extLst>
            </p:cNvPr>
            <p:cNvGrpSpPr/>
            <p:nvPr/>
          </p:nvGrpSpPr>
          <p:grpSpPr>
            <a:xfrm>
              <a:off x="1391139" y="2734099"/>
              <a:ext cx="4916618" cy="369292"/>
              <a:chOff x="2782731" y="5386388"/>
              <a:chExt cx="6664643" cy="527832"/>
            </a:xfrm>
          </p:grpSpPr>
          <p:sp>
            <p:nvSpPr>
              <p:cNvPr id="61" name="Google Shape;98;p13">
                <a:extLst>
                  <a:ext uri="{FF2B5EF4-FFF2-40B4-BE49-F238E27FC236}">
                    <a16:creationId xmlns:a16="http://schemas.microsoft.com/office/drawing/2014/main" id="{5AE4B856-58DC-401D-9CBC-E220D94D420C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52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defRPr/>
                </a:pPr>
                <a:endParaRPr sz="2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62" name="Google Shape;99;p13">
                <a:extLst>
                  <a:ext uri="{FF2B5EF4-FFF2-40B4-BE49-F238E27FC236}">
                    <a16:creationId xmlns:a16="http://schemas.microsoft.com/office/drawing/2014/main" id="{7C33427A-D763-4DA1-9D35-BFEC28A64A1F}"/>
                  </a:ext>
                </a:extLst>
              </p:cNvPr>
              <p:cNvCxnSpPr/>
              <p:nvPr/>
            </p:nvCxnSpPr>
            <p:spPr>
              <a:xfrm rot="10800000">
                <a:off x="3000375" y="5386388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C387DB8E-7E5E-43CE-87FB-480B7ECA6C4B}"/>
                </a:ext>
              </a:extLst>
            </p:cNvPr>
            <p:cNvSpPr txBox="1"/>
            <p:nvPr/>
          </p:nvSpPr>
          <p:spPr>
            <a:xfrm>
              <a:off x="1196340" y="2279653"/>
              <a:ext cx="5303197" cy="438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820000"/>
                  </a:solidFill>
                </a:rPr>
                <a:t>تحسب السرعة والمسافة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84;p13">
            <a:extLst>
              <a:ext uri="{FF2B5EF4-FFF2-40B4-BE49-F238E27FC236}">
                <a16:creationId xmlns:a16="http://schemas.microsoft.com/office/drawing/2014/main" id="{8C255C67-C695-4B97-B107-D7315315B928}"/>
              </a:ext>
            </a:extLst>
          </p:cNvPr>
          <p:cNvSpPr/>
          <p:nvPr/>
        </p:nvSpPr>
        <p:spPr>
          <a:xfrm>
            <a:off x="9669327" y="5064532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rgbClr val="BDE7F1"/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5D7190D1-B5CC-4931-9605-4CA6B42C2E3C}"/>
              </a:ext>
            </a:extLst>
          </p:cNvPr>
          <p:cNvSpPr/>
          <p:nvPr/>
        </p:nvSpPr>
        <p:spPr>
          <a:xfrm>
            <a:off x="5428067" y="3305822"/>
            <a:ext cx="3936380" cy="65312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المفردات الجديدة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73" name="Google Shape;84;p13">
            <a:extLst>
              <a:ext uri="{FF2B5EF4-FFF2-40B4-BE49-F238E27FC236}">
                <a16:creationId xmlns:a16="http://schemas.microsoft.com/office/drawing/2014/main" id="{0308D6A5-71B3-48CC-9C98-E0059A9E51C5}"/>
              </a:ext>
            </a:extLst>
          </p:cNvPr>
          <p:cNvSpPr/>
          <p:nvPr/>
        </p:nvSpPr>
        <p:spPr>
          <a:xfrm>
            <a:off x="9004389" y="3251121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8027008" y="1412373"/>
            <a:ext cx="1027232" cy="129540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rtl="1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124356" y="489977"/>
            <a:ext cx="2004760" cy="763745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10502901" y="-950310"/>
            <a:ext cx="1877587" cy="2338923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6363721" y="1660035"/>
            <a:ext cx="1727199" cy="530111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الاهمية</a:t>
            </a:r>
            <a:r>
              <a:rPr lang="ar-SA" sz="2400" dirty="0"/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2997200" y="3058206"/>
            <a:ext cx="619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 </a:t>
            </a:r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8031931" y="-5884587"/>
            <a:ext cx="1031447" cy="859236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397724" y="2283959"/>
            <a:ext cx="7659499" cy="1312517"/>
            <a:chOff x="839092" y="2118997"/>
            <a:chExt cx="5744624" cy="984388"/>
          </a:xfrm>
        </p:grpSpPr>
        <p:sp>
          <p:nvSpPr>
            <p:cNvPr id="74" name="Google Shape;98;p13">
              <a:extLst>
                <a:ext uri="{FF2B5EF4-FFF2-40B4-BE49-F238E27FC236}">
                  <a16:creationId xmlns:a16="http://schemas.microsoft.com/office/drawing/2014/main" id="{68A43915-0950-43C3-8172-BF5E9E819C0E}"/>
                </a:ext>
              </a:extLst>
            </p:cNvPr>
            <p:cNvSpPr txBox="1"/>
            <p:nvPr/>
          </p:nvSpPr>
          <p:spPr>
            <a:xfrm>
              <a:off x="1391139" y="2734094"/>
              <a:ext cx="4916618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defRPr/>
              </a:pPr>
              <a:endParaRPr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839092" y="2118997"/>
              <a:ext cx="5744624" cy="3770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667" b="1" dirty="0">
                  <a:solidFill>
                    <a:srgbClr val="820000"/>
                  </a:solidFill>
                </a:rPr>
                <a:t>يمكن وصف الحركة بدلالة السرعة والمسافة والزمن والتسارع </a:t>
              </a:r>
            </a:p>
          </p:txBody>
        </p:sp>
      </p:grpSp>
      <p:grpSp>
        <p:nvGrpSpPr>
          <p:cNvPr id="62" name="Google Shape;85;p13">
            <a:extLst>
              <a:ext uri="{FF2B5EF4-FFF2-40B4-BE49-F238E27FC236}">
                <a16:creationId xmlns:a16="http://schemas.microsoft.com/office/drawing/2014/main" id="{85C5CB5C-4749-4543-91B4-12E32F4E1318}"/>
              </a:ext>
            </a:extLst>
          </p:cNvPr>
          <p:cNvGrpSpPr/>
          <p:nvPr/>
        </p:nvGrpSpPr>
        <p:grpSpPr>
          <a:xfrm>
            <a:off x="9004390" y="-4045839"/>
            <a:ext cx="1031447" cy="8592361"/>
            <a:chOff x="822635" y="-372083"/>
            <a:chExt cx="773585" cy="6444271"/>
          </a:xfrm>
        </p:grpSpPr>
        <p:sp>
          <p:nvSpPr>
            <p:cNvPr id="63" name="Google Shape;86;p13">
              <a:extLst>
                <a:ext uri="{FF2B5EF4-FFF2-40B4-BE49-F238E27FC236}">
                  <a16:creationId xmlns:a16="http://schemas.microsoft.com/office/drawing/2014/main" id="{53247DC2-2A10-4627-BE77-634B2177AA3C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87;p13">
              <a:extLst>
                <a:ext uri="{FF2B5EF4-FFF2-40B4-BE49-F238E27FC236}">
                  <a16:creationId xmlns:a16="http://schemas.microsoft.com/office/drawing/2014/main" id="{3513101E-ACDE-426E-B470-44F0FF28A8BE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CB023755-F074-44B5-B55B-BF2D7D6A0389}"/>
              </a:ext>
            </a:extLst>
          </p:cNvPr>
          <p:cNvGrpSpPr/>
          <p:nvPr/>
        </p:nvGrpSpPr>
        <p:grpSpPr>
          <a:xfrm>
            <a:off x="1531896" y="3958425"/>
            <a:ext cx="7771235" cy="2319625"/>
            <a:chOff x="164301" y="-1048376"/>
            <a:chExt cx="5828426" cy="3549611"/>
          </a:xfrm>
        </p:grpSpPr>
        <p:grpSp>
          <p:nvGrpSpPr>
            <p:cNvPr id="88" name="Google Shape;96;p13">
              <a:extLst>
                <a:ext uri="{FF2B5EF4-FFF2-40B4-BE49-F238E27FC236}">
                  <a16:creationId xmlns:a16="http://schemas.microsoft.com/office/drawing/2014/main" id="{43AF559F-D806-4529-846F-B935720AAE4C}"/>
                </a:ext>
              </a:extLst>
            </p:cNvPr>
            <p:cNvGrpSpPr/>
            <p:nvPr/>
          </p:nvGrpSpPr>
          <p:grpSpPr>
            <a:xfrm>
              <a:off x="1070965" y="-133842"/>
              <a:ext cx="4916618" cy="2635077"/>
              <a:chOff x="2348724" y="1287217"/>
              <a:chExt cx="6664643" cy="3766347"/>
            </a:xfrm>
          </p:grpSpPr>
          <p:sp>
            <p:nvSpPr>
              <p:cNvPr id="90" name="Google Shape;98;p13">
                <a:extLst>
                  <a:ext uri="{FF2B5EF4-FFF2-40B4-BE49-F238E27FC236}">
                    <a16:creationId xmlns:a16="http://schemas.microsoft.com/office/drawing/2014/main" id="{963AF4FD-62AE-4836-880F-7AD49A1A3D3F}"/>
                  </a:ext>
                </a:extLst>
              </p:cNvPr>
              <p:cNvSpPr txBox="1"/>
              <p:nvPr/>
            </p:nvSpPr>
            <p:spPr>
              <a:xfrm>
                <a:off x="2348724" y="3976609"/>
                <a:ext cx="6664643" cy="1076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defRPr/>
                </a:pPr>
                <a:endParaRPr sz="2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91" name="Google Shape;99;p13">
                <a:extLst>
                  <a:ext uri="{FF2B5EF4-FFF2-40B4-BE49-F238E27FC236}">
                    <a16:creationId xmlns:a16="http://schemas.microsoft.com/office/drawing/2014/main" id="{40EB0C08-A3B3-42EB-83F4-DAE2A7D0D815}"/>
                  </a:ext>
                </a:extLst>
              </p:cNvPr>
              <p:cNvCxnSpPr/>
              <p:nvPr/>
            </p:nvCxnSpPr>
            <p:spPr>
              <a:xfrm rot="10800000">
                <a:off x="2470485" y="1287217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204B16E5-2851-4E19-B97E-DE22673AB438}"/>
                </a:ext>
              </a:extLst>
            </p:cNvPr>
            <p:cNvSpPr txBox="1"/>
            <p:nvPr/>
          </p:nvSpPr>
          <p:spPr>
            <a:xfrm>
              <a:off x="164301" y="-1048376"/>
              <a:ext cx="5828426" cy="8948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820000"/>
                  </a:solidFill>
                </a:rPr>
                <a:t>السرعة المتوسطة – السرعة اللحظية</a:t>
              </a:r>
            </a:p>
          </p:txBody>
        </p:sp>
      </p:grpSp>
      <p:grpSp>
        <p:nvGrpSpPr>
          <p:cNvPr id="92" name="Google Shape;85;p13">
            <a:extLst>
              <a:ext uri="{FF2B5EF4-FFF2-40B4-BE49-F238E27FC236}">
                <a16:creationId xmlns:a16="http://schemas.microsoft.com/office/drawing/2014/main" id="{38B0031A-80A9-4754-9470-E3ED9160FB5B}"/>
              </a:ext>
            </a:extLst>
          </p:cNvPr>
          <p:cNvGrpSpPr/>
          <p:nvPr/>
        </p:nvGrpSpPr>
        <p:grpSpPr>
          <a:xfrm>
            <a:off x="9675057" y="-2231295"/>
            <a:ext cx="1031447" cy="8592361"/>
            <a:chOff x="822635" y="-372083"/>
            <a:chExt cx="773585" cy="6444271"/>
          </a:xfrm>
        </p:grpSpPr>
        <p:sp>
          <p:nvSpPr>
            <p:cNvPr id="93" name="Google Shape;86;p13">
              <a:extLst>
                <a:ext uri="{FF2B5EF4-FFF2-40B4-BE49-F238E27FC236}">
                  <a16:creationId xmlns:a16="http://schemas.microsoft.com/office/drawing/2014/main" id="{A0F3F2B6-9239-4BBA-9AD6-9BEFFA7B05F6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" name="Google Shape;87;p13">
              <a:extLst>
                <a:ext uri="{FF2B5EF4-FFF2-40B4-BE49-F238E27FC236}">
                  <a16:creationId xmlns:a16="http://schemas.microsoft.com/office/drawing/2014/main" id="{9986B129-B57F-4820-B24A-DD23FC2E6CCD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0D2D5ABE-C6AA-4BD1-B02F-E19E42185ADB}"/>
              </a:ext>
            </a:extLst>
          </p:cNvPr>
          <p:cNvSpPr/>
          <p:nvPr/>
        </p:nvSpPr>
        <p:spPr>
          <a:xfrm>
            <a:off x="5662301" y="5110180"/>
            <a:ext cx="3936380" cy="65312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مراجعة المفردات</a:t>
            </a:r>
            <a:endParaRPr lang="ar-S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43735422-CDBF-42A1-B20A-D320800263C3}"/>
              </a:ext>
            </a:extLst>
          </p:cNvPr>
          <p:cNvGrpSpPr/>
          <p:nvPr/>
        </p:nvGrpSpPr>
        <p:grpSpPr>
          <a:xfrm>
            <a:off x="1853134" y="4953037"/>
            <a:ext cx="7348825" cy="1974399"/>
            <a:chOff x="1268238" y="1742157"/>
            <a:chExt cx="5511619" cy="1480799"/>
          </a:xfrm>
        </p:grpSpPr>
        <p:sp>
          <p:nvSpPr>
            <p:cNvPr id="108" name="Google Shape;98;p13">
              <a:extLst>
                <a:ext uri="{FF2B5EF4-FFF2-40B4-BE49-F238E27FC236}">
                  <a16:creationId xmlns:a16="http://schemas.microsoft.com/office/drawing/2014/main" id="{E854E6D9-E776-48CC-810A-FE74D1345544}"/>
                </a:ext>
              </a:extLst>
            </p:cNvPr>
            <p:cNvSpPr txBox="1"/>
            <p:nvPr/>
          </p:nvSpPr>
          <p:spPr>
            <a:xfrm>
              <a:off x="1863239" y="2392000"/>
              <a:ext cx="4916618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defRPr/>
              </a:pPr>
              <a:r>
                <a:rPr lang="ar-SA" sz="3200" b="1" kern="0" dirty="0">
                  <a:solidFill>
                    <a:srgbClr val="820000"/>
                  </a:solidFill>
                </a:rPr>
                <a:t>المتر وحدة قياس المسافة في النظام الدولي ويرمز له ب( م)</a:t>
              </a:r>
              <a:endParaRPr sz="3200" b="1" kern="0" dirty="0">
                <a:solidFill>
                  <a:srgbClr val="820000"/>
                </a:solidFill>
              </a:endParaRPr>
            </a:p>
          </p:txBody>
        </p: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ED78D60F-A821-431D-8565-1FD0DE6CADEE}"/>
                </a:ext>
              </a:extLst>
            </p:cNvPr>
            <p:cNvSpPr txBox="1"/>
            <p:nvPr/>
          </p:nvSpPr>
          <p:spPr>
            <a:xfrm>
              <a:off x="1268238" y="1742157"/>
              <a:ext cx="5303197" cy="438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7" name="صورة الشريحة 76"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5827765"/>
                  </p:ext>
                </p:extLst>
              </p:nvPr>
            </p:nvGraphicFramePr>
            <p:xfrm>
              <a:off x="-167967" y="5653547"/>
              <a:ext cx="1148811" cy="1120269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8811" cy="112026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7" name="صورة الشريحة 7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67967" y="5653547"/>
                <a:ext cx="1148811" cy="11202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4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E9B9EBB0-C61D-48BA-A7EE-F559E70321E7}"/>
              </a:ext>
            </a:extLst>
          </p:cNvPr>
          <p:cNvGrpSpPr/>
          <p:nvPr/>
        </p:nvGrpSpPr>
        <p:grpSpPr>
          <a:xfrm>
            <a:off x="9453852" y="0"/>
            <a:ext cx="4217294" cy="1006546"/>
            <a:chOff x="5957001" y="312421"/>
            <a:chExt cx="3289004" cy="1006546"/>
          </a:xfrm>
        </p:grpSpPr>
        <p:pic>
          <p:nvPicPr>
            <p:cNvPr id="67" name="صورة 6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607C955E-22AC-4EA4-BBAF-3475897F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59C7521A-9037-495A-BF21-C113FBC2B69E}"/>
                </a:ext>
              </a:extLst>
            </p:cNvPr>
            <p:cNvSpPr txBox="1"/>
            <p:nvPr/>
          </p:nvSpPr>
          <p:spPr>
            <a:xfrm>
              <a:off x="6559955" y="505798"/>
              <a:ext cx="2686050" cy="76944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sym typeface="Arial"/>
                </a:rPr>
                <a:t>التهيئة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7" name="صورة الشريحة 36">
                <a:extLst>
                  <a:ext uri="{FF2B5EF4-FFF2-40B4-BE49-F238E27FC236}">
                    <a16:creationId xmlns:a16="http://schemas.microsoft.com/office/drawing/2014/main" id="{96B71563-1889-402B-8684-51C7D0E1A2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7" name="صورة الشريحة 3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96B71563-1889-402B-8684-51C7D0E1A2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97E434C9-6325-4821-8AA4-B5A1D98E41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598" y="27397"/>
            <a:ext cx="19360318" cy="6858000"/>
          </a:xfrm>
          <a:prstGeom prst="rect">
            <a:avLst/>
          </a:prstGeom>
        </p:spPr>
      </p:pic>
      <p:pic>
        <p:nvPicPr>
          <p:cNvPr id="1030" name="Picture 6" descr="Robonero">
            <a:extLst>
              <a:ext uri="{FF2B5EF4-FFF2-40B4-BE49-F238E27FC236}">
                <a16:creationId xmlns:a16="http://schemas.microsoft.com/office/drawing/2014/main" id="{73420AF8-E436-4420-BE34-A209315C87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3889" y="3349294"/>
            <a:ext cx="2788291" cy="30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رياضة / sport - Ourboox">
            <a:extLst>
              <a:ext uri="{FF2B5EF4-FFF2-40B4-BE49-F238E27FC236}">
                <a16:creationId xmlns:a16="http://schemas.microsoft.com/office/drawing/2014/main" id="{38B971CF-A4E0-45E5-8583-27010A4825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31" y="2789494"/>
            <a:ext cx="3181350" cy="33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DE8430-D4A5-4A34-B8F4-7F9F56DE2ABA}"/>
              </a:ext>
            </a:extLst>
          </p:cNvPr>
          <p:cNvSpPr txBox="1"/>
          <p:nvPr/>
        </p:nvSpPr>
        <p:spPr>
          <a:xfrm>
            <a:off x="4410278" y="578097"/>
            <a:ext cx="3727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من الأسرع في رأيك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01C077-4355-441C-BF84-D9E32F7C79A6}"/>
              </a:ext>
            </a:extLst>
          </p:cNvPr>
          <p:cNvSpPr txBox="1"/>
          <p:nvPr/>
        </p:nvSpPr>
        <p:spPr>
          <a:xfrm>
            <a:off x="4401601" y="1283888"/>
            <a:ext cx="46329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ماهي العوامل التي يجب معرفتها لتحديد ما اذا كانت الدراجة سريعة ام لا </a:t>
            </a:r>
          </a:p>
        </p:txBody>
      </p:sp>
    </p:spTree>
    <p:extLst>
      <p:ext uri="{BB962C8B-B14F-4D97-AF65-F5344CB8AC3E}">
        <p14:creationId xmlns:p14="http://schemas.microsoft.com/office/powerpoint/2010/main" val="9740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 -0.00208 L 1.48477 0.03704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42" y="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97487 -0.0363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37" y="-1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0378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3A53EF1-BCBE-4567-B567-01062CDD66E1}"/>
              </a:ext>
            </a:extLst>
          </p:cNvPr>
          <p:cNvSpPr/>
          <p:nvPr/>
        </p:nvSpPr>
        <p:spPr>
          <a:xfrm>
            <a:off x="4795520" y="2042064"/>
            <a:ext cx="1390008" cy="995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الزمن المستغرق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DBBB0999-53C0-46CB-B39E-ADD273B5293A}"/>
              </a:ext>
            </a:extLst>
          </p:cNvPr>
          <p:cNvSpPr/>
          <p:nvPr/>
        </p:nvSpPr>
        <p:spPr>
          <a:xfrm>
            <a:off x="5995856" y="2016712"/>
            <a:ext cx="1390008" cy="995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المسافة المقطوعة 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5B179F2-7739-41A6-9816-079D24A4D483}"/>
              </a:ext>
            </a:extLst>
          </p:cNvPr>
          <p:cNvSpPr/>
          <p:nvPr/>
        </p:nvSpPr>
        <p:spPr>
          <a:xfrm>
            <a:off x="4795520" y="2016712"/>
            <a:ext cx="2600960" cy="1021032"/>
          </a:xfrm>
          <a:prstGeom prst="roundRect">
            <a:avLst/>
          </a:prstGeom>
          <a:solidFill>
            <a:srgbClr val="E0E0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تعتمد السرعة على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97" y="1665059"/>
            <a:ext cx="1390008" cy="134733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059E955-D643-4372-A00F-30C3B5500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6772" y="5071446"/>
            <a:ext cx="1335228" cy="1887984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صورة الشريحة 15">
                <a:extLst>
                  <a:ext uri="{FF2B5EF4-FFF2-40B4-BE49-F238E27FC236}">
                    <a16:creationId xmlns:a16="http://schemas.microsoft.com/office/drawing/2014/main" id="{C14DC2FB-76FC-4FE7-8012-E293D6FE40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صورة الشريحة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14DC2FB-76FC-4FE7-8012-E293D6FE40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76FFEAE-3FFA-4F52-BA9C-984D540F6F15}"/>
              </a:ext>
            </a:extLst>
          </p:cNvPr>
          <p:cNvSpPr txBox="1"/>
          <p:nvPr/>
        </p:nvSpPr>
        <p:spPr>
          <a:xfrm>
            <a:off x="7112000" y="325120"/>
            <a:ext cx="46939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لكي نحدد سرعة جسم ما لابد ان نعرف المسافة التي قطعها خلال زمن معين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7C4451C-8100-48D6-8454-BC271A60BCA5}"/>
              </a:ext>
            </a:extLst>
          </p:cNvPr>
          <p:cNvSpPr txBox="1"/>
          <p:nvPr/>
        </p:nvSpPr>
        <p:spPr>
          <a:xfrm>
            <a:off x="6096000" y="4117339"/>
            <a:ext cx="4693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هل يمكنك استنتاج تعريفا للسرعة ؟</a:t>
            </a: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576D58A7-63E5-401E-8838-55E79D590D9B}"/>
              </a:ext>
            </a:extLst>
          </p:cNvPr>
          <p:cNvSpPr/>
          <p:nvPr/>
        </p:nvSpPr>
        <p:spPr>
          <a:xfrm>
            <a:off x="1818118" y="4021770"/>
            <a:ext cx="3272564" cy="2011449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السرعة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هي معدل المسافة المقطوعة خلال زمن معين 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3" name="صورة 22" descr="giphy.gif">
            <a:extLst>
              <a:ext uri="{FF2B5EF4-FFF2-40B4-BE49-F238E27FC236}">
                <a16:creationId xmlns:a16="http://schemas.microsoft.com/office/drawing/2014/main" id="{02826020-6FD6-4184-B05E-D09F785717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05256"/>
            <a:ext cx="3373120" cy="27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1406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11406 -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9" grpId="0"/>
      <p:bldP spid="20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6" name="صورة الشريحة 45"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6" name="صورة الشريحة 4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4CAAFB0-3EDC-46DD-9D74-698A03974F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3F7CC1A-0BF8-4865-ACE3-7BA104D3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512044"/>
            <a:ext cx="10466167" cy="5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00936F0-55F3-465C-8818-373786BC1DFC}"/>
              </a:ext>
            </a:extLst>
          </p:cNvPr>
          <p:cNvSpPr/>
          <p:nvPr/>
        </p:nvSpPr>
        <p:spPr>
          <a:xfrm>
            <a:off x="8452598" y="4253227"/>
            <a:ext cx="3272564" cy="2011449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السرعة المتوسطة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هي معدل المسافة الكلية التي يقطعها الجسم خلال زمن الكلي 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9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8" name="صورة الشريحة 37">
                <a:extLst>
                  <a:ext uri="{FF2B5EF4-FFF2-40B4-BE49-F238E27FC236}">
                    <a16:creationId xmlns:a16="http://schemas.microsoft.com/office/drawing/2014/main" id="{54D345F9-222A-421A-9116-EE473077DF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8" name="صورة الشريحة 3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4D345F9-222A-421A-9116-EE473077DF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DE933571-F45D-43FF-AE03-0170E09B9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6" y="1347333"/>
            <a:ext cx="7531735" cy="47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4CDC571-23B8-444C-BBBF-109469EC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70" y="1037194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فقاعة الكلام: بيضاوية 24">
            <a:extLst>
              <a:ext uri="{FF2B5EF4-FFF2-40B4-BE49-F238E27FC236}">
                <a16:creationId xmlns:a16="http://schemas.microsoft.com/office/drawing/2014/main" id="{E2929688-D9E8-48B4-A1C6-97E2F018EB05}"/>
              </a:ext>
            </a:extLst>
          </p:cNvPr>
          <p:cNvSpPr/>
          <p:nvPr/>
        </p:nvSpPr>
        <p:spPr>
          <a:xfrm>
            <a:off x="7995919" y="0"/>
            <a:ext cx="2489201" cy="3013264"/>
          </a:xfrm>
          <a:prstGeom prst="wedgeEllipseCallout">
            <a:avLst>
              <a:gd name="adj1" fmla="val 68100"/>
              <a:gd name="adj2" fmla="val 21994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اذا علمنا المسافة</a:t>
            </a:r>
            <a:r>
              <a:rPr kumimoji="0" lang="ar-SA" sz="2000" b="1" i="0" u="none" strike="noStrike" kern="0" cap="none" spc="0" normalizeH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التي قطعها جسم ما والزمن الذي استغرقه نستطيع حساب السرعة المتوسطة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baseline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هل</a:t>
            </a: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 يمكنك استنتاج القانون المناسب 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4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024F0E0-DBF2-4783-AE8B-E4B43301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58" y="0"/>
            <a:ext cx="1390008" cy="1347333"/>
          </a:xfrm>
          <a:prstGeom prst="rect">
            <a:avLst/>
          </a:prstGeom>
        </p:spPr>
      </p:pic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22295AA-2E2D-4AF8-B77D-74F137C49B0C}"/>
              </a:ext>
            </a:extLst>
          </p:cNvPr>
          <p:cNvSpPr/>
          <p:nvPr/>
        </p:nvSpPr>
        <p:spPr>
          <a:xfrm>
            <a:off x="4770405" y="4021694"/>
            <a:ext cx="3272564" cy="2011449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noProof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تقاس السرعة بوحدة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كلم</a:t>
            </a:r>
            <a:r>
              <a:rPr kumimoji="0" lang="ar-SA" sz="1800" b="1" i="0" u="none" strike="noStrike" kern="0" cap="none" spc="0" normalizeH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/ ساعة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baseline="0" noProof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وتقرأ</a:t>
            </a:r>
            <a:r>
              <a:rPr lang="ar-SA" b="1" kern="0" noProof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 كيلومتر لكل ساعة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او</a:t>
            </a:r>
            <a:r>
              <a:rPr kumimoji="0" lang="ar-SA" sz="1800" b="1" i="0" u="none" strike="noStrike" kern="0" cap="none" spc="0" normalizeH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م / ث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وتقرا متر لكل ثانية 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صورة الشريحة 25">
                <a:extLst>
                  <a:ext uri="{FF2B5EF4-FFF2-40B4-BE49-F238E27FC236}">
                    <a16:creationId xmlns:a16="http://schemas.microsoft.com/office/drawing/2014/main" id="{9E00AFE3-90DE-433E-BEB3-B90BB47B76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6203434"/>
                  </p:ext>
                </p:extLst>
              </p:nvPr>
            </p:nvGraphicFramePr>
            <p:xfrm>
              <a:off x="-257755" y="5732206"/>
              <a:ext cx="1154476" cy="1125794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4476" cy="112579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صورة الشريحة 2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E00AFE3-90DE-433E-BEB3-B90BB47B76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57755" y="5732206"/>
                <a:ext cx="1154476" cy="1125794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C81775EB-BA0D-49A1-96A0-449A2999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70" y="1037194"/>
            <a:ext cx="4003284" cy="61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B94F2183-000D-4A3B-843B-7FD94E554357}"/>
              </a:ext>
            </a:extLst>
          </p:cNvPr>
          <p:cNvSpPr/>
          <p:nvPr/>
        </p:nvSpPr>
        <p:spPr>
          <a:xfrm>
            <a:off x="7437121" y="146324"/>
            <a:ext cx="3048000" cy="3531595"/>
          </a:xfrm>
          <a:prstGeom prst="wedgeEllipseCallout">
            <a:avLst>
              <a:gd name="adj1" fmla="val 68100"/>
              <a:gd name="adj2" fmla="val 21994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اذا علمتي ان وحدة قياس المسافة هي متر ( م) او كيلومتر (كلم)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dirty="0">
                <a:solidFill>
                  <a:srgbClr val="B4C8D1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ووحدة قياس الزمن هي الساعة (س) او الثانية ( ث)  فهل يمكنك استنتاج وحدة السرعة 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B4C8D1">
                  <a:lumMod val="50000"/>
                </a:srgbClr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C43130-158A-4108-8FC0-52E557AB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8" y="75622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9875017AE2C4C9CA9D521622EAB28" ma:contentTypeVersion="10" ma:contentTypeDescription="Create a new document." ma:contentTypeScope="" ma:versionID="6f18b35207170bb5fc9b5b50442f68d8">
  <xsd:schema xmlns:xsd="http://www.w3.org/2001/XMLSchema" xmlns:xs="http://www.w3.org/2001/XMLSchema" xmlns:p="http://schemas.microsoft.com/office/2006/metadata/properties" xmlns:ns3="5dbf01d5-4726-4aa0-a36d-098e4c4d4296" xmlns:ns4="d2780635-3916-41bd-bc85-af8fac9a5d70" targetNamespace="http://schemas.microsoft.com/office/2006/metadata/properties" ma:root="true" ma:fieldsID="b74fc892aa5e7531e8d148a426163cbc" ns3:_="" ns4:_="">
    <xsd:import namespace="5dbf01d5-4726-4aa0-a36d-098e4c4d4296"/>
    <xsd:import namespace="d2780635-3916-41bd-bc85-af8fac9a5d7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01d5-4726-4aa0-a36d-098e4c4d4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80635-3916-41bd-bc85-af8fac9a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72540D-4DFF-42D6-9B49-BC2F8E01E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f01d5-4726-4aa0-a36d-098e4c4d4296"/>
    <ds:schemaRef ds:uri="d2780635-3916-41bd-bc85-af8fac9a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EC7FB5-0661-4C6B-97D9-667E44CBCC9A}">
  <ds:schemaRefs>
    <ds:schemaRef ds:uri="http://purl.org/dc/elements/1.1/"/>
    <ds:schemaRef ds:uri="http://purl.org/dc/dcmitype/"/>
    <ds:schemaRef ds:uri="d2780635-3916-41bd-bc85-af8fac9a5d70"/>
    <ds:schemaRef ds:uri="http://schemas.microsoft.com/office/2006/documentManagement/types"/>
    <ds:schemaRef ds:uri="http://schemas.microsoft.com/office/2006/metadata/properties"/>
    <ds:schemaRef ds:uri="5dbf01d5-4726-4aa0-a36d-098e4c4d4296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53287FB-D150-4AD9-ADB0-021D515B1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477</Words>
  <Application>Microsoft Office PowerPoint</Application>
  <PresentationFormat>شاشة عريضة</PresentationFormat>
  <Paragraphs>109</Paragraphs>
  <Slides>25</Slides>
  <Notes>6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25</vt:i4>
      </vt:variant>
    </vt:vector>
  </HeadingPairs>
  <TitlesOfParts>
    <vt:vector size="35" baseType="lpstr">
      <vt:lpstr>Arial</vt:lpstr>
      <vt:lpstr>Barlow Medium</vt:lpstr>
      <vt:lpstr>Barlow SemiBold</vt:lpstr>
      <vt:lpstr>Calibri</vt:lpstr>
      <vt:lpstr>Calibri Light</vt:lpstr>
      <vt:lpstr>Fredoka One</vt:lpstr>
      <vt:lpstr>Roboto Condensed Light</vt:lpstr>
      <vt:lpstr>نسق Office</vt:lpstr>
      <vt:lpstr>Science Subject for High School - 9th Grade: Cell Biology</vt:lpstr>
      <vt:lpstr>1_Science Subject for High School - 9th Grade: Cell Biology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وديان الردادي</dc:creator>
  <cp:lastModifiedBy>وديان الردادي</cp:lastModifiedBy>
  <cp:revision>34</cp:revision>
  <dcterms:created xsi:type="dcterms:W3CDTF">2021-09-17T22:34:25Z</dcterms:created>
  <dcterms:modified xsi:type="dcterms:W3CDTF">2021-09-19T06:43:48Z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0x0101004449875017AE2C4C9CA9D521622EAB28</vt:lpwstr>
  </property>
</Properties>
</file>