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diagrams/drawing7.xml" ContentType="application/vnd.ms-office.drawingml.diagramDrawing+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notesSlides/notesSlide11.xml" ContentType="application/vnd.openxmlformats-officedocument.presentationml.notesSlide+xml"/>
  <Override PartName="/ppt/diagrams/colors7.xml" ContentType="application/vnd.openxmlformats-officedocument.drawingml.diagramColors+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diagrams/layout7.xml" ContentType="application/vnd.openxmlformats-officedocument.drawingml.diagram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notesSlides/notesSlide9.xml" ContentType="application/vnd.openxmlformats-officedocument.presentationml.notesSlide+xml"/>
  <Override PartName="/ppt/diagrams/data4.xml" ContentType="application/vnd.openxmlformats-officedocument.drawingml.diagramData+xml"/>
  <Override PartName="/ppt/slides/slide79.xml" ContentType="application/vnd.openxmlformats-officedocument.presentationml.slide+xml"/>
  <Override PartName="/ppt/notesSlides/notesSlide10.xml" ContentType="application/vnd.openxmlformats-officedocument.presentationml.notesSlide+xml"/>
  <Override PartName="/ppt/diagrams/colors6.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88"/>
  </p:notesMasterIdLst>
  <p:sldIdLst>
    <p:sldId id="256" r:id="rId2"/>
    <p:sldId id="362" r:id="rId3"/>
    <p:sldId id="257" r:id="rId4"/>
    <p:sldId id="298" r:id="rId5"/>
    <p:sldId id="344" r:id="rId6"/>
    <p:sldId id="345" r:id="rId7"/>
    <p:sldId id="350" r:id="rId8"/>
    <p:sldId id="288" r:id="rId9"/>
    <p:sldId id="293" r:id="rId10"/>
    <p:sldId id="294" r:id="rId11"/>
    <p:sldId id="363" r:id="rId12"/>
    <p:sldId id="364" r:id="rId13"/>
    <p:sldId id="357" r:id="rId14"/>
    <p:sldId id="295" r:id="rId15"/>
    <p:sldId id="365" r:id="rId16"/>
    <p:sldId id="299" r:id="rId17"/>
    <p:sldId id="300" r:id="rId18"/>
    <p:sldId id="289" r:id="rId19"/>
    <p:sldId id="292" r:id="rId20"/>
    <p:sldId id="358" r:id="rId21"/>
    <p:sldId id="290" r:id="rId22"/>
    <p:sldId id="359" r:id="rId23"/>
    <p:sldId id="301" r:id="rId24"/>
    <p:sldId id="302" r:id="rId25"/>
    <p:sldId id="291" r:id="rId26"/>
    <p:sldId id="366" r:id="rId27"/>
    <p:sldId id="367" r:id="rId28"/>
    <p:sldId id="368" r:id="rId29"/>
    <p:sldId id="369" r:id="rId30"/>
    <p:sldId id="370" r:id="rId31"/>
    <p:sldId id="371" r:id="rId32"/>
    <p:sldId id="372" r:id="rId33"/>
    <p:sldId id="303" r:id="rId34"/>
    <p:sldId id="304" r:id="rId35"/>
    <p:sldId id="355" r:id="rId36"/>
    <p:sldId id="305" r:id="rId37"/>
    <p:sldId id="310" r:id="rId38"/>
    <p:sldId id="306" r:id="rId39"/>
    <p:sldId id="311" r:id="rId40"/>
    <p:sldId id="307" r:id="rId41"/>
    <p:sldId id="308" r:id="rId42"/>
    <p:sldId id="309" r:id="rId43"/>
    <p:sldId id="313" r:id="rId44"/>
    <p:sldId id="373" r:id="rId45"/>
    <p:sldId id="351" r:id="rId46"/>
    <p:sldId id="312" r:id="rId47"/>
    <p:sldId id="314" r:id="rId48"/>
    <p:sldId id="315" r:id="rId49"/>
    <p:sldId id="387" r:id="rId50"/>
    <p:sldId id="316" r:id="rId51"/>
    <p:sldId id="317" r:id="rId52"/>
    <p:sldId id="388" r:id="rId53"/>
    <p:sldId id="389" r:id="rId54"/>
    <p:sldId id="390" r:id="rId55"/>
    <p:sldId id="318" r:id="rId56"/>
    <p:sldId id="319" r:id="rId57"/>
    <p:sldId id="320" r:id="rId58"/>
    <p:sldId id="356" r:id="rId59"/>
    <p:sldId id="375" r:id="rId60"/>
    <p:sldId id="374" r:id="rId61"/>
    <p:sldId id="376" r:id="rId62"/>
    <p:sldId id="321" r:id="rId63"/>
    <p:sldId id="322" r:id="rId64"/>
    <p:sldId id="323" r:id="rId65"/>
    <p:sldId id="324" r:id="rId66"/>
    <p:sldId id="360" r:id="rId67"/>
    <p:sldId id="377" r:id="rId68"/>
    <p:sldId id="325" r:id="rId69"/>
    <p:sldId id="326" r:id="rId70"/>
    <p:sldId id="327" r:id="rId71"/>
    <p:sldId id="328" r:id="rId72"/>
    <p:sldId id="329" r:id="rId73"/>
    <p:sldId id="330" r:id="rId74"/>
    <p:sldId id="378" r:id="rId75"/>
    <p:sldId id="379" r:id="rId76"/>
    <p:sldId id="331" r:id="rId77"/>
    <p:sldId id="361" r:id="rId78"/>
    <p:sldId id="381" r:id="rId79"/>
    <p:sldId id="382" r:id="rId80"/>
    <p:sldId id="383" r:id="rId81"/>
    <p:sldId id="384" r:id="rId82"/>
    <p:sldId id="332" r:id="rId83"/>
    <p:sldId id="333" r:id="rId84"/>
    <p:sldId id="385" r:id="rId85"/>
    <p:sldId id="391" r:id="rId86"/>
    <p:sldId id="380" r:id="rId87"/>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EE6C"/>
    <a:srgbClr val="00B853"/>
    <a:srgbClr val="000000"/>
    <a:srgbClr val="CF3E00"/>
    <a:srgbClr val="7692CC"/>
    <a:srgbClr val="FF6702"/>
    <a:srgbClr val="FF3305"/>
    <a:srgbClr val="236F7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نمط متوسط 4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7" autoAdjust="0"/>
    <p:restoredTop sz="94649" autoAdjust="0"/>
  </p:normalViewPr>
  <p:slideViewPr>
    <p:cSldViewPr>
      <p:cViewPr varScale="1">
        <p:scale>
          <a:sx n="44" d="100"/>
          <a:sy n="44" d="100"/>
        </p:scale>
        <p:origin x="-106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2A8A43-D02C-47C2-AF54-C1083D4182BE}"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A225E24F-915F-4DF5-8633-BB87764AF719}">
      <dgm:prSet custT="1"/>
      <dgm:spPr/>
      <dgm:t>
        <a:bodyPr/>
        <a:lstStyle/>
        <a:p>
          <a:pPr rtl="0"/>
          <a:r>
            <a:rPr lang="ar-SA" sz="3200" dirty="0" smtClean="0">
              <a:solidFill>
                <a:srgbClr val="FFFF99"/>
              </a:solidFill>
              <a:latin typeface="Microsoft Sans Serif" pitchFamily="34" charset="0"/>
              <a:cs typeface="AL-Mohanad Bold" pitchFamily="2" charset="-78"/>
            </a:rPr>
            <a:t>علمي</a:t>
          </a:r>
          <a:endParaRPr lang="en-US" sz="3200" dirty="0">
            <a:solidFill>
              <a:srgbClr val="FFFF99"/>
            </a:solidFill>
            <a:latin typeface="Microsoft Sans Serif" pitchFamily="34" charset="0"/>
            <a:cs typeface="AL-Mohanad Bold" pitchFamily="2" charset="-78"/>
          </a:endParaRPr>
        </a:p>
      </dgm:t>
    </dgm:pt>
    <dgm:pt modelId="{99CF2B13-D22A-43DE-85AC-E6BF8C84ECB7}" type="parTrans" cxnId="{37438314-2CE2-458D-967D-406329CEDEBB}">
      <dgm:prSet/>
      <dgm:spPr/>
      <dgm:t>
        <a:bodyPr/>
        <a:lstStyle/>
        <a:p>
          <a:endParaRPr lang="en-US">
            <a:cs typeface="AL-Mohanad Bold" pitchFamily="2" charset="-78"/>
          </a:endParaRPr>
        </a:p>
      </dgm:t>
    </dgm:pt>
    <dgm:pt modelId="{C103D4C2-3661-48D2-A818-457F157D008B}" type="sibTrans" cxnId="{37438314-2CE2-458D-967D-406329CEDEBB}">
      <dgm:prSet/>
      <dgm:spPr/>
      <dgm:t>
        <a:bodyPr/>
        <a:lstStyle/>
        <a:p>
          <a:endParaRPr lang="en-US">
            <a:cs typeface="AL-Mohanad Bold" pitchFamily="2" charset="-78"/>
          </a:endParaRPr>
        </a:p>
      </dgm:t>
    </dgm:pt>
    <dgm:pt modelId="{165FBBE2-F30D-4EA7-8C30-C1EC0427C3E0}">
      <dgm:prSet custT="1"/>
      <dgm:spPr/>
      <dgm:t>
        <a:bodyPr/>
        <a:lstStyle/>
        <a:p>
          <a:pPr rtl="0"/>
          <a:r>
            <a:rPr lang="ar-SA" sz="3200" dirty="0" smtClean="0">
              <a:solidFill>
                <a:srgbClr val="FFFF99"/>
              </a:solidFill>
              <a:latin typeface="Microsoft Sans Serif" pitchFamily="34" charset="0"/>
              <a:cs typeface="AL-Mohanad Bold" pitchFamily="2" charset="-78"/>
            </a:rPr>
            <a:t>أدبي</a:t>
          </a:r>
          <a:endParaRPr lang="en-US" sz="3200" dirty="0">
            <a:solidFill>
              <a:srgbClr val="FFFF99"/>
            </a:solidFill>
            <a:latin typeface="Microsoft Sans Serif" pitchFamily="34" charset="0"/>
            <a:cs typeface="AL-Mohanad Bold" pitchFamily="2" charset="-78"/>
          </a:endParaRPr>
        </a:p>
      </dgm:t>
    </dgm:pt>
    <dgm:pt modelId="{F1B90305-954A-4B5D-A4C6-DC3D75FBECF4}" type="parTrans" cxnId="{193F3160-8F31-424D-AA63-6D3B0D64C840}">
      <dgm:prSet/>
      <dgm:spPr/>
      <dgm:t>
        <a:bodyPr/>
        <a:lstStyle/>
        <a:p>
          <a:endParaRPr lang="en-US">
            <a:cs typeface="AL-Mohanad Bold" pitchFamily="2" charset="-78"/>
          </a:endParaRPr>
        </a:p>
      </dgm:t>
    </dgm:pt>
    <dgm:pt modelId="{2B4E1EF9-F51F-4C7F-8EA4-3AE13261BD4F}" type="sibTrans" cxnId="{193F3160-8F31-424D-AA63-6D3B0D64C840}">
      <dgm:prSet/>
      <dgm:spPr/>
      <dgm:t>
        <a:bodyPr/>
        <a:lstStyle/>
        <a:p>
          <a:endParaRPr lang="en-US">
            <a:cs typeface="AL-Mohanad Bold" pitchFamily="2" charset="-78"/>
          </a:endParaRPr>
        </a:p>
      </dgm:t>
    </dgm:pt>
    <dgm:pt modelId="{57021E86-9D13-4093-8620-3F41F6B2A112}">
      <dgm:prSet custT="1"/>
      <dgm:spPr/>
      <dgm:t>
        <a:bodyPr/>
        <a:lstStyle/>
        <a:p>
          <a:pPr rtl="0"/>
          <a:r>
            <a:rPr lang="ar-SA" sz="3200" dirty="0" smtClean="0">
              <a:solidFill>
                <a:srgbClr val="FFFF99"/>
              </a:solidFill>
              <a:latin typeface="Microsoft Sans Serif" pitchFamily="34" charset="0"/>
              <a:cs typeface="AL-Mohanad Bold" pitchFamily="2" charset="-78"/>
            </a:rPr>
            <a:t>تحفيظ قرآن</a:t>
          </a:r>
          <a:endParaRPr lang="en-US" sz="3200" dirty="0">
            <a:solidFill>
              <a:srgbClr val="FFFF99"/>
            </a:solidFill>
            <a:latin typeface="Microsoft Sans Serif" pitchFamily="34" charset="0"/>
            <a:cs typeface="AL-Mohanad Bold" pitchFamily="2" charset="-78"/>
          </a:endParaRPr>
        </a:p>
      </dgm:t>
    </dgm:pt>
    <dgm:pt modelId="{3CB65D41-9A21-4F2C-8C9A-6DE778305083}" type="parTrans" cxnId="{DA5722FA-6A32-4833-A803-B8C010964283}">
      <dgm:prSet/>
      <dgm:spPr/>
      <dgm:t>
        <a:bodyPr/>
        <a:lstStyle/>
        <a:p>
          <a:endParaRPr lang="en-US">
            <a:cs typeface="AL-Mohanad Bold" pitchFamily="2" charset="-78"/>
          </a:endParaRPr>
        </a:p>
      </dgm:t>
    </dgm:pt>
    <dgm:pt modelId="{3D576B64-A30F-4F09-AD50-18A46199A934}" type="sibTrans" cxnId="{DA5722FA-6A32-4833-A803-B8C010964283}">
      <dgm:prSet/>
      <dgm:spPr/>
      <dgm:t>
        <a:bodyPr/>
        <a:lstStyle/>
        <a:p>
          <a:endParaRPr lang="en-US">
            <a:cs typeface="AL-Mohanad Bold" pitchFamily="2" charset="-78"/>
          </a:endParaRPr>
        </a:p>
      </dgm:t>
    </dgm:pt>
    <dgm:pt modelId="{729C1065-6ABF-414C-A97C-3679BBB17093}">
      <dgm:prSet custT="1"/>
      <dgm:spPr/>
      <dgm:t>
        <a:bodyPr/>
        <a:lstStyle/>
        <a:p>
          <a:pPr rtl="0"/>
          <a:endParaRPr lang="ar-SA" sz="2100" dirty="0">
            <a:cs typeface="AL-Mohanad Bold" pitchFamily="2" charset="-78"/>
          </a:endParaRPr>
        </a:p>
      </dgm:t>
    </dgm:pt>
    <dgm:pt modelId="{52B043C4-9E11-4580-A9FE-72D2051537C9}" type="parTrans" cxnId="{0C9D08F0-077D-48CC-A296-79B66C705728}">
      <dgm:prSet/>
      <dgm:spPr/>
      <dgm:t>
        <a:bodyPr/>
        <a:lstStyle/>
        <a:p>
          <a:endParaRPr lang="en-US">
            <a:cs typeface="AL-Mohanad Bold" pitchFamily="2" charset="-78"/>
          </a:endParaRPr>
        </a:p>
      </dgm:t>
    </dgm:pt>
    <dgm:pt modelId="{0C4C36E9-BC45-47AA-875B-4DDB5044AB09}" type="sibTrans" cxnId="{0C9D08F0-077D-48CC-A296-79B66C705728}">
      <dgm:prSet/>
      <dgm:spPr/>
      <dgm:t>
        <a:bodyPr/>
        <a:lstStyle/>
        <a:p>
          <a:endParaRPr lang="en-US">
            <a:cs typeface="AL-Mohanad Bold" pitchFamily="2" charset="-78"/>
          </a:endParaRPr>
        </a:p>
      </dgm:t>
    </dgm:pt>
    <dgm:pt modelId="{CAC7F850-1232-45CE-94C9-A7BA1DC6D01C}" type="pres">
      <dgm:prSet presAssocID="{2E2A8A43-D02C-47C2-AF54-C1083D4182BE}" presName="Name0" presStyleCnt="0">
        <dgm:presLayoutVars>
          <dgm:dir/>
          <dgm:resizeHandles val="exact"/>
        </dgm:presLayoutVars>
      </dgm:prSet>
      <dgm:spPr/>
      <dgm:t>
        <a:bodyPr/>
        <a:lstStyle/>
        <a:p>
          <a:endParaRPr lang="en-US"/>
        </a:p>
      </dgm:t>
    </dgm:pt>
    <dgm:pt modelId="{D65A9C19-350C-42A0-911B-6B6498022651}" type="pres">
      <dgm:prSet presAssocID="{A225E24F-915F-4DF5-8633-BB87764AF719}" presName="Name5" presStyleLbl="vennNode1" presStyleIdx="0" presStyleCnt="4" custLinFactX="61810" custLinFactNeighborX="100000" custLinFactNeighborY="-35137">
        <dgm:presLayoutVars>
          <dgm:bulletEnabled val="1"/>
        </dgm:presLayoutVars>
      </dgm:prSet>
      <dgm:spPr/>
      <dgm:t>
        <a:bodyPr/>
        <a:lstStyle/>
        <a:p>
          <a:endParaRPr lang="en-US"/>
        </a:p>
      </dgm:t>
    </dgm:pt>
    <dgm:pt modelId="{0A3A94C3-3432-4F63-8462-867A19F2BAF1}" type="pres">
      <dgm:prSet presAssocID="{C103D4C2-3661-48D2-A818-457F157D008B}" presName="space" presStyleCnt="0"/>
      <dgm:spPr/>
    </dgm:pt>
    <dgm:pt modelId="{54F3F135-A3ED-434A-BD86-7B906BEF6DC7}" type="pres">
      <dgm:prSet presAssocID="{165FBBE2-F30D-4EA7-8C30-C1EC0427C3E0}" presName="Name5" presStyleLbl="vennNode1" presStyleIdx="1" presStyleCnt="4" custLinFactX="36425" custLinFactNeighborX="100000" custLinFactNeighborY="33937">
        <dgm:presLayoutVars>
          <dgm:bulletEnabled val="1"/>
        </dgm:presLayoutVars>
      </dgm:prSet>
      <dgm:spPr/>
      <dgm:t>
        <a:bodyPr/>
        <a:lstStyle/>
        <a:p>
          <a:endParaRPr lang="en-US"/>
        </a:p>
      </dgm:t>
    </dgm:pt>
    <dgm:pt modelId="{BEB8551B-3840-44C9-957D-074B264D6388}" type="pres">
      <dgm:prSet presAssocID="{2B4E1EF9-F51F-4C7F-8EA4-3AE13261BD4F}" presName="space" presStyleCnt="0"/>
      <dgm:spPr/>
    </dgm:pt>
    <dgm:pt modelId="{50E0FFA5-D104-4A1D-A152-4B32EFB41E1B}" type="pres">
      <dgm:prSet presAssocID="{57021E86-9D13-4093-8620-3F41F6B2A112}" presName="Name5" presStyleLbl="vennNode1" presStyleIdx="2" presStyleCnt="4" custLinFactX="-100000" custLinFactNeighborX="-180095" custLinFactNeighborY="35543">
        <dgm:presLayoutVars>
          <dgm:bulletEnabled val="1"/>
        </dgm:presLayoutVars>
      </dgm:prSet>
      <dgm:spPr/>
      <dgm:t>
        <a:bodyPr/>
        <a:lstStyle/>
        <a:p>
          <a:endParaRPr lang="en-US"/>
        </a:p>
      </dgm:t>
    </dgm:pt>
    <dgm:pt modelId="{84A13DE4-097A-4615-83A5-434B59436A8C}" type="pres">
      <dgm:prSet presAssocID="{3D576B64-A30F-4F09-AD50-18A46199A934}" presName="space" presStyleCnt="0"/>
      <dgm:spPr/>
    </dgm:pt>
    <dgm:pt modelId="{12306AAA-C528-4BF7-8051-4585DB7B2211}" type="pres">
      <dgm:prSet presAssocID="{729C1065-6ABF-414C-A97C-3679BBB17093}" presName="Name5" presStyleLbl="vennNode1" presStyleIdx="3" presStyleCnt="4" custFlipVert="1" custFlipHor="0" custScaleX="2162" custScaleY="2011" custLinFactX="-90000" custLinFactNeighborX="-100000" custLinFactNeighborY="24857">
        <dgm:presLayoutVars>
          <dgm:bulletEnabled val="1"/>
        </dgm:presLayoutVars>
      </dgm:prSet>
      <dgm:spPr/>
      <dgm:t>
        <a:bodyPr/>
        <a:lstStyle/>
        <a:p>
          <a:endParaRPr lang="en-US"/>
        </a:p>
      </dgm:t>
    </dgm:pt>
  </dgm:ptLst>
  <dgm:cxnLst>
    <dgm:cxn modelId="{0C9D08F0-077D-48CC-A296-79B66C705728}" srcId="{2E2A8A43-D02C-47C2-AF54-C1083D4182BE}" destId="{729C1065-6ABF-414C-A97C-3679BBB17093}" srcOrd="3" destOrd="0" parTransId="{52B043C4-9E11-4580-A9FE-72D2051537C9}" sibTransId="{0C4C36E9-BC45-47AA-875B-4DDB5044AB09}"/>
    <dgm:cxn modelId="{CEE83976-8C42-4574-A96B-CE7B1A063CB4}" type="presOf" srcId="{57021E86-9D13-4093-8620-3F41F6B2A112}" destId="{50E0FFA5-D104-4A1D-A152-4B32EFB41E1B}" srcOrd="0" destOrd="0" presId="urn:microsoft.com/office/officeart/2005/8/layout/venn3"/>
    <dgm:cxn modelId="{DA5722FA-6A32-4833-A803-B8C010964283}" srcId="{2E2A8A43-D02C-47C2-AF54-C1083D4182BE}" destId="{57021E86-9D13-4093-8620-3F41F6B2A112}" srcOrd="2" destOrd="0" parTransId="{3CB65D41-9A21-4F2C-8C9A-6DE778305083}" sibTransId="{3D576B64-A30F-4F09-AD50-18A46199A934}"/>
    <dgm:cxn modelId="{41509562-88E4-4FD0-953C-9F8CF69BE3DB}" type="presOf" srcId="{729C1065-6ABF-414C-A97C-3679BBB17093}" destId="{12306AAA-C528-4BF7-8051-4585DB7B2211}" srcOrd="0" destOrd="0" presId="urn:microsoft.com/office/officeart/2005/8/layout/venn3"/>
    <dgm:cxn modelId="{193F3160-8F31-424D-AA63-6D3B0D64C840}" srcId="{2E2A8A43-D02C-47C2-AF54-C1083D4182BE}" destId="{165FBBE2-F30D-4EA7-8C30-C1EC0427C3E0}" srcOrd="1" destOrd="0" parTransId="{F1B90305-954A-4B5D-A4C6-DC3D75FBECF4}" sibTransId="{2B4E1EF9-F51F-4C7F-8EA4-3AE13261BD4F}"/>
    <dgm:cxn modelId="{73A30185-537F-42DA-B30B-2728CFEAB1BD}" type="presOf" srcId="{A225E24F-915F-4DF5-8633-BB87764AF719}" destId="{D65A9C19-350C-42A0-911B-6B6498022651}" srcOrd="0" destOrd="0" presId="urn:microsoft.com/office/officeart/2005/8/layout/venn3"/>
    <dgm:cxn modelId="{37438314-2CE2-458D-967D-406329CEDEBB}" srcId="{2E2A8A43-D02C-47C2-AF54-C1083D4182BE}" destId="{A225E24F-915F-4DF5-8633-BB87764AF719}" srcOrd="0" destOrd="0" parTransId="{99CF2B13-D22A-43DE-85AC-E6BF8C84ECB7}" sibTransId="{C103D4C2-3661-48D2-A818-457F157D008B}"/>
    <dgm:cxn modelId="{F4FF3B46-B670-40BC-A7FF-368871EDE292}" type="presOf" srcId="{165FBBE2-F30D-4EA7-8C30-C1EC0427C3E0}" destId="{54F3F135-A3ED-434A-BD86-7B906BEF6DC7}" srcOrd="0" destOrd="0" presId="urn:microsoft.com/office/officeart/2005/8/layout/venn3"/>
    <dgm:cxn modelId="{9D6C8E42-645E-44F0-B5F5-BDCD122A68EC}" type="presOf" srcId="{2E2A8A43-D02C-47C2-AF54-C1083D4182BE}" destId="{CAC7F850-1232-45CE-94C9-A7BA1DC6D01C}" srcOrd="0" destOrd="0" presId="urn:microsoft.com/office/officeart/2005/8/layout/venn3"/>
    <dgm:cxn modelId="{07FDBD72-DE70-4CE1-B869-AFE9497DE22F}" type="presParOf" srcId="{CAC7F850-1232-45CE-94C9-A7BA1DC6D01C}" destId="{D65A9C19-350C-42A0-911B-6B6498022651}" srcOrd="0" destOrd="0" presId="urn:microsoft.com/office/officeart/2005/8/layout/venn3"/>
    <dgm:cxn modelId="{82B75E54-A7C5-46B9-B064-BEF35CCEA310}" type="presParOf" srcId="{CAC7F850-1232-45CE-94C9-A7BA1DC6D01C}" destId="{0A3A94C3-3432-4F63-8462-867A19F2BAF1}" srcOrd="1" destOrd="0" presId="urn:microsoft.com/office/officeart/2005/8/layout/venn3"/>
    <dgm:cxn modelId="{48674101-D702-4C66-A6E1-44DEF585F4C2}" type="presParOf" srcId="{CAC7F850-1232-45CE-94C9-A7BA1DC6D01C}" destId="{54F3F135-A3ED-434A-BD86-7B906BEF6DC7}" srcOrd="2" destOrd="0" presId="urn:microsoft.com/office/officeart/2005/8/layout/venn3"/>
    <dgm:cxn modelId="{0CB27354-155E-419C-8AD0-651105DBC28E}" type="presParOf" srcId="{CAC7F850-1232-45CE-94C9-A7BA1DC6D01C}" destId="{BEB8551B-3840-44C9-957D-074B264D6388}" srcOrd="3" destOrd="0" presId="urn:microsoft.com/office/officeart/2005/8/layout/venn3"/>
    <dgm:cxn modelId="{F52C71CE-FDD8-4009-9E56-FBC0460C41DB}" type="presParOf" srcId="{CAC7F850-1232-45CE-94C9-A7BA1DC6D01C}" destId="{50E0FFA5-D104-4A1D-A152-4B32EFB41E1B}" srcOrd="4" destOrd="0" presId="urn:microsoft.com/office/officeart/2005/8/layout/venn3"/>
    <dgm:cxn modelId="{F871BD04-AC11-4506-9B9A-F442FBBF5B77}" type="presParOf" srcId="{CAC7F850-1232-45CE-94C9-A7BA1DC6D01C}" destId="{84A13DE4-097A-4615-83A5-434B59436A8C}" srcOrd="5" destOrd="0" presId="urn:microsoft.com/office/officeart/2005/8/layout/venn3"/>
    <dgm:cxn modelId="{5A8FC122-651B-41FA-B336-333A3759E7A8}" type="presParOf" srcId="{CAC7F850-1232-45CE-94C9-A7BA1DC6D01C}" destId="{12306AAA-C528-4BF7-8051-4585DB7B2211}" srcOrd="6" destOrd="0" presId="urn:microsoft.com/office/officeart/2005/8/layout/ven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83541B-1184-42A9-92B1-984F027B90FA}" type="doc">
      <dgm:prSet loTypeId="urn:microsoft.com/office/officeart/2005/8/layout/hierarchy3" loCatId="hierarchy" qsTypeId="urn:microsoft.com/office/officeart/2005/8/quickstyle/simple1" qsCatId="simple" csTypeId="urn:microsoft.com/office/officeart/2005/8/colors/accent2_2" csCatId="accent2" phldr="1"/>
      <dgm:spPr/>
      <dgm:t>
        <a:bodyPr/>
        <a:lstStyle/>
        <a:p>
          <a:pPr rtl="1"/>
          <a:endParaRPr lang="ar-SA"/>
        </a:p>
      </dgm:t>
    </dgm:pt>
    <dgm:pt modelId="{5CBD4536-7C80-4B36-9A6C-C5CA40C7D136}">
      <dgm:prSet phldrT="[نص]"/>
      <dgm:spPr/>
      <dgm:t>
        <a:bodyPr/>
        <a:lstStyle/>
        <a:p>
          <a:pPr rtl="1"/>
          <a:r>
            <a:rPr lang="ar-SA" dirty="0" smtClean="0"/>
            <a:t>الجزء الكمي</a:t>
          </a:r>
          <a:endParaRPr lang="ar-SA" dirty="0"/>
        </a:p>
      </dgm:t>
    </dgm:pt>
    <dgm:pt modelId="{2EC2A092-0162-467C-BB47-A745EF51C190}" type="parTrans" cxnId="{BE87551C-3FA6-4695-BCCD-12609048EB00}">
      <dgm:prSet/>
      <dgm:spPr/>
      <dgm:t>
        <a:bodyPr/>
        <a:lstStyle/>
        <a:p>
          <a:pPr rtl="1"/>
          <a:endParaRPr lang="ar-SA"/>
        </a:p>
      </dgm:t>
    </dgm:pt>
    <dgm:pt modelId="{A2945054-9897-45D7-A17C-F79BDD06D9BD}" type="sibTrans" cxnId="{BE87551C-3FA6-4695-BCCD-12609048EB00}">
      <dgm:prSet/>
      <dgm:spPr/>
      <dgm:t>
        <a:bodyPr/>
        <a:lstStyle/>
        <a:p>
          <a:pPr rtl="1"/>
          <a:endParaRPr lang="ar-SA"/>
        </a:p>
      </dgm:t>
    </dgm:pt>
    <dgm:pt modelId="{C0AAF0D9-9117-4C86-A2DA-CA77A38D45C1}">
      <dgm:prSet phldrT="[نص]" custT="1"/>
      <dgm:spPr/>
      <dgm:t>
        <a:bodyPr/>
        <a:lstStyle/>
        <a:p>
          <a:pPr rtl="1"/>
          <a:r>
            <a:rPr lang="ar-SA" sz="2000" b="1" dirty="0" smtClean="0"/>
            <a:t>الاختيار من متعدد</a:t>
          </a:r>
          <a:endParaRPr lang="ar-SA" sz="2000" b="1" dirty="0"/>
        </a:p>
      </dgm:t>
    </dgm:pt>
    <dgm:pt modelId="{EB2422CA-956A-4FDF-8FBC-F0734CCF14DC}" type="parTrans" cxnId="{90CB1C96-10BB-4DBD-A751-CCB31BE29668}">
      <dgm:prSet/>
      <dgm:spPr/>
      <dgm:t>
        <a:bodyPr/>
        <a:lstStyle/>
        <a:p>
          <a:pPr rtl="1"/>
          <a:endParaRPr lang="ar-SA"/>
        </a:p>
      </dgm:t>
    </dgm:pt>
    <dgm:pt modelId="{A150DA52-16CE-41C4-9233-2D38AE228579}" type="sibTrans" cxnId="{90CB1C96-10BB-4DBD-A751-CCB31BE29668}">
      <dgm:prSet/>
      <dgm:spPr/>
      <dgm:t>
        <a:bodyPr/>
        <a:lstStyle/>
        <a:p>
          <a:pPr rtl="1"/>
          <a:endParaRPr lang="ar-SA"/>
        </a:p>
      </dgm:t>
    </dgm:pt>
    <dgm:pt modelId="{1B9BD80F-A36E-41EE-8DAB-47914C49A03C}">
      <dgm:prSet phldrT="[نص]" custT="1"/>
      <dgm:spPr/>
      <dgm:t>
        <a:bodyPr/>
        <a:lstStyle/>
        <a:p>
          <a:pPr rtl="1"/>
          <a:r>
            <a:rPr lang="ar-SA" sz="1600" b="1" dirty="0" smtClean="0"/>
            <a:t>المقارنات</a:t>
          </a:r>
        </a:p>
        <a:p>
          <a:pPr rtl="1"/>
          <a:r>
            <a:rPr lang="ar-SA" sz="1600" b="1" dirty="0" smtClean="0"/>
            <a:t>( يطلب من الطالب المقارنة بين قيمتين )</a:t>
          </a:r>
          <a:endParaRPr lang="ar-SA" sz="1600" b="1" dirty="0"/>
        </a:p>
      </dgm:t>
    </dgm:pt>
    <dgm:pt modelId="{ABCD33A8-B7CB-4040-B745-803CBA8F33C0}" type="parTrans" cxnId="{6142C605-52EB-47DB-A7CA-346575CBED2D}">
      <dgm:prSet/>
      <dgm:spPr/>
      <dgm:t>
        <a:bodyPr/>
        <a:lstStyle/>
        <a:p>
          <a:pPr rtl="1"/>
          <a:endParaRPr lang="ar-SA"/>
        </a:p>
      </dgm:t>
    </dgm:pt>
    <dgm:pt modelId="{0CEA9262-2F3B-4C19-BE69-647B0A65004C}" type="sibTrans" cxnId="{6142C605-52EB-47DB-A7CA-346575CBED2D}">
      <dgm:prSet/>
      <dgm:spPr/>
      <dgm:t>
        <a:bodyPr/>
        <a:lstStyle/>
        <a:p>
          <a:pPr rtl="1"/>
          <a:endParaRPr lang="ar-SA"/>
        </a:p>
      </dgm:t>
    </dgm:pt>
    <dgm:pt modelId="{C937BA61-69D2-4484-9EDA-7CA12673F85D}">
      <dgm:prSet phldrT="[نص]"/>
      <dgm:spPr/>
      <dgm:t>
        <a:bodyPr/>
        <a:lstStyle/>
        <a:p>
          <a:pPr rtl="1"/>
          <a:r>
            <a:rPr lang="ar-SA" dirty="0" smtClean="0"/>
            <a:t>الجزء اللفظي</a:t>
          </a:r>
          <a:endParaRPr lang="ar-SA" dirty="0"/>
        </a:p>
      </dgm:t>
    </dgm:pt>
    <dgm:pt modelId="{447DC8F0-D8DC-4A88-9591-4B758B63526E}" type="parTrans" cxnId="{0B92F00F-6CF3-4930-8F7E-DF96FC5B281A}">
      <dgm:prSet/>
      <dgm:spPr/>
      <dgm:t>
        <a:bodyPr/>
        <a:lstStyle/>
        <a:p>
          <a:pPr rtl="1"/>
          <a:endParaRPr lang="ar-SA"/>
        </a:p>
      </dgm:t>
    </dgm:pt>
    <dgm:pt modelId="{DFF37300-A234-491B-A060-224B9B4E7C77}" type="sibTrans" cxnId="{0B92F00F-6CF3-4930-8F7E-DF96FC5B281A}">
      <dgm:prSet/>
      <dgm:spPr/>
      <dgm:t>
        <a:bodyPr/>
        <a:lstStyle/>
        <a:p>
          <a:pPr rtl="1"/>
          <a:endParaRPr lang="ar-SA"/>
        </a:p>
      </dgm:t>
    </dgm:pt>
    <dgm:pt modelId="{64BC01B6-ABB5-40F5-AD4A-A906B2DC3F24}">
      <dgm:prSet phldrT="[نص]" custT="1"/>
      <dgm:spPr/>
      <dgm:t>
        <a:bodyPr/>
        <a:lstStyle/>
        <a:p>
          <a:pPr rtl="1"/>
          <a:r>
            <a:rPr lang="ar-SA" sz="2000" b="1" dirty="0" smtClean="0"/>
            <a:t>معاني المفردات</a:t>
          </a:r>
          <a:endParaRPr lang="ar-SA" sz="2000" b="1" dirty="0"/>
        </a:p>
      </dgm:t>
    </dgm:pt>
    <dgm:pt modelId="{4E681410-52F7-4BF2-BD41-6836E25962B3}" type="parTrans" cxnId="{166A56E9-A853-4F74-B071-2DB6A546C591}">
      <dgm:prSet/>
      <dgm:spPr/>
      <dgm:t>
        <a:bodyPr/>
        <a:lstStyle/>
        <a:p>
          <a:pPr rtl="1"/>
          <a:endParaRPr lang="ar-SA"/>
        </a:p>
      </dgm:t>
    </dgm:pt>
    <dgm:pt modelId="{A596C537-1DBA-47A7-98FB-CF7766CDB8A8}" type="sibTrans" cxnId="{166A56E9-A853-4F74-B071-2DB6A546C591}">
      <dgm:prSet/>
      <dgm:spPr/>
      <dgm:t>
        <a:bodyPr/>
        <a:lstStyle/>
        <a:p>
          <a:pPr rtl="1"/>
          <a:endParaRPr lang="ar-SA"/>
        </a:p>
      </dgm:t>
    </dgm:pt>
    <dgm:pt modelId="{7D48F083-85E1-4BDA-8509-E8EFAB3C1BF5}">
      <dgm:prSet phldrT="[نص]" custT="1"/>
      <dgm:spPr/>
      <dgm:t>
        <a:bodyPr/>
        <a:lstStyle/>
        <a:p>
          <a:pPr rtl="1"/>
          <a:r>
            <a:rPr lang="ar-SA" sz="2000" b="1" dirty="0" smtClean="0"/>
            <a:t>التناظر اللفظي</a:t>
          </a:r>
        </a:p>
      </dgm:t>
    </dgm:pt>
    <dgm:pt modelId="{C3DC817A-6296-43EE-BDFE-4B6C81A5175E}" type="parTrans" cxnId="{07DE15BF-1D2F-4DA0-B93D-E28368239F88}">
      <dgm:prSet/>
      <dgm:spPr/>
      <dgm:t>
        <a:bodyPr/>
        <a:lstStyle/>
        <a:p>
          <a:pPr rtl="1"/>
          <a:endParaRPr lang="ar-SA"/>
        </a:p>
      </dgm:t>
    </dgm:pt>
    <dgm:pt modelId="{B217324D-16AE-4ADA-A3CB-7587A8213433}" type="sibTrans" cxnId="{07DE15BF-1D2F-4DA0-B93D-E28368239F88}">
      <dgm:prSet/>
      <dgm:spPr/>
      <dgm:t>
        <a:bodyPr/>
        <a:lstStyle/>
        <a:p>
          <a:pPr rtl="1"/>
          <a:endParaRPr lang="ar-SA"/>
        </a:p>
      </dgm:t>
    </dgm:pt>
    <dgm:pt modelId="{0EC32081-6E78-4115-948B-CA174D1178F2}">
      <dgm:prSet custT="1"/>
      <dgm:spPr/>
      <dgm:t>
        <a:bodyPr/>
        <a:lstStyle/>
        <a:p>
          <a:pPr rtl="1"/>
          <a:r>
            <a:rPr lang="ar-SA" sz="2400" b="1" dirty="0" smtClean="0"/>
            <a:t>استيعاب المقروء</a:t>
          </a:r>
          <a:endParaRPr lang="ar-SA" sz="2400" b="1" dirty="0"/>
        </a:p>
      </dgm:t>
    </dgm:pt>
    <dgm:pt modelId="{847D270B-9448-4F92-875D-6BD042B00DB8}" type="parTrans" cxnId="{B113E51D-084E-4F8B-B485-7FE14DB0E78E}">
      <dgm:prSet/>
      <dgm:spPr/>
      <dgm:t>
        <a:bodyPr/>
        <a:lstStyle/>
        <a:p>
          <a:pPr rtl="1"/>
          <a:endParaRPr lang="ar-SA"/>
        </a:p>
      </dgm:t>
    </dgm:pt>
    <dgm:pt modelId="{D6D75238-9F4B-42FA-8FF8-B1815FA614A5}" type="sibTrans" cxnId="{B113E51D-084E-4F8B-B485-7FE14DB0E78E}">
      <dgm:prSet/>
      <dgm:spPr/>
      <dgm:t>
        <a:bodyPr/>
        <a:lstStyle/>
        <a:p>
          <a:pPr rtl="1"/>
          <a:endParaRPr lang="ar-SA"/>
        </a:p>
      </dgm:t>
    </dgm:pt>
    <dgm:pt modelId="{C8F7EC26-A5C2-41AA-B004-7CA11AFFDB31}">
      <dgm:prSet custT="1"/>
      <dgm:spPr/>
      <dgm:t>
        <a:bodyPr/>
        <a:lstStyle/>
        <a:p>
          <a:pPr rtl="1"/>
          <a:r>
            <a:rPr lang="ar-SA" sz="2000" b="1" dirty="0" smtClean="0"/>
            <a:t>إكمال الجمل</a:t>
          </a:r>
          <a:endParaRPr lang="ar-SA" sz="2000" b="1" dirty="0"/>
        </a:p>
      </dgm:t>
    </dgm:pt>
    <dgm:pt modelId="{24DBF525-87DE-447C-B26C-305323A63503}" type="parTrans" cxnId="{5ED665A2-3695-4CAA-B17B-83BB564A64C7}">
      <dgm:prSet/>
      <dgm:spPr/>
      <dgm:t>
        <a:bodyPr/>
        <a:lstStyle/>
        <a:p>
          <a:pPr rtl="1"/>
          <a:endParaRPr lang="ar-SA"/>
        </a:p>
      </dgm:t>
    </dgm:pt>
    <dgm:pt modelId="{E7D00CBC-CF9C-4164-B270-BB0301B4E69A}" type="sibTrans" cxnId="{5ED665A2-3695-4CAA-B17B-83BB564A64C7}">
      <dgm:prSet/>
      <dgm:spPr/>
      <dgm:t>
        <a:bodyPr/>
        <a:lstStyle/>
        <a:p>
          <a:pPr rtl="1"/>
          <a:endParaRPr lang="ar-SA"/>
        </a:p>
      </dgm:t>
    </dgm:pt>
    <dgm:pt modelId="{BB6EB7CE-E663-452B-895C-46BE96F20AD8}" type="pres">
      <dgm:prSet presAssocID="{8D83541B-1184-42A9-92B1-984F027B90FA}" presName="diagram" presStyleCnt="0">
        <dgm:presLayoutVars>
          <dgm:chPref val="1"/>
          <dgm:dir/>
          <dgm:animOne val="branch"/>
          <dgm:animLvl val="lvl"/>
          <dgm:resizeHandles/>
        </dgm:presLayoutVars>
      </dgm:prSet>
      <dgm:spPr/>
      <dgm:t>
        <a:bodyPr/>
        <a:lstStyle/>
        <a:p>
          <a:pPr rtl="1"/>
          <a:endParaRPr lang="ar-SA"/>
        </a:p>
      </dgm:t>
    </dgm:pt>
    <dgm:pt modelId="{7DAB6C7D-92A2-4662-90F6-0B835D9CFAAB}" type="pres">
      <dgm:prSet presAssocID="{5CBD4536-7C80-4B36-9A6C-C5CA40C7D136}" presName="root" presStyleCnt="0"/>
      <dgm:spPr/>
    </dgm:pt>
    <dgm:pt modelId="{20208452-4DE1-4E40-8926-29E83D0A8350}" type="pres">
      <dgm:prSet presAssocID="{5CBD4536-7C80-4B36-9A6C-C5CA40C7D136}" presName="rootComposite" presStyleCnt="0"/>
      <dgm:spPr/>
    </dgm:pt>
    <dgm:pt modelId="{D2BDA8E1-0FD3-4DF5-9A8D-5FC2118AC955}" type="pres">
      <dgm:prSet presAssocID="{5CBD4536-7C80-4B36-9A6C-C5CA40C7D136}" presName="rootText" presStyleLbl="node1" presStyleIdx="0" presStyleCnt="2"/>
      <dgm:spPr/>
      <dgm:t>
        <a:bodyPr/>
        <a:lstStyle/>
        <a:p>
          <a:pPr rtl="1"/>
          <a:endParaRPr lang="ar-SA"/>
        </a:p>
      </dgm:t>
    </dgm:pt>
    <dgm:pt modelId="{CD799F83-53D7-4EB2-876A-D198F0355C2E}" type="pres">
      <dgm:prSet presAssocID="{5CBD4536-7C80-4B36-9A6C-C5CA40C7D136}" presName="rootConnector" presStyleLbl="node1" presStyleIdx="0" presStyleCnt="2"/>
      <dgm:spPr/>
      <dgm:t>
        <a:bodyPr/>
        <a:lstStyle/>
        <a:p>
          <a:pPr rtl="1"/>
          <a:endParaRPr lang="ar-SA"/>
        </a:p>
      </dgm:t>
    </dgm:pt>
    <dgm:pt modelId="{A9364448-865A-446F-9CCD-EEB585CCCAC0}" type="pres">
      <dgm:prSet presAssocID="{5CBD4536-7C80-4B36-9A6C-C5CA40C7D136}" presName="childShape" presStyleCnt="0"/>
      <dgm:spPr/>
    </dgm:pt>
    <dgm:pt modelId="{260CA000-3696-405A-A93D-153BDA391051}" type="pres">
      <dgm:prSet presAssocID="{EB2422CA-956A-4FDF-8FBC-F0734CCF14DC}" presName="Name13" presStyleLbl="parChTrans1D2" presStyleIdx="0" presStyleCnt="6"/>
      <dgm:spPr/>
      <dgm:t>
        <a:bodyPr/>
        <a:lstStyle/>
        <a:p>
          <a:pPr rtl="1"/>
          <a:endParaRPr lang="ar-SA"/>
        </a:p>
      </dgm:t>
    </dgm:pt>
    <dgm:pt modelId="{92DAF7EF-B4E0-4E0B-9D2B-E588AEF7390C}" type="pres">
      <dgm:prSet presAssocID="{C0AAF0D9-9117-4C86-A2DA-CA77A38D45C1}" presName="childText" presStyleLbl="bgAcc1" presStyleIdx="0" presStyleCnt="6" custScaleX="126580">
        <dgm:presLayoutVars>
          <dgm:bulletEnabled val="1"/>
        </dgm:presLayoutVars>
      </dgm:prSet>
      <dgm:spPr/>
      <dgm:t>
        <a:bodyPr/>
        <a:lstStyle/>
        <a:p>
          <a:pPr rtl="1"/>
          <a:endParaRPr lang="ar-SA"/>
        </a:p>
      </dgm:t>
    </dgm:pt>
    <dgm:pt modelId="{00823194-4E2F-4CA7-B3AB-F2F455168F19}" type="pres">
      <dgm:prSet presAssocID="{ABCD33A8-B7CB-4040-B745-803CBA8F33C0}" presName="Name13" presStyleLbl="parChTrans1D2" presStyleIdx="1" presStyleCnt="6"/>
      <dgm:spPr/>
      <dgm:t>
        <a:bodyPr/>
        <a:lstStyle/>
        <a:p>
          <a:pPr rtl="1"/>
          <a:endParaRPr lang="ar-SA"/>
        </a:p>
      </dgm:t>
    </dgm:pt>
    <dgm:pt modelId="{31E5621D-AE91-43A4-8AAE-7714B526F68B}" type="pres">
      <dgm:prSet presAssocID="{1B9BD80F-A36E-41EE-8DAB-47914C49A03C}" presName="childText" presStyleLbl="bgAcc1" presStyleIdx="1" presStyleCnt="6" custScaleX="156837">
        <dgm:presLayoutVars>
          <dgm:bulletEnabled val="1"/>
        </dgm:presLayoutVars>
      </dgm:prSet>
      <dgm:spPr/>
      <dgm:t>
        <a:bodyPr/>
        <a:lstStyle/>
        <a:p>
          <a:pPr rtl="1"/>
          <a:endParaRPr lang="ar-SA"/>
        </a:p>
      </dgm:t>
    </dgm:pt>
    <dgm:pt modelId="{3186C869-7AA6-4D47-9B16-BA43CDF6F0EB}" type="pres">
      <dgm:prSet presAssocID="{C937BA61-69D2-4484-9EDA-7CA12673F85D}" presName="root" presStyleCnt="0"/>
      <dgm:spPr/>
    </dgm:pt>
    <dgm:pt modelId="{389D45A1-57AD-459E-BF9E-8D04633BBB55}" type="pres">
      <dgm:prSet presAssocID="{C937BA61-69D2-4484-9EDA-7CA12673F85D}" presName="rootComposite" presStyleCnt="0"/>
      <dgm:spPr/>
    </dgm:pt>
    <dgm:pt modelId="{3EE6567F-EF66-4ACD-AE9B-D4EFB1BE6A33}" type="pres">
      <dgm:prSet presAssocID="{C937BA61-69D2-4484-9EDA-7CA12673F85D}" presName="rootText" presStyleLbl="node1" presStyleIdx="1" presStyleCnt="2"/>
      <dgm:spPr/>
      <dgm:t>
        <a:bodyPr/>
        <a:lstStyle/>
        <a:p>
          <a:pPr rtl="1"/>
          <a:endParaRPr lang="ar-SA"/>
        </a:p>
      </dgm:t>
    </dgm:pt>
    <dgm:pt modelId="{5295D62E-6150-4185-9BDB-D051A1EE418A}" type="pres">
      <dgm:prSet presAssocID="{C937BA61-69D2-4484-9EDA-7CA12673F85D}" presName="rootConnector" presStyleLbl="node1" presStyleIdx="1" presStyleCnt="2"/>
      <dgm:spPr/>
      <dgm:t>
        <a:bodyPr/>
        <a:lstStyle/>
        <a:p>
          <a:pPr rtl="1"/>
          <a:endParaRPr lang="ar-SA"/>
        </a:p>
      </dgm:t>
    </dgm:pt>
    <dgm:pt modelId="{3B26F2B7-CFA3-4699-BCA8-842D520151F9}" type="pres">
      <dgm:prSet presAssocID="{C937BA61-69D2-4484-9EDA-7CA12673F85D}" presName="childShape" presStyleCnt="0"/>
      <dgm:spPr/>
    </dgm:pt>
    <dgm:pt modelId="{4D895D04-577A-4452-A55D-8768EAF9018D}" type="pres">
      <dgm:prSet presAssocID="{4E681410-52F7-4BF2-BD41-6836E25962B3}" presName="Name13" presStyleLbl="parChTrans1D2" presStyleIdx="2" presStyleCnt="6"/>
      <dgm:spPr/>
      <dgm:t>
        <a:bodyPr/>
        <a:lstStyle/>
        <a:p>
          <a:pPr rtl="1"/>
          <a:endParaRPr lang="ar-SA"/>
        </a:p>
      </dgm:t>
    </dgm:pt>
    <dgm:pt modelId="{FCCF5375-9D3E-4B37-A03D-5CD41951FEAF}" type="pres">
      <dgm:prSet presAssocID="{64BC01B6-ABB5-40F5-AD4A-A906B2DC3F24}" presName="childText" presStyleLbl="bgAcc1" presStyleIdx="2" presStyleCnt="6" custScaleX="113432">
        <dgm:presLayoutVars>
          <dgm:bulletEnabled val="1"/>
        </dgm:presLayoutVars>
      </dgm:prSet>
      <dgm:spPr/>
      <dgm:t>
        <a:bodyPr/>
        <a:lstStyle/>
        <a:p>
          <a:pPr rtl="1"/>
          <a:endParaRPr lang="ar-SA"/>
        </a:p>
      </dgm:t>
    </dgm:pt>
    <dgm:pt modelId="{0112C76F-D018-41CC-8647-C1A3DD3E3001}" type="pres">
      <dgm:prSet presAssocID="{C3DC817A-6296-43EE-BDFE-4B6C81A5175E}" presName="Name13" presStyleLbl="parChTrans1D2" presStyleIdx="3" presStyleCnt="6"/>
      <dgm:spPr/>
      <dgm:t>
        <a:bodyPr/>
        <a:lstStyle/>
        <a:p>
          <a:pPr rtl="1"/>
          <a:endParaRPr lang="ar-SA"/>
        </a:p>
      </dgm:t>
    </dgm:pt>
    <dgm:pt modelId="{75E0AE53-EE98-4A36-9CAE-E4EEB14671EF}" type="pres">
      <dgm:prSet presAssocID="{7D48F083-85E1-4BDA-8509-E8EFAB3C1BF5}" presName="childText" presStyleLbl="bgAcc1" presStyleIdx="3" presStyleCnt="6" custScaleX="116382" custLinFactNeighborX="-285" custLinFactNeighborY="-402">
        <dgm:presLayoutVars>
          <dgm:bulletEnabled val="1"/>
        </dgm:presLayoutVars>
      </dgm:prSet>
      <dgm:spPr/>
      <dgm:t>
        <a:bodyPr/>
        <a:lstStyle/>
        <a:p>
          <a:pPr rtl="1"/>
          <a:endParaRPr lang="ar-SA"/>
        </a:p>
      </dgm:t>
    </dgm:pt>
    <dgm:pt modelId="{91113D79-A7B2-495D-8821-45B21A4255F9}" type="pres">
      <dgm:prSet presAssocID="{24DBF525-87DE-447C-B26C-305323A63503}" presName="Name13" presStyleLbl="parChTrans1D2" presStyleIdx="4" presStyleCnt="6"/>
      <dgm:spPr/>
      <dgm:t>
        <a:bodyPr/>
        <a:lstStyle/>
        <a:p>
          <a:pPr rtl="1"/>
          <a:endParaRPr lang="ar-SA"/>
        </a:p>
      </dgm:t>
    </dgm:pt>
    <dgm:pt modelId="{64234F02-3991-4119-B0B4-12863CADD9F5}" type="pres">
      <dgm:prSet presAssocID="{C8F7EC26-A5C2-41AA-B004-7CA11AFFDB31}" presName="childText" presStyleLbl="bgAcc1" presStyleIdx="4" presStyleCnt="6" custScaleX="129814">
        <dgm:presLayoutVars>
          <dgm:bulletEnabled val="1"/>
        </dgm:presLayoutVars>
      </dgm:prSet>
      <dgm:spPr/>
      <dgm:t>
        <a:bodyPr/>
        <a:lstStyle/>
        <a:p>
          <a:pPr rtl="1"/>
          <a:endParaRPr lang="ar-SA"/>
        </a:p>
      </dgm:t>
    </dgm:pt>
    <dgm:pt modelId="{C2FEE6A4-FC1C-47F6-8217-F404A4364996}" type="pres">
      <dgm:prSet presAssocID="{847D270B-9448-4F92-875D-6BD042B00DB8}" presName="Name13" presStyleLbl="parChTrans1D2" presStyleIdx="5" presStyleCnt="6"/>
      <dgm:spPr/>
      <dgm:t>
        <a:bodyPr/>
        <a:lstStyle/>
        <a:p>
          <a:pPr rtl="1"/>
          <a:endParaRPr lang="ar-SA"/>
        </a:p>
      </dgm:t>
    </dgm:pt>
    <dgm:pt modelId="{B0D92B85-03F4-4672-920F-F5AD22CD6F36}" type="pres">
      <dgm:prSet presAssocID="{0EC32081-6E78-4115-948B-CA174D1178F2}" presName="childText" presStyleLbl="bgAcc1" presStyleIdx="5" presStyleCnt="6" custScaleX="154297">
        <dgm:presLayoutVars>
          <dgm:bulletEnabled val="1"/>
        </dgm:presLayoutVars>
      </dgm:prSet>
      <dgm:spPr/>
      <dgm:t>
        <a:bodyPr/>
        <a:lstStyle/>
        <a:p>
          <a:pPr rtl="1"/>
          <a:endParaRPr lang="ar-SA"/>
        </a:p>
      </dgm:t>
    </dgm:pt>
  </dgm:ptLst>
  <dgm:cxnLst>
    <dgm:cxn modelId="{E0BACF74-F57D-4F80-9710-A1BFA94A52CD}" type="presOf" srcId="{5CBD4536-7C80-4B36-9A6C-C5CA40C7D136}" destId="{D2BDA8E1-0FD3-4DF5-9A8D-5FC2118AC955}" srcOrd="0" destOrd="0" presId="urn:microsoft.com/office/officeart/2005/8/layout/hierarchy3"/>
    <dgm:cxn modelId="{C52B5F90-F481-419F-876C-D51E63395BDA}" type="presOf" srcId="{8D83541B-1184-42A9-92B1-984F027B90FA}" destId="{BB6EB7CE-E663-452B-895C-46BE96F20AD8}" srcOrd="0" destOrd="0" presId="urn:microsoft.com/office/officeart/2005/8/layout/hierarchy3"/>
    <dgm:cxn modelId="{8D59021B-1D3E-465C-AD74-39C89B201BAC}" type="presOf" srcId="{0EC32081-6E78-4115-948B-CA174D1178F2}" destId="{B0D92B85-03F4-4672-920F-F5AD22CD6F36}" srcOrd="0" destOrd="0" presId="urn:microsoft.com/office/officeart/2005/8/layout/hierarchy3"/>
    <dgm:cxn modelId="{9B8810A5-8189-467F-A50E-F93CCABAACD0}" type="presOf" srcId="{C937BA61-69D2-4484-9EDA-7CA12673F85D}" destId="{5295D62E-6150-4185-9BDB-D051A1EE418A}" srcOrd="1" destOrd="0" presId="urn:microsoft.com/office/officeart/2005/8/layout/hierarchy3"/>
    <dgm:cxn modelId="{6FF44A3D-5391-4DCB-BE54-D466934CB9F4}" type="presOf" srcId="{ABCD33A8-B7CB-4040-B745-803CBA8F33C0}" destId="{00823194-4E2F-4CA7-B3AB-F2F455168F19}" srcOrd="0" destOrd="0" presId="urn:microsoft.com/office/officeart/2005/8/layout/hierarchy3"/>
    <dgm:cxn modelId="{6142C605-52EB-47DB-A7CA-346575CBED2D}" srcId="{5CBD4536-7C80-4B36-9A6C-C5CA40C7D136}" destId="{1B9BD80F-A36E-41EE-8DAB-47914C49A03C}" srcOrd="1" destOrd="0" parTransId="{ABCD33A8-B7CB-4040-B745-803CBA8F33C0}" sibTransId="{0CEA9262-2F3B-4C19-BE69-647B0A65004C}"/>
    <dgm:cxn modelId="{BE87551C-3FA6-4695-BCCD-12609048EB00}" srcId="{8D83541B-1184-42A9-92B1-984F027B90FA}" destId="{5CBD4536-7C80-4B36-9A6C-C5CA40C7D136}" srcOrd="0" destOrd="0" parTransId="{2EC2A092-0162-467C-BB47-A745EF51C190}" sibTransId="{A2945054-9897-45D7-A17C-F79BDD06D9BD}"/>
    <dgm:cxn modelId="{EC81F9C2-0D2C-47D4-95B4-0D254CD90A36}" type="presOf" srcId="{24DBF525-87DE-447C-B26C-305323A63503}" destId="{91113D79-A7B2-495D-8821-45B21A4255F9}" srcOrd="0" destOrd="0" presId="urn:microsoft.com/office/officeart/2005/8/layout/hierarchy3"/>
    <dgm:cxn modelId="{AD59FB4A-67BE-4F96-81B7-CDF7C9E6720C}" type="presOf" srcId="{4E681410-52F7-4BF2-BD41-6836E25962B3}" destId="{4D895D04-577A-4452-A55D-8768EAF9018D}" srcOrd="0" destOrd="0" presId="urn:microsoft.com/office/officeart/2005/8/layout/hierarchy3"/>
    <dgm:cxn modelId="{8FDDF5BE-090F-4737-BC88-1CF6E0EF17C8}" type="presOf" srcId="{5CBD4536-7C80-4B36-9A6C-C5CA40C7D136}" destId="{CD799F83-53D7-4EB2-876A-D198F0355C2E}" srcOrd="1" destOrd="0" presId="urn:microsoft.com/office/officeart/2005/8/layout/hierarchy3"/>
    <dgm:cxn modelId="{10B6930B-9DDF-44CC-A86B-78BC1F7BCD7C}" type="presOf" srcId="{7D48F083-85E1-4BDA-8509-E8EFAB3C1BF5}" destId="{75E0AE53-EE98-4A36-9CAE-E4EEB14671EF}" srcOrd="0" destOrd="0" presId="urn:microsoft.com/office/officeart/2005/8/layout/hierarchy3"/>
    <dgm:cxn modelId="{9D9904D8-915D-4FCB-BB17-566789E2031D}" type="presOf" srcId="{C3DC817A-6296-43EE-BDFE-4B6C81A5175E}" destId="{0112C76F-D018-41CC-8647-C1A3DD3E3001}" srcOrd="0" destOrd="0" presId="urn:microsoft.com/office/officeart/2005/8/layout/hierarchy3"/>
    <dgm:cxn modelId="{1DBD7C33-A217-48BE-AE09-9C261C96BF4F}" type="presOf" srcId="{C937BA61-69D2-4484-9EDA-7CA12673F85D}" destId="{3EE6567F-EF66-4ACD-AE9B-D4EFB1BE6A33}" srcOrd="0" destOrd="0" presId="urn:microsoft.com/office/officeart/2005/8/layout/hierarchy3"/>
    <dgm:cxn modelId="{C311CE29-6786-4217-B059-000053026484}" type="presOf" srcId="{EB2422CA-956A-4FDF-8FBC-F0734CCF14DC}" destId="{260CA000-3696-405A-A93D-153BDA391051}" srcOrd="0" destOrd="0" presId="urn:microsoft.com/office/officeart/2005/8/layout/hierarchy3"/>
    <dgm:cxn modelId="{31417630-A815-4C4C-A00E-442B1518FAE7}" type="presOf" srcId="{1B9BD80F-A36E-41EE-8DAB-47914C49A03C}" destId="{31E5621D-AE91-43A4-8AAE-7714B526F68B}" srcOrd="0" destOrd="0" presId="urn:microsoft.com/office/officeart/2005/8/layout/hierarchy3"/>
    <dgm:cxn modelId="{5ED665A2-3695-4CAA-B17B-83BB564A64C7}" srcId="{C937BA61-69D2-4484-9EDA-7CA12673F85D}" destId="{C8F7EC26-A5C2-41AA-B004-7CA11AFFDB31}" srcOrd="2" destOrd="0" parTransId="{24DBF525-87DE-447C-B26C-305323A63503}" sibTransId="{E7D00CBC-CF9C-4164-B270-BB0301B4E69A}"/>
    <dgm:cxn modelId="{07DE15BF-1D2F-4DA0-B93D-E28368239F88}" srcId="{C937BA61-69D2-4484-9EDA-7CA12673F85D}" destId="{7D48F083-85E1-4BDA-8509-E8EFAB3C1BF5}" srcOrd="1" destOrd="0" parTransId="{C3DC817A-6296-43EE-BDFE-4B6C81A5175E}" sibTransId="{B217324D-16AE-4ADA-A3CB-7587A8213433}"/>
    <dgm:cxn modelId="{F162C083-7D02-49BA-8A41-0DC6B7F6F9FE}" type="presOf" srcId="{64BC01B6-ABB5-40F5-AD4A-A906B2DC3F24}" destId="{FCCF5375-9D3E-4B37-A03D-5CD41951FEAF}" srcOrd="0" destOrd="0" presId="urn:microsoft.com/office/officeart/2005/8/layout/hierarchy3"/>
    <dgm:cxn modelId="{90CB1C96-10BB-4DBD-A751-CCB31BE29668}" srcId="{5CBD4536-7C80-4B36-9A6C-C5CA40C7D136}" destId="{C0AAF0D9-9117-4C86-A2DA-CA77A38D45C1}" srcOrd="0" destOrd="0" parTransId="{EB2422CA-956A-4FDF-8FBC-F0734CCF14DC}" sibTransId="{A150DA52-16CE-41C4-9233-2D38AE228579}"/>
    <dgm:cxn modelId="{166A56E9-A853-4F74-B071-2DB6A546C591}" srcId="{C937BA61-69D2-4484-9EDA-7CA12673F85D}" destId="{64BC01B6-ABB5-40F5-AD4A-A906B2DC3F24}" srcOrd="0" destOrd="0" parTransId="{4E681410-52F7-4BF2-BD41-6836E25962B3}" sibTransId="{A596C537-1DBA-47A7-98FB-CF7766CDB8A8}"/>
    <dgm:cxn modelId="{F5F91E4B-A143-4530-B687-3402C87B90F1}" type="presOf" srcId="{C8F7EC26-A5C2-41AA-B004-7CA11AFFDB31}" destId="{64234F02-3991-4119-B0B4-12863CADD9F5}" srcOrd="0" destOrd="0" presId="urn:microsoft.com/office/officeart/2005/8/layout/hierarchy3"/>
    <dgm:cxn modelId="{E71F134C-A102-41A2-8652-844A5A01019F}" type="presOf" srcId="{C0AAF0D9-9117-4C86-A2DA-CA77A38D45C1}" destId="{92DAF7EF-B4E0-4E0B-9D2B-E588AEF7390C}" srcOrd="0" destOrd="0" presId="urn:microsoft.com/office/officeart/2005/8/layout/hierarchy3"/>
    <dgm:cxn modelId="{B113E51D-084E-4F8B-B485-7FE14DB0E78E}" srcId="{C937BA61-69D2-4484-9EDA-7CA12673F85D}" destId="{0EC32081-6E78-4115-948B-CA174D1178F2}" srcOrd="3" destOrd="0" parTransId="{847D270B-9448-4F92-875D-6BD042B00DB8}" sibTransId="{D6D75238-9F4B-42FA-8FF8-B1815FA614A5}"/>
    <dgm:cxn modelId="{C414E42F-E3B2-46A5-9973-920427F8832B}" type="presOf" srcId="{847D270B-9448-4F92-875D-6BD042B00DB8}" destId="{C2FEE6A4-FC1C-47F6-8217-F404A4364996}" srcOrd="0" destOrd="0" presId="urn:microsoft.com/office/officeart/2005/8/layout/hierarchy3"/>
    <dgm:cxn modelId="{0B92F00F-6CF3-4930-8F7E-DF96FC5B281A}" srcId="{8D83541B-1184-42A9-92B1-984F027B90FA}" destId="{C937BA61-69D2-4484-9EDA-7CA12673F85D}" srcOrd="1" destOrd="0" parTransId="{447DC8F0-D8DC-4A88-9591-4B758B63526E}" sibTransId="{DFF37300-A234-491B-A060-224B9B4E7C77}"/>
    <dgm:cxn modelId="{1A980505-F730-470F-97AA-CDB900A2EBB8}" type="presParOf" srcId="{BB6EB7CE-E663-452B-895C-46BE96F20AD8}" destId="{7DAB6C7D-92A2-4662-90F6-0B835D9CFAAB}" srcOrd="0" destOrd="0" presId="urn:microsoft.com/office/officeart/2005/8/layout/hierarchy3"/>
    <dgm:cxn modelId="{E2214247-080C-401D-A7A9-31CA09689FEA}" type="presParOf" srcId="{7DAB6C7D-92A2-4662-90F6-0B835D9CFAAB}" destId="{20208452-4DE1-4E40-8926-29E83D0A8350}" srcOrd="0" destOrd="0" presId="urn:microsoft.com/office/officeart/2005/8/layout/hierarchy3"/>
    <dgm:cxn modelId="{3212A15E-7461-4C21-BD16-81D90FDD6EF1}" type="presParOf" srcId="{20208452-4DE1-4E40-8926-29E83D0A8350}" destId="{D2BDA8E1-0FD3-4DF5-9A8D-5FC2118AC955}" srcOrd="0" destOrd="0" presId="urn:microsoft.com/office/officeart/2005/8/layout/hierarchy3"/>
    <dgm:cxn modelId="{AF3E4D66-DDE6-466C-9C01-3B4F3B420968}" type="presParOf" srcId="{20208452-4DE1-4E40-8926-29E83D0A8350}" destId="{CD799F83-53D7-4EB2-876A-D198F0355C2E}" srcOrd="1" destOrd="0" presId="urn:microsoft.com/office/officeart/2005/8/layout/hierarchy3"/>
    <dgm:cxn modelId="{534CB725-C974-46F0-A350-463F7294C007}" type="presParOf" srcId="{7DAB6C7D-92A2-4662-90F6-0B835D9CFAAB}" destId="{A9364448-865A-446F-9CCD-EEB585CCCAC0}" srcOrd="1" destOrd="0" presId="urn:microsoft.com/office/officeart/2005/8/layout/hierarchy3"/>
    <dgm:cxn modelId="{86C8D57D-309E-4578-A30F-171B97F0B9B6}" type="presParOf" srcId="{A9364448-865A-446F-9CCD-EEB585CCCAC0}" destId="{260CA000-3696-405A-A93D-153BDA391051}" srcOrd="0" destOrd="0" presId="urn:microsoft.com/office/officeart/2005/8/layout/hierarchy3"/>
    <dgm:cxn modelId="{2DC92B37-F787-47C8-AEF3-D75C386780FB}" type="presParOf" srcId="{A9364448-865A-446F-9CCD-EEB585CCCAC0}" destId="{92DAF7EF-B4E0-4E0B-9D2B-E588AEF7390C}" srcOrd="1" destOrd="0" presId="urn:microsoft.com/office/officeart/2005/8/layout/hierarchy3"/>
    <dgm:cxn modelId="{F2376D9E-83FA-4373-BD1A-6B726544B69F}" type="presParOf" srcId="{A9364448-865A-446F-9CCD-EEB585CCCAC0}" destId="{00823194-4E2F-4CA7-B3AB-F2F455168F19}" srcOrd="2" destOrd="0" presId="urn:microsoft.com/office/officeart/2005/8/layout/hierarchy3"/>
    <dgm:cxn modelId="{58A920C8-8FF0-496C-8D6C-D44C9820AEA6}" type="presParOf" srcId="{A9364448-865A-446F-9CCD-EEB585CCCAC0}" destId="{31E5621D-AE91-43A4-8AAE-7714B526F68B}" srcOrd="3" destOrd="0" presId="urn:microsoft.com/office/officeart/2005/8/layout/hierarchy3"/>
    <dgm:cxn modelId="{0FABF84A-EA02-476E-9EFD-1A58C3DD118D}" type="presParOf" srcId="{BB6EB7CE-E663-452B-895C-46BE96F20AD8}" destId="{3186C869-7AA6-4D47-9B16-BA43CDF6F0EB}" srcOrd="1" destOrd="0" presId="urn:microsoft.com/office/officeart/2005/8/layout/hierarchy3"/>
    <dgm:cxn modelId="{C52EE52B-716F-4157-B6FC-712B4ACAEE2B}" type="presParOf" srcId="{3186C869-7AA6-4D47-9B16-BA43CDF6F0EB}" destId="{389D45A1-57AD-459E-BF9E-8D04633BBB55}" srcOrd="0" destOrd="0" presId="urn:microsoft.com/office/officeart/2005/8/layout/hierarchy3"/>
    <dgm:cxn modelId="{B8742196-4112-4C0C-B453-5C244B87F43B}" type="presParOf" srcId="{389D45A1-57AD-459E-BF9E-8D04633BBB55}" destId="{3EE6567F-EF66-4ACD-AE9B-D4EFB1BE6A33}" srcOrd="0" destOrd="0" presId="urn:microsoft.com/office/officeart/2005/8/layout/hierarchy3"/>
    <dgm:cxn modelId="{FD8BEE7F-1945-4FFD-A68E-EB7AE1A651AF}" type="presParOf" srcId="{389D45A1-57AD-459E-BF9E-8D04633BBB55}" destId="{5295D62E-6150-4185-9BDB-D051A1EE418A}" srcOrd="1" destOrd="0" presId="urn:microsoft.com/office/officeart/2005/8/layout/hierarchy3"/>
    <dgm:cxn modelId="{6D504021-EEC6-4CA9-94D1-77CA6AEA210B}" type="presParOf" srcId="{3186C869-7AA6-4D47-9B16-BA43CDF6F0EB}" destId="{3B26F2B7-CFA3-4699-BCA8-842D520151F9}" srcOrd="1" destOrd="0" presId="urn:microsoft.com/office/officeart/2005/8/layout/hierarchy3"/>
    <dgm:cxn modelId="{8168221F-E850-48BE-B27A-14189AE65A4E}" type="presParOf" srcId="{3B26F2B7-CFA3-4699-BCA8-842D520151F9}" destId="{4D895D04-577A-4452-A55D-8768EAF9018D}" srcOrd="0" destOrd="0" presId="urn:microsoft.com/office/officeart/2005/8/layout/hierarchy3"/>
    <dgm:cxn modelId="{ACC22990-7AAD-4342-8187-7D5BA7DC50F1}" type="presParOf" srcId="{3B26F2B7-CFA3-4699-BCA8-842D520151F9}" destId="{FCCF5375-9D3E-4B37-A03D-5CD41951FEAF}" srcOrd="1" destOrd="0" presId="urn:microsoft.com/office/officeart/2005/8/layout/hierarchy3"/>
    <dgm:cxn modelId="{BCCDC347-14B3-4532-A56C-94BC94189CBD}" type="presParOf" srcId="{3B26F2B7-CFA3-4699-BCA8-842D520151F9}" destId="{0112C76F-D018-41CC-8647-C1A3DD3E3001}" srcOrd="2" destOrd="0" presId="urn:microsoft.com/office/officeart/2005/8/layout/hierarchy3"/>
    <dgm:cxn modelId="{8A1CA173-786A-4DCF-981F-B623CE8035DF}" type="presParOf" srcId="{3B26F2B7-CFA3-4699-BCA8-842D520151F9}" destId="{75E0AE53-EE98-4A36-9CAE-E4EEB14671EF}" srcOrd="3" destOrd="0" presId="urn:microsoft.com/office/officeart/2005/8/layout/hierarchy3"/>
    <dgm:cxn modelId="{2CF9A8CF-E24B-4330-A636-828C25F0CCEF}" type="presParOf" srcId="{3B26F2B7-CFA3-4699-BCA8-842D520151F9}" destId="{91113D79-A7B2-495D-8821-45B21A4255F9}" srcOrd="4" destOrd="0" presId="urn:microsoft.com/office/officeart/2005/8/layout/hierarchy3"/>
    <dgm:cxn modelId="{A8FF3DCE-DBA0-4EB8-A5B8-BFDDD966275D}" type="presParOf" srcId="{3B26F2B7-CFA3-4699-BCA8-842D520151F9}" destId="{64234F02-3991-4119-B0B4-12863CADD9F5}" srcOrd="5" destOrd="0" presId="urn:microsoft.com/office/officeart/2005/8/layout/hierarchy3"/>
    <dgm:cxn modelId="{C6FBAB26-1DD7-412F-8530-895C28D9AAB7}" type="presParOf" srcId="{3B26F2B7-CFA3-4699-BCA8-842D520151F9}" destId="{C2FEE6A4-FC1C-47F6-8217-F404A4364996}" srcOrd="6" destOrd="0" presId="urn:microsoft.com/office/officeart/2005/8/layout/hierarchy3"/>
    <dgm:cxn modelId="{F980844B-5255-437E-BA61-60262DF984E9}" type="presParOf" srcId="{3B26F2B7-CFA3-4699-BCA8-842D520151F9}" destId="{B0D92B85-03F4-4672-920F-F5AD22CD6F36}" srcOrd="7"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8B5ABE-2233-4DE8-9E73-97CC0CDC6065}" type="doc">
      <dgm:prSet loTypeId="urn:microsoft.com/office/officeart/2005/8/layout/cycle5" loCatId="cycle" qsTypeId="urn:microsoft.com/office/officeart/2005/8/quickstyle/simple4" qsCatId="simple" csTypeId="urn:microsoft.com/office/officeart/2005/8/colors/accent1_2" csCatId="accent1" phldr="1"/>
      <dgm:spPr/>
      <dgm:t>
        <a:bodyPr/>
        <a:lstStyle/>
        <a:p>
          <a:endParaRPr lang="en-US"/>
        </a:p>
      </dgm:t>
    </dgm:pt>
    <dgm:pt modelId="{7B19DAFB-EC1E-473B-BD7D-796B23D653D6}">
      <dgm:prSet custT="1"/>
      <dgm:spPr/>
      <dgm:t>
        <a:bodyPr/>
        <a:lstStyle/>
        <a:p>
          <a:pPr rtl="0"/>
          <a:r>
            <a:rPr lang="ar-SA" sz="2400" b="1" dirty="0" smtClean="0">
              <a:solidFill>
                <a:schemeClr val="bg1"/>
              </a:solidFill>
              <a:cs typeface="AL-Mohanad Bold" pitchFamily="2" charset="-78"/>
            </a:rPr>
            <a:t>20</a:t>
          </a:r>
          <a:r>
            <a:rPr lang="ar-SA" sz="2800" b="1" dirty="0" smtClean="0">
              <a:solidFill>
                <a:schemeClr val="bg1"/>
              </a:solidFill>
              <a:latin typeface="Microsoft Sans Serif" pitchFamily="34" charset="0"/>
              <a:cs typeface="AL-Mohanad Bold" pitchFamily="2" charset="-78"/>
            </a:rPr>
            <a:t>% للصف الأول</a:t>
          </a:r>
          <a:endParaRPr lang="en-US" sz="2800" b="1" dirty="0">
            <a:solidFill>
              <a:schemeClr val="bg1"/>
            </a:solidFill>
            <a:latin typeface="Microsoft Sans Serif" pitchFamily="34" charset="0"/>
            <a:cs typeface="AL-Mohanad Bold" pitchFamily="2" charset="-78"/>
          </a:endParaRPr>
        </a:p>
      </dgm:t>
    </dgm:pt>
    <dgm:pt modelId="{0DA1760D-F4AB-4E74-8298-F09459ABB9CE}" type="parTrans" cxnId="{59F5D4BE-6849-408C-BCA7-93ABD504FBF2}">
      <dgm:prSet/>
      <dgm:spPr/>
      <dgm:t>
        <a:bodyPr/>
        <a:lstStyle/>
        <a:p>
          <a:endParaRPr lang="en-US" b="1">
            <a:solidFill>
              <a:schemeClr val="bg1"/>
            </a:solidFill>
            <a:cs typeface="AL-Mohanad Bold" pitchFamily="2" charset="-78"/>
          </a:endParaRPr>
        </a:p>
      </dgm:t>
    </dgm:pt>
    <dgm:pt modelId="{DA88621F-7289-4BF0-B19D-B8AC9D622BC7}" type="sibTrans" cxnId="{59F5D4BE-6849-408C-BCA7-93ABD504FBF2}">
      <dgm:prSet/>
      <dgm:spPr/>
      <dgm:t>
        <a:bodyPr/>
        <a:lstStyle/>
        <a:p>
          <a:endParaRPr lang="en-US" b="1">
            <a:solidFill>
              <a:schemeClr val="bg1"/>
            </a:solidFill>
            <a:cs typeface="AL-Mohanad Bold" pitchFamily="2" charset="-78"/>
          </a:endParaRPr>
        </a:p>
      </dgm:t>
    </dgm:pt>
    <dgm:pt modelId="{63B5F7BF-7DE3-45C6-8AD4-4609544C6607}">
      <dgm:prSet/>
      <dgm:spPr/>
      <dgm:t>
        <a:bodyPr/>
        <a:lstStyle/>
        <a:p>
          <a:pPr rtl="0"/>
          <a:r>
            <a:rPr lang="ar-SA" b="1" dirty="0" smtClean="0">
              <a:solidFill>
                <a:schemeClr val="bg1"/>
              </a:solidFill>
              <a:cs typeface="AL-Mohanad Bold" pitchFamily="2" charset="-78"/>
            </a:rPr>
            <a:t>40</a:t>
          </a:r>
          <a:r>
            <a:rPr lang="ar-SA" b="1" dirty="0" smtClean="0">
              <a:solidFill>
                <a:schemeClr val="bg1"/>
              </a:solidFill>
              <a:latin typeface="Microsoft Sans Serif" pitchFamily="34" charset="0"/>
              <a:cs typeface="AL-Mohanad Bold" pitchFamily="2" charset="-78"/>
            </a:rPr>
            <a:t>% للصف الثاني</a:t>
          </a:r>
          <a:endParaRPr lang="en-US" b="1" dirty="0">
            <a:solidFill>
              <a:schemeClr val="bg1"/>
            </a:solidFill>
            <a:latin typeface="Microsoft Sans Serif" pitchFamily="34" charset="0"/>
            <a:cs typeface="AL-Mohanad Bold" pitchFamily="2" charset="-78"/>
          </a:endParaRPr>
        </a:p>
      </dgm:t>
    </dgm:pt>
    <dgm:pt modelId="{21FC379C-F421-478B-84C6-1C4ECA77A018}" type="parTrans" cxnId="{E6D64A42-9298-4A4E-BC6B-282E83E15CB0}">
      <dgm:prSet/>
      <dgm:spPr/>
      <dgm:t>
        <a:bodyPr/>
        <a:lstStyle/>
        <a:p>
          <a:endParaRPr lang="en-US" b="1">
            <a:solidFill>
              <a:schemeClr val="bg1"/>
            </a:solidFill>
            <a:cs typeface="AL-Mohanad Bold" pitchFamily="2" charset="-78"/>
          </a:endParaRPr>
        </a:p>
      </dgm:t>
    </dgm:pt>
    <dgm:pt modelId="{DEE02254-E908-412D-B4CC-F99A18839974}" type="sibTrans" cxnId="{E6D64A42-9298-4A4E-BC6B-282E83E15CB0}">
      <dgm:prSet/>
      <dgm:spPr/>
      <dgm:t>
        <a:bodyPr/>
        <a:lstStyle/>
        <a:p>
          <a:endParaRPr lang="en-US" b="1">
            <a:solidFill>
              <a:schemeClr val="bg1"/>
            </a:solidFill>
            <a:cs typeface="AL-Mohanad Bold" pitchFamily="2" charset="-78"/>
          </a:endParaRPr>
        </a:p>
      </dgm:t>
    </dgm:pt>
    <dgm:pt modelId="{0CA392D0-3D9F-4519-8A13-14440391A344}">
      <dgm:prSet custT="1"/>
      <dgm:spPr/>
      <dgm:t>
        <a:bodyPr/>
        <a:lstStyle/>
        <a:p>
          <a:pPr rtl="0"/>
          <a:r>
            <a:rPr lang="ar-SA" sz="2400" b="1" dirty="0" smtClean="0">
              <a:solidFill>
                <a:schemeClr val="bg1"/>
              </a:solidFill>
              <a:cs typeface="AL-Mohanad Bold" pitchFamily="2" charset="-78"/>
            </a:rPr>
            <a:t>40</a:t>
          </a:r>
          <a:r>
            <a:rPr lang="ar-SA" sz="2400" b="1" dirty="0" smtClean="0">
              <a:solidFill>
                <a:schemeClr val="bg1"/>
              </a:solidFill>
              <a:latin typeface="Microsoft Sans Serif" pitchFamily="34" charset="0"/>
              <a:cs typeface="AL-Mohanad Bold" pitchFamily="2" charset="-78"/>
            </a:rPr>
            <a:t>%</a:t>
          </a:r>
          <a:r>
            <a:rPr lang="ar-SA" sz="2000" b="1" dirty="0" smtClean="0">
              <a:solidFill>
                <a:schemeClr val="bg1"/>
              </a:solidFill>
              <a:latin typeface="Microsoft Sans Serif" pitchFamily="34" charset="0"/>
              <a:cs typeface="AL-Mohanad Bold" pitchFamily="2" charset="-78"/>
            </a:rPr>
            <a:t> </a:t>
          </a:r>
          <a:r>
            <a:rPr lang="ar-SA" sz="2800" b="1" dirty="0" smtClean="0">
              <a:solidFill>
                <a:schemeClr val="bg1"/>
              </a:solidFill>
              <a:latin typeface="Microsoft Sans Serif" pitchFamily="34" charset="0"/>
              <a:cs typeface="AL-Mohanad Bold" pitchFamily="2" charset="-78"/>
            </a:rPr>
            <a:t>للصف الثالث</a:t>
          </a:r>
          <a:endParaRPr lang="en-US" sz="2800" b="1" dirty="0">
            <a:solidFill>
              <a:schemeClr val="bg1"/>
            </a:solidFill>
            <a:latin typeface="Microsoft Sans Serif" pitchFamily="34" charset="0"/>
            <a:cs typeface="AL-Mohanad Bold" pitchFamily="2" charset="-78"/>
          </a:endParaRPr>
        </a:p>
      </dgm:t>
    </dgm:pt>
    <dgm:pt modelId="{EEBA0E28-D82C-4D8A-A3C5-02B017E5B097}" type="parTrans" cxnId="{A70135BB-B119-435A-8DCD-09206F1C5B0B}">
      <dgm:prSet/>
      <dgm:spPr/>
      <dgm:t>
        <a:bodyPr/>
        <a:lstStyle/>
        <a:p>
          <a:endParaRPr lang="en-US" b="1">
            <a:solidFill>
              <a:schemeClr val="bg1"/>
            </a:solidFill>
            <a:cs typeface="AL-Mohanad Bold" pitchFamily="2" charset="-78"/>
          </a:endParaRPr>
        </a:p>
      </dgm:t>
    </dgm:pt>
    <dgm:pt modelId="{D565C72B-8DD0-4D69-B009-064D0BB92EFE}" type="sibTrans" cxnId="{A70135BB-B119-435A-8DCD-09206F1C5B0B}">
      <dgm:prSet/>
      <dgm:spPr/>
      <dgm:t>
        <a:bodyPr/>
        <a:lstStyle/>
        <a:p>
          <a:endParaRPr lang="en-US" b="1">
            <a:solidFill>
              <a:schemeClr val="bg1"/>
            </a:solidFill>
            <a:cs typeface="AL-Mohanad Bold" pitchFamily="2" charset="-78"/>
          </a:endParaRPr>
        </a:p>
      </dgm:t>
    </dgm:pt>
    <dgm:pt modelId="{4CB6F5E5-3E7B-4FC6-97E0-C554F748E4A9}" type="pres">
      <dgm:prSet presAssocID="{128B5ABE-2233-4DE8-9E73-97CC0CDC6065}" presName="cycle" presStyleCnt="0">
        <dgm:presLayoutVars>
          <dgm:dir/>
          <dgm:resizeHandles val="exact"/>
        </dgm:presLayoutVars>
      </dgm:prSet>
      <dgm:spPr/>
      <dgm:t>
        <a:bodyPr/>
        <a:lstStyle/>
        <a:p>
          <a:pPr rtl="1"/>
          <a:endParaRPr lang="ar-SA"/>
        </a:p>
      </dgm:t>
    </dgm:pt>
    <dgm:pt modelId="{A01729B7-4BD4-4638-B1BE-A488E271F474}" type="pres">
      <dgm:prSet presAssocID="{7B19DAFB-EC1E-473B-BD7D-796B23D653D6}" presName="node" presStyleLbl="node1" presStyleIdx="0" presStyleCnt="3">
        <dgm:presLayoutVars>
          <dgm:bulletEnabled val="1"/>
        </dgm:presLayoutVars>
      </dgm:prSet>
      <dgm:spPr/>
      <dgm:t>
        <a:bodyPr/>
        <a:lstStyle/>
        <a:p>
          <a:pPr rtl="1"/>
          <a:endParaRPr lang="ar-SA"/>
        </a:p>
      </dgm:t>
    </dgm:pt>
    <dgm:pt modelId="{699C5EEB-7826-4BFE-A1AF-07A86E7EC4AC}" type="pres">
      <dgm:prSet presAssocID="{7B19DAFB-EC1E-473B-BD7D-796B23D653D6}" presName="spNode" presStyleCnt="0"/>
      <dgm:spPr/>
    </dgm:pt>
    <dgm:pt modelId="{6AF7D659-4647-4AFA-ADA8-D3D989A561CA}" type="pres">
      <dgm:prSet presAssocID="{DA88621F-7289-4BF0-B19D-B8AC9D622BC7}" presName="sibTrans" presStyleLbl="sibTrans1D1" presStyleIdx="0" presStyleCnt="3"/>
      <dgm:spPr/>
      <dgm:t>
        <a:bodyPr/>
        <a:lstStyle/>
        <a:p>
          <a:pPr rtl="1"/>
          <a:endParaRPr lang="ar-SA"/>
        </a:p>
      </dgm:t>
    </dgm:pt>
    <dgm:pt modelId="{630D6793-14B0-4B6B-90E3-3A48CEEDB3CD}" type="pres">
      <dgm:prSet presAssocID="{63B5F7BF-7DE3-45C6-8AD4-4609544C6607}" presName="node" presStyleLbl="node1" presStyleIdx="1" presStyleCnt="3">
        <dgm:presLayoutVars>
          <dgm:bulletEnabled val="1"/>
        </dgm:presLayoutVars>
      </dgm:prSet>
      <dgm:spPr/>
      <dgm:t>
        <a:bodyPr/>
        <a:lstStyle/>
        <a:p>
          <a:pPr rtl="1"/>
          <a:endParaRPr lang="ar-SA"/>
        </a:p>
      </dgm:t>
    </dgm:pt>
    <dgm:pt modelId="{604EF63B-009F-4A28-812B-F8E02C6B56AF}" type="pres">
      <dgm:prSet presAssocID="{63B5F7BF-7DE3-45C6-8AD4-4609544C6607}" presName="spNode" presStyleCnt="0"/>
      <dgm:spPr/>
    </dgm:pt>
    <dgm:pt modelId="{681F5C28-DAEB-464C-AD47-E779088DC8CD}" type="pres">
      <dgm:prSet presAssocID="{DEE02254-E908-412D-B4CC-F99A18839974}" presName="sibTrans" presStyleLbl="sibTrans1D1" presStyleIdx="1" presStyleCnt="3"/>
      <dgm:spPr/>
      <dgm:t>
        <a:bodyPr/>
        <a:lstStyle/>
        <a:p>
          <a:pPr rtl="1"/>
          <a:endParaRPr lang="ar-SA"/>
        </a:p>
      </dgm:t>
    </dgm:pt>
    <dgm:pt modelId="{B9420BBE-3DBA-418E-9194-97BA89CD2453}" type="pres">
      <dgm:prSet presAssocID="{0CA392D0-3D9F-4519-8A13-14440391A344}" presName="node" presStyleLbl="node1" presStyleIdx="2" presStyleCnt="3">
        <dgm:presLayoutVars>
          <dgm:bulletEnabled val="1"/>
        </dgm:presLayoutVars>
      </dgm:prSet>
      <dgm:spPr/>
      <dgm:t>
        <a:bodyPr/>
        <a:lstStyle/>
        <a:p>
          <a:pPr rtl="1"/>
          <a:endParaRPr lang="ar-SA"/>
        </a:p>
      </dgm:t>
    </dgm:pt>
    <dgm:pt modelId="{53ACD0CE-7AD1-4D6C-9761-CC985803045F}" type="pres">
      <dgm:prSet presAssocID="{0CA392D0-3D9F-4519-8A13-14440391A344}" presName="spNode" presStyleCnt="0"/>
      <dgm:spPr/>
    </dgm:pt>
    <dgm:pt modelId="{1889C585-C970-46F1-B2C2-3DD840774823}" type="pres">
      <dgm:prSet presAssocID="{D565C72B-8DD0-4D69-B009-064D0BB92EFE}" presName="sibTrans" presStyleLbl="sibTrans1D1" presStyleIdx="2" presStyleCnt="3"/>
      <dgm:spPr/>
      <dgm:t>
        <a:bodyPr/>
        <a:lstStyle/>
        <a:p>
          <a:pPr rtl="1"/>
          <a:endParaRPr lang="ar-SA"/>
        </a:p>
      </dgm:t>
    </dgm:pt>
  </dgm:ptLst>
  <dgm:cxnLst>
    <dgm:cxn modelId="{F87097EF-2570-4C40-A08D-52AFAD52E694}" type="presOf" srcId="{DEE02254-E908-412D-B4CC-F99A18839974}" destId="{681F5C28-DAEB-464C-AD47-E779088DC8CD}" srcOrd="0" destOrd="0" presId="urn:microsoft.com/office/officeart/2005/8/layout/cycle5"/>
    <dgm:cxn modelId="{59F5D4BE-6849-408C-BCA7-93ABD504FBF2}" srcId="{128B5ABE-2233-4DE8-9E73-97CC0CDC6065}" destId="{7B19DAFB-EC1E-473B-BD7D-796B23D653D6}" srcOrd="0" destOrd="0" parTransId="{0DA1760D-F4AB-4E74-8298-F09459ABB9CE}" sibTransId="{DA88621F-7289-4BF0-B19D-B8AC9D622BC7}"/>
    <dgm:cxn modelId="{E6D64A42-9298-4A4E-BC6B-282E83E15CB0}" srcId="{128B5ABE-2233-4DE8-9E73-97CC0CDC6065}" destId="{63B5F7BF-7DE3-45C6-8AD4-4609544C6607}" srcOrd="1" destOrd="0" parTransId="{21FC379C-F421-478B-84C6-1C4ECA77A018}" sibTransId="{DEE02254-E908-412D-B4CC-F99A18839974}"/>
    <dgm:cxn modelId="{034A16FC-F2E0-43AB-80E4-3AFC9754A0BA}" type="presOf" srcId="{D565C72B-8DD0-4D69-B009-064D0BB92EFE}" destId="{1889C585-C970-46F1-B2C2-3DD840774823}" srcOrd="0" destOrd="0" presId="urn:microsoft.com/office/officeart/2005/8/layout/cycle5"/>
    <dgm:cxn modelId="{A70135BB-B119-435A-8DCD-09206F1C5B0B}" srcId="{128B5ABE-2233-4DE8-9E73-97CC0CDC6065}" destId="{0CA392D0-3D9F-4519-8A13-14440391A344}" srcOrd="2" destOrd="0" parTransId="{EEBA0E28-D82C-4D8A-A3C5-02B017E5B097}" sibTransId="{D565C72B-8DD0-4D69-B009-064D0BB92EFE}"/>
    <dgm:cxn modelId="{51AFEAAB-2D63-44EE-974F-AC1FF924BBC3}" type="presOf" srcId="{128B5ABE-2233-4DE8-9E73-97CC0CDC6065}" destId="{4CB6F5E5-3E7B-4FC6-97E0-C554F748E4A9}" srcOrd="0" destOrd="0" presId="urn:microsoft.com/office/officeart/2005/8/layout/cycle5"/>
    <dgm:cxn modelId="{2612B61D-A4B9-4ADB-8821-6059384BD68D}" type="presOf" srcId="{7B19DAFB-EC1E-473B-BD7D-796B23D653D6}" destId="{A01729B7-4BD4-4638-B1BE-A488E271F474}" srcOrd="0" destOrd="0" presId="urn:microsoft.com/office/officeart/2005/8/layout/cycle5"/>
    <dgm:cxn modelId="{1D242260-C189-4B47-B3DC-DDAB3324B161}" type="presOf" srcId="{63B5F7BF-7DE3-45C6-8AD4-4609544C6607}" destId="{630D6793-14B0-4B6B-90E3-3A48CEEDB3CD}" srcOrd="0" destOrd="0" presId="urn:microsoft.com/office/officeart/2005/8/layout/cycle5"/>
    <dgm:cxn modelId="{C2728DBB-16E3-4D69-951F-75546CC87DF4}" type="presOf" srcId="{DA88621F-7289-4BF0-B19D-B8AC9D622BC7}" destId="{6AF7D659-4647-4AFA-ADA8-D3D989A561CA}" srcOrd="0" destOrd="0" presId="urn:microsoft.com/office/officeart/2005/8/layout/cycle5"/>
    <dgm:cxn modelId="{3F9517AF-050F-4544-995D-4B9D03BB08B3}" type="presOf" srcId="{0CA392D0-3D9F-4519-8A13-14440391A344}" destId="{B9420BBE-3DBA-418E-9194-97BA89CD2453}" srcOrd="0" destOrd="0" presId="urn:microsoft.com/office/officeart/2005/8/layout/cycle5"/>
    <dgm:cxn modelId="{F88C7402-C418-452C-8E99-2C21E4099B86}" type="presParOf" srcId="{4CB6F5E5-3E7B-4FC6-97E0-C554F748E4A9}" destId="{A01729B7-4BD4-4638-B1BE-A488E271F474}" srcOrd="0" destOrd="0" presId="urn:microsoft.com/office/officeart/2005/8/layout/cycle5"/>
    <dgm:cxn modelId="{BECCC3F9-27E2-4D2C-A6E3-C75E3200FF2B}" type="presParOf" srcId="{4CB6F5E5-3E7B-4FC6-97E0-C554F748E4A9}" destId="{699C5EEB-7826-4BFE-A1AF-07A86E7EC4AC}" srcOrd="1" destOrd="0" presId="urn:microsoft.com/office/officeart/2005/8/layout/cycle5"/>
    <dgm:cxn modelId="{D17437E8-DF2A-45ED-B109-6227BCF4992B}" type="presParOf" srcId="{4CB6F5E5-3E7B-4FC6-97E0-C554F748E4A9}" destId="{6AF7D659-4647-4AFA-ADA8-D3D989A561CA}" srcOrd="2" destOrd="0" presId="urn:microsoft.com/office/officeart/2005/8/layout/cycle5"/>
    <dgm:cxn modelId="{CC282F5B-A11C-42D1-B8C7-8F0E552BFC39}" type="presParOf" srcId="{4CB6F5E5-3E7B-4FC6-97E0-C554F748E4A9}" destId="{630D6793-14B0-4B6B-90E3-3A48CEEDB3CD}" srcOrd="3" destOrd="0" presId="urn:microsoft.com/office/officeart/2005/8/layout/cycle5"/>
    <dgm:cxn modelId="{AFF5B7CF-1F05-42B0-9BD3-392F9EDF54E1}" type="presParOf" srcId="{4CB6F5E5-3E7B-4FC6-97E0-C554F748E4A9}" destId="{604EF63B-009F-4A28-812B-F8E02C6B56AF}" srcOrd="4" destOrd="0" presId="urn:microsoft.com/office/officeart/2005/8/layout/cycle5"/>
    <dgm:cxn modelId="{93B5ED93-02C3-4C7E-896D-CC74E5833FAA}" type="presParOf" srcId="{4CB6F5E5-3E7B-4FC6-97E0-C554F748E4A9}" destId="{681F5C28-DAEB-464C-AD47-E779088DC8CD}" srcOrd="5" destOrd="0" presId="urn:microsoft.com/office/officeart/2005/8/layout/cycle5"/>
    <dgm:cxn modelId="{DCB78A69-A673-4B8B-AA7E-BAF4C1D67CA5}" type="presParOf" srcId="{4CB6F5E5-3E7B-4FC6-97E0-C554F748E4A9}" destId="{B9420BBE-3DBA-418E-9194-97BA89CD2453}" srcOrd="6" destOrd="0" presId="urn:microsoft.com/office/officeart/2005/8/layout/cycle5"/>
    <dgm:cxn modelId="{DD282606-BB9A-4287-833D-697502EBF53B}" type="presParOf" srcId="{4CB6F5E5-3E7B-4FC6-97E0-C554F748E4A9}" destId="{53ACD0CE-7AD1-4D6C-9761-CC985803045F}" srcOrd="7" destOrd="0" presId="urn:microsoft.com/office/officeart/2005/8/layout/cycle5"/>
    <dgm:cxn modelId="{AA935B8C-CEC1-4AA5-B981-93299CE7C582}" type="presParOf" srcId="{4CB6F5E5-3E7B-4FC6-97E0-C554F748E4A9}" destId="{1889C585-C970-46F1-B2C2-3DD840774823}" srcOrd="8"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701D426-F35D-47F5-9D58-B124A790617B}" type="doc">
      <dgm:prSet loTypeId="urn:microsoft.com/office/officeart/2005/8/layout/chart3" loCatId="cycle" qsTypeId="urn:microsoft.com/office/officeart/2005/8/quickstyle/simple1" qsCatId="simple" csTypeId="urn:microsoft.com/office/officeart/2005/8/colors/accent1_2" csCatId="accent1" phldr="1"/>
      <dgm:spPr/>
      <dgm:t>
        <a:bodyPr/>
        <a:lstStyle/>
        <a:p>
          <a:endParaRPr lang="en-US"/>
        </a:p>
      </dgm:t>
    </dgm:pt>
    <dgm:pt modelId="{9F54F9F9-9D2A-42D7-8178-C87E69953B76}">
      <dgm:prSet custT="1"/>
      <dgm:spPr/>
      <dgm:t>
        <a:bodyPr/>
        <a:lstStyle/>
        <a:p>
          <a:pPr rtl="1"/>
          <a:r>
            <a:rPr lang="en-US" sz="2800" dirty="0" smtClean="0">
              <a:solidFill>
                <a:schemeClr val="bg1"/>
              </a:solidFill>
              <a:latin typeface="Microsoft Sans Serif" pitchFamily="34" charset="0"/>
              <a:cs typeface="AL-Mohanad Bold" pitchFamily="2" charset="-78"/>
            </a:rPr>
            <a:t>اللغه الانجليزية</a:t>
          </a:r>
          <a:endParaRPr lang="en-US" sz="2800" dirty="0">
            <a:solidFill>
              <a:schemeClr val="bg1"/>
            </a:solidFill>
            <a:latin typeface="Microsoft Sans Serif" pitchFamily="34" charset="0"/>
            <a:cs typeface="AL-Mohanad Bold" pitchFamily="2" charset="-78"/>
          </a:endParaRPr>
        </a:p>
      </dgm:t>
    </dgm:pt>
    <dgm:pt modelId="{AF511E18-F9E9-4C6B-B50E-814787E051C9}" type="parTrans" cxnId="{8E0E60E6-1782-4138-A047-B3680345A7C3}">
      <dgm:prSet/>
      <dgm:spPr/>
      <dgm:t>
        <a:bodyPr/>
        <a:lstStyle/>
        <a:p>
          <a:endParaRPr lang="en-US">
            <a:solidFill>
              <a:schemeClr val="bg1"/>
            </a:solidFill>
            <a:cs typeface="AL-Mohanad Bold" pitchFamily="2" charset="-78"/>
          </a:endParaRPr>
        </a:p>
      </dgm:t>
    </dgm:pt>
    <dgm:pt modelId="{2A85C81E-6647-4BF4-904E-1A0FCD032577}" type="sibTrans" cxnId="{8E0E60E6-1782-4138-A047-B3680345A7C3}">
      <dgm:prSet/>
      <dgm:spPr/>
      <dgm:t>
        <a:bodyPr/>
        <a:lstStyle/>
        <a:p>
          <a:endParaRPr lang="en-US">
            <a:solidFill>
              <a:schemeClr val="bg1"/>
            </a:solidFill>
            <a:cs typeface="AL-Mohanad Bold" pitchFamily="2" charset="-78"/>
          </a:endParaRPr>
        </a:p>
      </dgm:t>
    </dgm:pt>
    <dgm:pt modelId="{B4B95285-F51D-4AC3-A45D-7236200FFA95}">
      <dgm:prSet custT="1"/>
      <dgm:spPr/>
      <dgm:t>
        <a:bodyPr/>
        <a:lstStyle/>
        <a:p>
          <a:pPr rtl="1"/>
          <a:r>
            <a:rPr lang="ar-SA" sz="2800" dirty="0" smtClean="0">
              <a:solidFill>
                <a:schemeClr val="bg1"/>
              </a:solidFill>
              <a:latin typeface="Microsoft Sans Serif" pitchFamily="34" charset="0"/>
              <a:cs typeface="AL-Mohanad Bold" pitchFamily="2" charset="-78"/>
            </a:rPr>
            <a:t>الكيمياء</a:t>
          </a:r>
          <a:r>
            <a:rPr lang="ar-SA" sz="3400" dirty="0" smtClean="0">
              <a:solidFill>
                <a:schemeClr val="bg1"/>
              </a:solidFill>
              <a:cs typeface="AL-Mohanad Bold" pitchFamily="2" charset="-78"/>
            </a:rPr>
            <a:t> </a:t>
          </a:r>
          <a:endParaRPr lang="en-US" sz="3400" dirty="0">
            <a:solidFill>
              <a:schemeClr val="bg1"/>
            </a:solidFill>
            <a:cs typeface="AL-Mohanad Bold" pitchFamily="2" charset="-78"/>
          </a:endParaRPr>
        </a:p>
      </dgm:t>
    </dgm:pt>
    <dgm:pt modelId="{7999A185-E193-43DF-BC5D-A399D982D039}" type="parTrans" cxnId="{03516069-E472-4D1F-A1CB-330C57784D72}">
      <dgm:prSet/>
      <dgm:spPr/>
      <dgm:t>
        <a:bodyPr/>
        <a:lstStyle/>
        <a:p>
          <a:endParaRPr lang="en-US">
            <a:solidFill>
              <a:schemeClr val="bg1"/>
            </a:solidFill>
            <a:cs typeface="AL-Mohanad Bold" pitchFamily="2" charset="-78"/>
          </a:endParaRPr>
        </a:p>
      </dgm:t>
    </dgm:pt>
    <dgm:pt modelId="{A40643DF-2410-4075-87CB-7FCB3A9CBB17}" type="sibTrans" cxnId="{03516069-E472-4D1F-A1CB-330C57784D72}">
      <dgm:prSet/>
      <dgm:spPr/>
      <dgm:t>
        <a:bodyPr/>
        <a:lstStyle/>
        <a:p>
          <a:endParaRPr lang="en-US">
            <a:solidFill>
              <a:schemeClr val="bg1"/>
            </a:solidFill>
            <a:cs typeface="AL-Mohanad Bold" pitchFamily="2" charset="-78"/>
          </a:endParaRPr>
        </a:p>
      </dgm:t>
    </dgm:pt>
    <dgm:pt modelId="{2523B449-6B42-40FF-B5CA-51E507283433}">
      <dgm:prSet custT="1"/>
      <dgm:spPr/>
      <dgm:t>
        <a:bodyPr/>
        <a:lstStyle/>
        <a:p>
          <a:pPr rtl="1"/>
          <a:r>
            <a:rPr lang="ar-SA" sz="2800" dirty="0" smtClean="0">
              <a:solidFill>
                <a:schemeClr val="bg1"/>
              </a:solidFill>
              <a:latin typeface="Microsoft Sans Serif" pitchFamily="34" charset="0"/>
              <a:cs typeface="AL-Mohanad Bold" pitchFamily="2" charset="-78"/>
            </a:rPr>
            <a:t>الفيزياء</a:t>
          </a:r>
          <a:r>
            <a:rPr lang="ar-SA" sz="3400" dirty="0" smtClean="0">
              <a:solidFill>
                <a:schemeClr val="bg1"/>
              </a:solidFill>
              <a:cs typeface="AL-Mohanad Bold" pitchFamily="2" charset="-78"/>
            </a:rPr>
            <a:t> </a:t>
          </a:r>
          <a:endParaRPr lang="en-US" sz="3400" dirty="0">
            <a:solidFill>
              <a:schemeClr val="bg1"/>
            </a:solidFill>
            <a:cs typeface="AL-Mohanad Bold" pitchFamily="2" charset="-78"/>
          </a:endParaRPr>
        </a:p>
      </dgm:t>
    </dgm:pt>
    <dgm:pt modelId="{D95766F7-D8B9-4BA5-9400-491D08AB07A1}" type="parTrans" cxnId="{D2CF9092-A498-4D29-A636-2F4B282C540C}">
      <dgm:prSet/>
      <dgm:spPr/>
      <dgm:t>
        <a:bodyPr/>
        <a:lstStyle/>
        <a:p>
          <a:endParaRPr lang="en-US">
            <a:solidFill>
              <a:schemeClr val="bg1"/>
            </a:solidFill>
            <a:cs typeface="AL-Mohanad Bold" pitchFamily="2" charset="-78"/>
          </a:endParaRPr>
        </a:p>
      </dgm:t>
    </dgm:pt>
    <dgm:pt modelId="{FE4689E9-FB42-425E-BE31-EC227800C07F}" type="sibTrans" cxnId="{D2CF9092-A498-4D29-A636-2F4B282C540C}">
      <dgm:prSet/>
      <dgm:spPr/>
      <dgm:t>
        <a:bodyPr/>
        <a:lstStyle/>
        <a:p>
          <a:endParaRPr lang="en-US">
            <a:solidFill>
              <a:schemeClr val="bg1"/>
            </a:solidFill>
            <a:cs typeface="AL-Mohanad Bold" pitchFamily="2" charset="-78"/>
          </a:endParaRPr>
        </a:p>
      </dgm:t>
    </dgm:pt>
    <dgm:pt modelId="{51EA83A6-9438-4205-9808-BB4F9877268C}">
      <dgm:prSet custT="1"/>
      <dgm:spPr/>
      <dgm:t>
        <a:bodyPr/>
        <a:lstStyle/>
        <a:p>
          <a:pPr rtl="1"/>
          <a:r>
            <a:rPr lang="ar-SA" sz="2400" dirty="0" smtClean="0">
              <a:solidFill>
                <a:schemeClr val="bg1"/>
              </a:solidFill>
              <a:latin typeface="Microsoft Sans Serif" pitchFamily="34" charset="0"/>
              <a:cs typeface="AL-Mohanad Bold" pitchFamily="2" charset="-78"/>
            </a:rPr>
            <a:t>الرياضيات</a:t>
          </a:r>
          <a:r>
            <a:rPr lang="ar-SA" sz="2800" dirty="0" smtClean="0">
              <a:solidFill>
                <a:schemeClr val="bg1"/>
              </a:solidFill>
              <a:latin typeface="Microsoft Sans Serif" pitchFamily="34" charset="0"/>
              <a:cs typeface="AL-Mohanad Bold" pitchFamily="2" charset="-78"/>
            </a:rPr>
            <a:t> </a:t>
          </a:r>
          <a:endParaRPr lang="en-US" sz="2800" dirty="0">
            <a:solidFill>
              <a:schemeClr val="bg1"/>
            </a:solidFill>
            <a:latin typeface="Microsoft Sans Serif" pitchFamily="34" charset="0"/>
            <a:cs typeface="AL-Mohanad Bold" pitchFamily="2" charset="-78"/>
          </a:endParaRPr>
        </a:p>
      </dgm:t>
    </dgm:pt>
    <dgm:pt modelId="{F5A52D6A-B3CF-408C-AE58-66580F19AED6}" type="parTrans" cxnId="{37C3DD53-9E49-47A3-B4A6-0532286C7062}">
      <dgm:prSet/>
      <dgm:spPr/>
      <dgm:t>
        <a:bodyPr/>
        <a:lstStyle/>
        <a:p>
          <a:endParaRPr lang="en-US">
            <a:solidFill>
              <a:schemeClr val="bg1"/>
            </a:solidFill>
            <a:cs typeface="AL-Mohanad Bold" pitchFamily="2" charset="-78"/>
          </a:endParaRPr>
        </a:p>
      </dgm:t>
    </dgm:pt>
    <dgm:pt modelId="{AC2F21CF-3ECF-40E3-B06D-2C7600F6B8EA}" type="sibTrans" cxnId="{37C3DD53-9E49-47A3-B4A6-0532286C7062}">
      <dgm:prSet/>
      <dgm:spPr/>
      <dgm:t>
        <a:bodyPr/>
        <a:lstStyle/>
        <a:p>
          <a:endParaRPr lang="en-US">
            <a:solidFill>
              <a:schemeClr val="bg1"/>
            </a:solidFill>
            <a:cs typeface="AL-Mohanad Bold" pitchFamily="2" charset="-78"/>
          </a:endParaRPr>
        </a:p>
      </dgm:t>
    </dgm:pt>
    <dgm:pt modelId="{78A43D32-30D2-4D4F-B74D-8ADDB239A7D4}">
      <dgm:prSet custT="1"/>
      <dgm:spPr/>
      <dgm:t>
        <a:bodyPr/>
        <a:lstStyle/>
        <a:p>
          <a:pPr rtl="0"/>
          <a:r>
            <a:rPr lang="ar-SA" sz="2800" dirty="0" smtClean="0">
              <a:solidFill>
                <a:schemeClr val="bg1"/>
              </a:solidFill>
              <a:latin typeface="Microsoft Sans Serif" pitchFamily="34" charset="0"/>
              <a:cs typeface="AL-Mohanad Bold" pitchFamily="2" charset="-78"/>
            </a:rPr>
            <a:t>الأحياء</a:t>
          </a:r>
          <a:r>
            <a:rPr lang="ar-SA" sz="2400" dirty="0" smtClean="0">
              <a:solidFill>
                <a:schemeClr val="bg1"/>
              </a:solidFill>
              <a:cs typeface="AL-Mohanad Bold" pitchFamily="2" charset="-78"/>
            </a:rPr>
            <a:t> </a:t>
          </a:r>
          <a:endParaRPr lang="en-US" sz="2400" dirty="0">
            <a:solidFill>
              <a:schemeClr val="bg1"/>
            </a:solidFill>
            <a:cs typeface="AL-Mohanad Bold" pitchFamily="2" charset="-78"/>
          </a:endParaRPr>
        </a:p>
      </dgm:t>
    </dgm:pt>
    <dgm:pt modelId="{F23B98A1-57E1-408F-96D4-799EF3A8A16B}" type="parTrans" cxnId="{51C6FDE2-DAD2-4D57-BC86-05BAF726C1B0}">
      <dgm:prSet/>
      <dgm:spPr/>
      <dgm:t>
        <a:bodyPr/>
        <a:lstStyle/>
        <a:p>
          <a:endParaRPr lang="en-US">
            <a:solidFill>
              <a:schemeClr val="bg1"/>
            </a:solidFill>
            <a:cs typeface="AL-Mohanad Bold" pitchFamily="2" charset="-78"/>
          </a:endParaRPr>
        </a:p>
      </dgm:t>
    </dgm:pt>
    <dgm:pt modelId="{41A7946F-047C-4B13-8FB1-3EA2B6B5C025}" type="sibTrans" cxnId="{51C6FDE2-DAD2-4D57-BC86-05BAF726C1B0}">
      <dgm:prSet/>
      <dgm:spPr/>
      <dgm:t>
        <a:bodyPr/>
        <a:lstStyle/>
        <a:p>
          <a:endParaRPr lang="en-US">
            <a:solidFill>
              <a:schemeClr val="bg1"/>
            </a:solidFill>
            <a:cs typeface="AL-Mohanad Bold" pitchFamily="2" charset="-78"/>
          </a:endParaRPr>
        </a:p>
      </dgm:t>
    </dgm:pt>
    <dgm:pt modelId="{C049AF46-F0D0-4201-8DC4-0610B9E340C3}" type="pres">
      <dgm:prSet presAssocID="{C701D426-F35D-47F5-9D58-B124A790617B}" presName="compositeShape" presStyleCnt="0">
        <dgm:presLayoutVars>
          <dgm:chMax val="7"/>
          <dgm:dir/>
          <dgm:resizeHandles val="exact"/>
        </dgm:presLayoutVars>
      </dgm:prSet>
      <dgm:spPr/>
      <dgm:t>
        <a:bodyPr/>
        <a:lstStyle/>
        <a:p>
          <a:endParaRPr lang="en-US"/>
        </a:p>
      </dgm:t>
    </dgm:pt>
    <dgm:pt modelId="{4197F623-3F8E-4597-8A74-6AF919605EDE}" type="pres">
      <dgm:prSet presAssocID="{C701D426-F35D-47F5-9D58-B124A790617B}" presName="wedge1" presStyleLbl="node1" presStyleIdx="0" presStyleCnt="5"/>
      <dgm:spPr/>
      <dgm:t>
        <a:bodyPr/>
        <a:lstStyle/>
        <a:p>
          <a:endParaRPr lang="en-US"/>
        </a:p>
      </dgm:t>
    </dgm:pt>
    <dgm:pt modelId="{CC1E29C5-AA24-4193-B317-3998E20F2D9C}" type="pres">
      <dgm:prSet presAssocID="{C701D426-F35D-47F5-9D58-B124A790617B}" presName="wedge1Tx" presStyleLbl="node1" presStyleIdx="0" presStyleCnt="5">
        <dgm:presLayoutVars>
          <dgm:chMax val="0"/>
          <dgm:chPref val="0"/>
          <dgm:bulletEnabled val="1"/>
        </dgm:presLayoutVars>
      </dgm:prSet>
      <dgm:spPr/>
      <dgm:t>
        <a:bodyPr/>
        <a:lstStyle/>
        <a:p>
          <a:endParaRPr lang="en-US"/>
        </a:p>
      </dgm:t>
    </dgm:pt>
    <dgm:pt modelId="{E51835A6-FFEE-4A54-AB5E-B881E90C52F6}" type="pres">
      <dgm:prSet presAssocID="{C701D426-F35D-47F5-9D58-B124A790617B}" presName="wedge2" presStyleLbl="node1" presStyleIdx="1" presStyleCnt="5"/>
      <dgm:spPr/>
      <dgm:t>
        <a:bodyPr/>
        <a:lstStyle/>
        <a:p>
          <a:endParaRPr lang="en-US"/>
        </a:p>
      </dgm:t>
    </dgm:pt>
    <dgm:pt modelId="{A4385600-4719-40BD-8F97-419A81F75B91}" type="pres">
      <dgm:prSet presAssocID="{C701D426-F35D-47F5-9D58-B124A790617B}" presName="wedge2Tx" presStyleLbl="node1" presStyleIdx="1" presStyleCnt="5">
        <dgm:presLayoutVars>
          <dgm:chMax val="0"/>
          <dgm:chPref val="0"/>
          <dgm:bulletEnabled val="1"/>
        </dgm:presLayoutVars>
      </dgm:prSet>
      <dgm:spPr/>
      <dgm:t>
        <a:bodyPr/>
        <a:lstStyle/>
        <a:p>
          <a:endParaRPr lang="en-US"/>
        </a:p>
      </dgm:t>
    </dgm:pt>
    <dgm:pt modelId="{4FB39F2E-66AF-41F0-8FB5-459168FAE5FA}" type="pres">
      <dgm:prSet presAssocID="{C701D426-F35D-47F5-9D58-B124A790617B}" presName="wedge3" presStyleLbl="node1" presStyleIdx="2" presStyleCnt="5"/>
      <dgm:spPr/>
      <dgm:t>
        <a:bodyPr/>
        <a:lstStyle/>
        <a:p>
          <a:endParaRPr lang="en-US"/>
        </a:p>
      </dgm:t>
    </dgm:pt>
    <dgm:pt modelId="{3932CB4D-E57C-43E2-AA12-76AFC280A79A}" type="pres">
      <dgm:prSet presAssocID="{C701D426-F35D-47F5-9D58-B124A790617B}" presName="wedge3Tx" presStyleLbl="node1" presStyleIdx="2" presStyleCnt="5">
        <dgm:presLayoutVars>
          <dgm:chMax val="0"/>
          <dgm:chPref val="0"/>
          <dgm:bulletEnabled val="1"/>
        </dgm:presLayoutVars>
      </dgm:prSet>
      <dgm:spPr/>
      <dgm:t>
        <a:bodyPr/>
        <a:lstStyle/>
        <a:p>
          <a:endParaRPr lang="en-US"/>
        </a:p>
      </dgm:t>
    </dgm:pt>
    <dgm:pt modelId="{833079C4-41F4-48EA-ABE6-C1288511CA44}" type="pres">
      <dgm:prSet presAssocID="{C701D426-F35D-47F5-9D58-B124A790617B}" presName="wedge4" presStyleLbl="node1" presStyleIdx="3" presStyleCnt="5"/>
      <dgm:spPr/>
      <dgm:t>
        <a:bodyPr/>
        <a:lstStyle/>
        <a:p>
          <a:endParaRPr lang="en-US"/>
        </a:p>
      </dgm:t>
    </dgm:pt>
    <dgm:pt modelId="{5628CD8D-E1A0-46FB-8CEE-A83107889A0C}" type="pres">
      <dgm:prSet presAssocID="{C701D426-F35D-47F5-9D58-B124A790617B}" presName="wedge4Tx" presStyleLbl="node1" presStyleIdx="3" presStyleCnt="5">
        <dgm:presLayoutVars>
          <dgm:chMax val="0"/>
          <dgm:chPref val="0"/>
          <dgm:bulletEnabled val="1"/>
        </dgm:presLayoutVars>
      </dgm:prSet>
      <dgm:spPr/>
      <dgm:t>
        <a:bodyPr/>
        <a:lstStyle/>
        <a:p>
          <a:endParaRPr lang="en-US"/>
        </a:p>
      </dgm:t>
    </dgm:pt>
    <dgm:pt modelId="{CD9FE9C9-8D28-468A-9061-236A54C2C918}" type="pres">
      <dgm:prSet presAssocID="{C701D426-F35D-47F5-9D58-B124A790617B}" presName="wedge5" presStyleLbl="node1" presStyleIdx="4" presStyleCnt="5"/>
      <dgm:spPr/>
      <dgm:t>
        <a:bodyPr/>
        <a:lstStyle/>
        <a:p>
          <a:endParaRPr lang="en-US"/>
        </a:p>
      </dgm:t>
    </dgm:pt>
    <dgm:pt modelId="{5ED290DE-2768-47D4-A05C-720AEE0813E3}" type="pres">
      <dgm:prSet presAssocID="{C701D426-F35D-47F5-9D58-B124A790617B}" presName="wedge5Tx" presStyleLbl="node1" presStyleIdx="4" presStyleCnt="5">
        <dgm:presLayoutVars>
          <dgm:chMax val="0"/>
          <dgm:chPref val="0"/>
          <dgm:bulletEnabled val="1"/>
        </dgm:presLayoutVars>
      </dgm:prSet>
      <dgm:spPr/>
      <dgm:t>
        <a:bodyPr/>
        <a:lstStyle/>
        <a:p>
          <a:endParaRPr lang="en-US"/>
        </a:p>
      </dgm:t>
    </dgm:pt>
  </dgm:ptLst>
  <dgm:cxnLst>
    <dgm:cxn modelId="{F6C36CF9-3C61-4A65-80B1-D51FEACCB392}" type="presOf" srcId="{51EA83A6-9438-4205-9808-BB4F9877268C}" destId="{833079C4-41F4-48EA-ABE6-C1288511CA44}" srcOrd="0" destOrd="0" presId="urn:microsoft.com/office/officeart/2005/8/layout/chart3"/>
    <dgm:cxn modelId="{12C57A5F-F105-43CA-B18A-ADD897F17EF4}" type="presOf" srcId="{9F54F9F9-9D2A-42D7-8178-C87E69953B76}" destId="{CC1E29C5-AA24-4193-B317-3998E20F2D9C}" srcOrd="1" destOrd="0" presId="urn:microsoft.com/office/officeart/2005/8/layout/chart3"/>
    <dgm:cxn modelId="{03516069-E472-4D1F-A1CB-330C57784D72}" srcId="{C701D426-F35D-47F5-9D58-B124A790617B}" destId="{B4B95285-F51D-4AC3-A45D-7236200FFA95}" srcOrd="1" destOrd="0" parTransId="{7999A185-E193-43DF-BC5D-A399D982D039}" sibTransId="{A40643DF-2410-4075-87CB-7FCB3A9CBB17}"/>
    <dgm:cxn modelId="{37C3DD53-9E49-47A3-B4A6-0532286C7062}" srcId="{C701D426-F35D-47F5-9D58-B124A790617B}" destId="{51EA83A6-9438-4205-9808-BB4F9877268C}" srcOrd="3" destOrd="0" parTransId="{F5A52D6A-B3CF-408C-AE58-66580F19AED6}" sibTransId="{AC2F21CF-3ECF-40E3-B06D-2C7600F6B8EA}"/>
    <dgm:cxn modelId="{7382B91F-3BED-4ADB-BE89-57944E54995D}" type="presOf" srcId="{9F54F9F9-9D2A-42D7-8178-C87E69953B76}" destId="{4197F623-3F8E-4597-8A74-6AF919605EDE}" srcOrd="0" destOrd="0" presId="urn:microsoft.com/office/officeart/2005/8/layout/chart3"/>
    <dgm:cxn modelId="{9427BEAE-1885-43D3-ACE8-BB9D86D7516F}" type="presOf" srcId="{B4B95285-F51D-4AC3-A45D-7236200FFA95}" destId="{E51835A6-FFEE-4A54-AB5E-B881E90C52F6}" srcOrd="0" destOrd="0" presId="urn:microsoft.com/office/officeart/2005/8/layout/chart3"/>
    <dgm:cxn modelId="{51C6FDE2-DAD2-4D57-BC86-05BAF726C1B0}" srcId="{C701D426-F35D-47F5-9D58-B124A790617B}" destId="{78A43D32-30D2-4D4F-B74D-8ADDB239A7D4}" srcOrd="4" destOrd="0" parTransId="{F23B98A1-57E1-408F-96D4-799EF3A8A16B}" sibTransId="{41A7946F-047C-4B13-8FB1-3EA2B6B5C025}"/>
    <dgm:cxn modelId="{CDA43D55-EE4B-4EE9-A6C3-4EF2B667FED9}" type="presOf" srcId="{78A43D32-30D2-4D4F-B74D-8ADDB239A7D4}" destId="{CD9FE9C9-8D28-468A-9061-236A54C2C918}" srcOrd="0" destOrd="0" presId="urn:microsoft.com/office/officeart/2005/8/layout/chart3"/>
    <dgm:cxn modelId="{714AAB99-3C76-4DFD-A464-BC81F7F66591}" type="presOf" srcId="{2523B449-6B42-40FF-B5CA-51E507283433}" destId="{3932CB4D-E57C-43E2-AA12-76AFC280A79A}" srcOrd="1" destOrd="0" presId="urn:microsoft.com/office/officeart/2005/8/layout/chart3"/>
    <dgm:cxn modelId="{D2CF9092-A498-4D29-A636-2F4B282C540C}" srcId="{C701D426-F35D-47F5-9D58-B124A790617B}" destId="{2523B449-6B42-40FF-B5CA-51E507283433}" srcOrd="2" destOrd="0" parTransId="{D95766F7-D8B9-4BA5-9400-491D08AB07A1}" sibTransId="{FE4689E9-FB42-425E-BE31-EC227800C07F}"/>
    <dgm:cxn modelId="{71BB54CD-3424-4E33-A698-D2A731E79735}" type="presOf" srcId="{B4B95285-F51D-4AC3-A45D-7236200FFA95}" destId="{A4385600-4719-40BD-8F97-419A81F75B91}" srcOrd="1" destOrd="0" presId="urn:microsoft.com/office/officeart/2005/8/layout/chart3"/>
    <dgm:cxn modelId="{8E0E60E6-1782-4138-A047-B3680345A7C3}" srcId="{C701D426-F35D-47F5-9D58-B124A790617B}" destId="{9F54F9F9-9D2A-42D7-8178-C87E69953B76}" srcOrd="0" destOrd="0" parTransId="{AF511E18-F9E9-4C6B-B50E-814787E051C9}" sibTransId="{2A85C81E-6647-4BF4-904E-1A0FCD032577}"/>
    <dgm:cxn modelId="{89D5D6B0-F683-4969-93CC-1F85F57A9F5E}" type="presOf" srcId="{78A43D32-30D2-4D4F-B74D-8ADDB239A7D4}" destId="{5ED290DE-2768-47D4-A05C-720AEE0813E3}" srcOrd="1" destOrd="0" presId="urn:microsoft.com/office/officeart/2005/8/layout/chart3"/>
    <dgm:cxn modelId="{8817C4AE-643A-44EA-BEBC-CCD745D9BC13}" type="presOf" srcId="{C701D426-F35D-47F5-9D58-B124A790617B}" destId="{C049AF46-F0D0-4201-8DC4-0610B9E340C3}" srcOrd="0" destOrd="0" presId="urn:microsoft.com/office/officeart/2005/8/layout/chart3"/>
    <dgm:cxn modelId="{0BD9C186-C5FF-4136-9034-8FCCF54D4E95}" type="presOf" srcId="{2523B449-6B42-40FF-B5CA-51E507283433}" destId="{4FB39F2E-66AF-41F0-8FB5-459168FAE5FA}" srcOrd="0" destOrd="0" presId="urn:microsoft.com/office/officeart/2005/8/layout/chart3"/>
    <dgm:cxn modelId="{CD12E632-2AF9-42FF-8158-C99CF3BB3FB9}" type="presOf" srcId="{51EA83A6-9438-4205-9808-BB4F9877268C}" destId="{5628CD8D-E1A0-46FB-8CEE-A83107889A0C}" srcOrd="1" destOrd="0" presId="urn:microsoft.com/office/officeart/2005/8/layout/chart3"/>
    <dgm:cxn modelId="{A9E73C99-39CA-4A17-9D4A-8295744C5A4B}" type="presParOf" srcId="{C049AF46-F0D0-4201-8DC4-0610B9E340C3}" destId="{4197F623-3F8E-4597-8A74-6AF919605EDE}" srcOrd="0" destOrd="0" presId="urn:microsoft.com/office/officeart/2005/8/layout/chart3"/>
    <dgm:cxn modelId="{107FA07E-B838-4952-A00B-0D13B3EFD72E}" type="presParOf" srcId="{C049AF46-F0D0-4201-8DC4-0610B9E340C3}" destId="{CC1E29C5-AA24-4193-B317-3998E20F2D9C}" srcOrd="1" destOrd="0" presId="urn:microsoft.com/office/officeart/2005/8/layout/chart3"/>
    <dgm:cxn modelId="{5F858556-850F-4B22-B483-A7E1320A0118}" type="presParOf" srcId="{C049AF46-F0D0-4201-8DC4-0610B9E340C3}" destId="{E51835A6-FFEE-4A54-AB5E-B881E90C52F6}" srcOrd="2" destOrd="0" presId="urn:microsoft.com/office/officeart/2005/8/layout/chart3"/>
    <dgm:cxn modelId="{C8A15461-4CDC-479B-A402-6A5841609C71}" type="presParOf" srcId="{C049AF46-F0D0-4201-8DC4-0610B9E340C3}" destId="{A4385600-4719-40BD-8F97-419A81F75B91}" srcOrd="3" destOrd="0" presId="urn:microsoft.com/office/officeart/2005/8/layout/chart3"/>
    <dgm:cxn modelId="{0F03E121-D4D5-475B-8CCF-8645BA89E07E}" type="presParOf" srcId="{C049AF46-F0D0-4201-8DC4-0610B9E340C3}" destId="{4FB39F2E-66AF-41F0-8FB5-459168FAE5FA}" srcOrd="4" destOrd="0" presId="urn:microsoft.com/office/officeart/2005/8/layout/chart3"/>
    <dgm:cxn modelId="{11C7FC27-B203-46FD-AB5F-5E18BAE1EB5B}" type="presParOf" srcId="{C049AF46-F0D0-4201-8DC4-0610B9E340C3}" destId="{3932CB4D-E57C-43E2-AA12-76AFC280A79A}" srcOrd="5" destOrd="0" presId="urn:microsoft.com/office/officeart/2005/8/layout/chart3"/>
    <dgm:cxn modelId="{C7365DD4-D9AD-4CE3-852A-FA605C48CD36}" type="presParOf" srcId="{C049AF46-F0D0-4201-8DC4-0610B9E340C3}" destId="{833079C4-41F4-48EA-ABE6-C1288511CA44}" srcOrd="6" destOrd="0" presId="urn:microsoft.com/office/officeart/2005/8/layout/chart3"/>
    <dgm:cxn modelId="{150ECDE7-14F6-4EC6-A5BE-9C93E596A08D}" type="presParOf" srcId="{C049AF46-F0D0-4201-8DC4-0610B9E340C3}" destId="{5628CD8D-E1A0-46FB-8CEE-A83107889A0C}" srcOrd="7" destOrd="0" presId="urn:microsoft.com/office/officeart/2005/8/layout/chart3"/>
    <dgm:cxn modelId="{93330357-371C-4EAC-920F-3FCEC994E7BE}" type="presParOf" srcId="{C049AF46-F0D0-4201-8DC4-0610B9E340C3}" destId="{CD9FE9C9-8D28-468A-9061-236A54C2C918}" srcOrd="8" destOrd="0" presId="urn:microsoft.com/office/officeart/2005/8/layout/chart3"/>
    <dgm:cxn modelId="{6D793729-254A-4F68-A075-E28ADC250AB5}" type="presParOf" srcId="{C049AF46-F0D0-4201-8DC4-0610B9E340C3}" destId="{5ED290DE-2768-47D4-A05C-720AEE0813E3}" srcOrd="9" destOrd="0" presId="urn:microsoft.com/office/officeart/2005/8/layout/char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01D426-F35D-47F5-9D58-B124A790617B}" type="doc">
      <dgm:prSet loTypeId="urn:microsoft.com/office/officeart/2005/8/layout/chart3" loCatId="cycle" qsTypeId="urn:microsoft.com/office/officeart/2005/8/quickstyle/simple1" qsCatId="simple" csTypeId="urn:microsoft.com/office/officeart/2005/8/colors/accent1_2" csCatId="accent1" phldr="1"/>
      <dgm:spPr/>
      <dgm:t>
        <a:bodyPr/>
        <a:lstStyle/>
        <a:p>
          <a:endParaRPr lang="en-US"/>
        </a:p>
      </dgm:t>
    </dgm:pt>
    <dgm:pt modelId="{9F54F9F9-9D2A-42D7-8178-C87E69953B76}">
      <dgm:prSet custT="1"/>
      <dgm:spPr/>
      <dgm:t>
        <a:bodyPr/>
        <a:lstStyle/>
        <a:p>
          <a:pPr rtl="1"/>
          <a:r>
            <a:rPr lang="ar-SA" sz="2800" dirty="0" smtClean="0">
              <a:solidFill>
                <a:schemeClr val="bg1"/>
              </a:solidFill>
              <a:latin typeface="Microsoft Sans Serif" pitchFamily="34" charset="0"/>
              <a:cs typeface="AL-Mohanad Bold" pitchFamily="2" charset="-78"/>
            </a:rPr>
            <a:t>الحديث</a:t>
          </a:r>
          <a:endParaRPr lang="en-US" sz="2800" dirty="0">
            <a:solidFill>
              <a:schemeClr val="bg1"/>
            </a:solidFill>
            <a:latin typeface="Microsoft Sans Serif" pitchFamily="34" charset="0"/>
            <a:cs typeface="AL-Mohanad Bold" pitchFamily="2" charset="-78"/>
          </a:endParaRPr>
        </a:p>
      </dgm:t>
    </dgm:pt>
    <dgm:pt modelId="{AF511E18-F9E9-4C6B-B50E-814787E051C9}" type="parTrans" cxnId="{8E0E60E6-1782-4138-A047-B3680345A7C3}">
      <dgm:prSet/>
      <dgm:spPr/>
      <dgm:t>
        <a:bodyPr/>
        <a:lstStyle/>
        <a:p>
          <a:endParaRPr lang="en-US">
            <a:solidFill>
              <a:schemeClr val="bg1"/>
            </a:solidFill>
            <a:cs typeface="AL-Mohanad Bold" pitchFamily="2" charset="-78"/>
          </a:endParaRPr>
        </a:p>
      </dgm:t>
    </dgm:pt>
    <dgm:pt modelId="{2A85C81E-6647-4BF4-904E-1A0FCD032577}" type="sibTrans" cxnId="{8E0E60E6-1782-4138-A047-B3680345A7C3}">
      <dgm:prSet/>
      <dgm:spPr/>
      <dgm:t>
        <a:bodyPr/>
        <a:lstStyle/>
        <a:p>
          <a:endParaRPr lang="en-US">
            <a:solidFill>
              <a:schemeClr val="bg1"/>
            </a:solidFill>
            <a:cs typeface="AL-Mohanad Bold" pitchFamily="2" charset="-78"/>
          </a:endParaRPr>
        </a:p>
      </dgm:t>
    </dgm:pt>
    <dgm:pt modelId="{B4B95285-F51D-4AC3-A45D-7236200FFA95}">
      <dgm:prSet custT="1"/>
      <dgm:spPr/>
      <dgm:t>
        <a:bodyPr/>
        <a:lstStyle/>
        <a:p>
          <a:pPr rtl="1"/>
          <a:r>
            <a:rPr lang="ar-SA" sz="2800" dirty="0" smtClean="0">
              <a:solidFill>
                <a:schemeClr val="bg1"/>
              </a:solidFill>
              <a:latin typeface="Microsoft Sans Serif" pitchFamily="34" charset="0"/>
              <a:cs typeface="AL-Mohanad Bold" pitchFamily="2" charset="-78"/>
            </a:rPr>
            <a:t>التوحيد</a:t>
          </a:r>
          <a:r>
            <a:rPr lang="ar-SA" sz="3400" dirty="0" smtClean="0">
              <a:solidFill>
                <a:schemeClr val="bg1"/>
              </a:solidFill>
              <a:cs typeface="AL-Mohanad Bold" pitchFamily="2" charset="-78"/>
            </a:rPr>
            <a:t> </a:t>
          </a:r>
          <a:endParaRPr lang="en-US" sz="3400" dirty="0">
            <a:solidFill>
              <a:schemeClr val="bg1"/>
            </a:solidFill>
            <a:cs typeface="AL-Mohanad Bold" pitchFamily="2" charset="-78"/>
          </a:endParaRPr>
        </a:p>
      </dgm:t>
    </dgm:pt>
    <dgm:pt modelId="{7999A185-E193-43DF-BC5D-A399D982D039}" type="parTrans" cxnId="{03516069-E472-4D1F-A1CB-330C57784D72}">
      <dgm:prSet/>
      <dgm:spPr/>
      <dgm:t>
        <a:bodyPr/>
        <a:lstStyle/>
        <a:p>
          <a:endParaRPr lang="en-US">
            <a:solidFill>
              <a:schemeClr val="bg1"/>
            </a:solidFill>
            <a:cs typeface="AL-Mohanad Bold" pitchFamily="2" charset="-78"/>
          </a:endParaRPr>
        </a:p>
      </dgm:t>
    </dgm:pt>
    <dgm:pt modelId="{A40643DF-2410-4075-87CB-7FCB3A9CBB17}" type="sibTrans" cxnId="{03516069-E472-4D1F-A1CB-330C57784D72}">
      <dgm:prSet/>
      <dgm:spPr/>
      <dgm:t>
        <a:bodyPr/>
        <a:lstStyle/>
        <a:p>
          <a:endParaRPr lang="en-US">
            <a:solidFill>
              <a:schemeClr val="bg1"/>
            </a:solidFill>
            <a:cs typeface="AL-Mohanad Bold" pitchFamily="2" charset="-78"/>
          </a:endParaRPr>
        </a:p>
      </dgm:t>
    </dgm:pt>
    <dgm:pt modelId="{2523B449-6B42-40FF-B5CA-51E507283433}">
      <dgm:prSet custT="1"/>
      <dgm:spPr/>
      <dgm:t>
        <a:bodyPr/>
        <a:lstStyle/>
        <a:p>
          <a:pPr rtl="1"/>
          <a:r>
            <a:rPr lang="ar-SA" sz="2800" dirty="0" smtClean="0">
              <a:solidFill>
                <a:schemeClr val="bg1"/>
              </a:solidFill>
              <a:latin typeface="Microsoft Sans Serif" pitchFamily="34" charset="0"/>
              <a:cs typeface="AL-Mohanad Bold" pitchFamily="2" charset="-78"/>
            </a:rPr>
            <a:t>النحو</a:t>
          </a:r>
          <a:r>
            <a:rPr lang="ar-SA" sz="3400" dirty="0" smtClean="0">
              <a:solidFill>
                <a:schemeClr val="bg1"/>
              </a:solidFill>
              <a:cs typeface="AL-Mohanad Bold" pitchFamily="2" charset="-78"/>
            </a:rPr>
            <a:t> </a:t>
          </a:r>
          <a:endParaRPr lang="en-US" sz="3400" dirty="0">
            <a:solidFill>
              <a:schemeClr val="bg1"/>
            </a:solidFill>
            <a:cs typeface="AL-Mohanad Bold" pitchFamily="2" charset="-78"/>
          </a:endParaRPr>
        </a:p>
      </dgm:t>
    </dgm:pt>
    <dgm:pt modelId="{D95766F7-D8B9-4BA5-9400-491D08AB07A1}" type="parTrans" cxnId="{D2CF9092-A498-4D29-A636-2F4B282C540C}">
      <dgm:prSet/>
      <dgm:spPr/>
      <dgm:t>
        <a:bodyPr/>
        <a:lstStyle/>
        <a:p>
          <a:endParaRPr lang="en-US">
            <a:solidFill>
              <a:schemeClr val="bg1"/>
            </a:solidFill>
            <a:cs typeface="AL-Mohanad Bold" pitchFamily="2" charset="-78"/>
          </a:endParaRPr>
        </a:p>
      </dgm:t>
    </dgm:pt>
    <dgm:pt modelId="{FE4689E9-FB42-425E-BE31-EC227800C07F}" type="sibTrans" cxnId="{D2CF9092-A498-4D29-A636-2F4B282C540C}">
      <dgm:prSet/>
      <dgm:spPr/>
      <dgm:t>
        <a:bodyPr/>
        <a:lstStyle/>
        <a:p>
          <a:endParaRPr lang="en-US">
            <a:solidFill>
              <a:schemeClr val="bg1"/>
            </a:solidFill>
            <a:cs typeface="AL-Mohanad Bold" pitchFamily="2" charset="-78"/>
          </a:endParaRPr>
        </a:p>
      </dgm:t>
    </dgm:pt>
    <dgm:pt modelId="{51EA83A6-9438-4205-9808-BB4F9877268C}">
      <dgm:prSet custT="1"/>
      <dgm:spPr/>
      <dgm:t>
        <a:bodyPr/>
        <a:lstStyle/>
        <a:p>
          <a:pPr rtl="1"/>
          <a:r>
            <a:rPr lang="ar-SA" sz="2400" dirty="0" smtClean="0">
              <a:solidFill>
                <a:schemeClr val="bg1"/>
              </a:solidFill>
              <a:latin typeface="Microsoft Sans Serif" pitchFamily="34" charset="0"/>
              <a:cs typeface="AL-Mohanad Bold" pitchFamily="2" charset="-78"/>
            </a:rPr>
            <a:t>البلاغة </a:t>
          </a:r>
          <a:endParaRPr lang="en-US" sz="2800" dirty="0">
            <a:solidFill>
              <a:schemeClr val="bg1"/>
            </a:solidFill>
            <a:latin typeface="Microsoft Sans Serif" pitchFamily="34" charset="0"/>
            <a:cs typeface="AL-Mohanad Bold" pitchFamily="2" charset="-78"/>
          </a:endParaRPr>
        </a:p>
      </dgm:t>
    </dgm:pt>
    <dgm:pt modelId="{F5A52D6A-B3CF-408C-AE58-66580F19AED6}" type="parTrans" cxnId="{37C3DD53-9E49-47A3-B4A6-0532286C7062}">
      <dgm:prSet/>
      <dgm:spPr/>
      <dgm:t>
        <a:bodyPr/>
        <a:lstStyle/>
        <a:p>
          <a:endParaRPr lang="en-US">
            <a:solidFill>
              <a:schemeClr val="bg1"/>
            </a:solidFill>
            <a:cs typeface="AL-Mohanad Bold" pitchFamily="2" charset="-78"/>
          </a:endParaRPr>
        </a:p>
      </dgm:t>
    </dgm:pt>
    <dgm:pt modelId="{AC2F21CF-3ECF-40E3-B06D-2C7600F6B8EA}" type="sibTrans" cxnId="{37C3DD53-9E49-47A3-B4A6-0532286C7062}">
      <dgm:prSet/>
      <dgm:spPr/>
      <dgm:t>
        <a:bodyPr/>
        <a:lstStyle/>
        <a:p>
          <a:endParaRPr lang="en-US">
            <a:solidFill>
              <a:schemeClr val="bg1"/>
            </a:solidFill>
            <a:cs typeface="AL-Mohanad Bold" pitchFamily="2" charset="-78"/>
          </a:endParaRPr>
        </a:p>
      </dgm:t>
    </dgm:pt>
    <dgm:pt modelId="{78A43D32-30D2-4D4F-B74D-8ADDB239A7D4}">
      <dgm:prSet custT="1"/>
      <dgm:spPr/>
      <dgm:t>
        <a:bodyPr/>
        <a:lstStyle/>
        <a:p>
          <a:pPr rtl="0"/>
          <a:r>
            <a:rPr lang="ar-SA" sz="2800" dirty="0" smtClean="0">
              <a:solidFill>
                <a:schemeClr val="bg1"/>
              </a:solidFill>
              <a:latin typeface="Microsoft Sans Serif" pitchFamily="34" charset="0"/>
              <a:cs typeface="AL-Mohanad Bold" pitchFamily="2" charset="-78"/>
            </a:rPr>
            <a:t>الجغرافيا</a:t>
          </a:r>
        </a:p>
        <a:p>
          <a:pPr rtl="0"/>
          <a:r>
            <a:rPr lang="ar-SA" sz="2800" dirty="0" smtClean="0">
              <a:solidFill>
                <a:schemeClr val="bg1"/>
              </a:solidFill>
              <a:latin typeface="Microsoft Sans Serif" pitchFamily="34" charset="0"/>
              <a:cs typeface="AL-Mohanad Bold" pitchFamily="2" charset="-78"/>
            </a:rPr>
            <a:t>لتاريخ</a:t>
          </a:r>
          <a:endParaRPr lang="en-US" sz="2400" dirty="0">
            <a:solidFill>
              <a:schemeClr val="bg1"/>
            </a:solidFill>
            <a:cs typeface="AL-Mohanad Bold" pitchFamily="2" charset="-78"/>
          </a:endParaRPr>
        </a:p>
      </dgm:t>
    </dgm:pt>
    <dgm:pt modelId="{F23B98A1-57E1-408F-96D4-799EF3A8A16B}" type="parTrans" cxnId="{51C6FDE2-DAD2-4D57-BC86-05BAF726C1B0}">
      <dgm:prSet/>
      <dgm:spPr/>
      <dgm:t>
        <a:bodyPr/>
        <a:lstStyle/>
        <a:p>
          <a:endParaRPr lang="en-US">
            <a:solidFill>
              <a:schemeClr val="bg1"/>
            </a:solidFill>
            <a:cs typeface="AL-Mohanad Bold" pitchFamily="2" charset="-78"/>
          </a:endParaRPr>
        </a:p>
      </dgm:t>
    </dgm:pt>
    <dgm:pt modelId="{41A7946F-047C-4B13-8FB1-3EA2B6B5C025}" type="sibTrans" cxnId="{51C6FDE2-DAD2-4D57-BC86-05BAF726C1B0}">
      <dgm:prSet/>
      <dgm:spPr/>
      <dgm:t>
        <a:bodyPr/>
        <a:lstStyle/>
        <a:p>
          <a:endParaRPr lang="en-US">
            <a:solidFill>
              <a:schemeClr val="bg1"/>
            </a:solidFill>
            <a:cs typeface="AL-Mohanad Bold" pitchFamily="2" charset="-78"/>
          </a:endParaRPr>
        </a:p>
      </dgm:t>
    </dgm:pt>
    <dgm:pt modelId="{FB1B37B3-24AD-4C15-910B-8E9A8667E316}">
      <dgm:prSet/>
      <dgm:spPr/>
      <dgm:t>
        <a:bodyPr/>
        <a:lstStyle/>
        <a:p>
          <a:pPr rtl="1"/>
          <a:r>
            <a:rPr lang="ar-SA" dirty="0" smtClean="0">
              <a:solidFill>
                <a:schemeClr val="bg1"/>
              </a:solidFill>
              <a:cs typeface="AL-Mohanad Bold" pitchFamily="2" charset="-78"/>
            </a:rPr>
            <a:t>الفقه</a:t>
          </a:r>
          <a:endParaRPr lang="ar-SA" dirty="0">
            <a:solidFill>
              <a:schemeClr val="bg1"/>
            </a:solidFill>
            <a:cs typeface="AL-Mohanad Bold" pitchFamily="2" charset="-78"/>
          </a:endParaRPr>
        </a:p>
      </dgm:t>
    </dgm:pt>
    <dgm:pt modelId="{98153F92-8DB4-4719-BF40-CB7604F0A5D6}" type="parTrans" cxnId="{33DA5B87-1746-44A1-A06B-953C9ADDAECC}">
      <dgm:prSet/>
      <dgm:spPr/>
      <dgm:t>
        <a:bodyPr/>
        <a:lstStyle/>
        <a:p>
          <a:pPr rtl="1"/>
          <a:endParaRPr lang="ar-SA"/>
        </a:p>
      </dgm:t>
    </dgm:pt>
    <dgm:pt modelId="{5FE45B91-7EFA-4641-8811-24D848448A11}" type="sibTrans" cxnId="{33DA5B87-1746-44A1-A06B-953C9ADDAECC}">
      <dgm:prSet/>
      <dgm:spPr/>
      <dgm:t>
        <a:bodyPr/>
        <a:lstStyle/>
        <a:p>
          <a:pPr rtl="1"/>
          <a:endParaRPr lang="ar-SA"/>
        </a:p>
      </dgm:t>
    </dgm:pt>
    <dgm:pt modelId="{034AEC3A-92C6-495D-BA0E-6C3E99F5D837}">
      <dgm:prSet/>
      <dgm:spPr/>
      <dgm:t>
        <a:bodyPr/>
        <a:lstStyle/>
        <a:p>
          <a:pPr rtl="1"/>
          <a:r>
            <a:rPr lang="ar-SA" dirty="0" smtClean="0">
              <a:solidFill>
                <a:schemeClr val="bg1"/>
              </a:solidFill>
            </a:rPr>
            <a:t>الأدب</a:t>
          </a:r>
          <a:endParaRPr lang="ar-SA" dirty="0">
            <a:solidFill>
              <a:schemeClr val="bg1"/>
            </a:solidFill>
          </a:endParaRPr>
        </a:p>
      </dgm:t>
    </dgm:pt>
    <dgm:pt modelId="{BFDD246A-E38B-455F-83C3-92B21BC5C4B3}" type="parTrans" cxnId="{CBC2EDE1-3EEC-47D6-8E24-37DA1E4149AD}">
      <dgm:prSet/>
      <dgm:spPr/>
      <dgm:t>
        <a:bodyPr/>
        <a:lstStyle/>
        <a:p>
          <a:pPr rtl="1"/>
          <a:endParaRPr lang="ar-SA"/>
        </a:p>
      </dgm:t>
    </dgm:pt>
    <dgm:pt modelId="{F3ACC632-B9A8-45F1-AF57-5F1F10EE8572}" type="sibTrans" cxnId="{CBC2EDE1-3EEC-47D6-8E24-37DA1E4149AD}">
      <dgm:prSet/>
      <dgm:spPr/>
      <dgm:t>
        <a:bodyPr/>
        <a:lstStyle/>
        <a:p>
          <a:pPr rtl="1"/>
          <a:endParaRPr lang="ar-SA"/>
        </a:p>
      </dgm:t>
    </dgm:pt>
    <dgm:pt modelId="{C049AF46-F0D0-4201-8DC4-0610B9E340C3}" type="pres">
      <dgm:prSet presAssocID="{C701D426-F35D-47F5-9D58-B124A790617B}" presName="compositeShape" presStyleCnt="0">
        <dgm:presLayoutVars>
          <dgm:chMax val="7"/>
          <dgm:dir/>
          <dgm:resizeHandles val="exact"/>
        </dgm:presLayoutVars>
      </dgm:prSet>
      <dgm:spPr/>
      <dgm:t>
        <a:bodyPr/>
        <a:lstStyle/>
        <a:p>
          <a:endParaRPr lang="en-US"/>
        </a:p>
      </dgm:t>
    </dgm:pt>
    <dgm:pt modelId="{4197F623-3F8E-4597-8A74-6AF919605EDE}" type="pres">
      <dgm:prSet presAssocID="{C701D426-F35D-47F5-9D58-B124A790617B}" presName="wedge1" presStyleLbl="node1" presStyleIdx="0" presStyleCnt="7" custScaleX="94905" custScaleY="88950"/>
      <dgm:spPr/>
      <dgm:t>
        <a:bodyPr/>
        <a:lstStyle/>
        <a:p>
          <a:endParaRPr lang="en-US"/>
        </a:p>
      </dgm:t>
    </dgm:pt>
    <dgm:pt modelId="{CC1E29C5-AA24-4193-B317-3998E20F2D9C}" type="pres">
      <dgm:prSet presAssocID="{C701D426-F35D-47F5-9D58-B124A790617B}" presName="wedge1Tx" presStyleLbl="node1" presStyleIdx="0" presStyleCnt="7">
        <dgm:presLayoutVars>
          <dgm:chMax val="0"/>
          <dgm:chPref val="0"/>
          <dgm:bulletEnabled val="1"/>
        </dgm:presLayoutVars>
      </dgm:prSet>
      <dgm:spPr/>
      <dgm:t>
        <a:bodyPr/>
        <a:lstStyle/>
        <a:p>
          <a:endParaRPr lang="en-US"/>
        </a:p>
      </dgm:t>
    </dgm:pt>
    <dgm:pt modelId="{E51835A6-FFEE-4A54-AB5E-B881E90C52F6}" type="pres">
      <dgm:prSet presAssocID="{C701D426-F35D-47F5-9D58-B124A790617B}" presName="wedge2" presStyleLbl="node1" presStyleIdx="1" presStyleCnt="7"/>
      <dgm:spPr/>
      <dgm:t>
        <a:bodyPr/>
        <a:lstStyle/>
        <a:p>
          <a:endParaRPr lang="en-US"/>
        </a:p>
      </dgm:t>
    </dgm:pt>
    <dgm:pt modelId="{A4385600-4719-40BD-8F97-419A81F75B91}" type="pres">
      <dgm:prSet presAssocID="{C701D426-F35D-47F5-9D58-B124A790617B}" presName="wedge2Tx" presStyleLbl="node1" presStyleIdx="1" presStyleCnt="7">
        <dgm:presLayoutVars>
          <dgm:chMax val="0"/>
          <dgm:chPref val="0"/>
          <dgm:bulletEnabled val="1"/>
        </dgm:presLayoutVars>
      </dgm:prSet>
      <dgm:spPr/>
      <dgm:t>
        <a:bodyPr/>
        <a:lstStyle/>
        <a:p>
          <a:endParaRPr lang="en-US"/>
        </a:p>
      </dgm:t>
    </dgm:pt>
    <dgm:pt modelId="{4FB39F2E-66AF-41F0-8FB5-459168FAE5FA}" type="pres">
      <dgm:prSet presAssocID="{C701D426-F35D-47F5-9D58-B124A790617B}" presName="wedge3" presStyleLbl="node1" presStyleIdx="2" presStyleCnt="7" custLinFactNeighborX="-264" custLinFactNeighborY="-1808"/>
      <dgm:spPr/>
      <dgm:t>
        <a:bodyPr/>
        <a:lstStyle/>
        <a:p>
          <a:endParaRPr lang="en-US"/>
        </a:p>
      </dgm:t>
    </dgm:pt>
    <dgm:pt modelId="{3932CB4D-E57C-43E2-AA12-76AFC280A79A}" type="pres">
      <dgm:prSet presAssocID="{C701D426-F35D-47F5-9D58-B124A790617B}" presName="wedge3Tx" presStyleLbl="node1" presStyleIdx="2" presStyleCnt="7">
        <dgm:presLayoutVars>
          <dgm:chMax val="0"/>
          <dgm:chPref val="0"/>
          <dgm:bulletEnabled val="1"/>
        </dgm:presLayoutVars>
      </dgm:prSet>
      <dgm:spPr/>
      <dgm:t>
        <a:bodyPr/>
        <a:lstStyle/>
        <a:p>
          <a:endParaRPr lang="en-US"/>
        </a:p>
      </dgm:t>
    </dgm:pt>
    <dgm:pt modelId="{833079C4-41F4-48EA-ABE6-C1288511CA44}" type="pres">
      <dgm:prSet presAssocID="{C701D426-F35D-47F5-9D58-B124A790617B}" presName="wedge4" presStyleLbl="node1" presStyleIdx="3" presStyleCnt="7"/>
      <dgm:spPr/>
      <dgm:t>
        <a:bodyPr/>
        <a:lstStyle/>
        <a:p>
          <a:endParaRPr lang="en-US"/>
        </a:p>
      </dgm:t>
    </dgm:pt>
    <dgm:pt modelId="{5628CD8D-E1A0-46FB-8CEE-A83107889A0C}" type="pres">
      <dgm:prSet presAssocID="{C701D426-F35D-47F5-9D58-B124A790617B}" presName="wedge4Tx" presStyleLbl="node1" presStyleIdx="3" presStyleCnt="7">
        <dgm:presLayoutVars>
          <dgm:chMax val="0"/>
          <dgm:chPref val="0"/>
          <dgm:bulletEnabled val="1"/>
        </dgm:presLayoutVars>
      </dgm:prSet>
      <dgm:spPr/>
      <dgm:t>
        <a:bodyPr/>
        <a:lstStyle/>
        <a:p>
          <a:endParaRPr lang="en-US"/>
        </a:p>
      </dgm:t>
    </dgm:pt>
    <dgm:pt modelId="{CD9FE9C9-8D28-468A-9061-236A54C2C918}" type="pres">
      <dgm:prSet presAssocID="{C701D426-F35D-47F5-9D58-B124A790617B}" presName="wedge5" presStyleLbl="node1" presStyleIdx="4" presStyleCnt="7" custScaleX="122989" custScaleY="116875"/>
      <dgm:spPr/>
      <dgm:t>
        <a:bodyPr/>
        <a:lstStyle/>
        <a:p>
          <a:endParaRPr lang="en-US"/>
        </a:p>
      </dgm:t>
    </dgm:pt>
    <dgm:pt modelId="{5ED290DE-2768-47D4-A05C-720AEE0813E3}" type="pres">
      <dgm:prSet presAssocID="{C701D426-F35D-47F5-9D58-B124A790617B}" presName="wedge5Tx" presStyleLbl="node1" presStyleIdx="4" presStyleCnt="7">
        <dgm:presLayoutVars>
          <dgm:chMax val="0"/>
          <dgm:chPref val="0"/>
          <dgm:bulletEnabled val="1"/>
        </dgm:presLayoutVars>
      </dgm:prSet>
      <dgm:spPr/>
      <dgm:t>
        <a:bodyPr/>
        <a:lstStyle/>
        <a:p>
          <a:endParaRPr lang="en-US"/>
        </a:p>
      </dgm:t>
    </dgm:pt>
    <dgm:pt modelId="{B56FF753-F462-4F00-8DAC-D8CEF5573549}" type="pres">
      <dgm:prSet presAssocID="{C701D426-F35D-47F5-9D58-B124A790617B}" presName="wedge6" presStyleLbl="node1" presStyleIdx="5" presStyleCnt="7" custScaleX="126686"/>
      <dgm:spPr/>
      <dgm:t>
        <a:bodyPr/>
        <a:lstStyle/>
        <a:p>
          <a:pPr rtl="1"/>
          <a:endParaRPr lang="ar-SA"/>
        </a:p>
      </dgm:t>
    </dgm:pt>
    <dgm:pt modelId="{39EE5AD2-8D55-4E04-AAF6-1DF1F9ECDFC0}" type="pres">
      <dgm:prSet presAssocID="{C701D426-F35D-47F5-9D58-B124A790617B}" presName="wedge6Tx" presStyleLbl="node1" presStyleIdx="5" presStyleCnt="7">
        <dgm:presLayoutVars>
          <dgm:chMax val="0"/>
          <dgm:chPref val="0"/>
          <dgm:bulletEnabled val="1"/>
        </dgm:presLayoutVars>
      </dgm:prSet>
      <dgm:spPr/>
      <dgm:t>
        <a:bodyPr/>
        <a:lstStyle/>
        <a:p>
          <a:pPr rtl="1"/>
          <a:endParaRPr lang="ar-SA"/>
        </a:p>
      </dgm:t>
    </dgm:pt>
    <dgm:pt modelId="{556F667A-3C82-41A4-8525-0D1677E935D4}" type="pres">
      <dgm:prSet presAssocID="{C701D426-F35D-47F5-9D58-B124A790617B}" presName="wedge7" presStyleLbl="node1" presStyleIdx="6" presStyleCnt="7" custScaleX="139516" custScaleY="120572"/>
      <dgm:spPr/>
      <dgm:t>
        <a:bodyPr/>
        <a:lstStyle/>
        <a:p>
          <a:pPr rtl="1"/>
          <a:endParaRPr lang="ar-SA"/>
        </a:p>
      </dgm:t>
    </dgm:pt>
    <dgm:pt modelId="{4A89362B-09A7-4EAC-8FD1-82D251F8BF3E}" type="pres">
      <dgm:prSet presAssocID="{C701D426-F35D-47F5-9D58-B124A790617B}" presName="wedge7Tx" presStyleLbl="node1" presStyleIdx="6" presStyleCnt="7">
        <dgm:presLayoutVars>
          <dgm:chMax val="0"/>
          <dgm:chPref val="0"/>
          <dgm:bulletEnabled val="1"/>
        </dgm:presLayoutVars>
      </dgm:prSet>
      <dgm:spPr/>
      <dgm:t>
        <a:bodyPr/>
        <a:lstStyle/>
        <a:p>
          <a:pPr rtl="1"/>
          <a:endParaRPr lang="ar-SA"/>
        </a:p>
      </dgm:t>
    </dgm:pt>
  </dgm:ptLst>
  <dgm:cxnLst>
    <dgm:cxn modelId="{37C3DD53-9E49-47A3-B4A6-0532286C7062}" srcId="{C701D426-F35D-47F5-9D58-B124A790617B}" destId="{51EA83A6-9438-4205-9808-BB4F9877268C}" srcOrd="4" destOrd="0" parTransId="{F5A52D6A-B3CF-408C-AE58-66580F19AED6}" sibTransId="{AC2F21CF-3ECF-40E3-B06D-2C7600F6B8EA}"/>
    <dgm:cxn modelId="{F8FBEE7B-C216-4C5F-AFB7-37FEB0C1B8D8}" type="presOf" srcId="{2523B449-6B42-40FF-B5CA-51E507283433}" destId="{5628CD8D-E1A0-46FB-8CEE-A83107889A0C}" srcOrd="1" destOrd="0" presId="urn:microsoft.com/office/officeart/2005/8/layout/chart3"/>
    <dgm:cxn modelId="{8BCD2DC5-0088-426D-BE5B-5A8E70B2090F}" type="presOf" srcId="{FB1B37B3-24AD-4C15-910B-8E9A8667E316}" destId="{3932CB4D-E57C-43E2-AA12-76AFC280A79A}" srcOrd="1" destOrd="0" presId="urn:microsoft.com/office/officeart/2005/8/layout/chart3"/>
    <dgm:cxn modelId="{33DA5B87-1746-44A1-A06B-953C9ADDAECC}" srcId="{C701D426-F35D-47F5-9D58-B124A790617B}" destId="{FB1B37B3-24AD-4C15-910B-8E9A8667E316}" srcOrd="2" destOrd="0" parTransId="{98153F92-8DB4-4719-BF40-CB7604F0A5D6}" sibTransId="{5FE45B91-7EFA-4641-8811-24D848448A11}"/>
    <dgm:cxn modelId="{58CE628D-95B8-492F-9B15-C0F8C2D74A8F}" type="presOf" srcId="{9F54F9F9-9D2A-42D7-8178-C87E69953B76}" destId="{CC1E29C5-AA24-4193-B317-3998E20F2D9C}" srcOrd="1" destOrd="0" presId="urn:microsoft.com/office/officeart/2005/8/layout/chart3"/>
    <dgm:cxn modelId="{97F59FCC-6BA4-4800-9CBB-7A6CF44012E8}" type="presOf" srcId="{9F54F9F9-9D2A-42D7-8178-C87E69953B76}" destId="{4197F623-3F8E-4597-8A74-6AF919605EDE}" srcOrd="0" destOrd="0" presId="urn:microsoft.com/office/officeart/2005/8/layout/chart3"/>
    <dgm:cxn modelId="{304B94E1-8560-4154-8555-6A2BEE4A7602}" type="presOf" srcId="{78A43D32-30D2-4D4F-B74D-8ADDB239A7D4}" destId="{4A89362B-09A7-4EAC-8FD1-82D251F8BF3E}" srcOrd="1" destOrd="0" presId="urn:microsoft.com/office/officeart/2005/8/layout/chart3"/>
    <dgm:cxn modelId="{E129ED73-5347-4446-8CAF-FD6A34B418CC}" type="presOf" srcId="{C701D426-F35D-47F5-9D58-B124A790617B}" destId="{C049AF46-F0D0-4201-8DC4-0610B9E340C3}" srcOrd="0" destOrd="0" presId="urn:microsoft.com/office/officeart/2005/8/layout/chart3"/>
    <dgm:cxn modelId="{D2CF9092-A498-4D29-A636-2F4B282C540C}" srcId="{C701D426-F35D-47F5-9D58-B124A790617B}" destId="{2523B449-6B42-40FF-B5CA-51E507283433}" srcOrd="3" destOrd="0" parTransId="{D95766F7-D8B9-4BA5-9400-491D08AB07A1}" sibTransId="{FE4689E9-FB42-425E-BE31-EC227800C07F}"/>
    <dgm:cxn modelId="{8E0E60E6-1782-4138-A047-B3680345A7C3}" srcId="{C701D426-F35D-47F5-9D58-B124A790617B}" destId="{9F54F9F9-9D2A-42D7-8178-C87E69953B76}" srcOrd="0" destOrd="0" parTransId="{AF511E18-F9E9-4C6B-B50E-814787E051C9}" sibTransId="{2A85C81E-6647-4BF4-904E-1A0FCD032577}"/>
    <dgm:cxn modelId="{D39537DF-7367-4586-AE4A-C9D91928F1A6}" type="presOf" srcId="{034AEC3A-92C6-495D-BA0E-6C3E99F5D837}" destId="{B56FF753-F462-4F00-8DAC-D8CEF5573549}" srcOrd="0" destOrd="0" presId="urn:microsoft.com/office/officeart/2005/8/layout/chart3"/>
    <dgm:cxn modelId="{54BC75C6-7FD3-4F81-9F03-7F34E15E060A}" type="presOf" srcId="{2523B449-6B42-40FF-B5CA-51E507283433}" destId="{833079C4-41F4-48EA-ABE6-C1288511CA44}" srcOrd="0" destOrd="0" presId="urn:microsoft.com/office/officeart/2005/8/layout/chart3"/>
    <dgm:cxn modelId="{CBC2EDE1-3EEC-47D6-8E24-37DA1E4149AD}" srcId="{C701D426-F35D-47F5-9D58-B124A790617B}" destId="{034AEC3A-92C6-495D-BA0E-6C3E99F5D837}" srcOrd="5" destOrd="0" parTransId="{BFDD246A-E38B-455F-83C3-92B21BC5C4B3}" sibTransId="{F3ACC632-B9A8-45F1-AF57-5F1F10EE8572}"/>
    <dgm:cxn modelId="{4F42B3D6-4A94-434B-8FAF-0B35ECFE52AD}" type="presOf" srcId="{B4B95285-F51D-4AC3-A45D-7236200FFA95}" destId="{E51835A6-FFEE-4A54-AB5E-B881E90C52F6}" srcOrd="0" destOrd="0" presId="urn:microsoft.com/office/officeart/2005/8/layout/chart3"/>
    <dgm:cxn modelId="{03516069-E472-4D1F-A1CB-330C57784D72}" srcId="{C701D426-F35D-47F5-9D58-B124A790617B}" destId="{B4B95285-F51D-4AC3-A45D-7236200FFA95}" srcOrd="1" destOrd="0" parTransId="{7999A185-E193-43DF-BC5D-A399D982D039}" sibTransId="{A40643DF-2410-4075-87CB-7FCB3A9CBB17}"/>
    <dgm:cxn modelId="{E219792A-E9AE-495E-AE12-95D8173220A6}" type="presOf" srcId="{FB1B37B3-24AD-4C15-910B-8E9A8667E316}" destId="{4FB39F2E-66AF-41F0-8FB5-459168FAE5FA}" srcOrd="0" destOrd="0" presId="urn:microsoft.com/office/officeart/2005/8/layout/chart3"/>
    <dgm:cxn modelId="{A83C0F82-9630-4DF0-809B-B9917B7E044D}" type="presOf" srcId="{51EA83A6-9438-4205-9808-BB4F9877268C}" destId="{5ED290DE-2768-47D4-A05C-720AEE0813E3}" srcOrd="1" destOrd="0" presId="urn:microsoft.com/office/officeart/2005/8/layout/chart3"/>
    <dgm:cxn modelId="{6619FC8F-AFB2-4999-B5B1-C2A3D84B3C07}" type="presOf" srcId="{B4B95285-F51D-4AC3-A45D-7236200FFA95}" destId="{A4385600-4719-40BD-8F97-419A81F75B91}" srcOrd="1" destOrd="0" presId="urn:microsoft.com/office/officeart/2005/8/layout/chart3"/>
    <dgm:cxn modelId="{AD31F670-BD0A-4689-9394-0419329A3B32}" type="presOf" srcId="{034AEC3A-92C6-495D-BA0E-6C3E99F5D837}" destId="{39EE5AD2-8D55-4E04-AAF6-1DF1F9ECDFC0}" srcOrd="1" destOrd="0" presId="urn:microsoft.com/office/officeart/2005/8/layout/chart3"/>
    <dgm:cxn modelId="{51C6FDE2-DAD2-4D57-BC86-05BAF726C1B0}" srcId="{C701D426-F35D-47F5-9D58-B124A790617B}" destId="{78A43D32-30D2-4D4F-B74D-8ADDB239A7D4}" srcOrd="6" destOrd="0" parTransId="{F23B98A1-57E1-408F-96D4-799EF3A8A16B}" sibTransId="{41A7946F-047C-4B13-8FB1-3EA2B6B5C025}"/>
    <dgm:cxn modelId="{F4264623-A104-4936-95DC-1C0790F78A73}" type="presOf" srcId="{78A43D32-30D2-4D4F-B74D-8ADDB239A7D4}" destId="{556F667A-3C82-41A4-8525-0D1677E935D4}" srcOrd="0" destOrd="0" presId="urn:microsoft.com/office/officeart/2005/8/layout/chart3"/>
    <dgm:cxn modelId="{E5711523-7C72-4AB8-A6EF-975BE740390E}" type="presOf" srcId="{51EA83A6-9438-4205-9808-BB4F9877268C}" destId="{CD9FE9C9-8D28-468A-9061-236A54C2C918}" srcOrd="0" destOrd="0" presId="urn:microsoft.com/office/officeart/2005/8/layout/chart3"/>
    <dgm:cxn modelId="{A3F6EC7F-A280-4E47-85C0-C15B81DDDE73}" type="presParOf" srcId="{C049AF46-F0D0-4201-8DC4-0610B9E340C3}" destId="{4197F623-3F8E-4597-8A74-6AF919605EDE}" srcOrd="0" destOrd="0" presId="urn:microsoft.com/office/officeart/2005/8/layout/chart3"/>
    <dgm:cxn modelId="{CA8136F0-975C-4AD0-8150-1FFF3A6A4C16}" type="presParOf" srcId="{C049AF46-F0D0-4201-8DC4-0610B9E340C3}" destId="{CC1E29C5-AA24-4193-B317-3998E20F2D9C}" srcOrd="1" destOrd="0" presId="urn:microsoft.com/office/officeart/2005/8/layout/chart3"/>
    <dgm:cxn modelId="{26A8664C-FF22-461A-86A2-66DC899ABDB6}" type="presParOf" srcId="{C049AF46-F0D0-4201-8DC4-0610B9E340C3}" destId="{E51835A6-FFEE-4A54-AB5E-B881E90C52F6}" srcOrd="2" destOrd="0" presId="urn:microsoft.com/office/officeart/2005/8/layout/chart3"/>
    <dgm:cxn modelId="{837579DB-4736-4732-AD04-E1C9D3E520D1}" type="presParOf" srcId="{C049AF46-F0D0-4201-8DC4-0610B9E340C3}" destId="{A4385600-4719-40BD-8F97-419A81F75B91}" srcOrd="3" destOrd="0" presId="urn:microsoft.com/office/officeart/2005/8/layout/chart3"/>
    <dgm:cxn modelId="{7E9C1049-9A49-40EE-A996-93BBC3625117}" type="presParOf" srcId="{C049AF46-F0D0-4201-8DC4-0610B9E340C3}" destId="{4FB39F2E-66AF-41F0-8FB5-459168FAE5FA}" srcOrd="4" destOrd="0" presId="urn:microsoft.com/office/officeart/2005/8/layout/chart3"/>
    <dgm:cxn modelId="{44407C78-1298-494E-8FAF-9ED7B32F317F}" type="presParOf" srcId="{C049AF46-F0D0-4201-8DC4-0610B9E340C3}" destId="{3932CB4D-E57C-43E2-AA12-76AFC280A79A}" srcOrd="5" destOrd="0" presId="urn:microsoft.com/office/officeart/2005/8/layout/chart3"/>
    <dgm:cxn modelId="{34CD1EBA-3BBC-45B6-AC6F-F8838C3E89F3}" type="presParOf" srcId="{C049AF46-F0D0-4201-8DC4-0610B9E340C3}" destId="{833079C4-41F4-48EA-ABE6-C1288511CA44}" srcOrd="6" destOrd="0" presId="urn:microsoft.com/office/officeart/2005/8/layout/chart3"/>
    <dgm:cxn modelId="{3E2946DB-9B0A-47D2-BB14-F02FD8FB6B6D}" type="presParOf" srcId="{C049AF46-F0D0-4201-8DC4-0610B9E340C3}" destId="{5628CD8D-E1A0-46FB-8CEE-A83107889A0C}" srcOrd="7" destOrd="0" presId="urn:microsoft.com/office/officeart/2005/8/layout/chart3"/>
    <dgm:cxn modelId="{303818DB-D176-40FB-BBC5-A7ABF4406648}" type="presParOf" srcId="{C049AF46-F0D0-4201-8DC4-0610B9E340C3}" destId="{CD9FE9C9-8D28-468A-9061-236A54C2C918}" srcOrd="8" destOrd="0" presId="urn:microsoft.com/office/officeart/2005/8/layout/chart3"/>
    <dgm:cxn modelId="{6157C582-ECC6-40FC-A7B9-5CD8E2A5B733}" type="presParOf" srcId="{C049AF46-F0D0-4201-8DC4-0610B9E340C3}" destId="{5ED290DE-2768-47D4-A05C-720AEE0813E3}" srcOrd="9" destOrd="0" presId="urn:microsoft.com/office/officeart/2005/8/layout/chart3"/>
    <dgm:cxn modelId="{B9CC466D-1B1D-49D4-A35D-4E9032017D7C}" type="presParOf" srcId="{C049AF46-F0D0-4201-8DC4-0610B9E340C3}" destId="{B56FF753-F462-4F00-8DAC-D8CEF5573549}" srcOrd="10" destOrd="0" presId="urn:microsoft.com/office/officeart/2005/8/layout/chart3"/>
    <dgm:cxn modelId="{24EA810F-551D-4353-9044-7D3C9DB67F53}" type="presParOf" srcId="{C049AF46-F0D0-4201-8DC4-0610B9E340C3}" destId="{39EE5AD2-8D55-4E04-AAF6-1DF1F9ECDFC0}" srcOrd="11" destOrd="0" presId="urn:microsoft.com/office/officeart/2005/8/layout/chart3"/>
    <dgm:cxn modelId="{409C57EE-9110-4381-A5DB-12E264145814}" type="presParOf" srcId="{C049AF46-F0D0-4201-8DC4-0610B9E340C3}" destId="{556F667A-3C82-41A4-8525-0D1677E935D4}" srcOrd="12" destOrd="0" presId="urn:microsoft.com/office/officeart/2005/8/layout/chart3"/>
    <dgm:cxn modelId="{A8FB8B72-3DC4-4A8E-9ACF-B8AB54C3B985}" type="presParOf" srcId="{C049AF46-F0D0-4201-8DC4-0610B9E340C3}" destId="{4A89362B-09A7-4EAC-8FD1-82D251F8BF3E}" srcOrd="13" destOrd="0" presId="urn:microsoft.com/office/officeart/2005/8/layout/char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5E0BDCC-0660-4FBC-997D-A1D45F03F984}" type="doc">
      <dgm:prSet loTypeId="urn:microsoft.com/office/officeart/2005/8/layout/pyramid3" loCatId="pyramid" qsTypeId="urn:microsoft.com/office/officeart/2005/8/quickstyle/simple5" qsCatId="simple" csTypeId="urn:microsoft.com/office/officeart/2005/8/colors/accent1_2" csCatId="accent1" phldr="1"/>
      <dgm:spPr/>
      <dgm:t>
        <a:bodyPr/>
        <a:lstStyle/>
        <a:p>
          <a:endParaRPr lang="en-US"/>
        </a:p>
      </dgm:t>
    </dgm:pt>
    <dgm:pt modelId="{7B9F7B35-7144-4323-BE3D-D61F0C6D4EA8}">
      <dgm:prSet/>
      <dgm:spPr>
        <a:solidFill>
          <a:schemeClr val="bg1">
            <a:lumMod val="10000"/>
          </a:schemeClr>
        </a:solidFill>
        <a:ln>
          <a:solidFill>
            <a:schemeClr val="accent1"/>
          </a:solidFill>
        </a:ln>
      </dgm:spPr>
      <dgm:t>
        <a:bodyPr/>
        <a:lstStyle/>
        <a:p>
          <a:pPr rtl="0"/>
          <a:r>
            <a:rPr lang="ar-SA" dirty="0" smtClean="0">
              <a:solidFill>
                <a:schemeClr val="bg1"/>
              </a:solidFill>
              <a:latin typeface="Microsoft Sans Serif" pitchFamily="34" charset="0"/>
              <a:cs typeface="AL-Mohanad Bold" pitchFamily="2" charset="-78"/>
            </a:rPr>
            <a:t>فتح الملف</a:t>
          </a:r>
          <a:endParaRPr lang="en-US" dirty="0">
            <a:solidFill>
              <a:schemeClr val="bg1"/>
            </a:solidFill>
            <a:latin typeface="Microsoft Sans Serif" pitchFamily="34" charset="0"/>
            <a:cs typeface="AL-Mohanad Bold" pitchFamily="2" charset="-78"/>
          </a:endParaRPr>
        </a:p>
      </dgm:t>
    </dgm:pt>
    <dgm:pt modelId="{E9EC3824-E1A1-4844-8FAF-4A960966D09E}" type="parTrans" cxnId="{CCC0442B-8313-40BC-8791-2AB250A4419A}">
      <dgm:prSet/>
      <dgm:spPr/>
      <dgm:t>
        <a:bodyPr/>
        <a:lstStyle/>
        <a:p>
          <a:endParaRPr lang="en-US">
            <a:cs typeface="AL-Mohanad Bold" pitchFamily="2" charset="-78"/>
          </a:endParaRPr>
        </a:p>
      </dgm:t>
    </dgm:pt>
    <dgm:pt modelId="{25F11446-FC1A-4145-93DF-A6C4B8EC0026}" type="sibTrans" cxnId="{CCC0442B-8313-40BC-8791-2AB250A4419A}">
      <dgm:prSet/>
      <dgm:spPr/>
      <dgm:t>
        <a:bodyPr/>
        <a:lstStyle/>
        <a:p>
          <a:endParaRPr lang="en-US">
            <a:cs typeface="AL-Mohanad Bold" pitchFamily="2" charset="-78"/>
          </a:endParaRPr>
        </a:p>
      </dgm:t>
    </dgm:pt>
    <dgm:pt modelId="{E3DC04E5-D1F0-4A71-ACF1-AF0F21679E83}">
      <dgm:prSet/>
      <dgm:spPr>
        <a:solidFill>
          <a:schemeClr val="bg1">
            <a:lumMod val="25000"/>
          </a:schemeClr>
        </a:solidFill>
      </dgm:spPr>
      <dgm:t>
        <a:bodyPr/>
        <a:lstStyle/>
        <a:p>
          <a:pPr rtl="0"/>
          <a:r>
            <a:rPr lang="ar-SA" dirty="0" smtClean="0">
              <a:solidFill>
                <a:schemeClr val="bg1"/>
              </a:solidFill>
              <a:latin typeface="Microsoft Sans Serif" pitchFamily="34" charset="0"/>
              <a:cs typeface="AL-Mohanad Bold" pitchFamily="2" charset="-78"/>
            </a:rPr>
            <a:t>التسجيل في الاختبار</a:t>
          </a:r>
          <a:endParaRPr lang="en-US" dirty="0">
            <a:solidFill>
              <a:schemeClr val="bg1"/>
            </a:solidFill>
            <a:latin typeface="Microsoft Sans Serif" pitchFamily="34" charset="0"/>
            <a:cs typeface="AL-Mohanad Bold" pitchFamily="2" charset="-78"/>
          </a:endParaRPr>
        </a:p>
      </dgm:t>
    </dgm:pt>
    <dgm:pt modelId="{C6D5378F-8F2E-41B7-9BAB-8E0CD1B39E5E}" type="parTrans" cxnId="{C6A7E5E9-F29E-40B1-8B42-474E8BE1FF33}">
      <dgm:prSet/>
      <dgm:spPr/>
      <dgm:t>
        <a:bodyPr/>
        <a:lstStyle/>
        <a:p>
          <a:endParaRPr lang="en-US">
            <a:cs typeface="AL-Mohanad Bold" pitchFamily="2" charset="-78"/>
          </a:endParaRPr>
        </a:p>
      </dgm:t>
    </dgm:pt>
    <dgm:pt modelId="{FEFCFA5D-40AC-45C0-9832-649D9C700924}" type="sibTrans" cxnId="{C6A7E5E9-F29E-40B1-8B42-474E8BE1FF33}">
      <dgm:prSet/>
      <dgm:spPr/>
      <dgm:t>
        <a:bodyPr/>
        <a:lstStyle/>
        <a:p>
          <a:endParaRPr lang="en-US">
            <a:cs typeface="AL-Mohanad Bold" pitchFamily="2" charset="-78"/>
          </a:endParaRPr>
        </a:p>
      </dgm:t>
    </dgm:pt>
    <dgm:pt modelId="{DA57FCF4-2B83-4F29-98CA-6B8A243E0DEC}">
      <dgm:prSet/>
      <dgm:spPr>
        <a:solidFill>
          <a:schemeClr val="bg1">
            <a:lumMod val="50000"/>
          </a:schemeClr>
        </a:solidFill>
      </dgm:spPr>
      <dgm:t>
        <a:bodyPr/>
        <a:lstStyle/>
        <a:p>
          <a:pPr rtl="0"/>
          <a:r>
            <a:rPr lang="ar-SA" dirty="0" smtClean="0">
              <a:solidFill>
                <a:schemeClr val="bg1"/>
              </a:solidFill>
              <a:latin typeface="Microsoft Sans Serif" pitchFamily="34" charset="0"/>
              <a:cs typeface="AL-Mohanad Bold" pitchFamily="2" charset="-78"/>
            </a:rPr>
            <a:t>تسديد المقابل المادي</a:t>
          </a:r>
          <a:endParaRPr lang="en-US" dirty="0">
            <a:solidFill>
              <a:schemeClr val="bg1"/>
            </a:solidFill>
            <a:latin typeface="Microsoft Sans Serif" pitchFamily="34" charset="0"/>
            <a:cs typeface="AL-Mohanad Bold" pitchFamily="2" charset="-78"/>
          </a:endParaRPr>
        </a:p>
      </dgm:t>
    </dgm:pt>
    <dgm:pt modelId="{FEC5324F-638C-454D-BA14-6198F4B3B508}" type="parTrans" cxnId="{A28AC4CA-5B30-48B0-B468-E0398AB443C6}">
      <dgm:prSet/>
      <dgm:spPr/>
      <dgm:t>
        <a:bodyPr/>
        <a:lstStyle/>
        <a:p>
          <a:endParaRPr lang="en-US">
            <a:cs typeface="AL-Mohanad Bold" pitchFamily="2" charset="-78"/>
          </a:endParaRPr>
        </a:p>
      </dgm:t>
    </dgm:pt>
    <dgm:pt modelId="{215FC1B5-43BF-45D8-99E4-06A7D5563032}" type="sibTrans" cxnId="{A28AC4CA-5B30-48B0-B468-E0398AB443C6}">
      <dgm:prSet/>
      <dgm:spPr/>
      <dgm:t>
        <a:bodyPr/>
        <a:lstStyle/>
        <a:p>
          <a:endParaRPr lang="en-US">
            <a:cs typeface="AL-Mohanad Bold" pitchFamily="2" charset="-78"/>
          </a:endParaRPr>
        </a:p>
      </dgm:t>
    </dgm:pt>
    <dgm:pt modelId="{FE2742B0-1CC4-43AF-AAB1-73319300D40F}">
      <dgm:prSet/>
      <dgm:spPr/>
      <dgm:t>
        <a:bodyPr/>
        <a:lstStyle/>
        <a:p>
          <a:pPr rtl="0"/>
          <a:endParaRPr lang="en-US" dirty="0">
            <a:cs typeface="AL-Mohanad Bold" pitchFamily="2" charset="-78"/>
          </a:endParaRPr>
        </a:p>
      </dgm:t>
    </dgm:pt>
    <dgm:pt modelId="{617CA75D-7569-4948-9374-42787D97EB0C}" type="parTrans" cxnId="{407C1E87-97BA-49EB-84C0-0DAB174C3099}">
      <dgm:prSet/>
      <dgm:spPr/>
      <dgm:t>
        <a:bodyPr/>
        <a:lstStyle/>
        <a:p>
          <a:endParaRPr lang="en-US">
            <a:cs typeface="AL-Mohanad Bold" pitchFamily="2" charset="-78"/>
          </a:endParaRPr>
        </a:p>
      </dgm:t>
    </dgm:pt>
    <dgm:pt modelId="{7DD03572-F2AB-43C6-8713-AF7008C99579}" type="sibTrans" cxnId="{407C1E87-97BA-49EB-84C0-0DAB174C3099}">
      <dgm:prSet/>
      <dgm:spPr/>
      <dgm:t>
        <a:bodyPr/>
        <a:lstStyle/>
        <a:p>
          <a:endParaRPr lang="en-US">
            <a:cs typeface="AL-Mohanad Bold" pitchFamily="2" charset="-78"/>
          </a:endParaRPr>
        </a:p>
      </dgm:t>
    </dgm:pt>
    <dgm:pt modelId="{1C35B7B2-B991-4216-8D51-7E53DD62DF78}" type="pres">
      <dgm:prSet presAssocID="{A5E0BDCC-0660-4FBC-997D-A1D45F03F984}" presName="Name0" presStyleCnt="0">
        <dgm:presLayoutVars>
          <dgm:dir/>
          <dgm:animLvl val="lvl"/>
          <dgm:resizeHandles val="exact"/>
        </dgm:presLayoutVars>
      </dgm:prSet>
      <dgm:spPr/>
      <dgm:t>
        <a:bodyPr/>
        <a:lstStyle/>
        <a:p>
          <a:endParaRPr lang="en-US"/>
        </a:p>
      </dgm:t>
    </dgm:pt>
    <dgm:pt modelId="{D30CDA33-65C9-4C8B-AF59-D205E34A8DE6}" type="pres">
      <dgm:prSet presAssocID="{7B9F7B35-7144-4323-BE3D-D61F0C6D4EA8}" presName="Name8" presStyleCnt="0"/>
      <dgm:spPr/>
    </dgm:pt>
    <dgm:pt modelId="{8DF2164B-1C76-4541-A773-73A614736341}" type="pres">
      <dgm:prSet presAssocID="{7B9F7B35-7144-4323-BE3D-D61F0C6D4EA8}" presName="level" presStyleLbl="node1" presStyleIdx="0" presStyleCnt="4" custLinFactNeighborX="-751" custLinFactNeighborY="385">
        <dgm:presLayoutVars>
          <dgm:chMax val="1"/>
          <dgm:bulletEnabled val="1"/>
        </dgm:presLayoutVars>
      </dgm:prSet>
      <dgm:spPr/>
      <dgm:t>
        <a:bodyPr/>
        <a:lstStyle/>
        <a:p>
          <a:endParaRPr lang="en-US"/>
        </a:p>
      </dgm:t>
    </dgm:pt>
    <dgm:pt modelId="{621BC044-8C23-4247-AC0E-C01CA2534574}" type="pres">
      <dgm:prSet presAssocID="{7B9F7B35-7144-4323-BE3D-D61F0C6D4EA8}" presName="levelTx" presStyleLbl="revTx" presStyleIdx="0" presStyleCnt="0">
        <dgm:presLayoutVars>
          <dgm:chMax val="1"/>
          <dgm:bulletEnabled val="1"/>
        </dgm:presLayoutVars>
      </dgm:prSet>
      <dgm:spPr/>
      <dgm:t>
        <a:bodyPr/>
        <a:lstStyle/>
        <a:p>
          <a:endParaRPr lang="en-US"/>
        </a:p>
      </dgm:t>
    </dgm:pt>
    <dgm:pt modelId="{CF665603-6F3F-4796-AED2-72B793057184}" type="pres">
      <dgm:prSet presAssocID="{E3DC04E5-D1F0-4A71-ACF1-AF0F21679E83}" presName="Name8" presStyleCnt="0"/>
      <dgm:spPr/>
    </dgm:pt>
    <dgm:pt modelId="{0EF339C3-8E94-4E48-A6CF-9321AF2010BC}" type="pres">
      <dgm:prSet presAssocID="{E3DC04E5-D1F0-4A71-ACF1-AF0F21679E83}" presName="level" presStyleLbl="node1" presStyleIdx="1" presStyleCnt="4">
        <dgm:presLayoutVars>
          <dgm:chMax val="1"/>
          <dgm:bulletEnabled val="1"/>
        </dgm:presLayoutVars>
      </dgm:prSet>
      <dgm:spPr/>
      <dgm:t>
        <a:bodyPr/>
        <a:lstStyle/>
        <a:p>
          <a:endParaRPr lang="en-US"/>
        </a:p>
      </dgm:t>
    </dgm:pt>
    <dgm:pt modelId="{F3DB3975-8B66-4D01-8A73-3BF78B99AAA4}" type="pres">
      <dgm:prSet presAssocID="{E3DC04E5-D1F0-4A71-ACF1-AF0F21679E83}" presName="levelTx" presStyleLbl="revTx" presStyleIdx="0" presStyleCnt="0">
        <dgm:presLayoutVars>
          <dgm:chMax val="1"/>
          <dgm:bulletEnabled val="1"/>
        </dgm:presLayoutVars>
      </dgm:prSet>
      <dgm:spPr/>
      <dgm:t>
        <a:bodyPr/>
        <a:lstStyle/>
        <a:p>
          <a:endParaRPr lang="en-US"/>
        </a:p>
      </dgm:t>
    </dgm:pt>
    <dgm:pt modelId="{86245AEE-2156-467D-94D9-77E782C77971}" type="pres">
      <dgm:prSet presAssocID="{DA57FCF4-2B83-4F29-98CA-6B8A243E0DEC}" presName="Name8" presStyleCnt="0"/>
      <dgm:spPr/>
    </dgm:pt>
    <dgm:pt modelId="{C6073ACA-246C-4EDD-9600-8294FE721ECD}" type="pres">
      <dgm:prSet presAssocID="{DA57FCF4-2B83-4F29-98CA-6B8A243E0DEC}" presName="level" presStyleLbl="node1" presStyleIdx="2" presStyleCnt="4">
        <dgm:presLayoutVars>
          <dgm:chMax val="1"/>
          <dgm:bulletEnabled val="1"/>
        </dgm:presLayoutVars>
      </dgm:prSet>
      <dgm:spPr/>
      <dgm:t>
        <a:bodyPr/>
        <a:lstStyle/>
        <a:p>
          <a:endParaRPr lang="en-US"/>
        </a:p>
      </dgm:t>
    </dgm:pt>
    <dgm:pt modelId="{04A3295D-6BF2-4321-BA34-53DCB14BE5D4}" type="pres">
      <dgm:prSet presAssocID="{DA57FCF4-2B83-4F29-98CA-6B8A243E0DEC}" presName="levelTx" presStyleLbl="revTx" presStyleIdx="0" presStyleCnt="0">
        <dgm:presLayoutVars>
          <dgm:chMax val="1"/>
          <dgm:bulletEnabled val="1"/>
        </dgm:presLayoutVars>
      </dgm:prSet>
      <dgm:spPr/>
      <dgm:t>
        <a:bodyPr/>
        <a:lstStyle/>
        <a:p>
          <a:endParaRPr lang="en-US"/>
        </a:p>
      </dgm:t>
    </dgm:pt>
    <dgm:pt modelId="{F239CE42-1539-4952-93A6-FF0F3F8C4081}" type="pres">
      <dgm:prSet presAssocID="{FE2742B0-1CC4-43AF-AAB1-73319300D40F}" presName="Name8" presStyleCnt="0"/>
      <dgm:spPr/>
    </dgm:pt>
    <dgm:pt modelId="{71921E26-846E-42B7-A1EE-5798D784E4CF}" type="pres">
      <dgm:prSet presAssocID="{FE2742B0-1CC4-43AF-AAB1-73319300D40F}" presName="level" presStyleLbl="node1" presStyleIdx="3" presStyleCnt="4">
        <dgm:presLayoutVars>
          <dgm:chMax val="1"/>
          <dgm:bulletEnabled val="1"/>
        </dgm:presLayoutVars>
      </dgm:prSet>
      <dgm:spPr/>
      <dgm:t>
        <a:bodyPr/>
        <a:lstStyle/>
        <a:p>
          <a:endParaRPr lang="en-US"/>
        </a:p>
      </dgm:t>
    </dgm:pt>
    <dgm:pt modelId="{C65D884B-29B5-40CD-AAEF-7C1C54CC11E7}" type="pres">
      <dgm:prSet presAssocID="{FE2742B0-1CC4-43AF-AAB1-73319300D40F}" presName="levelTx" presStyleLbl="revTx" presStyleIdx="0" presStyleCnt="0">
        <dgm:presLayoutVars>
          <dgm:chMax val="1"/>
          <dgm:bulletEnabled val="1"/>
        </dgm:presLayoutVars>
      </dgm:prSet>
      <dgm:spPr/>
      <dgm:t>
        <a:bodyPr/>
        <a:lstStyle/>
        <a:p>
          <a:endParaRPr lang="en-US"/>
        </a:p>
      </dgm:t>
    </dgm:pt>
  </dgm:ptLst>
  <dgm:cxnLst>
    <dgm:cxn modelId="{0EA831F1-3EC7-4509-A212-37C21AE9AB81}" type="presOf" srcId="{DA57FCF4-2B83-4F29-98CA-6B8A243E0DEC}" destId="{04A3295D-6BF2-4321-BA34-53DCB14BE5D4}" srcOrd="1" destOrd="0" presId="urn:microsoft.com/office/officeart/2005/8/layout/pyramid3"/>
    <dgm:cxn modelId="{CFCBD656-22EA-4A03-AD52-B2C37AC4940E}" type="presOf" srcId="{7B9F7B35-7144-4323-BE3D-D61F0C6D4EA8}" destId="{8DF2164B-1C76-4541-A773-73A614736341}" srcOrd="0" destOrd="0" presId="urn:microsoft.com/office/officeart/2005/8/layout/pyramid3"/>
    <dgm:cxn modelId="{AD2ECA3F-00AA-4041-816B-2A43C25BC8AE}" type="presOf" srcId="{E3DC04E5-D1F0-4A71-ACF1-AF0F21679E83}" destId="{0EF339C3-8E94-4E48-A6CF-9321AF2010BC}" srcOrd="0" destOrd="0" presId="urn:microsoft.com/office/officeart/2005/8/layout/pyramid3"/>
    <dgm:cxn modelId="{F9574347-97A9-49A8-B265-4B43E64B0756}" type="presOf" srcId="{7B9F7B35-7144-4323-BE3D-D61F0C6D4EA8}" destId="{621BC044-8C23-4247-AC0E-C01CA2534574}" srcOrd="1" destOrd="0" presId="urn:microsoft.com/office/officeart/2005/8/layout/pyramid3"/>
    <dgm:cxn modelId="{F27EEEF8-4C91-4BEA-A563-76F93EF0C1E9}" type="presOf" srcId="{E3DC04E5-D1F0-4A71-ACF1-AF0F21679E83}" destId="{F3DB3975-8B66-4D01-8A73-3BF78B99AAA4}" srcOrd="1" destOrd="0" presId="urn:microsoft.com/office/officeart/2005/8/layout/pyramid3"/>
    <dgm:cxn modelId="{CCC0442B-8313-40BC-8791-2AB250A4419A}" srcId="{A5E0BDCC-0660-4FBC-997D-A1D45F03F984}" destId="{7B9F7B35-7144-4323-BE3D-D61F0C6D4EA8}" srcOrd="0" destOrd="0" parTransId="{E9EC3824-E1A1-4844-8FAF-4A960966D09E}" sibTransId="{25F11446-FC1A-4145-93DF-A6C4B8EC0026}"/>
    <dgm:cxn modelId="{62006759-9858-4A8A-80BF-959ACAE5693A}" type="presOf" srcId="{FE2742B0-1CC4-43AF-AAB1-73319300D40F}" destId="{71921E26-846E-42B7-A1EE-5798D784E4CF}" srcOrd="0" destOrd="0" presId="urn:microsoft.com/office/officeart/2005/8/layout/pyramid3"/>
    <dgm:cxn modelId="{407C1E87-97BA-49EB-84C0-0DAB174C3099}" srcId="{A5E0BDCC-0660-4FBC-997D-A1D45F03F984}" destId="{FE2742B0-1CC4-43AF-AAB1-73319300D40F}" srcOrd="3" destOrd="0" parTransId="{617CA75D-7569-4948-9374-42787D97EB0C}" sibTransId="{7DD03572-F2AB-43C6-8713-AF7008C99579}"/>
    <dgm:cxn modelId="{A28AC4CA-5B30-48B0-B468-E0398AB443C6}" srcId="{A5E0BDCC-0660-4FBC-997D-A1D45F03F984}" destId="{DA57FCF4-2B83-4F29-98CA-6B8A243E0DEC}" srcOrd="2" destOrd="0" parTransId="{FEC5324F-638C-454D-BA14-6198F4B3B508}" sibTransId="{215FC1B5-43BF-45D8-99E4-06A7D5563032}"/>
    <dgm:cxn modelId="{5F60A2D9-D824-49A0-8EAC-05D3A5402784}" type="presOf" srcId="{FE2742B0-1CC4-43AF-AAB1-73319300D40F}" destId="{C65D884B-29B5-40CD-AAEF-7C1C54CC11E7}" srcOrd="1" destOrd="0" presId="urn:microsoft.com/office/officeart/2005/8/layout/pyramid3"/>
    <dgm:cxn modelId="{B9174E4E-CF18-4A02-AAF6-37A4BA35F5C4}" type="presOf" srcId="{DA57FCF4-2B83-4F29-98CA-6B8A243E0DEC}" destId="{C6073ACA-246C-4EDD-9600-8294FE721ECD}" srcOrd="0" destOrd="0" presId="urn:microsoft.com/office/officeart/2005/8/layout/pyramid3"/>
    <dgm:cxn modelId="{C6A7E5E9-F29E-40B1-8B42-474E8BE1FF33}" srcId="{A5E0BDCC-0660-4FBC-997D-A1D45F03F984}" destId="{E3DC04E5-D1F0-4A71-ACF1-AF0F21679E83}" srcOrd="1" destOrd="0" parTransId="{C6D5378F-8F2E-41B7-9BAB-8E0CD1B39E5E}" sibTransId="{FEFCFA5D-40AC-45C0-9832-649D9C700924}"/>
    <dgm:cxn modelId="{6C4FCCDB-287D-424A-B0E0-1F94D35F3747}" type="presOf" srcId="{A5E0BDCC-0660-4FBC-997D-A1D45F03F984}" destId="{1C35B7B2-B991-4216-8D51-7E53DD62DF78}" srcOrd="0" destOrd="0" presId="urn:microsoft.com/office/officeart/2005/8/layout/pyramid3"/>
    <dgm:cxn modelId="{EAB6F264-3CE4-4342-AA19-B0BA73FD3D61}" type="presParOf" srcId="{1C35B7B2-B991-4216-8D51-7E53DD62DF78}" destId="{D30CDA33-65C9-4C8B-AF59-D205E34A8DE6}" srcOrd="0" destOrd="0" presId="urn:microsoft.com/office/officeart/2005/8/layout/pyramid3"/>
    <dgm:cxn modelId="{2E6F5BA7-146A-4095-BE10-CB9A971A5700}" type="presParOf" srcId="{D30CDA33-65C9-4C8B-AF59-D205E34A8DE6}" destId="{8DF2164B-1C76-4541-A773-73A614736341}" srcOrd="0" destOrd="0" presId="urn:microsoft.com/office/officeart/2005/8/layout/pyramid3"/>
    <dgm:cxn modelId="{624DE612-5860-4CF9-86BD-A57B5247241C}" type="presParOf" srcId="{D30CDA33-65C9-4C8B-AF59-D205E34A8DE6}" destId="{621BC044-8C23-4247-AC0E-C01CA2534574}" srcOrd="1" destOrd="0" presId="urn:microsoft.com/office/officeart/2005/8/layout/pyramid3"/>
    <dgm:cxn modelId="{5B5134AF-C75C-4643-B174-B8AEA0924F91}" type="presParOf" srcId="{1C35B7B2-B991-4216-8D51-7E53DD62DF78}" destId="{CF665603-6F3F-4796-AED2-72B793057184}" srcOrd="1" destOrd="0" presId="urn:microsoft.com/office/officeart/2005/8/layout/pyramid3"/>
    <dgm:cxn modelId="{5E0303C5-32D3-4F05-AD97-30EC9ACC503D}" type="presParOf" srcId="{CF665603-6F3F-4796-AED2-72B793057184}" destId="{0EF339C3-8E94-4E48-A6CF-9321AF2010BC}" srcOrd="0" destOrd="0" presId="urn:microsoft.com/office/officeart/2005/8/layout/pyramid3"/>
    <dgm:cxn modelId="{2371DAD0-FB21-49DB-B224-0F581248BC80}" type="presParOf" srcId="{CF665603-6F3F-4796-AED2-72B793057184}" destId="{F3DB3975-8B66-4D01-8A73-3BF78B99AAA4}" srcOrd="1" destOrd="0" presId="urn:microsoft.com/office/officeart/2005/8/layout/pyramid3"/>
    <dgm:cxn modelId="{5B504743-7DAC-457F-89FF-5540C0F4E736}" type="presParOf" srcId="{1C35B7B2-B991-4216-8D51-7E53DD62DF78}" destId="{86245AEE-2156-467D-94D9-77E782C77971}" srcOrd="2" destOrd="0" presId="urn:microsoft.com/office/officeart/2005/8/layout/pyramid3"/>
    <dgm:cxn modelId="{40EAB4AE-CCBA-4F68-BE16-A41683783260}" type="presParOf" srcId="{86245AEE-2156-467D-94D9-77E782C77971}" destId="{C6073ACA-246C-4EDD-9600-8294FE721ECD}" srcOrd="0" destOrd="0" presId="urn:microsoft.com/office/officeart/2005/8/layout/pyramid3"/>
    <dgm:cxn modelId="{E0D1D9C1-5217-4D08-809B-39D50177BDCE}" type="presParOf" srcId="{86245AEE-2156-467D-94D9-77E782C77971}" destId="{04A3295D-6BF2-4321-BA34-53DCB14BE5D4}" srcOrd="1" destOrd="0" presId="urn:microsoft.com/office/officeart/2005/8/layout/pyramid3"/>
    <dgm:cxn modelId="{F5738630-D3C3-4748-A7DF-B4976B9F4071}" type="presParOf" srcId="{1C35B7B2-B991-4216-8D51-7E53DD62DF78}" destId="{F239CE42-1539-4952-93A6-FF0F3F8C4081}" srcOrd="3" destOrd="0" presId="urn:microsoft.com/office/officeart/2005/8/layout/pyramid3"/>
    <dgm:cxn modelId="{9943C6FA-3F1B-4901-B323-AD66FFD27327}" type="presParOf" srcId="{F239CE42-1539-4952-93A6-FF0F3F8C4081}" destId="{71921E26-846E-42B7-A1EE-5798D784E4CF}" srcOrd="0" destOrd="0" presId="urn:microsoft.com/office/officeart/2005/8/layout/pyramid3"/>
    <dgm:cxn modelId="{EBF225DD-EBF4-4A24-A44A-9650A72689C0}" type="presParOf" srcId="{F239CE42-1539-4952-93A6-FF0F3F8C4081}" destId="{C65D884B-29B5-40CD-AAEF-7C1C54CC11E7}" srcOrd="1" destOrd="0" presId="urn:microsoft.com/office/officeart/2005/8/layout/pyramid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3285D3C-B9CF-48EC-824B-0C13EAD3D9EC}"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pPr rtl="1"/>
          <a:endParaRPr lang="ar-SA"/>
        </a:p>
      </dgm:t>
    </dgm:pt>
    <dgm:pt modelId="{BC2A53D0-06BB-4706-BD9F-B0F8EFD559F6}">
      <dgm:prSet phldrT="[نص]" custT="1"/>
      <dgm:spPr>
        <a:solidFill>
          <a:schemeClr val="accent1">
            <a:lumMod val="20000"/>
            <a:lumOff val="80000"/>
          </a:schemeClr>
        </a:solidFill>
      </dgm:spPr>
      <dgm:t>
        <a:bodyPr/>
        <a:lstStyle/>
        <a:p>
          <a:pPr rtl="1"/>
          <a:r>
            <a:rPr lang="ar-SA" sz="2800" dirty="0" smtClean="0">
              <a:solidFill>
                <a:srgbClr val="C00000"/>
              </a:solidFill>
            </a:rPr>
            <a:t>نصائح</a:t>
          </a:r>
          <a:endParaRPr lang="ar-SA" sz="2800" dirty="0">
            <a:solidFill>
              <a:srgbClr val="C00000"/>
            </a:solidFill>
          </a:endParaRPr>
        </a:p>
      </dgm:t>
    </dgm:pt>
    <dgm:pt modelId="{B0C35446-4457-4E3F-ABA2-C46330FA29D3}" type="parTrans" cxnId="{0FFFE588-3C5A-4487-842C-A672A4795B1E}">
      <dgm:prSet/>
      <dgm:spPr/>
      <dgm:t>
        <a:bodyPr/>
        <a:lstStyle/>
        <a:p>
          <a:pPr rtl="1"/>
          <a:endParaRPr lang="ar-SA"/>
        </a:p>
      </dgm:t>
    </dgm:pt>
    <dgm:pt modelId="{48A69520-9E44-4C7E-8757-218CA2A0B923}" type="sibTrans" cxnId="{0FFFE588-3C5A-4487-842C-A672A4795B1E}">
      <dgm:prSet/>
      <dgm:spPr/>
      <dgm:t>
        <a:bodyPr/>
        <a:lstStyle/>
        <a:p>
          <a:pPr rtl="1"/>
          <a:endParaRPr lang="ar-SA"/>
        </a:p>
      </dgm:t>
    </dgm:pt>
    <dgm:pt modelId="{F58D6F88-3F00-451D-AE81-64F7FFBD68D6}">
      <dgm:prSet phldrT="[نص]" custT="1"/>
      <dgm:spPr>
        <a:solidFill>
          <a:schemeClr val="accent1">
            <a:lumMod val="20000"/>
            <a:lumOff val="80000"/>
          </a:schemeClr>
        </a:solidFill>
      </dgm:spPr>
      <dgm:t>
        <a:bodyPr/>
        <a:lstStyle/>
        <a:p>
          <a:pPr rtl="1"/>
          <a:r>
            <a:rPr lang="ar-SA" sz="3200" dirty="0" smtClean="0">
              <a:solidFill>
                <a:srgbClr val="C00000"/>
              </a:solidFill>
            </a:rPr>
            <a:t>نصائح</a:t>
          </a:r>
          <a:endParaRPr lang="ar-SA" sz="3200" dirty="0">
            <a:solidFill>
              <a:srgbClr val="C00000"/>
            </a:solidFill>
          </a:endParaRPr>
        </a:p>
      </dgm:t>
    </dgm:pt>
    <dgm:pt modelId="{46068BAD-D416-459F-BC44-2A04DEB3C4DD}" type="parTrans" cxnId="{B66F612E-7E48-4990-8468-AB259CC843F1}">
      <dgm:prSet/>
      <dgm:spPr/>
      <dgm:t>
        <a:bodyPr/>
        <a:lstStyle/>
        <a:p>
          <a:pPr rtl="1"/>
          <a:endParaRPr lang="ar-SA"/>
        </a:p>
      </dgm:t>
    </dgm:pt>
    <dgm:pt modelId="{961B471F-FA21-46AA-BEFB-2F00254EE008}" type="sibTrans" cxnId="{B66F612E-7E48-4990-8468-AB259CC843F1}">
      <dgm:prSet/>
      <dgm:spPr/>
      <dgm:t>
        <a:bodyPr/>
        <a:lstStyle/>
        <a:p>
          <a:pPr rtl="1"/>
          <a:endParaRPr lang="ar-SA"/>
        </a:p>
      </dgm:t>
    </dgm:pt>
    <dgm:pt modelId="{37110559-ED73-44BA-B92B-0B0EA0932769}">
      <dgm:prSet phldrT="[نص]" custT="1"/>
      <dgm:spPr/>
      <dgm:t>
        <a:bodyPr/>
        <a:lstStyle/>
        <a:p>
          <a:pPr rtl="1"/>
          <a:r>
            <a:rPr lang="ar-SA" sz="2400" b="1" dirty="0" smtClean="0">
              <a:solidFill>
                <a:schemeClr val="tx2"/>
              </a:solidFill>
            </a:rPr>
            <a:t>أثناء تطبيق الاختبار</a:t>
          </a:r>
          <a:endParaRPr lang="ar-SA" sz="2400" b="1" dirty="0">
            <a:solidFill>
              <a:schemeClr val="tx2"/>
            </a:solidFill>
          </a:endParaRPr>
        </a:p>
      </dgm:t>
    </dgm:pt>
    <dgm:pt modelId="{EA795C4C-DC02-41C4-8D2D-BFB01D14E10C}" type="parTrans" cxnId="{516140EB-E6E9-4FAF-ACBC-B566DD774825}">
      <dgm:prSet/>
      <dgm:spPr/>
      <dgm:t>
        <a:bodyPr/>
        <a:lstStyle/>
        <a:p>
          <a:pPr rtl="1"/>
          <a:endParaRPr lang="ar-SA"/>
        </a:p>
      </dgm:t>
    </dgm:pt>
    <dgm:pt modelId="{55F86EBE-2557-4877-A4C2-EE01BAC95126}" type="sibTrans" cxnId="{516140EB-E6E9-4FAF-ACBC-B566DD774825}">
      <dgm:prSet/>
      <dgm:spPr/>
      <dgm:t>
        <a:bodyPr/>
        <a:lstStyle/>
        <a:p>
          <a:pPr rtl="1"/>
          <a:endParaRPr lang="ar-SA"/>
        </a:p>
      </dgm:t>
    </dgm:pt>
    <dgm:pt modelId="{0DA76C50-1880-4799-BB3C-9EC363521341}">
      <dgm:prSet phldrT="[نص]" custT="1"/>
      <dgm:spPr>
        <a:solidFill>
          <a:schemeClr val="accent1">
            <a:lumMod val="20000"/>
            <a:lumOff val="80000"/>
          </a:schemeClr>
        </a:solidFill>
      </dgm:spPr>
      <dgm:t>
        <a:bodyPr/>
        <a:lstStyle/>
        <a:p>
          <a:pPr rtl="1"/>
          <a:r>
            <a:rPr lang="ar-SA" sz="1800" b="1" dirty="0" smtClean="0">
              <a:solidFill>
                <a:srgbClr val="C00000"/>
              </a:solidFill>
            </a:rPr>
            <a:t>عرض لفنيات </a:t>
          </a:r>
          <a:r>
            <a:rPr lang="ar-SA" sz="2000" b="1" dirty="0" smtClean="0">
              <a:solidFill>
                <a:srgbClr val="C00000"/>
              </a:solidFill>
            </a:rPr>
            <a:t>الإجابة:</a:t>
          </a:r>
          <a:endParaRPr lang="ar-SA" sz="2000" b="1" dirty="0">
            <a:solidFill>
              <a:srgbClr val="C00000"/>
            </a:solidFill>
          </a:endParaRPr>
        </a:p>
      </dgm:t>
    </dgm:pt>
    <dgm:pt modelId="{A59D0A76-488B-485E-A298-9D281DBCBD0C}" type="parTrans" cxnId="{2310AD2D-B773-4572-8612-41BE755A34B6}">
      <dgm:prSet/>
      <dgm:spPr/>
      <dgm:t>
        <a:bodyPr/>
        <a:lstStyle/>
        <a:p>
          <a:pPr rtl="1"/>
          <a:endParaRPr lang="ar-SA"/>
        </a:p>
      </dgm:t>
    </dgm:pt>
    <dgm:pt modelId="{9CDE536B-7684-4C43-8B7F-A180F1511509}" type="sibTrans" cxnId="{2310AD2D-B773-4572-8612-41BE755A34B6}">
      <dgm:prSet/>
      <dgm:spPr/>
      <dgm:t>
        <a:bodyPr/>
        <a:lstStyle/>
        <a:p>
          <a:pPr rtl="1"/>
          <a:endParaRPr lang="ar-SA"/>
        </a:p>
      </dgm:t>
    </dgm:pt>
    <dgm:pt modelId="{BBC9A59D-9F85-4580-8ED3-27DD1EC39F18}">
      <dgm:prSet phldrT="[نص]" custT="1"/>
      <dgm:spPr/>
      <dgm:t>
        <a:bodyPr/>
        <a:lstStyle/>
        <a:p>
          <a:pPr rtl="1"/>
          <a:r>
            <a:rPr lang="ar-SA" sz="1800" b="1" dirty="0" smtClean="0">
              <a:solidFill>
                <a:schemeClr val="tx2"/>
              </a:solidFill>
              <a:latin typeface="Traditional Arabic" pitchFamily="18" charset="-78"/>
              <a:cs typeface="Traditional Arabic" pitchFamily="18" charset="-78"/>
            </a:rPr>
            <a:t>فنيات عامة</a:t>
          </a:r>
        </a:p>
        <a:p>
          <a:pPr rtl="1"/>
          <a:r>
            <a:rPr lang="ar-SA" sz="1800" b="1" dirty="0" smtClean="0">
              <a:solidFill>
                <a:schemeClr val="tx2"/>
              </a:solidFill>
              <a:latin typeface="Traditional Arabic" pitchFamily="18" charset="-78"/>
              <a:cs typeface="Traditional Arabic" pitchFamily="18" charset="-78"/>
            </a:rPr>
            <a:t>فنيات الإجابة على الجزء اللفظي</a:t>
          </a:r>
        </a:p>
        <a:p>
          <a:pPr rtl="1"/>
          <a:r>
            <a:rPr lang="ar-SA" sz="1800" b="1" dirty="0" smtClean="0">
              <a:solidFill>
                <a:schemeClr val="tx2"/>
              </a:solidFill>
              <a:latin typeface="Traditional Arabic" pitchFamily="18" charset="-78"/>
              <a:cs typeface="Traditional Arabic" pitchFamily="18" charset="-78"/>
            </a:rPr>
            <a:t>فنيات الإجابة على الجزء الكمي</a:t>
          </a:r>
        </a:p>
        <a:p>
          <a:pPr rtl="1"/>
          <a:r>
            <a:rPr lang="ar-SA" sz="2400" dirty="0" smtClean="0">
              <a:solidFill>
                <a:schemeClr val="tx2"/>
              </a:solidFill>
            </a:rPr>
            <a:t> </a:t>
          </a:r>
          <a:endParaRPr lang="ar-SA" sz="2400" b="1" dirty="0">
            <a:solidFill>
              <a:schemeClr val="tx2"/>
            </a:solidFill>
          </a:endParaRPr>
        </a:p>
      </dgm:t>
    </dgm:pt>
    <dgm:pt modelId="{1F348CA6-B450-4474-A64C-160DAFF4C654}" type="parTrans" cxnId="{127EC11F-2593-40F3-8323-8A52F080284D}">
      <dgm:prSet/>
      <dgm:spPr/>
      <dgm:t>
        <a:bodyPr/>
        <a:lstStyle/>
        <a:p>
          <a:pPr rtl="1"/>
          <a:endParaRPr lang="ar-SA"/>
        </a:p>
      </dgm:t>
    </dgm:pt>
    <dgm:pt modelId="{31AA7A8D-8D8C-4F83-821A-2201027A2C1B}" type="sibTrans" cxnId="{127EC11F-2593-40F3-8323-8A52F080284D}">
      <dgm:prSet/>
      <dgm:spPr/>
      <dgm:t>
        <a:bodyPr/>
        <a:lstStyle/>
        <a:p>
          <a:pPr rtl="1"/>
          <a:endParaRPr lang="ar-SA"/>
        </a:p>
      </dgm:t>
    </dgm:pt>
    <dgm:pt modelId="{81FE0413-2944-4D78-AEB7-42D6F59340A2}">
      <dgm:prSet custT="1"/>
      <dgm:spPr/>
      <dgm:t>
        <a:bodyPr/>
        <a:lstStyle/>
        <a:p>
          <a:pPr rtl="1"/>
          <a:r>
            <a:rPr lang="ar-SA" sz="2400" b="1" dirty="0" smtClean="0">
              <a:solidFill>
                <a:schemeClr val="tx2"/>
              </a:solidFill>
            </a:rPr>
            <a:t>قبل الاختبار</a:t>
          </a:r>
          <a:endParaRPr lang="ar-SA" sz="2400" b="1" dirty="0">
            <a:solidFill>
              <a:schemeClr val="tx2"/>
            </a:solidFill>
          </a:endParaRPr>
        </a:p>
      </dgm:t>
    </dgm:pt>
    <dgm:pt modelId="{59C9FAD3-CCCC-4C2B-8125-6E4AF7240FE5}" type="parTrans" cxnId="{F16A8868-6DAC-4482-9BB9-40D377C0C031}">
      <dgm:prSet/>
      <dgm:spPr/>
      <dgm:t>
        <a:bodyPr/>
        <a:lstStyle/>
        <a:p>
          <a:pPr rtl="1"/>
          <a:endParaRPr lang="ar-SA"/>
        </a:p>
      </dgm:t>
    </dgm:pt>
    <dgm:pt modelId="{07453D39-8D27-4583-B05B-F6379702CA38}" type="sibTrans" cxnId="{F16A8868-6DAC-4482-9BB9-40D377C0C031}">
      <dgm:prSet/>
      <dgm:spPr/>
      <dgm:t>
        <a:bodyPr/>
        <a:lstStyle/>
        <a:p>
          <a:pPr rtl="1"/>
          <a:endParaRPr lang="ar-SA"/>
        </a:p>
      </dgm:t>
    </dgm:pt>
    <dgm:pt modelId="{FB1E2411-6B28-4967-8C5F-5A58F3572D18}">
      <dgm:prSet phldrT="[نص]" custT="1"/>
      <dgm:spPr/>
      <dgm:t>
        <a:bodyPr/>
        <a:lstStyle/>
        <a:p>
          <a:pPr rtl="1"/>
          <a:endParaRPr lang="ar-SA" sz="2400" b="1" dirty="0"/>
        </a:p>
      </dgm:t>
    </dgm:pt>
    <dgm:pt modelId="{FEDB03A5-DC87-4EB3-A7F3-D2522EDA2589}" type="parTrans" cxnId="{A13CC0DD-AF49-4893-914C-438A478F0DDE}">
      <dgm:prSet/>
      <dgm:spPr/>
      <dgm:t>
        <a:bodyPr/>
        <a:lstStyle/>
        <a:p>
          <a:pPr rtl="1"/>
          <a:endParaRPr lang="ar-SA"/>
        </a:p>
      </dgm:t>
    </dgm:pt>
    <dgm:pt modelId="{0EE959C3-B4FA-4493-A44E-B4E854AF6BD6}" type="sibTrans" cxnId="{A13CC0DD-AF49-4893-914C-438A478F0DDE}">
      <dgm:prSet/>
      <dgm:spPr/>
      <dgm:t>
        <a:bodyPr/>
        <a:lstStyle/>
        <a:p>
          <a:pPr rtl="1"/>
          <a:endParaRPr lang="ar-SA"/>
        </a:p>
      </dgm:t>
    </dgm:pt>
    <dgm:pt modelId="{3BD39E8B-B6F3-474E-BB66-5B5DC75BCD1D}">
      <dgm:prSet phldrT="[نص]" custT="1"/>
      <dgm:spPr/>
      <dgm:t>
        <a:bodyPr/>
        <a:lstStyle/>
        <a:p>
          <a:pPr rtl="1"/>
          <a:endParaRPr lang="ar-SA" sz="2400" b="1" dirty="0"/>
        </a:p>
      </dgm:t>
    </dgm:pt>
    <dgm:pt modelId="{EB768101-10A3-481D-A0C0-6190988CBB4E}" type="parTrans" cxnId="{605D70EA-F0B9-4ED5-8807-B229941F2E79}">
      <dgm:prSet/>
      <dgm:spPr/>
      <dgm:t>
        <a:bodyPr/>
        <a:lstStyle/>
        <a:p>
          <a:pPr rtl="1"/>
          <a:endParaRPr lang="ar-SA"/>
        </a:p>
      </dgm:t>
    </dgm:pt>
    <dgm:pt modelId="{3D681F67-5711-4E74-8B45-1DD302EEDC14}" type="sibTrans" cxnId="{605D70EA-F0B9-4ED5-8807-B229941F2E79}">
      <dgm:prSet/>
      <dgm:spPr/>
      <dgm:t>
        <a:bodyPr/>
        <a:lstStyle/>
        <a:p>
          <a:pPr rtl="1"/>
          <a:endParaRPr lang="ar-SA"/>
        </a:p>
      </dgm:t>
    </dgm:pt>
    <dgm:pt modelId="{A87E29A8-3ECB-4D6C-BA1D-3E11C26C2AE3}" type="pres">
      <dgm:prSet presAssocID="{C3285D3C-B9CF-48EC-824B-0C13EAD3D9EC}" presName="linearFlow" presStyleCnt="0">
        <dgm:presLayoutVars>
          <dgm:dir/>
          <dgm:animLvl val="lvl"/>
          <dgm:resizeHandles val="exact"/>
        </dgm:presLayoutVars>
      </dgm:prSet>
      <dgm:spPr/>
      <dgm:t>
        <a:bodyPr/>
        <a:lstStyle/>
        <a:p>
          <a:pPr rtl="1"/>
          <a:endParaRPr lang="ar-SA"/>
        </a:p>
      </dgm:t>
    </dgm:pt>
    <dgm:pt modelId="{636ED319-8089-4337-88C6-638142A588A2}" type="pres">
      <dgm:prSet presAssocID="{BC2A53D0-06BB-4706-BD9F-B0F8EFD559F6}" presName="composite" presStyleCnt="0"/>
      <dgm:spPr/>
    </dgm:pt>
    <dgm:pt modelId="{A6E65183-8AE4-49EC-BA06-278817C9342B}" type="pres">
      <dgm:prSet presAssocID="{BC2A53D0-06BB-4706-BD9F-B0F8EFD559F6}" presName="parTx" presStyleLbl="node1" presStyleIdx="0" presStyleCnt="3">
        <dgm:presLayoutVars>
          <dgm:chMax val="0"/>
          <dgm:chPref val="0"/>
          <dgm:bulletEnabled val="1"/>
        </dgm:presLayoutVars>
      </dgm:prSet>
      <dgm:spPr/>
      <dgm:t>
        <a:bodyPr/>
        <a:lstStyle/>
        <a:p>
          <a:pPr rtl="1"/>
          <a:endParaRPr lang="ar-SA"/>
        </a:p>
      </dgm:t>
    </dgm:pt>
    <dgm:pt modelId="{AD6A0507-2F0B-4D3C-9877-91740E7863C7}" type="pres">
      <dgm:prSet presAssocID="{BC2A53D0-06BB-4706-BD9F-B0F8EFD559F6}" presName="parSh" presStyleLbl="node1" presStyleIdx="0" presStyleCnt="3" custLinFactNeighborX="3560" custLinFactNeighborY="-2086"/>
      <dgm:spPr/>
      <dgm:t>
        <a:bodyPr/>
        <a:lstStyle/>
        <a:p>
          <a:pPr rtl="1"/>
          <a:endParaRPr lang="ar-SA"/>
        </a:p>
      </dgm:t>
    </dgm:pt>
    <dgm:pt modelId="{EA27D158-2B80-42B2-8D7E-C66F8B0C14DC}" type="pres">
      <dgm:prSet presAssocID="{BC2A53D0-06BB-4706-BD9F-B0F8EFD559F6}" presName="desTx" presStyleLbl="fgAcc1" presStyleIdx="0" presStyleCnt="3" custLinFactNeighborX="1603" custLinFactNeighborY="1030">
        <dgm:presLayoutVars>
          <dgm:bulletEnabled val="1"/>
        </dgm:presLayoutVars>
      </dgm:prSet>
      <dgm:spPr/>
      <dgm:t>
        <a:bodyPr/>
        <a:lstStyle/>
        <a:p>
          <a:pPr rtl="1"/>
          <a:endParaRPr lang="ar-SA"/>
        </a:p>
      </dgm:t>
    </dgm:pt>
    <dgm:pt modelId="{969E91DB-1512-4A2D-88F5-24BF7211C194}" type="pres">
      <dgm:prSet presAssocID="{48A69520-9E44-4C7E-8757-218CA2A0B923}" presName="sibTrans" presStyleLbl="sibTrans2D1" presStyleIdx="0" presStyleCnt="2"/>
      <dgm:spPr/>
      <dgm:t>
        <a:bodyPr/>
        <a:lstStyle/>
        <a:p>
          <a:pPr rtl="1"/>
          <a:endParaRPr lang="ar-SA"/>
        </a:p>
      </dgm:t>
    </dgm:pt>
    <dgm:pt modelId="{129A7EC3-434A-4B89-9C7A-D519C532D28F}" type="pres">
      <dgm:prSet presAssocID="{48A69520-9E44-4C7E-8757-218CA2A0B923}" presName="connTx" presStyleLbl="sibTrans2D1" presStyleIdx="0" presStyleCnt="2"/>
      <dgm:spPr/>
      <dgm:t>
        <a:bodyPr/>
        <a:lstStyle/>
        <a:p>
          <a:pPr rtl="1"/>
          <a:endParaRPr lang="ar-SA"/>
        </a:p>
      </dgm:t>
    </dgm:pt>
    <dgm:pt modelId="{053D2C2C-C403-4F83-AC2F-CAAC52F62F09}" type="pres">
      <dgm:prSet presAssocID="{F58D6F88-3F00-451D-AE81-64F7FFBD68D6}" presName="composite" presStyleCnt="0"/>
      <dgm:spPr/>
    </dgm:pt>
    <dgm:pt modelId="{1EB3A136-3923-4C64-955F-E67908FABA25}" type="pres">
      <dgm:prSet presAssocID="{F58D6F88-3F00-451D-AE81-64F7FFBD68D6}" presName="parTx" presStyleLbl="node1" presStyleIdx="0" presStyleCnt="3">
        <dgm:presLayoutVars>
          <dgm:chMax val="0"/>
          <dgm:chPref val="0"/>
          <dgm:bulletEnabled val="1"/>
        </dgm:presLayoutVars>
      </dgm:prSet>
      <dgm:spPr/>
      <dgm:t>
        <a:bodyPr/>
        <a:lstStyle/>
        <a:p>
          <a:pPr rtl="1"/>
          <a:endParaRPr lang="ar-SA"/>
        </a:p>
      </dgm:t>
    </dgm:pt>
    <dgm:pt modelId="{41C4843F-417B-4D54-B1C3-62FD07F12102}" type="pres">
      <dgm:prSet presAssocID="{F58D6F88-3F00-451D-AE81-64F7FFBD68D6}" presName="parSh" presStyleLbl="node1" presStyleIdx="1" presStyleCnt="3" custLinFactNeighborX="1067" custLinFactNeighborY="-2819"/>
      <dgm:spPr/>
      <dgm:t>
        <a:bodyPr/>
        <a:lstStyle/>
        <a:p>
          <a:pPr rtl="1"/>
          <a:endParaRPr lang="ar-SA"/>
        </a:p>
      </dgm:t>
    </dgm:pt>
    <dgm:pt modelId="{20EC1CDF-E5E5-4DAB-8DD1-055B98D20B54}" type="pres">
      <dgm:prSet presAssocID="{F58D6F88-3F00-451D-AE81-64F7FFBD68D6}" presName="desTx" presStyleLbl="fgAcc1" presStyleIdx="1" presStyleCnt="3">
        <dgm:presLayoutVars>
          <dgm:bulletEnabled val="1"/>
        </dgm:presLayoutVars>
      </dgm:prSet>
      <dgm:spPr/>
      <dgm:t>
        <a:bodyPr/>
        <a:lstStyle/>
        <a:p>
          <a:pPr rtl="1"/>
          <a:endParaRPr lang="ar-SA"/>
        </a:p>
      </dgm:t>
    </dgm:pt>
    <dgm:pt modelId="{BC9661ED-0B0C-4960-9269-3201AB3E0127}" type="pres">
      <dgm:prSet presAssocID="{961B471F-FA21-46AA-BEFB-2F00254EE008}" presName="sibTrans" presStyleLbl="sibTrans2D1" presStyleIdx="1" presStyleCnt="2"/>
      <dgm:spPr/>
      <dgm:t>
        <a:bodyPr/>
        <a:lstStyle/>
        <a:p>
          <a:pPr rtl="1"/>
          <a:endParaRPr lang="ar-SA"/>
        </a:p>
      </dgm:t>
    </dgm:pt>
    <dgm:pt modelId="{F9549682-F16D-4AA7-A124-216EC1155071}" type="pres">
      <dgm:prSet presAssocID="{961B471F-FA21-46AA-BEFB-2F00254EE008}" presName="connTx" presStyleLbl="sibTrans2D1" presStyleIdx="1" presStyleCnt="2"/>
      <dgm:spPr/>
      <dgm:t>
        <a:bodyPr/>
        <a:lstStyle/>
        <a:p>
          <a:pPr rtl="1"/>
          <a:endParaRPr lang="ar-SA"/>
        </a:p>
      </dgm:t>
    </dgm:pt>
    <dgm:pt modelId="{F4ECC03A-DB16-425F-B47A-E384DF27A187}" type="pres">
      <dgm:prSet presAssocID="{0DA76C50-1880-4799-BB3C-9EC363521341}" presName="composite" presStyleCnt="0"/>
      <dgm:spPr/>
    </dgm:pt>
    <dgm:pt modelId="{30793604-370C-4553-A525-0CC7DDB19E7F}" type="pres">
      <dgm:prSet presAssocID="{0DA76C50-1880-4799-BB3C-9EC363521341}" presName="parTx" presStyleLbl="node1" presStyleIdx="1" presStyleCnt="3">
        <dgm:presLayoutVars>
          <dgm:chMax val="0"/>
          <dgm:chPref val="0"/>
          <dgm:bulletEnabled val="1"/>
        </dgm:presLayoutVars>
      </dgm:prSet>
      <dgm:spPr/>
      <dgm:t>
        <a:bodyPr/>
        <a:lstStyle/>
        <a:p>
          <a:pPr rtl="1"/>
          <a:endParaRPr lang="ar-SA"/>
        </a:p>
      </dgm:t>
    </dgm:pt>
    <dgm:pt modelId="{A6F225D8-C72B-4E38-9DAF-8ADBA7CFDF98}" type="pres">
      <dgm:prSet presAssocID="{0DA76C50-1880-4799-BB3C-9EC363521341}" presName="parSh" presStyleLbl="node1" presStyleIdx="2" presStyleCnt="3"/>
      <dgm:spPr/>
      <dgm:t>
        <a:bodyPr/>
        <a:lstStyle/>
        <a:p>
          <a:pPr rtl="1"/>
          <a:endParaRPr lang="ar-SA"/>
        </a:p>
      </dgm:t>
    </dgm:pt>
    <dgm:pt modelId="{7DB8B302-F070-4B78-8BDE-B4C7B55E8085}" type="pres">
      <dgm:prSet presAssocID="{0DA76C50-1880-4799-BB3C-9EC363521341}" presName="desTx" presStyleLbl="fgAcc1" presStyleIdx="2" presStyleCnt="3" custLinFactNeighborX="-1892" custLinFactNeighborY="7662">
        <dgm:presLayoutVars>
          <dgm:bulletEnabled val="1"/>
        </dgm:presLayoutVars>
      </dgm:prSet>
      <dgm:spPr/>
      <dgm:t>
        <a:bodyPr/>
        <a:lstStyle/>
        <a:p>
          <a:pPr rtl="1"/>
          <a:endParaRPr lang="ar-SA"/>
        </a:p>
      </dgm:t>
    </dgm:pt>
  </dgm:ptLst>
  <dgm:cxnLst>
    <dgm:cxn modelId="{852E965F-37A1-42F1-A38D-93D30E1F82FB}" type="presOf" srcId="{BC2A53D0-06BB-4706-BD9F-B0F8EFD559F6}" destId="{A6E65183-8AE4-49EC-BA06-278817C9342B}" srcOrd="0" destOrd="0" presId="urn:microsoft.com/office/officeart/2005/8/layout/process3"/>
    <dgm:cxn modelId="{386B9F11-EEDB-4A61-8140-4AFB24DFCCC2}" type="presOf" srcId="{48A69520-9E44-4C7E-8757-218CA2A0B923}" destId="{129A7EC3-434A-4B89-9C7A-D519C532D28F}" srcOrd="1" destOrd="0" presId="urn:microsoft.com/office/officeart/2005/8/layout/process3"/>
    <dgm:cxn modelId="{5010B1E6-AC31-4756-9EF6-42F8D168EC94}" type="presOf" srcId="{81FE0413-2944-4D78-AEB7-42D6F59340A2}" destId="{EA27D158-2B80-42B2-8D7E-C66F8B0C14DC}" srcOrd="0" destOrd="0" presId="urn:microsoft.com/office/officeart/2005/8/layout/process3"/>
    <dgm:cxn modelId="{6446B3E6-17F3-4CBB-9051-634A4C9A95A1}" type="presOf" srcId="{0DA76C50-1880-4799-BB3C-9EC363521341}" destId="{30793604-370C-4553-A525-0CC7DDB19E7F}" srcOrd="0" destOrd="0" presId="urn:microsoft.com/office/officeart/2005/8/layout/process3"/>
    <dgm:cxn modelId="{000077AA-D515-4668-9266-D4C46DEACF95}" type="presOf" srcId="{C3285D3C-B9CF-48EC-824B-0C13EAD3D9EC}" destId="{A87E29A8-3ECB-4D6C-BA1D-3E11C26C2AE3}" srcOrd="0" destOrd="0" presId="urn:microsoft.com/office/officeart/2005/8/layout/process3"/>
    <dgm:cxn modelId="{127EC11F-2593-40F3-8323-8A52F080284D}" srcId="{0DA76C50-1880-4799-BB3C-9EC363521341}" destId="{BBC9A59D-9F85-4580-8ED3-27DD1EC39F18}" srcOrd="0" destOrd="0" parTransId="{1F348CA6-B450-4474-A64C-160DAFF4C654}" sibTransId="{31AA7A8D-8D8C-4F83-821A-2201027A2C1B}"/>
    <dgm:cxn modelId="{86176DB1-C2DD-4560-8FAA-8D2C579E944F}" type="presOf" srcId="{BC2A53D0-06BB-4706-BD9F-B0F8EFD559F6}" destId="{AD6A0507-2F0B-4D3C-9877-91740E7863C7}" srcOrd="1" destOrd="0" presId="urn:microsoft.com/office/officeart/2005/8/layout/process3"/>
    <dgm:cxn modelId="{F16A8868-6DAC-4482-9BB9-40D377C0C031}" srcId="{BC2A53D0-06BB-4706-BD9F-B0F8EFD559F6}" destId="{81FE0413-2944-4D78-AEB7-42D6F59340A2}" srcOrd="0" destOrd="0" parTransId="{59C9FAD3-CCCC-4C2B-8125-6E4AF7240FE5}" sibTransId="{07453D39-8D27-4583-B05B-F6379702CA38}"/>
    <dgm:cxn modelId="{605D70EA-F0B9-4ED5-8807-B229941F2E79}" srcId="{0DA76C50-1880-4799-BB3C-9EC363521341}" destId="{3BD39E8B-B6F3-474E-BB66-5B5DC75BCD1D}" srcOrd="2" destOrd="0" parTransId="{EB768101-10A3-481D-A0C0-6190988CBB4E}" sibTransId="{3D681F67-5711-4E74-8B45-1DD302EEDC14}"/>
    <dgm:cxn modelId="{A13CC0DD-AF49-4893-914C-438A478F0DDE}" srcId="{0DA76C50-1880-4799-BB3C-9EC363521341}" destId="{FB1E2411-6B28-4967-8C5F-5A58F3572D18}" srcOrd="1" destOrd="0" parTransId="{FEDB03A5-DC87-4EB3-A7F3-D2522EDA2589}" sibTransId="{0EE959C3-B4FA-4493-A44E-B4E854AF6BD6}"/>
    <dgm:cxn modelId="{516140EB-E6E9-4FAF-ACBC-B566DD774825}" srcId="{F58D6F88-3F00-451D-AE81-64F7FFBD68D6}" destId="{37110559-ED73-44BA-B92B-0B0EA0932769}" srcOrd="0" destOrd="0" parTransId="{EA795C4C-DC02-41C4-8D2D-BFB01D14E10C}" sibTransId="{55F86EBE-2557-4877-A4C2-EE01BAC95126}"/>
    <dgm:cxn modelId="{B66F612E-7E48-4990-8468-AB259CC843F1}" srcId="{C3285D3C-B9CF-48EC-824B-0C13EAD3D9EC}" destId="{F58D6F88-3F00-451D-AE81-64F7FFBD68D6}" srcOrd="1" destOrd="0" parTransId="{46068BAD-D416-459F-BC44-2A04DEB3C4DD}" sibTransId="{961B471F-FA21-46AA-BEFB-2F00254EE008}"/>
    <dgm:cxn modelId="{F32756BE-9856-442A-8970-A37D05F3B198}" type="presOf" srcId="{961B471F-FA21-46AA-BEFB-2F00254EE008}" destId="{BC9661ED-0B0C-4960-9269-3201AB3E0127}" srcOrd="0" destOrd="0" presId="urn:microsoft.com/office/officeart/2005/8/layout/process3"/>
    <dgm:cxn modelId="{5544A7C6-62FD-4639-81B1-7A7E2A09197B}" type="presOf" srcId="{BBC9A59D-9F85-4580-8ED3-27DD1EC39F18}" destId="{7DB8B302-F070-4B78-8BDE-B4C7B55E8085}" srcOrd="0" destOrd="0" presId="urn:microsoft.com/office/officeart/2005/8/layout/process3"/>
    <dgm:cxn modelId="{B79B4491-95CA-453A-B7D0-A4976B5CD717}" type="presOf" srcId="{961B471F-FA21-46AA-BEFB-2F00254EE008}" destId="{F9549682-F16D-4AA7-A124-216EC1155071}" srcOrd="1" destOrd="0" presId="urn:microsoft.com/office/officeart/2005/8/layout/process3"/>
    <dgm:cxn modelId="{2133A2F3-B47A-4E5F-9CEB-FEE22923E43B}" type="presOf" srcId="{F58D6F88-3F00-451D-AE81-64F7FFBD68D6}" destId="{41C4843F-417B-4D54-B1C3-62FD07F12102}" srcOrd="1" destOrd="0" presId="urn:microsoft.com/office/officeart/2005/8/layout/process3"/>
    <dgm:cxn modelId="{3CDA8251-F080-4724-BBBA-67E818180DA1}" type="presOf" srcId="{3BD39E8B-B6F3-474E-BB66-5B5DC75BCD1D}" destId="{7DB8B302-F070-4B78-8BDE-B4C7B55E8085}" srcOrd="0" destOrd="2" presId="urn:microsoft.com/office/officeart/2005/8/layout/process3"/>
    <dgm:cxn modelId="{B0707230-1607-43FC-9306-DF8E7896983B}" type="presOf" srcId="{FB1E2411-6B28-4967-8C5F-5A58F3572D18}" destId="{7DB8B302-F070-4B78-8BDE-B4C7B55E8085}" srcOrd="0" destOrd="1" presId="urn:microsoft.com/office/officeart/2005/8/layout/process3"/>
    <dgm:cxn modelId="{3A2A438D-59D2-4671-A28F-37093F9FE3E6}" type="presOf" srcId="{37110559-ED73-44BA-B92B-0B0EA0932769}" destId="{20EC1CDF-E5E5-4DAB-8DD1-055B98D20B54}" srcOrd="0" destOrd="0" presId="urn:microsoft.com/office/officeart/2005/8/layout/process3"/>
    <dgm:cxn modelId="{AD425543-210A-4F63-AD3C-A7ADD0F48E58}" type="presOf" srcId="{F58D6F88-3F00-451D-AE81-64F7FFBD68D6}" destId="{1EB3A136-3923-4C64-955F-E67908FABA25}" srcOrd="0" destOrd="0" presId="urn:microsoft.com/office/officeart/2005/8/layout/process3"/>
    <dgm:cxn modelId="{455BE9FF-2236-4237-8BFE-C2082D8D166F}" type="presOf" srcId="{0DA76C50-1880-4799-BB3C-9EC363521341}" destId="{A6F225D8-C72B-4E38-9DAF-8ADBA7CFDF98}" srcOrd="1" destOrd="0" presId="urn:microsoft.com/office/officeart/2005/8/layout/process3"/>
    <dgm:cxn modelId="{F1370EDA-2DE5-47F5-BEE8-BDDA9C053098}" type="presOf" srcId="{48A69520-9E44-4C7E-8757-218CA2A0B923}" destId="{969E91DB-1512-4A2D-88F5-24BF7211C194}" srcOrd="0" destOrd="0" presId="urn:microsoft.com/office/officeart/2005/8/layout/process3"/>
    <dgm:cxn modelId="{0FFFE588-3C5A-4487-842C-A672A4795B1E}" srcId="{C3285D3C-B9CF-48EC-824B-0C13EAD3D9EC}" destId="{BC2A53D0-06BB-4706-BD9F-B0F8EFD559F6}" srcOrd="0" destOrd="0" parTransId="{B0C35446-4457-4E3F-ABA2-C46330FA29D3}" sibTransId="{48A69520-9E44-4C7E-8757-218CA2A0B923}"/>
    <dgm:cxn modelId="{2310AD2D-B773-4572-8612-41BE755A34B6}" srcId="{C3285D3C-B9CF-48EC-824B-0C13EAD3D9EC}" destId="{0DA76C50-1880-4799-BB3C-9EC363521341}" srcOrd="2" destOrd="0" parTransId="{A59D0A76-488B-485E-A298-9D281DBCBD0C}" sibTransId="{9CDE536B-7684-4C43-8B7F-A180F1511509}"/>
    <dgm:cxn modelId="{AE246EF8-B382-4635-A696-D9C4658E399C}" type="presParOf" srcId="{A87E29A8-3ECB-4D6C-BA1D-3E11C26C2AE3}" destId="{636ED319-8089-4337-88C6-638142A588A2}" srcOrd="0" destOrd="0" presId="urn:microsoft.com/office/officeart/2005/8/layout/process3"/>
    <dgm:cxn modelId="{C6DB8363-6D68-49FD-BA8A-BB2B158B9AAC}" type="presParOf" srcId="{636ED319-8089-4337-88C6-638142A588A2}" destId="{A6E65183-8AE4-49EC-BA06-278817C9342B}" srcOrd="0" destOrd="0" presId="urn:microsoft.com/office/officeart/2005/8/layout/process3"/>
    <dgm:cxn modelId="{63972290-472C-49DC-B700-5FF91FF17123}" type="presParOf" srcId="{636ED319-8089-4337-88C6-638142A588A2}" destId="{AD6A0507-2F0B-4D3C-9877-91740E7863C7}" srcOrd="1" destOrd="0" presId="urn:microsoft.com/office/officeart/2005/8/layout/process3"/>
    <dgm:cxn modelId="{2FDEFBE6-BA42-4AE3-972C-FED119A2E1D9}" type="presParOf" srcId="{636ED319-8089-4337-88C6-638142A588A2}" destId="{EA27D158-2B80-42B2-8D7E-C66F8B0C14DC}" srcOrd="2" destOrd="0" presId="urn:microsoft.com/office/officeart/2005/8/layout/process3"/>
    <dgm:cxn modelId="{18A58CEB-E62D-4F4B-852F-5FEFC8B48D98}" type="presParOf" srcId="{A87E29A8-3ECB-4D6C-BA1D-3E11C26C2AE3}" destId="{969E91DB-1512-4A2D-88F5-24BF7211C194}" srcOrd="1" destOrd="0" presId="urn:microsoft.com/office/officeart/2005/8/layout/process3"/>
    <dgm:cxn modelId="{8969776E-286B-4617-88C7-333203C16279}" type="presParOf" srcId="{969E91DB-1512-4A2D-88F5-24BF7211C194}" destId="{129A7EC3-434A-4B89-9C7A-D519C532D28F}" srcOrd="0" destOrd="0" presId="urn:microsoft.com/office/officeart/2005/8/layout/process3"/>
    <dgm:cxn modelId="{940D5358-49A5-4C5F-BD25-73FBD2252852}" type="presParOf" srcId="{A87E29A8-3ECB-4D6C-BA1D-3E11C26C2AE3}" destId="{053D2C2C-C403-4F83-AC2F-CAAC52F62F09}" srcOrd="2" destOrd="0" presId="urn:microsoft.com/office/officeart/2005/8/layout/process3"/>
    <dgm:cxn modelId="{6B0AF30E-84CA-4763-85FD-F3AFBECE9F4B}" type="presParOf" srcId="{053D2C2C-C403-4F83-AC2F-CAAC52F62F09}" destId="{1EB3A136-3923-4C64-955F-E67908FABA25}" srcOrd="0" destOrd="0" presId="urn:microsoft.com/office/officeart/2005/8/layout/process3"/>
    <dgm:cxn modelId="{B78B4665-7D9E-4B04-B29F-97845CB065A8}" type="presParOf" srcId="{053D2C2C-C403-4F83-AC2F-CAAC52F62F09}" destId="{41C4843F-417B-4D54-B1C3-62FD07F12102}" srcOrd="1" destOrd="0" presId="urn:microsoft.com/office/officeart/2005/8/layout/process3"/>
    <dgm:cxn modelId="{4520F531-A17F-49EF-B6F4-E371AC0F3EE3}" type="presParOf" srcId="{053D2C2C-C403-4F83-AC2F-CAAC52F62F09}" destId="{20EC1CDF-E5E5-4DAB-8DD1-055B98D20B54}" srcOrd="2" destOrd="0" presId="urn:microsoft.com/office/officeart/2005/8/layout/process3"/>
    <dgm:cxn modelId="{36DF363C-9B56-4849-8A8E-4B717D141C4D}" type="presParOf" srcId="{A87E29A8-3ECB-4D6C-BA1D-3E11C26C2AE3}" destId="{BC9661ED-0B0C-4960-9269-3201AB3E0127}" srcOrd="3" destOrd="0" presId="urn:microsoft.com/office/officeart/2005/8/layout/process3"/>
    <dgm:cxn modelId="{DFBCA73C-35E3-4232-8B6A-2F8CDF3E25D5}" type="presParOf" srcId="{BC9661ED-0B0C-4960-9269-3201AB3E0127}" destId="{F9549682-F16D-4AA7-A124-216EC1155071}" srcOrd="0" destOrd="0" presId="urn:microsoft.com/office/officeart/2005/8/layout/process3"/>
    <dgm:cxn modelId="{12CBBBAB-CFEA-4E83-9080-932AAD7E96B7}" type="presParOf" srcId="{A87E29A8-3ECB-4D6C-BA1D-3E11C26C2AE3}" destId="{F4ECC03A-DB16-425F-B47A-E384DF27A187}" srcOrd="4" destOrd="0" presId="urn:microsoft.com/office/officeart/2005/8/layout/process3"/>
    <dgm:cxn modelId="{59CEB0D8-CEFD-4F36-A527-21720CB513AD}" type="presParOf" srcId="{F4ECC03A-DB16-425F-B47A-E384DF27A187}" destId="{30793604-370C-4553-A525-0CC7DDB19E7F}" srcOrd="0" destOrd="0" presId="urn:microsoft.com/office/officeart/2005/8/layout/process3"/>
    <dgm:cxn modelId="{E03295D0-154F-49A0-A716-E5C41A921697}" type="presParOf" srcId="{F4ECC03A-DB16-425F-B47A-E384DF27A187}" destId="{A6F225D8-C72B-4E38-9DAF-8ADBA7CFDF98}" srcOrd="1" destOrd="0" presId="urn:microsoft.com/office/officeart/2005/8/layout/process3"/>
    <dgm:cxn modelId="{60E882C7-9EB4-49B1-A989-AE9F6EE34820}" type="presParOf" srcId="{F4ECC03A-DB16-425F-B47A-E384DF27A187}" destId="{7DB8B302-F070-4B78-8BDE-B4C7B55E8085}" srcOrd="2" destOrd="0" presId="urn:microsoft.com/office/officeart/2005/8/layout/process3"/>
  </dgm:cxnLst>
  <dgm:bg>
    <a:no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5A9C19-350C-42A0-911B-6B6498022651}">
      <dsp:nvSpPr>
        <dsp:cNvPr id="0" name=""/>
        <dsp:cNvSpPr/>
      </dsp:nvSpPr>
      <dsp:spPr>
        <a:xfrm>
          <a:off x="1653259" y="27380"/>
          <a:ext cx="2018032" cy="2018032"/>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1059" tIns="40640" rIns="111059" bIns="40640" numCol="1" spcCol="1270" anchor="ctr" anchorCtr="0">
          <a:noAutofit/>
        </a:bodyPr>
        <a:lstStyle/>
        <a:p>
          <a:pPr lvl="0" algn="ctr" defTabSz="1422400" rtl="0">
            <a:lnSpc>
              <a:spcPct val="90000"/>
            </a:lnSpc>
            <a:spcBef>
              <a:spcPct val="0"/>
            </a:spcBef>
            <a:spcAft>
              <a:spcPct val="35000"/>
            </a:spcAft>
          </a:pPr>
          <a:r>
            <a:rPr lang="ar-SA" sz="3200" kern="1200" dirty="0" smtClean="0">
              <a:solidFill>
                <a:srgbClr val="FFFF99"/>
              </a:solidFill>
              <a:latin typeface="Microsoft Sans Serif" pitchFamily="34" charset="0"/>
              <a:cs typeface="AL-Mohanad Bold" pitchFamily="2" charset="-78"/>
            </a:rPr>
            <a:t>علمي</a:t>
          </a:r>
          <a:endParaRPr lang="en-US" sz="3200" kern="1200" dirty="0">
            <a:solidFill>
              <a:srgbClr val="FFFF99"/>
            </a:solidFill>
            <a:latin typeface="Microsoft Sans Serif" pitchFamily="34" charset="0"/>
            <a:cs typeface="AL-Mohanad Bold" pitchFamily="2" charset="-78"/>
          </a:endParaRPr>
        </a:p>
      </dsp:txBody>
      <dsp:txXfrm>
        <a:off x="1653259" y="27380"/>
        <a:ext cx="2018032" cy="2018032"/>
      </dsp:txXfrm>
    </dsp:sp>
    <dsp:sp modelId="{54F3F135-A3ED-434A-BD86-7B906BEF6DC7}">
      <dsp:nvSpPr>
        <dsp:cNvPr id="0" name=""/>
        <dsp:cNvSpPr/>
      </dsp:nvSpPr>
      <dsp:spPr>
        <a:xfrm>
          <a:off x="2755408" y="1421316"/>
          <a:ext cx="2018032" cy="2018032"/>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1059" tIns="40640" rIns="111059" bIns="40640" numCol="1" spcCol="1270" anchor="ctr" anchorCtr="0">
          <a:noAutofit/>
        </a:bodyPr>
        <a:lstStyle/>
        <a:p>
          <a:pPr lvl="0" algn="ctr" defTabSz="1422400" rtl="0">
            <a:lnSpc>
              <a:spcPct val="90000"/>
            </a:lnSpc>
            <a:spcBef>
              <a:spcPct val="0"/>
            </a:spcBef>
            <a:spcAft>
              <a:spcPct val="35000"/>
            </a:spcAft>
          </a:pPr>
          <a:r>
            <a:rPr lang="ar-SA" sz="3200" kern="1200" dirty="0" smtClean="0">
              <a:solidFill>
                <a:srgbClr val="FFFF99"/>
              </a:solidFill>
              <a:latin typeface="Microsoft Sans Serif" pitchFamily="34" charset="0"/>
              <a:cs typeface="AL-Mohanad Bold" pitchFamily="2" charset="-78"/>
            </a:rPr>
            <a:t>أدبي</a:t>
          </a:r>
          <a:endParaRPr lang="en-US" sz="3200" kern="1200" dirty="0">
            <a:solidFill>
              <a:srgbClr val="FFFF99"/>
            </a:solidFill>
            <a:latin typeface="Microsoft Sans Serif" pitchFamily="34" charset="0"/>
            <a:cs typeface="AL-Mohanad Bold" pitchFamily="2" charset="-78"/>
          </a:endParaRPr>
        </a:p>
      </dsp:txBody>
      <dsp:txXfrm>
        <a:off x="2755408" y="1421316"/>
        <a:ext cx="2018032" cy="2018032"/>
      </dsp:txXfrm>
    </dsp:sp>
    <dsp:sp modelId="{50E0FFA5-D104-4A1D-A152-4B32EFB41E1B}">
      <dsp:nvSpPr>
        <dsp:cNvPr id="0" name=""/>
        <dsp:cNvSpPr/>
      </dsp:nvSpPr>
      <dsp:spPr>
        <a:xfrm>
          <a:off x="486252" y="1453725"/>
          <a:ext cx="2018032" cy="2018032"/>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1059" tIns="40640" rIns="111059" bIns="40640" numCol="1" spcCol="1270" anchor="ctr" anchorCtr="0">
          <a:noAutofit/>
        </a:bodyPr>
        <a:lstStyle/>
        <a:p>
          <a:pPr lvl="0" algn="ctr" defTabSz="1422400" rtl="0">
            <a:lnSpc>
              <a:spcPct val="90000"/>
            </a:lnSpc>
            <a:spcBef>
              <a:spcPct val="0"/>
            </a:spcBef>
            <a:spcAft>
              <a:spcPct val="35000"/>
            </a:spcAft>
          </a:pPr>
          <a:r>
            <a:rPr lang="ar-SA" sz="3200" kern="1200" dirty="0" smtClean="0">
              <a:solidFill>
                <a:srgbClr val="FFFF99"/>
              </a:solidFill>
              <a:latin typeface="Microsoft Sans Serif" pitchFamily="34" charset="0"/>
              <a:cs typeface="AL-Mohanad Bold" pitchFamily="2" charset="-78"/>
            </a:rPr>
            <a:t>تحفيظ قرآن</a:t>
          </a:r>
          <a:endParaRPr lang="en-US" sz="3200" kern="1200" dirty="0">
            <a:solidFill>
              <a:srgbClr val="FFFF99"/>
            </a:solidFill>
            <a:latin typeface="Microsoft Sans Serif" pitchFamily="34" charset="0"/>
            <a:cs typeface="AL-Mohanad Bold" pitchFamily="2" charset="-78"/>
          </a:endParaRPr>
        </a:p>
      </dsp:txBody>
      <dsp:txXfrm>
        <a:off x="486252" y="1453725"/>
        <a:ext cx="2018032" cy="2018032"/>
      </dsp:txXfrm>
    </dsp:sp>
    <dsp:sp modelId="{12306AAA-C528-4BF7-8051-4585DB7B2211}">
      <dsp:nvSpPr>
        <dsp:cNvPr id="0" name=""/>
        <dsp:cNvSpPr/>
      </dsp:nvSpPr>
      <dsp:spPr>
        <a:xfrm flipV="1">
          <a:off x="2625749" y="2226803"/>
          <a:ext cx="43629" cy="40582"/>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1059" tIns="26670" rIns="111059" bIns="26670" numCol="1" spcCol="1270" anchor="ctr" anchorCtr="0">
          <a:noAutofit/>
        </a:bodyPr>
        <a:lstStyle/>
        <a:p>
          <a:pPr lvl="0" algn="ctr" defTabSz="933450" rtl="0">
            <a:lnSpc>
              <a:spcPct val="90000"/>
            </a:lnSpc>
            <a:spcBef>
              <a:spcPct val="0"/>
            </a:spcBef>
            <a:spcAft>
              <a:spcPct val="35000"/>
            </a:spcAft>
          </a:pPr>
          <a:endParaRPr lang="ar-SA" sz="2100" kern="1200" dirty="0">
            <a:cs typeface="AL-Mohanad Bold" pitchFamily="2" charset="-78"/>
          </a:endParaRPr>
        </a:p>
      </dsp:txBody>
      <dsp:txXfrm flipV="1">
        <a:off x="2625749" y="2226803"/>
        <a:ext cx="43629" cy="4058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2BDA8E1-0FD3-4DF5-9A8D-5FC2118AC955}">
      <dsp:nvSpPr>
        <dsp:cNvPr id="0" name=""/>
        <dsp:cNvSpPr/>
      </dsp:nvSpPr>
      <dsp:spPr>
        <a:xfrm>
          <a:off x="1110471" y="1387"/>
          <a:ext cx="1628914" cy="814457"/>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SA" sz="2700" kern="1200" dirty="0" smtClean="0"/>
            <a:t>الجزء الكمي</a:t>
          </a:r>
          <a:endParaRPr lang="ar-SA" sz="2700" kern="1200" dirty="0"/>
        </a:p>
      </dsp:txBody>
      <dsp:txXfrm>
        <a:off x="1110471" y="1387"/>
        <a:ext cx="1628914" cy="814457"/>
      </dsp:txXfrm>
    </dsp:sp>
    <dsp:sp modelId="{260CA000-3696-405A-A93D-153BDA391051}">
      <dsp:nvSpPr>
        <dsp:cNvPr id="0" name=""/>
        <dsp:cNvSpPr/>
      </dsp:nvSpPr>
      <dsp:spPr>
        <a:xfrm>
          <a:off x="1273362" y="815845"/>
          <a:ext cx="162891" cy="610843"/>
        </a:xfrm>
        <a:custGeom>
          <a:avLst/>
          <a:gdLst/>
          <a:ahLst/>
          <a:cxnLst/>
          <a:rect l="0" t="0" r="0" b="0"/>
          <a:pathLst>
            <a:path>
              <a:moveTo>
                <a:pt x="0" y="0"/>
              </a:moveTo>
              <a:lnTo>
                <a:pt x="0" y="610843"/>
              </a:lnTo>
              <a:lnTo>
                <a:pt x="162891" y="610843"/>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DAF7EF-B4E0-4E0B-9D2B-E588AEF7390C}">
      <dsp:nvSpPr>
        <dsp:cNvPr id="0" name=""/>
        <dsp:cNvSpPr/>
      </dsp:nvSpPr>
      <dsp:spPr>
        <a:xfrm>
          <a:off x="1436254" y="1019459"/>
          <a:ext cx="1649504" cy="814457"/>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SA" sz="2000" b="1" kern="1200" dirty="0" smtClean="0"/>
            <a:t>الاختيار من متعدد</a:t>
          </a:r>
          <a:endParaRPr lang="ar-SA" sz="2000" b="1" kern="1200" dirty="0"/>
        </a:p>
      </dsp:txBody>
      <dsp:txXfrm>
        <a:off x="1436254" y="1019459"/>
        <a:ext cx="1649504" cy="814457"/>
      </dsp:txXfrm>
    </dsp:sp>
    <dsp:sp modelId="{00823194-4E2F-4CA7-B3AB-F2F455168F19}">
      <dsp:nvSpPr>
        <dsp:cNvPr id="0" name=""/>
        <dsp:cNvSpPr/>
      </dsp:nvSpPr>
      <dsp:spPr>
        <a:xfrm>
          <a:off x="1273362" y="815845"/>
          <a:ext cx="162891" cy="1628914"/>
        </a:xfrm>
        <a:custGeom>
          <a:avLst/>
          <a:gdLst/>
          <a:ahLst/>
          <a:cxnLst/>
          <a:rect l="0" t="0" r="0" b="0"/>
          <a:pathLst>
            <a:path>
              <a:moveTo>
                <a:pt x="0" y="0"/>
              </a:moveTo>
              <a:lnTo>
                <a:pt x="0" y="1628914"/>
              </a:lnTo>
              <a:lnTo>
                <a:pt x="162891" y="1628914"/>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E5621D-AE91-43A4-8AAE-7714B526F68B}">
      <dsp:nvSpPr>
        <dsp:cNvPr id="0" name=""/>
        <dsp:cNvSpPr/>
      </dsp:nvSpPr>
      <dsp:spPr>
        <a:xfrm>
          <a:off x="1436254" y="2037531"/>
          <a:ext cx="2043792" cy="814457"/>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1">
            <a:lnSpc>
              <a:spcPct val="90000"/>
            </a:lnSpc>
            <a:spcBef>
              <a:spcPct val="0"/>
            </a:spcBef>
            <a:spcAft>
              <a:spcPct val="35000"/>
            </a:spcAft>
          </a:pPr>
          <a:r>
            <a:rPr lang="ar-SA" sz="1600" b="1" kern="1200" dirty="0" smtClean="0"/>
            <a:t>المقارنات</a:t>
          </a:r>
        </a:p>
        <a:p>
          <a:pPr lvl="0" algn="ctr" defTabSz="711200" rtl="1">
            <a:lnSpc>
              <a:spcPct val="90000"/>
            </a:lnSpc>
            <a:spcBef>
              <a:spcPct val="0"/>
            </a:spcBef>
            <a:spcAft>
              <a:spcPct val="35000"/>
            </a:spcAft>
          </a:pPr>
          <a:r>
            <a:rPr lang="ar-SA" sz="1600" b="1" kern="1200" dirty="0" smtClean="0"/>
            <a:t>( يطلب من الطالب المقارنة بين قيمتين )</a:t>
          </a:r>
          <a:endParaRPr lang="ar-SA" sz="1600" b="1" kern="1200" dirty="0"/>
        </a:p>
      </dsp:txBody>
      <dsp:txXfrm>
        <a:off x="1436254" y="2037531"/>
        <a:ext cx="2043792" cy="814457"/>
      </dsp:txXfrm>
    </dsp:sp>
    <dsp:sp modelId="{3EE6567F-EF66-4ACD-AE9B-D4EFB1BE6A33}">
      <dsp:nvSpPr>
        <dsp:cNvPr id="0" name=""/>
        <dsp:cNvSpPr/>
      </dsp:nvSpPr>
      <dsp:spPr>
        <a:xfrm>
          <a:off x="3561492" y="1387"/>
          <a:ext cx="1628914" cy="814457"/>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SA" sz="2700" kern="1200" dirty="0" smtClean="0"/>
            <a:t>الجزء اللفظي</a:t>
          </a:r>
          <a:endParaRPr lang="ar-SA" sz="2700" kern="1200" dirty="0"/>
        </a:p>
      </dsp:txBody>
      <dsp:txXfrm>
        <a:off x="3561492" y="1387"/>
        <a:ext cx="1628914" cy="814457"/>
      </dsp:txXfrm>
    </dsp:sp>
    <dsp:sp modelId="{4D895D04-577A-4452-A55D-8768EAF9018D}">
      <dsp:nvSpPr>
        <dsp:cNvPr id="0" name=""/>
        <dsp:cNvSpPr/>
      </dsp:nvSpPr>
      <dsp:spPr>
        <a:xfrm>
          <a:off x="3724384" y="815845"/>
          <a:ext cx="162891" cy="610843"/>
        </a:xfrm>
        <a:custGeom>
          <a:avLst/>
          <a:gdLst/>
          <a:ahLst/>
          <a:cxnLst/>
          <a:rect l="0" t="0" r="0" b="0"/>
          <a:pathLst>
            <a:path>
              <a:moveTo>
                <a:pt x="0" y="0"/>
              </a:moveTo>
              <a:lnTo>
                <a:pt x="0" y="610843"/>
              </a:lnTo>
              <a:lnTo>
                <a:pt x="162891" y="610843"/>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CF5375-9D3E-4B37-A03D-5CD41951FEAF}">
      <dsp:nvSpPr>
        <dsp:cNvPr id="0" name=""/>
        <dsp:cNvSpPr/>
      </dsp:nvSpPr>
      <dsp:spPr>
        <a:xfrm>
          <a:off x="3887275" y="1019459"/>
          <a:ext cx="1478168" cy="814457"/>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SA" sz="2000" b="1" kern="1200" dirty="0" smtClean="0"/>
            <a:t>معاني المفردات</a:t>
          </a:r>
          <a:endParaRPr lang="ar-SA" sz="2000" b="1" kern="1200" dirty="0"/>
        </a:p>
      </dsp:txBody>
      <dsp:txXfrm>
        <a:off x="3887275" y="1019459"/>
        <a:ext cx="1478168" cy="814457"/>
      </dsp:txXfrm>
    </dsp:sp>
    <dsp:sp modelId="{0112C76F-D018-41CC-8647-C1A3DD3E3001}">
      <dsp:nvSpPr>
        <dsp:cNvPr id="0" name=""/>
        <dsp:cNvSpPr/>
      </dsp:nvSpPr>
      <dsp:spPr>
        <a:xfrm>
          <a:off x="3724384" y="815845"/>
          <a:ext cx="159177" cy="1625640"/>
        </a:xfrm>
        <a:custGeom>
          <a:avLst/>
          <a:gdLst/>
          <a:ahLst/>
          <a:cxnLst/>
          <a:rect l="0" t="0" r="0" b="0"/>
          <a:pathLst>
            <a:path>
              <a:moveTo>
                <a:pt x="0" y="0"/>
              </a:moveTo>
              <a:lnTo>
                <a:pt x="0" y="1625640"/>
              </a:lnTo>
              <a:lnTo>
                <a:pt x="159177" y="1625640"/>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E0AE53-EE98-4A36-9CAE-E4EEB14671EF}">
      <dsp:nvSpPr>
        <dsp:cNvPr id="0" name=""/>
        <dsp:cNvSpPr/>
      </dsp:nvSpPr>
      <dsp:spPr>
        <a:xfrm>
          <a:off x="3883561" y="2034257"/>
          <a:ext cx="1516610" cy="814457"/>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SA" sz="2000" b="1" kern="1200" dirty="0" smtClean="0"/>
            <a:t>التناظر اللفظي</a:t>
          </a:r>
        </a:p>
      </dsp:txBody>
      <dsp:txXfrm>
        <a:off x="3883561" y="2034257"/>
        <a:ext cx="1516610" cy="814457"/>
      </dsp:txXfrm>
    </dsp:sp>
    <dsp:sp modelId="{91113D79-A7B2-495D-8821-45B21A4255F9}">
      <dsp:nvSpPr>
        <dsp:cNvPr id="0" name=""/>
        <dsp:cNvSpPr/>
      </dsp:nvSpPr>
      <dsp:spPr>
        <a:xfrm>
          <a:off x="3724384" y="815845"/>
          <a:ext cx="162891" cy="2646986"/>
        </a:xfrm>
        <a:custGeom>
          <a:avLst/>
          <a:gdLst/>
          <a:ahLst/>
          <a:cxnLst/>
          <a:rect l="0" t="0" r="0" b="0"/>
          <a:pathLst>
            <a:path>
              <a:moveTo>
                <a:pt x="0" y="0"/>
              </a:moveTo>
              <a:lnTo>
                <a:pt x="0" y="2646986"/>
              </a:lnTo>
              <a:lnTo>
                <a:pt x="162891" y="2646986"/>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234F02-3991-4119-B0B4-12863CADD9F5}">
      <dsp:nvSpPr>
        <dsp:cNvPr id="0" name=""/>
        <dsp:cNvSpPr/>
      </dsp:nvSpPr>
      <dsp:spPr>
        <a:xfrm>
          <a:off x="3887275" y="3055603"/>
          <a:ext cx="1691647" cy="814457"/>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SA" sz="2000" b="1" kern="1200" dirty="0" smtClean="0"/>
            <a:t>إكمال الجمل</a:t>
          </a:r>
          <a:endParaRPr lang="ar-SA" sz="2000" b="1" kern="1200" dirty="0"/>
        </a:p>
      </dsp:txBody>
      <dsp:txXfrm>
        <a:off x="3887275" y="3055603"/>
        <a:ext cx="1691647" cy="814457"/>
      </dsp:txXfrm>
    </dsp:sp>
    <dsp:sp modelId="{C2FEE6A4-FC1C-47F6-8217-F404A4364996}">
      <dsp:nvSpPr>
        <dsp:cNvPr id="0" name=""/>
        <dsp:cNvSpPr/>
      </dsp:nvSpPr>
      <dsp:spPr>
        <a:xfrm>
          <a:off x="3724384" y="815845"/>
          <a:ext cx="162891" cy="3665058"/>
        </a:xfrm>
        <a:custGeom>
          <a:avLst/>
          <a:gdLst/>
          <a:ahLst/>
          <a:cxnLst/>
          <a:rect l="0" t="0" r="0" b="0"/>
          <a:pathLst>
            <a:path>
              <a:moveTo>
                <a:pt x="0" y="0"/>
              </a:moveTo>
              <a:lnTo>
                <a:pt x="0" y="3665058"/>
              </a:lnTo>
              <a:lnTo>
                <a:pt x="162891" y="3665058"/>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D92B85-03F4-4672-920F-F5AD22CD6F36}">
      <dsp:nvSpPr>
        <dsp:cNvPr id="0" name=""/>
        <dsp:cNvSpPr/>
      </dsp:nvSpPr>
      <dsp:spPr>
        <a:xfrm>
          <a:off x="3887275" y="4073674"/>
          <a:ext cx="2010693" cy="814457"/>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rtl="1">
            <a:lnSpc>
              <a:spcPct val="90000"/>
            </a:lnSpc>
            <a:spcBef>
              <a:spcPct val="0"/>
            </a:spcBef>
            <a:spcAft>
              <a:spcPct val="35000"/>
            </a:spcAft>
          </a:pPr>
          <a:r>
            <a:rPr lang="ar-SA" sz="2400" b="1" kern="1200" dirty="0" smtClean="0"/>
            <a:t>استيعاب المقروء</a:t>
          </a:r>
          <a:endParaRPr lang="ar-SA" sz="2400" b="1" kern="1200" dirty="0"/>
        </a:p>
      </dsp:txBody>
      <dsp:txXfrm>
        <a:off x="3887275" y="4073674"/>
        <a:ext cx="2010693" cy="81445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1729B7-4BD4-4638-B1BE-A488E271F474}">
      <dsp:nvSpPr>
        <dsp:cNvPr id="0" name=""/>
        <dsp:cNvSpPr/>
      </dsp:nvSpPr>
      <dsp:spPr>
        <a:xfrm>
          <a:off x="2655251" y="1118"/>
          <a:ext cx="1590454" cy="1033795"/>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ar-SA" sz="2400" b="1" kern="1200" dirty="0" smtClean="0">
              <a:solidFill>
                <a:schemeClr val="bg1"/>
              </a:solidFill>
              <a:cs typeface="AL-Mohanad Bold" pitchFamily="2" charset="-78"/>
            </a:rPr>
            <a:t>20</a:t>
          </a:r>
          <a:r>
            <a:rPr lang="ar-SA" sz="2800" b="1" kern="1200" dirty="0" smtClean="0">
              <a:solidFill>
                <a:schemeClr val="bg1"/>
              </a:solidFill>
              <a:latin typeface="Microsoft Sans Serif" pitchFamily="34" charset="0"/>
              <a:cs typeface="AL-Mohanad Bold" pitchFamily="2" charset="-78"/>
            </a:rPr>
            <a:t>% للصف الأول</a:t>
          </a:r>
          <a:endParaRPr lang="en-US" sz="2800" b="1" kern="1200" dirty="0">
            <a:solidFill>
              <a:schemeClr val="bg1"/>
            </a:solidFill>
            <a:latin typeface="Microsoft Sans Serif" pitchFamily="34" charset="0"/>
            <a:cs typeface="AL-Mohanad Bold" pitchFamily="2" charset="-78"/>
          </a:endParaRPr>
        </a:p>
      </dsp:txBody>
      <dsp:txXfrm>
        <a:off x="2655251" y="1118"/>
        <a:ext cx="1590454" cy="1033795"/>
      </dsp:txXfrm>
    </dsp:sp>
    <dsp:sp modelId="{6AF7D659-4647-4AFA-ADA8-D3D989A561CA}">
      <dsp:nvSpPr>
        <dsp:cNvPr id="0" name=""/>
        <dsp:cNvSpPr/>
      </dsp:nvSpPr>
      <dsp:spPr>
        <a:xfrm>
          <a:off x="2071106" y="518016"/>
          <a:ext cx="2758744" cy="2758744"/>
        </a:xfrm>
        <a:custGeom>
          <a:avLst/>
          <a:gdLst/>
          <a:ahLst/>
          <a:cxnLst/>
          <a:rect l="0" t="0" r="0" b="0"/>
          <a:pathLst>
            <a:path>
              <a:moveTo>
                <a:pt x="2388310" y="438781"/>
              </a:moveTo>
              <a:arcTo wR="1379372" hR="1379372" stAng="19020473" swAng="230316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30D6793-14B0-4B6B-90E3-3A48CEEDB3CD}">
      <dsp:nvSpPr>
        <dsp:cNvPr id="0" name=""/>
        <dsp:cNvSpPr/>
      </dsp:nvSpPr>
      <dsp:spPr>
        <a:xfrm>
          <a:off x="3849822" y="2070177"/>
          <a:ext cx="1590454" cy="1033795"/>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ar-SA" sz="2700" b="1" kern="1200" dirty="0" smtClean="0">
              <a:solidFill>
                <a:schemeClr val="bg1"/>
              </a:solidFill>
              <a:cs typeface="AL-Mohanad Bold" pitchFamily="2" charset="-78"/>
            </a:rPr>
            <a:t>40</a:t>
          </a:r>
          <a:r>
            <a:rPr lang="ar-SA" sz="2700" b="1" kern="1200" dirty="0" smtClean="0">
              <a:solidFill>
                <a:schemeClr val="bg1"/>
              </a:solidFill>
              <a:latin typeface="Microsoft Sans Serif" pitchFamily="34" charset="0"/>
              <a:cs typeface="AL-Mohanad Bold" pitchFamily="2" charset="-78"/>
            </a:rPr>
            <a:t>% للصف الثاني</a:t>
          </a:r>
          <a:endParaRPr lang="en-US" sz="2700" b="1" kern="1200" dirty="0">
            <a:solidFill>
              <a:schemeClr val="bg1"/>
            </a:solidFill>
            <a:latin typeface="Microsoft Sans Serif" pitchFamily="34" charset="0"/>
            <a:cs typeface="AL-Mohanad Bold" pitchFamily="2" charset="-78"/>
          </a:endParaRPr>
        </a:p>
      </dsp:txBody>
      <dsp:txXfrm>
        <a:off x="3849822" y="2070177"/>
        <a:ext cx="1590454" cy="1033795"/>
      </dsp:txXfrm>
    </dsp:sp>
    <dsp:sp modelId="{681F5C28-DAEB-464C-AD47-E779088DC8CD}">
      <dsp:nvSpPr>
        <dsp:cNvPr id="0" name=""/>
        <dsp:cNvSpPr/>
      </dsp:nvSpPr>
      <dsp:spPr>
        <a:xfrm>
          <a:off x="2071106" y="518016"/>
          <a:ext cx="2758744" cy="2758744"/>
        </a:xfrm>
        <a:custGeom>
          <a:avLst/>
          <a:gdLst/>
          <a:ahLst/>
          <a:cxnLst/>
          <a:rect l="0" t="0" r="0" b="0"/>
          <a:pathLst>
            <a:path>
              <a:moveTo>
                <a:pt x="1802877" y="2692122"/>
              </a:moveTo>
              <a:arcTo wR="1379372" hR="1379372" stAng="4327188" swAng="2145623"/>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9420BBE-3DBA-418E-9194-97BA89CD2453}">
      <dsp:nvSpPr>
        <dsp:cNvPr id="0" name=""/>
        <dsp:cNvSpPr/>
      </dsp:nvSpPr>
      <dsp:spPr>
        <a:xfrm>
          <a:off x="1460679" y="2070177"/>
          <a:ext cx="1590454" cy="1033795"/>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ar-SA" sz="2400" b="1" kern="1200" dirty="0" smtClean="0">
              <a:solidFill>
                <a:schemeClr val="bg1"/>
              </a:solidFill>
              <a:cs typeface="AL-Mohanad Bold" pitchFamily="2" charset="-78"/>
            </a:rPr>
            <a:t>40</a:t>
          </a:r>
          <a:r>
            <a:rPr lang="ar-SA" sz="2400" b="1" kern="1200" dirty="0" smtClean="0">
              <a:solidFill>
                <a:schemeClr val="bg1"/>
              </a:solidFill>
              <a:latin typeface="Microsoft Sans Serif" pitchFamily="34" charset="0"/>
              <a:cs typeface="AL-Mohanad Bold" pitchFamily="2" charset="-78"/>
            </a:rPr>
            <a:t>%</a:t>
          </a:r>
          <a:r>
            <a:rPr lang="ar-SA" sz="2000" b="1" kern="1200" dirty="0" smtClean="0">
              <a:solidFill>
                <a:schemeClr val="bg1"/>
              </a:solidFill>
              <a:latin typeface="Microsoft Sans Serif" pitchFamily="34" charset="0"/>
              <a:cs typeface="AL-Mohanad Bold" pitchFamily="2" charset="-78"/>
            </a:rPr>
            <a:t> </a:t>
          </a:r>
          <a:r>
            <a:rPr lang="ar-SA" sz="2800" b="1" kern="1200" dirty="0" smtClean="0">
              <a:solidFill>
                <a:schemeClr val="bg1"/>
              </a:solidFill>
              <a:latin typeface="Microsoft Sans Serif" pitchFamily="34" charset="0"/>
              <a:cs typeface="AL-Mohanad Bold" pitchFamily="2" charset="-78"/>
            </a:rPr>
            <a:t>للصف الثالث</a:t>
          </a:r>
          <a:endParaRPr lang="en-US" sz="2800" b="1" kern="1200" dirty="0">
            <a:solidFill>
              <a:schemeClr val="bg1"/>
            </a:solidFill>
            <a:latin typeface="Microsoft Sans Serif" pitchFamily="34" charset="0"/>
            <a:cs typeface="AL-Mohanad Bold" pitchFamily="2" charset="-78"/>
          </a:endParaRPr>
        </a:p>
      </dsp:txBody>
      <dsp:txXfrm>
        <a:off x="1460679" y="2070177"/>
        <a:ext cx="1590454" cy="1033795"/>
      </dsp:txXfrm>
    </dsp:sp>
    <dsp:sp modelId="{1889C585-C970-46F1-B2C2-3DD840774823}">
      <dsp:nvSpPr>
        <dsp:cNvPr id="0" name=""/>
        <dsp:cNvSpPr/>
      </dsp:nvSpPr>
      <dsp:spPr>
        <a:xfrm>
          <a:off x="2071106" y="518016"/>
          <a:ext cx="2758744" cy="2758744"/>
        </a:xfrm>
        <a:custGeom>
          <a:avLst/>
          <a:gdLst/>
          <a:ahLst/>
          <a:cxnLst/>
          <a:rect l="0" t="0" r="0" b="0"/>
          <a:pathLst>
            <a:path>
              <a:moveTo>
                <a:pt x="4454" y="1268603"/>
              </a:moveTo>
              <a:arcTo wR="1379372" hR="1379372" stAng="11076363" swAng="230316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197F623-3F8E-4597-8A74-6AF919605EDE}">
      <dsp:nvSpPr>
        <dsp:cNvPr id="0" name=""/>
        <dsp:cNvSpPr/>
      </dsp:nvSpPr>
      <dsp:spPr>
        <a:xfrm>
          <a:off x="2283044" y="277069"/>
          <a:ext cx="3895206" cy="3895206"/>
        </a:xfrm>
        <a:prstGeom prst="pie">
          <a:avLst>
            <a:gd name="adj1" fmla="val 16200000"/>
            <a:gd name="adj2" fmla="val 2052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en-US" sz="2800" kern="1200" dirty="0" smtClean="0">
              <a:solidFill>
                <a:schemeClr val="bg1"/>
              </a:solidFill>
              <a:latin typeface="Microsoft Sans Serif" pitchFamily="34" charset="0"/>
              <a:cs typeface="AL-Mohanad Bold" pitchFamily="2" charset="-78"/>
            </a:rPr>
            <a:t>اللغه الانجليزية</a:t>
          </a:r>
          <a:endParaRPr lang="en-US" sz="2800" kern="1200" dirty="0">
            <a:solidFill>
              <a:schemeClr val="bg1"/>
            </a:solidFill>
            <a:latin typeface="Microsoft Sans Serif" pitchFamily="34" charset="0"/>
            <a:cs typeface="AL-Mohanad Bold" pitchFamily="2" charset="-78"/>
          </a:endParaRPr>
        </a:p>
      </dsp:txBody>
      <dsp:txXfrm>
        <a:off x="4279801" y="859032"/>
        <a:ext cx="1321588" cy="904244"/>
      </dsp:txXfrm>
    </dsp:sp>
    <dsp:sp modelId="{E51835A6-FFEE-4A54-AB5E-B881E90C52F6}">
      <dsp:nvSpPr>
        <dsp:cNvPr id="0" name=""/>
        <dsp:cNvSpPr/>
      </dsp:nvSpPr>
      <dsp:spPr>
        <a:xfrm>
          <a:off x="2146712" y="464874"/>
          <a:ext cx="3895206" cy="3895206"/>
        </a:xfrm>
        <a:prstGeom prst="pie">
          <a:avLst>
            <a:gd name="adj1" fmla="val 20520000"/>
            <a:gd name="adj2" fmla="val 324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الكيمياء</a:t>
          </a:r>
          <a:r>
            <a:rPr lang="ar-SA" sz="3400" kern="1200" dirty="0" smtClean="0">
              <a:solidFill>
                <a:schemeClr val="bg1"/>
              </a:solidFill>
              <a:cs typeface="AL-Mohanad Bold" pitchFamily="2" charset="-78"/>
            </a:rPr>
            <a:t> </a:t>
          </a:r>
          <a:endParaRPr lang="en-US" sz="3400" kern="1200" dirty="0">
            <a:solidFill>
              <a:schemeClr val="bg1"/>
            </a:solidFill>
            <a:cs typeface="AL-Mohanad Bold" pitchFamily="2" charset="-78"/>
          </a:endParaRPr>
        </a:p>
      </dsp:txBody>
      <dsp:txXfrm>
        <a:off x="4692508" y="2226991"/>
        <a:ext cx="1159287" cy="978438"/>
      </dsp:txXfrm>
    </dsp:sp>
    <dsp:sp modelId="{4FB39F2E-66AF-41F0-8FB5-459168FAE5FA}">
      <dsp:nvSpPr>
        <dsp:cNvPr id="0" name=""/>
        <dsp:cNvSpPr/>
      </dsp:nvSpPr>
      <dsp:spPr>
        <a:xfrm>
          <a:off x="2146712" y="464874"/>
          <a:ext cx="3895206" cy="3895206"/>
        </a:xfrm>
        <a:prstGeom prst="pie">
          <a:avLst>
            <a:gd name="adj1" fmla="val 3240000"/>
            <a:gd name="adj2" fmla="val 756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الفيزياء</a:t>
          </a:r>
          <a:r>
            <a:rPr lang="ar-SA" sz="3400" kern="1200" dirty="0" smtClean="0">
              <a:solidFill>
                <a:schemeClr val="bg1"/>
              </a:solidFill>
              <a:cs typeface="AL-Mohanad Bold" pitchFamily="2" charset="-78"/>
            </a:rPr>
            <a:t> </a:t>
          </a:r>
          <a:endParaRPr lang="en-US" sz="3400" kern="1200" dirty="0">
            <a:solidFill>
              <a:schemeClr val="bg1"/>
            </a:solidFill>
            <a:cs typeface="AL-Mohanad Bold" pitchFamily="2" charset="-78"/>
          </a:endParaRPr>
        </a:p>
      </dsp:txBody>
      <dsp:txXfrm>
        <a:off x="3398743" y="3386279"/>
        <a:ext cx="1391145" cy="834687"/>
      </dsp:txXfrm>
    </dsp:sp>
    <dsp:sp modelId="{833079C4-41F4-48EA-ABE6-C1288511CA44}">
      <dsp:nvSpPr>
        <dsp:cNvPr id="0" name=""/>
        <dsp:cNvSpPr/>
      </dsp:nvSpPr>
      <dsp:spPr>
        <a:xfrm>
          <a:off x="2146712" y="464874"/>
          <a:ext cx="3895206" cy="3895206"/>
        </a:xfrm>
        <a:prstGeom prst="pie">
          <a:avLst>
            <a:gd name="adj1" fmla="val 7560000"/>
            <a:gd name="adj2" fmla="val 1188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A" sz="2400" kern="1200" dirty="0" smtClean="0">
              <a:solidFill>
                <a:schemeClr val="bg1"/>
              </a:solidFill>
              <a:latin typeface="Microsoft Sans Serif" pitchFamily="34" charset="0"/>
              <a:cs typeface="AL-Mohanad Bold" pitchFamily="2" charset="-78"/>
            </a:rPr>
            <a:t>الرياضيات</a:t>
          </a:r>
          <a:r>
            <a:rPr lang="ar-SA" sz="2800" kern="1200" dirty="0" smtClean="0">
              <a:solidFill>
                <a:schemeClr val="bg1"/>
              </a:solidFill>
              <a:latin typeface="Microsoft Sans Serif" pitchFamily="34" charset="0"/>
              <a:cs typeface="AL-Mohanad Bold" pitchFamily="2" charset="-78"/>
            </a:rPr>
            <a:t> </a:t>
          </a:r>
          <a:endParaRPr lang="en-US" sz="2800" kern="1200" dirty="0">
            <a:solidFill>
              <a:schemeClr val="bg1"/>
            </a:solidFill>
            <a:latin typeface="Microsoft Sans Serif" pitchFamily="34" charset="0"/>
            <a:cs typeface="AL-Mohanad Bold" pitchFamily="2" charset="-78"/>
          </a:endParaRPr>
        </a:p>
      </dsp:txBody>
      <dsp:txXfrm>
        <a:off x="2332198" y="2226991"/>
        <a:ext cx="1159287" cy="978438"/>
      </dsp:txXfrm>
    </dsp:sp>
    <dsp:sp modelId="{CD9FE9C9-8D28-468A-9061-236A54C2C918}">
      <dsp:nvSpPr>
        <dsp:cNvPr id="0" name=""/>
        <dsp:cNvSpPr/>
      </dsp:nvSpPr>
      <dsp:spPr>
        <a:xfrm>
          <a:off x="2146712" y="464874"/>
          <a:ext cx="3895206" cy="3895206"/>
        </a:xfrm>
        <a:prstGeom prst="pie">
          <a:avLst>
            <a:gd name="adj1" fmla="val 1188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الأحياء</a:t>
          </a:r>
          <a:r>
            <a:rPr lang="ar-SA" sz="2400" kern="1200" dirty="0" smtClean="0">
              <a:solidFill>
                <a:schemeClr val="bg1"/>
              </a:solidFill>
              <a:cs typeface="AL-Mohanad Bold" pitchFamily="2" charset="-78"/>
            </a:rPr>
            <a:t> </a:t>
          </a:r>
          <a:endParaRPr lang="en-US" sz="2400" kern="1200" dirty="0">
            <a:solidFill>
              <a:schemeClr val="bg1"/>
            </a:solidFill>
            <a:cs typeface="AL-Mohanad Bold" pitchFamily="2" charset="-78"/>
          </a:endParaRPr>
        </a:p>
      </dsp:txBody>
      <dsp:txXfrm>
        <a:off x="2714763" y="1058429"/>
        <a:ext cx="1321588" cy="904244"/>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197F623-3F8E-4597-8A74-6AF919605EDE}">
      <dsp:nvSpPr>
        <dsp:cNvPr id="0" name=""/>
        <dsp:cNvSpPr/>
      </dsp:nvSpPr>
      <dsp:spPr>
        <a:xfrm>
          <a:off x="2425529" y="375178"/>
          <a:ext cx="3673914" cy="3443387"/>
        </a:xfrm>
        <a:prstGeom prst="pie">
          <a:avLst>
            <a:gd name="adj1" fmla="val 16200000"/>
            <a:gd name="adj2" fmla="val 19285716"/>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الحديث</a:t>
          </a:r>
          <a:endParaRPr lang="en-US" sz="2800" kern="1200" dirty="0">
            <a:solidFill>
              <a:schemeClr val="bg1"/>
            </a:solidFill>
            <a:latin typeface="Microsoft Sans Serif" pitchFamily="34" charset="0"/>
            <a:cs typeface="AL-Mohanad Bold" pitchFamily="2" charset="-78"/>
          </a:endParaRPr>
        </a:p>
      </dsp:txBody>
      <dsp:txXfrm>
        <a:off x="4298788" y="703120"/>
        <a:ext cx="1005952" cy="594394"/>
      </dsp:txXfrm>
    </dsp:sp>
    <dsp:sp modelId="{E51835A6-FFEE-4A54-AB5E-B881E90C52F6}">
      <dsp:nvSpPr>
        <dsp:cNvPr id="0" name=""/>
        <dsp:cNvSpPr/>
      </dsp:nvSpPr>
      <dsp:spPr>
        <a:xfrm>
          <a:off x="2226906" y="368680"/>
          <a:ext cx="3871150" cy="3871150"/>
        </a:xfrm>
        <a:prstGeom prst="pie">
          <a:avLst>
            <a:gd name="adj1" fmla="val 19285716"/>
            <a:gd name="adj2" fmla="val 771428"/>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التوحيد</a:t>
          </a:r>
          <a:r>
            <a:rPr lang="ar-SA" sz="3400" kern="1200" dirty="0" smtClean="0">
              <a:solidFill>
                <a:schemeClr val="bg1"/>
              </a:solidFill>
              <a:cs typeface="AL-Mohanad Bold" pitchFamily="2" charset="-78"/>
            </a:rPr>
            <a:t> </a:t>
          </a:r>
          <a:endParaRPr lang="en-US" sz="3400" kern="1200" dirty="0">
            <a:solidFill>
              <a:schemeClr val="bg1"/>
            </a:solidFill>
            <a:cs typeface="AL-Mohanad Bold" pitchFamily="2" charset="-78"/>
          </a:endParaRPr>
        </a:p>
      </dsp:txBody>
      <dsp:txXfrm>
        <a:off x="4876801" y="1751234"/>
        <a:ext cx="1124476" cy="714319"/>
      </dsp:txXfrm>
    </dsp:sp>
    <dsp:sp modelId="{4FB39F2E-66AF-41F0-8FB5-459168FAE5FA}">
      <dsp:nvSpPr>
        <dsp:cNvPr id="0" name=""/>
        <dsp:cNvSpPr/>
      </dsp:nvSpPr>
      <dsp:spPr>
        <a:xfrm>
          <a:off x="2216687" y="298690"/>
          <a:ext cx="3871150" cy="3871150"/>
        </a:xfrm>
        <a:prstGeom prst="pie">
          <a:avLst>
            <a:gd name="adj1" fmla="val 771428"/>
            <a:gd name="adj2" fmla="val 3857143"/>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2000250" rtl="1">
            <a:lnSpc>
              <a:spcPct val="90000"/>
            </a:lnSpc>
            <a:spcBef>
              <a:spcPct val="0"/>
            </a:spcBef>
            <a:spcAft>
              <a:spcPct val="35000"/>
            </a:spcAft>
          </a:pPr>
          <a:r>
            <a:rPr lang="ar-SA" sz="4500" kern="1200" dirty="0" smtClean="0">
              <a:solidFill>
                <a:schemeClr val="bg1"/>
              </a:solidFill>
              <a:cs typeface="AL-Mohanad Bold" pitchFamily="2" charset="-78"/>
            </a:rPr>
            <a:t>الفقه</a:t>
          </a:r>
          <a:endParaRPr lang="ar-SA" sz="4500" kern="1200" dirty="0">
            <a:solidFill>
              <a:schemeClr val="bg1"/>
            </a:solidFill>
            <a:cs typeface="AL-Mohanad Bold" pitchFamily="2" charset="-78"/>
          </a:endParaRPr>
        </a:p>
      </dsp:txBody>
      <dsp:txXfrm>
        <a:off x="4705283" y="2602946"/>
        <a:ext cx="1013872" cy="737361"/>
      </dsp:txXfrm>
    </dsp:sp>
    <dsp:sp modelId="{833079C4-41F4-48EA-ABE6-C1288511CA44}">
      <dsp:nvSpPr>
        <dsp:cNvPr id="0" name=""/>
        <dsp:cNvSpPr/>
      </dsp:nvSpPr>
      <dsp:spPr>
        <a:xfrm>
          <a:off x="2226906" y="368680"/>
          <a:ext cx="3871150" cy="3871150"/>
        </a:xfrm>
        <a:prstGeom prst="pie">
          <a:avLst>
            <a:gd name="adj1" fmla="val 3857226"/>
            <a:gd name="adj2" fmla="val 6942858"/>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النحو</a:t>
          </a:r>
          <a:r>
            <a:rPr lang="ar-SA" sz="3400" kern="1200" dirty="0" smtClean="0">
              <a:solidFill>
                <a:schemeClr val="bg1"/>
              </a:solidFill>
              <a:cs typeface="AL-Mohanad Bold" pitchFamily="2" charset="-78"/>
            </a:rPr>
            <a:t> </a:t>
          </a:r>
          <a:endParaRPr lang="en-US" sz="3400" kern="1200" dirty="0">
            <a:solidFill>
              <a:schemeClr val="bg1"/>
            </a:solidFill>
            <a:cs typeface="AL-Mohanad Bold" pitchFamily="2" charset="-78"/>
          </a:endParaRPr>
        </a:p>
      </dsp:txBody>
      <dsp:txXfrm>
        <a:off x="3644024" y="3410298"/>
        <a:ext cx="1036915" cy="737361"/>
      </dsp:txXfrm>
    </dsp:sp>
    <dsp:sp modelId="{CD9FE9C9-8D28-468A-9061-236A54C2C918}">
      <dsp:nvSpPr>
        <dsp:cNvPr id="0" name=""/>
        <dsp:cNvSpPr/>
      </dsp:nvSpPr>
      <dsp:spPr>
        <a:xfrm>
          <a:off x="1781937" y="42052"/>
          <a:ext cx="4761088" cy="4524406"/>
        </a:xfrm>
        <a:prstGeom prst="pie">
          <a:avLst>
            <a:gd name="adj1" fmla="val 6942858"/>
            <a:gd name="adj2" fmla="val 1002857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A" sz="2400" kern="1200" dirty="0" smtClean="0">
              <a:solidFill>
                <a:schemeClr val="bg1"/>
              </a:solidFill>
              <a:latin typeface="Microsoft Sans Serif" pitchFamily="34" charset="0"/>
              <a:cs typeface="AL-Mohanad Bold" pitchFamily="2" charset="-78"/>
            </a:rPr>
            <a:t>البلاغة </a:t>
          </a:r>
          <a:endParaRPr lang="en-US" sz="2800" kern="1200" dirty="0">
            <a:solidFill>
              <a:schemeClr val="bg1"/>
            </a:solidFill>
            <a:latin typeface="Microsoft Sans Serif" pitchFamily="34" charset="0"/>
            <a:cs typeface="AL-Mohanad Bold" pitchFamily="2" charset="-78"/>
          </a:endParaRPr>
        </a:p>
      </dsp:txBody>
      <dsp:txXfrm>
        <a:off x="2235374" y="2735151"/>
        <a:ext cx="1246951" cy="861791"/>
      </dsp:txXfrm>
    </dsp:sp>
    <dsp:sp modelId="{B56FF753-F462-4F00-8DAC-D8CEF5573549}">
      <dsp:nvSpPr>
        <dsp:cNvPr id="0" name=""/>
        <dsp:cNvSpPr/>
      </dsp:nvSpPr>
      <dsp:spPr>
        <a:xfrm>
          <a:off x="1710379" y="368680"/>
          <a:ext cx="4904205" cy="3871150"/>
        </a:xfrm>
        <a:prstGeom prst="pie">
          <a:avLst>
            <a:gd name="adj1" fmla="val 10028574"/>
            <a:gd name="adj2" fmla="val 1311428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2000250" rtl="1">
            <a:lnSpc>
              <a:spcPct val="90000"/>
            </a:lnSpc>
            <a:spcBef>
              <a:spcPct val="0"/>
            </a:spcBef>
            <a:spcAft>
              <a:spcPct val="35000"/>
            </a:spcAft>
          </a:pPr>
          <a:r>
            <a:rPr lang="ar-SA" sz="4500" kern="1200" dirty="0" smtClean="0">
              <a:solidFill>
                <a:schemeClr val="bg1"/>
              </a:solidFill>
            </a:rPr>
            <a:t>الأدب</a:t>
          </a:r>
          <a:endParaRPr lang="ar-SA" sz="4500" kern="1200" dirty="0">
            <a:solidFill>
              <a:schemeClr val="bg1"/>
            </a:solidFill>
          </a:endParaRPr>
        </a:p>
      </dsp:txBody>
      <dsp:txXfrm>
        <a:off x="1832984" y="1751234"/>
        <a:ext cx="1424554" cy="714319"/>
      </dsp:txXfrm>
    </dsp:sp>
    <dsp:sp modelId="{556F667A-3C82-41A4-8525-0D1677E935D4}">
      <dsp:nvSpPr>
        <dsp:cNvPr id="0" name=""/>
        <dsp:cNvSpPr/>
      </dsp:nvSpPr>
      <dsp:spPr>
        <a:xfrm>
          <a:off x="1462045" y="-29505"/>
          <a:ext cx="5400873" cy="4667523"/>
        </a:xfrm>
        <a:prstGeom prst="pie">
          <a:avLst>
            <a:gd name="adj1" fmla="val 13114284"/>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الجغرافيا</a:t>
          </a:r>
        </a:p>
        <a:p>
          <a:pPr lvl="0" algn="ctr" defTabSz="1244600" rtl="0">
            <a:lnSpc>
              <a:spcPct val="90000"/>
            </a:lnSpc>
            <a:spcBef>
              <a:spcPct val="0"/>
            </a:spcBef>
            <a:spcAft>
              <a:spcPct val="35000"/>
            </a:spcAft>
          </a:pPr>
          <a:r>
            <a:rPr lang="ar-SA" sz="2800" kern="1200" dirty="0" smtClean="0">
              <a:solidFill>
                <a:schemeClr val="bg1"/>
              </a:solidFill>
              <a:latin typeface="Microsoft Sans Serif" pitchFamily="34" charset="0"/>
              <a:cs typeface="AL-Mohanad Bold" pitchFamily="2" charset="-78"/>
            </a:rPr>
            <a:t>لتاريخ</a:t>
          </a:r>
          <a:endParaRPr lang="en-US" sz="2400" kern="1200" dirty="0">
            <a:solidFill>
              <a:schemeClr val="bg1"/>
            </a:solidFill>
            <a:cs typeface="AL-Mohanad Bold" pitchFamily="2" charset="-78"/>
          </a:endParaRPr>
        </a:p>
      </dsp:txBody>
      <dsp:txXfrm>
        <a:off x="2632234" y="415020"/>
        <a:ext cx="1478810" cy="80570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DF2164B-1C76-4541-A773-73A614736341}">
      <dsp:nvSpPr>
        <dsp:cNvPr id="0" name=""/>
        <dsp:cNvSpPr/>
      </dsp:nvSpPr>
      <dsp:spPr>
        <a:xfrm rot="10800000">
          <a:off x="0" y="4779"/>
          <a:ext cx="7813782" cy="1241441"/>
        </a:xfrm>
        <a:prstGeom prst="trapezoid">
          <a:avLst>
            <a:gd name="adj" fmla="val 78676"/>
          </a:avLst>
        </a:prstGeom>
        <a:solidFill>
          <a:schemeClr val="bg1">
            <a:lumMod val="10000"/>
          </a:schemeClr>
        </a:solidFill>
        <a:ln>
          <a:solidFill>
            <a:schemeClr val="accent1"/>
          </a:solid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866900" rtl="0">
            <a:lnSpc>
              <a:spcPct val="90000"/>
            </a:lnSpc>
            <a:spcBef>
              <a:spcPct val="0"/>
            </a:spcBef>
            <a:spcAft>
              <a:spcPct val="35000"/>
            </a:spcAft>
          </a:pPr>
          <a:r>
            <a:rPr lang="ar-SA" sz="4200" kern="1200" dirty="0" smtClean="0">
              <a:solidFill>
                <a:schemeClr val="bg1"/>
              </a:solidFill>
              <a:latin typeface="Microsoft Sans Serif" pitchFamily="34" charset="0"/>
              <a:cs typeface="AL-Mohanad Bold" pitchFamily="2" charset="-78"/>
            </a:rPr>
            <a:t>فتح الملف</a:t>
          </a:r>
          <a:endParaRPr lang="en-US" sz="4200" kern="1200" dirty="0">
            <a:solidFill>
              <a:schemeClr val="bg1"/>
            </a:solidFill>
            <a:latin typeface="Microsoft Sans Serif" pitchFamily="34" charset="0"/>
            <a:cs typeface="AL-Mohanad Bold" pitchFamily="2" charset="-78"/>
          </a:endParaRPr>
        </a:p>
      </dsp:txBody>
      <dsp:txXfrm>
        <a:off x="1367411" y="4779"/>
        <a:ext cx="5078958" cy="1241441"/>
      </dsp:txXfrm>
    </dsp:sp>
    <dsp:sp modelId="{0EF339C3-8E94-4E48-A6CF-9321AF2010BC}">
      <dsp:nvSpPr>
        <dsp:cNvPr id="0" name=""/>
        <dsp:cNvSpPr/>
      </dsp:nvSpPr>
      <dsp:spPr>
        <a:xfrm rot="10800000">
          <a:off x="976722" y="1241441"/>
          <a:ext cx="5860336" cy="1241441"/>
        </a:xfrm>
        <a:prstGeom prst="trapezoid">
          <a:avLst>
            <a:gd name="adj" fmla="val 78676"/>
          </a:avLst>
        </a:prstGeom>
        <a:solidFill>
          <a:schemeClr val="bg1">
            <a:lumMod val="25000"/>
          </a:schemeClr>
        </a:soli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866900" rtl="0">
            <a:lnSpc>
              <a:spcPct val="90000"/>
            </a:lnSpc>
            <a:spcBef>
              <a:spcPct val="0"/>
            </a:spcBef>
            <a:spcAft>
              <a:spcPct val="35000"/>
            </a:spcAft>
          </a:pPr>
          <a:r>
            <a:rPr lang="ar-SA" sz="4200" kern="1200" dirty="0" smtClean="0">
              <a:solidFill>
                <a:schemeClr val="bg1"/>
              </a:solidFill>
              <a:latin typeface="Microsoft Sans Serif" pitchFamily="34" charset="0"/>
              <a:cs typeface="AL-Mohanad Bold" pitchFamily="2" charset="-78"/>
            </a:rPr>
            <a:t>التسجيل في الاختبار</a:t>
          </a:r>
          <a:endParaRPr lang="en-US" sz="4200" kern="1200" dirty="0">
            <a:solidFill>
              <a:schemeClr val="bg1"/>
            </a:solidFill>
            <a:latin typeface="Microsoft Sans Serif" pitchFamily="34" charset="0"/>
            <a:cs typeface="AL-Mohanad Bold" pitchFamily="2" charset="-78"/>
          </a:endParaRPr>
        </a:p>
      </dsp:txBody>
      <dsp:txXfrm>
        <a:off x="2002281" y="1241441"/>
        <a:ext cx="3809218" cy="1241441"/>
      </dsp:txXfrm>
    </dsp:sp>
    <dsp:sp modelId="{C6073ACA-246C-4EDD-9600-8294FE721ECD}">
      <dsp:nvSpPr>
        <dsp:cNvPr id="0" name=""/>
        <dsp:cNvSpPr/>
      </dsp:nvSpPr>
      <dsp:spPr>
        <a:xfrm rot="10800000">
          <a:off x="1953445" y="2482883"/>
          <a:ext cx="3906891" cy="1241441"/>
        </a:xfrm>
        <a:prstGeom prst="trapezoid">
          <a:avLst>
            <a:gd name="adj" fmla="val 78676"/>
          </a:avLst>
        </a:prstGeom>
        <a:solidFill>
          <a:schemeClr val="bg1">
            <a:lumMod val="50000"/>
          </a:schemeClr>
        </a:soli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866900" rtl="0">
            <a:lnSpc>
              <a:spcPct val="90000"/>
            </a:lnSpc>
            <a:spcBef>
              <a:spcPct val="0"/>
            </a:spcBef>
            <a:spcAft>
              <a:spcPct val="35000"/>
            </a:spcAft>
          </a:pPr>
          <a:r>
            <a:rPr lang="ar-SA" sz="4200" kern="1200" dirty="0" smtClean="0">
              <a:solidFill>
                <a:schemeClr val="bg1"/>
              </a:solidFill>
              <a:latin typeface="Microsoft Sans Serif" pitchFamily="34" charset="0"/>
              <a:cs typeface="AL-Mohanad Bold" pitchFamily="2" charset="-78"/>
            </a:rPr>
            <a:t>تسديد المقابل المادي</a:t>
          </a:r>
          <a:endParaRPr lang="en-US" sz="4200" kern="1200" dirty="0">
            <a:solidFill>
              <a:schemeClr val="bg1"/>
            </a:solidFill>
            <a:latin typeface="Microsoft Sans Serif" pitchFamily="34" charset="0"/>
            <a:cs typeface="AL-Mohanad Bold" pitchFamily="2" charset="-78"/>
          </a:endParaRPr>
        </a:p>
      </dsp:txBody>
      <dsp:txXfrm>
        <a:off x="2637151" y="2482883"/>
        <a:ext cx="2539479" cy="1241441"/>
      </dsp:txXfrm>
    </dsp:sp>
    <dsp:sp modelId="{71921E26-846E-42B7-A1EE-5798D784E4CF}">
      <dsp:nvSpPr>
        <dsp:cNvPr id="0" name=""/>
        <dsp:cNvSpPr/>
      </dsp:nvSpPr>
      <dsp:spPr>
        <a:xfrm rot="10800000">
          <a:off x="2930168" y="3724326"/>
          <a:ext cx="1953445" cy="1241441"/>
        </a:xfrm>
        <a:prstGeom prst="trapezoid">
          <a:avLst>
            <a:gd name="adj" fmla="val 78676"/>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866900" rtl="0">
            <a:lnSpc>
              <a:spcPct val="90000"/>
            </a:lnSpc>
            <a:spcBef>
              <a:spcPct val="0"/>
            </a:spcBef>
            <a:spcAft>
              <a:spcPct val="35000"/>
            </a:spcAft>
          </a:pPr>
          <a:endParaRPr lang="en-US" sz="4200" kern="1200" dirty="0">
            <a:cs typeface="AL-Mohanad Bold" pitchFamily="2" charset="-78"/>
          </a:endParaRPr>
        </a:p>
      </dsp:txBody>
      <dsp:txXfrm>
        <a:off x="2930168" y="3724326"/>
        <a:ext cx="1953445" cy="1241441"/>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D6A0507-2F0B-4D3C-9877-91740E7863C7}">
      <dsp:nvSpPr>
        <dsp:cNvPr id="0" name=""/>
        <dsp:cNvSpPr/>
      </dsp:nvSpPr>
      <dsp:spPr>
        <a:xfrm>
          <a:off x="73363" y="0"/>
          <a:ext cx="1741641" cy="1044421"/>
        </a:xfrm>
        <a:prstGeom prst="roundRect">
          <a:avLst>
            <a:gd name="adj" fmla="val 10000"/>
          </a:avLst>
        </a:prstGeom>
        <a:solidFill>
          <a:schemeClr val="accent1">
            <a:lumMod val="20000"/>
            <a:lumOff val="8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06680" numCol="1" spcCol="1270" anchor="t" anchorCtr="0">
          <a:noAutofit/>
        </a:bodyPr>
        <a:lstStyle/>
        <a:p>
          <a:pPr lvl="0" algn="r" defTabSz="1244600" rtl="1">
            <a:lnSpc>
              <a:spcPct val="90000"/>
            </a:lnSpc>
            <a:spcBef>
              <a:spcPct val="0"/>
            </a:spcBef>
            <a:spcAft>
              <a:spcPct val="35000"/>
            </a:spcAft>
          </a:pPr>
          <a:r>
            <a:rPr lang="ar-SA" sz="2800" kern="1200" dirty="0" smtClean="0">
              <a:solidFill>
                <a:srgbClr val="C00000"/>
              </a:solidFill>
            </a:rPr>
            <a:t>نصائح</a:t>
          </a:r>
          <a:endParaRPr lang="ar-SA" sz="2800" kern="1200" dirty="0">
            <a:solidFill>
              <a:srgbClr val="C00000"/>
            </a:solidFill>
          </a:endParaRPr>
        </a:p>
      </dsp:txBody>
      <dsp:txXfrm>
        <a:off x="73363" y="0"/>
        <a:ext cx="1741641" cy="696280"/>
      </dsp:txXfrm>
    </dsp:sp>
    <dsp:sp modelId="{EA27D158-2B80-42B2-8D7E-C66F8B0C14DC}">
      <dsp:nvSpPr>
        <dsp:cNvPr id="0" name=""/>
        <dsp:cNvSpPr/>
      </dsp:nvSpPr>
      <dsp:spPr>
        <a:xfrm>
          <a:off x="395652" y="696280"/>
          <a:ext cx="1741641" cy="238296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r" defTabSz="1066800" rtl="1">
            <a:lnSpc>
              <a:spcPct val="90000"/>
            </a:lnSpc>
            <a:spcBef>
              <a:spcPct val="0"/>
            </a:spcBef>
            <a:spcAft>
              <a:spcPct val="15000"/>
            </a:spcAft>
            <a:buChar char="••"/>
          </a:pPr>
          <a:r>
            <a:rPr lang="ar-SA" sz="2400" b="1" kern="1200" dirty="0" smtClean="0">
              <a:solidFill>
                <a:schemeClr val="tx2"/>
              </a:solidFill>
            </a:rPr>
            <a:t>قبل الاختبار</a:t>
          </a:r>
          <a:endParaRPr lang="ar-SA" sz="2400" b="1" kern="1200" dirty="0">
            <a:solidFill>
              <a:schemeClr val="tx2"/>
            </a:solidFill>
          </a:endParaRPr>
        </a:p>
      </dsp:txBody>
      <dsp:txXfrm>
        <a:off x="395652" y="696280"/>
        <a:ext cx="1741641" cy="2382963"/>
      </dsp:txXfrm>
    </dsp:sp>
    <dsp:sp modelId="{969E91DB-1512-4A2D-88F5-24BF7211C194}">
      <dsp:nvSpPr>
        <dsp:cNvPr id="0" name=""/>
        <dsp:cNvSpPr/>
      </dsp:nvSpPr>
      <dsp:spPr>
        <a:xfrm>
          <a:off x="2068060" y="131367"/>
          <a:ext cx="536478" cy="4335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 rtl="1">
            <a:lnSpc>
              <a:spcPct val="90000"/>
            </a:lnSpc>
            <a:spcBef>
              <a:spcPct val="0"/>
            </a:spcBef>
            <a:spcAft>
              <a:spcPct val="35000"/>
            </a:spcAft>
          </a:pPr>
          <a:endParaRPr lang="ar-SA" sz="400" kern="1200"/>
        </a:p>
      </dsp:txBody>
      <dsp:txXfrm>
        <a:off x="2068060" y="131367"/>
        <a:ext cx="536478" cy="433546"/>
      </dsp:txXfrm>
    </dsp:sp>
    <dsp:sp modelId="{41C4843F-417B-4D54-B1C3-62FD07F12102}">
      <dsp:nvSpPr>
        <dsp:cNvPr id="0" name=""/>
        <dsp:cNvSpPr/>
      </dsp:nvSpPr>
      <dsp:spPr>
        <a:xfrm>
          <a:off x="2827227" y="0"/>
          <a:ext cx="1741641" cy="1044421"/>
        </a:xfrm>
        <a:prstGeom prst="roundRect">
          <a:avLst>
            <a:gd name="adj" fmla="val 10000"/>
          </a:avLst>
        </a:prstGeom>
        <a:solidFill>
          <a:schemeClr val="accent1">
            <a:lumMod val="20000"/>
            <a:lumOff val="8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121920" numCol="1" spcCol="1270" anchor="t" anchorCtr="0">
          <a:noAutofit/>
        </a:bodyPr>
        <a:lstStyle/>
        <a:p>
          <a:pPr lvl="0" algn="r" defTabSz="1422400" rtl="1">
            <a:lnSpc>
              <a:spcPct val="90000"/>
            </a:lnSpc>
            <a:spcBef>
              <a:spcPct val="0"/>
            </a:spcBef>
            <a:spcAft>
              <a:spcPct val="35000"/>
            </a:spcAft>
          </a:pPr>
          <a:r>
            <a:rPr lang="ar-SA" sz="3200" kern="1200" dirty="0" smtClean="0">
              <a:solidFill>
                <a:srgbClr val="C00000"/>
              </a:solidFill>
            </a:rPr>
            <a:t>نصائح</a:t>
          </a:r>
          <a:endParaRPr lang="ar-SA" sz="3200" kern="1200" dirty="0">
            <a:solidFill>
              <a:srgbClr val="C00000"/>
            </a:solidFill>
          </a:endParaRPr>
        </a:p>
      </dsp:txBody>
      <dsp:txXfrm>
        <a:off x="2827227" y="0"/>
        <a:ext cx="1741641" cy="696280"/>
      </dsp:txXfrm>
    </dsp:sp>
    <dsp:sp modelId="{20EC1CDF-E5E5-4DAB-8DD1-055B98D20B54}">
      <dsp:nvSpPr>
        <dsp:cNvPr id="0" name=""/>
        <dsp:cNvSpPr/>
      </dsp:nvSpPr>
      <dsp:spPr>
        <a:xfrm>
          <a:off x="3165017" y="696280"/>
          <a:ext cx="1741641" cy="238296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r" defTabSz="1066800" rtl="1">
            <a:lnSpc>
              <a:spcPct val="90000"/>
            </a:lnSpc>
            <a:spcBef>
              <a:spcPct val="0"/>
            </a:spcBef>
            <a:spcAft>
              <a:spcPct val="15000"/>
            </a:spcAft>
            <a:buChar char="••"/>
          </a:pPr>
          <a:r>
            <a:rPr lang="ar-SA" sz="2400" b="1" kern="1200" dirty="0" smtClean="0">
              <a:solidFill>
                <a:schemeClr val="tx2"/>
              </a:solidFill>
            </a:rPr>
            <a:t>أثناء تطبيق الاختبار</a:t>
          </a:r>
          <a:endParaRPr lang="ar-SA" sz="2400" b="1" kern="1200" dirty="0">
            <a:solidFill>
              <a:schemeClr val="tx2"/>
            </a:solidFill>
          </a:endParaRPr>
        </a:p>
      </dsp:txBody>
      <dsp:txXfrm>
        <a:off x="3165017" y="696280"/>
        <a:ext cx="1741641" cy="2382963"/>
      </dsp:txXfrm>
    </dsp:sp>
    <dsp:sp modelId="{BC9661ED-0B0C-4960-9269-3201AB3E0127}">
      <dsp:nvSpPr>
        <dsp:cNvPr id="0" name=""/>
        <dsp:cNvSpPr/>
      </dsp:nvSpPr>
      <dsp:spPr>
        <a:xfrm>
          <a:off x="4828134" y="131367"/>
          <a:ext cx="549641" cy="4335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 rtl="1">
            <a:lnSpc>
              <a:spcPct val="90000"/>
            </a:lnSpc>
            <a:spcBef>
              <a:spcPct val="0"/>
            </a:spcBef>
            <a:spcAft>
              <a:spcPct val="35000"/>
            </a:spcAft>
          </a:pPr>
          <a:endParaRPr lang="ar-SA" sz="400" kern="1200"/>
        </a:p>
      </dsp:txBody>
      <dsp:txXfrm>
        <a:off x="4828134" y="131367"/>
        <a:ext cx="549641" cy="433546"/>
      </dsp:txXfrm>
    </dsp:sp>
    <dsp:sp modelId="{A6F225D8-C72B-4E38-9DAF-8ADBA7CFDF98}">
      <dsp:nvSpPr>
        <dsp:cNvPr id="0" name=""/>
        <dsp:cNvSpPr/>
      </dsp:nvSpPr>
      <dsp:spPr>
        <a:xfrm>
          <a:off x="5605928" y="0"/>
          <a:ext cx="1741641" cy="1044421"/>
        </a:xfrm>
        <a:prstGeom prst="roundRect">
          <a:avLst>
            <a:gd name="adj" fmla="val 10000"/>
          </a:avLst>
        </a:prstGeom>
        <a:solidFill>
          <a:schemeClr val="accent1">
            <a:lumMod val="20000"/>
            <a:lumOff val="8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r" defTabSz="800100" rtl="1">
            <a:lnSpc>
              <a:spcPct val="90000"/>
            </a:lnSpc>
            <a:spcBef>
              <a:spcPct val="0"/>
            </a:spcBef>
            <a:spcAft>
              <a:spcPct val="35000"/>
            </a:spcAft>
          </a:pPr>
          <a:r>
            <a:rPr lang="ar-SA" sz="1800" b="1" kern="1200" dirty="0" smtClean="0">
              <a:solidFill>
                <a:srgbClr val="C00000"/>
              </a:solidFill>
            </a:rPr>
            <a:t>عرض لفنيات </a:t>
          </a:r>
          <a:r>
            <a:rPr lang="ar-SA" sz="2000" b="1" kern="1200" dirty="0" smtClean="0">
              <a:solidFill>
                <a:srgbClr val="C00000"/>
              </a:solidFill>
            </a:rPr>
            <a:t>الإجابة:</a:t>
          </a:r>
          <a:endParaRPr lang="ar-SA" sz="2000" b="1" kern="1200" dirty="0">
            <a:solidFill>
              <a:srgbClr val="C00000"/>
            </a:solidFill>
          </a:endParaRPr>
        </a:p>
      </dsp:txBody>
      <dsp:txXfrm>
        <a:off x="5605928" y="0"/>
        <a:ext cx="1741641" cy="696280"/>
      </dsp:txXfrm>
    </dsp:sp>
    <dsp:sp modelId="{7DB8B302-F070-4B78-8BDE-B4C7B55E8085}">
      <dsp:nvSpPr>
        <dsp:cNvPr id="0" name=""/>
        <dsp:cNvSpPr/>
      </dsp:nvSpPr>
      <dsp:spPr>
        <a:xfrm>
          <a:off x="5929349" y="696280"/>
          <a:ext cx="1741641" cy="238296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r" defTabSz="800100" rtl="1">
            <a:lnSpc>
              <a:spcPct val="90000"/>
            </a:lnSpc>
            <a:spcBef>
              <a:spcPct val="0"/>
            </a:spcBef>
            <a:spcAft>
              <a:spcPct val="15000"/>
            </a:spcAft>
            <a:buChar char="••"/>
          </a:pPr>
          <a:r>
            <a:rPr lang="ar-SA" sz="1800" b="1" kern="1200" dirty="0" smtClean="0">
              <a:solidFill>
                <a:schemeClr val="tx2"/>
              </a:solidFill>
              <a:latin typeface="Traditional Arabic" pitchFamily="18" charset="-78"/>
              <a:cs typeface="Traditional Arabic" pitchFamily="18" charset="-78"/>
            </a:rPr>
            <a:t>فنيات عامة</a:t>
          </a:r>
        </a:p>
        <a:p>
          <a:pPr marL="171450" lvl="1" indent="-171450" algn="r" defTabSz="800100" rtl="1">
            <a:lnSpc>
              <a:spcPct val="90000"/>
            </a:lnSpc>
            <a:spcBef>
              <a:spcPct val="0"/>
            </a:spcBef>
            <a:spcAft>
              <a:spcPct val="15000"/>
            </a:spcAft>
            <a:buChar char="••"/>
          </a:pPr>
          <a:r>
            <a:rPr lang="ar-SA" sz="1800" b="1" kern="1200" dirty="0" smtClean="0">
              <a:solidFill>
                <a:schemeClr val="tx2"/>
              </a:solidFill>
              <a:latin typeface="Traditional Arabic" pitchFamily="18" charset="-78"/>
              <a:cs typeface="Traditional Arabic" pitchFamily="18" charset="-78"/>
            </a:rPr>
            <a:t>فنيات الإجابة على الجزء اللفظي</a:t>
          </a:r>
        </a:p>
        <a:p>
          <a:pPr marL="171450" lvl="1" indent="-171450" algn="r" defTabSz="800100" rtl="1">
            <a:lnSpc>
              <a:spcPct val="90000"/>
            </a:lnSpc>
            <a:spcBef>
              <a:spcPct val="0"/>
            </a:spcBef>
            <a:spcAft>
              <a:spcPct val="15000"/>
            </a:spcAft>
            <a:buChar char="••"/>
          </a:pPr>
          <a:r>
            <a:rPr lang="ar-SA" sz="1800" b="1" kern="1200" dirty="0" smtClean="0">
              <a:solidFill>
                <a:schemeClr val="tx2"/>
              </a:solidFill>
              <a:latin typeface="Traditional Arabic" pitchFamily="18" charset="-78"/>
              <a:cs typeface="Traditional Arabic" pitchFamily="18" charset="-78"/>
            </a:rPr>
            <a:t>فنيات الإجابة على الجزء الكمي</a:t>
          </a:r>
        </a:p>
        <a:p>
          <a:pPr marL="171450" lvl="1" indent="-171450" algn="r" defTabSz="800100" rtl="1">
            <a:lnSpc>
              <a:spcPct val="90000"/>
            </a:lnSpc>
            <a:spcBef>
              <a:spcPct val="0"/>
            </a:spcBef>
            <a:spcAft>
              <a:spcPct val="15000"/>
            </a:spcAft>
            <a:buChar char="••"/>
          </a:pPr>
          <a:r>
            <a:rPr lang="ar-SA" sz="2400" kern="1200" dirty="0" smtClean="0">
              <a:solidFill>
                <a:schemeClr val="tx2"/>
              </a:solidFill>
            </a:rPr>
            <a:t> </a:t>
          </a:r>
          <a:endParaRPr lang="ar-SA" sz="2400" b="1" kern="1200" dirty="0">
            <a:solidFill>
              <a:schemeClr val="tx2"/>
            </a:solidFill>
          </a:endParaRPr>
        </a:p>
        <a:p>
          <a:pPr marL="228600" lvl="1" indent="-228600" algn="r" defTabSz="1066800" rtl="1">
            <a:lnSpc>
              <a:spcPct val="90000"/>
            </a:lnSpc>
            <a:spcBef>
              <a:spcPct val="0"/>
            </a:spcBef>
            <a:spcAft>
              <a:spcPct val="15000"/>
            </a:spcAft>
            <a:buChar char="••"/>
          </a:pPr>
          <a:endParaRPr lang="ar-SA" sz="2400" b="1" kern="1200" dirty="0"/>
        </a:p>
        <a:p>
          <a:pPr marL="228600" lvl="1" indent="-228600" algn="r" defTabSz="1066800" rtl="1">
            <a:lnSpc>
              <a:spcPct val="90000"/>
            </a:lnSpc>
            <a:spcBef>
              <a:spcPct val="0"/>
            </a:spcBef>
            <a:spcAft>
              <a:spcPct val="15000"/>
            </a:spcAft>
            <a:buChar char="••"/>
          </a:pPr>
          <a:endParaRPr lang="ar-SA" sz="2400" b="1" kern="1200" dirty="0"/>
        </a:p>
      </dsp:txBody>
      <dsp:txXfrm>
        <a:off x="5929349" y="696280"/>
        <a:ext cx="1741641" cy="2382963"/>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6.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2227" name="Rectangle 3"/>
          <p:cNvSpPr>
            <a:spLocks noGrp="1" noChangeArrowheads="1"/>
          </p:cNvSpPr>
          <p:nvPr>
            <p:ph type="dt" idx="1"/>
          </p:nvPr>
        </p:nvSpPr>
        <p:spPr bwMode="auto">
          <a:xfrm>
            <a:off x="1588"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222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ar-SA" noProof="0" smtClean="0"/>
              <a:t>انقر لتحرير أنماط النص الرئيسي</a:t>
            </a:r>
            <a:endParaRPr lang="en-US" noProof="0" smtClean="0"/>
          </a:p>
          <a:p>
            <a:pPr lvl="1"/>
            <a:r>
              <a:rPr lang="ar-SA" noProof="0" smtClean="0"/>
              <a:t>المستوى الثاني</a:t>
            </a:r>
            <a:endParaRPr lang="en-US" noProof="0" smtClean="0"/>
          </a:p>
          <a:p>
            <a:pPr lvl="2"/>
            <a:r>
              <a:rPr lang="ar-SA" noProof="0" smtClean="0"/>
              <a:t>المستوى الثالث</a:t>
            </a:r>
            <a:endParaRPr lang="en-US" noProof="0" smtClean="0"/>
          </a:p>
          <a:p>
            <a:pPr lvl="3"/>
            <a:r>
              <a:rPr lang="ar-SA" noProof="0" smtClean="0"/>
              <a:t>المستوى الرابع</a:t>
            </a:r>
            <a:endParaRPr lang="en-US" noProof="0" smtClean="0"/>
          </a:p>
          <a:p>
            <a:pPr lvl="4"/>
            <a:r>
              <a:rPr lang="ar-SA" noProof="0" smtClean="0"/>
              <a:t>المستوى الخامس</a:t>
            </a:r>
            <a:endParaRPr lang="en-US" noProof="0" smtClean="0"/>
          </a:p>
        </p:txBody>
      </p:sp>
      <p:sp>
        <p:nvSpPr>
          <p:cNvPr id="52230" name="Rectangle 6"/>
          <p:cNvSpPr>
            <a:spLocks noGrp="1" noChangeArrowheads="1"/>
          </p:cNvSpPr>
          <p:nvPr>
            <p:ph type="ftr" sz="quarter" idx="4"/>
          </p:nvPr>
        </p:nvSpPr>
        <p:spPr bwMode="auto">
          <a:xfrm>
            <a:off x="388620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2231" name="Rectangle 7"/>
          <p:cNvSpPr>
            <a:spLocks noGrp="1" noChangeArrowheads="1"/>
          </p:cNvSpPr>
          <p:nvPr>
            <p:ph type="sldNum" sz="quarter" idx="5"/>
          </p:nvPr>
        </p:nvSpPr>
        <p:spPr bwMode="auto">
          <a:xfrm>
            <a:off x="1588"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a:lvl1pPr>
          </a:lstStyle>
          <a:p>
            <a:pPr>
              <a:defRPr/>
            </a:pPr>
            <a:fld id="{C72561FE-55B5-4244-AC39-C20C5248F7EC}" type="slidenum">
              <a:rPr lang="ar-SA"/>
              <a:pPr>
                <a:defRPr/>
              </a:pPr>
              <a:t>‹#›</a:t>
            </a:fld>
            <a:endParaRPr lang="en-US"/>
          </a:p>
        </p:txBody>
      </p:sp>
    </p:spTree>
    <p:extLst>
      <p:ext uri="{BB962C8B-B14F-4D97-AF65-F5344CB8AC3E}">
        <p14:creationId xmlns="" xmlns:p14="http://schemas.microsoft.com/office/powerpoint/2010/main" val="294048091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947CB473-F32D-42FE-89E4-6A8E8D6CEDCD}" type="slidenum">
              <a:rPr lang="ar-SA" smtClean="0"/>
              <a:pPr/>
              <a:t>1</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عنصر نائب لصورة الشريحة 1"/>
          <p:cNvSpPr>
            <a:spLocks noGrp="1" noRot="1" noChangeAspect="1" noTextEdit="1"/>
          </p:cNvSpPr>
          <p:nvPr>
            <p:ph type="sldImg"/>
          </p:nvPr>
        </p:nvSpPr>
        <p:spPr>
          <a:ln/>
        </p:spPr>
      </p:sp>
      <p:sp>
        <p:nvSpPr>
          <p:cNvPr id="120835"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120836" name="عنصر نائب لرقم الشريحة 3"/>
          <p:cNvSpPr>
            <a:spLocks noGrp="1"/>
          </p:cNvSpPr>
          <p:nvPr>
            <p:ph type="sldNum" sz="quarter" idx="5"/>
          </p:nvPr>
        </p:nvSpPr>
        <p:spPr>
          <a:noFill/>
        </p:spPr>
        <p:txBody>
          <a:bodyPr/>
          <a:lstStyle/>
          <a:p>
            <a:fld id="{E8E00E1B-44E0-4780-94EA-FC80B6200946}" type="slidenum">
              <a:rPr lang="ar-SA" smtClean="0">
                <a:latin typeface="Arial" pitchFamily="34" charset="0"/>
                <a:cs typeface="Arial" pitchFamily="34" charset="0"/>
              </a:rPr>
              <a:pPr/>
              <a:t>29</a:t>
            </a:fld>
            <a:endParaRPr lang="en-US"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عنصر نائب لصورة الشريحة 1"/>
          <p:cNvSpPr>
            <a:spLocks noGrp="1" noRot="1" noChangeAspect="1" noTextEdit="1"/>
          </p:cNvSpPr>
          <p:nvPr>
            <p:ph type="sldImg"/>
          </p:nvPr>
        </p:nvSpPr>
        <p:spPr>
          <a:ln/>
        </p:spPr>
      </p:sp>
      <p:sp>
        <p:nvSpPr>
          <p:cNvPr id="133123"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133124" name="عنصر نائب لرقم الشريحة 3"/>
          <p:cNvSpPr>
            <a:spLocks noGrp="1"/>
          </p:cNvSpPr>
          <p:nvPr>
            <p:ph type="sldNum" sz="quarter" idx="5"/>
          </p:nvPr>
        </p:nvSpPr>
        <p:spPr>
          <a:noFill/>
        </p:spPr>
        <p:txBody>
          <a:bodyPr/>
          <a:lstStyle/>
          <a:p>
            <a:fld id="{CFAF0DB1-62D6-4C40-89AC-EA9202F8779F}" type="slidenum">
              <a:rPr lang="ar-SA" smtClean="0">
                <a:latin typeface="Arial" pitchFamily="34" charset="0"/>
                <a:cs typeface="Arial" pitchFamily="34" charset="0"/>
              </a:rPr>
              <a:pPr/>
              <a:t>30</a:t>
            </a:fld>
            <a:endParaRPr lang="en-US"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pPr>
              <a:defRPr/>
            </a:pPr>
            <a:fld id="{C72561FE-55B5-4244-AC39-C20C5248F7EC}" type="slidenum">
              <a:rPr lang="ar-SA" smtClean="0"/>
              <a:pPr>
                <a:defRPr/>
              </a:pPr>
              <a:t>82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64A7627-C6AD-4345-BDFE-1B31829CA1CD}" type="slidenum">
              <a:rPr lang="ar-SA"/>
              <a:pPr/>
              <a:t>2</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ar-SA"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D4CF0745-1FAF-4F0C-B764-08628A5247C3}" type="slidenum">
              <a:rPr lang="ar-SA" smtClean="0"/>
              <a:pPr/>
              <a:t>3</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D4CF0745-1FAF-4F0C-B764-08628A5247C3}" type="slidenum">
              <a:rPr lang="ar-SA" smtClean="0"/>
              <a:pPr/>
              <a:t>4</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عنصر نائب لصورة الشريحة 1"/>
          <p:cNvSpPr>
            <a:spLocks noGrp="1" noRot="1" noChangeAspect="1" noTextEdit="1"/>
          </p:cNvSpPr>
          <p:nvPr>
            <p:ph type="sldImg"/>
          </p:nvPr>
        </p:nvSpPr>
        <p:spPr>
          <a:ln/>
        </p:spPr>
      </p:sp>
      <p:sp>
        <p:nvSpPr>
          <p:cNvPr id="97283"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97284" name="عنصر نائب لرقم الشريحة 3"/>
          <p:cNvSpPr>
            <a:spLocks noGrp="1"/>
          </p:cNvSpPr>
          <p:nvPr>
            <p:ph type="sldNum" sz="quarter" idx="5"/>
          </p:nvPr>
        </p:nvSpPr>
        <p:spPr>
          <a:noFill/>
        </p:spPr>
        <p:txBody>
          <a:bodyPr/>
          <a:lstStyle/>
          <a:p>
            <a:fld id="{29FDA5FB-7A85-4CAF-9638-0257536FB572}" type="slidenum">
              <a:rPr lang="ar-SA" smtClean="0">
                <a:latin typeface="Arial" pitchFamily="34" charset="0"/>
                <a:cs typeface="Arial" pitchFamily="34" charset="0"/>
              </a:rPr>
              <a:pPr/>
              <a:t>11</a:t>
            </a:fld>
            <a:endParaRPr lang="en-US"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عنصر نائب لصورة الشريحة 1"/>
          <p:cNvSpPr>
            <a:spLocks noGrp="1" noRot="1" noChangeAspect="1" noTextEdit="1"/>
          </p:cNvSpPr>
          <p:nvPr>
            <p:ph type="sldImg"/>
          </p:nvPr>
        </p:nvSpPr>
        <p:spPr>
          <a:ln/>
        </p:spPr>
      </p:sp>
      <p:sp>
        <p:nvSpPr>
          <p:cNvPr id="98307"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98308" name="عنصر نائب لرقم الشريحة 3"/>
          <p:cNvSpPr>
            <a:spLocks noGrp="1"/>
          </p:cNvSpPr>
          <p:nvPr>
            <p:ph type="sldNum" sz="quarter" idx="5"/>
          </p:nvPr>
        </p:nvSpPr>
        <p:spPr>
          <a:noFill/>
        </p:spPr>
        <p:txBody>
          <a:bodyPr/>
          <a:lstStyle/>
          <a:p>
            <a:fld id="{33AE0A0B-870F-4A94-A3E2-04DA6181822F}" type="slidenum">
              <a:rPr lang="ar-SA" smtClean="0">
                <a:latin typeface="Arial" pitchFamily="34" charset="0"/>
                <a:cs typeface="Arial" pitchFamily="34" charset="0"/>
              </a:rPr>
              <a:pPr/>
              <a:t>12</a:t>
            </a:fld>
            <a:endParaRPr lang="en-US"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عنصر نائب لصورة الشريحة 1"/>
          <p:cNvSpPr>
            <a:spLocks noGrp="1" noRot="1" noChangeAspect="1" noTextEdit="1"/>
          </p:cNvSpPr>
          <p:nvPr>
            <p:ph type="sldImg"/>
          </p:nvPr>
        </p:nvSpPr>
        <p:spPr>
          <a:ln/>
        </p:spPr>
      </p:sp>
      <p:sp>
        <p:nvSpPr>
          <p:cNvPr id="99331"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99332" name="عنصر نائب لرقم الشريحة 3"/>
          <p:cNvSpPr>
            <a:spLocks noGrp="1"/>
          </p:cNvSpPr>
          <p:nvPr>
            <p:ph type="sldNum" sz="quarter" idx="5"/>
          </p:nvPr>
        </p:nvSpPr>
        <p:spPr>
          <a:noFill/>
        </p:spPr>
        <p:txBody>
          <a:bodyPr/>
          <a:lstStyle/>
          <a:p>
            <a:fld id="{2F659BF5-C9D0-4C08-9A09-22915EC13566}" type="slidenum">
              <a:rPr lang="ar-SA" smtClean="0">
                <a:latin typeface="Arial" pitchFamily="34" charset="0"/>
                <a:cs typeface="Arial" pitchFamily="34" charset="0"/>
              </a:rPr>
              <a:pPr/>
              <a:t>15</a:t>
            </a:fld>
            <a:endParaRPr lang="en-US"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عنصر نائب لصورة الشريحة 1"/>
          <p:cNvSpPr>
            <a:spLocks noGrp="1" noRot="1" noChangeAspect="1" noTextEdit="1"/>
          </p:cNvSpPr>
          <p:nvPr>
            <p:ph type="sldImg"/>
          </p:nvPr>
        </p:nvSpPr>
        <p:spPr>
          <a:ln/>
        </p:spPr>
      </p:sp>
      <p:sp>
        <p:nvSpPr>
          <p:cNvPr id="111619"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111620" name="عنصر نائب لرقم الشريحة 3"/>
          <p:cNvSpPr>
            <a:spLocks noGrp="1"/>
          </p:cNvSpPr>
          <p:nvPr>
            <p:ph type="sldNum" sz="quarter" idx="5"/>
          </p:nvPr>
        </p:nvSpPr>
        <p:spPr>
          <a:noFill/>
        </p:spPr>
        <p:txBody>
          <a:bodyPr/>
          <a:lstStyle/>
          <a:p>
            <a:fld id="{A52238A3-A07B-4218-9788-28FF7477EA0E}" type="slidenum">
              <a:rPr lang="ar-SA" smtClean="0">
                <a:latin typeface="Arial" pitchFamily="34" charset="0"/>
                <a:cs typeface="Arial" pitchFamily="34" charset="0"/>
              </a:rPr>
              <a:pPr/>
              <a:t>27</a:t>
            </a:fld>
            <a:endParaRPr lang="en-US"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عنصر نائب لصورة الشريحة 1"/>
          <p:cNvSpPr>
            <a:spLocks noGrp="1" noRot="1" noChangeAspect="1" noTextEdit="1"/>
          </p:cNvSpPr>
          <p:nvPr>
            <p:ph type="sldImg"/>
          </p:nvPr>
        </p:nvSpPr>
        <p:spPr>
          <a:ln/>
        </p:spPr>
      </p:sp>
      <p:sp>
        <p:nvSpPr>
          <p:cNvPr id="112643" name="عنصر نائب للملاحظات 2"/>
          <p:cNvSpPr>
            <a:spLocks noGrp="1"/>
          </p:cNvSpPr>
          <p:nvPr>
            <p:ph type="body" idx="1"/>
          </p:nvPr>
        </p:nvSpPr>
        <p:spPr>
          <a:noFill/>
          <a:ln/>
        </p:spPr>
        <p:txBody>
          <a:bodyPr/>
          <a:lstStyle/>
          <a:p>
            <a:pPr eaLnBrk="1" hangingPunct="1"/>
            <a:endParaRPr lang="ar-SA" smtClean="0">
              <a:latin typeface="Arial" pitchFamily="34" charset="0"/>
              <a:cs typeface="Arial" pitchFamily="34" charset="0"/>
            </a:endParaRPr>
          </a:p>
        </p:txBody>
      </p:sp>
      <p:sp>
        <p:nvSpPr>
          <p:cNvPr id="112644" name="عنصر نائب لرقم الشريحة 3"/>
          <p:cNvSpPr>
            <a:spLocks noGrp="1"/>
          </p:cNvSpPr>
          <p:nvPr>
            <p:ph type="sldNum" sz="quarter" idx="5"/>
          </p:nvPr>
        </p:nvSpPr>
        <p:spPr>
          <a:noFill/>
        </p:spPr>
        <p:txBody>
          <a:bodyPr/>
          <a:lstStyle/>
          <a:p>
            <a:fld id="{C694CE37-631F-4E01-AB9F-AC704410B0CE}" type="slidenum">
              <a:rPr lang="ar-SA" smtClean="0">
                <a:latin typeface="Arial" pitchFamily="34" charset="0"/>
                <a:cs typeface="Arial" pitchFamily="34" charset="0"/>
              </a:rPr>
              <a:pPr/>
              <a:t>28</a:t>
            </a:fld>
            <a:endParaRPr 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pPr>
              <a:defRPr/>
            </a:pPr>
            <a:fld id="{04126874-5295-4074-9414-5B3FC8922AE3}" type="slidenum">
              <a:rPr lang="ar-SA"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a:defRPr/>
            </a:pPr>
            <a:endParaRPr lang="en-US"/>
          </a:p>
        </p:txBody>
      </p:sp>
      <p:sp>
        <p:nvSpPr>
          <p:cNvPr id="5" name="عنصر نائب للتذييل 4"/>
          <p:cNvSpPr>
            <a:spLocks noGrp="1"/>
          </p:cNvSpPr>
          <p:nvPr>
            <p:ph type="ftr" sz="quarter" idx="11"/>
          </p:nvPr>
        </p:nvSpPr>
        <p:spPr/>
        <p:txBody>
          <a:bodyPr/>
          <a:lstStyle>
            <a:extLst/>
          </a:lstStyle>
          <a:p>
            <a:pPr>
              <a:defRPr/>
            </a:pPr>
            <a:endParaRPr lang="en-US"/>
          </a:p>
        </p:txBody>
      </p:sp>
      <p:sp>
        <p:nvSpPr>
          <p:cNvPr id="6" name="عنصر نائب لرقم الشريحة 5"/>
          <p:cNvSpPr>
            <a:spLocks noGrp="1"/>
          </p:cNvSpPr>
          <p:nvPr>
            <p:ph type="sldNum" sz="quarter" idx="12"/>
          </p:nvPr>
        </p:nvSpPr>
        <p:spPr/>
        <p:txBody>
          <a:bodyPr/>
          <a:lstStyle>
            <a:extLst/>
          </a:lstStyle>
          <a:p>
            <a:pPr>
              <a:defRPr/>
            </a:pPr>
            <a:fld id="{40C67FCD-B815-4F2D-83F8-67DFCBF8F2A9}" type="slidenum">
              <a:rPr lang="ar-SA"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a:defRPr/>
            </a:pPr>
            <a:endParaRPr lang="en-US"/>
          </a:p>
        </p:txBody>
      </p:sp>
      <p:sp>
        <p:nvSpPr>
          <p:cNvPr id="5" name="عنصر نائب للتذييل 4"/>
          <p:cNvSpPr>
            <a:spLocks noGrp="1"/>
          </p:cNvSpPr>
          <p:nvPr>
            <p:ph type="ftr" sz="quarter" idx="11"/>
          </p:nvPr>
        </p:nvSpPr>
        <p:spPr/>
        <p:txBody>
          <a:bodyPr/>
          <a:lstStyle>
            <a:extLst/>
          </a:lstStyle>
          <a:p>
            <a:pPr>
              <a:defRPr/>
            </a:pPr>
            <a:endParaRPr lang="en-US"/>
          </a:p>
        </p:txBody>
      </p:sp>
      <p:sp>
        <p:nvSpPr>
          <p:cNvPr id="6" name="عنصر نائب لرقم الشريحة 5"/>
          <p:cNvSpPr>
            <a:spLocks noGrp="1"/>
          </p:cNvSpPr>
          <p:nvPr>
            <p:ph type="sldNum" sz="quarter" idx="12"/>
          </p:nvPr>
        </p:nvSpPr>
        <p:spPr/>
        <p:txBody>
          <a:bodyPr/>
          <a:lstStyle>
            <a:extLst/>
          </a:lstStyle>
          <a:p>
            <a:pPr>
              <a:defRPr/>
            </a:pPr>
            <a:fld id="{A86537F4-A6C1-4C37-86D0-68D9204E4AC2}" type="slidenum">
              <a:rPr lang="ar-SA"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a:defRPr/>
            </a:pPr>
            <a:endParaRPr lang="en-US"/>
          </a:p>
        </p:txBody>
      </p:sp>
      <p:sp>
        <p:nvSpPr>
          <p:cNvPr id="5" name="عنصر نائب للتذييل 4"/>
          <p:cNvSpPr>
            <a:spLocks noGrp="1"/>
          </p:cNvSpPr>
          <p:nvPr>
            <p:ph type="ftr" sz="quarter" idx="11"/>
          </p:nvPr>
        </p:nvSpPr>
        <p:spPr/>
        <p:txBody>
          <a:bodyPr/>
          <a:lstStyle>
            <a:extLst/>
          </a:lstStyle>
          <a:p>
            <a:pPr>
              <a:defRPr/>
            </a:pPr>
            <a:endParaRPr lang="en-US"/>
          </a:p>
        </p:txBody>
      </p:sp>
      <p:sp>
        <p:nvSpPr>
          <p:cNvPr id="6" name="عنصر نائب لرقم الشريحة 5"/>
          <p:cNvSpPr>
            <a:spLocks noGrp="1"/>
          </p:cNvSpPr>
          <p:nvPr>
            <p:ph type="sldNum" sz="quarter" idx="12"/>
          </p:nvPr>
        </p:nvSpPr>
        <p:spPr/>
        <p:txBody>
          <a:bodyPr/>
          <a:lstStyle>
            <a:extLst/>
          </a:lstStyle>
          <a:p>
            <a:pPr>
              <a:defRPr/>
            </a:pPr>
            <a:fld id="{4AD590D2-A54D-4D99-BF4C-CD128E54D7C9}" type="slidenum">
              <a:rPr lang="ar-SA" smtClean="0"/>
              <a:pPr>
                <a:defRPr/>
              </a:pPr>
              <a:t>‹#›</a:t>
            </a:fld>
            <a:endParaRPr lang="en-US"/>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a:defRPr/>
            </a:pPr>
            <a:endParaRPr lang="en-US"/>
          </a:p>
        </p:txBody>
      </p:sp>
      <p:sp>
        <p:nvSpPr>
          <p:cNvPr id="5" name="عنصر نائب للتذييل 4"/>
          <p:cNvSpPr>
            <a:spLocks noGrp="1"/>
          </p:cNvSpPr>
          <p:nvPr>
            <p:ph type="ftr" sz="quarter" idx="11"/>
          </p:nvPr>
        </p:nvSpPr>
        <p:spPr/>
        <p:txBody>
          <a:bodyPr/>
          <a:lstStyle>
            <a:extLst/>
          </a:lstStyle>
          <a:p>
            <a:pPr>
              <a:defRPr/>
            </a:pPr>
            <a:endParaRPr lang="en-US"/>
          </a:p>
        </p:txBody>
      </p:sp>
      <p:sp>
        <p:nvSpPr>
          <p:cNvPr id="6" name="عنصر نائب لرقم الشريحة 5"/>
          <p:cNvSpPr>
            <a:spLocks noGrp="1"/>
          </p:cNvSpPr>
          <p:nvPr>
            <p:ph type="sldNum" sz="quarter" idx="12"/>
          </p:nvPr>
        </p:nvSpPr>
        <p:spPr/>
        <p:txBody>
          <a:bodyPr/>
          <a:lstStyle>
            <a:extLst/>
          </a:lstStyle>
          <a:p>
            <a:pPr>
              <a:defRPr/>
            </a:pPr>
            <a:fld id="{2B64BADB-B7D1-48FE-9CFF-F8A443860BA9}" type="slidenum">
              <a:rPr lang="ar-SA" smtClean="0"/>
              <a:pPr>
                <a:defRPr/>
              </a:pPr>
              <a:t>‹#›</a:t>
            </a:fld>
            <a:endParaRPr lang="en-US"/>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a:defRPr/>
            </a:pPr>
            <a:endParaRPr lang="en-US"/>
          </a:p>
        </p:txBody>
      </p:sp>
      <p:sp>
        <p:nvSpPr>
          <p:cNvPr id="6" name="عنصر نائب للتذييل 5"/>
          <p:cNvSpPr>
            <a:spLocks noGrp="1"/>
          </p:cNvSpPr>
          <p:nvPr>
            <p:ph type="ftr" sz="quarter" idx="11"/>
          </p:nvPr>
        </p:nvSpPr>
        <p:spPr/>
        <p:txBody>
          <a:bodyPr/>
          <a:lstStyle>
            <a:extLst/>
          </a:lstStyle>
          <a:p>
            <a:pPr>
              <a:defRPr/>
            </a:pPr>
            <a:endParaRPr lang="en-US"/>
          </a:p>
        </p:txBody>
      </p:sp>
      <p:sp>
        <p:nvSpPr>
          <p:cNvPr id="7" name="عنصر نائب لرقم الشريحة 6"/>
          <p:cNvSpPr>
            <a:spLocks noGrp="1"/>
          </p:cNvSpPr>
          <p:nvPr>
            <p:ph type="sldNum" sz="quarter" idx="12"/>
          </p:nvPr>
        </p:nvSpPr>
        <p:spPr/>
        <p:txBody>
          <a:bodyPr/>
          <a:lstStyle>
            <a:extLst/>
          </a:lstStyle>
          <a:p>
            <a:pPr>
              <a:defRPr/>
            </a:pPr>
            <a:fld id="{4DAF69C9-439C-4A42-A872-7F4E26015C64}" type="slidenum">
              <a:rPr lang="ar-SA" smtClean="0"/>
              <a:pPr>
                <a:defRPr/>
              </a:pPr>
              <a:t>‹#›</a:t>
            </a:fld>
            <a:endParaRPr lang="en-US"/>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a:defRPr/>
            </a:pPr>
            <a:endParaRPr lang="en-US"/>
          </a:p>
        </p:txBody>
      </p:sp>
      <p:sp>
        <p:nvSpPr>
          <p:cNvPr id="8" name="عنصر نائب للتذييل 7"/>
          <p:cNvSpPr>
            <a:spLocks noGrp="1"/>
          </p:cNvSpPr>
          <p:nvPr>
            <p:ph type="ftr" sz="quarter" idx="11"/>
          </p:nvPr>
        </p:nvSpPr>
        <p:spPr/>
        <p:txBody>
          <a:bodyPr/>
          <a:lstStyle>
            <a:extLst/>
          </a:lstStyle>
          <a:p>
            <a:pPr>
              <a:defRPr/>
            </a:pPr>
            <a:endParaRPr lang="en-US"/>
          </a:p>
        </p:txBody>
      </p:sp>
      <p:sp>
        <p:nvSpPr>
          <p:cNvPr id="9" name="عنصر نائب لرقم الشريحة 8"/>
          <p:cNvSpPr>
            <a:spLocks noGrp="1"/>
          </p:cNvSpPr>
          <p:nvPr>
            <p:ph type="sldNum" sz="quarter" idx="12"/>
          </p:nvPr>
        </p:nvSpPr>
        <p:spPr/>
        <p:txBody>
          <a:bodyPr/>
          <a:lstStyle>
            <a:extLst/>
          </a:lstStyle>
          <a:p>
            <a:pPr>
              <a:defRPr/>
            </a:pPr>
            <a:fld id="{F60CF159-B099-4CE7-82BA-4952A11089CB}" type="slidenum">
              <a:rPr lang="ar-SA"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pPr>
              <a:defRPr/>
            </a:pPr>
            <a:endParaRPr lang="en-US"/>
          </a:p>
        </p:txBody>
      </p:sp>
      <p:sp>
        <p:nvSpPr>
          <p:cNvPr id="4" name="عنصر نائب للتذييل 3"/>
          <p:cNvSpPr>
            <a:spLocks noGrp="1"/>
          </p:cNvSpPr>
          <p:nvPr>
            <p:ph type="ftr" sz="quarter" idx="11"/>
          </p:nvPr>
        </p:nvSpPr>
        <p:spPr/>
        <p:txBody>
          <a:bodyPr/>
          <a:lstStyle>
            <a:extLst/>
          </a:lstStyle>
          <a:p>
            <a:pPr>
              <a:defRPr/>
            </a:pPr>
            <a:endParaRPr lang="en-US"/>
          </a:p>
        </p:txBody>
      </p:sp>
      <p:sp>
        <p:nvSpPr>
          <p:cNvPr id="5" name="عنصر نائب لرقم الشريحة 4"/>
          <p:cNvSpPr>
            <a:spLocks noGrp="1"/>
          </p:cNvSpPr>
          <p:nvPr>
            <p:ph type="sldNum" sz="quarter" idx="12"/>
          </p:nvPr>
        </p:nvSpPr>
        <p:spPr/>
        <p:txBody>
          <a:bodyPr/>
          <a:lstStyle>
            <a:extLst/>
          </a:lstStyle>
          <a:p>
            <a:pPr>
              <a:defRPr/>
            </a:pPr>
            <a:fld id="{CC26B700-E339-4864-B582-5B606D12737D}" type="slidenum">
              <a:rPr lang="ar-SA" smtClean="0"/>
              <a:pPr>
                <a:defRPr/>
              </a:pPr>
              <a:t>‹#›</a:t>
            </a:fld>
            <a:endParaRPr lang="en-US"/>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pPr>
              <a:defRPr/>
            </a:pPr>
            <a:endParaRPr lang="en-US"/>
          </a:p>
        </p:txBody>
      </p:sp>
      <p:sp>
        <p:nvSpPr>
          <p:cNvPr id="3" name="عنصر نائب للتذييل 2"/>
          <p:cNvSpPr>
            <a:spLocks noGrp="1"/>
          </p:cNvSpPr>
          <p:nvPr>
            <p:ph type="ftr" sz="quarter" idx="11"/>
          </p:nvPr>
        </p:nvSpPr>
        <p:spPr/>
        <p:txBody>
          <a:bodyPr/>
          <a:lstStyle>
            <a:extLst/>
          </a:lstStyle>
          <a:p>
            <a:pPr>
              <a:defRPr/>
            </a:pPr>
            <a:endParaRPr lang="en-US"/>
          </a:p>
        </p:txBody>
      </p:sp>
      <p:sp>
        <p:nvSpPr>
          <p:cNvPr id="4" name="عنصر نائب لرقم الشريحة 3"/>
          <p:cNvSpPr>
            <a:spLocks noGrp="1"/>
          </p:cNvSpPr>
          <p:nvPr>
            <p:ph type="sldNum" sz="quarter" idx="12"/>
          </p:nvPr>
        </p:nvSpPr>
        <p:spPr/>
        <p:txBody>
          <a:bodyPr/>
          <a:lstStyle>
            <a:extLst/>
          </a:lstStyle>
          <a:p>
            <a:pPr>
              <a:defRPr/>
            </a:pPr>
            <a:fld id="{52538F71-1E72-4D17-8EB0-E4A58D87F752}" type="slidenum">
              <a:rPr lang="ar-SA"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عنصر نائب للتذييل 5"/>
          <p:cNvSpPr>
            <a:spLocks noGrp="1"/>
          </p:cNvSpPr>
          <p:nvPr>
            <p:ph type="ftr" sz="quarter" idx="11"/>
          </p:nvPr>
        </p:nvSpPr>
        <p:spPr/>
        <p:txBody>
          <a:bodyPr/>
          <a:lstStyle>
            <a:extLst/>
          </a:lstStyle>
          <a:p>
            <a:pPr>
              <a:defRPr/>
            </a:pPr>
            <a:endParaRPr lang="en-US"/>
          </a:p>
        </p:txBody>
      </p:sp>
      <p:sp>
        <p:nvSpPr>
          <p:cNvPr id="7" name="عنصر نائب لرقم الشريحة 6"/>
          <p:cNvSpPr>
            <a:spLocks noGrp="1"/>
          </p:cNvSpPr>
          <p:nvPr>
            <p:ph type="sldNum" sz="quarter" idx="12"/>
          </p:nvPr>
        </p:nvSpPr>
        <p:spPr/>
        <p:txBody>
          <a:bodyPr/>
          <a:lstStyle>
            <a:extLst/>
          </a:lstStyle>
          <a:p>
            <a:pPr>
              <a:defRPr/>
            </a:pPr>
            <a:fld id="{84F5076A-A77F-45EC-8125-467EAC7A34A0}" type="slidenum">
              <a:rPr lang="ar-SA"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pPr>
              <a:defRPr/>
            </a:pPr>
            <a:fld id="{5CE0FF99-E876-4241-842C-79965E309006}" type="slidenum">
              <a:rPr lang="ar-SA" smtClean="0"/>
              <a:pPr>
                <a:defRPr/>
              </a:pPr>
              <a:t>‹#›</a:t>
            </a:fld>
            <a:endParaRPr lang="en-US"/>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70FB0096-43A4-4DCC-A542-2037DA098449}" type="slidenum">
              <a:rPr lang="ar-SA"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1578;&#1593;&#1604;&#1610;&#1605;&#1575;&#1578;%20&#1575;&#1604;&#1575;&#1582;&#1578;&#1576;&#1575;&#1585;%20&#1604;&#1604;&#1591;&#1575;&#1604;&#1576;&#1575;&#1578;%20%20.ppt"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7158" y="285728"/>
            <a:ext cx="8459788" cy="4943472"/>
          </a:xfrm>
        </p:spPr>
        <p:txBody>
          <a:bodyPr>
            <a:normAutofit fontScale="90000"/>
          </a:bodyPr>
          <a:lstStyle/>
          <a:p>
            <a:pPr algn="ctr" eaLnBrk="1" hangingPunct="1"/>
            <a:r>
              <a:rPr lang="ar-SA" dirty="0" smtClean="0">
                <a:solidFill>
                  <a:srgbClr val="C00000"/>
                </a:solidFill>
                <a:cs typeface="PT Bold Heading" pitchFamily="2" charset="-78"/>
              </a:rPr>
              <a:t>ورشة تدريبية</a:t>
            </a:r>
            <a:br>
              <a:rPr lang="ar-SA" dirty="0" smtClean="0">
                <a:solidFill>
                  <a:srgbClr val="C00000"/>
                </a:solidFill>
                <a:cs typeface="PT Bold Heading" pitchFamily="2" charset="-78"/>
              </a:rPr>
            </a:br>
            <a:r>
              <a:rPr lang="ar-SA" dirty="0" smtClean="0">
                <a:solidFill>
                  <a:srgbClr val="C00000"/>
                </a:solidFill>
                <a:cs typeface="PT Bold Heading" pitchFamily="2" charset="-78"/>
              </a:rPr>
              <a:t>( التطبيق والتميز في اختبار القدرات )</a:t>
            </a:r>
            <a:br>
              <a:rPr lang="ar-SA" dirty="0" smtClean="0">
                <a:solidFill>
                  <a:srgbClr val="C00000"/>
                </a:solidFill>
                <a:cs typeface="PT Bold Heading" pitchFamily="2" charset="-78"/>
              </a:rPr>
            </a:br>
            <a:r>
              <a:rPr lang="ar-SA" sz="3600" dirty="0" smtClean="0">
                <a:solidFill>
                  <a:schemeClr val="tx1"/>
                </a:solidFill>
                <a:cs typeface="PT Bold Heading" pitchFamily="2" charset="-78"/>
              </a:rPr>
              <a:t>اليوم الاول</a:t>
            </a:r>
            <a:r>
              <a:rPr lang="ar-SA" sz="4800" dirty="0" smtClean="0">
                <a:solidFill>
                  <a:srgbClr val="000000"/>
                </a:solidFill>
                <a:cs typeface="PT Bold Heading" pitchFamily="2" charset="-78"/>
              </a:rPr>
              <a:t/>
            </a:r>
            <a:br>
              <a:rPr lang="ar-SA" sz="4800" dirty="0" smtClean="0">
                <a:solidFill>
                  <a:srgbClr val="000000"/>
                </a:solidFill>
                <a:cs typeface="PT Bold Heading" pitchFamily="2" charset="-78"/>
              </a:rPr>
            </a:br>
            <a:r>
              <a:rPr lang="ar-SA" sz="3600" b="1" u="sng" dirty="0" smtClean="0">
                <a:solidFill>
                  <a:srgbClr val="000000"/>
                </a:solidFill>
                <a:cs typeface="Traditional Arabic" pitchFamily="2" charset="-78"/>
              </a:rPr>
              <a:t/>
            </a:r>
            <a:br>
              <a:rPr lang="ar-SA" sz="3600" b="1" u="sng" dirty="0" smtClean="0">
                <a:solidFill>
                  <a:srgbClr val="000000"/>
                </a:solidFill>
                <a:cs typeface="Traditional Arabic" pitchFamily="2" charset="-78"/>
              </a:rPr>
            </a:br>
            <a:r>
              <a:rPr lang="ar-SA" sz="3200" b="1" dirty="0" smtClean="0">
                <a:solidFill>
                  <a:srgbClr val="000000"/>
                </a:solidFill>
                <a:cs typeface="Traditional Arabic" pitchFamily="2" charset="-78"/>
              </a:rPr>
              <a:t>إعداد وتقديم </a:t>
            </a:r>
            <a:br>
              <a:rPr lang="ar-SA" sz="3200" b="1" dirty="0" smtClean="0">
                <a:solidFill>
                  <a:srgbClr val="000000"/>
                </a:solidFill>
                <a:cs typeface="Traditional Arabic" pitchFamily="2" charset="-78"/>
              </a:rPr>
            </a:br>
            <a:r>
              <a:rPr lang="ar-SA" sz="3200" b="1" dirty="0" smtClean="0">
                <a:solidFill>
                  <a:srgbClr val="000000"/>
                </a:solidFill>
                <a:cs typeface="Traditional Arabic" pitchFamily="2" charset="-78"/>
              </a:rPr>
              <a:t>خلود صالح </a:t>
            </a:r>
            <a:r>
              <a:rPr lang="ar-SA" sz="3200" b="1" dirty="0" err="1" smtClean="0">
                <a:solidFill>
                  <a:srgbClr val="000000"/>
                </a:solidFill>
                <a:cs typeface="Traditional Arabic" pitchFamily="2" charset="-78"/>
              </a:rPr>
              <a:t>الكليبي</a:t>
            </a:r>
            <a:r>
              <a:rPr lang="ar-SA" sz="3200" b="1" dirty="0" smtClean="0">
                <a:solidFill>
                  <a:srgbClr val="000000"/>
                </a:solidFill>
                <a:cs typeface="Traditional Arabic" pitchFamily="2" charset="-78"/>
              </a:rPr>
              <a:t/>
            </a:r>
            <a:br>
              <a:rPr lang="ar-SA" sz="3200" b="1" dirty="0" smtClean="0">
                <a:solidFill>
                  <a:srgbClr val="000000"/>
                </a:solidFill>
                <a:cs typeface="Traditional Arabic" pitchFamily="2" charset="-78"/>
              </a:rPr>
            </a:br>
            <a:r>
              <a:rPr lang="ar-SA" sz="3200" b="1" dirty="0" smtClean="0">
                <a:solidFill>
                  <a:srgbClr val="C00000"/>
                </a:solidFill>
                <a:cs typeface="Traditional Arabic" pitchFamily="2" charset="-78"/>
              </a:rPr>
              <a:t>مديرة </a:t>
            </a:r>
            <a:r>
              <a:rPr lang="ar-SA" sz="3200" b="1" dirty="0" err="1" smtClean="0">
                <a:solidFill>
                  <a:srgbClr val="C00000"/>
                </a:solidFill>
                <a:cs typeface="Traditional Arabic" pitchFamily="2" charset="-78"/>
              </a:rPr>
              <a:t>إدارةالتقويم</a:t>
            </a:r>
            <a:r>
              <a:rPr lang="ar-SA" sz="3200" b="1" dirty="0" smtClean="0">
                <a:solidFill>
                  <a:srgbClr val="C00000"/>
                </a:solidFill>
                <a:cs typeface="Traditional Arabic" pitchFamily="2" charset="-78"/>
              </a:rPr>
              <a:t> والجودة</a:t>
            </a:r>
            <a:r>
              <a:rPr lang="ar-SA" sz="3200" b="1" dirty="0" smtClean="0">
                <a:solidFill>
                  <a:srgbClr val="000000"/>
                </a:solidFill>
                <a:cs typeface="Traditional Arabic" pitchFamily="2" charset="-78"/>
              </a:rPr>
              <a:t/>
            </a:r>
            <a:br>
              <a:rPr lang="ar-SA" sz="3200" b="1" dirty="0" smtClean="0">
                <a:solidFill>
                  <a:srgbClr val="000000"/>
                </a:solidFill>
                <a:cs typeface="Traditional Arabic" pitchFamily="2" charset="-78"/>
              </a:rPr>
            </a:br>
            <a:r>
              <a:rPr lang="ar-SA" sz="3200" b="1" dirty="0" smtClean="0">
                <a:solidFill>
                  <a:srgbClr val="000000"/>
                </a:solidFill>
                <a:cs typeface="Traditional Arabic" pitchFamily="2" charset="-78"/>
              </a:rPr>
              <a:t>ابتسام عبدالعزيز الشيخ </a:t>
            </a:r>
            <a:br>
              <a:rPr lang="ar-SA" sz="3200" b="1" dirty="0" smtClean="0">
                <a:solidFill>
                  <a:srgbClr val="000000"/>
                </a:solidFill>
                <a:cs typeface="Traditional Arabic" pitchFamily="2" charset="-78"/>
              </a:rPr>
            </a:br>
            <a:r>
              <a:rPr lang="ar-SA" sz="3200" b="1" dirty="0" smtClean="0">
                <a:solidFill>
                  <a:srgbClr val="C00000"/>
                </a:solidFill>
                <a:cs typeface="Traditional Arabic" pitchFamily="2" charset="-78"/>
              </a:rPr>
              <a:t>مشرفة بإدارة التقويم والجودة</a:t>
            </a:r>
            <a:endParaRPr lang="en-US" sz="3200" b="1" dirty="0" smtClean="0">
              <a:solidFill>
                <a:srgbClr val="C000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1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85786" y="1981200"/>
            <a:ext cx="7748614" cy="3103563"/>
          </a:xfrm>
        </p:spPr>
        <p:txBody>
          <a:bodyPr>
            <a:normAutofit/>
          </a:bodyPr>
          <a:lstStyle/>
          <a:p>
            <a:pPr marL="0" indent="0">
              <a:buFontTx/>
              <a:buNone/>
              <a:defRPr/>
            </a:pPr>
            <a:r>
              <a:rPr lang="ar-SA" sz="3200" b="1" dirty="0" smtClean="0">
                <a:solidFill>
                  <a:schemeClr val="bg1">
                    <a:lumMod val="50000"/>
                  </a:schemeClr>
                </a:solidFill>
                <a:latin typeface="WinSoftPro-Medium"/>
                <a:cs typeface="AL-Mateen" pitchFamily="2" charset="-78"/>
              </a:rPr>
              <a:t>تقيس </a:t>
            </a:r>
            <a:r>
              <a:rPr lang="ar-SA" sz="3200" b="1" dirty="0">
                <a:solidFill>
                  <a:srgbClr val="FF0000"/>
                </a:solidFill>
                <a:latin typeface="WinSoftPro-Medium"/>
                <a:cs typeface="AL-Mateen" pitchFamily="2" charset="-78"/>
              </a:rPr>
              <a:t>مستوى المعرفة التي حصّلها الطالب ممّا درسه في المدرسة من مقررات</a:t>
            </a:r>
            <a:r>
              <a:rPr lang="ar-SA" sz="3200" b="1" dirty="0">
                <a:solidFill>
                  <a:schemeClr val="bg1">
                    <a:lumMod val="50000"/>
                  </a:schemeClr>
                </a:solidFill>
                <a:latin typeface="WinSoftPro-Medium"/>
                <a:cs typeface="AL-Mateen" pitchFamily="2" charset="-78"/>
              </a:rPr>
              <a:t>، وتكون عادة على شكل تخصصات معيّنة مثل</a:t>
            </a:r>
            <a:r>
              <a:rPr lang="ar-SA" sz="3200" b="1" dirty="0">
                <a:solidFill>
                  <a:schemeClr val="bg1">
                    <a:lumMod val="50000"/>
                  </a:schemeClr>
                </a:solidFill>
                <a:latin typeface="MinionPro-Regular"/>
                <a:cs typeface="AL-Mateen" pitchFamily="2" charset="-78"/>
              </a:rPr>
              <a:t>: </a:t>
            </a:r>
            <a:r>
              <a:rPr lang="ar-SA" sz="3200" b="1" dirty="0">
                <a:solidFill>
                  <a:schemeClr val="bg1">
                    <a:lumMod val="50000"/>
                  </a:schemeClr>
                </a:solidFill>
                <a:latin typeface="WinSoftPro-Medium"/>
                <a:cs typeface="AL-Mateen" pitchFamily="2" charset="-78"/>
              </a:rPr>
              <a:t>الرياضيات، أو الكيمياء</a:t>
            </a:r>
            <a:r>
              <a:rPr lang="ar-SA" sz="3200" b="1" dirty="0" smtClean="0">
                <a:solidFill>
                  <a:schemeClr val="bg1">
                    <a:lumMod val="50000"/>
                  </a:schemeClr>
                </a:solidFill>
                <a:latin typeface="WinSoftPro-Medium"/>
                <a:cs typeface="AL-Mateen" pitchFamily="2" charset="-78"/>
              </a:rPr>
              <a:t>، أو </a:t>
            </a:r>
            <a:r>
              <a:rPr lang="ar-SA" sz="3200" b="1" dirty="0">
                <a:solidFill>
                  <a:schemeClr val="bg1">
                    <a:lumMod val="50000"/>
                  </a:schemeClr>
                </a:solidFill>
                <a:latin typeface="WinSoftPro-Medium"/>
                <a:cs typeface="AL-Mateen" pitchFamily="2" charset="-78"/>
              </a:rPr>
              <a:t>الفيزياء</a:t>
            </a:r>
            <a:r>
              <a:rPr lang="ar-SA" sz="3200" b="1" dirty="0" smtClean="0">
                <a:solidFill>
                  <a:schemeClr val="bg1">
                    <a:lumMod val="50000"/>
                  </a:schemeClr>
                </a:solidFill>
                <a:latin typeface="WinSoftPro-Medium"/>
                <a:cs typeface="AL-Mateen" pitchFamily="2" charset="-78"/>
              </a:rPr>
              <a:t>، أو </a:t>
            </a:r>
            <a:r>
              <a:rPr lang="ar-SA" sz="3200" b="1" dirty="0">
                <a:solidFill>
                  <a:schemeClr val="bg1">
                    <a:lumMod val="50000"/>
                  </a:schemeClr>
                </a:solidFill>
                <a:latin typeface="WinSoftPro-Medium"/>
                <a:cs typeface="AL-Mateen" pitchFamily="2" charset="-78"/>
              </a:rPr>
              <a:t>اللغة الإنجليزية، أو التاريخ، أو النحو، وتكون مرتبطة بمحتوى </a:t>
            </a:r>
            <a:r>
              <a:rPr lang="ar-SA" sz="3200" b="1" dirty="0" smtClean="0">
                <a:solidFill>
                  <a:schemeClr val="bg1">
                    <a:lumMod val="50000"/>
                  </a:schemeClr>
                </a:solidFill>
                <a:latin typeface="WinSoftPro-Medium"/>
                <a:cs typeface="AL-Mateen" pitchFamily="2" charset="-78"/>
              </a:rPr>
              <a:t>محدد.</a:t>
            </a:r>
            <a:endParaRPr lang="ar-SA" sz="3200" b="1" dirty="0">
              <a:solidFill>
                <a:schemeClr val="bg1">
                  <a:lumMod val="50000"/>
                </a:schemeClr>
              </a:solidFill>
            </a:endParaRPr>
          </a:p>
        </p:txBody>
      </p:sp>
      <p:sp>
        <p:nvSpPr>
          <p:cNvPr id="2" name="عنوان 1"/>
          <p:cNvSpPr>
            <a:spLocks noGrp="1"/>
          </p:cNvSpPr>
          <p:nvPr>
            <p:ph type="title"/>
          </p:nvPr>
        </p:nvSpPr>
        <p:spPr>
          <a:xfrm>
            <a:off x="500034" y="714356"/>
            <a:ext cx="8183880" cy="1051560"/>
          </a:xfrm>
        </p:spPr>
        <p:txBody>
          <a:bodyPr/>
          <a:lstStyle/>
          <a:p>
            <a:pPr algn="r">
              <a:defRPr/>
            </a:pPr>
            <a:r>
              <a:rPr lang="ar-SA" sz="3200" u="sng" dirty="0" smtClean="0">
                <a:solidFill>
                  <a:srgbClr val="00B853"/>
                </a:solidFill>
                <a:latin typeface="WinSoftPro-Medium"/>
                <a:ea typeface="+mn-ea"/>
                <a:cs typeface="AL-Mateen" pitchFamily="2" charset="-78"/>
              </a:rPr>
              <a:t>أما اختبارات التحصيل الدراسي:</a:t>
            </a:r>
            <a:endParaRPr lang="ar-SA" u="sng" dirty="0">
              <a:solidFill>
                <a:srgbClr val="00B85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r>
              <a:rPr lang="ar-SA" sz="3600" dirty="0" smtClean="0">
                <a:solidFill>
                  <a:schemeClr val="tx1"/>
                </a:solidFill>
                <a:ea typeface="Al-Mothnna"/>
                <a:cs typeface="Al-Mothnna"/>
              </a:rPr>
              <a:t>اختبارات القبول للطالبات</a:t>
            </a:r>
            <a:endParaRPr lang="en-US" sz="3600" dirty="0" smtClean="0">
              <a:solidFill>
                <a:schemeClr val="tx1"/>
              </a:solidFill>
              <a:ea typeface="Al-Mothnna"/>
              <a:cs typeface="Al-Mothnna"/>
            </a:endParaRPr>
          </a:p>
        </p:txBody>
      </p:sp>
      <p:sp>
        <p:nvSpPr>
          <p:cNvPr id="3" name="Content Placeholder 2"/>
          <p:cNvSpPr>
            <a:spLocks noGrp="1"/>
          </p:cNvSpPr>
          <p:nvPr>
            <p:ph idx="1"/>
          </p:nvPr>
        </p:nvSpPr>
        <p:spPr>
          <a:xfrm>
            <a:off x="251520" y="1557338"/>
            <a:ext cx="8738493" cy="1433512"/>
          </a:xfrm>
        </p:spPr>
        <p:txBody>
          <a:bodyPr/>
          <a:lstStyle/>
          <a:p>
            <a:pPr algn="r" eaLnBrk="1" hangingPunct="1">
              <a:buFontTx/>
              <a:buNone/>
            </a:pPr>
            <a:r>
              <a:rPr lang="ar-SA" sz="2800" b="1" dirty="0" smtClean="0">
                <a:latin typeface="Traditional Arabic" pitchFamily="18" charset="-78"/>
                <a:cs typeface="Traditional Arabic" pitchFamily="18" charset="-78"/>
              </a:rPr>
              <a:t>هي اختبارات خاصة بطالبات الصف الثالث ثانوي السعوديات وغير السعوديات للأقسام التالية:</a:t>
            </a:r>
            <a:endParaRPr lang="en-US" sz="2800" b="1" dirty="0" smtClean="0">
              <a:latin typeface="Traditional Arabic" pitchFamily="18" charset="-78"/>
              <a:cs typeface="Traditional Arabic" pitchFamily="18" charset="-78"/>
            </a:endParaRPr>
          </a:p>
          <a:p>
            <a:pPr algn="r" eaLnBrk="1" hangingPunct="1">
              <a:buFontTx/>
              <a:buNone/>
            </a:pPr>
            <a:r>
              <a:rPr lang="ar-SA" sz="2800" dirty="0" smtClean="0">
                <a:latin typeface="Microsoft Sans Serif" pitchFamily="34" charset="0"/>
                <a:cs typeface="Microsoft Sans Serif" pitchFamily="34" charset="0"/>
              </a:rPr>
              <a:t> </a:t>
            </a:r>
            <a:endParaRPr lang="en-US" dirty="0" smtClean="0"/>
          </a:p>
        </p:txBody>
      </p:sp>
      <p:graphicFrame>
        <p:nvGraphicFramePr>
          <p:cNvPr id="5" name="Diagram 4"/>
          <p:cNvGraphicFramePr/>
          <p:nvPr/>
        </p:nvGraphicFramePr>
        <p:xfrm>
          <a:off x="1000100" y="2224071"/>
          <a:ext cx="5251499" cy="3490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a:spLocks noChangeArrowheads="1"/>
          </p:cNvSpPr>
          <p:nvPr/>
        </p:nvSpPr>
        <p:spPr bwMode="auto">
          <a:xfrm>
            <a:off x="0" y="5786454"/>
            <a:ext cx="8990013" cy="584200"/>
          </a:xfrm>
          <a:prstGeom prst="rect">
            <a:avLst/>
          </a:prstGeom>
          <a:noFill/>
          <a:ln w="9525">
            <a:noFill/>
            <a:miter lim="800000"/>
            <a:headEnd/>
            <a:tailEnd/>
          </a:ln>
        </p:spPr>
        <p:txBody>
          <a:bodyPr>
            <a:spAutoFit/>
          </a:bodyPr>
          <a:lstStyle/>
          <a:p>
            <a:pPr rtl="0"/>
            <a:r>
              <a:rPr lang="ar-SA" sz="3200" dirty="0">
                <a:latin typeface="Microsoft Sans Serif" pitchFamily="34" charset="0"/>
                <a:cs typeface="AL-Mohanad Bold" pitchFamily="2" charset="-78"/>
              </a:rPr>
              <a:t>والراغبات في الالتحاق بالجامعات السعودية بما فيها الكليات الصحية</a:t>
            </a:r>
            <a:r>
              <a:rPr lang="ar-SA" sz="3200" dirty="0">
                <a:cs typeface="AL-Mohanad Bold" pitchFamily="2" charset="-78"/>
              </a:rPr>
              <a:t>.</a:t>
            </a:r>
          </a:p>
        </p:txBody>
      </p:sp>
    </p:spTree>
    <p:extLst>
      <p:ext uri="{BB962C8B-B14F-4D97-AF65-F5344CB8AC3E}">
        <p14:creationId xmlns="" xmlns:p14="http://schemas.microsoft.com/office/powerpoint/2010/main" val="2277576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D65A9C19-350C-42A0-911B-6B6498022651}"/>
                                            </p:graphicEl>
                                          </p:spTgt>
                                        </p:tgtEl>
                                        <p:attrNameLst>
                                          <p:attrName>style.visibility</p:attrName>
                                        </p:attrNameLst>
                                      </p:cBhvr>
                                      <p:to>
                                        <p:strVal val="visible"/>
                                      </p:to>
                                    </p:set>
                                    <p:anim calcmode="lin" valueType="num">
                                      <p:cBhvr additive="base">
                                        <p:cTn id="25" dur="500" fill="hold"/>
                                        <p:tgtEl>
                                          <p:spTgt spid="5">
                                            <p:graphicEl>
                                              <a:dgm id="{D65A9C19-350C-42A0-911B-6B6498022651}"/>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D65A9C19-350C-42A0-911B-6B6498022651}"/>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54F3F135-A3ED-434A-BD86-7B906BEF6DC7}"/>
                                            </p:graphicEl>
                                          </p:spTgt>
                                        </p:tgtEl>
                                        <p:attrNameLst>
                                          <p:attrName>style.visibility</p:attrName>
                                        </p:attrNameLst>
                                      </p:cBhvr>
                                      <p:to>
                                        <p:strVal val="visible"/>
                                      </p:to>
                                    </p:set>
                                    <p:anim calcmode="lin" valueType="num">
                                      <p:cBhvr additive="base">
                                        <p:cTn id="31" dur="500" fill="hold"/>
                                        <p:tgtEl>
                                          <p:spTgt spid="5">
                                            <p:graphicEl>
                                              <a:dgm id="{54F3F135-A3ED-434A-BD86-7B906BEF6DC7}"/>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54F3F135-A3ED-434A-BD86-7B906BEF6DC7}"/>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50E0FFA5-D104-4A1D-A152-4B32EFB41E1B}"/>
                                            </p:graphicEl>
                                          </p:spTgt>
                                        </p:tgtEl>
                                        <p:attrNameLst>
                                          <p:attrName>style.visibility</p:attrName>
                                        </p:attrNameLst>
                                      </p:cBhvr>
                                      <p:to>
                                        <p:strVal val="visible"/>
                                      </p:to>
                                    </p:set>
                                    <p:anim calcmode="lin" valueType="num">
                                      <p:cBhvr additive="base">
                                        <p:cTn id="37" dur="500" fill="hold"/>
                                        <p:tgtEl>
                                          <p:spTgt spid="5">
                                            <p:graphicEl>
                                              <a:dgm id="{50E0FFA5-D104-4A1D-A152-4B32EFB41E1B}"/>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50E0FFA5-D104-4A1D-A152-4B32EFB41E1B}"/>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12306AAA-C528-4BF7-8051-4585DB7B2211}"/>
                                            </p:graphicEl>
                                          </p:spTgt>
                                        </p:tgtEl>
                                        <p:attrNameLst>
                                          <p:attrName>style.visibility</p:attrName>
                                        </p:attrNameLst>
                                      </p:cBhvr>
                                      <p:to>
                                        <p:strVal val="visible"/>
                                      </p:to>
                                    </p:set>
                                    <p:anim calcmode="lin" valueType="num">
                                      <p:cBhvr additive="base">
                                        <p:cTn id="43" dur="500" fill="hold"/>
                                        <p:tgtEl>
                                          <p:spTgt spid="5">
                                            <p:graphicEl>
                                              <a:dgm id="{12306AAA-C528-4BF7-8051-4585DB7B2211}"/>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12306AAA-C528-4BF7-8051-4585DB7B2211}"/>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Graphic spid="5" grpId="0">
        <p:bldSub>
          <a:bldDgm bld="one"/>
        </p:bldSub>
      </p:bldGraphic>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r>
              <a:rPr lang="ar-SA" sz="3200" dirty="0" smtClean="0">
                <a:solidFill>
                  <a:schemeClr val="tx1"/>
                </a:solidFill>
                <a:latin typeface="Microsoft Sans Serif" pitchFamily="34" charset="0"/>
                <a:ea typeface="Al-Mothnna"/>
                <a:cs typeface="Al-Mothnna"/>
              </a:rPr>
              <a:t>مدة الاختبار</a:t>
            </a:r>
            <a:endParaRPr lang="en-US" sz="3200" dirty="0" smtClean="0">
              <a:solidFill>
                <a:schemeClr val="tx1"/>
              </a:solidFill>
              <a:ea typeface="Al-Mothnna"/>
              <a:cs typeface="Al-Mothnna"/>
            </a:endParaRPr>
          </a:p>
        </p:txBody>
      </p:sp>
      <p:sp>
        <p:nvSpPr>
          <p:cNvPr id="6" name="Oval 5"/>
          <p:cNvSpPr>
            <a:spLocks noChangeArrowheads="1"/>
          </p:cNvSpPr>
          <p:nvPr/>
        </p:nvSpPr>
        <p:spPr bwMode="auto">
          <a:xfrm>
            <a:off x="3071802" y="1285860"/>
            <a:ext cx="2994025" cy="2482850"/>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a:r>
              <a:rPr lang="ar-SA" sz="3200" dirty="0">
                <a:latin typeface="Microsoft Sans Serif" pitchFamily="34" charset="0"/>
                <a:cs typeface="AL-Mohanad Bold" pitchFamily="2" charset="-78"/>
              </a:rPr>
              <a:t>يستغرق الاختبار  أربع ساعات متواصلة</a:t>
            </a:r>
            <a:endParaRPr lang="en-US" sz="3200" dirty="0">
              <a:cs typeface="AL-Mohanad Bold" pitchFamily="2" charset="-78"/>
            </a:endParaRPr>
          </a:p>
        </p:txBody>
      </p:sp>
      <p:sp>
        <p:nvSpPr>
          <p:cNvPr id="7" name="Oval 6"/>
          <p:cNvSpPr>
            <a:spLocks noChangeArrowheads="1"/>
          </p:cNvSpPr>
          <p:nvPr/>
        </p:nvSpPr>
        <p:spPr bwMode="auto">
          <a:xfrm>
            <a:off x="1142976" y="3714753"/>
            <a:ext cx="2679696" cy="2500330"/>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a:r>
              <a:rPr lang="ar-SA" sz="2800" dirty="0">
                <a:latin typeface="Microsoft Sans Serif" pitchFamily="34" charset="0"/>
                <a:cs typeface="AL-Mohanad Bold" pitchFamily="2" charset="-78"/>
              </a:rPr>
              <a:t>حوالي ساعة واحدة للإجراءات والتعليمات، وتعبئة بيانات ورقة الإجابة</a:t>
            </a:r>
            <a:endParaRPr lang="en-US" sz="2800" dirty="0">
              <a:cs typeface="AL-Mohanad Bold" pitchFamily="2" charset="-78"/>
            </a:endParaRPr>
          </a:p>
        </p:txBody>
      </p:sp>
      <p:sp>
        <p:nvSpPr>
          <p:cNvPr id="8" name="Oval 7"/>
          <p:cNvSpPr>
            <a:spLocks noChangeArrowheads="1"/>
          </p:cNvSpPr>
          <p:nvPr/>
        </p:nvSpPr>
        <p:spPr bwMode="auto">
          <a:xfrm>
            <a:off x="5594350" y="3611563"/>
            <a:ext cx="2692426" cy="2603519"/>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a:r>
              <a:rPr lang="ar-SA" sz="2800" dirty="0">
                <a:latin typeface="Microsoft Sans Serif" pitchFamily="34" charset="0"/>
                <a:cs typeface="AL-Mohanad Bold" pitchFamily="2" charset="-78"/>
              </a:rPr>
              <a:t>حوالي 3 ساعات مقسمة  بالتساوي على ستة أقسام ولكل قسم 30 دقيقة</a:t>
            </a:r>
            <a:endParaRPr lang="en-US" sz="2800" dirty="0">
              <a:latin typeface="Microsoft Sans Serif" pitchFamily="34" charset="0"/>
              <a:cs typeface="AL-Mohanad Bold" pitchFamily="2" charset="-78"/>
            </a:endParaRPr>
          </a:p>
        </p:txBody>
      </p:sp>
      <p:sp>
        <p:nvSpPr>
          <p:cNvPr id="9" name="Down Arrow 8"/>
          <p:cNvSpPr>
            <a:spLocks noChangeArrowheads="1"/>
          </p:cNvSpPr>
          <p:nvPr/>
        </p:nvSpPr>
        <p:spPr bwMode="auto">
          <a:xfrm rot="1961999">
            <a:off x="3127375" y="3379788"/>
            <a:ext cx="438150" cy="730250"/>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algn="ctr" rtl="0"/>
            <a:endParaRPr lang="ar-SA"/>
          </a:p>
        </p:txBody>
      </p:sp>
      <p:sp>
        <p:nvSpPr>
          <p:cNvPr id="10" name="Down Arrow 9"/>
          <p:cNvSpPr>
            <a:spLocks noChangeArrowheads="1"/>
          </p:cNvSpPr>
          <p:nvPr/>
        </p:nvSpPr>
        <p:spPr bwMode="auto">
          <a:xfrm rot="-2381058">
            <a:off x="5594350" y="3375025"/>
            <a:ext cx="438150" cy="730250"/>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algn="ctr" rtl="0"/>
            <a:endParaRPr lang="ar-SA"/>
          </a:p>
        </p:txBody>
      </p:sp>
    </p:spTree>
    <p:extLst>
      <p:ext uri="{BB962C8B-B14F-4D97-AF65-F5344CB8AC3E}">
        <p14:creationId xmlns="" xmlns:p14="http://schemas.microsoft.com/office/powerpoint/2010/main" val="26558883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bg/>
                                          </p:spTgt>
                                        </p:tgtEl>
                                        <p:attrNameLst>
                                          <p:attrName>style.visibility</p:attrName>
                                        </p:attrNameLst>
                                      </p:cBhvr>
                                      <p:to>
                                        <p:strVal val="visible"/>
                                      </p:to>
                                    </p:set>
                                    <p:anim calcmode="lin" valueType="num">
                                      <p:cBhvr additive="base">
                                        <p:cTn id="13" dur="500" fill="hold"/>
                                        <p:tgtEl>
                                          <p:spTgt spid="6">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bg/>
                                          </p:spTgt>
                                        </p:tgtEl>
                                        <p:attrNameLst>
                                          <p:attrName>style.visibility</p:attrName>
                                        </p:attrNameLst>
                                      </p:cBhvr>
                                      <p:to>
                                        <p:strVal val="visible"/>
                                      </p:to>
                                    </p:set>
                                    <p:anim calcmode="lin" valueType="num">
                                      <p:cBhvr additive="base">
                                        <p:cTn id="3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0" end="0"/>
                                            </p:txEl>
                                          </p:spTgt>
                                        </p:tgtEl>
                                        <p:attrNameLst>
                                          <p:attrName>style.visibility</p:attrName>
                                        </p:attrNameLst>
                                      </p:cBhvr>
                                      <p:to>
                                        <p:strVal val="visible"/>
                                      </p:to>
                                    </p:set>
                                    <p:anim calcmode="lin" valueType="num">
                                      <p:cBhvr additive="base">
                                        <p:cTn id="4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bg/>
                                          </p:spTgt>
                                        </p:tgtEl>
                                        <p:attrNameLst>
                                          <p:attrName>style.visibility</p:attrName>
                                        </p:attrNameLst>
                                      </p:cBhvr>
                                      <p:to>
                                        <p:strVal val="visible"/>
                                      </p:to>
                                    </p:set>
                                    <p:anim calcmode="lin" valueType="num">
                                      <p:cBhvr additive="base">
                                        <p:cTn id="49" dur="500" fill="hold"/>
                                        <p:tgtEl>
                                          <p:spTgt spid="7">
                                            <p:bg/>
                                          </p:spTgt>
                                        </p:tgtEl>
                                        <p:attrNameLst>
                                          <p:attrName>ppt_x</p:attrName>
                                        </p:attrNameLst>
                                      </p:cBhvr>
                                      <p:tavLst>
                                        <p:tav tm="0">
                                          <p:val>
                                            <p:strVal val="#ppt_x"/>
                                          </p:val>
                                        </p:tav>
                                        <p:tav tm="100000">
                                          <p:val>
                                            <p:strVal val="#ppt_x"/>
                                          </p:val>
                                        </p:tav>
                                      </p:tavLst>
                                    </p:anim>
                                    <p:anim calcmode="lin" valueType="num">
                                      <p:cBhvr additive="base">
                                        <p:cTn id="50"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anim calcmode="lin" valueType="num">
                                      <p:cBhvr additive="base">
                                        <p:cTn id="5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animBg="1"/>
      <p:bldP spid="7" grpId="0" build="p" animBg="1"/>
      <p:bldP spid="8" grpId="0" build="p"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916832"/>
            <a:ext cx="8229600" cy="4090459"/>
          </a:xfrm>
        </p:spPr>
        <p:txBody>
          <a:bodyPr>
            <a:normAutofit/>
          </a:bodyPr>
          <a:lstStyle/>
          <a:p>
            <a:pPr marL="109728" indent="0">
              <a:buNone/>
            </a:pPr>
            <a:r>
              <a:rPr lang="ar-SA" sz="4400" b="1" dirty="0">
                <a:cs typeface="AL-Mateen" pitchFamily="2" charset="-78"/>
              </a:rPr>
              <a:t>اختبار يقيس </a:t>
            </a:r>
            <a:r>
              <a:rPr lang="ar-SA" sz="4400" b="1" u="sng" dirty="0">
                <a:solidFill>
                  <a:srgbClr val="C00000"/>
                </a:solidFill>
                <a:cs typeface="AL-Mateen" pitchFamily="2" charset="-78"/>
              </a:rPr>
              <a:t>القدرة التحليلية والاستدلالية </a:t>
            </a:r>
            <a:r>
              <a:rPr lang="ar-SA" sz="4400" b="1" dirty="0">
                <a:cs typeface="AL-Mateen" pitchFamily="2" charset="-78"/>
              </a:rPr>
              <a:t>لدى الطالب، أي أنه يركز على معرفة قابلية الطالب للتعلم بصرف النظر عن براعته الخاصة في موضوع معيّن. </a:t>
            </a:r>
            <a:endParaRPr lang="ar-SA" sz="4400" dirty="0">
              <a:cs typeface="AL-Mateen" pitchFamily="2" charset="-78"/>
            </a:endParaRPr>
          </a:p>
          <a:p>
            <a:pPr marL="109728" indent="0">
              <a:buNone/>
            </a:pPr>
            <a:endParaRPr lang="ar-SA" sz="4400" dirty="0"/>
          </a:p>
        </p:txBody>
      </p:sp>
      <p:sp>
        <p:nvSpPr>
          <p:cNvPr id="3" name="عنوان 2"/>
          <p:cNvSpPr>
            <a:spLocks noGrp="1"/>
          </p:cNvSpPr>
          <p:nvPr>
            <p:ph type="title"/>
          </p:nvPr>
        </p:nvSpPr>
        <p:spPr/>
        <p:txBody>
          <a:bodyPr/>
          <a:lstStyle/>
          <a:p>
            <a:pPr algn="ctr"/>
            <a:r>
              <a:rPr lang="ar-SA" sz="4400" dirty="0">
                <a:solidFill>
                  <a:srgbClr val="00B050"/>
                </a:solidFill>
                <a:cs typeface="AL-Mateen" pitchFamily="2" charset="-78"/>
              </a:rPr>
              <a:t>ما هو اختبار القدرات؟؟</a:t>
            </a:r>
            <a:endParaRPr lang="ar-SA" dirty="0"/>
          </a:p>
        </p:txBody>
      </p:sp>
    </p:spTree>
    <p:extLst>
      <p:ext uri="{BB962C8B-B14F-4D97-AF65-F5344CB8AC3E}">
        <p14:creationId xmlns="" xmlns:p14="http://schemas.microsoft.com/office/powerpoint/2010/main" val="29054800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14414" y="857232"/>
            <a:ext cx="7200900" cy="5329238"/>
          </a:xfrm>
        </p:spPr>
        <p:txBody>
          <a:bodyPr/>
          <a:lstStyle/>
          <a:p>
            <a:pPr marL="0" indent="0">
              <a:buFontTx/>
              <a:buNone/>
              <a:defRPr/>
            </a:pPr>
            <a:r>
              <a:rPr lang="ar-SA" sz="4000" b="1" u="sng" dirty="0" smtClean="0">
                <a:solidFill>
                  <a:srgbClr val="C00000"/>
                </a:solidFill>
                <a:cs typeface="AL-Mateen" pitchFamily="2" charset="-78"/>
              </a:rPr>
              <a:t>وذلك من خلال قياس:</a:t>
            </a:r>
            <a:endParaRPr lang="en-US" sz="4000" b="1" u="sng" dirty="0" smtClean="0">
              <a:solidFill>
                <a:srgbClr val="C00000"/>
              </a:solidFill>
              <a:cs typeface="AL-Mateen" pitchFamily="2" charset="-78"/>
            </a:endParaRPr>
          </a:p>
          <a:p>
            <a:pPr>
              <a:defRPr/>
            </a:pPr>
            <a:r>
              <a:rPr lang="ar-SA" sz="4000" b="1" dirty="0" smtClean="0">
                <a:solidFill>
                  <a:srgbClr val="000000"/>
                </a:solidFill>
                <a:cs typeface="AL-Mateen" pitchFamily="2" charset="-78"/>
              </a:rPr>
              <a:t> القدرة على فهم المقروء.</a:t>
            </a:r>
            <a:endParaRPr lang="en-US" sz="4000" b="1" dirty="0" smtClean="0">
              <a:solidFill>
                <a:srgbClr val="000000"/>
              </a:solidFill>
              <a:cs typeface="AL-Mateen" pitchFamily="2" charset="-78"/>
            </a:endParaRPr>
          </a:p>
          <a:p>
            <a:pPr>
              <a:defRPr/>
            </a:pPr>
            <a:r>
              <a:rPr lang="ar-SA" sz="4000" b="1" dirty="0" smtClean="0">
                <a:solidFill>
                  <a:srgbClr val="000000"/>
                </a:solidFill>
                <a:cs typeface="AL-Mateen" pitchFamily="2" charset="-78"/>
              </a:rPr>
              <a:t> القدرة على إدراك العلاقات المنطقية.</a:t>
            </a:r>
            <a:endParaRPr lang="en-US" sz="4000" b="1" dirty="0" smtClean="0">
              <a:solidFill>
                <a:srgbClr val="000000"/>
              </a:solidFill>
              <a:cs typeface="AL-Mateen" pitchFamily="2" charset="-78"/>
            </a:endParaRPr>
          </a:p>
          <a:p>
            <a:pPr>
              <a:defRPr/>
            </a:pPr>
            <a:r>
              <a:rPr lang="ar-SA" sz="4000" b="1" dirty="0" smtClean="0">
                <a:solidFill>
                  <a:srgbClr val="000000"/>
                </a:solidFill>
                <a:cs typeface="AL-Mateen" pitchFamily="2" charset="-78"/>
              </a:rPr>
              <a:t> القدرة على حل مسائل مبنية على مفاهيم رياضية أساسية.</a:t>
            </a:r>
            <a:endParaRPr lang="en-US" sz="4000" b="1" dirty="0" smtClean="0">
              <a:solidFill>
                <a:srgbClr val="000000"/>
              </a:solidFill>
              <a:cs typeface="AL-Mateen" pitchFamily="2" charset="-78"/>
            </a:endParaRPr>
          </a:p>
          <a:p>
            <a:pPr>
              <a:defRPr/>
            </a:pPr>
            <a:r>
              <a:rPr lang="ar-SA" sz="4000" b="1" dirty="0" smtClean="0">
                <a:solidFill>
                  <a:srgbClr val="000000"/>
                </a:solidFill>
                <a:cs typeface="AL-Mateen" pitchFamily="2" charset="-78"/>
              </a:rPr>
              <a:t> القدرة على الاستنتاج.</a:t>
            </a:r>
            <a:endParaRPr lang="en-US" sz="4000" b="1" dirty="0" smtClean="0">
              <a:solidFill>
                <a:srgbClr val="000000"/>
              </a:solidFill>
              <a:cs typeface="AL-Mateen" pitchFamily="2" charset="-78"/>
            </a:endParaRPr>
          </a:p>
          <a:p>
            <a:pPr>
              <a:defRPr/>
            </a:pPr>
            <a:r>
              <a:rPr lang="ar-SA" sz="4000" b="1" dirty="0" smtClean="0">
                <a:solidFill>
                  <a:srgbClr val="000000"/>
                </a:solidFill>
                <a:cs typeface="AL-Mateen" pitchFamily="2" charset="-78"/>
              </a:rPr>
              <a:t> القدرة على القياس.</a:t>
            </a:r>
            <a:endParaRPr lang="en-US" sz="4000" b="1" dirty="0">
              <a:solidFill>
                <a:srgbClr val="000000"/>
              </a:solidFill>
              <a:cs typeface="AL-Matee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r>
              <a:rPr lang="ar-SA" sz="3200" smtClean="0">
                <a:solidFill>
                  <a:srgbClr val="FFFF99"/>
                </a:solidFill>
                <a:cs typeface="AL-Mohanad Bold" pitchFamily="2" charset="-78"/>
              </a:rPr>
              <a:t>طبيعـة الاخـتبار </a:t>
            </a:r>
            <a:endParaRPr lang="en-US" sz="3200" smtClean="0">
              <a:solidFill>
                <a:srgbClr val="FFFF99"/>
              </a:solidFill>
              <a:cs typeface="AL-Mohanad Bold" pitchFamily="2" charset="-78"/>
            </a:endParaRPr>
          </a:p>
        </p:txBody>
      </p:sp>
      <p:sp>
        <p:nvSpPr>
          <p:cNvPr id="4" name="Down Arrow Callout 3"/>
          <p:cNvSpPr>
            <a:spLocks noChangeArrowheads="1"/>
          </p:cNvSpPr>
          <p:nvPr/>
        </p:nvSpPr>
        <p:spPr bwMode="auto">
          <a:xfrm>
            <a:off x="2819400" y="1639888"/>
            <a:ext cx="3286125" cy="1789112"/>
          </a:xfrm>
          <a:prstGeom prst="downArrowCallout">
            <a:avLst>
              <a:gd name="adj1" fmla="val 25000"/>
              <a:gd name="adj2" fmla="val 25000"/>
              <a:gd name="adj3" fmla="val 25000"/>
              <a:gd name="adj4" fmla="val 64977"/>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a:r>
              <a:rPr lang="ar-SA" sz="3200" dirty="0">
                <a:solidFill>
                  <a:srgbClr val="FFFF99"/>
                </a:solidFill>
                <a:cs typeface="AL-Mohanad Bold" pitchFamily="2" charset="-78"/>
              </a:rPr>
              <a:t> </a:t>
            </a:r>
            <a:r>
              <a:rPr lang="ar-SA" sz="3200" dirty="0">
                <a:solidFill>
                  <a:schemeClr val="tx1"/>
                </a:solidFill>
                <a:latin typeface="Microsoft Sans Serif" pitchFamily="34" charset="0"/>
                <a:cs typeface="AL-Mohanad Bold" pitchFamily="2" charset="-78"/>
              </a:rPr>
              <a:t>يتكون الاختبار من </a:t>
            </a:r>
          </a:p>
          <a:p>
            <a:pPr algn="ctr" rtl="0"/>
            <a:r>
              <a:rPr lang="ar-SA" sz="3200" dirty="0">
                <a:solidFill>
                  <a:schemeClr val="tx1"/>
                </a:solidFill>
                <a:latin typeface="Microsoft Sans Serif" pitchFamily="34" charset="0"/>
                <a:cs typeface="AL-Mohanad Bold" pitchFamily="2" charset="-78"/>
              </a:rPr>
              <a:t>ستة أقسام</a:t>
            </a:r>
            <a:r>
              <a:rPr lang="ar-SA" dirty="0">
                <a:solidFill>
                  <a:schemeClr val="tx1"/>
                </a:solidFill>
                <a:latin typeface="Microsoft Sans Serif" pitchFamily="34" charset="0"/>
                <a:cs typeface="AL-Mohanad Bold" pitchFamily="2" charset="-78"/>
              </a:rPr>
              <a:t> </a:t>
            </a:r>
            <a:endParaRPr lang="en-US" dirty="0">
              <a:solidFill>
                <a:schemeClr val="tx1"/>
              </a:solidFill>
              <a:cs typeface="AL-Mohanad Bold" pitchFamily="2" charset="-78"/>
            </a:endParaRPr>
          </a:p>
        </p:txBody>
      </p:sp>
      <p:sp>
        <p:nvSpPr>
          <p:cNvPr id="5" name="Flowchart: Process 4"/>
          <p:cNvSpPr>
            <a:spLocks noChangeArrowheads="1"/>
          </p:cNvSpPr>
          <p:nvPr/>
        </p:nvSpPr>
        <p:spPr bwMode="auto">
          <a:xfrm>
            <a:off x="5813425" y="4159250"/>
            <a:ext cx="2957513" cy="1350963"/>
          </a:xfrm>
          <a:prstGeom prst="flowChartProcess">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a:endParaRPr lang="ar-SA" dirty="0" smtClean="0">
              <a:solidFill>
                <a:srgbClr val="FFFF99"/>
              </a:solidFill>
              <a:latin typeface="Microsoft Sans Serif" pitchFamily="34" charset="0"/>
              <a:cs typeface="AL-Mohanad Bold" pitchFamily="2" charset="-78"/>
            </a:endParaRPr>
          </a:p>
          <a:p>
            <a:pPr algn="ctr" rtl="0"/>
            <a:r>
              <a:rPr lang="ar-SA" sz="3200" dirty="0" smtClean="0">
                <a:solidFill>
                  <a:schemeClr val="tx1"/>
                </a:solidFill>
                <a:latin typeface="Microsoft Sans Serif" pitchFamily="34" charset="0"/>
                <a:cs typeface="AL-Mohanad Bold" pitchFamily="2" charset="-78"/>
              </a:rPr>
              <a:t>قسمين </a:t>
            </a:r>
            <a:r>
              <a:rPr lang="ar-SA" sz="3200" dirty="0">
                <a:solidFill>
                  <a:schemeClr val="tx1"/>
                </a:solidFill>
                <a:latin typeface="Microsoft Sans Serif" pitchFamily="34" charset="0"/>
                <a:cs typeface="AL-Mohanad Bold" pitchFamily="2" charset="-78"/>
              </a:rPr>
              <a:t>لأسئلة </a:t>
            </a:r>
            <a:r>
              <a:rPr lang="ar-SA" sz="3200" dirty="0" smtClean="0">
                <a:solidFill>
                  <a:schemeClr val="tx1"/>
                </a:solidFill>
                <a:latin typeface="Microsoft Sans Serif" pitchFamily="34" charset="0"/>
                <a:cs typeface="AL-Mohanad Bold" pitchFamily="2" charset="-78"/>
              </a:rPr>
              <a:t>القدرات </a:t>
            </a:r>
            <a:r>
              <a:rPr lang="ar-SA" sz="3200" dirty="0">
                <a:solidFill>
                  <a:schemeClr val="tx1"/>
                </a:solidFill>
                <a:latin typeface="Microsoft Sans Serif" pitchFamily="34" charset="0"/>
                <a:cs typeface="AL-Mohanad Bold" pitchFamily="2" charset="-78"/>
              </a:rPr>
              <a:t>العامة</a:t>
            </a:r>
            <a:endParaRPr lang="en-US" sz="3200" dirty="0">
              <a:solidFill>
                <a:schemeClr val="tx1"/>
              </a:solidFill>
              <a:cs typeface="AL-Mohanad Bold" pitchFamily="2" charset="-78"/>
            </a:endParaRPr>
          </a:p>
        </p:txBody>
      </p:sp>
      <p:sp>
        <p:nvSpPr>
          <p:cNvPr id="6" name="Flowchart: Process 5"/>
          <p:cNvSpPr>
            <a:spLocks noChangeArrowheads="1"/>
          </p:cNvSpPr>
          <p:nvPr/>
        </p:nvSpPr>
        <p:spPr bwMode="auto">
          <a:xfrm>
            <a:off x="500034" y="4143380"/>
            <a:ext cx="2994025" cy="1387475"/>
          </a:xfrm>
          <a:prstGeom prst="flowChartProcess">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a:r>
              <a:rPr lang="ar-SA" sz="3200" dirty="0">
                <a:solidFill>
                  <a:schemeClr val="tx1"/>
                </a:solidFill>
                <a:latin typeface="Microsoft Sans Serif" pitchFamily="34" charset="0"/>
                <a:cs typeface="AL-Mohanad Bold" pitchFamily="2" charset="-78"/>
              </a:rPr>
              <a:t>وأربعة أقسام لأسئلة التحصيل الدراسي</a:t>
            </a:r>
            <a:endParaRPr lang="en-US" sz="3200" dirty="0">
              <a:solidFill>
                <a:schemeClr val="tx1"/>
              </a:solidFill>
              <a:cs typeface="AL-Mohanad Bold" pitchFamily="2" charset="-78"/>
            </a:endParaRPr>
          </a:p>
        </p:txBody>
      </p:sp>
    </p:spTree>
    <p:extLst>
      <p:ext uri="{BB962C8B-B14F-4D97-AF65-F5344CB8AC3E}">
        <p14:creationId xmlns="" xmlns:p14="http://schemas.microsoft.com/office/powerpoint/2010/main" val="29351096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bg/>
                                          </p:spTgt>
                                        </p:tgtEl>
                                        <p:attrNameLst>
                                          <p:attrName>style.visibility</p:attrName>
                                        </p:attrNameLst>
                                      </p:cBhvr>
                                      <p:to>
                                        <p:strVal val="visible"/>
                                      </p:to>
                                    </p:set>
                                    <p:anim calcmode="lin" valueType="num">
                                      <p:cBhvr additive="base">
                                        <p:cTn id="1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bg/>
                                          </p:spTgt>
                                        </p:tgtEl>
                                        <p:attrNameLst>
                                          <p:attrName>style.visibility</p:attrName>
                                        </p:attrNameLst>
                                      </p:cBhvr>
                                      <p:to>
                                        <p:strVal val="visible"/>
                                      </p:to>
                                    </p:set>
                                    <p:anim calcmode="lin" valueType="num">
                                      <p:cBhvr additive="base">
                                        <p:cTn id="31" dur="500" fill="hold"/>
                                        <p:tgtEl>
                                          <p:spTgt spid="5">
                                            <p:bg/>
                                          </p:spTgt>
                                        </p:tgtEl>
                                        <p:attrNameLst>
                                          <p:attrName>ppt_x</p:attrName>
                                        </p:attrNameLst>
                                      </p:cBhvr>
                                      <p:tavLst>
                                        <p:tav tm="0">
                                          <p:val>
                                            <p:strVal val="#ppt_x"/>
                                          </p:val>
                                        </p:tav>
                                        <p:tav tm="100000">
                                          <p:val>
                                            <p:strVal val="#ppt_x"/>
                                          </p:val>
                                        </p:tav>
                                      </p:tavLst>
                                    </p:anim>
                                    <p:anim calcmode="lin" valueType="num">
                                      <p:cBhvr additive="base">
                                        <p:cTn id="32"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 calcmode="lin" valueType="num">
                                      <p:cBhvr additive="base">
                                        <p:cTn id="3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bg/>
                                          </p:spTgt>
                                        </p:tgtEl>
                                        <p:attrNameLst>
                                          <p:attrName>style.visibility</p:attrName>
                                        </p:attrNameLst>
                                      </p:cBhvr>
                                      <p:to>
                                        <p:strVal val="visible"/>
                                      </p:to>
                                    </p:set>
                                    <p:anim calcmode="lin" valueType="num">
                                      <p:cBhvr additive="base">
                                        <p:cTn id="43" dur="500" fill="hold"/>
                                        <p:tgtEl>
                                          <p:spTgt spid="6">
                                            <p:bg/>
                                          </p:spTgt>
                                        </p:tgtEl>
                                        <p:attrNameLst>
                                          <p:attrName>ppt_x</p:attrName>
                                        </p:attrNameLst>
                                      </p:cBhvr>
                                      <p:tavLst>
                                        <p:tav tm="0">
                                          <p:val>
                                            <p:strVal val="#ppt_x"/>
                                          </p:val>
                                        </p:tav>
                                        <p:tav tm="100000">
                                          <p:val>
                                            <p:strVal val="#ppt_x"/>
                                          </p:val>
                                        </p:tav>
                                      </p:tavLst>
                                    </p:anim>
                                    <p:anim calcmode="lin" valueType="num">
                                      <p:cBhvr additive="base">
                                        <p:cTn id="44"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animBg="1"/>
      <p:bldP spid="5" grpId="0" build="p" animBg="1"/>
      <p:bldP spid="6"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700808"/>
            <a:ext cx="8424936" cy="4392488"/>
          </a:xfrm>
        </p:spPr>
        <p:txBody>
          <a:bodyPr>
            <a:normAutofit fontScale="92500"/>
          </a:bodyPr>
          <a:lstStyle/>
          <a:p>
            <a:pPr lvl="0"/>
            <a:r>
              <a:rPr lang="ar-SA" sz="3900" dirty="0" smtClean="0">
                <a:cs typeface="AL-Mateen" pitchFamily="2" charset="-78"/>
              </a:rPr>
              <a:t>وجود </a:t>
            </a:r>
            <a:r>
              <a:rPr lang="ar-SA" sz="3900" dirty="0" smtClean="0">
                <a:solidFill>
                  <a:srgbClr val="FF0000"/>
                </a:solidFill>
                <a:cs typeface="AL-Mateen" pitchFamily="2" charset="-78"/>
              </a:rPr>
              <a:t>طلب ملح من خريجي المرحلة الثانوية </a:t>
            </a:r>
            <a:r>
              <a:rPr lang="ar-SA" sz="3900" dirty="0" smtClean="0">
                <a:cs typeface="AL-Mateen" pitchFamily="2" charset="-78"/>
              </a:rPr>
              <a:t>للالتحاق بالتعليم الجامعي.</a:t>
            </a:r>
            <a:endParaRPr lang="en-US" sz="3900" dirty="0" smtClean="0">
              <a:cs typeface="AL-Mateen" pitchFamily="2" charset="-78"/>
            </a:endParaRPr>
          </a:p>
          <a:p>
            <a:pPr lvl="0"/>
            <a:r>
              <a:rPr lang="ar-SA" sz="3900" dirty="0" smtClean="0">
                <a:cs typeface="AL-Mateen" pitchFamily="2" charset="-78"/>
              </a:rPr>
              <a:t>الحاجة </a:t>
            </a:r>
            <a:r>
              <a:rPr lang="ar-SA" sz="3900" dirty="0" smtClean="0">
                <a:solidFill>
                  <a:srgbClr val="FF0000"/>
                </a:solidFill>
                <a:cs typeface="AL-Mateen" pitchFamily="2" charset="-78"/>
              </a:rPr>
              <a:t>لمعيار إضاف</a:t>
            </a:r>
            <a:r>
              <a:rPr lang="ar-SA" sz="3900" dirty="0" smtClean="0">
                <a:cs typeface="AL-Mateen" pitchFamily="2" charset="-78"/>
              </a:rPr>
              <a:t>ي يعتمد على انتقاء طلبة التعليم الجامعي, أسوة بالعديد من دول العالم.</a:t>
            </a:r>
            <a:endParaRPr lang="en-US" sz="3900" dirty="0" smtClean="0">
              <a:cs typeface="AL-Mateen" pitchFamily="2" charset="-78"/>
            </a:endParaRPr>
          </a:p>
          <a:p>
            <a:pPr lvl="0"/>
            <a:r>
              <a:rPr lang="ar-SA" sz="3900" dirty="0" smtClean="0">
                <a:cs typeface="AL-Mateen" pitchFamily="2" charset="-78"/>
              </a:rPr>
              <a:t>الحاجة </a:t>
            </a:r>
            <a:r>
              <a:rPr lang="ar-SA" sz="3900" dirty="0" smtClean="0">
                <a:solidFill>
                  <a:srgbClr val="FF0000"/>
                </a:solidFill>
                <a:cs typeface="AL-Mateen" pitchFamily="2" charset="-78"/>
              </a:rPr>
              <a:t>لمعيار محدد وموحد لاختبارات القبول في الجامعات </a:t>
            </a:r>
            <a:r>
              <a:rPr lang="ar-SA" sz="3900" dirty="0" smtClean="0">
                <a:cs typeface="AL-Mateen" pitchFamily="2" charset="-78"/>
              </a:rPr>
              <a:t>السعودية فعلى الرغم من الجهود المتكررة لإعداد هذا النوع من الاختبارات فإنها تختلف من جامعة لأخرى, بل قد تختلف في الجامعة الواحدة بين سنة وأخرى.</a:t>
            </a:r>
            <a:endParaRPr lang="en-US" sz="3900" dirty="0" smtClean="0">
              <a:cs typeface="AL-Mateen" pitchFamily="2" charset="-78"/>
            </a:endParaRPr>
          </a:p>
          <a:p>
            <a:endParaRPr lang="ar-SA" dirty="0"/>
          </a:p>
        </p:txBody>
      </p:sp>
      <p:sp>
        <p:nvSpPr>
          <p:cNvPr id="2" name="عنوان 1"/>
          <p:cNvSpPr>
            <a:spLocks noGrp="1"/>
          </p:cNvSpPr>
          <p:nvPr>
            <p:ph type="title"/>
          </p:nvPr>
        </p:nvSpPr>
        <p:spPr>
          <a:xfrm>
            <a:off x="500034" y="571480"/>
            <a:ext cx="8183880" cy="913304"/>
          </a:xfrm>
        </p:spPr>
        <p:txBody>
          <a:bodyPr/>
          <a:lstStyle/>
          <a:p>
            <a:pPr algn="ctr"/>
            <a:r>
              <a:rPr lang="ar-SA" dirty="0" smtClean="0">
                <a:solidFill>
                  <a:srgbClr val="FF0000"/>
                </a:solidFill>
                <a:cs typeface="AL-Mateen" pitchFamily="2" charset="-78"/>
              </a:rPr>
              <a:t>ما أهمية الاختبار؟</a:t>
            </a:r>
            <a:endParaRPr lang="ar-SA" dirty="0">
              <a:solidFill>
                <a:srgbClr val="FF0000"/>
              </a:solidFill>
              <a:cs typeface="AL-Matee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476672"/>
            <a:ext cx="7994848" cy="5543128"/>
          </a:xfrm>
        </p:spPr>
        <p:txBody>
          <a:bodyPr/>
          <a:lstStyle/>
          <a:p>
            <a:pPr lvl="0">
              <a:buNone/>
            </a:pPr>
            <a:endParaRPr lang="en-US" dirty="0" smtClean="0"/>
          </a:p>
          <a:p>
            <a:pPr lvl="0"/>
            <a:r>
              <a:rPr lang="ar-SA" sz="3600" dirty="0" smtClean="0">
                <a:cs typeface="AL-Mateen" pitchFamily="2" charset="-78"/>
              </a:rPr>
              <a:t>بروز العديد من </a:t>
            </a:r>
            <a:r>
              <a:rPr lang="ar-SA" sz="3600" dirty="0" smtClean="0">
                <a:solidFill>
                  <a:srgbClr val="FF0000"/>
                </a:solidFill>
                <a:cs typeface="AL-Mateen" pitchFamily="2" charset="-78"/>
              </a:rPr>
              <a:t>المؤشرات التي تؤكد ضعف أداء الطلاب </a:t>
            </a:r>
            <a:r>
              <a:rPr lang="ar-SA" sz="3600" dirty="0" smtClean="0">
                <a:cs typeface="AL-Mateen" pitchFamily="2" charset="-78"/>
              </a:rPr>
              <a:t>, بصفة عامة, في الدراسة الجامعية, بتحصيلهم في المرحلة الثانوية ؛ مما يجعل التركيز على القدرات المتعلقة بحسن الأداء في التعليم الجامعي أمراً بالغ الأهمية.</a:t>
            </a:r>
            <a:endParaRPr lang="en-US" sz="3600" dirty="0" smtClean="0">
              <a:cs typeface="AL-Mateen" pitchFamily="2" charset="-78"/>
            </a:endParaRPr>
          </a:p>
          <a:p>
            <a:pPr lvl="0"/>
            <a:r>
              <a:rPr lang="ar-SA" sz="3600" dirty="0" smtClean="0">
                <a:cs typeface="AL-Mateen" pitchFamily="2" charset="-78"/>
              </a:rPr>
              <a:t>إتاحة فرصة الالتحاق بالجامعات للطلاب الذين </a:t>
            </a:r>
            <a:r>
              <a:rPr lang="ar-SA" sz="3600" dirty="0" smtClean="0">
                <a:solidFill>
                  <a:srgbClr val="FF0000"/>
                </a:solidFill>
                <a:cs typeface="AL-Mateen" pitchFamily="2" charset="-78"/>
              </a:rPr>
              <a:t>يملكون قدرات عقلية تؤهلهم</a:t>
            </a:r>
            <a:r>
              <a:rPr lang="ar-SA" sz="3600" dirty="0" smtClean="0">
                <a:cs typeface="AL-Mateen" pitchFamily="2" charset="-78"/>
              </a:rPr>
              <a:t> لذلك, </a:t>
            </a:r>
            <a:r>
              <a:rPr lang="ar-SA" sz="3600" dirty="0" smtClean="0">
                <a:solidFill>
                  <a:srgbClr val="FF0000"/>
                </a:solidFill>
                <a:cs typeface="AL-Mateen" pitchFamily="2" charset="-78"/>
              </a:rPr>
              <a:t>لكنهم لم يتكيفوا مع طبيعة تقويم المقررات في المرحلة الثانوية</a:t>
            </a:r>
            <a:r>
              <a:rPr lang="ar-SA" sz="3600" dirty="0" smtClean="0">
                <a:cs typeface="AL-Mateen" pitchFamily="2" charset="-78"/>
              </a:rPr>
              <a:t>. </a:t>
            </a:r>
            <a:endParaRPr lang="ar-SA" sz="3600" dirty="0">
              <a:cs typeface="AL-Matee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عنصر نائب للمحتوى 2"/>
          <p:cNvSpPr>
            <a:spLocks noGrp="1"/>
          </p:cNvSpPr>
          <p:nvPr>
            <p:ph idx="1"/>
          </p:nvPr>
        </p:nvSpPr>
        <p:spPr>
          <a:xfrm>
            <a:off x="1547813" y="1125538"/>
            <a:ext cx="7596187" cy="5472112"/>
          </a:xfrm>
        </p:spPr>
        <p:txBody>
          <a:bodyPr/>
          <a:lstStyle/>
          <a:p>
            <a:pPr marL="0" indent="0">
              <a:buFontTx/>
              <a:buNone/>
            </a:pPr>
            <a:endParaRPr lang="ar-SA" sz="4000" smtClean="0">
              <a:cs typeface="AL-Mateen" pitchFamily="2" charset="-78"/>
            </a:endParaRPr>
          </a:p>
          <a:p>
            <a:pPr marL="0" indent="0">
              <a:buFontTx/>
              <a:buNone/>
            </a:pPr>
            <a:endParaRPr lang="ar-SA" sz="4000" smtClean="0">
              <a:solidFill>
                <a:srgbClr val="C00000"/>
              </a:solidFill>
              <a:cs typeface="AL-Mateen" pitchFamily="2" charset="-78"/>
            </a:endParaRPr>
          </a:p>
        </p:txBody>
      </p:sp>
      <p:sp>
        <p:nvSpPr>
          <p:cNvPr id="10242" name="عنوان 1"/>
          <p:cNvSpPr>
            <a:spLocks noGrp="1"/>
          </p:cNvSpPr>
          <p:nvPr>
            <p:ph type="title"/>
          </p:nvPr>
        </p:nvSpPr>
        <p:spPr>
          <a:xfrm>
            <a:off x="2124075" y="260350"/>
            <a:ext cx="6400800" cy="792163"/>
          </a:xfrm>
        </p:spPr>
        <p:txBody>
          <a:bodyPr/>
          <a:lstStyle/>
          <a:p>
            <a:pPr algn="ctr"/>
            <a:r>
              <a:rPr lang="ar-SA" sz="4400" u="sng" dirty="0" smtClean="0">
                <a:solidFill>
                  <a:schemeClr val="tx2"/>
                </a:solidFill>
                <a:cs typeface="AL-Mateen" pitchFamily="2" charset="-78"/>
              </a:rPr>
              <a:t>ما هي مكونات اختبار القدرات؟</a:t>
            </a:r>
          </a:p>
        </p:txBody>
      </p:sp>
      <p:graphicFrame>
        <p:nvGraphicFramePr>
          <p:cNvPr id="7" name="رسم تخطيطي 6"/>
          <p:cNvGraphicFramePr/>
          <p:nvPr>
            <p:extLst>
              <p:ext uri="{D42A27DB-BD31-4B8C-83A1-F6EECF244321}">
                <p14:modId xmlns="" xmlns:p14="http://schemas.microsoft.com/office/powerpoint/2010/main" val="1688286571"/>
              </p:ext>
            </p:extLst>
          </p:nvPr>
        </p:nvGraphicFramePr>
        <p:xfrm>
          <a:off x="1524000" y="1397000"/>
          <a:ext cx="7008440" cy="4889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ox(in)">
                                      <p:cBhvr>
                                        <p:cTn id="7" dur="5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Graphic spid="7"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642918"/>
            <a:ext cx="8463884" cy="5786478"/>
          </a:xfrm>
        </p:spPr>
        <p:txBody>
          <a:bodyPr/>
          <a:lstStyle/>
          <a:p>
            <a:pPr marL="0" indent="0">
              <a:buNone/>
              <a:defRPr/>
            </a:pPr>
            <a:r>
              <a:rPr lang="ar-SA" sz="4000" b="1" dirty="0" smtClean="0">
                <a:solidFill>
                  <a:srgbClr val="C00000"/>
                </a:solidFill>
                <a:cs typeface="AL-Mateen" pitchFamily="2" charset="-78"/>
              </a:rPr>
              <a:t>اولا-الجزء اللفظي:</a:t>
            </a:r>
          </a:p>
          <a:p>
            <a:pPr marL="0" indent="0">
              <a:buFontTx/>
              <a:buNone/>
              <a:defRPr/>
            </a:pPr>
            <a:r>
              <a:rPr lang="ar-SA" sz="2800" b="1" dirty="0" smtClean="0">
                <a:solidFill>
                  <a:schemeClr val="bg2">
                    <a:lumMod val="50000"/>
                  </a:schemeClr>
                </a:solidFill>
                <a:cs typeface="AL-Mateen" pitchFamily="2" charset="-78"/>
              </a:rPr>
              <a:t>يشتمل على أنواع الأسئلة الآتية:</a:t>
            </a:r>
          </a:p>
          <a:p>
            <a:pPr marL="514350" indent="-514350">
              <a:buFontTx/>
              <a:buAutoNum type="arabicPeriod"/>
              <a:defRPr/>
            </a:pPr>
            <a:r>
              <a:rPr lang="ar-SA" sz="3200" b="1" dirty="0" smtClean="0">
                <a:cs typeface="AL-Mateen" pitchFamily="2" charset="-78"/>
              </a:rPr>
              <a:t>معرفة معاني بعض الكلمات</a:t>
            </a:r>
          </a:p>
          <a:p>
            <a:pPr marL="514350" indent="-514350">
              <a:buFontTx/>
              <a:buAutoNum type="arabicPeriod"/>
              <a:defRPr/>
            </a:pPr>
            <a:r>
              <a:rPr lang="ar-SA" sz="3200" b="1" dirty="0" smtClean="0">
                <a:cs typeface="AL-Mateen" pitchFamily="2" charset="-78"/>
              </a:rPr>
              <a:t>إدراك العلاقة بين زوج من الكلمات في مطلع السؤال وقياسها على نظائر تماثلها معطاة في الاختبارات ( علاقات متناظرة )</a:t>
            </a:r>
          </a:p>
          <a:p>
            <a:pPr marL="514350" indent="-514350">
              <a:buFontTx/>
              <a:buAutoNum type="arabicPeriod"/>
              <a:defRPr/>
            </a:pPr>
            <a:r>
              <a:rPr lang="ar-SA" sz="3200" b="1" dirty="0" smtClean="0">
                <a:cs typeface="AL-Mateen" pitchFamily="2" charset="-78"/>
              </a:rPr>
              <a:t>فهم صيغ النصوص القصيرة الناقصة واستنباط ما تحتاج إليه من </a:t>
            </a:r>
            <a:r>
              <a:rPr lang="ar-SA" sz="3200" b="1" dirty="0" err="1" smtClean="0">
                <a:cs typeface="AL-Mateen" pitchFamily="2" charset="-78"/>
              </a:rPr>
              <a:t>تتمات</a:t>
            </a:r>
            <a:r>
              <a:rPr lang="ar-SA" sz="3200" b="1" dirty="0" smtClean="0">
                <a:cs typeface="AL-Mateen" pitchFamily="2" charset="-78"/>
              </a:rPr>
              <a:t> لتكون جملاً مفيدة</a:t>
            </a:r>
          </a:p>
          <a:p>
            <a:pPr marL="514350" indent="-514350">
              <a:buFontTx/>
              <a:buAutoNum type="arabicPeriod"/>
              <a:defRPr/>
            </a:pPr>
            <a:r>
              <a:rPr lang="ar-SA" sz="3200" b="1" dirty="0" smtClean="0">
                <a:cs typeface="AL-Mateen" pitchFamily="2" charset="-78"/>
              </a:rPr>
              <a:t>فهم صيغ النصوص القصيرة وتحليلها من خلال الإجابة  عن أسئلة تتصل بمفهوم هذه النصوص.</a:t>
            </a:r>
          </a:p>
          <a:p>
            <a:pPr marL="0" indent="0">
              <a:buFontTx/>
              <a:buNone/>
              <a:defRPr/>
            </a:pPr>
            <a:endParaRPr lang="ar-SA" sz="4000" dirty="0">
              <a:solidFill>
                <a:srgbClr val="C00000"/>
              </a:solidFill>
              <a:cs typeface="AL-Matee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071802" y="714356"/>
            <a:ext cx="4071966" cy="3035311"/>
          </a:xfrm>
          <a:prstGeom prst="rect">
            <a:avLst/>
          </a:prstGeom>
          <a:noFill/>
          <a:ln w="9525">
            <a:noFill/>
            <a:miter lim="800000"/>
            <a:headEnd/>
            <a:tailEnd/>
          </a:ln>
        </p:spPr>
        <p:txBody>
          <a:bodyPr anchor="ctr"/>
          <a:lstStyle/>
          <a:p>
            <a:pPr algn="ctr"/>
            <a:r>
              <a:rPr lang="en-US" sz="26300" dirty="0">
                <a:solidFill>
                  <a:schemeClr val="bg2">
                    <a:lumMod val="50000"/>
                  </a:schemeClr>
                </a:solidFill>
                <a:latin typeface="AGA Arabesque" pitchFamily="2" charset="2"/>
              </a:rPr>
              <a:t>O</a:t>
            </a:r>
            <a:r>
              <a:rPr lang="en-US" sz="26300" dirty="0">
                <a:solidFill>
                  <a:schemeClr val="bg1"/>
                </a:solidFill>
                <a:latin typeface="AGA Arabesque" pitchFamily="2" charset="2"/>
              </a:rPr>
              <a:t> </a:t>
            </a:r>
          </a:p>
        </p:txBody>
      </p:sp>
      <p:sp>
        <p:nvSpPr>
          <p:cNvPr id="5123" name="Rectangle 3"/>
          <p:cNvSpPr>
            <a:spLocks noChangeArrowheads="1"/>
          </p:cNvSpPr>
          <p:nvPr/>
        </p:nvSpPr>
        <p:spPr bwMode="auto">
          <a:xfrm>
            <a:off x="714348" y="3786190"/>
            <a:ext cx="7315200" cy="1470025"/>
          </a:xfrm>
          <a:prstGeom prst="rect">
            <a:avLst/>
          </a:prstGeom>
          <a:noFill/>
          <a:ln w="9525">
            <a:noFill/>
            <a:miter lim="800000"/>
            <a:headEnd/>
            <a:tailEnd/>
          </a:ln>
        </p:spPr>
        <p:txBody>
          <a:bodyPr anchor="ctr"/>
          <a:lstStyle/>
          <a:p>
            <a:pPr algn="ctr"/>
            <a:r>
              <a:rPr lang="ar-SY" sz="3800" b="1" dirty="0">
                <a:solidFill>
                  <a:srgbClr val="00B050"/>
                </a:solidFill>
              </a:rPr>
              <a:t>السلام عليكم ورحمة الله</a:t>
            </a:r>
            <a:endParaRPr lang="en-US" sz="3800" b="1" dirty="0">
              <a:solidFill>
                <a:srgbClr val="00B050"/>
              </a:solidFill>
            </a:endParaRPr>
          </a:p>
        </p:txBody>
      </p:sp>
    </p:spTree>
    <p:extLst>
      <p:ext uri="{BB962C8B-B14F-4D97-AF65-F5344CB8AC3E}">
        <p14:creationId xmlns="" xmlns:p14="http://schemas.microsoft.com/office/powerpoint/2010/main" val="2827299581"/>
      </p:ext>
    </p:extLst>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92696"/>
            <a:ext cx="8229600" cy="5314595"/>
          </a:xfrm>
        </p:spPr>
        <p:txBody>
          <a:bodyPr/>
          <a:lstStyle/>
          <a:p>
            <a:r>
              <a:rPr lang="ar-SA" sz="3200" b="1" u="sng" dirty="0" smtClean="0">
                <a:cs typeface="AL-Mateen" pitchFamily="2" charset="-78"/>
              </a:rPr>
              <a:t>يتضمن الجزء اللفظي:</a:t>
            </a:r>
          </a:p>
          <a:p>
            <a:r>
              <a:rPr lang="ar-SA" sz="2800" b="1" dirty="0" smtClean="0">
                <a:latin typeface="Traditional Arabic" pitchFamily="18" charset="-78"/>
                <a:cs typeface="Traditional Arabic" pitchFamily="18" charset="-78"/>
              </a:rPr>
              <a:t>68 سؤال للتخصصات العلمية</a:t>
            </a:r>
          </a:p>
          <a:p>
            <a:r>
              <a:rPr lang="ar-SA" sz="2800" b="1" dirty="0" smtClean="0">
                <a:latin typeface="Traditional Arabic" pitchFamily="18" charset="-78"/>
                <a:cs typeface="Traditional Arabic" pitchFamily="18" charset="-78"/>
              </a:rPr>
              <a:t>91 سؤال للتخصصات النظرية</a:t>
            </a:r>
          </a:p>
          <a:p>
            <a:r>
              <a:rPr lang="ar-SA" sz="2800" b="1" dirty="0" smtClean="0">
                <a:latin typeface="Traditional Arabic" pitchFamily="18" charset="-78"/>
                <a:cs typeface="Traditional Arabic" pitchFamily="18" charset="-78"/>
              </a:rPr>
              <a:t>وتتوزع الاسئلة في هذا الجزء على النحو التالي</a:t>
            </a:r>
            <a:r>
              <a:rPr lang="ar-SA" dirty="0" smtClean="0"/>
              <a:t>:</a:t>
            </a:r>
          </a:p>
          <a:p>
            <a:endParaRPr lang="ar-SA" dirty="0"/>
          </a:p>
        </p:txBody>
      </p:sp>
      <p:graphicFrame>
        <p:nvGraphicFramePr>
          <p:cNvPr id="4" name="جدول 3"/>
          <p:cNvGraphicFramePr>
            <a:graphicFrameLocks noGrp="1"/>
          </p:cNvGraphicFramePr>
          <p:nvPr>
            <p:extLst>
              <p:ext uri="{D42A27DB-BD31-4B8C-83A1-F6EECF244321}">
                <p14:modId xmlns="" xmlns:p14="http://schemas.microsoft.com/office/powerpoint/2010/main" val="1581072692"/>
              </p:ext>
            </p:extLst>
          </p:nvPr>
        </p:nvGraphicFramePr>
        <p:xfrm>
          <a:off x="1619672" y="2924944"/>
          <a:ext cx="6552729" cy="2590800"/>
        </p:xfrm>
        <a:graphic>
          <a:graphicData uri="http://schemas.openxmlformats.org/drawingml/2006/table">
            <a:tbl>
              <a:tblPr rtl="1" firstRow="1" bandRow="1">
                <a:tableStyleId>{5C22544A-7EE6-4342-B048-85BDC9FD1C3A}</a:tableStyleId>
              </a:tblPr>
              <a:tblGrid>
                <a:gridCol w="2184243"/>
                <a:gridCol w="2184243"/>
                <a:gridCol w="2184243"/>
              </a:tblGrid>
              <a:tr h="370840">
                <a:tc>
                  <a:txBody>
                    <a:bodyPr/>
                    <a:lstStyle/>
                    <a:p>
                      <a:pPr algn="ctr" rtl="1"/>
                      <a:r>
                        <a:rPr lang="ar-SA" sz="2800" b="1" dirty="0" smtClean="0"/>
                        <a:t>نوع الاسئلة</a:t>
                      </a:r>
                      <a:endParaRPr lang="ar-SA" sz="2800" b="1" dirty="0"/>
                    </a:p>
                  </a:txBody>
                  <a:tcPr/>
                </a:tc>
                <a:tc>
                  <a:txBody>
                    <a:bodyPr/>
                    <a:lstStyle/>
                    <a:p>
                      <a:pPr algn="ctr" rtl="1"/>
                      <a:r>
                        <a:rPr lang="ar-SA" sz="2800" b="1" dirty="0" smtClean="0"/>
                        <a:t>علمي</a:t>
                      </a:r>
                      <a:endParaRPr lang="ar-SA" sz="2800" b="1" dirty="0"/>
                    </a:p>
                  </a:txBody>
                  <a:tcPr/>
                </a:tc>
                <a:tc>
                  <a:txBody>
                    <a:bodyPr/>
                    <a:lstStyle/>
                    <a:p>
                      <a:pPr algn="ctr" rtl="1"/>
                      <a:r>
                        <a:rPr lang="ar-SA" sz="2800" b="1" dirty="0" smtClean="0"/>
                        <a:t>نظري</a:t>
                      </a:r>
                      <a:endParaRPr lang="ar-SA" sz="2800" b="1" dirty="0"/>
                    </a:p>
                  </a:txBody>
                  <a:tcPr/>
                </a:tc>
              </a:tr>
              <a:tr h="370840">
                <a:tc>
                  <a:txBody>
                    <a:bodyPr/>
                    <a:lstStyle/>
                    <a:p>
                      <a:pPr algn="ctr" rtl="1"/>
                      <a:r>
                        <a:rPr lang="ar-SA" sz="2800" b="1" dirty="0" smtClean="0"/>
                        <a:t>المفردات</a:t>
                      </a:r>
                      <a:endParaRPr lang="ar-SA" sz="2800" b="1" dirty="0"/>
                    </a:p>
                  </a:txBody>
                  <a:tcPr/>
                </a:tc>
                <a:tc>
                  <a:txBody>
                    <a:bodyPr/>
                    <a:lstStyle/>
                    <a:p>
                      <a:pPr algn="ctr" rtl="1"/>
                      <a:r>
                        <a:rPr lang="ar-SA" sz="2800" b="1" dirty="0" smtClean="0"/>
                        <a:t>13 سؤال</a:t>
                      </a:r>
                      <a:endParaRPr lang="ar-SA" sz="2800" b="1" dirty="0"/>
                    </a:p>
                  </a:txBody>
                  <a:tcPr/>
                </a:tc>
                <a:tc>
                  <a:txBody>
                    <a:bodyPr/>
                    <a:lstStyle/>
                    <a:p>
                      <a:pPr algn="ctr" rtl="1"/>
                      <a:r>
                        <a:rPr lang="ar-SA" sz="2800" b="1" dirty="0" smtClean="0"/>
                        <a:t>17 سؤال</a:t>
                      </a:r>
                      <a:endParaRPr lang="ar-SA" sz="2800" b="1" dirty="0"/>
                    </a:p>
                  </a:txBody>
                  <a:tcPr/>
                </a:tc>
              </a:tr>
              <a:tr h="370840">
                <a:tc>
                  <a:txBody>
                    <a:bodyPr/>
                    <a:lstStyle/>
                    <a:p>
                      <a:pPr algn="ctr" rtl="1"/>
                      <a:r>
                        <a:rPr lang="ar-SA" sz="2800" b="1" dirty="0" smtClean="0"/>
                        <a:t>اكمال الجمل</a:t>
                      </a:r>
                      <a:endParaRPr lang="ar-SA" sz="2800" b="1" dirty="0"/>
                    </a:p>
                  </a:txBody>
                  <a:tcPr/>
                </a:tc>
                <a:tc>
                  <a:txBody>
                    <a:bodyPr/>
                    <a:lstStyle/>
                    <a:p>
                      <a:pPr algn="ctr" rtl="1"/>
                      <a:r>
                        <a:rPr lang="ar-SA" sz="2800" b="1" dirty="0" smtClean="0"/>
                        <a:t>16 سؤال</a:t>
                      </a:r>
                      <a:endParaRPr lang="ar-SA" sz="2800" b="1" dirty="0"/>
                    </a:p>
                  </a:txBody>
                  <a:tcPr/>
                </a:tc>
                <a:tc>
                  <a:txBody>
                    <a:bodyPr/>
                    <a:lstStyle/>
                    <a:p>
                      <a:pPr algn="ctr" rtl="1"/>
                      <a:r>
                        <a:rPr lang="ar-SA" sz="2800" b="1" dirty="0" smtClean="0"/>
                        <a:t>22 سؤال</a:t>
                      </a:r>
                      <a:endParaRPr lang="ar-SA" sz="2800" b="1" dirty="0"/>
                    </a:p>
                  </a:txBody>
                  <a:tcPr/>
                </a:tc>
              </a:tr>
              <a:tr h="370840">
                <a:tc>
                  <a:txBody>
                    <a:bodyPr/>
                    <a:lstStyle/>
                    <a:p>
                      <a:pPr algn="ctr" rtl="1"/>
                      <a:r>
                        <a:rPr lang="ar-SA" sz="2800" b="1" dirty="0" smtClean="0"/>
                        <a:t>التناظر اللفظي</a:t>
                      </a:r>
                      <a:endParaRPr lang="ar-SA" sz="2800" b="1" dirty="0"/>
                    </a:p>
                  </a:txBody>
                  <a:tcPr/>
                </a:tc>
                <a:tc>
                  <a:txBody>
                    <a:bodyPr/>
                    <a:lstStyle/>
                    <a:p>
                      <a:pPr algn="ctr" rtl="1"/>
                      <a:r>
                        <a:rPr lang="ar-SA" sz="2800" b="1" dirty="0" smtClean="0"/>
                        <a:t>17 سؤال</a:t>
                      </a:r>
                      <a:endParaRPr lang="ar-SA" sz="2800" b="1" dirty="0"/>
                    </a:p>
                  </a:txBody>
                  <a:tcPr/>
                </a:tc>
                <a:tc>
                  <a:txBody>
                    <a:bodyPr/>
                    <a:lstStyle/>
                    <a:p>
                      <a:pPr algn="ctr" rtl="1"/>
                      <a:r>
                        <a:rPr lang="ar-SA" sz="2800" b="1" dirty="0" smtClean="0"/>
                        <a:t>23 سؤال</a:t>
                      </a:r>
                      <a:endParaRPr lang="ar-SA" sz="2800" b="1" dirty="0"/>
                    </a:p>
                  </a:txBody>
                  <a:tcPr/>
                </a:tc>
              </a:tr>
              <a:tr h="370840">
                <a:tc>
                  <a:txBody>
                    <a:bodyPr/>
                    <a:lstStyle/>
                    <a:p>
                      <a:pPr algn="ctr" rtl="1"/>
                      <a:r>
                        <a:rPr lang="ar-SA" sz="2800" b="1" dirty="0" smtClean="0"/>
                        <a:t>استيعاب المقروء</a:t>
                      </a:r>
                      <a:endParaRPr lang="ar-SA" sz="2800" b="1" dirty="0"/>
                    </a:p>
                  </a:txBody>
                  <a:tcPr/>
                </a:tc>
                <a:tc>
                  <a:txBody>
                    <a:bodyPr/>
                    <a:lstStyle/>
                    <a:p>
                      <a:pPr algn="ctr" rtl="1"/>
                      <a:r>
                        <a:rPr lang="ar-SA" sz="2800" b="1" dirty="0" smtClean="0"/>
                        <a:t>22 سؤال</a:t>
                      </a:r>
                      <a:endParaRPr lang="ar-SA" sz="2800" b="1" dirty="0"/>
                    </a:p>
                  </a:txBody>
                  <a:tcPr/>
                </a:tc>
                <a:tc>
                  <a:txBody>
                    <a:bodyPr/>
                    <a:lstStyle/>
                    <a:p>
                      <a:pPr algn="ctr" rtl="1"/>
                      <a:r>
                        <a:rPr lang="ar-SA" sz="2800" b="1" dirty="0" smtClean="0"/>
                        <a:t>29 سؤال</a:t>
                      </a:r>
                      <a:endParaRPr lang="ar-SA" sz="2800" b="1" dirty="0"/>
                    </a:p>
                  </a:txBody>
                  <a:tcPr/>
                </a:tc>
              </a:tr>
            </a:tbl>
          </a:graphicData>
        </a:graphic>
      </p:graphicFrame>
    </p:spTree>
    <p:extLst>
      <p:ext uri="{BB962C8B-B14F-4D97-AF65-F5344CB8AC3E}">
        <p14:creationId xmlns="" xmlns:p14="http://schemas.microsoft.com/office/powerpoint/2010/main" val="15056696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عنصر نائب للمحتوى 2"/>
          <p:cNvSpPr>
            <a:spLocks noGrp="1"/>
          </p:cNvSpPr>
          <p:nvPr>
            <p:ph idx="1"/>
          </p:nvPr>
        </p:nvSpPr>
        <p:spPr>
          <a:xfrm>
            <a:off x="755576" y="1268413"/>
            <a:ext cx="7778824" cy="4751387"/>
          </a:xfrm>
        </p:spPr>
        <p:txBody>
          <a:bodyPr/>
          <a:lstStyle/>
          <a:p>
            <a:pPr marL="0" indent="0">
              <a:buFontTx/>
              <a:buNone/>
            </a:pPr>
            <a:endParaRPr lang="ar-SA" sz="4000" dirty="0" smtClean="0">
              <a:cs typeface="AL-Mateen" pitchFamily="2" charset="-78"/>
            </a:endParaRPr>
          </a:p>
          <a:p>
            <a:pPr marL="0" indent="0">
              <a:buFontTx/>
              <a:buNone/>
            </a:pPr>
            <a:r>
              <a:rPr lang="ar-SA" sz="4000" dirty="0" smtClean="0">
                <a:cs typeface="AL-Mateen" pitchFamily="2" charset="-78"/>
              </a:rPr>
              <a:t>يشتمل على أنواع الأسئلة الرياضية المناسبة لاختبار القدرات (وفقاً للتخصص في الثانوية العامة : علمي أو نظري )، ويركز على القياس والاستنتاج وحل المسائل ويحتاج إلى معلومات أساسية بسيطة. </a:t>
            </a:r>
          </a:p>
        </p:txBody>
      </p:sp>
      <p:sp>
        <p:nvSpPr>
          <p:cNvPr id="12290" name="عنوان 1"/>
          <p:cNvSpPr>
            <a:spLocks noGrp="1"/>
          </p:cNvSpPr>
          <p:nvPr>
            <p:ph type="title"/>
          </p:nvPr>
        </p:nvSpPr>
        <p:spPr>
          <a:xfrm>
            <a:off x="2133600" y="304800"/>
            <a:ext cx="6400800" cy="892175"/>
          </a:xfrm>
        </p:spPr>
        <p:txBody>
          <a:bodyPr/>
          <a:lstStyle/>
          <a:p>
            <a:pPr algn="r"/>
            <a:r>
              <a:rPr lang="ar-SA" dirty="0" smtClean="0">
                <a:solidFill>
                  <a:srgbClr val="C00000"/>
                </a:solidFill>
                <a:cs typeface="AL-Mateen" pitchFamily="2" charset="-78"/>
              </a:rPr>
              <a:t>ثانيا   </a:t>
            </a:r>
            <a:r>
              <a:rPr lang="ar-SA" b="1" dirty="0" smtClean="0">
                <a:solidFill>
                  <a:srgbClr val="C00000"/>
                </a:solidFill>
                <a:cs typeface="AL-Mateen" pitchFamily="2" charset="-78"/>
              </a:rPr>
              <a:t>الجزء الكمي: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Effect transition="in" filter="box(in)">
                                      <p:cBhvr>
                                        <p:cTn id="7"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620688"/>
            <a:ext cx="8496944" cy="5616624"/>
          </a:xfrm>
        </p:spPr>
        <p:txBody>
          <a:bodyPr>
            <a:noAutofit/>
          </a:bodyPr>
          <a:lstStyle/>
          <a:p>
            <a:r>
              <a:rPr lang="ar-SA" sz="3200" b="1" dirty="0" smtClean="0">
                <a:latin typeface="Traditional Arabic" pitchFamily="18" charset="-78"/>
                <a:cs typeface="Traditional Arabic" pitchFamily="18" charset="-78"/>
              </a:rPr>
              <a:t>يتضمن الجزء الكمي للتخصصات العلمية:</a:t>
            </a:r>
          </a:p>
          <a:p>
            <a:r>
              <a:rPr lang="ar-SA" sz="3200" b="1" dirty="0" smtClean="0">
                <a:latin typeface="Traditional Arabic" pitchFamily="18" charset="-78"/>
                <a:cs typeface="Traditional Arabic" pitchFamily="18" charset="-78"/>
              </a:rPr>
              <a:t>43 سؤال من نوع الخيار من متعدد.</a:t>
            </a:r>
          </a:p>
          <a:p>
            <a:r>
              <a:rPr lang="ar-SA" sz="3200" b="1" dirty="0" smtClean="0">
                <a:latin typeface="Traditional Arabic" pitchFamily="18" charset="-78"/>
                <a:cs typeface="Traditional Arabic" pitchFamily="18" charset="-78"/>
              </a:rPr>
              <a:t>9 اسئلة من نوع المقارنات.</a:t>
            </a:r>
          </a:p>
          <a:p>
            <a:pPr marL="109728" indent="0">
              <a:buNone/>
            </a:pPr>
            <a:endParaRPr lang="ar-SA"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وتتوزع على الفروع التالية</a:t>
            </a:r>
          </a:p>
          <a:p>
            <a:r>
              <a:rPr lang="ar-SA" sz="3200" b="1" dirty="0" smtClean="0">
                <a:latin typeface="Traditional Arabic" pitchFamily="18" charset="-78"/>
                <a:cs typeface="Traditional Arabic" pitchFamily="18" charset="-78"/>
              </a:rPr>
              <a:t>40%  الحساب   23% الجبر    24% الهندسة  13% الاحصاء</a:t>
            </a:r>
          </a:p>
          <a:p>
            <a:endParaRPr lang="ar-SA" sz="3200" b="1" dirty="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اما التخصصات النظرية فيتضمن 30 سؤال كمي يشمل الحساب والهندسة.</a:t>
            </a:r>
            <a:endParaRPr lang="ar-SA" sz="3200" b="1" dirty="0">
              <a:latin typeface="Traditional Arabic" pitchFamily="18" charset="-78"/>
              <a:cs typeface="Traditional Arabic" pitchFamily="18" charset="-78"/>
            </a:endParaRPr>
          </a:p>
        </p:txBody>
      </p:sp>
    </p:spTree>
    <p:extLst>
      <p:ext uri="{BB962C8B-B14F-4D97-AF65-F5344CB8AC3E}">
        <p14:creationId xmlns="" xmlns:p14="http://schemas.microsoft.com/office/powerpoint/2010/main" val="39571771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1052736"/>
            <a:ext cx="8534752" cy="5400600"/>
          </a:xfrm>
        </p:spPr>
        <p:txBody>
          <a:bodyPr/>
          <a:lstStyle/>
          <a:p>
            <a:pPr>
              <a:buNone/>
            </a:pPr>
            <a:r>
              <a:rPr lang="ar-SA" sz="3200" dirty="0" smtClean="0">
                <a:cs typeface="AL-Mateen" pitchFamily="2" charset="-78"/>
              </a:rPr>
              <a:t>يقيس اختبار القدرات العامة مدى استعداد الطالب لمواصلة الدراسة الجامعية؛ ويعتمد في ذلك على فحص عدد من القدرات من خلال المهارات اللفظية والكمية.</a:t>
            </a:r>
            <a:endParaRPr lang="en-US" sz="3200" dirty="0" smtClean="0">
              <a:cs typeface="AL-Mateen" pitchFamily="2" charset="-78"/>
            </a:endParaRPr>
          </a:p>
          <a:p>
            <a:pPr>
              <a:buNone/>
            </a:pPr>
            <a:r>
              <a:rPr lang="ar-SA" sz="3200" dirty="0" smtClean="0">
                <a:cs typeface="AL-Mateen" pitchFamily="2" charset="-78"/>
              </a:rPr>
              <a:t>ويركز الجزء اللفظي منه على قياس قدرة الطالب على الاستفادة من المخزون اللغوي لديه إلى جانب قدرته على: </a:t>
            </a:r>
            <a:endParaRPr lang="en-US" sz="3200" dirty="0" smtClean="0">
              <a:cs typeface="AL-Mateen" pitchFamily="2" charset="-78"/>
            </a:endParaRPr>
          </a:p>
          <a:p>
            <a:pPr>
              <a:buNone/>
            </a:pPr>
            <a:r>
              <a:rPr lang="ar-SA" sz="3200" dirty="0" smtClean="0">
                <a:cs typeface="AL-Mateen" pitchFamily="2" charset="-78"/>
              </a:rPr>
              <a:t>(الاحتفاظ بالمعلومة، فهم تراكيب الجمل، تحديد العلاقة بين زوجين من الكلمات، استيعاب النصوص والقدرة على الاستنتاج،)</a:t>
            </a:r>
            <a:endParaRPr lang="en-US" sz="3200" dirty="0" smtClean="0">
              <a:cs typeface="AL-Mateen" pitchFamily="2" charset="-78"/>
            </a:endParaRPr>
          </a:p>
          <a:p>
            <a:pPr>
              <a:buNone/>
            </a:pPr>
            <a:r>
              <a:rPr lang="ar-SA" sz="3200" dirty="0" smtClean="0">
                <a:cs typeface="AL-Mateen" pitchFamily="2" charset="-78"/>
              </a:rPr>
              <a:t>أما الجزء الكمي فيركز على قياس قدرة الطالب على :</a:t>
            </a:r>
            <a:endParaRPr lang="en-US" sz="3200" dirty="0" smtClean="0">
              <a:cs typeface="AL-Mateen" pitchFamily="2" charset="-78"/>
            </a:endParaRPr>
          </a:p>
          <a:p>
            <a:pPr>
              <a:buNone/>
            </a:pPr>
            <a:r>
              <a:rPr lang="ar-SA" sz="3200" dirty="0" smtClean="0">
                <a:cs typeface="AL-Mateen" pitchFamily="2" charset="-78"/>
              </a:rPr>
              <a:t>(حل المسائل الرياضية ، القياس، الاستنتاج)</a:t>
            </a:r>
            <a:endParaRPr lang="en-US" sz="3200" dirty="0" smtClean="0">
              <a:cs typeface="AL-Mateen" pitchFamily="2" charset="-78"/>
            </a:endParaRPr>
          </a:p>
          <a:p>
            <a:pPr>
              <a:buNone/>
            </a:pPr>
            <a:endParaRPr lang="ar-SA" dirty="0"/>
          </a:p>
        </p:txBody>
      </p:sp>
      <p:sp>
        <p:nvSpPr>
          <p:cNvPr id="2" name="عنوان 1"/>
          <p:cNvSpPr>
            <a:spLocks noGrp="1"/>
          </p:cNvSpPr>
          <p:nvPr>
            <p:ph type="title"/>
          </p:nvPr>
        </p:nvSpPr>
        <p:spPr>
          <a:xfrm>
            <a:off x="2143108" y="214290"/>
            <a:ext cx="6400800" cy="891952"/>
          </a:xfrm>
        </p:spPr>
        <p:txBody>
          <a:bodyPr/>
          <a:lstStyle/>
          <a:p>
            <a:pPr algn="ctr"/>
            <a:r>
              <a:rPr lang="ar-SA" b="1" dirty="0" smtClean="0">
                <a:solidFill>
                  <a:srgbClr val="C00000"/>
                </a:solidFill>
              </a:rPr>
              <a:t>ماذا يقيس الاختبار؟</a:t>
            </a:r>
            <a:endParaRPr lang="ar-SA" b="1" dirty="0">
              <a:solidFill>
                <a:srgbClr val="C00000"/>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1340768"/>
            <a:ext cx="8248680" cy="4679032"/>
          </a:xfrm>
        </p:spPr>
        <p:txBody>
          <a:bodyPr>
            <a:normAutofit/>
          </a:bodyPr>
          <a:lstStyle/>
          <a:p>
            <a:pPr algn="ctr">
              <a:buNone/>
            </a:pPr>
            <a:endParaRPr lang="ar-SA" sz="4400" dirty="0" smtClean="0">
              <a:cs typeface="AL-Mateen" pitchFamily="2" charset="-78"/>
            </a:endParaRPr>
          </a:p>
          <a:p>
            <a:pPr algn="ctr">
              <a:buNone/>
            </a:pPr>
            <a:r>
              <a:rPr lang="ar-SA" sz="4400" dirty="0" smtClean="0">
                <a:cs typeface="AL-Mateen" pitchFamily="2" charset="-78"/>
              </a:rPr>
              <a:t>جميع أسئلة اختبار القدرات العامة من نوع الاختيار من متعدد ،حيث ترافق كل سؤال أربعة اختيارات مختلفة (أ،ب،ج،د) ومن هذه الاختيارات الأربعة يوجد اختيار واحد فقط يمثل الإجابة الصحيحة.</a:t>
            </a:r>
            <a:endParaRPr lang="en-US" sz="4400" dirty="0" smtClean="0">
              <a:cs typeface="AL-Mateen" pitchFamily="2" charset="-78"/>
            </a:endParaRPr>
          </a:p>
          <a:p>
            <a:pPr>
              <a:buNone/>
            </a:pPr>
            <a:endParaRPr lang="ar-SA" dirty="0"/>
          </a:p>
        </p:txBody>
      </p:sp>
      <p:sp>
        <p:nvSpPr>
          <p:cNvPr id="2" name="عنوان 1"/>
          <p:cNvSpPr>
            <a:spLocks noGrp="1"/>
          </p:cNvSpPr>
          <p:nvPr>
            <p:ph type="title"/>
          </p:nvPr>
        </p:nvSpPr>
        <p:spPr>
          <a:xfrm>
            <a:off x="2133600" y="304800"/>
            <a:ext cx="6400800" cy="963960"/>
          </a:xfrm>
        </p:spPr>
        <p:txBody>
          <a:bodyPr/>
          <a:lstStyle/>
          <a:p>
            <a:pPr algn="ctr"/>
            <a:r>
              <a:rPr lang="ar-SA" b="1" dirty="0" smtClean="0">
                <a:solidFill>
                  <a:srgbClr val="C00000"/>
                </a:solidFill>
              </a:rPr>
              <a:t>ما هي طريقة الأسئلة؟</a:t>
            </a:r>
            <a:endParaRPr lang="ar-SA"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4" y="2060575"/>
            <a:ext cx="8024841" cy="3960813"/>
          </a:xfrm>
        </p:spPr>
        <p:txBody>
          <a:bodyPr/>
          <a:lstStyle/>
          <a:p>
            <a:pPr marL="0" indent="0" algn="ctr">
              <a:buFontTx/>
              <a:buNone/>
              <a:defRPr/>
            </a:pPr>
            <a:r>
              <a:rPr lang="ar-SA" sz="3600" b="1" dirty="0" smtClean="0">
                <a:solidFill>
                  <a:schemeClr val="bg1">
                    <a:lumMod val="50000"/>
                  </a:schemeClr>
                </a:solidFill>
                <a:cs typeface="AL-Mateen" pitchFamily="2" charset="-78"/>
              </a:rPr>
              <a:t>لا يحتاج هذا الاختبار إلى استعداد سابق سوى التعود على طريقة الأسئلة والإجابة، علما بأن بعض المفاهيم الرياضية والهندسية الأساسية ستقدم للطالبة في أثناء الاختبار، ويمكن للطالبة الاستعانة بـ </a:t>
            </a:r>
            <a:r>
              <a:rPr lang="ar-SA" sz="3600" b="1" u="sng" dirty="0" smtClean="0">
                <a:solidFill>
                  <a:srgbClr val="00B050"/>
                </a:solidFill>
                <a:cs typeface="AL-Mateen" pitchFamily="2" charset="-78"/>
              </a:rPr>
              <a:t>( دليل الطالب التدريبي ) </a:t>
            </a:r>
            <a:r>
              <a:rPr lang="ar-SA" sz="3600" b="1" u="sng" dirty="0" smtClean="0">
                <a:solidFill>
                  <a:schemeClr val="tx1">
                    <a:lumMod val="75000"/>
                  </a:schemeClr>
                </a:solidFill>
                <a:cs typeface="AL-Mateen" pitchFamily="2" charset="-78"/>
              </a:rPr>
              <a:t> لاختبارات القدرات العامة الذي يشمل على أمثلة محلولة ونماذج من الاختبار. </a:t>
            </a:r>
            <a:endParaRPr lang="ar-SA" sz="3600" b="1" u="sng" dirty="0">
              <a:solidFill>
                <a:srgbClr val="00B050"/>
              </a:solidFill>
              <a:cs typeface="AL-Mateen" pitchFamily="2" charset="-78"/>
            </a:endParaRPr>
          </a:p>
        </p:txBody>
      </p:sp>
      <p:sp>
        <p:nvSpPr>
          <p:cNvPr id="2" name="عنوان 1"/>
          <p:cNvSpPr>
            <a:spLocks noGrp="1"/>
          </p:cNvSpPr>
          <p:nvPr>
            <p:ph type="title"/>
          </p:nvPr>
        </p:nvSpPr>
        <p:spPr>
          <a:xfrm>
            <a:off x="2000232" y="785794"/>
            <a:ext cx="6400800" cy="1143008"/>
          </a:xfrm>
        </p:spPr>
        <p:txBody>
          <a:bodyPr>
            <a:normAutofit fontScale="90000"/>
          </a:bodyPr>
          <a:lstStyle/>
          <a:p>
            <a:pPr marL="342900" indent="-342900" algn="ctr">
              <a:lnSpc>
                <a:spcPct val="100000"/>
              </a:lnSpc>
              <a:spcBef>
                <a:spcPct val="20000"/>
              </a:spcBef>
              <a:defRPr/>
            </a:pPr>
            <a:r>
              <a:rPr lang="ar-SA" u="sng" dirty="0" smtClean="0">
                <a:solidFill>
                  <a:srgbClr val="C00000"/>
                </a:solidFill>
                <a:latin typeface="Arial"/>
                <a:ea typeface="+mn-ea"/>
                <a:cs typeface="AL-Mateen" pitchFamily="2" charset="-78"/>
              </a:rPr>
              <a:t/>
            </a:r>
            <a:br>
              <a:rPr lang="ar-SA" u="sng" dirty="0" smtClean="0">
                <a:solidFill>
                  <a:srgbClr val="C00000"/>
                </a:solidFill>
                <a:latin typeface="Arial"/>
                <a:ea typeface="+mn-ea"/>
                <a:cs typeface="AL-Mateen" pitchFamily="2" charset="-78"/>
              </a:rPr>
            </a:br>
            <a:r>
              <a:rPr lang="ar-SA" b="1" u="sng" dirty="0" smtClean="0">
                <a:solidFill>
                  <a:srgbClr val="C00000"/>
                </a:solidFill>
                <a:latin typeface="Arial"/>
                <a:ea typeface="+mn-ea"/>
                <a:cs typeface="AL-Mateen" pitchFamily="2" charset="-78"/>
              </a:rPr>
              <a:t>هل </a:t>
            </a:r>
            <a:r>
              <a:rPr lang="ar-SA" b="1" u="sng" dirty="0">
                <a:solidFill>
                  <a:srgbClr val="C00000"/>
                </a:solidFill>
                <a:latin typeface="Arial"/>
                <a:ea typeface="+mn-ea"/>
                <a:cs typeface="AL-Mateen" pitchFamily="2" charset="-78"/>
              </a:rPr>
              <a:t>يحتاج الاختبار إلى </a:t>
            </a:r>
            <a:r>
              <a:rPr lang="ar-SA" b="1" u="sng" dirty="0" smtClean="0">
                <a:solidFill>
                  <a:srgbClr val="C00000"/>
                </a:solidFill>
                <a:latin typeface="Arial"/>
                <a:ea typeface="+mn-ea"/>
                <a:cs typeface="AL-Mateen" pitchFamily="2" charset="-78"/>
              </a:rPr>
              <a:t>استعداد مسبق أو تذكر بعض المفاهيم ؟</a:t>
            </a:r>
            <a:br>
              <a:rPr lang="ar-SA" b="1" u="sng" dirty="0" smtClean="0">
                <a:solidFill>
                  <a:srgbClr val="C00000"/>
                </a:solidFill>
                <a:latin typeface="Arial"/>
                <a:ea typeface="+mn-ea"/>
                <a:cs typeface="AL-Mateen" pitchFamily="2" charset="-78"/>
              </a:rPr>
            </a:b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عنصر نائب للمحتوى 2"/>
          <p:cNvSpPr>
            <a:spLocks noGrp="1"/>
          </p:cNvSpPr>
          <p:nvPr>
            <p:ph idx="1"/>
          </p:nvPr>
        </p:nvSpPr>
        <p:spPr>
          <a:xfrm>
            <a:off x="1000100" y="1643050"/>
            <a:ext cx="7272338" cy="4038600"/>
          </a:xfrm>
        </p:spPr>
        <p:txBody>
          <a:bodyPr/>
          <a:lstStyle/>
          <a:p>
            <a:pPr marL="0" indent="0" algn="ctr">
              <a:buFontTx/>
              <a:buNone/>
            </a:pPr>
            <a:r>
              <a:rPr lang="ar-SA" sz="4000" b="1" dirty="0" smtClean="0">
                <a:solidFill>
                  <a:srgbClr val="000000"/>
                </a:solidFill>
                <a:cs typeface="AL-Mateen" pitchFamily="2" charset="-78"/>
              </a:rPr>
              <a:t>تغطي أسئلة هذا الاختبار صفوف المرحلة الثانوية الثلاثة بالنسب التالية:</a:t>
            </a:r>
          </a:p>
          <a:p>
            <a:pPr marL="0" indent="0" algn="ctr">
              <a:buFontTx/>
              <a:buNone/>
            </a:pPr>
            <a:endParaRPr lang="ar-SA" sz="4000" b="1" dirty="0" smtClean="0">
              <a:solidFill>
                <a:srgbClr val="000000"/>
              </a:solidFill>
              <a:cs typeface="AL-Mateen" pitchFamily="2" charset="-78"/>
            </a:endParaRPr>
          </a:p>
          <a:p>
            <a:pPr marL="0" indent="0" algn="ctr">
              <a:buFontTx/>
              <a:buNone/>
            </a:pPr>
            <a:r>
              <a:rPr lang="ar-SA" sz="4000" b="1" dirty="0" smtClean="0">
                <a:solidFill>
                  <a:srgbClr val="000000"/>
                </a:solidFill>
                <a:cs typeface="AL-Mateen" pitchFamily="2" charset="-78"/>
              </a:rPr>
              <a:t> </a:t>
            </a:r>
            <a:endParaRPr lang="ar-SA" sz="4000" dirty="0" smtClean="0">
              <a:solidFill>
                <a:srgbClr val="000000"/>
              </a:solidFill>
              <a:cs typeface="AL-Mateen" pitchFamily="2" charset="-78"/>
            </a:endParaRPr>
          </a:p>
        </p:txBody>
      </p:sp>
      <p:sp>
        <p:nvSpPr>
          <p:cNvPr id="14338" name="عنوان 1"/>
          <p:cNvSpPr>
            <a:spLocks noGrp="1"/>
          </p:cNvSpPr>
          <p:nvPr>
            <p:ph type="title"/>
          </p:nvPr>
        </p:nvSpPr>
        <p:spPr>
          <a:xfrm>
            <a:off x="428596" y="428604"/>
            <a:ext cx="8183880" cy="1051560"/>
          </a:xfrm>
        </p:spPr>
        <p:txBody>
          <a:bodyPr/>
          <a:lstStyle/>
          <a:p>
            <a:pPr algn="ctr"/>
            <a:r>
              <a:rPr lang="ar-SA" sz="4400" b="1" dirty="0" smtClean="0">
                <a:solidFill>
                  <a:srgbClr val="C00000"/>
                </a:solidFill>
                <a:cs typeface="AL-Mateen" pitchFamily="2" charset="-78"/>
              </a:rPr>
              <a:t>ما هو الاختبار التحصيلي ؟؟؟</a:t>
            </a:r>
          </a:p>
        </p:txBody>
      </p:sp>
      <p:graphicFrame>
        <p:nvGraphicFramePr>
          <p:cNvPr id="5" name="Diagram 5"/>
          <p:cNvGraphicFramePr/>
          <p:nvPr/>
        </p:nvGraphicFramePr>
        <p:xfrm>
          <a:off x="811161" y="3173409"/>
          <a:ext cx="6900957" cy="3468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58753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ox(in)">
                                      <p:cBhvr>
                                        <p:cTn id="7" dur="5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box(in)">
                                      <p:cBhvr>
                                        <p:cTn id="12" dur="500"/>
                                        <p:tgtEl>
                                          <p:spTgt spid="143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box(in)">
                                      <p:cBhvr>
                                        <p:cTn id="17" dur="500"/>
                                        <p:tgtEl>
                                          <p:spTgt spid="14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graphicEl>
                                              <a:dgm id="{A01729B7-4BD4-4638-B1BE-A488E271F474}"/>
                                            </p:graphicEl>
                                          </p:spTgt>
                                        </p:tgtEl>
                                        <p:attrNameLst>
                                          <p:attrName>style.visibility</p:attrName>
                                        </p:attrNameLst>
                                      </p:cBhvr>
                                      <p:to>
                                        <p:strVal val="visible"/>
                                      </p:to>
                                    </p:set>
                                    <p:anim calcmode="lin" valueType="num">
                                      <p:cBhvr additive="base">
                                        <p:cTn id="22" dur="500" fill="hold"/>
                                        <p:tgtEl>
                                          <p:spTgt spid="5">
                                            <p:graphicEl>
                                              <a:dgm id="{A01729B7-4BD4-4638-B1BE-A488E271F474}"/>
                                            </p:graphic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graphicEl>
                                              <a:dgm id="{A01729B7-4BD4-4638-B1BE-A488E271F474}"/>
                                            </p:graphic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5">
                                            <p:graphicEl>
                                              <a:dgm id="{6AF7D659-4647-4AFA-ADA8-D3D989A561CA}"/>
                                            </p:graphicEl>
                                          </p:spTgt>
                                        </p:tgtEl>
                                        <p:attrNameLst>
                                          <p:attrName>style.visibility</p:attrName>
                                        </p:attrNameLst>
                                      </p:cBhvr>
                                      <p:to>
                                        <p:strVal val="visible"/>
                                      </p:to>
                                    </p:set>
                                    <p:anim calcmode="lin" valueType="num">
                                      <p:cBhvr additive="base">
                                        <p:cTn id="28" dur="500" fill="hold"/>
                                        <p:tgtEl>
                                          <p:spTgt spid="5">
                                            <p:graphicEl>
                                              <a:dgm id="{6AF7D659-4647-4AFA-ADA8-D3D989A561CA}"/>
                                            </p:graphic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graphicEl>
                                              <a:dgm id="{6AF7D659-4647-4AFA-ADA8-D3D989A561CA}"/>
                                            </p:graphic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5">
                                            <p:graphicEl>
                                              <a:dgm id="{630D6793-14B0-4B6B-90E3-3A48CEEDB3CD}"/>
                                            </p:graphicEl>
                                          </p:spTgt>
                                        </p:tgtEl>
                                        <p:attrNameLst>
                                          <p:attrName>style.visibility</p:attrName>
                                        </p:attrNameLst>
                                      </p:cBhvr>
                                      <p:to>
                                        <p:strVal val="visible"/>
                                      </p:to>
                                    </p:set>
                                    <p:anim calcmode="lin" valueType="num">
                                      <p:cBhvr additive="base">
                                        <p:cTn id="32" dur="500" fill="hold"/>
                                        <p:tgtEl>
                                          <p:spTgt spid="5">
                                            <p:graphicEl>
                                              <a:dgm id="{630D6793-14B0-4B6B-90E3-3A48CEEDB3CD}"/>
                                            </p:graphic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graphicEl>
                                              <a:dgm id="{630D6793-14B0-4B6B-90E3-3A48CEEDB3CD}"/>
                                            </p:graphic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graphicEl>
                                              <a:dgm id="{681F5C28-DAEB-464C-AD47-E779088DC8CD}"/>
                                            </p:graphicEl>
                                          </p:spTgt>
                                        </p:tgtEl>
                                        <p:attrNameLst>
                                          <p:attrName>style.visibility</p:attrName>
                                        </p:attrNameLst>
                                      </p:cBhvr>
                                      <p:to>
                                        <p:strVal val="visible"/>
                                      </p:to>
                                    </p:set>
                                    <p:anim calcmode="lin" valueType="num">
                                      <p:cBhvr additive="base">
                                        <p:cTn id="38" dur="500" fill="hold"/>
                                        <p:tgtEl>
                                          <p:spTgt spid="5">
                                            <p:graphicEl>
                                              <a:dgm id="{681F5C28-DAEB-464C-AD47-E779088DC8CD}"/>
                                            </p:graphic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graphicEl>
                                              <a:dgm id="{681F5C28-DAEB-464C-AD47-E779088DC8CD}"/>
                                            </p:graphicEl>
                                          </p:spTgt>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5">
                                            <p:graphicEl>
                                              <a:dgm id="{B9420BBE-3DBA-418E-9194-97BA89CD2453}"/>
                                            </p:graphicEl>
                                          </p:spTgt>
                                        </p:tgtEl>
                                        <p:attrNameLst>
                                          <p:attrName>style.visibility</p:attrName>
                                        </p:attrNameLst>
                                      </p:cBhvr>
                                      <p:to>
                                        <p:strVal val="visible"/>
                                      </p:to>
                                    </p:set>
                                    <p:anim calcmode="lin" valueType="num">
                                      <p:cBhvr additive="base">
                                        <p:cTn id="42" dur="500" fill="hold"/>
                                        <p:tgtEl>
                                          <p:spTgt spid="5">
                                            <p:graphicEl>
                                              <a:dgm id="{B9420BBE-3DBA-418E-9194-97BA89CD2453}"/>
                                            </p:graphic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graphicEl>
                                              <a:dgm id="{B9420BBE-3DBA-418E-9194-97BA89CD2453}"/>
                                            </p:graphicEl>
                                          </p:spTgt>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5">
                                            <p:graphicEl>
                                              <a:dgm id="{1889C585-C970-46F1-B2C2-3DD840774823}"/>
                                            </p:graphicEl>
                                          </p:spTgt>
                                        </p:tgtEl>
                                        <p:attrNameLst>
                                          <p:attrName>style.visibility</p:attrName>
                                        </p:attrNameLst>
                                      </p:cBhvr>
                                      <p:to>
                                        <p:strVal val="visible"/>
                                      </p:to>
                                    </p:set>
                                    <p:anim calcmode="lin" valueType="num">
                                      <p:cBhvr additive="base">
                                        <p:cTn id="46" dur="500" fill="hold"/>
                                        <p:tgtEl>
                                          <p:spTgt spid="5">
                                            <p:graphicEl>
                                              <a:dgm id="{1889C585-C970-46F1-B2C2-3DD840774823}"/>
                                            </p:graphicEl>
                                          </p:spTgt>
                                        </p:tgtEl>
                                        <p:attrNameLst>
                                          <p:attrName>ppt_x</p:attrName>
                                        </p:attrNameLst>
                                      </p:cBhvr>
                                      <p:tavLst>
                                        <p:tav tm="0">
                                          <p:val>
                                            <p:strVal val="#ppt_x"/>
                                          </p:val>
                                        </p:tav>
                                        <p:tav tm="100000">
                                          <p:val>
                                            <p:strVal val="#ppt_x"/>
                                          </p:val>
                                        </p:tav>
                                      </p:tavLst>
                                    </p:anim>
                                    <p:anim calcmode="lin" valueType="num">
                                      <p:cBhvr additive="base">
                                        <p:cTn id="47" dur="500" fill="hold"/>
                                        <p:tgtEl>
                                          <p:spTgt spid="5">
                                            <p:graphicEl>
                                              <a:dgm id="{1889C585-C970-46F1-B2C2-3DD840774823}"/>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38" grpId="0"/>
      <p:bldGraphic spid="5" grpId="0">
        <p:bldSub>
          <a:bldDgm bld="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r>
              <a:rPr lang="ar-SA" sz="3200" dirty="0">
                <a:solidFill>
                  <a:schemeClr val="bg2">
                    <a:lumMod val="25000"/>
                  </a:schemeClr>
                </a:solidFill>
                <a:cs typeface="PT Bold Heading" pitchFamily="2" charset="-78"/>
              </a:rPr>
              <a:t>أ</a:t>
            </a:r>
            <a:r>
              <a:rPr lang="ar-SA" sz="3200" dirty="0" smtClean="0">
                <a:solidFill>
                  <a:schemeClr val="bg2">
                    <a:lumMod val="25000"/>
                  </a:schemeClr>
                </a:solidFill>
                <a:cs typeface="PT Bold Heading" pitchFamily="2" charset="-78"/>
              </a:rPr>
              <a:t>سئلة التحصيل الدراسي</a:t>
            </a:r>
            <a:endParaRPr lang="en-US" sz="3200" dirty="0" smtClean="0">
              <a:solidFill>
                <a:schemeClr val="bg2">
                  <a:lumMod val="25000"/>
                </a:schemeClr>
              </a:solidFill>
              <a:cs typeface="PT Bold Heading" pitchFamily="2" charset="-78"/>
            </a:endParaRPr>
          </a:p>
        </p:txBody>
      </p:sp>
      <p:sp>
        <p:nvSpPr>
          <p:cNvPr id="8" name="Rectangle 7"/>
          <p:cNvSpPr>
            <a:spLocks noChangeArrowheads="1"/>
          </p:cNvSpPr>
          <p:nvPr/>
        </p:nvSpPr>
        <p:spPr bwMode="auto">
          <a:xfrm>
            <a:off x="6324600" y="3319463"/>
            <a:ext cx="1935163" cy="1314450"/>
          </a:xfrm>
          <a:prstGeom prst="rect">
            <a:avLst/>
          </a:prstGeom>
          <a:solidFill>
            <a:schemeClr val="accent1"/>
          </a:solidFill>
          <a:ln w="9525" algn="ctr">
            <a:solidFill>
              <a:schemeClr val="tx1"/>
            </a:solidFill>
            <a:round/>
            <a:headEnd/>
            <a:tailEnd/>
          </a:ln>
        </p:spPr>
        <p:txBody>
          <a:bodyPr/>
          <a:lstStyle/>
          <a:p>
            <a:pPr algn="ctr" rtl="0"/>
            <a:r>
              <a:rPr lang="ar-SA" sz="3600">
                <a:solidFill>
                  <a:schemeClr val="bg1"/>
                </a:solidFill>
                <a:latin typeface="Microsoft Sans Serif" pitchFamily="34" charset="0"/>
                <a:cs typeface="AL-Mohanad Bold" pitchFamily="2" charset="-78"/>
              </a:rPr>
              <a:t>تخصص علمي</a:t>
            </a:r>
            <a:endParaRPr lang="en-US" sz="3600">
              <a:solidFill>
                <a:schemeClr val="bg1"/>
              </a:solidFill>
              <a:latin typeface="Microsoft Sans Serif" pitchFamily="34" charset="0"/>
              <a:cs typeface="AL-Mohanad Bold" pitchFamily="2" charset="-78"/>
            </a:endParaRPr>
          </a:p>
        </p:txBody>
      </p:sp>
      <p:sp>
        <p:nvSpPr>
          <p:cNvPr id="9" name="Rectangle 8"/>
          <p:cNvSpPr>
            <a:spLocks noChangeArrowheads="1"/>
          </p:cNvSpPr>
          <p:nvPr/>
        </p:nvSpPr>
        <p:spPr bwMode="auto">
          <a:xfrm>
            <a:off x="592138" y="3392488"/>
            <a:ext cx="1935162" cy="1350962"/>
          </a:xfrm>
          <a:prstGeom prst="rect">
            <a:avLst/>
          </a:prstGeom>
          <a:solidFill>
            <a:schemeClr val="accent1"/>
          </a:solidFill>
          <a:ln w="9525" algn="ctr">
            <a:solidFill>
              <a:schemeClr val="tx1"/>
            </a:solidFill>
            <a:round/>
            <a:headEnd/>
            <a:tailEnd/>
          </a:ln>
        </p:spPr>
        <p:txBody>
          <a:bodyPr/>
          <a:lstStyle/>
          <a:p>
            <a:pPr algn="ctr" rtl="0"/>
            <a:r>
              <a:rPr lang="ar-SA" sz="3600">
                <a:solidFill>
                  <a:schemeClr val="bg1"/>
                </a:solidFill>
                <a:latin typeface="Microsoft Sans Serif" pitchFamily="34" charset="0"/>
                <a:cs typeface="AL-Mohanad Bold" pitchFamily="2" charset="-78"/>
              </a:rPr>
              <a:t>تخصص ادبي</a:t>
            </a:r>
            <a:endParaRPr lang="en-US" sz="3600">
              <a:solidFill>
                <a:schemeClr val="bg1"/>
              </a:solidFill>
              <a:latin typeface="Microsoft Sans Serif" pitchFamily="34" charset="0"/>
              <a:cs typeface="AL-Mohanad Bold" pitchFamily="2" charset="-78"/>
            </a:endParaRPr>
          </a:p>
        </p:txBody>
      </p:sp>
      <p:sp>
        <p:nvSpPr>
          <p:cNvPr id="7" name="Left-Up Arrow 6"/>
          <p:cNvSpPr/>
          <p:nvPr/>
        </p:nvSpPr>
        <p:spPr bwMode="auto">
          <a:xfrm>
            <a:off x="2571736" y="1571612"/>
            <a:ext cx="1314450" cy="2774950"/>
          </a:xfrm>
          <a:prstGeom prst="lef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lgn="ctr" rtl="0">
              <a:defRPr/>
            </a:pPr>
            <a:endParaRPr lang="en-US">
              <a:solidFill>
                <a:schemeClr val="bg1"/>
              </a:solidFill>
              <a:cs typeface="AL-Mohanad Bold" pitchFamily="2" charset="-78"/>
            </a:endParaRPr>
          </a:p>
        </p:txBody>
      </p:sp>
      <p:sp>
        <p:nvSpPr>
          <p:cNvPr id="10" name="Left-Up Arrow 9"/>
          <p:cNvSpPr/>
          <p:nvPr/>
        </p:nvSpPr>
        <p:spPr bwMode="auto">
          <a:xfrm flipH="1">
            <a:off x="4929190" y="1571612"/>
            <a:ext cx="1314450" cy="2774950"/>
          </a:xfrm>
          <a:prstGeom prst="lef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lgn="ctr" rtl="0">
              <a:defRPr/>
            </a:pPr>
            <a:endParaRPr lang="en-US">
              <a:solidFill>
                <a:schemeClr val="bg1"/>
              </a:solidFill>
              <a:cs typeface="AL-Mohanad Bold" pitchFamily="2" charset="-78"/>
            </a:endParaRPr>
          </a:p>
        </p:txBody>
      </p:sp>
    </p:spTree>
    <p:extLst>
      <p:ext uri="{BB962C8B-B14F-4D97-AF65-F5344CB8AC3E}">
        <p14:creationId xmlns="" xmlns:p14="http://schemas.microsoft.com/office/powerpoint/2010/main" val="34486005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bg/>
                                          </p:spTgt>
                                        </p:tgtEl>
                                        <p:attrNameLst>
                                          <p:attrName>style.visibility</p:attrName>
                                        </p:attrNameLst>
                                      </p:cBhvr>
                                      <p:to>
                                        <p:strVal val="visible"/>
                                      </p:to>
                                    </p:set>
                                    <p:anim calcmode="lin" valueType="num">
                                      <p:cBhvr additive="base">
                                        <p:cTn id="19" dur="500" fill="hold"/>
                                        <p:tgtEl>
                                          <p:spTgt spid="8">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bg/>
                                          </p:spTgt>
                                        </p:tgtEl>
                                        <p:attrNameLst>
                                          <p:attrName>style.visibility</p:attrName>
                                        </p:attrNameLst>
                                      </p:cBhvr>
                                      <p:to>
                                        <p:strVal val="visible"/>
                                      </p:to>
                                    </p:set>
                                    <p:anim calcmode="lin" valueType="num">
                                      <p:cBhvr additive="base">
                                        <p:cTn id="3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animBg="1"/>
      <p:bldP spid="9" grpId="0" build="p" animBg="1"/>
      <p:bldP spid="7"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357166"/>
            <a:ext cx="8953500" cy="1428760"/>
          </a:xfrm>
        </p:spPr>
        <p:txBody>
          <a:bodyPr>
            <a:normAutofit/>
          </a:bodyPr>
          <a:lstStyle/>
          <a:p>
            <a:pPr algn="r" rtl="1" eaLnBrk="1" hangingPunct="1">
              <a:buFontTx/>
              <a:buNone/>
            </a:pPr>
            <a:r>
              <a:rPr lang="ar-SA" sz="2800" dirty="0" smtClean="0">
                <a:solidFill>
                  <a:schemeClr val="bg1"/>
                </a:solidFill>
                <a:latin typeface="Microsoft Sans Serif" pitchFamily="34" charset="0"/>
                <a:cs typeface="AL-Mohanad Bold" pitchFamily="2" charset="-78"/>
              </a:rPr>
              <a:t>  </a:t>
            </a:r>
            <a:r>
              <a:rPr lang="ar-SA" sz="2800" dirty="0" smtClean="0">
                <a:latin typeface="Microsoft Sans Serif" pitchFamily="34" charset="0"/>
                <a:cs typeface="AL-Mohanad Bold" pitchFamily="2" charset="-78"/>
              </a:rPr>
              <a:t>علمي  :  تركز أسئلة أقسام التحصيل الدراسي للتخصصات العلمية في الصفوف الثانوية الثلاثة على المفاهيم العامة في مواد:</a:t>
            </a:r>
            <a:endParaRPr lang="en-US" sz="2800" dirty="0" smtClean="0">
              <a:latin typeface="Microsoft Sans Serif" pitchFamily="34" charset="0"/>
              <a:cs typeface="AL-Mohanad Bold" pitchFamily="2" charset="-78"/>
            </a:endParaRPr>
          </a:p>
          <a:p>
            <a:pPr algn="r" rtl="1" eaLnBrk="1" hangingPunct="1">
              <a:buFontTx/>
              <a:buNone/>
            </a:pPr>
            <a:r>
              <a:rPr lang="ar-SA" sz="2800" dirty="0" smtClean="0">
                <a:latin typeface="Microsoft Sans Serif" pitchFamily="34" charset="0"/>
                <a:cs typeface="AL-Mohanad Bold" pitchFamily="2" charset="-78"/>
              </a:rPr>
              <a:t> </a:t>
            </a:r>
            <a:endParaRPr lang="en-US" sz="2800" dirty="0" smtClean="0">
              <a:latin typeface="Microsoft Sans Serif" pitchFamily="34" charset="0"/>
              <a:cs typeface="AL-Mohanad Bold" pitchFamily="2" charset="-78"/>
            </a:endParaRPr>
          </a:p>
        </p:txBody>
      </p:sp>
      <p:graphicFrame>
        <p:nvGraphicFramePr>
          <p:cNvPr id="6" name="Diagram 5"/>
          <p:cNvGraphicFramePr/>
          <p:nvPr/>
        </p:nvGraphicFramePr>
        <p:xfrm>
          <a:off x="428596" y="1643050"/>
          <a:ext cx="8324964" cy="46371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8620374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graphicEl>
                                              <a:dgm id="{4197F623-3F8E-4597-8A74-6AF919605EDE}"/>
                                            </p:graphicEl>
                                          </p:spTgt>
                                        </p:tgtEl>
                                        <p:attrNameLst>
                                          <p:attrName>style.visibility</p:attrName>
                                        </p:attrNameLst>
                                      </p:cBhvr>
                                      <p:to>
                                        <p:strVal val="visible"/>
                                      </p:to>
                                    </p:set>
                                    <p:anim calcmode="lin" valueType="num">
                                      <p:cBhvr additive="base">
                                        <p:cTn id="19" dur="500" fill="hold"/>
                                        <p:tgtEl>
                                          <p:spTgt spid="6">
                                            <p:graphicEl>
                                              <a:dgm id="{4197F623-3F8E-4597-8A74-6AF919605EDE}"/>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graphicEl>
                                              <a:dgm id="{4197F623-3F8E-4597-8A74-6AF919605EDE}"/>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graphicEl>
                                              <a:dgm id="{E51835A6-FFEE-4A54-AB5E-B881E90C52F6}"/>
                                            </p:graphicEl>
                                          </p:spTgt>
                                        </p:tgtEl>
                                        <p:attrNameLst>
                                          <p:attrName>style.visibility</p:attrName>
                                        </p:attrNameLst>
                                      </p:cBhvr>
                                      <p:to>
                                        <p:strVal val="visible"/>
                                      </p:to>
                                    </p:set>
                                    <p:anim calcmode="lin" valueType="num">
                                      <p:cBhvr additive="base">
                                        <p:cTn id="25" dur="500" fill="hold"/>
                                        <p:tgtEl>
                                          <p:spTgt spid="6">
                                            <p:graphicEl>
                                              <a:dgm id="{E51835A6-FFEE-4A54-AB5E-B881E90C52F6}"/>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graphicEl>
                                              <a:dgm id="{E51835A6-FFEE-4A54-AB5E-B881E90C52F6}"/>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graphicEl>
                                              <a:dgm id="{4FB39F2E-66AF-41F0-8FB5-459168FAE5FA}"/>
                                            </p:graphicEl>
                                          </p:spTgt>
                                        </p:tgtEl>
                                        <p:attrNameLst>
                                          <p:attrName>style.visibility</p:attrName>
                                        </p:attrNameLst>
                                      </p:cBhvr>
                                      <p:to>
                                        <p:strVal val="visible"/>
                                      </p:to>
                                    </p:set>
                                    <p:anim calcmode="lin" valueType="num">
                                      <p:cBhvr additive="base">
                                        <p:cTn id="31" dur="500" fill="hold"/>
                                        <p:tgtEl>
                                          <p:spTgt spid="6">
                                            <p:graphicEl>
                                              <a:dgm id="{4FB39F2E-66AF-41F0-8FB5-459168FAE5FA}"/>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graphicEl>
                                              <a:dgm id="{4FB39F2E-66AF-41F0-8FB5-459168FAE5FA}"/>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graphicEl>
                                              <a:dgm id="{833079C4-41F4-48EA-ABE6-C1288511CA44}"/>
                                            </p:graphicEl>
                                          </p:spTgt>
                                        </p:tgtEl>
                                        <p:attrNameLst>
                                          <p:attrName>style.visibility</p:attrName>
                                        </p:attrNameLst>
                                      </p:cBhvr>
                                      <p:to>
                                        <p:strVal val="visible"/>
                                      </p:to>
                                    </p:set>
                                    <p:anim calcmode="lin" valueType="num">
                                      <p:cBhvr additive="base">
                                        <p:cTn id="37" dur="500" fill="hold"/>
                                        <p:tgtEl>
                                          <p:spTgt spid="6">
                                            <p:graphicEl>
                                              <a:dgm id="{833079C4-41F4-48EA-ABE6-C1288511CA4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graphicEl>
                                              <a:dgm id="{833079C4-41F4-48EA-ABE6-C1288511CA4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graphicEl>
                                              <a:dgm id="{CD9FE9C9-8D28-468A-9061-236A54C2C918}"/>
                                            </p:graphicEl>
                                          </p:spTgt>
                                        </p:tgtEl>
                                        <p:attrNameLst>
                                          <p:attrName>style.visibility</p:attrName>
                                        </p:attrNameLst>
                                      </p:cBhvr>
                                      <p:to>
                                        <p:strVal val="visible"/>
                                      </p:to>
                                    </p:set>
                                    <p:anim calcmode="lin" valueType="num">
                                      <p:cBhvr additive="base">
                                        <p:cTn id="43" dur="500" fill="hold"/>
                                        <p:tgtEl>
                                          <p:spTgt spid="6">
                                            <p:graphicEl>
                                              <a:dgm id="{CD9FE9C9-8D28-468A-9061-236A54C2C918}"/>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graphicEl>
                                              <a:dgm id="{CD9FE9C9-8D28-468A-9061-236A54C2C91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6" grpId="0">
        <p:bldSub>
          <a:bldDgm bld="one"/>
        </p:bldSub>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285728"/>
            <a:ext cx="8953500" cy="1714512"/>
          </a:xfrm>
        </p:spPr>
        <p:txBody>
          <a:bodyPr>
            <a:normAutofit/>
          </a:bodyPr>
          <a:lstStyle/>
          <a:p>
            <a:pPr algn="r" rtl="1" eaLnBrk="1" hangingPunct="1">
              <a:buFontTx/>
              <a:buNone/>
            </a:pPr>
            <a:r>
              <a:rPr lang="ar-SA" sz="2800" dirty="0" smtClean="0">
                <a:solidFill>
                  <a:schemeClr val="bg1"/>
                </a:solidFill>
                <a:latin typeface="Microsoft Sans Serif" pitchFamily="34" charset="0"/>
                <a:cs typeface="AL-Mohanad Bold" pitchFamily="2" charset="-78"/>
              </a:rPr>
              <a:t> </a:t>
            </a:r>
            <a:r>
              <a:rPr lang="ar-SA" sz="2800" dirty="0" smtClean="0">
                <a:latin typeface="Microsoft Sans Serif" pitchFamily="34" charset="0"/>
                <a:cs typeface="AL-Mohanad Bold" pitchFamily="2" charset="-78"/>
              </a:rPr>
              <a:t>التخصصات الأدبية :  تركز أسئلة أقسام التحصيل الدراسي للتخصصات الأدبية في الصفوف الثانوية الثلاثة على المفاهيم العامة في مواد:</a:t>
            </a:r>
            <a:endParaRPr lang="en-US" sz="2800" dirty="0" smtClean="0">
              <a:latin typeface="Microsoft Sans Serif" pitchFamily="34" charset="0"/>
              <a:cs typeface="AL-Mohanad Bold" pitchFamily="2" charset="-78"/>
            </a:endParaRPr>
          </a:p>
          <a:p>
            <a:pPr algn="r" rtl="1" eaLnBrk="1" hangingPunct="1">
              <a:buFontTx/>
              <a:buNone/>
            </a:pPr>
            <a:r>
              <a:rPr lang="ar-SA" sz="2800" dirty="0" smtClean="0">
                <a:latin typeface="Microsoft Sans Serif" pitchFamily="34" charset="0"/>
                <a:cs typeface="AL-Mohanad Bold" pitchFamily="2" charset="-78"/>
              </a:rPr>
              <a:t> </a:t>
            </a:r>
            <a:endParaRPr lang="en-US" sz="2800" dirty="0" smtClean="0">
              <a:latin typeface="Microsoft Sans Serif" pitchFamily="34" charset="0"/>
              <a:cs typeface="AL-Mohanad Bold" pitchFamily="2" charset="-78"/>
            </a:endParaRPr>
          </a:p>
        </p:txBody>
      </p:sp>
      <p:graphicFrame>
        <p:nvGraphicFramePr>
          <p:cNvPr id="6" name="Diagram 5"/>
          <p:cNvGraphicFramePr/>
          <p:nvPr>
            <p:extLst>
              <p:ext uri="{D42A27DB-BD31-4B8C-83A1-F6EECF244321}">
                <p14:modId xmlns="" xmlns:p14="http://schemas.microsoft.com/office/powerpoint/2010/main" val="3598792464"/>
              </p:ext>
            </p:extLst>
          </p:nvPr>
        </p:nvGraphicFramePr>
        <p:xfrm>
          <a:off x="428596" y="1916832"/>
          <a:ext cx="8324964"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902556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graphicEl>
                                              <a:dgm id="{4197F623-3F8E-4597-8A74-6AF919605EDE}"/>
                                            </p:graphicEl>
                                          </p:spTgt>
                                        </p:tgtEl>
                                        <p:attrNameLst>
                                          <p:attrName>style.visibility</p:attrName>
                                        </p:attrNameLst>
                                      </p:cBhvr>
                                      <p:to>
                                        <p:strVal val="visible"/>
                                      </p:to>
                                    </p:set>
                                    <p:anim calcmode="lin" valueType="num">
                                      <p:cBhvr additive="base">
                                        <p:cTn id="19" dur="500" fill="hold"/>
                                        <p:tgtEl>
                                          <p:spTgt spid="6">
                                            <p:graphicEl>
                                              <a:dgm id="{4197F623-3F8E-4597-8A74-6AF919605EDE}"/>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graphicEl>
                                              <a:dgm id="{4197F623-3F8E-4597-8A74-6AF919605EDE}"/>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graphicEl>
                                              <a:dgm id="{E51835A6-FFEE-4A54-AB5E-B881E90C52F6}"/>
                                            </p:graphicEl>
                                          </p:spTgt>
                                        </p:tgtEl>
                                        <p:attrNameLst>
                                          <p:attrName>style.visibility</p:attrName>
                                        </p:attrNameLst>
                                      </p:cBhvr>
                                      <p:to>
                                        <p:strVal val="visible"/>
                                      </p:to>
                                    </p:set>
                                    <p:anim calcmode="lin" valueType="num">
                                      <p:cBhvr additive="base">
                                        <p:cTn id="25" dur="500" fill="hold"/>
                                        <p:tgtEl>
                                          <p:spTgt spid="6">
                                            <p:graphicEl>
                                              <a:dgm id="{E51835A6-FFEE-4A54-AB5E-B881E90C52F6}"/>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graphicEl>
                                              <a:dgm id="{E51835A6-FFEE-4A54-AB5E-B881E90C52F6}"/>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graphicEl>
                                              <a:dgm id="{4FB39F2E-66AF-41F0-8FB5-459168FAE5FA}"/>
                                            </p:graphicEl>
                                          </p:spTgt>
                                        </p:tgtEl>
                                        <p:attrNameLst>
                                          <p:attrName>style.visibility</p:attrName>
                                        </p:attrNameLst>
                                      </p:cBhvr>
                                      <p:to>
                                        <p:strVal val="visible"/>
                                      </p:to>
                                    </p:set>
                                    <p:anim calcmode="lin" valueType="num">
                                      <p:cBhvr additive="base">
                                        <p:cTn id="31" dur="500" fill="hold"/>
                                        <p:tgtEl>
                                          <p:spTgt spid="6">
                                            <p:graphicEl>
                                              <a:dgm id="{4FB39F2E-66AF-41F0-8FB5-459168FAE5FA}"/>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graphicEl>
                                              <a:dgm id="{4FB39F2E-66AF-41F0-8FB5-459168FAE5FA}"/>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graphicEl>
                                              <a:dgm id="{833079C4-41F4-48EA-ABE6-C1288511CA44}"/>
                                            </p:graphicEl>
                                          </p:spTgt>
                                        </p:tgtEl>
                                        <p:attrNameLst>
                                          <p:attrName>style.visibility</p:attrName>
                                        </p:attrNameLst>
                                      </p:cBhvr>
                                      <p:to>
                                        <p:strVal val="visible"/>
                                      </p:to>
                                    </p:set>
                                    <p:anim calcmode="lin" valueType="num">
                                      <p:cBhvr additive="base">
                                        <p:cTn id="37" dur="500" fill="hold"/>
                                        <p:tgtEl>
                                          <p:spTgt spid="6">
                                            <p:graphicEl>
                                              <a:dgm id="{833079C4-41F4-48EA-ABE6-C1288511CA4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graphicEl>
                                              <a:dgm id="{833079C4-41F4-48EA-ABE6-C1288511CA4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graphicEl>
                                              <a:dgm id="{CD9FE9C9-8D28-468A-9061-236A54C2C918}"/>
                                            </p:graphicEl>
                                          </p:spTgt>
                                        </p:tgtEl>
                                        <p:attrNameLst>
                                          <p:attrName>style.visibility</p:attrName>
                                        </p:attrNameLst>
                                      </p:cBhvr>
                                      <p:to>
                                        <p:strVal val="visible"/>
                                      </p:to>
                                    </p:set>
                                    <p:anim calcmode="lin" valueType="num">
                                      <p:cBhvr additive="base">
                                        <p:cTn id="43" dur="500" fill="hold"/>
                                        <p:tgtEl>
                                          <p:spTgt spid="6">
                                            <p:graphicEl>
                                              <a:dgm id="{CD9FE9C9-8D28-468A-9061-236A54C2C918}"/>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graphicEl>
                                              <a:dgm id="{CD9FE9C9-8D28-468A-9061-236A54C2C918}"/>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graphicEl>
                                              <a:dgm id="{B56FF753-F462-4F00-8DAC-D8CEF5573549}"/>
                                            </p:graphicEl>
                                          </p:spTgt>
                                        </p:tgtEl>
                                        <p:attrNameLst>
                                          <p:attrName>style.visibility</p:attrName>
                                        </p:attrNameLst>
                                      </p:cBhvr>
                                      <p:to>
                                        <p:strVal val="visible"/>
                                      </p:to>
                                    </p:set>
                                    <p:anim calcmode="lin" valueType="num">
                                      <p:cBhvr additive="base">
                                        <p:cTn id="49" dur="500" fill="hold"/>
                                        <p:tgtEl>
                                          <p:spTgt spid="6">
                                            <p:graphicEl>
                                              <a:dgm id="{B56FF753-F462-4F00-8DAC-D8CEF5573549}"/>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graphicEl>
                                              <a:dgm id="{B56FF753-F462-4F00-8DAC-D8CEF5573549}"/>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graphicEl>
                                              <a:dgm id="{556F667A-3C82-41A4-8525-0D1677E935D4}"/>
                                            </p:graphicEl>
                                          </p:spTgt>
                                        </p:tgtEl>
                                        <p:attrNameLst>
                                          <p:attrName>style.visibility</p:attrName>
                                        </p:attrNameLst>
                                      </p:cBhvr>
                                      <p:to>
                                        <p:strVal val="visible"/>
                                      </p:to>
                                    </p:set>
                                    <p:anim calcmode="lin" valueType="num">
                                      <p:cBhvr additive="base">
                                        <p:cTn id="55" dur="500" fill="hold"/>
                                        <p:tgtEl>
                                          <p:spTgt spid="6">
                                            <p:graphicEl>
                                              <a:dgm id="{556F667A-3C82-41A4-8525-0D1677E935D4}"/>
                                            </p:graphic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graphicEl>
                                              <a:dgm id="{556F667A-3C82-41A4-8525-0D1677E935D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6"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714348" y="2133600"/>
            <a:ext cx="7820052" cy="3311624"/>
          </a:xfrm>
        </p:spPr>
        <p:txBody>
          <a:bodyPr>
            <a:normAutofit/>
          </a:bodyPr>
          <a:lstStyle/>
          <a:p>
            <a:pPr algn="ctr" eaLnBrk="1" hangingPunct="1">
              <a:buNone/>
            </a:pPr>
            <a:endParaRPr lang="ar-SA" sz="4000" b="1" dirty="0" smtClean="0">
              <a:solidFill>
                <a:schemeClr val="folHlink"/>
              </a:solidFill>
              <a:cs typeface="AL-Mateen" pitchFamily="2" charset="-78"/>
            </a:endParaRPr>
          </a:p>
          <a:p>
            <a:pPr algn="ctr" eaLnBrk="1" hangingPunct="1">
              <a:buNone/>
            </a:pPr>
            <a:r>
              <a:rPr lang="ar-SA" sz="4000" b="1" dirty="0" smtClean="0">
                <a:solidFill>
                  <a:schemeClr val="folHlink"/>
                </a:solidFill>
                <a:cs typeface="AL-Mateen" pitchFamily="2" charset="-78"/>
              </a:rPr>
              <a:t>تزويد منسقات برنامج رفيع في المدارس الثانوية بالمهارات اللازمة لتهيئة الطالبات واعدادهن لتحقيق نتائج متميزة في </a:t>
            </a:r>
            <a:r>
              <a:rPr lang="ar-SA" sz="4000" b="1" dirty="0" smtClean="0">
                <a:cs typeface="AL-Mateen" pitchFamily="2" charset="-78"/>
              </a:rPr>
              <a:t>اختباري القدرات والتحصيل</a:t>
            </a:r>
          </a:p>
          <a:p>
            <a:pPr algn="ctr" eaLnBrk="1" hangingPunct="1"/>
            <a:endParaRPr lang="ar-SA" sz="3600" b="1" dirty="0" smtClean="0">
              <a:solidFill>
                <a:schemeClr val="folHlink"/>
              </a:solidFill>
              <a:cs typeface="AL-Mateen" pitchFamily="2" charset="-78"/>
            </a:endParaRPr>
          </a:p>
          <a:p>
            <a:pPr algn="ctr" eaLnBrk="1" hangingPunct="1">
              <a:buNone/>
            </a:pPr>
            <a:endParaRPr lang="ar-SA" sz="3600" b="1" dirty="0" smtClean="0">
              <a:solidFill>
                <a:schemeClr val="folHlink"/>
              </a:solidFill>
              <a:cs typeface="AL-Mateen" pitchFamily="2" charset="-78"/>
            </a:endParaRPr>
          </a:p>
        </p:txBody>
      </p:sp>
      <p:sp>
        <p:nvSpPr>
          <p:cNvPr id="4098" name="Rectangle 2"/>
          <p:cNvSpPr>
            <a:spLocks noGrp="1" noChangeArrowheads="1"/>
          </p:cNvSpPr>
          <p:nvPr>
            <p:ph type="title"/>
          </p:nvPr>
        </p:nvSpPr>
        <p:spPr>
          <a:xfrm>
            <a:off x="500034" y="642918"/>
            <a:ext cx="8183880" cy="1051560"/>
          </a:xfrm>
        </p:spPr>
        <p:txBody>
          <a:bodyPr>
            <a:normAutofit fontScale="90000"/>
          </a:bodyPr>
          <a:lstStyle/>
          <a:p>
            <a:pPr algn="r" eaLnBrk="1" hangingPunct="1"/>
            <a:r>
              <a:rPr lang="ar-SA" b="1" dirty="0" smtClean="0">
                <a:cs typeface="PT Bold Heading" pitchFamily="2" charset="-78"/>
              </a:rPr>
              <a:t/>
            </a:r>
            <a:br>
              <a:rPr lang="ar-SA" b="1" dirty="0" smtClean="0">
                <a:cs typeface="PT Bold Heading" pitchFamily="2" charset="-78"/>
              </a:rPr>
            </a:br>
            <a:r>
              <a:rPr lang="ar-SA" b="1" dirty="0" smtClean="0">
                <a:cs typeface="PT Bold Heading" pitchFamily="2" charset="-78"/>
              </a:rPr>
              <a:t>الهدف العام للورشة:</a:t>
            </a:r>
            <a:endParaRPr lang="en-US" b="1" dirty="0" smtClean="0">
              <a:cs typeface="PT Bold Heading"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horizontal)">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2"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09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r>
              <a:rPr lang="ar-SA" sz="3200" dirty="0" smtClean="0">
                <a:solidFill>
                  <a:srgbClr val="FFFF99"/>
                </a:solidFill>
                <a:ea typeface="Al-Mothnna"/>
                <a:cs typeface="Al-Mothnna"/>
              </a:rPr>
              <a:t>خطوات التسجيل</a:t>
            </a:r>
            <a:endParaRPr lang="en-US" sz="3200" dirty="0" smtClean="0">
              <a:solidFill>
                <a:srgbClr val="FFFF99"/>
              </a:solidFill>
              <a:ea typeface="Al-Mothnna"/>
              <a:cs typeface="Al-Mothnna"/>
            </a:endParaRPr>
          </a:p>
        </p:txBody>
      </p:sp>
      <p:graphicFrame>
        <p:nvGraphicFramePr>
          <p:cNvPr id="11" name="Diagram 10"/>
          <p:cNvGraphicFramePr/>
          <p:nvPr/>
        </p:nvGraphicFramePr>
        <p:xfrm>
          <a:off x="701622" y="1566837"/>
          <a:ext cx="7813782" cy="4965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4749310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graphicEl>
                                              <a:dgm id="{8DF2164B-1C76-4541-A773-73A614736341}"/>
                                            </p:graphicEl>
                                          </p:spTgt>
                                        </p:tgtEl>
                                        <p:attrNameLst>
                                          <p:attrName>style.visibility</p:attrName>
                                        </p:attrNameLst>
                                      </p:cBhvr>
                                      <p:to>
                                        <p:strVal val="visible"/>
                                      </p:to>
                                    </p:set>
                                    <p:anim calcmode="lin" valueType="num">
                                      <p:cBhvr additive="base">
                                        <p:cTn id="13" dur="500" fill="hold"/>
                                        <p:tgtEl>
                                          <p:spTgt spid="11">
                                            <p:graphicEl>
                                              <a:dgm id="{8DF2164B-1C76-4541-A773-73A614736341}"/>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graphicEl>
                                              <a:dgm id="{8DF2164B-1C76-4541-A773-73A614736341}"/>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graphicEl>
                                              <a:dgm id="{0EF339C3-8E94-4E48-A6CF-9321AF2010BC}"/>
                                            </p:graphicEl>
                                          </p:spTgt>
                                        </p:tgtEl>
                                        <p:attrNameLst>
                                          <p:attrName>style.visibility</p:attrName>
                                        </p:attrNameLst>
                                      </p:cBhvr>
                                      <p:to>
                                        <p:strVal val="visible"/>
                                      </p:to>
                                    </p:set>
                                    <p:anim calcmode="lin" valueType="num">
                                      <p:cBhvr additive="base">
                                        <p:cTn id="19" dur="500" fill="hold"/>
                                        <p:tgtEl>
                                          <p:spTgt spid="11">
                                            <p:graphicEl>
                                              <a:dgm id="{0EF339C3-8E94-4E48-A6CF-9321AF2010BC}"/>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graphicEl>
                                              <a:dgm id="{0EF339C3-8E94-4E48-A6CF-9321AF2010BC}"/>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graphicEl>
                                              <a:dgm id="{C6073ACA-246C-4EDD-9600-8294FE721ECD}"/>
                                            </p:graphicEl>
                                          </p:spTgt>
                                        </p:tgtEl>
                                        <p:attrNameLst>
                                          <p:attrName>style.visibility</p:attrName>
                                        </p:attrNameLst>
                                      </p:cBhvr>
                                      <p:to>
                                        <p:strVal val="visible"/>
                                      </p:to>
                                    </p:set>
                                    <p:anim calcmode="lin" valueType="num">
                                      <p:cBhvr additive="base">
                                        <p:cTn id="25" dur="500" fill="hold"/>
                                        <p:tgtEl>
                                          <p:spTgt spid="11">
                                            <p:graphicEl>
                                              <a:dgm id="{C6073ACA-246C-4EDD-9600-8294FE721ECD}"/>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graphicEl>
                                              <a:dgm id="{C6073ACA-246C-4EDD-9600-8294FE721ECD}"/>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graphicEl>
                                              <a:dgm id="{71921E26-846E-42B7-A1EE-5798D784E4CF}"/>
                                            </p:graphicEl>
                                          </p:spTgt>
                                        </p:tgtEl>
                                        <p:attrNameLst>
                                          <p:attrName>style.visibility</p:attrName>
                                        </p:attrNameLst>
                                      </p:cBhvr>
                                      <p:to>
                                        <p:strVal val="visible"/>
                                      </p:to>
                                    </p:set>
                                    <p:anim calcmode="lin" valueType="num">
                                      <p:cBhvr additive="base">
                                        <p:cTn id="31" dur="500" fill="hold"/>
                                        <p:tgtEl>
                                          <p:spTgt spid="11">
                                            <p:graphicEl>
                                              <a:dgm id="{71921E26-846E-42B7-A1EE-5798D784E4CF}"/>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graphicEl>
                                              <a:dgm id="{71921E26-846E-42B7-A1EE-5798D784E4C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11" grpId="0">
        <p:bldSub>
          <a:bldDgm bld="lvl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صورة 3" descr="jb13196087112.jpg"/>
          <p:cNvPicPr>
            <a:picLocks noChangeAspect="1"/>
          </p:cNvPicPr>
          <p:nvPr/>
        </p:nvPicPr>
        <p:blipFill>
          <a:blip r:embed="rId2" cstate="print"/>
          <a:srcRect/>
          <a:stretch>
            <a:fillRect/>
          </a:stretch>
        </p:blipFill>
        <p:spPr bwMode="auto">
          <a:xfrm>
            <a:off x="0" y="0"/>
            <a:ext cx="9144000" cy="6884988"/>
          </a:xfrm>
          <a:prstGeom prst="rect">
            <a:avLst/>
          </a:prstGeom>
          <a:noFill/>
          <a:ln w="9525">
            <a:noFill/>
            <a:miter lim="800000"/>
            <a:headEnd/>
            <a:tailEnd/>
          </a:ln>
        </p:spPr>
      </p:pic>
      <p:sp>
        <p:nvSpPr>
          <p:cNvPr id="13315" name="مربع نص 4"/>
          <p:cNvSpPr txBox="1">
            <a:spLocks noChangeArrowheads="1"/>
          </p:cNvSpPr>
          <p:nvPr/>
        </p:nvSpPr>
        <p:spPr bwMode="auto">
          <a:xfrm>
            <a:off x="468313" y="908050"/>
            <a:ext cx="8064500" cy="585788"/>
          </a:xfrm>
          <a:prstGeom prst="rect">
            <a:avLst/>
          </a:prstGeom>
          <a:noFill/>
          <a:ln w="9525">
            <a:noFill/>
            <a:miter lim="800000"/>
            <a:headEnd/>
            <a:tailEnd/>
          </a:ln>
        </p:spPr>
        <p:txBody>
          <a:bodyPr>
            <a:spAutoFit/>
          </a:bodyPr>
          <a:lstStyle/>
          <a:p>
            <a:r>
              <a:rPr lang="ar-QA" sz="3200">
                <a:solidFill>
                  <a:srgbClr val="C00000"/>
                </a:solidFill>
                <a:latin typeface="Calibri" pitchFamily="34" charset="0"/>
                <a:cs typeface="AL-Mateen" pitchFamily="2" charset="-78"/>
              </a:rPr>
              <a:t>7- خطوات التسجيل للاختبار: </a:t>
            </a:r>
          </a:p>
        </p:txBody>
      </p:sp>
      <p:sp>
        <p:nvSpPr>
          <p:cNvPr id="13316" name="مربع نص 19"/>
          <p:cNvSpPr txBox="1">
            <a:spLocks noChangeArrowheads="1"/>
          </p:cNvSpPr>
          <p:nvPr/>
        </p:nvSpPr>
        <p:spPr bwMode="auto">
          <a:xfrm>
            <a:off x="323850" y="2349500"/>
            <a:ext cx="8064500" cy="708025"/>
          </a:xfrm>
          <a:prstGeom prst="rect">
            <a:avLst/>
          </a:prstGeom>
          <a:noFill/>
          <a:ln w="9525">
            <a:noFill/>
            <a:miter lim="800000"/>
            <a:headEnd/>
            <a:tailEnd/>
          </a:ln>
        </p:spPr>
        <p:txBody>
          <a:bodyPr>
            <a:spAutoFit/>
          </a:bodyPr>
          <a:lstStyle/>
          <a:p>
            <a:r>
              <a:rPr lang="ar-QA" sz="2000">
                <a:solidFill>
                  <a:srgbClr val="002060"/>
                </a:solidFill>
                <a:latin typeface="Calibri" pitchFamily="34" charset="0"/>
                <a:cs typeface="AL-Mateen" pitchFamily="2" charset="-78"/>
              </a:rPr>
              <a:t>فتح الملف لدى المركز والحصول على رقم</a:t>
            </a:r>
          </a:p>
          <a:p>
            <a:r>
              <a:rPr lang="ar-QA" sz="2000">
                <a:solidFill>
                  <a:srgbClr val="002060"/>
                </a:solidFill>
                <a:latin typeface="Calibri" pitchFamily="34" charset="0"/>
                <a:cs typeface="AL-Mateen" pitchFamily="2" charset="-78"/>
              </a:rPr>
              <a:t>المشترك عن طريق موقع المركز على الإنترنت </a:t>
            </a:r>
          </a:p>
        </p:txBody>
      </p:sp>
      <p:sp>
        <p:nvSpPr>
          <p:cNvPr id="13317" name="مربع نص 20"/>
          <p:cNvSpPr txBox="1">
            <a:spLocks noChangeArrowheads="1"/>
          </p:cNvSpPr>
          <p:nvPr/>
        </p:nvSpPr>
        <p:spPr bwMode="auto">
          <a:xfrm>
            <a:off x="323850" y="3278188"/>
            <a:ext cx="8064500" cy="1014412"/>
          </a:xfrm>
          <a:prstGeom prst="rect">
            <a:avLst/>
          </a:prstGeom>
          <a:noFill/>
          <a:ln w="9525">
            <a:noFill/>
            <a:miter lim="800000"/>
            <a:headEnd/>
            <a:tailEnd/>
          </a:ln>
        </p:spPr>
        <p:txBody>
          <a:bodyPr>
            <a:spAutoFit/>
          </a:bodyPr>
          <a:lstStyle/>
          <a:p>
            <a:r>
              <a:rPr lang="ar-QA" sz="2000">
                <a:solidFill>
                  <a:srgbClr val="0070C0"/>
                </a:solidFill>
                <a:latin typeface="Calibri" pitchFamily="34" charset="0"/>
                <a:cs typeface="AL-Mateen" pitchFamily="2" charset="-78"/>
              </a:rPr>
              <a:t>التسجيل للاختبار : </a:t>
            </a:r>
            <a:r>
              <a:rPr lang="ar-QA" sz="2000">
                <a:solidFill>
                  <a:srgbClr val="002060"/>
                </a:solidFill>
                <a:latin typeface="Calibri" pitchFamily="34" charset="0"/>
                <a:cs typeface="AL-Mateen" pitchFamily="2" charset="-78"/>
              </a:rPr>
              <a:t>باستخدام رقم المشترك الخاص بك وبعد اختيار موعد ومكان الاختبار المناسب لك . يمكنك </a:t>
            </a:r>
          </a:p>
          <a:p>
            <a:r>
              <a:rPr lang="ar-QA" sz="2000">
                <a:solidFill>
                  <a:srgbClr val="002060"/>
                </a:solidFill>
                <a:latin typeface="Calibri" pitchFamily="34" charset="0"/>
                <a:cs typeface="AL-Mateen" pitchFamily="2" charset="-78"/>
              </a:rPr>
              <a:t>التسجيل من خلال موقع المركز على الإنترنت أو الهاتف الموحد الخاص بالتسجيل (920001170) وسيحجز لك </a:t>
            </a:r>
          </a:p>
          <a:p>
            <a:r>
              <a:rPr lang="ar-QA" sz="2000">
                <a:solidFill>
                  <a:srgbClr val="002060"/>
                </a:solidFill>
                <a:latin typeface="Calibri" pitchFamily="34" charset="0"/>
                <a:cs typeface="AL-Mateen" pitchFamily="2" charset="-78"/>
              </a:rPr>
              <a:t>مقعد ويطلب منك تسديد المقابل المالي إذا لم يكن لك رصيد مسبق لدى المركز .   </a:t>
            </a:r>
          </a:p>
        </p:txBody>
      </p:sp>
      <p:sp>
        <p:nvSpPr>
          <p:cNvPr id="13318" name="مربع نص 20"/>
          <p:cNvSpPr txBox="1">
            <a:spLocks noChangeArrowheads="1"/>
          </p:cNvSpPr>
          <p:nvPr/>
        </p:nvSpPr>
        <p:spPr bwMode="auto">
          <a:xfrm>
            <a:off x="468313" y="5972175"/>
            <a:ext cx="8064500" cy="769938"/>
          </a:xfrm>
          <a:prstGeom prst="rect">
            <a:avLst/>
          </a:prstGeom>
          <a:noFill/>
          <a:ln w="9525">
            <a:noFill/>
            <a:miter lim="800000"/>
            <a:headEnd/>
            <a:tailEnd/>
          </a:ln>
        </p:spPr>
        <p:txBody>
          <a:bodyPr>
            <a:spAutoFit/>
          </a:bodyPr>
          <a:lstStyle/>
          <a:p>
            <a:pPr>
              <a:buFont typeface="Wingdings" pitchFamily="2" charset="2"/>
              <a:buChar char="q"/>
            </a:pPr>
            <a:r>
              <a:rPr lang="ar-QA" sz="2400" dirty="0">
                <a:solidFill>
                  <a:srgbClr val="C00000"/>
                </a:solidFill>
                <a:latin typeface="Calibri" pitchFamily="34" charset="0"/>
                <a:cs typeface="AL-Mateen" pitchFamily="2" charset="-78"/>
              </a:rPr>
              <a:t> </a:t>
            </a:r>
            <a:r>
              <a:rPr lang="ar-QA" sz="2000" dirty="0">
                <a:solidFill>
                  <a:srgbClr val="FF0000"/>
                </a:solidFill>
                <a:latin typeface="Calibri" pitchFamily="34" charset="0"/>
                <a:cs typeface="AL-Mateen" pitchFamily="2" charset="-78"/>
              </a:rPr>
              <a:t>تنبيه : </a:t>
            </a:r>
            <a:r>
              <a:rPr lang="ar-QA" sz="2000" dirty="0">
                <a:solidFill>
                  <a:srgbClr val="C00000"/>
                </a:solidFill>
                <a:latin typeface="Calibri" pitchFamily="34" charset="0"/>
                <a:cs typeface="AL-Mateen" pitchFamily="2" charset="-78"/>
              </a:rPr>
              <a:t>إذا لم تسدد المقابل المالي ، ولم تبلغ المركز ، خلال المدة المحددة </a:t>
            </a:r>
            <a:r>
              <a:rPr lang="ar-QA" sz="2000" dirty="0" err="1">
                <a:solidFill>
                  <a:srgbClr val="C00000"/>
                </a:solidFill>
                <a:latin typeface="Calibri" pitchFamily="34" charset="0"/>
                <a:cs typeface="AL-Mateen" pitchFamily="2" charset="-78"/>
              </a:rPr>
              <a:t>لك</a:t>
            </a:r>
            <a:r>
              <a:rPr lang="ar-QA" sz="2000" dirty="0">
                <a:solidFill>
                  <a:srgbClr val="C00000"/>
                </a:solidFill>
                <a:latin typeface="Calibri" pitchFamily="34" charset="0"/>
                <a:cs typeface="AL-Mateen" pitchFamily="2" charset="-78"/>
              </a:rPr>
              <a:t> ، سيلغى حجزك ، ويلزمك التسجيل مرة أخرى ، وحجز موعد جديد .</a:t>
            </a:r>
            <a:endParaRPr lang="ar-QA" sz="2400" dirty="0">
              <a:solidFill>
                <a:srgbClr val="C00000"/>
              </a:solidFill>
              <a:latin typeface="Calibri" pitchFamily="34" charset="0"/>
              <a:cs typeface="AL-Mateen" pitchFamily="2" charset="-78"/>
            </a:endParaRPr>
          </a:p>
        </p:txBody>
      </p:sp>
      <p:sp>
        <p:nvSpPr>
          <p:cNvPr id="14" name="قوس كبير أيسر 13"/>
          <p:cNvSpPr/>
          <p:nvPr/>
        </p:nvSpPr>
        <p:spPr>
          <a:xfrm rot="5400000">
            <a:off x="4572794" y="-675481"/>
            <a:ext cx="358775" cy="4249737"/>
          </a:xfrm>
          <a:prstGeom prst="leftBrace">
            <a:avLst/>
          </a:prstGeom>
          <a:ln w="1905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endParaRPr lang="ar-QA" b="1" dirty="0"/>
          </a:p>
        </p:txBody>
      </p:sp>
      <p:sp>
        <p:nvSpPr>
          <p:cNvPr id="13320" name="مربع نص 14"/>
          <p:cNvSpPr txBox="1">
            <a:spLocks noChangeArrowheads="1"/>
          </p:cNvSpPr>
          <p:nvPr/>
        </p:nvSpPr>
        <p:spPr bwMode="auto">
          <a:xfrm>
            <a:off x="4932363" y="1484313"/>
            <a:ext cx="3095625" cy="708025"/>
          </a:xfrm>
          <a:prstGeom prst="rect">
            <a:avLst/>
          </a:prstGeom>
          <a:noFill/>
          <a:ln w="9525">
            <a:noFill/>
            <a:miter lim="800000"/>
            <a:headEnd/>
            <a:tailEnd/>
          </a:ln>
        </p:spPr>
        <p:txBody>
          <a:bodyPr>
            <a:spAutoFit/>
          </a:bodyPr>
          <a:lstStyle/>
          <a:p>
            <a:r>
              <a:rPr lang="ar-QA" sz="2000">
                <a:solidFill>
                  <a:srgbClr val="002060"/>
                </a:solidFill>
                <a:latin typeface="Calibri" pitchFamily="34" charset="0"/>
                <a:cs typeface="AL-Mateen" pitchFamily="2" charset="-78"/>
              </a:rPr>
              <a:t>طالب ليس له ملف عند المركز </a:t>
            </a:r>
          </a:p>
          <a:p>
            <a:r>
              <a:rPr lang="ar-QA" sz="2000">
                <a:solidFill>
                  <a:srgbClr val="002060"/>
                </a:solidFill>
                <a:latin typeface="Calibri" pitchFamily="34" charset="0"/>
                <a:cs typeface="AL-Mateen" pitchFamily="2" charset="-78"/>
              </a:rPr>
              <a:t>ولم يحصل على رقم مشترك </a:t>
            </a:r>
          </a:p>
        </p:txBody>
      </p:sp>
      <p:sp>
        <p:nvSpPr>
          <p:cNvPr id="13321" name="مربع نص 15"/>
          <p:cNvSpPr txBox="1">
            <a:spLocks noChangeArrowheads="1"/>
          </p:cNvSpPr>
          <p:nvPr/>
        </p:nvSpPr>
        <p:spPr bwMode="auto">
          <a:xfrm>
            <a:off x="935038" y="1484313"/>
            <a:ext cx="2484437" cy="708025"/>
          </a:xfrm>
          <a:prstGeom prst="rect">
            <a:avLst/>
          </a:prstGeom>
          <a:noFill/>
          <a:ln w="9525">
            <a:noFill/>
            <a:miter lim="800000"/>
            <a:headEnd/>
            <a:tailEnd/>
          </a:ln>
        </p:spPr>
        <p:txBody>
          <a:bodyPr>
            <a:spAutoFit/>
          </a:bodyPr>
          <a:lstStyle/>
          <a:p>
            <a:r>
              <a:rPr lang="ar-QA" sz="2000">
                <a:solidFill>
                  <a:srgbClr val="002060"/>
                </a:solidFill>
                <a:latin typeface="Calibri" pitchFamily="34" charset="0"/>
                <a:cs typeface="AL-Mateen" pitchFamily="2" charset="-78"/>
              </a:rPr>
              <a:t>طالب له ملف خاص به عند المركز ولديه رقم مشترك </a:t>
            </a:r>
          </a:p>
        </p:txBody>
      </p:sp>
      <p:sp>
        <p:nvSpPr>
          <p:cNvPr id="17" name="سهم للأسفل 16"/>
          <p:cNvSpPr/>
          <p:nvPr/>
        </p:nvSpPr>
        <p:spPr>
          <a:xfrm>
            <a:off x="6804248" y="2132856"/>
            <a:ext cx="216024" cy="288032"/>
          </a:xfrm>
          <a:prstGeom prst="downArrow">
            <a:avLst/>
          </a:prstGeom>
          <a:solidFill>
            <a:schemeClr val="accent2"/>
          </a:solidFill>
          <a:ln>
            <a:solidFill>
              <a:srgbClr val="C00000"/>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QA"/>
          </a:p>
        </p:txBody>
      </p:sp>
      <p:sp>
        <p:nvSpPr>
          <p:cNvPr id="18" name="سهم للأسفل 17"/>
          <p:cNvSpPr/>
          <p:nvPr/>
        </p:nvSpPr>
        <p:spPr>
          <a:xfrm>
            <a:off x="6804248" y="2996952"/>
            <a:ext cx="216024" cy="288032"/>
          </a:xfrm>
          <a:prstGeom prst="downArrow">
            <a:avLst/>
          </a:prstGeom>
          <a:solidFill>
            <a:schemeClr val="accent2"/>
          </a:solidFill>
          <a:ln>
            <a:solidFill>
              <a:srgbClr val="C00000"/>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QA"/>
          </a:p>
        </p:txBody>
      </p:sp>
      <p:sp>
        <p:nvSpPr>
          <p:cNvPr id="19" name="سهم للأسفل 18"/>
          <p:cNvSpPr/>
          <p:nvPr/>
        </p:nvSpPr>
        <p:spPr>
          <a:xfrm>
            <a:off x="2483768" y="2204864"/>
            <a:ext cx="288032" cy="1080120"/>
          </a:xfrm>
          <a:prstGeom prst="downArrow">
            <a:avLst/>
          </a:prstGeom>
          <a:solidFill>
            <a:schemeClr val="accent2"/>
          </a:solidFill>
          <a:ln>
            <a:solidFill>
              <a:srgbClr val="C00000"/>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QA"/>
          </a:p>
        </p:txBody>
      </p:sp>
      <p:sp>
        <p:nvSpPr>
          <p:cNvPr id="20" name="سهم للأسفل 19"/>
          <p:cNvSpPr/>
          <p:nvPr/>
        </p:nvSpPr>
        <p:spPr>
          <a:xfrm>
            <a:off x="4644008" y="4221088"/>
            <a:ext cx="216024" cy="288032"/>
          </a:xfrm>
          <a:prstGeom prst="downArrow">
            <a:avLst/>
          </a:prstGeom>
          <a:solidFill>
            <a:schemeClr val="accent2"/>
          </a:solidFill>
          <a:ln>
            <a:solidFill>
              <a:srgbClr val="C00000"/>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QA"/>
          </a:p>
        </p:txBody>
      </p:sp>
      <p:sp>
        <p:nvSpPr>
          <p:cNvPr id="13326" name="مربع نص 20"/>
          <p:cNvSpPr txBox="1">
            <a:spLocks noChangeArrowheads="1"/>
          </p:cNvSpPr>
          <p:nvPr/>
        </p:nvSpPr>
        <p:spPr bwMode="auto">
          <a:xfrm>
            <a:off x="2411413" y="4406900"/>
            <a:ext cx="3313112" cy="461963"/>
          </a:xfrm>
          <a:prstGeom prst="rect">
            <a:avLst/>
          </a:prstGeom>
          <a:noFill/>
          <a:ln w="9525">
            <a:noFill/>
            <a:miter lim="800000"/>
            <a:headEnd/>
            <a:tailEnd/>
          </a:ln>
        </p:spPr>
        <p:txBody>
          <a:bodyPr>
            <a:spAutoFit/>
          </a:bodyPr>
          <a:lstStyle/>
          <a:p>
            <a:r>
              <a:rPr lang="ar-QA" sz="2400">
                <a:solidFill>
                  <a:srgbClr val="0070C0"/>
                </a:solidFill>
                <a:latin typeface="Calibri" pitchFamily="34" charset="0"/>
                <a:cs typeface="AL-Mateen" pitchFamily="2" charset="-78"/>
              </a:rPr>
              <a:t>تسديد المقابل المادي</a:t>
            </a:r>
          </a:p>
        </p:txBody>
      </p:sp>
      <p:sp>
        <p:nvSpPr>
          <p:cNvPr id="25" name="سهم إلى اليسار واليمين 24"/>
          <p:cNvSpPr/>
          <p:nvPr/>
        </p:nvSpPr>
        <p:spPr>
          <a:xfrm>
            <a:off x="3995936" y="4797152"/>
            <a:ext cx="1512168" cy="216024"/>
          </a:xfrm>
          <a:prstGeom prst="leftRightArrow">
            <a:avLst/>
          </a:prstGeom>
          <a:solidFill>
            <a:schemeClr val="accent2"/>
          </a:solidFill>
          <a:ln>
            <a:solidFill>
              <a:srgbClr val="C00000"/>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QA"/>
          </a:p>
        </p:txBody>
      </p:sp>
      <p:sp>
        <p:nvSpPr>
          <p:cNvPr id="13328" name="مربع نص 25"/>
          <p:cNvSpPr txBox="1">
            <a:spLocks noChangeArrowheads="1"/>
          </p:cNvSpPr>
          <p:nvPr/>
        </p:nvSpPr>
        <p:spPr bwMode="auto">
          <a:xfrm>
            <a:off x="5508625" y="4724400"/>
            <a:ext cx="3095625" cy="1323975"/>
          </a:xfrm>
          <a:prstGeom prst="rect">
            <a:avLst/>
          </a:prstGeom>
          <a:noFill/>
          <a:ln w="9525">
            <a:noFill/>
            <a:miter lim="800000"/>
            <a:headEnd/>
            <a:tailEnd/>
          </a:ln>
        </p:spPr>
        <p:txBody>
          <a:bodyPr>
            <a:spAutoFit/>
          </a:bodyPr>
          <a:lstStyle/>
          <a:p>
            <a:r>
              <a:rPr lang="ar-QA" sz="2000">
                <a:solidFill>
                  <a:srgbClr val="002060"/>
                </a:solidFill>
                <a:latin typeface="Calibri" pitchFamily="34" charset="0"/>
                <a:cs typeface="AL-Mateen" pitchFamily="2" charset="-78"/>
              </a:rPr>
              <a:t>نظام سداد للمدفوعات : عن طريق عدد من البنوك المحلية وباستخدام رقم المشترك الخاص بك وسيبلغ المركز بالتسديد ويؤكد مقعدك في الاختبار بشكل ألي . </a:t>
            </a:r>
          </a:p>
        </p:txBody>
      </p:sp>
      <p:sp>
        <p:nvSpPr>
          <p:cNvPr id="13329" name="مربع نص 26"/>
          <p:cNvSpPr txBox="1">
            <a:spLocks noChangeArrowheads="1"/>
          </p:cNvSpPr>
          <p:nvPr/>
        </p:nvSpPr>
        <p:spPr bwMode="auto">
          <a:xfrm>
            <a:off x="34925" y="4724400"/>
            <a:ext cx="3924300" cy="1323975"/>
          </a:xfrm>
          <a:prstGeom prst="rect">
            <a:avLst/>
          </a:prstGeom>
          <a:noFill/>
          <a:ln w="9525">
            <a:noFill/>
            <a:miter lim="800000"/>
            <a:headEnd/>
            <a:tailEnd/>
          </a:ln>
        </p:spPr>
        <p:txBody>
          <a:bodyPr>
            <a:spAutoFit/>
          </a:bodyPr>
          <a:lstStyle/>
          <a:p>
            <a:r>
              <a:rPr lang="ar-QA" sz="2000">
                <a:solidFill>
                  <a:srgbClr val="002060"/>
                </a:solidFill>
                <a:latin typeface="Calibri" pitchFamily="34" charset="0"/>
                <a:cs typeface="AL-Mateen" pitchFamily="2" charset="-78"/>
              </a:rPr>
              <a:t>نظام البطاقات المسبقة الدفع : عن طريق مصرف  الراجحي فقط . والحصول على إيصال ثم إدخال رقم الإيصال من خلال موقع المركز على الإنترنت أو الهاتف الموحد الخاص بالتسجيل وذلك لتأكيد تسجيلك .  </a:t>
            </a:r>
          </a:p>
        </p:txBody>
      </p:sp>
    </p:spTree>
    <p:extLst>
      <p:ext uri="{BB962C8B-B14F-4D97-AF65-F5344CB8AC3E}">
        <p14:creationId xmlns="" xmlns:p14="http://schemas.microsoft.com/office/powerpoint/2010/main" val="107017074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صورة 3" descr="jb13196087112.jpg"/>
          <p:cNvPicPr>
            <a:picLocks noChangeAspect="1"/>
          </p:cNvPicPr>
          <p:nvPr/>
        </p:nvPicPr>
        <p:blipFill>
          <a:blip r:embed="rId2" cstate="print"/>
          <a:srcRect/>
          <a:stretch>
            <a:fillRect/>
          </a:stretch>
        </p:blipFill>
        <p:spPr bwMode="auto">
          <a:xfrm>
            <a:off x="0" y="0"/>
            <a:ext cx="9144000" cy="6884988"/>
          </a:xfrm>
          <a:prstGeom prst="rect">
            <a:avLst/>
          </a:prstGeom>
          <a:noFill/>
          <a:ln w="9525">
            <a:noFill/>
            <a:miter lim="800000"/>
            <a:headEnd/>
            <a:tailEnd/>
          </a:ln>
        </p:spPr>
      </p:pic>
      <p:sp>
        <p:nvSpPr>
          <p:cNvPr id="14339" name="مربع نص 4"/>
          <p:cNvSpPr txBox="1">
            <a:spLocks noChangeArrowheads="1"/>
          </p:cNvSpPr>
          <p:nvPr/>
        </p:nvSpPr>
        <p:spPr bwMode="auto">
          <a:xfrm>
            <a:off x="468313" y="1052513"/>
            <a:ext cx="8064500" cy="585787"/>
          </a:xfrm>
          <a:prstGeom prst="rect">
            <a:avLst/>
          </a:prstGeom>
          <a:noFill/>
          <a:ln w="9525">
            <a:noFill/>
            <a:miter lim="800000"/>
            <a:headEnd/>
            <a:tailEnd/>
          </a:ln>
        </p:spPr>
        <p:txBody>
          <a:bodyPr>
            <a:spAutoFit/>
          </a:bodyPr>
          <a:lstStyle/>
          <a:p>
            <a:r>
              <a:rPr lang="ar-QA" sz="3200">
                <a:solidFill>
                  <a:srgbClr val="C00000"/>
                </a:solidFill>
                <a:latin typeface="Calibri" pitchFamily="34" charset="0"/>
                <a:cs typeface="AL-Mateen" pitchFamily="2" charset="-78"/>
              </a:rPr>
              <a:t>8- متطلبات دخول الاختبار :</a:t>
            </a:r>
          </a:p>
        </p:txBody>
      </p:sp>
      <p:sp>
        <p:nvSpPr>
          <p:cNvPr id="14340" name="مربع نص 9"/>
          <p:cNvSpPr txBox="1">
            <a:spLocks noChangeArrowheads="1"/>
          </p:cNvSpPr>
          <p:nvPr/>
        </p:nvSpPr>
        <p:spPr bwMode="auto">
          <a:xfrm>
            <a:off x="468313" y="1527175"/>
            <a:ext cx="8064500" cy="830263"/>
          </a:xfrm>
          <a:prstGeom prst="rect">
            <a:avLst/>
          </a:prstGeom>
          <a:noFill/>
          <a:ln w="9525">
            <a:noFill/>
            <a:miter lim="800000"/>
            <a:headEnd/>
            <a:tailEnd/>
          </a:ln>
        </p:spPr>
        <p:txBody>
          <a:bodyPr>
            <a:spAutoFit/>
          </a:bodyPr>
          <a:lstStyle/>
          <a:p>
            <a:pPr>
              <a:buFont typeface="Wingdings" pitchFamily="2" charset="2"/>
              <a:buChar char="q"/>
            </a:pPr>
            <a:r>
              <a:rPr lang="ar-QA" sz="2400">
                <a:solidFill>
                  <a:srgbClr val="002060"/>
                </a:solidFill>
                <a:latin typeface="Calibri" pitchFamily="34" charset="0"/>
                <a:cs typeface="AL-Mateen" pitchFamily="2" charset="-78"/>
              </a:rPr>
              <a:t>الإطلاع على شروط القبول بالجامعات والكليات التي تشترط الاختبار والتي تعلن عادة في الصحف ومواقع الجامعات على الانترنت . </a:t>
            </a:r>
          </a:p>
        </p:txBody>
      </p:sp>
      <p:sp>
        <p:nvSpPr>
          <p:cNvPr id="14341" name="مربع نص 12"/>
          <p:cNvSpPr txBox="1">
            <a:spLocks noChangeArrowheads="1"/>
          </p:cNvSpPr>
          <p:nvPr/>
        </p:nvSpPr>
        <p:spPr bwMode="auto">
          <a:xfrm>
            <a:off x="468313" y="2276475"/>
            <a:ext cx="8064500" cy="461963"/>
          </a:xfrm>
          <a:prstGeom prst="rect">
            <a:avLst/>
          </a:prstGeom>
          <a:noFill/>
          <a:ln w="9525">
            <a:noFill/>
            <a:miter lim="800000"/>
            <a:headEnd/>
            <a:tailEnd/>
          </a:ln>
        </p:spPr>
        <p:txBody>
          <a:bodyPr>
            <a:spAutoFit/>
          </a:bodyPr>
          <a:lstStyle/>
          <a:p>
            <a:pPr>
              <a:buFont typeface="Wingdings" pitchFamily="2" charset="2"/>
              <a:buChar char="q"/>
            </a:pPr>
            <a:r>
              <a:rPr lang="ar-QA" sz="2400">
                <a:solidFill>
                  <a:srgbClr val="002060"/>
                </a:solidFill>
                <a:latin typeface="Calibri" pitchFamily="34" charset="0"/>
                <a:cs typeface="AL-Mateen" pitchFamily="2" charset="-78"/>
              </a:rPr>
              <a:t> فتح الملف والحصول على رقم المشترك (لمن لم يفتح ملف خاص به لدى المركز)</a:t>
            </a:r>
          </a:p>
        </p:txBody>
      </p:sp>
      <p:sp>
        <p:nvSpPr>
          <p:cNvPr id="14342" name="مربع نص 16"/>
          <p:cNvSpPr txBox="1">
            <a:spLocks noChangeArrowheads="1"/>
          </p:cNvSpPr>
          <p:nvPr/>
        </p:nvSpPr>
        <p:spPr bwMode="auto">
          <a:xfrm>
            <a:off x="468313" y="2708275"/>
            <a:ext cx="8064500" cy="831850"/>
          </a:xfrm>
          <a:prstGeom prst="rect">
            <a:avLst/>
          </a:prstGeom>
          <a:noFill/>
          <a:ln w="9525">
            <a:noFill/>
            <a:miter lim="800000"/>
            <a:headEnd/>
            <a:tailEnd/>
          </a:ln>
        </p:spPr>
        <p:txBody>
          <a:bodyPr>
            <a:spAutoFit/>
          </a:bodyPr>
          <a:lstStyle/>
          <a:p>
            <a:pPr>
              <a:buFont typeface="Wingdings" pitchFamily="2" charset="2"/>
              <a:buChar char="q"/>
            </a:pPr>
            <a:r>
              <a:rPr lang="ar-QA" sz="2400">
                <a:solidFill>
                  <a:srgbClr val="002060"/>
                </a:solidFill>
                <a:latin typeface="Calibri" pitchFamily="34" charset="0"/>
                <a:cs typeface="AL-Mateen" pitchFamily="2" charset="-78"/>
              </a:rPr>
              <a:t> التسجيل في الموعد المناسب لك وفي المقر القريب من مكان إقامتك وذلك حسب التفصيل الموضح في فقرة التسجيل للاختبار . </a:t>
            </a:r>
          </a:p>
        </p:txBody>
      </p:sp>
      <p:sp>
        <p:nvSpPr>
          <p:cNvPr id="14343" name="مربع نص 17"/>
          <p:cNvSpPr txBox="1">
            <a:spLocks noChangeArrowheads="1"/>
          </p:cNvSpPr>
          <p:nvPr/>
        </p:nvSpPr>
        <p:spPr bwMode="auto">
          <a:xfrm>
            <a:off x="468313" y="3543300"/>
            <a:ext cx="8064500" cy="461963"/>
          </a:xfrm>
          <a:prstGeom prst="rect">
            <a:avLst/>
          </a:prstGeom>
          <a:noFill/>
          <a:ln w="9525">
            <a:noFill/>
            <a:miter lim="800000"/>
            <a:headEnd/>
            <a:tailEnd/>
          </a:ln>
        </p:spPr>
        <p:txBody>
          <a:bodyPr>
            <a:spAutoFit/>
          </a:bodyPr>
          <a:lstStyle/>
          <a:p>
            <a:pPr>
              <a:buFont typeface="Wingdings" pitchFamily="2" charset="2"/>
              <a:buChar char="q"/>
            </a:pPr>
            <a:r>
              <a:rPr lang="ar-QA" sz="2400">
                <a:solidFill>
                  <a:srgbClr val="002060"/>
                </a:solidFill>
                <a:latin typeface="Calibri" pitchFamily="34" charset="0"/>
                <a:cs typeface="AL-Mateen" pitchFamily="2" charset="-78"/>
              </a:rPr>
              <a:t> تسديد المقابل المالي لدخول الاختبار . </a:t>
            </a:r>
          </a:p>
        </p:txBody>
      </p:sp>
      <p:sp>
        <p:nvSpPr>
          <p:cNvPr id="14344" name="مربع نص 17"/>
          <p:cNvSpPr txBox="1">
            <a:spLocks noChangeArrowheads="1"/>
          </p:cNvSpPr>
          <p:nvPr/>
        </p:nvSpPr>
        <p:spPr bwMode="auto">
          <a:xfrm>
            <a:off x="468313" y="3933825"/>
            <a:ext cx="8064500" cy="1938338"/>
          </a:xfrm>
          <a:prstGeom prst="rect">
            <a:avLst/>
          </a:prstGeom>
          <a:noFill/>
          <a:ln w="9525">
            <a:noFill/>
            <a:miter lim="800000"/>
            <a:headEnd/>
            <a:tailEnd/>
          </a:ln>
        </p:spPr>
        <p:txBody>
          <a:bodyPr>
            <a:spAutoFit/>
          </a:bodyPr>
          <a:lstStyle/>
          <a:p>
            <a:pPr>
              <a:buFont typeface="Wingdings" pitchFamily="2" charset="2"/>
              <a:buChar char="q"/>
            </a:pPr>
            <a:r>
              <a:rPr lang="ar-QA" sz="2400" dirty="0">
                <a:solidFill>
                  <a:srgbClr val="002060"/>
                </a:solidFill>
                <a:latin typeface="Calibri" pitchFamily="34" charset="0"/>
                <a:cs typeface="AL-Mateen" pitchFamily="2" charset="-78"/>
              </a:rPr>
              <a:t> الحضور إلى مركز الاختبار في الموعد الذي قمت بالتسجيل </a:t>
            </a:r>
            <a:r>
              <a:rPr lang="ar-QA" sz="2400" dirty="0" err="1">
                <a:solidFill>
                  <a:srgbClr val="002060"/>
                </a:solidFill>
                <a:latin typeface="Calibri" pitchFamily="34" charset="0"/>
                <a:cs typeface="AL-Mateen" pitchFamily="2" charset="-78"/>
              </a:rPr>
              <a:t>به</a:t>
            </a:r>
            <a:r>
              <a:rPr lang="ar-QA" sz="2400" dirty="0">
                <a:solidFill>
                  <a:srgbClr val="002060"/>
                </a:solidFill>
                <a:latin typeface="Calibri" pitchFamily="34" charset="0"/>
                <a:cs typeface="AL-Mateen" pitchFamily="2" charset="-78"/>
              </a:rPr>
              <a:t> . وسيقوم المسئولون بالتأكيد من تسجيلك في الاختبار من خلال قوائم المسجلين بنفس الموعد . ويجب عليك إحضار ما يلي : </a:t>
            </a:r>
          </a:p>
          <a:p>
            <a:pPr>
              <a:buFont typeface="Wingdings" pitchFamily="2" charset="2"/>
              <a:buChar char="Ø"/>
            </a:pPr>
            <a:r>
              <a:rPr lang="ar-QA" sz="2400" dirty="0">
                <a:solidFill>
                  <a:srgbClr val="002060"/>
                </a:solidFill>
                <a:latin typeface="Calibri" pitchFamily="34" charset="0"/>
                <a:cs typeface="AL-Mateen" pitchFamily="2" charset="-78"/>
              </a:rPr>
              <a:t>السعوديون : بطاقة الأحوال المدنية (الأصل) </a:t>
            </a:r>
          </a:p>
          <a:p>
            <a:pPr>
              <a:buFont typeface="Wingdings" pitchFamily="2" charset="2"/>
              <a:buChar char="Ø"/>
            </a:pPr>
            <a:r>
              <a:rPr lang="ar-QA" sz="2400" dirty="0">
                <a:solidFill>
                  <a:srgbClr val="002060"/>
                </a:solidFill>
                <a:latin typeface="Calibri" pitchFamily="34" charset="0"/>
                <a:cs typeface="AL-Mateen" pitchFamily="2" charset="-78"/>
              </a:rPr>
              <a:t>غير السعوديين : أصل الإقامة الخاصة بالطالب أو جواز السفر (الأصل) وصورة الإقامة . </a:t>
            </a:r>
          </a:p>
          <a:p>
            <a:r>
              <a:rPr lang="ar-QA" sz="2400">
                <a:solidFill>
                  <a:srgbClr val="FF0000"/>
                </a:solidFill>
                <a:latin typeface="Calibri" pitchFamily="34" charset="0"/>
                <a:cs typeface="AL-Mateen" pitchFamily="2" charset="-78"/>
              </a:rPr>
              <a:t>تنبيه : </a:t>
            </a:r>
            <a:r>
              <a:rPr lang="ar-QA" sz="2400">
                <a:solidFill>
                  <a:srgbClr val="C00000"/>
                </a:solidFill>
                <a:latin typeface="Calibri" pitchFamily="34" charset="0"/>
                <a:cs typeface="AL-Mateen" pitchFamily="2" charset="-78"/>
              </a:rPr>
              <a:t>لن تتمكن من دخول الاختبار بدون أصل إثبات الشخصية الموضح أعلاه . </a:t>
            </a:r>
          </a:p>
        </p:txBody>
      </p:sp>
    </p:spTree>
    <p:extLst>
      <p:ext uri="{BB962C8B-B14F-4D97-AF65-F5344CB8AC3E}">
        <p14:creationId xmlns="" xmlns:p14="http://schemas.microsoft.com/office/powerpoint/2010/main" val="406324739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196752"/>
            <a:ext cx="8391876" cy="1512168"/>
          </a:xfrm>
        </p:spPr>
        <p:txBody>
          <a:bodyPr>
            <a:normAutofit fontScale="70000" lnSpcReduction="20000"/>
          </a:bodyPr>
          <a:lstStyle/>
          <a:p>
            <a:pPr lvl="0"/>
            <a:endParaRPr lang="ar-SA" sz="3500" b="1" dirty="0" smtClean="0">
              <a:latin typeface="Traditional Arabic" pitchFamily="18" charset="-78"/>
              <a:cs typeface="Traditional Arabic" pitchFamily="18" charset="-78"/>
            </a:endParaRPr>
          </a:p>
          <a:p>
            <a:pPr lvl="0"/>
            <a:r>
              <a:rPr lang="ar-SA" sz="4000" b="1" dirty="0" smtClean="0">
                <a:latin typeface="Traditional Arabic" pitchFamily="18" charset="-78"/>
                <a:cs typeface="Traditional Arabic" pitchFamily="18" charset="-78"/>
              </a:rPr>
              <a:t>التهيئة النفسية للاختبار بعرض لبعض الرسائل الايجابية حول اختبار القدرات.</a:t>
            </a:r>
            <a:endParaRPr lang="en-US" sz="4000" b="1" dirty="0" smtClean="0">
              <a:latin typeface="Traditional Arabic" pitchFamily="18" charset="-78"/>
              <a:cs typeface="Traditional Arabic" pitchFamily="18" charset="-78"/>
            </a:endParaRPr>
          </a:p>
          <a:p>
            <a:pPr lvl="0"/>
            <a:r>
              <a:rPr lang="ar-SA" sz="4000" b="1" dirty="0" smtClean="0">
                <a:latin typeface="Traditional Arabic" pitchFamily="18" charset="-78"/>
                <a:cs typeface="Traditional Arabic" pitchFamily="18" charset="-78"/>
              </a:rPr>
              <a:t>تقديم إرشادات للطالبات حول الاستعداد للاختبار وتطبيقه وهي</a:t>
            </a:r>
            <a:r>
              <a:rPr lang="ar-SA" sz="3800" b="1" dirty="0" smtClean="0">
                <a:latin typeface="Traditional Arabic" pitchFamily="18" charset="-78"/>
                <a:cs typeface="Traditional Arabic" pitchFamily="18" charset="-78"/>
              </a:rPr>
              <a:t>:</a:t>
            </a:r>
          </a:p>
          <a:p>
            <a:pPr lvl="0">
              <a:buNone/>
            </a:pPr>
            <a:r>
              <a:rPr lang="ar-SA" dirty="0" smtClean="0"/>
              <a:t>          </a:t>
            </a:r>
            <a:endParaRPr lang="ar-SA" dirty="0"/>
          </a:p>
        </p:txBody>
      </p:sp>
      <p:sp>
        <p:nvSpPr>
          <p:cNvPr id="2" name="عنوان 1"/>
          <p:cNvSpPr>
            <a:spLocks noGrp="1"/>
          </p:cNvSpPr>
          <p:nvPr>
            <p:ph type="title"/>
          </p:nvPr>
        </p:nvSpPr>
        <p:spPr>
          <a:xfrm>
            <a:off x="571472" y="285728"/>
            <a:ext cx="8183880" cy="839016"/>
          </a:xfrm>
        </p:spPr>
        <p:txBody>
          <a:bodyPr/>
          <a:lstStyle/>
          <a:p>
            <a:pPr algn="ctr"/>
            <a:r>
              <a:rPr lang="ar-SA" b="1" dirty="0" smtClean="0">
                <a:solidFill>
                  <a:srgbClr val="C00000"/>
                </a:solidFill>
              </a:rPr>
              <a:t>كيف يتم تأهيل الطالبات للاختبار؟</a:t>
            </a:r>
            <a:endParaRPr lang="ar-SA" b="1" dirty="0">
              <a:solidFill>
                <a:srgbClr val="C00000"/>
              </a:solidFill>
            </a:endParaRPr>
          </a:p>
        </p:txBody>
      </p:sp>
      <p:graphicFrame>
        <p:nvGraphicFramePr>
          <p:cNvPr id="4" name="رسم تخطيطي 3"/>
          <p:cNvGraphicFramePr/>
          <p:nvPr>
            <p:extLst>
              <p:ext uri="{D42A27DB-BD31-4B8C-83A1-F6EECF244321}">
                <p14:modId xmlns="" xmlns:p14="http://schemas.microsoft.com/office/powerpoint/2010/main" val="3936845039"/>
              </p:ext>
            </p:extLst>
          </p:nvPr>
        </p:nvGraphicFramePr>
        <p:xfrm>
          <a:off x="714348" y="2492896"/>
          <a:ext cx="7715304" cy="3079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ox(in)">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Graphic spid="4" grpId="0">
        <p:bldAsOne/>
      </p:bldGraphic>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71472" y="2000240"/>
            <a:ext cx="7686684" cy="3143272"/>
          </a:xfrm>
        </p:spPr>
        <p:txBody>
          <a:bodyPr>
            <a:normAutofit/>
          </a:bodyPr>
          <a:lstStyle/>
          <a:p>
            <a:r>
              <a:rPr lang="ar-SA" sz="4000" b="1" dirty="0" smtClean="0">
                <a:latin typeface="Traditional Arabic" pitchFamily="18" charset="-78"/>
                <a:cs typeface="Traditional Arabic" pitchFamily="18" charset="-78"/>
              </a:rPr>
              <a:t>تعريف الطالبة بطريقة التعامل مع ورقة الإجابة.</a:t>
            </a:r>
          </a:p>
          <a:p>
            <a:r>
              <a:rPr lang="ar-SA" sz="4000" b="1" dirty="0" smtClean="0">
                <a:latin typeface="Traditional Arabic" pitchFamily="18" charset="-78"/>
                <a:cs typeface="Traditional Arabic" pitchFamily="18" charset="-78"/>
              </a:rPr>
              <a:t>عرض مواعيد الاختبارات.</a:t>
            </a:r>
          </a:p>
          <a:p>
            <a:r>
              <a:rPr lang="ar-SA" sz="4000" b="1" dirty="0" smtClean="0">
                <a:latin typeface="Traditional Arabic" pitchFamily="18" charset="-78"/>
                <a:cs typeface="Traditional Arabic" pitchFamily="18" charset="-78"/>
              </a:rPr>
              <a:t>توضيح مدة صلاحية الاختبار.</a:t>
            </a:r>
          </a:p>
          <a:p>
            <a:r>
              <a:rPr lang="ar-SA" sz="4000" b="1" u="sng" dirty="0" smtClean="0">
                <a:solidFill>
                  <a:srgbClr val="FF0000"/>
                </a:solidFill>
                <a:latin typeface="Traditional Arabic" pitchFamily="18" charset="-78"/>
                <a:cs typeface="Traditional Arabic" pitchFamily="18" charset="-78"/>
              </a:rPr>
              <a:t>التدريب على اسئلة ونماذج تجريبية للاختبار.</a:t>
            </a:r>
          </a:p>
          <a:p>
            <a:pPr marL="109728" indent="0" algn="ctr">
              <a:buNone/>
            </a:pPr>
            <a:endParaRPr lang="ar-SA"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51520" y="1268760"/>
            <a:ext cx="8712968" cy="5040560"/>
          </a:xfrm>
        </p:spPr>
        <p:txBody>
          <a:bodyPr>
            <a:normAutofit fontScale="92500" lnSpcReduction="10000"/>
          </a:bodyPr>
          <a:lstStyle/>
          <a:p>
            <a:pPr algn="just"/>
            <a:r>
              <a:rPr lang="ar-SA" sz="3600" b="1" dirty="0">
                <a:latin typeface="Traditional Arabic" pitchFamily="18" charset="-78"/>
                <a:cs typeface="Traditional Arabic" pitchFamily="18" charset="-78"/>
              </a:rPr>
              <a:t>من المعلوم أن استعداد الإنسان النفسي المناسب لما يعتزم القيام به من العوامل الجوهرية المعينة له </a:t>
            </a:r>
            <a:r>
              <a:rPr lang="ar-SA" sz="3600" b="1" dirty="0" smtClean="0">
                <a:latin typeface="Traditional Arabic" pitchFamily="18" charset="-78"/>
                <a:cs typeface="Traditional Arabic" pitchFamily="18" charset="-78"/>
              </a:rPr>
              <a:t>بإذن الله، </a:t>
            </a:r>
            <a:r>
              <a:rPr lang="ar-SA" sz="3600" b="1" dirty="0">
                <a:latin typeface="Traditional Arabic" pitchFamily="18" charset="-78"/>
                <a:cs typeface="Traditional Arabic" pitchFamily="18" charset="-78"/>
              </a:rPr>
              <a:t>على النجاح </a:t>
            </a:r>
            <a:r>
              <a:rPr lang="ar-SA" sz="3600" b="1" dirty="0" smtClean="0">
                <a:latin typeface="Traditional Arabic" pitchFamily="18" charset="-78"/>
                <a:cs typeface="Traditional Arabic" pitchFamily="18" charset="-78"/>
              </a:rPr>
              <a:t>.</a:t>
            </a:r>
          </a:p>
          <a:p>
            <a:pPr algn="just"/>
            <a:r>
              <a:rPr lang="ar-SA" sz="3600" b="1" dirty="0" smtClean="0">
                <a:latin typeface="Traditional Arabic" pitchFamily="18" charset="-78"/>
                <a:cs typeface="Traditional Arabic" pitchFamily="18" charset="-78"/>
              </a:rPr>
              <a:t>ومن </a:t>
            </a:r>
            <a:r>
              <a:rPr lang="ar-SA" sz="3600" b="1" dirty="0">
                <a:latin typeface="Traditional Arabic" pitchFamily="18" charset="-78"/>
                <a:cs typeface="Traditional Arabic" pitchFamily="18" charset="-78"/>
              </a:rPr>
              <a:t>لوازم هذه الاستعداد في سياق اختبار </a:t>
            </a:r>
            <a:r>
              <a:rPr lang="ar-SA" sz="3600" b="1" dirty="0" smtClean="0">
                <a:latin typeface="Traditional Arabic" pitchFamily="18" charset="-78"/>
                <a:cs typeface="Traditional Arabic" pitchFamily="18" charset="-78"/>
              </a:rPr>
              <a:t>القدرات </a:t>
            </a:r>
            <a:r>
              <a:rPr lang="ar-SA" sz="3600" b="1" dirty="0">
                <a:solidFill>
                  <a:srgbClr val="FF0000"/>
                </a:solidFill>
                <a:latin typeface="Traditional Arabic" pitchFamily="18" charset="-78"/>
                <a:cs typeface="Traditional Arabic" pitchFamily="18" charset="-78"/>
              </a:rPr>
              <a:t>الحد من قلق الطالب </a:t>
            </a:r>
            <a:r>
              <a:rPr lang="ar-SA" sz="3600" b="1" dirty="0" smtClean="0">
                <a:solidFill>
                  <a:srgbClr val="FF0000"/>
                </a:solidFill>
                <a:latin typeface="Traditional Arabic" pitchFamily="18" charset="-78"/>
                <a:cs typeface="Traditional Arabic" pitchFamily="18" charset="-78"/>
              </a:rPr>
              <a:t>وما يصاحبه </a:t>
            </a:r>
            <a:r>
              <a:rPr lang="ar-SA" sz="3600" b="1" dirty="0">
                <a:solidFill>
                  <a:srgbClr val="FF0000"/>
                </a:solidFill>
                <a:latin typeface="Traditional Arabic" pitchFamily="18" charset="-78"/>
                <a:cs typeface="Traditional Arabic" pitchFamily="18" charset="-78"/>
              </a:rPr>
              <a:t>من ارتباك من شأنه أن يشوش ذهنه </a:t>
            </a:r>
            <a:r>
              <a:rPr lang="ar-SA" sz="3600" b="1" dirty="0" err="1">
                <a:solidFill>
                  <a:srgbClr val="FF0000"/>
                </a:solidFill>
                <a:latin typeface="Traditional Arabic" pitchFamily="18" charset="-78"/>
                <a:cs typeface="Traditional Arabic" pitchFamily="18" charset="-78"/>
              </a:rPr>
              <a:t>فيعيقه</a:t>
            </a:r>
            <a:r>
              <a:rPr lang="ar-SA" sz="3600" b="1" dirty="0">
                <a:solidFill>
                  <a:srgbClr val="FF0000"/>
                </a:solidFill>
                <a:latin typeface="Traditional Arabic" pitchFamily="18" charset="-78"/>
                <a:cs typeface="Traditional Arabic" pitchFamily="18" charset="-78"/>
              </a:rPr>
              <a:t> عن تفعيل مهاراته الذهنية على الوجه الأمثل</a:t>
            </a:r>
            <a:r>
              <a:rPr lang="ar-SA" sz="3600" b="1" dirty="0">
                <a:latin typeface="Traditional Arabic" pitchFamily="18" charset="-78"/>
                <a:cs typeface="Traditional Arabic" pitchFamily="18" charset="-78"/>
              </a:rPr>
              <a:t> ومن وسائل خفض </a:t>
            </a:r>
            <a:r>
              <a:rPr lang="ar-SA" sz="3600" b="1" dirty="0" smtClean="0">
                <a:latin typeface="Traditional Arabic" pitchFamily="18" charset="-78"/>
                <a:cs typeface="Traditional Arabic" pitchFamily="18" charset="-78"/>
              </a:rPr>
              <a:t>القلق تكوين اتجاه ايجابي للاختبار وذلك بفهم الهدف منه. بالإضافة الى أهمية </a:t>
            </a:r>
            <a:r>
              <a:rPr lang="ar-SA" sz="3600" b="1" dirty="0">
                <a:latin typeface="Traditional Arabic" pitchFamily="18" charset="-78"/>
                <a:cs typeface="Traditional Arabic" pitchFamily="18" charset="-78"/>
              </a:rPr>
              <a:t>أن </a:t>
            </a:r>
            <a:r>
              <a:rPr lang="ar-SA" sz="3600" b="1" dirty="0">
                <a:solidFill>
                  <a:srgbClr val="FF0000"/>
                </a:solidFill>
                <a:latin typeface="Traditional Arabic" pitchFamily="18" charset="-78"/>
                <a:cs typeface="Traditional Arabic" pitchFamily="18" charset="-78"/>
              </a:rPr>
              <a:t>يألف الطالب الاختبار بوساطة التعامل المتكرر مع تعليمات ومكوناته ونماذج أسئلة </a:t>
            </a:r>
            <a:r>
              <a:rPr lang="ar-SA" sz="3600" b="1" dirty="0">
                <a:latin typeface="Traditional Arabic" pitchFamily="18" charset="-78"/>
                <a:cs typeface="Traditional Arabic" pitchFamily="18" charset="-78"/>
              </a:rPr>
              <a:t>ومما يؤدي إلى إزالة عامل الرهبة أو الحد </a:t>
            </a:r>
            <a:r>
              <a:rPr lang="ar-SA" sz="3600" b="1" dirty="0" smtClean="0">
                <a:latin typeface="Traditional Arabic" pitchFamily="18" charset="-78"/>
                <a:cs typeface="Traditional Arabic" pitchFamily="18" charset="-78"/>
              </a:rPr>
              <a:t>منه، </a:t>
            </a:r>
            <a:r>
              <a:rPr lang="ar-SA" sz="3600" b="1" dirty="0">
                <a:latin typeface="Traditional Arabic" pitchFamily="18" charset="-78"/>
                <a:cs typeface="Traditional Arabic" pitchFamily="18" charset="-78"/>
              </a:rPr>
              <a:t>ويقلل في الوقت نفسه من هدر الوقت عند أداء الاختبار </a:t>
            </a:r>
            <a:r>
              <a:rPr lang="ar-SA" sz="3600" b="1" dirty="0" smtClean="0">
                <a:latin typeface="Traditional Arabic" pitchFamily="18" charset="-78"/>
                <a:cs typeface="Traditional Arabic" pitchFamily="18" charset="-78"/>
              </a:rPr>
              <a:t>الفعلي.</a:t>
            </a:r>
            <a:r>
              <a:rPr lang="ar-SA" b="1" dirty="0"/>
              <a:t/>
            </a:r>
            <a:br>
              <a:rPr lang="ar-SA" b="1" dirty="0"/>
            </a:br>
            <a:endParaRPr lang="ar-SA" dirty="0"/>
          </a:p>
        </p:txBody>
      </p:sp>
      <p:sp>
        <p:nvSpPr>
          <p:cNvPr id="3" name="عنوان 2"/>
          <p:cNvSpPr>
            <a:spLocks noGrp="1"/>
          </p:cNvSpPr>
          <p:nvPr>
            <p:ph type="title"/>
          </p:nvPr>
        </p:nvSpPr>
        <p:spPr/>
        <p:txBody>
          <a:bodyPr/>
          <a:lstStyle/>
          <a:p>
            <a:pPr algn="ctr"/>
            <a:r>
              <a:rPr lang="ar-SA" dirty="0" smtClean="0">
                <a:cs typeface="PT Bold Heading" pitchFamily="2" charset="-78"/>
              </a:rPr>
              <a:t>التهيئة النفسية للاختبار</a:t>
            </a:r>
            <a:endParaRPr lang="ar-SA" dirty="0">
              <a:cs typeface="PT Bold Heading" pitchFamily="2" charset="-78"/>
            </a:endParaRPr>
          </a:p>
        </p:txBody>
      </p:sp>
    </p:spTree>
    <p:extLst>
      <p:ext uri="{BB962C8B-B14F-4D97-AF65-F5344CB8AC3E}">
        <p14:creationId xmlns="" xmlns:p14="http://schemas.microsoft.com/office/powerpoint/2010/main" val="41757846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357298"/>
            <a:ext cx="8568952" cy="5143536"/>
          </a:xfrm>
        </p:spPr>
        <p:txBody>
          <a:bodyPr>
            <a:normAutofit/>
          </a:bodyPr>
          <a:lstStyle/>
          <a:p>
            <a:pPr algn="just"/>
            <a:r>
              <a:rPr lang="ar-SA" sz="2800" b="1" dirty="0" smtClean="0">
                <a:latin typeface="Traditional Arabic" pitchFamily="18" charset="-78"/>
                <a:cs typeface="Traditional Arabic" pitchFamily="18" charset="-78"/>
              </a:rPr>
              <a:t>اختبار القدرات العامة ليس اختباراً للتحصيل الدراسي ولهذا فهو لا يعتمد على المعلومات المباشرة في مناهج التعليم العام الدراسية.</a:t>
            </a:r>
          </a:p>
          <a:p>
            <a:pPr algn="just">
              <a:buNone/>
            </a:pPr>
            <a:endParaRPr lang="en-US" sz="2800" b="1" dirty="0" smtClean="0">
              <a:latin typeface="Traditional Arabic" pitchFamily="18" charset="-78"/>
              <a:cs typeface="Traditional Arabic" pitchFamily="18" charset="-78"/>
            </a:endParaRPr>
          </a:p>
          <a:p>
            <a:pPr algn="just"/>
            <a:r>
              <a:rPr lang="ar-SA" sz="2800" b="1" dirty="0" smtClean="0">
                <a:latin typeface="Traditional Arabic" pitchFamily="18" charset="-78"/>
                <a:cs typeface="Traditional Arabic" pitchFamily="18" charset="-78"/>
              </a:rPr>
              <a:t>    لا يحتاج اختبار القدرات العامة إلى استعداد مسبق سوى التعود على طريقة الأسئلة والإجابة.</a:t>
            </a:r>
          </a:p>
          <a:p>
            <a:pPr>
              <a:buNone/>
            </a:pPr>
            <a:endParaRPr lang="en-US" sz="2800" b="1" dirty="0" smtClean="0">
              <a:latin typeface="Traditional Arabic" pitchFamily="18" charset="-78"/>
              <a:cs typeface="Traditional Arabic" pitchFamily="18" charset="-78"/>
            </a:endParaRPr>
          </a:p>
          <a:p>
            <a:pPr algn="just"/>
            <a:r>
              <a:rPr lang="ar-SA" sz="2800" b="1" dirty="0" smtClean="0">
                <a:latin typeface="Traditional Arabic" pitchFamily="18" charset="-78"/>
                <a:cs typeface="Traditional Arabic" pitchFamily="18" charset="-78"/>
              </a:rPr>
              <a:t>إن اختبار القدرات </a:t>
            </a:r>
            <a:r>
              <a:rPr lang="ar-SA" sz="2800" b="1" dirty="0" smtClean="0">
                <a:solidFill>
                  <a:srgbClr val="FF0000"/>
                </a:solidFill>
                <a:latin typeface="Traditional Arabic" pitchFamily="18" charset="-78"/>
                <a:cs typeface="Traditional Arabic" pitchFamily="18" charset="-78"/>
              </a:rPr>
              <a:t>يتيح لكثير من الطلبة فرصة المنافسة على القبول في الجامعات</a:t>
            </a:r>
            <a:r>
              <a:rPr lang="ar-SA" sz="2800" b="1" dirty="0" smtClean="0">
                <a:latin typeface="Traditional Arabic" pitchFamily="18" charset="-78"/>
                <a:cs typeface="Traditional Arabic" pitchFamily="18" charset="-78"/>
              </a:rPr>
              <a:t>، وخاصة الطلبة الذين لم يحالفهم التوفيق في تحقيق معدلات مرتفعة في نتائج المرحلة الثانوية, على الرغم من تمتعهم بقدرات عالية تؤهلهم للدراسة الأكاديمية في الجامعات لان هذا الاختبار يقيس ما لا تقيسه اختبارات المرحلة الثانوية.</a:t>
            </a:r>
          </a:p>
        </p:txBody>
      </p:sp>
      <p:sp>
        <p:nvSpPr>
          <p:cNvPr id="2" name="عنوان 1"/>
          <p:cNvSpPr>
            <a:spLocks noGrp="1"/>
          </p:cNvSpPr>
          <p:nvPr>
            <p:ph type="title"/>
          </p:nvPr>
        </p:nvSpPr>
        <p:spPr/>
        <p:txBody>
          <a:bodyPr>
            <a:normAutofit/>
          </a:bodyPr>
          <a:lstStyle/>
          <a:p>
            <a:pPr algn="ctr"/>
            <a:r>
              <a:rPr lang="ar-SA" dirty="0" smtClean="0">
                <a:solidFill>
                  <a:schemeClr val="accent2"/>
                </a:solidFill>
              </a:rPr>
              <a:t>رسائل ايجابية حول اختبار القدرات:</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4" y="1772816"/>
            <a:ext cx="8229600" cy="3960440"/>
          </a:xfrm>
        </p:spPr>
        <p:txBody>
          <a:bodyPr>
            <a:normAutofit/>
          </a:bodyPr>
          <a:lstStyle/>
          <a:p>
            <a:pPr algn="just"/>
            <a:r>
              <a:rPr lang="ar-SA" sz="3200" b="1" dirty="0" smtClean="0">
                <a:latin typeface="Traditional Arabic" pitchFamily="18" charset="-78"/>
                <a:cs typeface="Traditional Arabic" pitchFamily="18" charset="-78"/>
              </a:rPr>
              <a:t>اختبار القدرات العامة لا يعتمد على التذكر المعرفي المباشر وحفظ المعلومات , بقدر ما يقوم على فحص قدرات الطالب الذاتية على الفهم والقياس والاستنتاج</a:t>
            </a:r>
          </a:p>
          <a:p>
            <a:pPr algn="just">
              <a:buNone/>
            </a:pPr>
            <a:endParaRPr lang="en-US" sz="3200" b="1" dirty="0" smtClean="0">
              <a:latin typeface="Traditional Arabic" pitchFamily="18" charset="-78"/>
              <a:cs typeface="Traditional Arabic" pitchFamily="18" charset="-78"/>
            </a:endParaRPr>
          </a:p>
          <a:p>
            <a:pPr algn="just"/>
            <a:r>
              <a:rPr lang="ar-SA" sz="3200" b="1" dirty="0" smtClean="0">
                <a:latin typeface="Traditional Arabic" pitchFamily="18" charset="-78"/>
                <a:cs typeface="Traditional Arabic" pitchFamily="18" charset="-78"/>
              </a:rPr>
              <a:t>   اختبار القدرات يسهم في </a:t>
            </a:r>
            <a:r>
              <a:rPr lang="ar-SA" sz="3200" b="1" dirty="0" smtClean="0">
                <a:solidFill>
                  <a:srgbClr val="FF0000"/>
                </a:solidFill>
                <a:latin typeface="Traditional Arabic" pitchFamily="18" charset="-78"/>
                <a:cs typeface="Traditional Arabic" pitchFamily="18" charset="-78"/>
              </a:rPr>
              <a:t>إرشاد الطالب إلى معرفة حقيقة ميوله في ضوء ما تتطلبه التخصصات التي تستهويه من قدرات ومعارف</a:t>
            </a:r>
            <a:r>
              <a:rPr lang="ar-SA" sz="3200" b="1" dirty="0" smtClean="0">
                <a:latin typeface="Traditional Arabic" pitchFamily="18" charset="-78"/>
                <a:cs typeface="Traditional Arabic" pitchFamily="18" charset="-78"/>
              </a:rPr>
              <a:t>, فلا يعود اختبار التخصص رهنا بالرغبة وحدها أو بضغوط اجتماعية معينة.</a:t>
            </a:r>
            <a:endParaRPr lang="ar-SA" sz="3200" b="1" dirty="0">
              <a:latin typeface="Traditional Arabic" pitchFamily="18" charset="-78"/>
              <a:cs typeface="Traditional Arabic" pitchFamily="18" charset="-78"/>
            </a:endParaRPr>
          </a:p>
        </p:txBody>
      </p:sp>
      <p:sp>
        <p:nvSpPr>
          <p:cNvPr id="2" name="عنوان 1"/>
          <p:cNvSpPr>
            <a:spLocks noGrp="1"/>
          </p:cNvSpPr>
          <p:nvPr>
            <p:ph type="title"/>
          </p:nvPr>
        </p:nvSpPr>
        <p:spPr/>
        <p:txBody>
          <a:bodyPr>
            <a:normAutofit/>
          </a:bodyPr>
          <a:lstStyle/>
          <a:p>
            <a:pPr algn="r"/>
            <a:r>
              <a:rPr lang="ar-SA" dirty="0" smtClean="0">
                <a:solidFill>
                  <a:schemeClr val="accent2"/>
                </a:solidFill>
              </a:rPr>
              <a:t>يتبع:</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4395944"/>
          </a:xfrm>
        </p:spPr>
        <p:txBody>
          <a:bodyPr>
            <a:normAutofit/>
          </a:bodyPr>
          <a:lstStyle/>
          <a:p>
            <a:pPr algn="just"/>
            <a:r>
              <a:rPr lang="ar-SA" sz="3200" b="1" dirty="0" smtClean="0">
                <a:latin typeface="Traditional Arabic" pitchFamily="18" charset="-78"/>
                <a:cs typeface="Traditional Arabic" pitchFamily="18" charset="-78"/>
              </a:rPr>
              <a:t>إن هذا الاختبار لا يستخدم لوضع العقبات أمام المؤهلين للقبول في تخصص ما, بل يسهم في فتح المجال أمامهم للالتحاق بذلك التخصص، شريطة أن تسعفهم أيضاً نتيجة الثانوية العامة.</a:t>
            </a:r>
          </a:p>
          <a:p>
            <a:pPr algn="just">
              <a:buNone/>
            </a:pPr>
            <a:endParaRPr lang="en-US" sz="3200" b="1" dirty="0" smtClean="0">
              <a:latin typeface="Traditional Arabic" pitchFamily="18" charset="-78"/>
              <a:cs typeface="Traditional Arabic" pitchFamily="18" charset="-78"/>
            </a:endParaRPr>
          </a:p>
          <a:p>
            <a:pPr algn="just"/>
            <a:r>
              <a:rPr lang="ar-SA" sz="3200" b="1" dirty="0" smtClean="0">
                <a:latin typeface="Traditional Arabic" pitchFamily="18" charset="-78"/>
                <a:cs typeface="Traditional Arabic" pitchFamily="18" charset="-78"/>
              </a:rPr>
              <a:t>أثبتت بعض التجارب أن هذا الاختبار يمكن إن يتوقع بدرجة عالية, احتمالات استمرار الطالب في دراسته الجامعية ومعدله في السنة الجامعية الأولى, واحتمالات تخرجه في الوقت المحدد, وكذلك مدى نجاحه في حياته العملية.</a:t>
            </a:r>
            <a:endParaRPr lang="en-US" sz="3200" b="1" dirty="0" smtClean="0">
              <a:latin typeface="Traditional Arabic" pitchFamily="18" charset="-78"/>
              <a:cs typeface="Traditional Arabic" pitchFamily="18" charset="-78"/>
            </a:endParaRPr>
          </a:p>
        </p:txBody>
      </p:sp>
      <p:sp>
        <p:nvSpPr>
          <p:cNvPr id="2" name="عنوان 1"/>
          <p:cNvSpPr>
            <a:spLocks noGrp="1"/>
          </p:cNvSpPr>
          <p:nvPr>
            <p:ph type="title"/>
          </p:nvPr>
        </p:nvSpPr>
        <p:spPr/>
        <p:txBody>
          <a:bodyPr>
            <a:normAutofit/>
          </a:bodyPr>
          <a:lstStyle/>
          <a:p>
            <a:pPr algn="r"/>
            <a:r>
              <a:rPr lang="ar-SA" dirty="0" smtClean="0">
                <a:solidFill>
                  <a:schemeClr val="accent2"/>
                </a:solidFill>
              </a:rPr>
              <a:t>يتبع:</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4948068"/>
          </a:xfrm>
        </p:spPr>
        <p:txBody>
          <a:bodyPr>
            <a:normAutofit/>
          </a:bodyPr>
          <a:lstStyle/>
          <a:p>
            <a:pPr algn="just"/>
            <a:r>
              <a:rPr lang="ar-SA" sz="2800" b="1" dirty="0" smtClean="0">
                <a:solidFill>
                  <a:srgbClr val="000000"/>
                </a:solidFill>
                <a:latin typeface="Traditional Arabic" pitchFamily="18" charset="-78"/>
                <a:cs typeface="Traditional Arabic" pitchFamily="18" charset="-78"/>
              </a:rPr>
              <a:t>يسهم الاختبار في </a:t>
            </a:r>
            <a:r>
              <a:rPr lang="ar-SA" sz="2800" b="1" u="sng" dirty="0" smtClean="0">
                <a:solidFill>
                  <a:srgbClr val="000000"/>
                </a:solidFill>
                <a:latin typeface="Traditional Arabic" pitchFamily="18" charset="-78"/>
                <a:cs typeface="Traditional Arabic" pitchFamily="18" charset="-78"/>
              </a:rPr>
              <a:t>تبصير الطالب باحتمالات نجاحه في التعليم العالي</a:t>
            </a:r>
            <a:r>
              <a:rPr lang="ar-SA" sz="2800" b="1" dirty="0" smtClean="0">
                <a:solidFill>
                  <a:srgbClr val="000000"/>
                </a:solidFill>
                <a:latin typeface="Traditional Arabic" pitchFamily="18" charset="-78"/>
                <a:cs typeface="Traditional Arabic" pitchFamily="18" charset="-78"/>
              </a:rPr>
              <a:t>, ليتخذ القرار المناسب حيال ذلك</a:t>
            </a:r>
          </a:p>
          <a:p>
            <a:pPr algn="just">
              <a:buNone/>
            </a:pPr>
            <a:endParaRPr lang="en-US" sz="2800" b="1" dirty="0" smtClean="0">
              <a:solidFill>
                <a:srgbClr val="000000"/>
              </a:solidFill>
              <a:latin typeface="Traditional Arabic" pitchFamily="18" charset="-78"/>
              <a:cs typeface="Traditional Arabic" pitchFamily="18" charset="-78"/>
            </a:endParaRPr>
          </a:p>
          <a:p>
            <a:pPr algn="just"/>
            <a:r>
              <a:rPr lang="ar-SA" sz="2800" b="1" dirty="0" smtClean="0">
                <a:solidFill>
                  <a:srgbClr val="000000"/>
                </a:solidFill>
                <a:latin typeface="Traditional Arabic" pitchFamily="18" charset="-78"/>
                <a:cs typeface="Traditional Arabic" pitchFamily="18" charset="-78"/>
              </a:rPr>
              <a:t>  اختبار القدرات يمثل </a:t>
            </a:r>
            <a:r>
              <a:rPr lang="ar-SA" sz="2800" b="1" u="sng" dirty="0" smtClean="0">
                <a:solidFill>
                  <a:srgbClr val="000000"/>
                </a:solidFill>
                <a:latin typeface="Traditional Arabic" pitchFamily="18" charset="-78"/>
                <a:cs typeface="Traditional Arabic" pitchFamily="18" charset="-78"/>
              </a:rPr>
              <a:t>أداة عادلة </a:t>
            </a:r>
            <a:r>
              <a:rPr lang="ar-SA" sz="2800" b="1" dirty="0" smtClean="0">
                <a:solidFill>
                  <a:srgbClr val="000000"/>
                </a:solidFill>
                <a:latin typeface="Traditional Arabic" pitchFamily="18" charset="-78"/>
                <a:cs typeface="Traditional Arabic" pitchFamily="18" charset="-78"/>
              </a:rPr>
              <a:t>ومناسبة تعطي الجامعة والطالب وولي الأمر شيئاً من الثقة في مناسبة الطالب لهذا التخصص الذي هو مُقدم عليه وأهليته للاستمرار فيه والتخرج منه </a:t>
            </a:r>
            <a:endParaRPr lang="en-US" sz="2800" b="1" dirty="0" smtClean="0">
              <a:solidFill>
                <a:srgbClr val="000000"/>
              </a:solidFill>
              <a:latin typeface="Traditional Arabic" pitchFamily="18" charset="-78"/>
              <a:cs typeface="Traditional Arabic" pitchFamily="18" charset="-78"/>
            </a:endParaRPr>
          </a:p>
          <a:p>
            <a:pPr algn="just">
              <a:buNone/>
            </a:pPr>
            <a:endParaRPr lang="en-US" sz="2800" b="1" dirty="0" smtClean="0">
              <a:solidFill>
                <a:srgbClr val="000000"/>
              </a:solidFill>
              <a:latin typeface="Traditional Arabic" pitchFamily="18" charset="-78"/>
              <a:cs typeface="Traditional Arabic" pitchFamily="18" charset="-78"/>
            </a:endParaRPr>
          </a:p>
          <a:p>
            <a:pPr algn="just"/>
            <a:r>
              <a:rPr lang="ar-SA" sz="2800" b="1" dirty="0" smtClean="0">
                <a:solidFill>
                  <a:srgbClr val="000000"/>
                </a:solidFill>
                <a:latin typeface="Traditional Arabic" pitchFamily="18" charset="-78"/>
                <a:cs typeface="Traditional Arabic" pitchFamily="18" charset="-78"/>
              </a:rPr>
              <a:t>  تسهم هذه الاختبارات في وضع الطالب المناسب في المكان المناسب. </a:t>
            </a:r>
            <a:endParaRPr lang="en-US" sz="2800" b="1" dirty="0" smtClean="0">
              <a:solidFill>
                <a:srgbClr val="000000"/>
              </a:solidFill>
              <a:latin typeface="Traditional Arabic" pitchFamily="18" charset="-78"/>
              <a:cs typeface="Traditional Arabic" pitchFamily="18" charset="-78"/>
            </a:endParaRPr>
          </a:p>
          <a:p>
            <a:endParaRPr lang="ar-SA" dirty="0"/>
          </a:p>
        </p:txBody>
      </p:sp>
      <p:sp>
        <p:nvSpPr>
          <p:cNvPr id="2" name="عنوان 1"/>
          <p:cNvSpPr>
            <a:spLocks noGrp="1"/>
          </p:cNvSpPr>
          <p:nvPr>
            <p:ph type="title"/>
          </p:nvPr>
        </p:nvSpPr>
        <p:spPr/>
        <p:txBody>
          <a:bodyPr>
            <a:normAutofit/>
          </a:bodyPr>
          <a:lstStyle/>
          <a:p>
            <a:pPr algn="r"/>
            <a:r>
              <a:rPr lang="ar-SA" dirty="0" smtClean="0">
                <a:solidFill>
                  <a:schemeClr val="accent2"/>
                </a:solidFill>
              </a:rPr>
              <a:t>يتبع:</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1403648" y="2133600"/>
            <a:ext cx="7130752" cy="3095625"/>
          </a:xfrm>
        </p:spPr>
        <p:txBody>
          <a:bodyPr/>
          <a:lstStyle/>
          <a:p>
            <a:pPr eaLnBrk="1" hangingPunct="1"/>
            <a:r>
              <a:rPr lang="ar-SA" sz="3600" b="1" dirty="0" smtClean="0">
                <a:solidFill>
                  <a:schemeClr val="folHlink"/>
                </a:solidFill>
                <a:cs typeface="AL-Mateen" pitchFamily="2" charset="-78"/>
              </a:rPr>
              <a:t>التعريف باختباري القدرات والتحصيل.</a:t>
            </a:r>
          </a:p>
          <a:p>
            <a:pPr eaLnBrk="1" hangingPunct="1"/>
            <a:r>
              <a:rPr lang="ar-SA" sz="3600" b="1" dirty="0" smtClean="0">
                <a:solidFill>
                  <a:schemeClr val="folHlink"/>
                </a:solidFill>
                <a:cs typeface="AL-Mateen" pitchFamily="2" charset="-78"/>
              </a:rPr>
              <a:t>الوقوف على كيفية تهيئة الطالبات للاختبار.</a:t>
            </a:r>
          </a:p>
          <a:p>
            <a:pPr eaLnBrk="1" hangingPunct="1"/>
            <a:r>
              <a:rPr lang="ar-SA" sz="3600" b="1" dirty="0" smtClean="0">
                <a:solidFill>
                  <a:schemeClr val="folHlink"/>
                </a:solidFill>
                <a:cs typeface="AL-Mateen" pitchFamily="2" charset="-78"/>
              </a:rPr>
              <a:t>توضيح دور فريق الاستعداد في المدرسة.</a:t>
            </a:r>
          </a:p>
          <a:p>
            <a:pPr eaLnBrk="1" hangingPunct="1">
              <a:buNone/>
            </a:pPr>
            <a:endParaRPr lang="ar-SA" sz="3600" b="1" dirty="0" smtClean="0">
              <a:solidFill>
                <a:schemeClr val="folHlink"/>
              </a:solidFill>
              <a:cs typeface="AL-Mateen" pitchFamily="2" charset="-78"/>
            </a:endParaRPr>
          </a:p>
          <a:p>
            <a:pPr eaLnBrk="1" hangingPunct="1">
              <a:buNone/>
            </a:pPr>
            <a:endParaRPr lang="ar-SA" sz="3600" b="1" dirty="0" smtClean="0">
              <a:solidFill>
                <a:schemeClr val="folHlink"/>
              </a:solidFill>
              <a:cs typeface="AL-Mateen" pitchFamily="2" charset="-78"/>
            </a:endParaRPr>
          </a:p>
        </p:txBody>
      </p:sp>
      <p:sp>
        <p:nvSpPr>
          <p:cNvPr id="4098" name="Rectangle 2"/>
          <p:cNvSpPr>
            <a:spLocks noGrp="1" noChangeArrowheads="1"/>
          </p:cNvSpPr>
          <p:nvPr>
            <p:ph type="title"/>
          </p:nvPr>
        </p:nvSpPr>
        <p:spPr>
          <a:xfrm>
            <a:off x="500034" y="642918"/>
            <a:ext cx="8183880" cy="1051560"/>
          </a:xfrm>
        </p:spPr>
        <p:txBody>
          <a:bodyPr>
            <a:normAutofit fontScale="90000"/>
          </a:bodyPr>
          <a:lstStyle/>
          <a:p>
            <a:pPr algn="r" eaLnBrk="1" hangingPunct="1"/>
            <a:r>
              <a:rPr lang="ar-SA" b="1" dirty="0" smtClean="0">
                <a:cs typeface="PT Bold Heading" pitchFamily="2" charset="-78"/>
              </a:rPr>
              <a:t/>
            </a:r>
            <a:br>
              <a:rPr lang="ar-SA" b="1" dirty="0" smtClean="0">
                <a:cs typeface="PT Bold Heading" pitchFamily="2" charset="-78"/>
              </a:rPr>
            </a:br>
            <a:r>
              <a:rPr lang="ar-SA" b="1" dirty="0" smtClean="0">
                <a:solidFill>
                  <a:schemeClr val="tx1"/>
                </a:solidFill>
                <a:cs typeface="PT Bold Heading" pitchFamily="2" charset="-78"/>
              </a:rPr>
              <a:t>الأهداف التفصيلية للورشة:</a:t>
            </a:r>
            <a:endParaRPr lang="en-US" b="1" dirty="0" smtClean="0">
              <a:solidFill>
                <a:schemeClr val="tx1"/>
              </a:solidFill>
              <a:cs typeface="PT Bold Heading"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ox(in)">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 calcmode="lin" valueType="num">
                                      <p:cBhvr additive="base">
                                        <p:cTn id="12"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099">
                                            <p:txEl>
                                              <p:pRg st="1" end="1"/>
                                            </p:txEl>
                                          </p:spTgt>
                                        </p:tgtEl>
                                        <p:attrNameLst>
                                          <p:attrName>style.visibility</p:attrName>
                                        </p:attrNameLst>
                                      </p:cBhvr>
                                      <p:to>
                                        <p:strVal val="visible"/>
                                      </p:to>
                                    </p:set>
                                    <p:anim calcmode="lin" valueType="num">
                                      <p:cBhvr additive="base">
                                        <p:cTn id="18"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099">
                                            <p:txEl>
                                              <p:pRg st="2" end="2"/>
                                            </p:txEl>
                                          </p:spTgt>
                                        </p:tgtEl>
                                        <p:attrNameLst>
                                          <p:attrName>style.visibility</p:attrName>
                                        </p:attrNameLst>
                                      </p:cBhvr>
                                      <p:to>
                                        <p:strVal val="visible"/>
                                      </p:to>
                                    </p:set>
                                    <p:anim calcmode="lin" valueType="num">
                                      <p:cBhvr additive="base">
                                        <p:cTn id="24"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09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24744"/>
            <a:ext cx="8229600" cy="5304652"/>
          </a:xfrm>
        </p:spPr>
        <p:txBody>
          <a:bodyPr>
            <a:noAutofit/>
          </a:bodyPr>
          <a:lstStyle/>
          <a:p>
            <a:pPr algn="just"/>
            <a:r>
              <a:rPr lang="ar-SA" sz="2800" b="1" dirty="0" smtClean="0">
                <a:latin typeface="Traditional Arabic" pitchFamily="18" charset="-78"/>
                <a:cs typeface="Traditional Arabic" pitchFamily="18" charset="-78"/>
              </a:rPr>
              <a:t>إن المعايير المدرسية وحدها لا تفي بشروط الاصطفاء العادل, لوجود التفاوت الكبير في الدرجات ونوع الأسئلة من مدرسة لأخرى فالدرجات التي يحصل عليها الطالب لا تفصل في نتائجها بين ما يعود إلى المقدرة وما يعود إلى الاجتهاد والمثابرة.</a:t>
            </a:r>
          </a:p>
          <a:p>
            <a:pPr algn="just"/>
            <a:r>
              <a:rPr lang="ar-SA" sz="2800" b="1" dirty="0" smtClean="0">
                <a:solidFill>
                  <a:srgbClr val="CF3E00"/>
                </a:solidFill>
                <a:latin typeface="Traditional Arabic" pitchFamily="18" charset="-78"/>
                <a:cs typeface="Traditional Arabic" pitchFamily="18" charset="-78"/>
              </a:rPr>
              <a:t>تقدم اختبار القدرات العامة فرصة إضافية لقبول من يملكون قدرات عالية, لكنهم لم يظهروا مستوياتهم الفعلية في اختبارات الثانوية العامة.</a:t>
            </a:r>
          </a:p>
          <a:p>
            <a:pPr algn="just">
              <a:buNone/>
            </a:pPr>
            <a:r>
              <a:rPr lang="ar-SA" sz="2800" b="1" dirty="0" smtClean="0">
                <a:solidFill>
                  <a:srgbClr val="CF3E00"/>
                </a:solidFill>
                <a:latin typeface="Traditional Arabic" pitchFamily="18" charset="-78"/>
                <a:cs typeface="Traditional Arabic" pitchFamily="18" charset="-78"/>
              </a:rPr>
              <a:t>بمعنى (أن </a:t>
            </a:r>
            <a:r>
              <a:rPr lang="ar-SA" sz="2800" b="1" dirty="0" smtClean="0">
                <a:latin typeface="Traditional Arabic" pitchFamily="18" charset="-78"/>
                <a:cs typeface="Traditional Arabic" pitchFamily="18" charset="-78"/>
              </a:rPr>
              <a:t>هناك فئة من الطلاب في الثانوية العامة من أصحاب الاستعداد الذين لا يشدهم التعليم في تلك المرحلة من نموهم, فلا تعكس الدرجات المدرسية مستوى قدراتهم , وقد يستبعدون من التعليم العالي من غير حق , في حين أنهم قد يتمتعون بقدرات متفوقة تؤهلهم لهذا المستوى من التعليم وهذه الاختبارات تعطيهم هذه فرصة للالتحاق بالتعليم العالي)</a:t>
            </a:r>
            <a:endParaRPr lang="en-US" sz="2800" b="1" dirty="0" smtClean="0">
              <a:solidFill>
                <a:srgbClr val="CF3E00"/>
              </a:solidFill>
              <a:latin typeface="Traditional Arabic" pitchFamily="18" charset="-78"/>
              <a:cs typeface="Traditional Arabic" pitchFamily="18" charset="-78"/>
            </a:endParaRPr>
          </a:p>
        </p:txBody>
      </p:sp>
      <p:sp>
        <p:nvSpPr>
          <p:cNvPr id="2" name="عنوان 1"/>
          <p:cNvSpPr>
            <a:spLocks noGrp="1"/>
          </p:cNvSpPr>
          <p:nvPr>
            <p:ph type="title"/>
          </p:nvPr>
        </p:nvSpPr>
        <p:spPr>
          <a:xfrm>
            <a:off x="457200" y="274638"/>
            <a:ext cx="8229600" cy="850106"/>
          </a:xfrm>
        </p:spPr>
        <p:txBody>
          <a:bodyPr>
            <a:normAutofit/>
          </a:bodyPr>
          <a:lstStyle/>
          <a:p>
            <a:pPr algn="r"/>
            <a:r>
              <a:rPr lang="ar-SA" dirty="0" smtClean="0">
                <a:solidFill>
                  <a:schemeClr val="accent2"/>
                </a:solidFill>
              </a:rPr>
              <a:t>يتبع:</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4948068"/>
          </a:xfrm>
        </p:spPr>
        <p:txBody>
          <a:bodyPr>
            <a:normAutofit/>
          </a:bodyPr>
          <a:lstStyle/>
          <a:p>
            <a:pPr>
              <a:buNone/>
            </a:pPr>
            <a:endParaRPr lang="ar-SA" dirty="0" smtClean="0"/>
          </a:p>
          <a:p>
            <a:r>
              <a:rPr lang="ar-SA" sz="3200" b="1" dirty="0" smtClean="0">
                <a:solidFill>
                  <a:srgbClr val="CF3E00"/>
                </a:solidFill>
                <a:latin typeface="Traditional Arabic" pitchFamily="18" charset="-78"/>
                <a:cs typeface="Traditional Arabic" pitchFamily="18" charset="-78"/>
              </a:rPr>
              <a:t>يسهم اختبار القدرات في تقدير أحقية الطلبة ذوي القدرات العالية في مواصلة دراستهم الجامعية.</a:t>
            </a:r>
          </a:p>
          <a:p>
            <a:pPr>
              <a:buNone/>
            </a:pPr>
            <a:endParaRPr lang="en-US" sz="3200" b="1" dirty="0" smtClean="0">
              <a:solidFill>
                <a:srgbClr val="CF3E00"/>
              </a:solidFill>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إن الشرط المطلوب لضمان الاستثمار الأمثل لقدرات كل من يلتحق بالتعليم العالي هو أن يوجه نحو التخصص المناسب لاستعداده , ولحاجات البلاد الاقتصادية والاجتماعية.</a:t>
            </a:r>
          </a:p>
          <a:p>
            <a:pPr>
              <a:buNone/>
            </a:pPr>
            <a:endParaRPr lang="en-US" sz="3200" b="1" dirty="0" smtClean="0">
              <a:latin typeface="Traditional Arabic" pitchFamily="18" charset="-78"/>
              <a:cs typeface="Traditional Arabic" pitchFamily="18" charset="-78"/>
            </a:endParaRPr>
          </a:p>
          <a:p>
            <a:pPr>
              <a:buNone/>
            </a:pPr>
            <a:endParaRPr lang="ar-SA" dirty="0"/>
          </a:p>
        </p:txBody>
      </p:sp>
      <p:sp>
        <p:nvSpPr>
          <p:cNvPr id="2" name="عنوان 1"/>
          <p:cNvSpPr>
            <a:spLocks noGrp="1"/>
          </p:cNvSpPr>
          <p:nvPr>
            <p:ph type="title"/>
          </p:nvPr>
        </p:nvSpPr>
        <p:spPr/>
        <p:txBody>
          <a:bodyPr>
            <a:normAutofit/>
          </a:bodyPr>
          <a:lstStyle/>
          <a:p>
            <a:pPr algn="r"/>
            <a:r>
              <a:rPr lang="ar-SA" dirty="0" smtClean="0">
                <a:solidFill>
                  <a:schemeClr val="accent2"/>
                </a:solidFill>
              </a:rPr>
              <a:t>يتبع:</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4948068"/>
          </a:xfrm>
        </p:spPr>
        <p:txBody>
          <a:bodyPr>
            <a:normAutofit/>
          </a:bodyPr>
          <a:lstStyle/>
          <a:p>
            <a:pPr>
              <a:buNone/>
            </a:pPr>
            <a:endParaRPr lang="en-US" b="1" dirty="0" smtClean="0">
              <a:latin typeface="Traditional Arabic" pitchFamily="18" charset="-78"/>
              <a:cs typeface="Traditional Arabic" pitchFamily="18" charset="-78"/>
            </a:endParaRPr>
          </a:p>
          <a:p>
            <a:pPr algn="just"/>
            <a:r>
              <a:rPr lang="ar-SA" dirty="0" smtClean="0"/>
              <a:t> </a:t>
            </a:r>
            <a:r>
              <a:rPr lang="ar-SA" sz="2800" dirty="0" smtClean="0">
                <a:latin typeface="Traditional Arabic" pitchFamily="18" charset="-78"/>
                <a:cs typeface="Traditional Arabic" pitchFamily="18" charset="-78"/>
              </a:rPr>
              <a:t> لا </a:t>
            </a:r>
            <a:r>
              <a:rPr lang="ar-SA" sz="2800" b="1" dirty="0" smtClean="0">
                <a:latin typeface="Traditional Arabic" pitchFamily="18" charset="-78"/>
                <a:cs typeface="Traditional Arabic" pitchFamily="18" charset="-78"/>
              </a:rPr>
              <a:t>يتحقق الاستعداد الفعلي للاختبار إلا بفهم الطالب لمحتوى الاختبار واستيعابه لكل جزء منه, وتعلمه لطريقة التدريب الذاتي.</a:t>
            </a:r>
          </a:p>
          <a:p>
            <a:pPr algn="just">
              <a:buNone/>
            </a:pPr>
            <a:endParaRPr lang="en-US" sz="2800" b="1" dirty="0" smtClean="0">
              <a:latin typeface="Traditional Arabic" pitchFamily="18" charset="-78"/>
              <a:cs typeface="Traditional Arabic" pitchFamily="18" charset="-78"/>
            </a:endParaRPr>
          </a:p>
          <a:p>
            <a:pPr algn="just"/>
            <a:r>
              <a:rPr lang="ar-SA" sz="2800" b="1" dirty="0" smtClean="0">
                <a:latin typeface="Traditional Arabic" pitchFamily="18" charset="-78"/>
                <a:cs typeface="Traditional Arabic" pitchFamily="18" charset="-78"/>
              </a:rPr>
              <a:t> من فوائد تقديم الاختبار أكثر من مرة في العام إعطاء الطلبة أكثر من فرصة للتأكد من أداءهم في الاختبار والذي يعكس مستواهم الفعلي.</a:t>
            </a:r>
          </a:p>
          <a:p>
            <a:pPr algn="just"/>
            <a:endParaRPr lang="ar-SA" sz="2800" b="1" dirty="0" smtClean="0">
              <a:latin typeface="Traditional Arabic" pitchFamily="18" charset="-78"/>
              <a:cs typeface="Traditional Arabic" pitchFamily="18" charset="-78"/>
            </a:endParaRPr>
          </a:p>
          <a:p>
            <a:pPr algn="just"/>
            <a:r>
              <a:rPr lang="ar-SA" sz="2800" b="1" dirty="0" smtClean="0">
                <a:latin typeface="Traditional Arabic" pitchFamily="18" charset="-78"/>
                <a:cs typeface="Traditional Arabic" pitchFamily="18" charset="-78"/>
              </a:rPr>
              <a:t>هناك علاقة وثيقة بين مدى نضج المجتمعات والاهتمام بالتعليم وبين استخدام اختبارات القبول كأحد معايير دخول الجامعة.</a:t>
            </a:r>
          </a:p>
          <a:p>
            <a:pPr>
              <a:buNone/>
            </a:pPr>
            <a:endParaRPr lang="ar-SA" dirty="0"/>
          </a:p>
        </p:txBody>
      </p:sp>
      <p:sp>
        <p:nvSpPr>
          <p:cNvPr id="2" name="عنوان 1"/>
          <p:cNvSpPr>
            <a:spLocks noGrp="1"/>
          </p:cNvSpPr>
          <p:nvPr>
            <p:ph type="title"/>
          </p:nvPr>
        </p:nvSpPr>
        <p:spPr/>
        <p:txBody>
          <a:bodyPr>
            <a:normAutofit/>
          </a:bodyPr>
          <a:lstStyle/>
          <a:p>
            <a:pPr algn="r"/>
            <a:r>
              <a:rPr lang="ar-SA" dirty="0" smtClean="0">
                <a:solidFill>
                  <a:schemeClr val="accent2"/>
                </a:solidFill>
              </a:rPr>
              <a:t>يتبع:</a:t>
            </a:r>
            <a:endParaRPr lang="ar-SA"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ox(i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1714489"/>
            <a:ext cx="8406106" cy="3214710"/>
          </a:xfrm>
        </p:spPr>
        <p:txBody>
          <a:bodyPr>
            <a:normAutofit/>
          </a:bodyPr>
          <a:lstStyle/>
          <a:p>
            <a:r>
              <a:rPr lang="ar-SA" sz="3200" b="1" dirty="0" smtClean="0">
                <a:latin typeface="Traditional Arabic" pitchFamily="18" charset="-78"/>
                <a:cs typeface="Traditional Arabic" pitchFamily="18" charset="-78"/>
              </a:rPr>
              <a:t>يمكن الاستفادة من سلوك المتفوقين من زملائك , ومن خبرات الذين تقدموا للاختبار في أعوام مضت.</a:t>
            </a:r>
          </a:p>
          <a:p>
            <a:pPr>
              <a:buNone/>
            </a:pPr>
            <a:endParaRPr lang="ar-SA" sz="3200" b="1" dirty="0" smtClean="0">
              <a:latin typeface="Traditional Arabic" pitchFamily="18" charset="-78"/>
              <a:cs typeface="Traditional Arabic" pitchFamily="18" charset="-78"/>
            </a:endParaRPr>
          </a:p>
          <a:p>
            <a:pPr>
              <a:buNone/>
            </a:pP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 لا تتردد في الاستعانة بمعلمك في فهم ما قد يصعب عليك.</a:t>
            </a:r>
            <a:endParaRPr lang="ar-SA" sz="3200" b="1" dirty="0">
              <a:latin typeface="Traditional Arabic" pitchFamily="18" charset="-78"/>
              <a:cs typeface="Traditional Arabic" pitchFamily="18" charset="-78"/>
            </a:endParaRPr>
          </a:p>
        </p:txBody>
      </p:sp>
      <p:sp>
        <p:nvSpPr>
          <p:cNvPr id="3" name="عنوان 2"/>
          <p:cNvSpPr>
            <a:spLocks noGrp="1"/>
          </p:cNvSpPr>
          <p:nvPr>
            <p:ph type="title"/>
          </p:nvPr>
        </p:nvSpPr>
        <p:spPr/>
        <p:txBody>
          <a:bodyPr/>
          <a:lstStyle/>
          <a:p>
            <a:pPr algn="r"/>
            <a:r>
              <a:rPr lang="ar-SA" dirty="0" smtClean="0">
                <a:solidFill>
                  <a:schemeClr val="accent2"/>
                </a:solidFill>
              </a:rPr>
              <a:t>يتبع:</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274638"/>
            <a:ext cx="8229600" cy="5746650"/>
          </a:xfrm>
        </p:spPr>
        <p:txBody>
          <a:bodyPr>
            <a:normAutofit/>
          </a:bodyPr>
          <a:lstStyle/>
          <a:p>
            <a:pPr algn="r"/>
            <a:r>
              <a:rPr lang="ar-SA" dirty="0" smtClean="0"/>
              <a:t/>
            </a:r>
            <a:br>
              <a:rPr lang="ar-SA" dirty="0" smtClean="0"/>
            </a:br>
            <a:r>
              <a:rPr lang="ar-SA" dirty="0"/>
              <a:t/>
            </a:r>
            <a:br>
              <a:rPr lang="ar-SA" dirty="0"/>
            </a:br>
            <a:r>
              <a:rPr lang="ar-SA" dirty="0" smtClean="0"/>
              <a:t/>
            </a:r>
            <a:br>
              <a:rPr lang="ar-SA" dirty="0" smtClean="0"/>
            </a:br>
            <a:r>
              <a:rPr lang="ar-SA" dirty="0"/>
              <a:t/>
            </a:r>
            <a:br>
              <a:rPr lang="ar-SA" dirty="0"/>
            </a:br>
            <a:r>
              <a:rPr lang="ar-SA" dirty="0" smtClean="0"/>
              <a:t/>
            </a:r>
            <a:br>
              <a:rPr lang="ar-SA" dirty="0" smtClean="0"/>
            </a:br>
            <a:r>
              <a:rPr lang="ar-SA" dirty="0"/>
              <a:t/>
            </a:r>
            <a:br>
              <a:rPr lang="ar-SA" dirty="0"/>
            </a:br>
            <a:r>
              <a:rPr lang="ar-SA" dirty="0" smtClean="0"/>
              <a:t/>
            </a:r>
            <a:br>
              <a:rPr lang="ar-SA" dirty="0" smtClean="0"/>
            </a:br>
            <a:r>
              <a:rPr lang="ar-SA" sz="6000" dirty="0" smtClean="0">
                <a:cs typeface="PT Bold Heading" pitchFamily="2" charset="-78"/>
              </a:rPr>
              <a:t>استراحة</a:t>
            </a:r>
            <a:endParaRPr lang="ar-SA" sz="6000" dirty="0">
              <a:cs typeface="PT Bold Heading" pitchFamily="2" charset="-78"/>
            </a:endParaRPr>
          </a:p>
        </p:txBody>
      </p:sp>
      <p:pic>
        <p:nvPicPr>
          <p:cNvPr id="4" name="صورة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27584" y="1214437"/>
            <a:ext cx="5832648" cy="3510707"/>
          </a:xfrm>
          <a:prstGeom prst="rect">
            <a:avLst/>
          </a:prstGeom>
        </p:spPr>
      </p:pic>
    </p:spTree>
    <p:extLst>
      <p:ext uri="{BB962C8B-B14F-4D97-AF65-F5344CB8AC3E}">
        <p14:creationId xmlns="" xmlns:p14="http://schemas.microsoft.com/office/powerpoint/2010/main" val="11957950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buNone/>
            </a:pPr>
            <a:r>
              <a:rPr lang="ar-SA" sz="2800" u="sng" dirty="0" smtClean="0">
                <a:solidFill>
                  <a:schemeClr val="bg2">
                    <a:lumMod val="50000"/>
                  </a:schemeClr>
                </a:solidFill>
                <a:cs typeface="AL-Mateen" pitchFamily="2" charset="-78"/>
              </a:rPr>
              <a:t>أهداف الجلسة:</a:t>
            </a:r>
          </a:p>
          <a:p>
            <a:pPr marL="342900" indent="-342900">
              <a:buNone/>
            </a:pPr>
            <a:r>
              <a:rPr lang="ar-SA" sz="3200" b="1" dirty="0" smtClean="0">
                <a:latin typeface="Traditional Arabic" pitchFamily="18" charset="-78"/>
                <a:cs typeface="Traditional Arabic" pitchFamily="18" charset="-78"/>
              </a:rPr>
              <a:t>استكمال لكيفية تهيئة الطالبات:</a:t>
            </a:r>
          </a:p>
          <a:p>
            <a:pPr marL="342900" indent="-342900">
              <a:buNone/>
            </a:pPr>
            <a:r>
              <a:rPr lang="ar-SA" sz="3200" b="1" dirty="0" smtClean="0">
                <a:latin typeface="Traditional Arabic" pitchFamily="18" charset="-78"/>
                <a:cs typeface="Traditional Arabic" pitchFamily="18" charset="-78"/>
              </a:rPr>
              <a:t>عرض إرشادات للطالبة خاصة بالاستعداد للاختبار وتطبيقه من خلال: </a:t>
            </a:r>
          </a:p>
          <a:p>
            <a:pPr marL="342900" indent="-342900">
              <a:buNone/>
            </a:pPr>
            <a:r>
              <a:rPr lang="ar-SA" sz="3200" b="1" dirty="0" smtClean="0">
                <a:latin typeface="Traditional Arabic" pitchFamily="18" charset="-78"/>
                <a:cs typeface="Traditional Arabic" pitchFamily="18" charset="-78"/>
              </a:rPr>
              <a:t>       - نصائح قبل تطبيق الاختبار</a:t>
            </a:r>
          </a:p>
          <a:p>
            <a:pPr marL="342900" indent="-342900">
              <a:buNone/>
            </a:pPr>
            <a:r>
              <a:rPr lang="ar-SA" sz="3200" b="1" dirty="0" smtClean="0">
                <a:latin typeface="Traditional Arabic" pitchFamily="18" charset="-78"/>
                <a:cs typeface="Traditional Arabic" pitchFamily="18" charset="-78"/>
              </a:rPr>
              <a:t>       - نصائح أثناء تطبيق الاختبار</a:t>
            </a:r>
            <a:endParaRPr lang="ar-SA" sz="3200" b="1" dirty="0" smtClean="0">
              <a:solidFill>
                <a:srgbClr val="C00000"/>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 عرض لفنيات الإجابة على الجزء اللفظي</a:t>
            </a:r>
          </a:p>
          <a:p>
            <a:pPr>
              <a:buNone/>
            </a:pPr>
            <a:endParaRPr lang="ar-SA" dirty="0"/>
          </a:p>
        </p:txBody>
      </p:sp>
      <p:sp>
        <p:nvSpPr>
          <p:cNvPr id="3" name="عنوان 2"/>
          <p:cNvSpPr>
            <a:spLocks noGrp="1"/>
          </p:cNvSpPr>
          <p:nvPr>
            <p:ph type="title"/>
          </p:nvPr>
        </p:nvSpPr>
        <p:spPr>
          <a:xfrm>
            <a:off x="500034" y="357166"/>
            <a:ext cx="8229600" cy="1143000"/>
          </a:xfrm>
        </p:spPr>
        <p:txBody>
          <a:bodyPr>
            <a:normAutofit fontScale="90000"/>
          </a:bodyPr>
          <a:lstStyle/>
          <a:p>
            <a:pPr algn="ctr"/>
            <a:r>
              <a:rPr lang="ar-SA" dirty="0" smtClean="0">
                <a:solidFill>
                  <a:schemeClr val="tx1"/>
                </a:solidFill>
              </a:rPr>
              <a:t>اليوم الأول:</a:t>
            </a:r>
            <a:br>
              <a:rPr lang="ar-SA" dirty="0" smtClean="0">
                <a:solidFill>
                  <a:schemeClr val="tx1"/>
                </a:solidFill>
              </a:rPr>
            </a:br>
            <a:r>
              <a:rPr lang="ar-SA" sz="3600" dirty="0" smtClean="0">
                <a:solidFill>
                  <a:srgbClr val="C00000"/>
                </a:solidFill>
              </a:rPr>
              <a:t>( الجلسة الثانية )</a:t>
            </a:r>
            <a:r>
              <a:rPr lang="ar-SA" dirty="0" smtClean="0">
                <a:solidFill>
                  <a:schemeClr val="tx1"/>
                </a:solidFill>
              </a:rPr>
              <a:t/>
            </a:r>
            <a:br>
              <a:rPr lang="ar-SA" dirty="0" smtClean="0">
                <a:solidFill>
                  <a:schemeClr val="tx1"/>
                </a:solidFill>
              </a:rPr>
            </a:br>
            <a:endParaRPr lang="ar-SA"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linds(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linds(horizont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linds(horizontal)">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linds(horizontal)">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linds(horizontal)">
                                      <p:cBhvr>
                                        <p:cTn id="3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285860"/>
            <a:ext cx="8229600" cy="5143536"/>
          </a:xfrm>
        </p:spPr>
        <p:txBody>
          <a:bodyPr>
            <a:normAutofit/>
          </a:bodyPr>
          <a:lstStyle/>
          <a:p>
            <a:pPr>
              <a:buNone/>
            </a:pPr>
            <a:r>
              <a:rPr lang="ar-SA" b="1" dirty="0" smtClean="0">
                <a:solidFill>
                  <a:schemeClr val="bg2">
                    <a:lumMod val="50000"/>
                  </a:schemeClr>
                </a:solidFill>
              </a:rPr>
              <a:t>نصائح قبل الاختبار:</a:t>
            </a:r>
          </a:p>
          <a:p>
            <a:r>
              <a:rPr lang="ar-SA" sz="2800" b="1" dirty="0" smtClean="0">
                <a:latin typeface="Traditional Arabic" pitchFamily="18" charset="-78"/>
                <a:cs typeface="Traditional Arabic" pitchFamily="18" charset="-78"/>
              </a:rPr>
              <a:t>ثق بالله ثم بقدراتك وطاقتك الكامنة فيك.</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الدافع الذاتي هو الحافز الأقوى للتعليم والتدريب.</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عود نفسك على القراءة الاستيعابية السريعة.</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 ابتعد عن القلق الشديد.</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كن ايجابياً في تفكيرك وتصوراتك، وتذكر دائماً أن هدف هذا الاختبار هو مساعدتك.</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 احرص على إن تنام مبكراً في الليلة السابقة للاختبار.</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  أحضر الوثائق المطلوبة.</a:t>
            </a:r>
          </a:p>
          <a:p>
            <a:pPr>
              <a:buNone/>
            </a:pPr>
            <a:endParaRPr lang="en-US" sz="2800" b="1" dirty="0" smtClean="0">
              <a:latin typeface="Traditional Arabic" pitchFamily="18" charset="-78"/>
              <a:cs typeface="Traditional Arabic" pitchFamily="18" charset="-78"/>
            </a:endParaRPr>
          </a:p>
          <a:p>
            <a:pPr>
              <a:buNone/>
            </a:pPr>
            <a:endParaRPr lang="ar-SA" b="1" dirty="0" smtClean="0">
              <a:solidFill>
                <a:schemeClr val="bg2">
                  <a:lumMod val="50000"/>
                </a:schemeClr>
              </a:solidFill>
            </a:endParaRPr>
          </a:p>
          <a:p>
            <a:pPr>
              <a:buNone/>
            </a:pPr>
            <a:endParaRPr lang="ar-SA" b="1" dirty="0" smtClean="0">
              <a:solidFill>
                <a:schemeClr val="bg2">
                  <a:lumMod val="50000"/>
                </a:schemeClr>
              </a:solidFill>
            </a:endParaRPr>
          </a:p>
          <a:p>
            <a:pPr>
              <a:buNone/>
            </a:pPr>
            <a:endParaRPr lang="ar-SA" dirty="0"/>
          </a:p>
        </p:txBody>
      </p:sp>
      <p:sp>
        <p:nvSpPr>
          <p:cNvPr id="3" name="عنوان 2"/>
          <p:cNvSpPr>
            <a:spLocks noGrp="1"/>
          </p:cNvSpPr>
          <p:nvPr>
            <p:ph type="title"/>
          </p:nvPr>
        </p:nvSpPr>
        <p:spPr/>
        <p:txBody>
          <a:bodyPr>
            <a:normAutofit fontScale="90000"/>
          </a:bodyPr>
          <a:lstStyle/>
          <a:p>
            <a:pPr algn="ctr"/>
            <a:r>
              <a:rPr lang="ar-SA" dirty="0" smtClean="0">
                <a:solidFill>
                  <a:srgbClr val="CF3E00"/>
                </a:solidFill>
              </a:rPr>
              <a:t>إرشادات للطالبات حول الاستعداد للاختبار وتطبيقه:</a:t>
            </a:r>
            <a:endParaRPr lang="ar-SA" dirty="0">
              <a:solidFill>
                <a:srgbClr val="CF3E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ox(in)">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ox(in)">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ox(in)">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box(in)">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box(in)">
                                      <p:cBhvr>
                                        <p:cTn id="4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1268760"/>
            <a:ext cx="8640960" cy="4896544"/>
          </a:xfrm>
        </p:spPr>
        <p:txBody>
          <a:bodyPr>
            <a:normAutofit fontScale="92500" lnSpcReduction="20000"/>
          </a:bodyPr>
          <a:lstStyle/>
          <a:p>
            <a:pPr>
              <a:buNone/>
            </a:pPr>
            <a:r>
              <a:rPr lang="ar-SA" b="1" u="sng" dirty="0" smtClean="0">
                <a:solidFill>
                  <a:schemeClr val="bg2">
                    <a:lumMod val="50000"/>
                  </a:schemeClr>
                </a:solidFill>
                <a:cs typeface="AL-Mateen" pitchFamily="2" charset="-78"/>
              </a:rPr>
              <a:t>أثناء الاختبار: </a:t>
            </a:r>
            <a:r>
              <a:rPr lang="ar-SA" b="1" u="sng" dirty="0" smtClean="0">
                <a:solidFill>
                  <a:srgbClr val="FF0000"/>
                </a:solidFill>
                <a:cs typeface="AL-Mateen" pitchFamily="2" charset="-78"/>
              </a:rPr>
              <a:t>تعليمات </a:t>
            </a:r>
            <a:r>
              <a:rPr lang="ar-SA" b="1" u="sng" dirty="0" smtClean="0">
                <a:solidFill>
                  <a:srgbClr val="FF0000"/>
                </a:solidFill>
                <a:cs typeface="AL-Mateen" pitchFamily="2" charset="-78"/>
                <a:hlinkClick r:id="rId2" action="ppaction://hlinkpres?slideindex=1&amp;slidetitle="/>
              </a:rPr>
              <a:t>للطالبات</a:t>
            </a:r>
            <a:r>
              <a:rPr lang="ar-SA" b="1" u="sng" dirty="0" smtClean="0">
                <a:solidFill>
                  <a:srgbClr val="FF0000"/>
                </a:solidFill>
                <a:cs typeface="AL-Mateen" pitchFamily="2" charset="-78"/>
              </a:rPr>
              <a:t> اثناء الاختبار</a:t>
            </a:r>
          </a:p>
          <a:p>
            <a:pPr>
              <a:buNone/>
            </a:pPr>
            <a:endParaRPr lang="ar-SA" b="1" u="sng" dirty="0" smtClean="0">
              <a:solidFill>
                <a:schemeClr val="bg2">
                  <a:lumMod val="50000"/>
                </a:schemeClr>
              </a:solidFill>
              <a:cs typeface="AL-Mateen" pitchFamily="2" charset="-78"/>
            </a:endParaRPr>
          </a:p>
          <a:p>
            <a:r>
              <a:rPr lang="ar-SA" dirty="0" smtClean="0"/>
              <a:t> </a:t>
            </a:r>
            <a:r>
              <a:rPr lang="ar-SA" sz="3200" b="1" dirty="0" smtClean="0">
                <a:latin typeface="Traditional Arabic" pitchFamily="18" charset="-78"/>
                <a:cs typeface="Traditional Arabic" pitchFamily="18" charset="-78"/>
              </a:rPr>
              <a:t>ابدأ باسم الله الرحمن الرحيم</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 رتب أدوات الاختبار</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 أنصت جيداً لتعليمات مشرف القاعة.</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 التزم الهدوء.</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تأكد من توافق رقم نموذج كتيب الاسئلة مع ورقة الاجابة.</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التزم بتعليمات مشرف القاعة.</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راقب الوقت جيداً.</a:t>
            </a:r>
            <a:endParaRPr lang="en-US"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الوقت مهم جداً لكل طالب، فاحرص على تنمية مهارتك الذاتية في توزيع الوقت على الأسئلة.</a:t>
            </a:r>
            <a:endParaRPr lang="en-US" sz="3200" b="1" dirty="0" smtClean="0">
              <a:latin typeface="Traditional Arabic" pitchFamily="18" charset="-78"/>
              <a:cs typeface="Traditional Arabic" pitchFamily="18" charset="-78"/>
            </a:endParaRPr>
          </a:p>
          <a:p>
            <a:pPr>
              <a:buNone/>
            </a:pPr>
            <a:endParaRPr lang="ar-SA" b="1" dirty="0">
              <a:solidFill>
                <a:schemeClr val="bg2">
                  <a:lumMod val="50000"/>
                </a:schemeClr>
              </a:solidFill>
            </a:endParaRPr>
          </a:p>
        </p:txBody>
      </p:sp>
      <p:sp>
        <p:nvSpPr>
          <p:cNvPr id="3" name="عنوان 2"/>
          <p:cNvSpPr>
            <a:spLocks noGrp="1"/>
          </p:cNvSpPr>
          <p:nvPr>
            <p:ph type="title"/>
          </p:nvPr>
        </p:nvSpPr>
        <p:spPr/>
        <p:txBody>
          <a:bodyPr>
            <a:normAutofit fontScale="90000"/>
          </a:bodyPr>
          <a:lstStyle/>
          <a:p>
            <a:r>
              <a:rPr lang="ar-SA" dirty="0" smtClean="0">
                <a:solidFill>
                  <a:srgbClr val="CF3E00"/>
                </a:solidFill>
              </a:rPr>
              <a:t>إرشادات للطالبات حول الاستعداد للاختبار وتطبيقه:</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ox(in)">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ox(in)">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ox(in)">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ox(in)">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a:buNone/>
            </a:pPr>
            <a:r>
              <a:rPr lang="ar-SA" b="1" u="sng" dirty="0" smtClean="0">
                <a:solidFill>
                  <a:schemeClr val="bg2">
                    <a:lumMod val="50000"/>
                  </a:schemeClr>
                </a:solidFill>
                <a:cs typeface="AL-Mateen" pitchFamily="2" charset="-78"/>
              </a:rPr>
              <a:t>أثناء الاختبار:</a:t>
            </a:r>
          </a:p>
          <a:p>
            <a:r>
              <a:rPr lang="ar-SA" dirty="0" smtClean="0"/>
              <a:t> </a:t>
            </a:r>
            <a:r>
              <a:rPr lang="ar-SA" sz="2800" b="1" dirty="0" smtClean="0">
                <a:latin typeface="Traditional Arabic" pitchFamily="18" charset="-78"/>
                <a:cs typeface="Traditional Arabic" pitchFamily="18" charset="-78"/>
              </a:rPr>
              <a:t>اجعل لكل سؤال وقتاً محدداً لا تزيد عنه.</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 التركيز مهم جداً .</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عود نفسك على التفكير الإيجابي.</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 جدد طاقتك بعد كل قسم.</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لا يتطلب الاختبار حفظ المعادلات أو القوانين الرياضية.</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 لن تحتاج الآلة الحاسبة.</a:t>
            </a:r>
            <a:endParaRPr lang="en-US"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فتح الجوال ممنوع.</a:t>
            </a:r>
            <a:endParaRPr lang="en-US" sz="2800" b="1" dirty="0" smtClean="0">
              <a:latin typeface="Traditional Arabic" pitchFamily="18" charset="-78"/>
              <a:cs typeface="Traditional Arabic" pitchFamily="18" charset="-78"/>
            </a:endParaRPr>
          </a:p>
          <a:p>
            <a:pPr>
              <a:buNone/>
            </a:pPr>
            <a:endParaRPr lang="ar-SA" b="1" dirty="0">
              <a:solidFill>
                <a:schemeClr val="bg2">
                  <a:lumMod val="50000"/>
                </a:schemeClr>
              </a:solidFill>
            </a:endParaRPr>
          </a:p>
        </p:txBody>
      </p:sp>
      <p:sp>
        <p:nvSpPr>
          <p:cNvPr id="3" name="عنوان 2"/>
          <p:cNvSpPr>
            <a:spLocks noGrp="1"/>
          </p:cNvSpPr>
          <p:nvPr>
            <p:ph type="title"/>
          </p:nvPr>
        </p:nvSpPr>
        <p:spPr/>
        <p:txBody>
          <a:bodyPr>
            <a:normAutofit fontScale="90000"/>
          </a:bodyPr>
          <a:lstStyle/>
          <a:p>
            <a:r>
              <a:rPr lang="ar-SA" dirty="0" smtClean="0">
                <a:solidFill>
                  <a:srgbClr val="CF3E00"/>
                </a:solidFill>
              </a:rPr>
              <a:t>إرشادات للطالبات حول الاستعداد للاختبار وتطبيقه:</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ox(in)">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ox(in)">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ox(in)">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box(in)">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box(in)">
                                      <p:cBhvr>
                                        <p:cTn id="4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92696"/>
            <a:ext cx="8229600" cy="5544616"/>
          </a:xfrm>
        </p:spPr>
        <p:txBody>
          <a:bodyPr/>
          <a:lstStyle/>
          <a:p>
            <a:pPr lvl="0">
              <a:buNone/>
            </a:pPr>
            <a:endParaRPr lang="en-US" dirty="0" smtClean="0"/>
          </a:p>
          <a:p>
            <a:pPr lvl="0">
              <a:buNone/>
            </a:pPr>
            <a:r>
              <a:rPr lang="ar-SA" b="1" dirty="0" smtClean="0"/>
              <a:t>عدم الاستعجال في الإجابة لأنه يؤدي إلى :</a:t>
            </a:r>
            <a:endParaRPr lang="en-US" dirty="0" smtClean="0"/>
          </a:p>
          <a:p>
            <a:pPr lvl="0"/>
            <a:r>
              <a:rPr lang="ar-SA" b="1" dirty="0" smtClean="0"/>
              <a:t>الفهم الخاطئ للمطلوب</a:t>
            </a:r>
            <a:endParaRPr lang="en-US" dirty="0" smtClean="0"/>
          </a:p>
          <a:p>
            <a:pPr lvl="0"/>
            <a:r>
              <a:rPr lang="ar-SA" b="1" dirty="0" smtClean="0"/>
              <a:t>إغفال بعض المعطيات</a:t>
            </a:r>
            <a:endParaRPr lang="en-US" dirty="0" smtClean="0"/>
          </a:p>
          <a:p>
            <a:pPr lvl="0"/>
            <a:r>
              <a:rPr lang="ar-SA" b="1" dirty="0" smtClean="0"/>
              <a:t>قلب  الأرقام ( مثلا 54 بدلا من 45 )</a:t>
            </a:r>
            <a:endParaRPr lang="en-US" dirty="0" smtClean="0"/>
          </a:p>
          <a:p>
            <a:pPr lvl="0"/>
            <a:r>
              <a:rPr lang="ar-SA" b="1" dirty="0" smtClean="0"/>
              <a:t>التظليل في المكان الخاطئ</a:t>
            </a:r>
            <a:endParaRPr lang="en-US" dirty="0" smtClean="0"/>
          </a:p>
          <a:p>
            <a:pPr lvl="0"/>
            <a:r>
              <a:rPr lang="ar-SA" b="1" dirty="0" smtClean="0"/>
              <a:t>قلب الإشارة من + إلى – </a:t>
            </a:r>
            <a:endParaRPr lang="en-US" dirty="0" smtClean="0"/>
          </a:p>
          <a:p>
            <a:pPr lvl="0"/>
            <a:r>
              <a:rPr lang="ar-SA" b="1" dirty="0" smtClean="0"/>
              <a:t>الانخداع ببعض البدائل الخاطئة</a:t>
            </a:r>
            <a:endParaRPr lang="en-US" dirty="0" smtClean="0"/>
          </a:p>
          <a:p>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 xmlns:p14="http://schemas.microsoft.com/office/powerpoint/2010/main" val="50165311"/>
              </p:ext>
            </p:extLst>
          </p:nvPr>
        </p:nvGraphicFramePr>
        <p:xfrm>
          <a:off x="500034" y="928670"/>
          <a:ext cx="8229600" cy="5306293"/>
        </p:xfrm>
        <a:graphic>
          <a:graphicData uri="http://schemas.openxmlformats.org/drawingml/2006/table">
            <a:tbl>
              <a:tblPr rtl="1" firstRow="1" bandRow="1">
                <a:tableStyleId>{5C22544A-7EE6-4342-B048-85BDC9FD1C3A}</a:tableStyleId>
              </a:tblPr>
              <a:tblGrid>
                <a:gridCol w="2118160"/>
                <a:gridCol w="1817060"/>
                <a:gridCol w="4294380"/>
              </a:tblGrid>
              <a:tr h="414492">
                <a:tc>
                  <a:txBody>
                    <a:bodyPr/>
                    <a:lstStyle/>
                    <a:p>
                      <a:pPr algn="ctr" rtl="1"/>
                      <a:r>
                        <a:rPr lang="ar-SA" dirty="0" smtClean="0"/>
                        <a:t>اليوم</a:t>
                      </a:r>
                      <a:endParaRPr lang="ar-SA" dirty="0"/>
                    </a:p>
                  </a:txBody>
                  <a:tcPr/>
                </a:tc>
                <a:tc>
                  <a:txBody>
                    <a:bodyPr/>
                    <a:lstStyle/>
                    <a:p>
                      <a:pPr algn="ctr" rtl="1"/>
                      <a:r>
                        <a:rPr lang="ar-SA" dirty="0" smtClean="0"/>
                        <a:t>الجلسة</a:t>
                      </a:r>
                      <a:endParaRPr lang="ar-SA" dirty="0"/>
                    </a:p>
                  </a:txBody>
                  <a:tcPr/>
                </a:tc>
                <a:tc>
                  <a:txBody>
                    <a:bodyPr/>
                    <a:lstStyle/>
                    <a:p>
                      <a:pPr algn="ctr" rtl="1"/>
                      <a:r>
                        <a:rPr lang="ar-SA" dirty="0" smtClean="0"/>
                        <a:t>الموضوعات</a:t>
                      </a:r>
                      <a:endParaRPr lang="ar-SA" dirty="0"/>
                    </a:p>
                  </a:txBody>
                  <a:tcPr/>
                </a:tc>
              </a:tr>
              <a:tr h="2949934">
                <a:tc rowSpan="2">
                  <a:txBody>
                    <a:bodyPr/>
                    <a:lstStyle/>
                    <a:p>
                      <a:pPr algn="ctr" rtl="1"/>
                      <a:r>
                        <a:rPr lang="ar-SA" dirty="0" smtClean="0"/>
                        <a:t>الأول</a:t>
                      </a:r>
                      <a:endParaRPr lang="ar-SA" dirty="0"/>
                    </a:p>
                  </a:txBody>
                  <a:tcPr/>
                </a:tc>
                <a:tc>
                  <a:txBody>
                    <a:bodyPr/>
                    <a:lstStyle/>
                    <a:p>
                      <a:pPr algn="ctr" rtl="1"/>
                      <a:r>
                        <a:rPr lang="ar-SA" b="1" dirty="0" smtClean="0"/>
                        <a:t>الأولى</a:t>
                      </a:r>
                      <a:endParaRPr lang="ar-SA" b="1" dirty="0"/>
                    </a:p>
                  </a:txBody>
                  <a:tcPr/>
                </a:tc>
                <a:tc>
                  <a:txBody>
                    <a:bodyPr/>
                    <a:lstStyle/>
                    <a:p>
                      <a:pPr marL="0" indent="0" algn="r" rtl="1">
                        <a:buNone/>
                      </a:pPr>
                      <a:r>
                        <a:rPr lang="ar-SA" sz="2000" b="1" dirty="0" smtClean="0">
                          <a:solidFill>
                            <a:srgbClr val="C00000"/>
                          </a:solidFill>
                        </a:rPr>
                        <a:t>- التعريف بالاختبار عن طريق :</a:t>
                      </a:r>
                    </a:p>
                    <a:p>
                      <a:pPr marL="342900" indent="-342900" algn="r" rtl="1">
                        <a:buNone/>
                      </a:pPr>
                      <a:r>
                        <a:rPr lang="ar-SA" sz="2000" b="1" dirty="0" smtClean="0">
                          <a:solidFill>
                            <a:schemeClr val="tx1"/>
                          </a:solidFill>
                        </a:rPr>
                        <a:t>            -</a:t>
                      </a:r>
                      <a:r>
                        <a:rPr lang="ar-SA" sz="2000" b="1" baseline="0" dirty="0" smtClean="0">
                          <a:solidFill>
                            <a:schemeClr val="tx1"/>
                          </a:solidFill>
                        </a:rPr>
                        <a:t> توضيح ماذا يمثل الاختبار</a:t>
                      </a:r>
                    </a:p>
                    <a:p>
                      <a:pPr marL="342900" indent="-342900" algn="r" rtl="1">
                        <a:buNone/>
                      </a:pPr>
                      <a:r>
                        <a:rPr lang="ar-SA" sz="2000" b="1" baseline="0" dirty="0" smtClean="0">
                          <a:solidFill>
                            <a:schemeClr val="tx1"/>
                          </a:solidFill>
                        </a:rPr>
                        <a:t>            - الفرق بين اختبار القدرات </a:t>
                      </a:r>
                      <a:r>
                        <a:rPr lang="ar-SA" sz="2000" b="1" baseline="0" dirty="0" err="1" smtClean="0">
                          <a:solidFill>
                            <a:schemeClr val="tx1"/>
                          </a:solidFill>
                        </a:rPr>
                        <a:t>والتحصيلي</a:t>
                      </a:r>
                      <a:endParaRPr lang="ar-SA" sz="2000" b="1" baseline="0" dirty="0" smtClean="0">
                        <a:solidFill>
                          <a:schemeClr val="tx1"/>
                        </a:solidFill>
                      </a:endParaRPr>
                    </a:p>
                    <a:p>
                      <a:pPr marL="342900" indent="-342900" algn="r" rtl="1">
                        <a:buNone/>
                      </a:pPr>
                      <a:r>
                        <a:rPr lang="ar-SA" sz="2000" b="1" baseline="0" dirty="0" smtClean="0">
                          <a:solidFill>
                            <a:schemeClr val="tx1"/>
                          </a:solidFill>
                        </a:rPr>
                        <a:t>            - تعريف اختبار القدرات </a:t>
                      </a:r>
                    </a:p>
                    <a:p>
                      <a:pPr marL="342900" indent="-342900" algn="r" rtl="1">
                        <a:buNone/>
                      </a:pPr>
                      <a:r>
                        <a:rPr lang="ar-SA" sz="2000" b="1" baseline="0" dirty="0" smtClean="0">
                          <a:solidFill>
                            <a:schemeClr val="tx1"/>
                          </a:solidFill>
                        </a:rPr>
                        <a:t>            - أهمية الاختبار</a:t>
                      </a:r>
                    </a:p>
                    <a:p>
                      <a:pPr marL="342900" indent="-342900" algn="r" rtl="1">
                        <a:buNone/>
                      </a:pPr>
                      <a:r>
                        <a:rPr lang="ar-SA" sz="2000" b="1" baseline="0" dirty="0" smtClean="0">
                          <a:solidFill>
                            <a:schemeClr val="tx1"/>
                          </a:solidFill>
                        </a:rPr>
                        <a:t>            - مكونات الاختبار</a:t>
                      </a:r>
                    </a:p>
                    <a:p>
                      <a:pPr marL="342900" indent="-342900" algn="r" rtl="1">
                        <a:buNone/>
                      </a:pPr>
                      <a:r>
                        <a:rPr lang="ar-SA" sz="2000" b="1" baseline="0" dirty="0" smtClean="0">
                          <a:solidFill>
                            <a:schemeClr val="tx1"/>
                          </a:solidFill>
                        </a:rPr>
                        <a:t>            - تعريف الاختبار التحصيلي</a:t>
                      </a:r>
                      <a:endParaRPr lang="ar-SA" sz="2000" b="1" dirty="0" smtClean="0">
                        <a:solidFill>
                          <a:schemeClr val="tx1"/>
                        </a:solidFill>
                      </a:endParaRPr>
                    </a:p>
                    <a:p>
                      <a:pPr marL="0" indent="0" algn="r" rtl="1">
                        <a:buNone/>
                      </a:pPr>
                      <a:r>
                        <a:rPr lang="ar-SA" sz="2000" b="1" dirty="0" smtClean="0">
                          <a:solidFill>
                            <a:srgbClr val="C00000"/>
                          </a:solidFill>
                        </a:rPr>
                        <a:t>- عرض لكيفية تأهيل الطالبة للاختبار عن</a:t>
                      </a:r>
                      <a:r>
                        <a:rPr lang="ar-SA" sz="2000" b="1" baseline="0" dirty="0" smtClean="0">
                          <a:solidFill>
                            <a:srgbClr val="C00000"/>
                          </a:solidFill>
                        </a:rPr>
                        <a:t> طريق:</a:t>
                      </a:r>
                    </a:p>
                    <a:p>
                      <a:pPr marL="342900" indent="-342900" algn="r" rtl="1">
                        <a:buNone/>
                      </a:pPr>
                      <a:r>
                        <a:rPr lang="ar-SA" sz="2000" b="1" baseline="0" dirty="0" smtClean="0">
                          <a:solidFill>
                            <a:srgbClr val="C00000"/>
                          </a:solidFill>
                        </a:rPr>
                        <a:t>            </a:t>
                      </a:r>
                      <a:r>
                        <a:rPr lang="ar-SA" sz="2000" b="1" baseline="0" dirty="0" smtClean="0">
                          <a:solidFill>
                            <a:schemeClr val="tx1"/>
                          </a:solidFill>
                        </a:rPr>
                        <a:t>- عرض لرسائل ايجابية عن الاختبار  </a:t>
                      </a:r>
                      <a:endParaRPr lang="ar-SA" sz="2000" b="1" dirty="0"/>
                    </a:p>
                  </a:txBody>
                  <a:tcPr/>
                </a:tc>
              </a:tr>
              <a:tr h="1941867">
                <a:tc vMerge="1">
                  <a:txBody>
                    <a:bodyPr/>
                    <a:lstStyle/>
                    <a:p>
                      <a:pPr algn="ctr" rtl="1"/>
                      <a:endParaRPr lang="ar-SA" dirty="0"/>
                    </a:p>
                  </a:txBody>
                  <a:tcPr/>
                </a:tc>
                <a:tc>
                  <a:txBody>
                    <a:bodyPr/>
                    <a:lstStyle/>
                    <a:p>
                      <a:pPr algn="ctr" rtl="1"/>
                      <a:r>
                        <a:rPr lang="ar-SA" b="1" dirty="0" smtClean="0"/>
                        <a:t>الثانية</a:t>
                      </a:r>
                      <a:endParaRPr lang="ar-SA" b="1" dirty="0"/>
                    </a:p>
                  </a:txBody>
                  <a:tcPr/>
                </a:tc>
                <a:tc>
                  <a:txBody>
                    <a:bodyPr/>
                    <a:lstStyle/>
                    <a:p>
                      <a:pPr marL="342900" indent="-342900" algn="r" rtl="1">
                        <a:buNone/>
                      </a:pPr>
                      <a:r>
                        <a:rPr lang="ar-SA" sz="2000" b="1" baseline="0" dirty="0" smtClean="0">
                          <a:solidFill>
                            <a:schemeClr val="tx1"/>
                          </a:solidFill>
                        </a:rPr>
                        <a:t>استكمال لكيفية تهيئة الطالبات:</a:t>
                      </a:r>
                    </a:p>
                    <a:p>
                      <a:pPr marL="342900" indent="-342900" algn="r" rtl="1">
                        <a:buNone/>
                      </a:pPr>
                      <a:r>
                        <a:rPr lang="ar-SA" sz="2000" b="1" baseline="0" dirty="0" smtClean="0">
                          <a:solidFill>
                            <a:schemeClr val="tx1"/>
                          </a:solidFill>
                        </a:rPr>
                        <a:t>-عرض إرشادات للطالبة خاصة بالاستعداد للاختبار وتطبيقه من خلال: </a:t>
                      </a:r>
                    </a:p>
                    <a:p>
                      <a:pPr marL="342900" indent="-342900" algn="r" rtl="1">
                        <a:buNone/>
                      </a:pPr>
                      <a:r>
                        <a:rPr lang="ar-SA" sz="2000" b="1" baseline="0" dirty="0" smtClean="0">
                          <a:solidFill>
                            <a:schemeClr val="tx1"/>
                          </a:solidFill>
                        </a:rPr>
                        <a:t>       - نصائح قبل تطبيق الاختبار</a:t>
                      </a:r>
                    </a:p>
                    <a:p>
                      <a:pPr marL="342900" indent="-342900" algn="r" rtl="1">
                        <a:buNone/>
                      </a:pPr>
                      <a:r>
                        <a:rPr lang="ar-SA" sz="2000" b="1" baseline="0" dirty="0" smtClean="0">
                          <a:solidFill>
                            <a:schemeClr val="tx1"/>
                          </a:solidFill>
                        </a:rPr>
                        <a:t>       - نصائح أثناء تطبيق الاختبار</a:t>
                      </a:r>
                      <a:endParaRPr lang="ar-SA" sz="2000" b="1" baseline="0" dirty="0" smtClean="0">
                        <a:solidFill>
                          <a:srgbClr val="C00000"/>
                        </a:solidFill>
                      </a:endParaRPr>
                    </a:p>
                    <a:p>
                      <a:pPr algn="r" rtl="1"/>
                      <a:r>
                        <a:rPr lang="ar-SA" sz="2000" b="1" dirty="0" smtClean="0"/>
                        <a:t>       -</a:t>
                      </a:r>
                      <a:r>
                        <a:rPr lang="ar-SA" sz="2000" b="1" baseline="0" dirty="0" smtClean="0"/>
                        <a:t> عرض لفنيات الإجابة على الجزء اللفظي</a:t>
                      </a:r>
                      <a:endParaRPr lang="ar-SA" sz="2000" b="1" dirty="0"/>
                    </a:p>
                  </a:txBody>
                  <a:tcPr/>
                </a:tc>
              </a:tr>
            </a:tbl>
          </a:graphicData>
        </a:graphic>
      </p:graphicFrame>
      <p:sp>
        <p:nvSpPr>
          <p:cNvPr id="3" name="عنوان 2"/>
          <p:cNvSpPr>
            <a:spLocks noGrp="1"/>
          </p:cNvSpPr>
          <p:nvPr>
            <p:ph type="title"/>
          </p:nvPr>
        </p:nvSpPr>
        <p:spPr>
          <a:xfrm>
            <a:off x="571472" y="0"/>
            <a:ext cx="8229600" cy="928670"/>
          </a:xfrm>
        </p:spPr>
        <p:txBody>
          <a:bodyPr/>
          <a:lstStyle/>
          <a:p>
            <a:pPr algn="ctr"/>
            <a:r>
              <a:rPr lang="ar-SA" dirty="0" smtClean="0">
                <a:solidFill>
                  <a:srgbClr val="C00000"/>
                </a:solidFill>
              </a:rPr>
              <a:t>برنامج الورشة:</a:t>
            </a:r>
            <a:endParaRPr lang="ar-SA" dirty="0">
              <a:solidFill>
                <a:srgbClr val="C00000"/>
              </a:solidFill>
            </a:endParaRPr>
          </a:p>
        </p:txBody>
      </p:sp>
    </p:spTree>
  </p:cSld>
  <p:clrMapOvr>
    <a:masterClrMapping/>
  </p:clrMapOvr>
  <p:transition>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1357298"/>
            <a:ext cx="8496944" cy="5214974"/>
          </a:xfrm>
        </p:spPr>
        <p:txBody>
          <a:bodyPr>
            <a:normAutofit/>
          </a:bodyPr>
          <a:lstStyle/>
          <a:p>
            <a:pPr lvl="0"/>
            <a:r>
              <a:rPr lang="ar-SA" b="1" u="sng" dirty="0" smtClean="0">
                <a:solidFill>
                  <a:schemeClr val="bg2">
                    <a:lumMod val="50000"/>
                  </a:schemeClr>
                </a:solidFill>
                <a:cs typeface="AL-Mateen" pitchFamily="2" charset="-78"/>
              </a:rPr>
              <a:t>عرض لفنيات الإجابة:</a:t>
            </a:r>
            <a:endParaRPr lang="en-US" b="1" u="sng" dirty="0" smtClean="0">
              <a:solidFill>
                <a:schemeClr val="bg2">
                  <a:lumMod val="50000"/>
                </a:schemeClr>
              </a:solidFill>
              <a:cs typeface="AL-Mateen" pitchFamily="2" charset="-78"/>
            </a:endParaRPr>
          </a:p>
          <a:p>
            <a:pPr>
              <a:buNone/>
            </a:pPr>
            <a:r>
              <a:rPr lang="ar-SA" b="1" dirty="0" smtClean="0">
                <a:solidFill>
                  <a:srgbClr val="00B050"/>
                </a:solidFill>
                <a:cs typeface="AL-Mateen" pitchFamily="2" charset="-78"/>
              </a:rPr>
              <a:t>أولاً:فنيات عامة:</a:t>
            </a:r>
            <a:endParaRPr lang="en-US" b="1" dirty="0" smtClean="0">
              <a:solidFill>
                <a:srgbClr val="00B050"/>
              </a:solidFill>
              <a:cs typeface="AL-Mateen" pitchFamily="2" charset="-78"/>
            </a:endParaRPr>
          </a:p>
          <a:p>
            <a:pPr marL="624078" indent="-514350">
              <a:buFont typeface="+mj-lt"/>
              <a:buAutoNum type="arabicPeriod"/>
            </a:pPr>
            <a:r>
              <a:rPr lang="ar-SA" dirty="0" smtClean="0"/>
              <a:t> </a:t>
            </a:r>
            <a:r>
              <a:rPr lang="ar-SA" sz="3200" b="1" dirty="0" smtClean="0">
                <a:latin typeface="Traditional Arabic" pitchFamily="18" charset="-78"/>
                <a:cs typeface="Traditional Arabic" pitchFamily="18" charset="-78"/>
              </a:rPr>
              <a:t>الأسئلة مرتبة من السهل إلى الأقل سهولة.</a:t>
            </a:r>
            <a:endParaRPr lang="en-US" sz="3200" b="1" dirty="0" smtClean="0">
              <a:latin typeface="Traditional Arabic" pitchFamily="18" charset="-78"/>
              <a:cs typeface="Traditional Arabic" pitchFamily="18" charset="-78"/>
            </a:endParaRPr>
          </a:p>
          <a:p>
            <a:pPr marL="624078" indent="-514350">
              <a:buFont typeface="+mj-lt"/>
              <a:buAutoNum type="arabicPeriod"/>
            </a:pPr>
            <a:r>
              <a:rPr lang="ar-SA" sz="3200" b="1" dirty="0" smtClean="0">
                <a:latin typeface="Traditional Arabic" pitchFamily="18" charset="-78"/>
                <a:cs typeface="Traditional Arabic" pitchFamily="18" charset="-78"/>
              </a:rPr>
              <a:t> تعرف على المطلوب في السؤال بدقة.</a:t>
            </a:r>
            <a:endParaRPr lang="en-US" sz="3200" b="1" dirty="0" smtClean="0">
              <a:latin typeface="Traditional Arabic" pitchFamily="18" charset="-78"/>
              <a:cs typeface="Traditional Arabic" pitchFamily="18" charset="-78"/>
            </a:endParaRPr>
          </a:p>
          <a:p>
            <a:pPr marL="624078" indent="-514350">
              <a:buFont typeface="+mj-lt"/>
              <a:buAutoNum type="arabicPeriod"/>
            </a:pPr>
            <a:r>
              <a:rPr lang="ar-SA" sz="3200" b="1" dirty="0" smtClean="0">
                <a:latin typeface="Traditional Arabic" pitchFamily="18" charset="-78"/>
                <a:cs typeface="Traditional Arabic" pitchFamily="18" charset="-78"/>
              </a:rPr>
              <a:t> ابدأ بإجابة الأسئلة التي أنت متأكد من معرفة إجابتها.</a:t>
            </a:r>
            <a:endParaRPr lang="en-US" sz="3200" b="1" dirty="0" smtClean="0">
              <a:latin typeface="Traditional Arabic" pitchFamily="18" charset="-78"/>
              <a:cs typeface="Traditional Arabic" pitchFamily="18" charset="-78"/>
            </a:endParaRPr>
          </a:p>
          <a:p>
            <a:pPr marL="624078" indent="-514350">
              <a:buFont typeface="+mj-lt"/>
              <a:buAutoNum type="arabicPeriod"/>
            </a:pPr>
            <a:r>
              <a:rPr lang="ar-SA" sz="3200" b="1" dirty="0" smtClean="0">
                <a:latin typeface="Traditional Arabic" pitchFamily="18" charset="-78"/>
                <a:cs typeface="Traditional Arabic" pitchFamily="18" charset="-78"/>
              </a:rPr>
              <a:t>حرصاً على توفير الوقت، تجاوز مؤقتاً الأسئلة التي لا تعرف إجابتها.</a:t>
            </a:r>
            <a:endParaRPr lang="en-US" sz="3200" b="1" dirty="0" smtClean="0">
              <a:latin typeface="Traditional Arabic" pitchFamily="18" charset="-78"/>
              <a:cs typeface="Traditional Arabic" pitchFamily="18" charset="-78"/>
            </a:endParaRPr>
          </a:p>
          <a:p>
            <a:pPr marL="624078" indent="-514350">
              <a:buFont typeface="+mj-lt"/>
              <a:buAutoNum type="arabicPeriod"/>
            </a:pPr>
            <a:r>
              <a:rPr lang="ar-SA" sz="3200" b="1" dirty="0" smtClean="0">
                <a:latin typeface="Traditional Arabic" pitchFamily="18" charset="-78"/>
                <a:cs typeface="Traditional Arabic" pitchFamily="18" charset="-78"/>
              </a:rPr>
              <a:t>لا تقلق إذا لم تستطع الإجابة عن كل سؤال.</a:t>
            </a:r>
            <a:endParaRPr lang="en-US" sz="3200" b="1" dirty="0" smtClean="0">
              <a:latin typeface="Traditional Arabic" pitchFamily="18" charset="-78"/>
              <a:cs typeface="Traditional Arabic" pitchFamily="18" charset="-78"/>
            </a:endParaRPr>
          </a:p>
          <a:p>
            <a:pPr marL="624078" indent="-514350">
              <a:buFont typeface="+mj-lt"/>
              <a:buAutoNum type="arabicPeriod"/>
            </a:pPr>
            <a:r>
              <a:rPr lang="ar-SA" sz="3200" b="1" dirty="0" smtClean="0">
                <a:latin typeface="Traditional Arabic" pitchFamily="18" charset="-78"/>
                <a:cs typeface="Traditional Arabic" pitchFamily="18" charset="-78"/>
              </a:rPr>
              <a:t> الإشكال المرافقة لبعض الأسئلة في الجزء الكمي قد لا تكون مرسومة بدقة (على القياس).</a:t>
            </a:r>
            <a:endParaRPr lang="en-US" sz="3200" b="1" dirty="0" smtClean="0">
              <a:latin typeface="Traditional Arabic" pitchFamily="18" charset="-78"/>
              <a:cs typeface="Traditional Arabic" pitchFamily="18" charset="-78"/>
            </a:endParaRPr>
          </a:p>
          <a:p>
            <a:pPr>
              <a:buNone/>
            </a:pPr>
            <a:endParaRPr lang="ar-SA" b="1" dirty="0">
              <a:solidFill>
                <a:schemeClr val="bg2">
                  <a:lumMod val="50000"/>
                </a:schemeClr>
              </a:solidFill>
            </a:endParaRPr>
          </a:p>
        </p:txBody>
      </p:sp>
      <p:sp>
        <p:nvSpPr>
          <p:cNvPr id="3" name="عنوان 2"/>
          <p:cNvSpPr>
            <a:spLocks noGrp="1"/>
          </p:cNvSpPr>
          <p:nvPr>
            <p:ph type="title"/>
          </p:nvPr>
        </p:nvSpPr>
        <p:spPr/>
        <p:txBody>
          <a:bodyPr>
            <a:normAutofit fontScale="90000"/>
          </a:bodyPr>
          <a:lstStyle/>
          <a:p>
            <a:r>
              <a:rPr lang="ar-SA" dirty="0" smtClean="0">
                <a:solidFill>
                  <a:srgbClr val="CF3E00"/>
                </a:solidFill>
              </a:rPr>
              <a:t>إرشادات للطالبات حول الاستعداد للاختبار وتطبيقه:</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ox(in)">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ox(in)">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ox(in)">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box(in)">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box(in)">
                                      <p:cBhvr>
                                        <p:cTn id="4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357298"/>
            <a:ext cx="8229600" cy="5214974"/>
          </a:xfrm>
        </p:spPr>
        <p:txBody>
          <a:bodyPr>
            <a:normAutofit fontScale="77500" lnSpcReduction="20000"/>
          </a:bodyPr>
          <a:lstStyle/>
          <a:p>
            <a:pPr lvl="0"/>
            <a:r>
              <a:rPr lang="ar-SA" sz="3600" dirty="0" smtClean="0">
                <a:solidFill>
                  <a:schemeClr val="bg2">
                    <a:lumMod val="50000"/>
                  </a:schemeClr>
                </a:solidFill>
                <a:cs typeface="AL-Mateen" pitchFamily="2" charset="-78"/>
              </a:rPr>
              <a:t>عرض لفنيات الإجابة:</a:t>
            </a:r>
            <a:endParaRPr lang="en-US" sz="3600" dirty="0" smtClean="0">
              <a:solidFill>
                <a:schemeClr val="bg2">
                  <a:lumMod val="50000"/>
                </a:schemeClr>
              </a:solidFill>
              <a:cs typeface="AL-Mateen" pitchFamily="2" charset="-78"/>
            </a:endParaRPr>
          </a:p>
          <a:p>
            <a:pPr>
              <a:buNone/>
            </a:pPr>
            <a:r>
              <a:rPr lang="ar-SA" sz="3600" dirty="0" smtClean="0">
                <a:solidFill>
                  <a:srgbClr val="00B050"/>
                </a:solidFill>
                <a:cs typeface="AL-Mateen" pitchFamily="2" charset="-78"/>
              </a:rPr>
              <a:t>تابع الفنيات عامة:</a:t>
            </a:r>
            <a:endParaRPr lang="en-US" sz="3600" dirty="0" smtClean="0">
              <a:solidFill>
                <a:srgbClr val="00B050"/>
              </a:solidFill>
              <a:cs typeface="AL-Mateen" pitchFamily="2" charset="-78"/>
            </a:endParaRPr>
          </a:p>
          <a:p>
            <a:pPr marL="624078" indent="-514350">
              <a:buNone/>
            </a:pPr>
            <a:r>
              <a:rPr lang="ar-SA" sz="3200" b="1" dirty="0" smtClean="0">
                <a:latin typeface="Traditional Arabic" pitchFamily="18" charset="-78"/>
                <a:cs typeface="Traditional Arabic" pitchFamily="18" charset="-78"/>
              </a:rPr>
              <a:t>7. استخدام المسودة لما ترى انك بحاجة لكتابته( وفي حال عدم وجودها يمكنك الكتابة على كتيب الأسئلة)</a:t>
            </a:r>
            <a:endParaRPr lang="en-US" sz="3200" b="1" dirty="0" smtClean="0">
              <a:latin typeface="Traditional Arabic" pitchFamily="18" charset="-78"/>
              <a:cs typeface="Traditional Arabic" pitchFamily="18" charset="-78"/>
            </a:endParaRPr>
          </a:p>
          <a:p>
            <a:pPr marL="624078" indent="-514350">
              <a:buNone/>
            </a:pPr>
            <a:endParaRPr lang="ar-SA" sz="3200" b="1" dirty="0" smtClean="0">
              <a:latin typeface="Traditional Arabic" pitchFamily="18" charset="-78"/>
              <a:cs typeface="Traditional Arabic" pitchFamily="18" charset="-78"/>
            </a:endParaRPr>
          </a:p>
          <a:p>
            <a:pPr>
              <a:buNone/>
            </a:pPr>
            <a:r>
              <a:rPr lang="ar-SA" sz="3100" b="1" dirty="0" smtClean="0">
                <a:latin typeface="Traditional Arabic" pitchFamily="18" charset="-78"/>
                <a:cs typeface="Traditional Arabic" pitchFamily="18" charset="-78"/>
              </a:rPr>
              <a:t>8.  أوراق الإجابة لا تملك قدرة على التفكير ، وكذلك الجهاز الذي يقوم بالتصحيح الآلي</a:t>
            </a:r>
            <a:r>
              <a:rPr lang="en-US" sz="3100" b="1" dirty="0" smtClean="0">
                <a:latin typeface="Traditional Arabic" pitchFamily="18" charset="-78"/>
                <a:cs typeface="Traditional Arabic" pitchFamily="18" charset="-78"/>
              </a:rPr>
              <a:t> </a:t>
            </a:r>
            <a:br>
              <a:rPr lang="en-US" sz="3100" b="1" dirty="0" smtClean="0">
                <a:latin typeface="Traditional Arabic" pitchFamily="18" charset="-78"/>
                <a:cs typeface="Traditional Arabic" pitchFamily="18" charset="-78"/>
              </a:rPr>
            </a:br>
            <a:r>
              <a:rPr lang="ar-SA" sz="3100" b="1" dirty="0" smtClean="0">
                <a:latin typeface="Traditional Arabic" pitchFamily="18" charset="-78"/>
                <a:cs typeface="Traditional Arabic" pitchFamily="18" charset="-78"/>
              </a:rPr>
              <a:t>لذا لابد من الحرص على التالي</a:t>
            </a:r>
            <a:r>
              <a:rPr lang="en-US" sz="3100" b="1" dirty="0" smtClean="0">
                <a:latin typeface="Traditional Arabic" pitchFamily="18" charset="-78"/>
                <a:cs typeface="Traditional Arabic" pitchFamily="18" charset="-78"/>
              </a:rPr>
              <a:t> : </a:t>
            </a:r>
            <a:br>
              <a:rPr lang="en-US" sz="3100" b="1" dirty="0" smtClean="0">
                <a:latin typeface="Traditional Arabic" pitchFamily="18" charset="-78"/>
                <a:cs typeface="Traditional Arabic" pitchFamily="18" charset="-78"/>
              </a:rPr>
            </a:br>
            <a:r>
              <a:rPr lang="ar-SA" sz="3100" b="1" dirty="0" smtClean="0">
                <a:latin typeface="Traditional Arabic" pitchFamily="18" charset="-78"/>
                <a:cs typeface="Traditional Arabic" pitchFamily="18" charset="-78"/>
              </a:rPr>
              <a:t>- تأكد أنك تقوم بتظليل رقم الإجابة المطلوبة ، فأحيانا يظلل الطالب إجابة السؤال رقم 19 بينما هو يريد تظليل إجابة السؤال 18 أو العكس</a:t>
            </a:r>
            <a:r>
              <a:rPr lang="en-US" sz="3100" b="1" dirty="0" smtClean="0">
                <a:latin typeface="Traditional Arabic" pitchFamily="18" charset="-78"/>
                <a:cs typeface="Traditional Arabic" pitchFamily="18" charset="-78"/>
              </a:rPr>
              <a:t/>
            </a:r>
            <a:br>
              <a:rPr lang="en-US" sz="3100" b="1" dirty="0" smtClean="0">
                <a:latin typeface="Traditional Arabic" pitchFamily="18" charset="-78"/>
                <a:cs typeface="Traditional Arabic" pitchFamily="18" charset="-78"/>
              </a:rPr>
            </a:br>
            <a:r>
              <a:rPr lang="ar-SA" sz="3100" b="1" dirty="0" smtClean="0">
                <a:latin typeface="Traditional Arabic" pitchFamily="18" charset="-78"/>
                <a:cs typeface="Traditional Arabic" pitchFamily="18" charset="-78"/>
              </a:rPr>
              <a:t>- الدرجة التي ستحصل عليها ترتبط بالتظليل في ورقة الإجابة لذا املأ الفراغ الذي تعتقد أنه يمثل الإجابة الصحيحة كاملا واضغط على القلم كي لا يخطئ القارئ الآلي باحتساب الإجابة</a:t>
            </a:r>
          </a:p>
          <a:p>
            <a:pPr>
              <a:buFont typeface="Wingdings 3"/>
              <a:buNone/>
            </a:pPr>
            <a:r>
              <a:rPr lang="ar-SA" sz="3100" b="1" dirty="0" smtClean="0">
                <a:latin typeface="Traditional Arabic" pitchFamily="18" charset="-78"/>
                <a:cs typeface="Traditional Arabic" pitchFamily="18" charset="-78"/>
              </a:rPr>
              <a:t> - ركز على رقم السؤال الذي ستظلله والحرف الذي يحمل الإجابة الصحيحة </a:t>
            </a:r>
            <a:endParaRPr lang="en-US" sz="3100" b="1" dirty="0" smtClean="0">
              <a:latin typeface="Traditional Arabic" pitchFamily="18" charset="-78"/>
              <a:cs typeface="Traditional Arabic" pitchFamily="18" charset="-78"/>
            </a:endParaRPr>
          </a:p>
          <a:p>
            <a:pPr>
              <a:buFont typeface="Wingdings 3"/>
              <a:buNone/>
            </a:pPr>
            <a:r>
              <a:rPr lang="ar-SA" sz="3100" b="1" dirty="0" smtClean="0">
                <a:latin typeface="Traditional Arabic" pitchFamily="18" charset="-78"/>
                <a:cs typeface="Traditional Arabic" pitchFamily="18" charset="-78"/>
              </a:rPr>
              <a:t> - إذا قمت بمسح تظليل خانه معينة في ورقة الإجابة ،فتأكد من مسحه جيداً.</a:t>
            </a:r>
          </a:p>
          <a:p>
            <a:pPr marL="624078" indent="-514350">
              <a:buNone/>
            </a:pPr>
            <a:endParaRPr lang="en-US" sz="3100" b="1" dirty="0" smtClean="0">
              <a:latin typeface="Traditional Arabic" pitchFamily="18" charset="-78"/>
              <a:cs typeface="Traditional Arabic" pitchFamily="18" charset="-78"/>
            </a:endParaRPr>
          </a:p>
          <a:p>
            <a:pPr marL="624078" indent="-514350">
              <a:buNone/>
            </a:pPr>
            <a:endParaRPr lang="en-US" sz="3200" b="1" dirty="0" smtClean="0">
              <a:latin typeface="Traditional Arabic" pitchFamily="18" charset="-78"/>
              <a:cs typeface="Traditional Arabic" pitchFamily="18" charset="-78"/>
            </a:endParaRPr>
          </a:p>
          <a:p>
            <a:pPr>
              <a:buNone/>
            </a:pPr>
            <a:endParaRPr lang="en-US" dirty="0" smtClean="0"/>
          </a:p>
          <a:p>
            <a:pPr>
              <a:buNone/>
            </a:pPr>
            <a:endParaRPr lang="ar-SA" b="1" dirty="0">
              <a:solidFill>
                <a:schemeClr val="bg2">
                  <a:lumMod val="50000"/>
                </a:schemeClr>
              </a:solidFill>
            </a:endParaRPr>
          </a:p>
        </p:txBody>
      </p:sp>
      <p:sp>
        <p:nvSpPr>
          <p:cNvPr id="3" name="عنوان 2"/>
          <p:cNvSpPr>
            <a:spLocks noGrp="1"/>
          </p:cNvSpPr>
          <p:nvPr>
            <p:ph type="title"/>
          </p:nvPr>
        </p:nvSpPr>
        <p:spPr/>
        <p:txBody>
          <a:bodyPr>
            <a:normAutofit fontScale="90000"/>
          </a:bodyPr>
          <a:lstStyle/>
          <a:p>
            <a:r>
              <a:rPr lang="ar-SA" dirty="0" smtClean="0">
                <a:solidFill>
                  <a:srgbClr val="CF3E00"/>
                </a:solidFill>
              </a:rPr>
              <a:t>إرشادات للطالبات حول الاستعداد للاختبار وتطبيقه:</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ox(i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764704"/>
            <a:ext cx="8229600" cy="5688632"/>
          </a:xfrm>
        </p:spPr>
        <p:txBody>
          <a:bodyPr>
            <a:normAutofit/>
          </a:bodyPr>
          <a:lstStyle/>
          <a:p>
            <a:r>
              <a:rPr lang="ar-SA" b="1" dirty="0" smtClean="0">
                <a:solidFill>
                  <a:schemeClr val="accent2"/>
                </a:solidFill>
              </a:rPr>
              <a:t>9.الوقت عامل حاسم لذا يجدر بالطالب أن يحسن توزيعه ليتمكن من الإجابة على أكبر عدد ممكن من الأسئلة ويمكنه ذلك عن طريق التالي:</a:t>
            </a:r>
          </a:p>
          <a:p>
            <a:pPr>
              <a:buNone/>
            </a:pPr>
            <a:r>
              <a:rPr lang="ar-SA" b="1" dirty="0" smtClean="0"/>
              <a:t>      - معرفته بأن الأسئلة صممت بحيث يخصص في المعدل دقيقة واحدة لكل سؤال </a:t>
            </a:r>
          </a:p>
          <a:p>
            <a:pPr>
              <a:buNone/>
            </a:pPr>
            <a:r>
              <a:rPr lang="ar-SA" b="1" dirty="0" smtClean="0"/>
              <a:t>    - ابدأ بالأسئلة الأولى لأن عادة ما تزداد الأسئلة صعوبة مع تصاعد ترتيبها</a:t>
            </a:r>
          </a:p>
          <a:p>
            <a:pPr>
              <a:buNone/>
            </a:pPr>
            <a:r>
              <a:rPr lang="ar-SA" b="1" dirty="0" smtClean="0"/>
              <a:t>     - تحديد سرعته في الحل عن طريق حل الاختبارات التجريبية في موقع المركز الوطني للقياس والتقويم أو أي اختبارات تجريبية أخرى </a:t>
            </a:r>
          </a:p>
          <a:p>
            <a:pPr>
              <a:buNone/>
            </a:pPr>
            <a:r>
              <a:rPr lang="ar-SA" dirty="0" smtClean="0"/>
              <a:t>    - </a:t>
            </a:r>
            <a:r>
              <a:rPr lang="ar-SA" b="1" dirty="0" smtClean="0"/>
              <a:t>من الحكمة أن لا يقف طويلا عند سؤال معين قبل أن يحاول الإجابة على جميع الأسئلة الأخرى </a:t>
            </a:r>
            <a:r>
              <a:rPr lang="en-US" b="1" dirty="0" smtClean="0"/>
              <a:t/>
            </a:r>
            <a:br>
              <a:rPr lang="en-US" b="1" dirty="0" smtClean="0"/>
            </a:br>
            <a:r>
              <a:rPr lang="ar-SA" b="1" dirty="0" smtClean="0"/>
              <a:t>-  عند اقترابك من نهاية أحد الاختبارات ، تذكر أنك تقترب في الوقت نفسه من الأسئلة الأكثر صعوبة </a:t>
            </a:r>
            <a:endParaRPr lang="ar-SA"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908720"/>
            <a:ext cx="8229600" cy="5098571"/>
          </a:xfrm>
        </p:spPr>
        <p:txBody>
          <a:bodyPr/>
          <a:lstStyle/>
          <a:p>
            <a:r>
              <a:rPr lang="ar-SA" b="1" dirty="0" smtClean="0"/>
              <a:t>لا تستغرق وقتا في قراءة التعليمات </a:t>
            </a:r>
            <a:endParaRPr lang="en-US" dirty="0" smtClean="0"/>
          </a:p>
          <a:p>
            <a:pPr lvl="0"/>
            <a:r>
              <a:rPr lang="ar-SA" b="1" dirty="0" smtClean="0"/>
              <a:t>راقب الوقت فمن المهم أن تكون معك ساعتك كي تراقب الوقت بهدف توزيعه بحكمة ، ويفضل أن تكون ساعتك رقمية لو أمكن وأن تكون على وظيفة " المؤقت"</a:t>
            </a:r>
            <a:endParaRPr lang="en-US" dirty="0" smtClean="0"/>
          </a:p>
          <a:p>
            <a:r>
              <a:rPr lang="ar-SA" b="1" dirty="0" smtClean="0"/>
              <a:t>سجل إجاباتك في مجموعات</a:t>
            </a:r>
          </a:p>
          <a:p>
            <a:pPr>
              <a:buNone/>
            </a:pPr>
            <a:endParaRPr lang="ar-SA" b="1" dirty="0" smtClean="0"/>
          </a:p>
          <a:p>
            <a:pPr>
              <a:buNone/>
            </a:pPr>
            <a:r>
              <a:rPr lang="ar-SA" b="1" dirty="0" smtClean="0"/>
              <a:t>10. يمكنك إن تستفيد في حل الأسئلة من بعض الاستراتيجيات</a:t>
            </a:r>
          </a:p>
          <a:p>
            <a:pPr>
              <a:buNone/>
            </a:pPr>
            <a:r>
              <a:rPr lang="ar-SA" b="1" dirty="0" smtClean="0"/>
              <a:t> مثل إستراتيجية التخمين المدروس.</a:t>
            </a:r>
          </a:p>
          <a:p>
            <a:pPr lvl="0">
              <a:buNone/>
            </a:pPr>
            <a:endParaRPr lang="en-US" dirty="0" smtClean="0"/>
          </a:p>
          <a:p>
            <a:pPr>
              <a:buNone/>
            </a:pPr>
            <a:endParaRPr lang="ar-SA"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buNone/>
            </a:pPr>
            <a:endParaRPr lang="ar-SA" dirty="0" smtClean="0"/>
          </a:p>
          <a:p>
            <a:pPr>
              <a:buNone/>
            </a:pPr>
            <a:r>
              <a:rPr lang="ar-SA" dirty="0" smtClean="0"/>
              <a:t>               الفهم ( القدرة على الحل الصحيح)</a:t>
            </a:r>
          </a:p>
          <a:p>
            <a:pPr>
              <a:buNone/>
            </a:pPr>
            <a:endParaRPr lang="ar-SA" dirty="0" smtClean="0"/>
          </a:p>
          <a:p>
            <a:pPr>
              <a:buNone/>
            </a:pPr>
            <a:endParaRPr lang="ar-SA" dirty="0" smtClean="0"/>
          </a:p>
          <a:p>
            <a:pPr>
              <a:buNone/>
            </a:pPr>
            <a:r>
              <a:rPr lang="ar-SA" dirty="0" smtClean="0"/>
              <a:t>         السرعة (القدرة على الحل الصحيح</a:t>
            </a:r>
            <a:r>
              <a:rPr lang="ar-SA" dirty="0" smtClean="0">
                <a:solidFill>
                  <a:schemeClr val="accent2"/>
                </a:solidFill>
              </a:rPr>
              <a:t> </a:t>
            </a:r>
          </a:p>
          <a:p>
            <a:pPr>
              <a:buNone/>
            </a:pPr>
            <a:r>
              <a:rPr lang="ar-SA" dirty="0" smtClean="0">
                <a:solidFill>
                  <a:schemeClr val="accent2"/>
                </a:solidFill>
              </a:rPr>
              <a:t>                          بأسرع وقت </a:t>
            </a:r>
            <a:r>
              <a:rPr lang="ar-SA" dirty="0" smtClean="0">
                <a:solidFill>
                  <a:srgbClr val="000000"/>
                </a:solidFill>
              </a:rPr>
              <a:t>)</a:t>
            </a:r>
          </a:p>
          <a:p>
            <a:pPr>
              <a:buNone/>
            </a:pPr>
            <a:endParaRPr lang="ar-SA" dirty="0" smtClean="0">
              <a:solidFill>
                <a:srgbClr val="000000"/>
              </a:solidFill>
            </a:endParaRPr>
          </a:p>
          <a:p>
            <a:pPr>
              <a:buNone/>
            </a:pPr>
            <a:r>
              <a:rPr lang="ar-SA" dirty="0" smtClean="0">
                <a:solidFill>
                  <a:srgbClr val="000000"/>
                </a:solidFill>
              </a:rPr>
              <a:t> اللياقة (</a:t>
            </a:r>
            <a:r>
              <a:rPr lang="ar-SA" dirty="0" smtClean="0"/>
              <a:t>القدرة على الحل الصحيح</a:t>
            </a:r>
            <a:r>
              <a:rPr lang="ar-SA" dirty="0" smtClean="0">
                <a:solidFill>
                  <a:schemeClr val="accent2"/>
                </a:solidFill>
              </a:rPr>
              <a:t> </a:t>
            </a:r>
          </a:p>
          <a:p>
            <a:pPr>
              <a:buNone/>
            </a:pPr>
            <a:r>
              <a:rPr lang="ar-SA" dirty="0" smtClean="0">
                <a:solidFill>
                  <a:schemeClr val="accent2"/>
                </a:solidFill>
              </a:rPr>
              <a:t>        بأسرع وقت </a:t>
            </a:r>
            <a:r>
              <a:rPr lang="ar-SA" dirty="0" smtClean="0">
                <a:solidFill>
                  <a:schemeClr val="accent1"/>
                </a:solidFill>
              </a:rPr>
              <a:t>ولفترة أطول</a:t>
            </a:r>
            <a:r>
              <a:rPr lang="ar-SA" dirty="0" smtClean="0">
                <a:solidFill>
                  <a:srgbClr val="000000"/>
                </a:solidFill>
              </a:rPr>
              <a:t>)</a:t>
            </a:r>
            <a:endParaRPr lang="ar-SA" dirty="0" smtClean="0"/>
          </a:p>
        </p:txBody>
      </p:sp>
      <p:sp>
        <p:nvSpPr>
          <p:cNvPr id="3" name="عنوان 2"/>
          <p:cNvSpPr>
            <a:spLocks noGrp="1"/>
          </p:cNvSpPr>
          <p:nvPr>
            <p:ph type="title"/>
          </p:nvPr>
        </p:nvSpPr>
        <p:spPr/>
        <p:txBody>
          <a:bodyPr>
            <a:normAutofit fontScale="90000"/>
          </a:bodyPr>
          <a:lstStyle/>
          <a:p>
            <a:pPr algn="ctr"/>
            <a:r>
              <a:rPr lang="ar-SA" dirty="0" smtClean="0"/>
              <a:t>. </a:t>
            </a:r>
            <a:r>
              <a:rPr lang="ar-SA" dirty="0" smtClean="0">
                <a:solidFill>
                  <a:srgbClr val="C00000"/>
                </a:solidFill>
              </a:rPr>
              <a:t>يمكنك إتباع طريقة الأسهم الثلاثة لتحسين الأداء في اختبار القدرات العامة وهي كالتالي</a:t>
            </a:r>
            <a:r>
              <a:rPr lang="ar-SA" dirty="0" smtClean="0"/>
              <a:t>:</a:t>
            </a:r>
            <a:endParaRPr lang="ar-SA" dirty="0"/>
          </a:p>
        </p:txBody>
      </p:sp>
      <p:grpSp>
        <p:nvGrpSpPr>
          <p:cNvPr id="11" name="مجموعة 10"/>
          <p:cNvGrpSpPr/>
          <p:nvPr/>
        </p:nvGrpSpPr>
        <p:grpSpPr>
          <a:xfrm>
            <a:off x="755576" y="1916832"/>
            <a:ext cx="1656184" cy="700656"/>
            <a:chOff x="755576" y="1916832"/>
            <a:chExt cx="1656184" cy="700656"/>
          </a:xfrm>
        </p:grpSpPr>
        <p:sp>
          <p:nvSpPr>
            <p:cNvPr id="4" name="سهم إلى اليمين 3"/>
            <p:cNvSpPr/>
            <p:nvPr/>
          </p:nvSpPr>
          <p:spPr>
            <a:xfrm>
              <a:off x="755576" y="1916832"/>
              <a:ext cx="1656184" cy="700656"/>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1" anchor="ctr"/>
            <a:lstStyle/>
            <a:p>
              <a:pPr algn="ctr"/>
              <a:endParaRPr lang="ar-SA"/>
            </a:p>
          </p:txBody>
        </p:sp>
        <p:sp>
          <p:nvSpPr>
            <p:cNvPr id="8" name="مربع نص 7"/>
            <p:cNvSpPr txBox="1"/>
            <p:nvPr/>
          </p:nvSpPr>
          <p:spPr>
            <a:xfrm>
              <a:off x="1259632" y="2132856"/>
              <a:ext cx="720080" cy="369332"/>
            </a:xfrm>
            <a:prstGeom prst="rect">
              <a:avLst/>
            </a:prstGeom>
            <a:noFill/>
          </p:spPr>
          <p:txBody>
            <a:bodyPr wrap="square" rtlCol="1">
              <a:spAutoFit/>
            </a:bodyPr>
            <a:lstStyle/>
            <a:p>
              <a:r>
                <a:rPr lang="ar-SA" dirty="0" smtClean="0">
                  <a:solidFill>
                    <a:schemeClr val="tx2"/>
                  </a:solidFill>
                </a:rPr>
                <a:t>الفهم</a:t>
              </a:r>
              <a:endParaRPr lang="ar-SA" dirty="0">
                <a:solidFill>
                  <a:schemeClr val="tx2"/>
                </a:solidFill>
              </a:endParaRPr>
            </a:p>
          </p:txBody>
        </p:sp>
      </p:grpSp>
      <p:grpSp>
        <p:nvGrpSpPr>
          <p:cNvPr id="12" name="مجموعة 11"/>
          <p:cNvGrpSpPr/>
          <p:nvPr/>
        </p:nvGrpSpPr>
        <p:grpSpPr>
          <a:xfrm>
            <a:off x="755576" y="3140968"/>
            <a:ext cx="2664296" cy="864096"/>
            <a:chOff x="755576" y="3140968"/>
            <a:chExt cx="2664296" cy="864096"/>
          </a:xfrm>
          <a:solidFill>
            <a:srgbClr val="FFFF00"/>
          </a:solidFill>
        </p:grpSpPr>
        <p:sp>
          <p:nvSpPr>
            <p:cNvPr id="6" name="سهم إلى اليمين 5"/>
            <p:cNvSpPr/>
            <p:nvPr/>
          </p:nvSpPr>
          <p:spPr>
            <a:xfrm>
              <a:off x="755576" y="3140968"/>
              <a:ext cx="2664296" cy="864096"/>
            </a:xfrm>
            <a:prstGeom prst="rightArrow">
              <a:avLst/>
            </a:prstGeom>
            <a:grpFill/>
          </p:spPr>
          <p:style>
            <a:lnRef idx="1">
              <a:schemeClr val="accent1"/>
            </a:lnRef>
            <a:fillRef idx="2">
              <a:schemeClr val="accent1"/>
            </a:fillRef>
            <a:effectRef idx="1">
              <a:schemeClr val="accent1"/>
            </a:effectRef>
            <a:fontRef idx="minor">
              <a:schemeClr val="dk1"/>
            </a:fontRef>
          </p:style>
          <p:txBody>
            <a:bodyPr rtlCol="1" anchor="ctr"/>
            <a:lstStyle/>
            <a:p>
              <a:pPr algn="ctr"/>
              <a:endParaRPr lang="ar-SA"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9" name="مربع نص 8"/>
            <p:cNvSpPr txBox="1"/>
            <p:nvPr/>
          </p:nvSpPr>
          <p:spPr>
            <a:xfrm>
              <a:off x="2123728" y="3356992"/>
              <a:ext cx="720080" cy="369332"/>
            </a:xfrm>
            <a:prstGeom prst="rect">
              <a:avLst/>
            </a:prstGeom>
            <a:grpFill/>
          </p:spPr>
          <p:txBody>
            <a:bodyPr wrap="square" rtlCol="1">
              <a:spAutoFit/>
            </a:bodyPr>
            <a:lstStyle/>
            <a:p>
              <a:r>
                <a:rPr lang="ar-SA" dirty="0" smtClean="0">
                  <a:solidFill>
                    <a:schemeClr val="accent2"/>
                  </a:solidFill>
                </a:rPr>
                <a:t>السرعة</a:t>
              </a:r>
              <a:endParaRPr lang="ar-SA" dirty="0">
                <a:solidFill>
                  <a:schemeClr val="accent2"/>
                </a:solidFill>
              </a:endParaRPr>
            </a:p>
          </p:txBody>
        </p:sp>
      </p:grpSp>
      <p:grpSp>
        <p:nvGrpSpPr>
          <p:cNvPr id="13" name="مجموعة 12"/>
          <p:cNvGrpSpPr/>
          <p:nvPr/>
        </p:nvGrpSpPr>
        <p:grpSpPr>
          <a:xfrm>
            <a:off x="755576" y="4653136"/>
            <a:ext cx="3960440" cy="1008112"/>
            <a:chOff x="755576" y="4653136"/>
            <a:chExt cx="3960440" cy="1008112"/>
          </a:xfrm>
          <a:solidFill>
            <a:srgbClr val="00EE6C"/>
          </a:solidFill>
        </p:grpSpPr>
        <p:sp>
          <p:nvSpPr>
            <p:cNvPr id="7" name="سهم إلى اليمين 6"/>
            <p:cNvSpPr/>
            <p:nvPr/>
          </p:nvSpPr>
          <p:spPr>
            <a:xfrm>
              <a:off x="755576" y="4653136"/>
              <a:ext cx="3960440" cy="1008112"/>
            </a:xfrm>
            <a:prstGeom prst="rightArrow">
              <a:avLst/>
            </a:prstGeom>
            <a:grpFill/>
          </p:spPr>
          <p:style>
            <a:lnRef idx="1">
              <a:schemeClr val="accent3"/>
            </a:lnRef>
            <a:fillRef idx="2">
              <a:schemeClr val="accent3"/>
            </a:fillRef>
            <a:effectRef idx="1">
              <a:schemeClr val="accent3"/>
            </a:effectRef>
            <a:fontRef idx="minor">
              <a:schemeClr val="dk1"/>
            </a:fontRef>
          </p:style>
          <p:txBody>
            <a:bodyPr rtlCol="1" anchor="ctr"/>
            <a:lstStyle/>
            <a:p>
              <a:pPr algn="ctr"/>
              <a:endParaRPr lang="ar-SA"/>
            </a:p>
          </p:txBody>
        </p:sp>
        <p:sp>
          <p:nvSpPr>
            <p:cNvPr id="10" name="مربع نص 9"/>
            <p:cNvSpPr txBox="1"/>
            <p:nvPr/>
          </p:nvSpPr>
          <p:spPr>
            <a:xfrm>
              <a:off x="3419872" y="4941168"/>
              <a:ext cx="648072" cy="369332"/>
            </a:xfrm>
            <a:prstGeom prst="rect">
              <a:avLst/>
            </a:prstGeom>
            <a:grpFill/>
          </p:spPr>
          <p:txBody>
            <a:bodyPr wrap="square" rtlCol="1">
              <a:spAutoFit/>
            </a:bodyPr>
            <a:lstStyle/>
            <a:p>
              <a:r>
                <a:rPr lang="ar-SA" dirty="0" smtClean="0">
                  <a:solidFill>
                    <a:schemeClr val="accent2"/>
                  </a:solidFill>
                </a:rPr>
                <a:t>اللياقة</a:t>
              </a:r>
              <a:r>
                <a:rPr lang="ar-SA" dirty="0" smtClean="0"/>
                <a:t> </a:t>
              </a:r>
              <a:endParaRPr lang="ar-SA" dirty="0"/>
            </a:p>
          </p:txBody>
        </p:sp>
      </p:gr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928670"/>
            <a:ext cx="8229600" cy="5572164"/>
          </a:xfrm>
        </p:spPr>
        <p:txBody>
          <a:bodyPr>
            <a:normAutofit lnSpcReduction="10000"/>
          </a:bodyPr>
          <a:lstStyle/>
          <a:p>
            <a:pPr lvl="0">
              <a:buNone/>
            </a:pPr>
            <a:r>
              <a:rPr lang="ar-SA" b="1" u="sng" dirty="0" smtClean="0">
                <a:solidFill>
                  <a:schemeClr val="bg2">
                    <a:lumMod val="50000"/>
                  </a:schemeClr>
                </a:solidFill>
              </a:rPr>
              <a:t>أولاً: معاني المفردات</a:t>
            </a:r>
            <a:r>
              <a:rPr lang="ar-SA" u="sng" dirty="0" smtClean="0">
                <a:solidFill>
                  <a:schemeClr val="bg2">
                    <a:lumMod val="50000"/>
                  </a:schemeClr>
                </a:solidFill>
              </a:rPr>
              <a:t> (</a:t>
            </a:r>
            <a:r>
              <a:rPr lang="ar-SA" b="1" u="sng" dirty="0" smtClean="0">
                <a:solidFill>
                  <a:schemeClr val="bg2">
                    <a:lumMod val="50000"/>
                  </a:schemeClr>
                </a:solidFill>
              </a:rPr>
              <a:t>معرفة معاني بعض الكلمات)</a:t>
            </a:r>
          </a:p>
          <a:p>
            <a:pPr lvl="0" algn="ctr">
              <a:buNone/>
            </a:pPr>
            <a:r>
              <a:rPr lang="ar-SA" b="1" dirty="0" smtClean="0">
                <a:latin typeface="Traditional Arabic" pitchFamily="18" charset="-78"/>
                <a:cs typeface="Traditional Arabic" pitchFamily="18" charset="-78"/>
              </a:rPr>
              <a:t>يعتمد هذا القسم على </a:t>
            </a:r>
            <a:r>
              <a:rPr lang="ar-SA" b="1" dirty="0" smtClean="0">
                <a:solidFill>
                  <a:srgbClr val="FF0000"/>
                </a:solidFill>
                <a:latin typeface="Traditional Arabic" pitchFamily="18" charset="-78"/>
                <a:cs typeface="PT Bold Heading" pitchFamily="2" charset="-78"/>
              </a:rPr>
              <a:t>الثروة اللفظية </a:t>
            </a:r>
            <a:r>
              <a:rPr lang="ar-SA" b="1" dirty="0" smtClean="0">
                <a:latin typeface="Traditional Arabic" pitchFamily="18" charset="-78"/>
                <a:cs typeface="Traditional Arabic" pitchFamily="18" charset="-78"/>
              </a:rPr>
              <a:t>التي يمتلكها الطالب</a:t>
            </a:r>
            <a:endParaRPr lang="en-US" b="1" dirty="0" smtClean="0">
              <a:latin typeface="Traditional Arabic" pitchFamily="18" charset="-78"/>
              <a:cs typeface="Traditional Arabic" pitchFamily="18" charset="-78"/>
            </a:endParaRPr>
          </a:p>
          <a:p>
            <a:pPr algn="just">
              <a:buNone/>
            </a:pPr>
            <a:r>
              <a:rPr lang="ar-SA" b="1" dirty="0" smtClean="0">
                <a:latin typeface="Traditional Arabic" pitchFamily="18" charset="-78"/>
                <a:cs typeface="Traditional Arabic" pitchFamily="18" charset="-78"/>
              </a:rPr>
              <a:t>في هذا النوع من الأسئلة تذكر في صدر السؤال إحدى المفردات يليها أربعة اختيارات (أ،ب،ج،د) تمثل أربعة معاني وعليك أن تحدد المعنى الصحيح للمفرد من هذه الاختبارات.</a:t>
            </a:r>
          </a:p>
          <a:p>
            <a:pPr>
              <a:buNone/>
            </a:pPr>
            <a:r>
              <a:rPr lang="ar-SA" u="sng" dirty="0" smtClean="0">
                <a:solidFill>
                  <a:srgbClr val="00B050"/>
                </a:solidFill>
                <a:cs typeface="AL-Mateen" pitchFamily="2" charset="-78"/>
              </a:rPr>
              <a:t>وفيما يلي بعض الفنيات التي ستساعدك على الإجابة بإذن الله تعالى:</a:t>
            </a:r>
            <a:endParaRPr lang="en-US" u="sng" dirty="0" smtClean="0">
              <a:cs typeface="AL-Mateen" pitchFamily="2" charset="-78"/>
            </a:endParaRPr>
          </a:p>
          <a:p>
            <a:pPr algn="just"/>
            <a:r>
              <a:rPr lang="ar-SA" sz="2800" b="1" dirty="0" smtClean="0">
                <a:latin typeface="Traditional Arabic" pitchFamily="18" charset="-78"/>
                <a:cs typeface="Traditional Arabic" pitchFamily="18" charset="-78"/>
              </a:rPr>
              <a:t>احرص من الآن وصاعداً على أن تنمي وتبني ذخيرتك من المفردات فهذا أمر ينفعك في حياتك العامة والدراسية وكذلك في الاختبارات... وتذكّر أن من أفضل الأساليب لذلك هي قراءة القرآن الكريم وتدبر معانيه ومفرداته، فقد وردت فيه مفردات كثيرة</a:t>
            </a:r>
            <a:r>
              <a:rPr lang="en-US" sz="2800" b="1" dirty="0" smtClean="0">
                <a:latin typeface="Traditional Arabic" pitchFamily="18" charset="-78"/>
                <a:cs typeface="Traditional Arabic" pitchFamily="18" charset="-78"/>
              </a:rPr>
              <a:t> ….</a:t>
            </a:r>
            <a:br>
              <a:rPr lang="en-US"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مثل ( أشاح ، نفد ، أظل ، الفلق ، استحوذ ، أفل ، </a:t>
            </a:r>
            <a:r>
              <a:rPr lang="ar-SA" sz="2800" b="1" dirty="0" err="1" smtClean="0">
                <a:latin typeface="Traditional Arabic" pitchFamily="18" charset="-78"/>
                <a:cs typeface="Traditional Arabic" pitchFamily="18" charset="-78"/>
              </a:rPr>
              <a:t>باسقات</a:t>
            </a:r>
            <a:r>
              <a:rPr lang="ar-SA" sz="2800" b="1" dirty="0" smtClean="0">
                <a:latin typeface="Traditional Arabic" pitchFamily="18" charset="-78"/>
                <a:cs typeface="Traditional Arabic" pitchFamily="18" charset="-78"/>
              </a:rPr>
              <a:t> ..الخ</a:t>
            </a:r>
            <a:r>
              <a:rPr lang="en-US" sz="2800" b="1" dirty="0" smtClean="0">
                <a:latin typeface="Traditional Arabic" pitchFamily="18" charset="-78"/>
                <a:cs typeface="Traditional Arabic" pitchFamily="18" charset="-78"/>
              </a:rPr>
              <a:t>(</a:t>
            </a:r>
            <a:r>
              <a:rPr lang="ar-SA" sz="2800" b="1" dirty="0" smtClean="0">
                <a:latin typeface="Traditional Arabic" pitchFamily="18" charset="-78"/>
                <a:cs typeface="Traditional Arabic" pitchFamily="18" charset="-78"/>
              </a:rPr>
              <a:t>، ويمكنك الاستفادة من كتيبات الجيب التي تشرح معاني مفردات القرآن الكريم.... وكذلك قراءة كتب السنة النبوية وعيون الشعر العربي</a:t>
            </a:r>
            <a:r>
              <a:rPr lang="en-US" sz="2800" b="1"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p:txBody>
      </p:sp>
      <p:sp>
        <p:nvSpPr>
          <p:cNvPr id="3" name="عنوان 2"/>
          <p:cNvSpPr>
            <a:spLocks noGrp="1"/>
          </p:cNvSpPr>
          <p:nvPr>
            <p:ph type="title"/>
          </p:nvPr>
        </p:nvSpPr>
        <p:spPr>
          <a:xfrm>
            <a:off x="428596" y="285728"/>
            <a:ext cx="8229600" cy="785794"/>
          </a:xfrm>
        </p:spPr>
        <p:txBody>
          <a:bodyPr>
            <a:normAutofit fontScale="90000"/>
          </a:bodyPr>
          <a:lstStyle/>
          <a:p>
            <a:pPr algn="ctr"/>
            <a:r>
              <a:rPr lang="ar-SA" dirty="0" smtClean="0">
                <a:solidFill>
                  <a:srgbClr val="C00000"/>
                </a:solidFill>
              </a:rPr>
              <a:t>ثانياً: فنيات الإجابة على الجزء اللفظي:</a:t>
            </a:r>
            <a:r>
              <a:rPr lang="ar-SA" dirty="0" smtClean="0">
                <a:solidFill>
                  <a:srgbClr val="00B050"/>
                </a:solidFill>
              </a:rPr>
              <a:t> </a:t>
            </a:r>
            <a:r>
              <a:rPr lang="en-US" dirty="0" smtClean="0">
                <a:solidFill>
                  <a:srgbClr val="00B050"/>
                </a:solidFill>
              </a:rPr>
              <a:t/>
            </a:r>
            <a:br>
              <a:rPr lang="en-US" dirty="0" smtClean="0">
                <a:solidFill>
                  <a:srgbClr val="00B050"/>
                </a:solidFill>
              </a:rPr>
            </a:br>
            <a:endParaRPr lang="ar-SA"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ox(in)">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ox(in)">
                                      <p:cBhvr>
                                        <p:cTn id="3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268760"/>
            <a:ext cx="8229600" cy="5184576"/>
          </a:xfrm>
        </p:spPr>
        <p:txBody>
          <a:bodyPr>
            <a:normAutofit/>
          </a:bodyPr>
          <a:lstStyle/>
          <a:p>
            <a:pPr algn="just"/>
            <a:r>
              <a:rPr lang="ar-SA" b="1" dirty="0" smtClean="0">
                <a:latin typeface="Traditional Arabic" pitchFamily="18" charset="-78"/>
                <a:cs typeface="Traditional Arabic" pitchFamily="18" charset="-78"/>
              </a:rPr>
              <a:t>ضع هذه القاعدة دائما نصب عينيك " كلما كان مخزونك من المفردات كبيرا كلما كان أداؤك عظيم.</a:t>
            </a:r>
            <a:r>
              <a:rPr lang="en-US" b="1" dirty="0" smtClean="0">
                <a:latin typeface="Traditional Arabic" pitchFamily="18" charset="-78"/>
                <a:cs typeface="Traditional Arabic" pitchFamily="18" charset="-78"/>
              </a:rPr>
              <a:t> "</a:t>
            </a:r>
          </a:p>
          <a:p>
            <a:pPr algn="just"/>
            <a:r>
              <a:rPr lang="ar-SA" b="1" dirty="0" smtClean="0">
                <a:latin typeface="Traditional Arabic" pitchFamily="18" charset="-78"/>
                <a:cs typeface="Traditional Arabic" pitchFamily="18" charset="-78"/>
              </a:rPr>
              <a:t>ابدأ بقراءة المفردات مرتبة كما وردت في كراسة الاختبار، فالمفردة المعطاة في السؤال الأول غالبا أسهل من المفردات المعطاة في الأسئلة المتأخرة.</a:t>
            </a:r>
            <a:endParaRPr lang="en-US" b="1" dirty="0" smtClean="0">
              <a:latin typeface="Traditional Arabic" pitchFamily="18" charset="-78"/>
              <a:cs typeface="Traditional Arabic" pitchFamily="18" charset="-78"/>
            </a:endParaRPr>
          </a:p>
          <a:p>
            <a:pPr algn="just">
              <a:buNone/>
            </a:pPr>
            <a:endParaRPr lang="ar-SA" b="1" dirty="0" smtClean="0">
              <a:latin typeface="Traditional Arabic" pitchFamily="18" charset="-78"/>
              <a:cs typeface="Traditional Arabic" pitchFamily="18" charset="-78"/>
            </a:endParaRPr>
          </a:p>
          <a:p>
            <a:pPr algn="just"/>
            <a:r>
              <a:rPr lang="ar-SA" b="1" dirty="0" smtClean="0">
                <a:latin typeface="Traditional Arabic" pitchFamily="18" charset="-78"/>
                <a:cs typeface="Traditional Arabic" pitchFamily="18" charset="-78"/>
              </a:rPr>
              <a:t>اقرأ المفردة مع اختياراتها الأربعة بتمعن وتركيز، إذا عرفت الإجابة الصحيحة فبادر بتظليلها في ورقة الإجابة وانتقل إلى التي تليها كسباً للوقت.</a:t>
            </a:r>
          </a:p>
          <a:p>
            <a:pPr algn="just"/>
            <a:r>
              <a:rPr lang="ar-SA" b="1" dirty="0" smtClean="0">
                <a:latin typeface="Traditional Arabic" pitchFamily="18" charset="-78"/>
                <a:cs typeface="Traditional Arabic" pitchFamily="18" charset="-78"/>
              </a:rPr>
              <a:t>اهتم </a:t>
            </a:r>
            <a:r>
              <a:rPr lang="ar-SA" b="1" dirty="0" smtClean="0">
                <a:solidFill>
                  <a:srgbClr val="FF0000"/>
                </a:solidFill>
                <a:latin typeface="Traditional Arabic" pitchFamily="18" charset="-78"/>
                <a:cs typeface="Traditional Arabic" pitchFamily="18" charset="-78"/>
              </a:rPr>
              <a:t>بالضبط الكلمات بالشكل</a:t>
            </a:r>
            <a:r>
              <a:rPr lang="ar-SA" b="1" dirty="0" smtClean="0">
                <a:latin typeface="Traditional Arabic" pitchFamily="18" charset="-78"/>
                <a:cs typeface="Traditional Arabic" pitchFamily="18" charset="-78"/>
              </a:rPr>
              <a:t>, إذ ان الحركات غالبا ما تغير المعنى. مثل: كلمة (الغَمامة) تعني السحابة  في حين أن كلمة (الغِمامة) تعني غطاء العين.</a:t>
            </a:r>
          </a:p>
          <a:p>
            <a:pPr algn="just"/>
            <a:r>
              <a:rPr lang="ar-SA" b="1" dirty="0" smtClean="0">
                <a:latin typeface="Traditional Arabic" pitchFamily="18" charset="-78"/>
                <a:cs typeface="Traditional Arabic" pitchFamily="18" charset="-78"/>
              </a:rPr>
              <a:t>عندما تجد صعوبة </a:t>
            </a:r>
            <a:r>
              <a:rPr lang="ar-SA" b="1" dirty="0">
                <a:latin typeface="Traditional Arabic" pitchFamily="18" charset="-78"/>
                <a:cs typeface="Traditional Arabic" pitchFamily="18" charset="-78"/>
              </a:rPr>
              <a:t>في ادراك معنى مفردة الجأ الى </a:t>
            </a:r>
            <a:r>
              <a:rPr lang="ar-SA" b="1" dirty="0" smtClean="0">
                <a:latin typeface="Traditional Arabic" pitchFamily="18" charset="-78"/>
                <a:cs typeface="Traditional Arabic" pitchFamily="18" charset="-78"/>
              </a:rPr>
              <a:t>استحضار مشتقاتها.</a:t>
            </a:r>
          </a:p>
          <a:p>
            <a:pPr algn="just"/>
            <a:r>
              <a:rPr lang="ar-SA" b="1" dirty="0" smtClean="0">
                <a:latin typeface="Traditional Arabic" pitchFamily="18" charset="-78"/>
                <a:cs typeface="Traditional Arabic" pitchFamily="18" charset="-78"/>
              </a:rPr>
              <a:t>انتبه الى أي اقسام الكلام تنتمي المفردة.</a:t>
            </a:r>
            <a:endParaRPr lang="en-US" b="1" dirty="0" smtClean="0">
              <a:latin typeface="Traditional Arabic" pitchFamily="18" charset="-78"/>
              <a:cs typeface="Traditional Arabic" pitchFamily="18" charset="-78"/>
            </a:endParaRPr>
          </a:p>
          <a:p>
            <a:endParaRPr lang="en-US" dirty="0" smtClean="0"/>
          </a:p>
          <a:p>
            <a:pPr>
              <a:buNone/>
            </a:pPr>
            <a:endParaRPr lang="ar-SA" dirty="0" smtClean="0">
              <a:solidFill>
                <a:srgbClr val="00B050"/>
              </a:solidFill>
            </a:endParaRPr>
          </a:p>
          <a:p>
            <a:pPr>
              <a:buNone/>
            </a:pPr>
            <a:endParaRPr lang="ar-SA" dirty="0" smtClean="0">
              <a:solidFill>
                <a:srgbClr val="00B050"/>
              </a:solidFill>
            </a:endParaRPr>
          </a:p>
          <a:p>
            <a:pPr>
              <a:buNone/>
            </a:pPr>
            <a:endParaRPr lang="en-US" dirty="0" smtClean="0"/>
          </a:p>
          <a:p>
            <a:pPr>
              <a:buNone/>
            </a:pPr>
            <a:endParaRPr lang="ar-SA" dirty="0"/>
          </a:p>
        </p:txBody>
      </p:sp>
      <p:sp>
        <p:nvSpPr>
          <p:cNvPr id="3" name="عنوان 2"/>
          <p:cNvSpPr>
            <a:spLocks noGrp="1"/>
          </p:cNvSpPr>
          <p:nvPr>
            <p:ph type="title"/>
          </p:nvPr>
        </p:nvSpPr>
        <p:spPr>
          <a:xfrm>
            <a:off x="428596" y="285728"/>
            <a:ext cx="8229600" cy="785794"/>
          </a:xfrm>
        </p:spPr>
        <p:txBody>
          <a:bodyPr>
            <a:normAutofit fontScale="90000"/>
          </a:bodyPr>
          <a:lstStyle/>
          <a:p>
            <a:pPr algn="ctr"/>
            <a:r>
              <a:rPr lang="ar-SA" dirty="0" smtClean="0">
                <a:solidFill>
                  <a:srgbClr val="C00000"/>
                </a:solidFill>
              </a:rPr>
              <a:t/>
            </a:r>
            <a:br>
              <a:rPr lang="ar-SA" dirty="0" smtClean="0">
                <a:solidFill>
                  <a:srgbClr val="C00000"/>
                </a:solidFill>
              </a:rPr>
            </a:br>
            <a:r>
              <a:rPr lang="ar-SA" dirty="0" smtClean="0">
                <a:solidFill>
                  <a:srgbClr val="C00000"/>
                </a:solidFill>
              </a:rPr>
              <a:t>ثانياً: فنيات الإجابة على الجزء اللفظي:</a:t>
            </a:r>
            <a:r>
              <a:rPr lang="ar-SA" dirty="0" smtClean="0">
                <a:solidFill>
                  <a:srgbClr val="00B050"/>
                </a:solidFill>
              </a:rPr>
              <a:t> </a:t>
            </a:r>
            <a:r>
              <a:rPr lang="en-US" dirty="0" smtClean="0">
                <a:solidFill>
                  <a:srgbClr val="00B050"/>
                </a:solidFill>
              </a:rPr>
              <a:t/>
            </a:r>
            <a:br>
              <a:rPr lang="en-US" dirty="0" smtClean="0">
                <a:solidFill>
                  <a:srgbClr val="00B050"/>
                </a:solidFill>
              </a:rPr>
            </a:br>
            <a:endParaRPr lang="ar-SA"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ox(i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07504" y="836712"/>
            <a:ext cx="8579296" cy="5040560"/>
          </a:xfrm>
        </p:spPr>
        <p:txBody>
          <a:bodyPr>
            <a:normAutofit fontScale="47500" lnSpcReduction="20000"/>
          </a:bodyPr>
          <a:lstStyle/>
          <a:p>
            <a:r>
              <a:rPr lang="ar-SA" sz="7000" b="1" dirty="0" smtClean="0">
                <a:latin typeface="Traditional Arabic" pitchFamily="18" charset="-78"/>
                <a:cs typeface="Traditional Arabic" pitchFamily="18" charset="-78"/>
              </a:rPr>
              <a:t>إستراتيجية ناجحة: ابحث في ذهنك؛ هل سمعت الكلمة في جملة من قبل؟ فإن كان كذلك؛ فاستخرج معناها من الجملة مثل</a:t>
            </a:r>
            <a:r>
              <a:rPr lang="en-US" sz="7000" b="1" dirty="0" smtClean="0">
                <a:latin typeface="Traditional Arabic" pitchFamily="18" charset="-78"/>
                <a:cs typeface="Traditional Arabic" pitchFamily="18" charset="-78"/>
              </a:rPr>
              <a:t/>
            </a:r>
            <a:br>
              <a:rPr lang="en-US" sz="7000" b="1" dirty="0" smtClean="0">
                <a:latin typeface="Traditional Arabic" pitchFamily="18" charset="-78"/>
                <a:cs typeface="Traditional Arabic" pitchFamily="18" charset="-78"/>
              </a:rPr>
            </a:br>
            <a:r>
              <a:rPr lang="ar-SA" sz="7000" b="1" dirty="0" smtClean="0">
                <a:latin typeface="Traditional Arabic" pitchFamily="18" charset="-78"/>
                <a:cs typeface="Traditional Arabic" pitchFamily="18" charset="-78"/>
              </a:rPr>
              <a:t>(سن السكين أي حد السكين ) ( الماء والكلأ أي الماء والعشب</a:t>
            </a:r>
            <a:r>
              <a:rPr lang="en-US" sz="7000" b="1" dirty="0" smtClean="0">
                <a:latin typeface="Traditional Arabic" pitchFamily="18" charset="-78"/>
                <a:cs typeface="Traditional Arabic" pitchFamily="18" charset="-78"/>
              </a:rPr>
              <a:t> (</a:t>
            </a:r>
          </a:p>
          <a:p>
            <a:pPr marL="109728" indent="0">
              <a:buNone/>
            </a:pPr>
            <a:endParaRPr lang="ar-SA" sz="7000" b="1" dirty="0" smtClean="0">
              <a:latin typeface="Traditional Arabic" pitchFamily="18" charset="-78"/>
              <a:cs typeface="Traditional Arabic" pitchFamily="18" charset="-78"/>
            </a:endParaRPr>
          </a:p>
          <a:p>
            <a:pPr>
              <a:buNone/>
            </a:pPr>
            <a:r>
              <a:rPr lang="ar-SA" sz="7000" b="1" dirty="0" smtClean="0">
                <a:solidFill>
                  <a:srgbClr val="00B050"/>
                </a:solidFill>
                <a:latin typeface="Traditional Arabic" pitchFamily="18" charset="-78"/>
                <a:cs typeface="Traditional Arabic" pitchFamily="18" charset="-78"/>
              </a:rPr>
              <a:t>مثال: </a:t>
            </a:r>
            <a:r>
              <a:rPr lang="ar-SA" sz="7000" b="1" dirty="0" smtClean="0">
                <a:solidFill>
                  <a:srgbClr val="C00000"/>
                </a:solidFill>
                <a:latin typeface="Traditional Arabic" pitchFamily="18" charset="-78"/>
                <a:cs typeface="Traditional Arabic" pitchFamily="18" charset="-78"/>
              </a:rPr>
              <a:t>ظَفَرَ:</a:t>
            </a:r>
            <a:endParaRPr lang="en-US" sz="7000" b="1" dirty="0" smtClean="0">
              <a:solidFill>
                <a:srgbClr val="C00000"/>
              </a:solidFill>
              <a:latin typeface="Traditional Arabic" pitchFamily="18" charset="-78"/>
              <a:cs typeface="Traditional Arabic" pitchFamily="18" charset="-78"/>
            </a:endParaRPr>
          </a:p>
          <a:p>
            <a:pPr>
              <a:buNone/>
            </a:pPr>
            <a:r>
              <a:rPr lang="ar-SA" sz="7000" b="1" dirty="0" smtClean="0">
                <a:latin typeface="Traditional Arabic" pitchFamily="18" charset="-78"/>
                <a:cs typeface="Traditional Arabic" pitchFamily="18" charset="-78"/>
              </a:rPr>
              <a:t>أ- غَلَبَ                    ب- مخلب</a:t>
            </a:r>
            <a:endParaRPr lang="en-US" sz="7000" b="1" dirty="0" smtClean="0">
              <a:latin typeface="Traditional Arabic" pitchFamily="18" charset="-78"/>
              <a:cs typeface="Traditional Arabic" pitchFamily="18" charset="-78"/>
            </a:endParaRPr>
          </a:p>
          <a:p>
            <a:pPr>
              <a:buNone/>
            </a:pPr>
            <a:r>
              <a:rPr lang="ar-SA" sz="7000" b="1" dirty="0" smtClean="0">
                <a:latin typeface="Traditional Arabic" pitchFamily="18" charset="-78"/>
                <a:cs typeface="Traditional Arabic" pitchFamily="18" charset="-78"/>
              </a:rPr>
              <a:t>ج-هُزم                      د - الفوز  </a:t>
            </a:r>
            <a:endParaRPr lang="en-US" sz="7000" b="1" dirty="0" smtClean="0">
              <a:latin typeface="Traditional Arabic" pitchFamily="18" charset="-78"/>
              <a:cs typeface="Traditional Arabic" pitchFamily="18" charset="-78"/>
            </a:endParaRPr>
          </a:p>
          <a:p>
            <a:pPr>
              <a:buNone/>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a:buNone/>
            </a:pPr>
            <a:endParaRPr lang="ar-SA" dirty="0" smtClean="0">
              <a:solidFill>
                <a:srgbClr val="00B050"/>
              </a:solidFill>
            </a:endParaRPr>
          </a:p>
          <a:p>
            <a:pPr>
              <a:buNone/>
            </a:pPr>
            <a:endParaRPr lang="ar-SA" dirty="0" smtClean="0">
              <a:solidFill>
                <a:srgbClr val="00B050"/>
              </a:solidFill>
            </a:endParaRPr>
          </a:p>
          <a:p>
            <a:pPr>
              <a:buNone/>
            </a:pPr>
            <a:endParaRPr lang="en-US" dirty="0" smtClean="0"/>
          </a:p>
          <a:p>
            <a:pPr>
              <a:buNone/>
            </a:pPr>
            <a:endParaRPr lang="ar-SA" dirty="0"/>
          </a:p>
        </p:txBody>
      </p:sp>
      <p:sp>
        <p:nvSpPr>
          <p:cNvPr id="3" name="عنوان 2"/>
          <p:cNvSpPr>
            <a:spLocks noGrp="1"/>
          </p:cNvSpPr>
          <p:nvPr>
            <p:ph type="title"/>
          </p:nvPr>
        </p:nvSpPr>
        <p:spPr>
          <a:xfrm>
            <a:off x="428596" y="285728"/>
            <a:ext cx="8229600" cy="785794"/>
          </a:xfrm>
        </p:spPr>
        <p:txBody>
          <a:bodyPr>
            <a:normAutofit fontScale="90000"/>
          </a:bodyPr>
          <a:lstStyle/>
          <a:p>
            <a:pPr algn="ctr"/>
            <a:r>
              <a:rPr lang="ar-SA" dirty="0" smtClean="0">
                <a:solidFill>
                  <a:srgbClr val="C00000"/>
                </a:solidFill>
              </a:rPr>
              <a:t>ثانياً: فنيات الإجابة على الجزء اللفظي:</a:t>
            </a:r>
            <a:r>
              <a:rPr lang="ar-SA" dirty="0" smtClean="0">
                <a:solidFill>
                  <a:srgbClr val="00B050"/>
                </a:solidFill>
              </a:rPr>
              <a:t> </a:t>
            </a:r>
            <a:r>
              <a:rPr lang="en-US" dirty="0" smtClean="0">
                <a:solidFill>
                  <a:srgbClr val="00B050"/>
                </a:solidFill>
              </a:rPr>
              <a:t/>
            </a:r>
            <a:br>
              <a:rPr lang="en-US" dirty="0" smtClean="0">
                <a:solidFill>
                  <a:srgbClr val="00B050"/>
                </a:solidFill>
              </a:rPr>
            </a:br>
            <a:endParaRPr lang="ar-SA"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052736"/>
            <a:ext cx="8229600" cy="4954555"/>
          </a:xfrm>
        </p:spPr>
        <p:txBody>
          <a:bodyPr>
            <a:normAutofit/>
          </a:bodyPr>
          <a:lstStyle/>
          <a:p>
            <a:r>
              <a:rPr lang="ar-SA" sz="2800" b="1" dirty="0">
                <a:latin typeface="Traditional Arabic" pitchFamily="18" charset="-78"/>
                <a:cs typeface="Traditional Arabic" pitchFamily="18" charset="-78"/>
              </a:rPr>
              <a:t>إذا لم تعرف الإجابة الصحيحة فابدأ </a:t>
            </a:r>
            <a:r>
              <a:rPr lang="ar-SA" sz="2800" b="1" u="sng" dirty="0">
                <a:latin typeface="Traditional Arabic" pitchFamily="18" charset="-78"/>
                <a:cs typeface="Traditional Arabic" pitchFamily="18" charset="-78"/>
              </a:rPr>
              <a:t>باستبعاد الإجابات التي تعرف أنها غير صحيحة </a:t>
            </a:r>
            <a:r>
              <a:rPr lang="ar-SA" sz="2800" b="1" dirty="0">
                <a:latin typeface="Traditional Arabic" pitchFamily="18" charset="-78"/>
                <a:cs typeface="Traditional Arabic" pitchFamily="18" charset="-78"/>
              </a:rPr>
              <a:t>وانتبه للمشتتات التي توضع في السؤال</a:t>
            </a:r>
            <a:r>
              <a:rPr lang="en-US" sz="2800" b="1" dirty="0">
                <a:latin typeface="Traditional Arabic" pitchFamily="18" charset="-78"/>
                <a:cs typeface="Traditional Arabic" pitchFamily="18" charset="-78"/>
              </a:rPr>
              <a:t> </a:t>
            </a:r>
            <a:r>
              <a:rPr lang="en-US" sz="2800" b="1" dirty="0" smtClean="0">
                <a:latin typeface="Traditional Arabic" pitchFamily="18" charset="-78"/>
                <a:cs typeface="Traditional Arabic" pitchFamily="18" charset="-78"/>
              </a:rPr>
              <a:t>:</a:t>
            </a:r>
          </a:p>
          <a:p>
            <a:pPr marL="109728" indent="0">
              <a:buNone/>
            </a:pPr>
            <a:r>
              <a:rPr lang="en-US" sz="2800" b="1" dirty="0">
                <a:latin typeface="Traditional Arabic" pitchFamily="18" charset="-78"/>
                <a:cs typeface="Traditional Arabic" pitchFamily="18" charset="-78"/>
              </a:rPr>
              <a:t/>
            </a:r>
            <a:br>
              <a:rPr lang="en-US" sz="2800" b="1" dirty="0">
                <a:latin typeface="Traditional Arabic" pitchFamily="18" charset="-78"/>
                <a:cs typeface="Traditional Arabic" pitchFamily="18" charset="-78"/>
              </a:rPr>
            </a:br>
            <a:r>
              <a:rPr lang="ar-SA" sz="2800" b="1" dirty="0">
                <a:solidFill>
                  <a:srgbClr val="00B050"/>
                </a:solidFill>
                <a:latin typeface="Traditional Arabic" pitchFamily="18" charset="-78"/>
                <a:cs typeface="Traditional Arabic" pitchFamily="18" charset="-78"/>
              </a:rPr>
              <a:t>كأن تكون كلمة تعطي معنى معاكساً لمعنى الكلمة المسئول عنها </a:t>
            </a:r>
            <a:r>
              <a:rPr lang="ar-SA" sz="2800" b="1" dirty="0">
                <a:latin typeface="Traditional Arabic" pitchFamily="18" charset="-78"/>
                <a:cs typeface="Traditional Arabic" pitchFamily="18" charset="-78"/>
              </a:rPr>
              <a:t>مثل</a:t>
            </a:r>
            <a:r>
              <a:rPr lang="en-US" sz="2800" b="1" dirty="0">
                <a:latin typeface="Traditional Arabic" pitchFamily="18" charset="-78"/>
                <a:cs typeface="Traditional Arabic" pitchFamily="18" charset="-78"/>
              </a:rPr>
              <a:t>)  :</a:t>
            </a:r>
            <a:r>
              <a:rPr lang="ar-SA" sz="2800" b="1" dirty="0">
                <a:latin typeface="Traditional Arabic" pitchFamily="18" charset="-78"/>
                <a:cs typeface="Traditional Arabic" pitchFamily="18" charset="-78"/>
              </a:rPr>
              <a:t>نفد و </a:t>
            </a:r>
            <a:r>
              <a:rPr lang="ar-SA" sz="2800" b="1" dirty="0" smtClean="0">
                <a:latin typeface="Traditional Arabic" pitchFamily="18" charset="-78"/>
                <a:cs typeface="Traditional Arabic" pitchFamily="18" charset="-78"/>
              </a:rPr>
              <a:t>بقي) </a:t>
            </a:r>
            <a:r>
              <a:rPr lang="ar-SA" sz="2800" b="1" dirty="0">
                <a:latin typeface="Traditional Arabic" pitchFamily="18" charset="-78"/>
                <a:cs typeface="Traditional Arabic" pitchFamily="18" charset="-78"/>
              </a:rPr>
              <a:t>،( نكص و سار )</a:t>
            </a:r>
            <a:r>
              <a:rPr lang="en-US" sz="2800" b="1" dirty="0">
                <a:latin typeface="Traditional Arabic" pitchFamily="18" charset="-78"/>
                <a:cs typeface="Traditional Arabic" pitchFamily="18" charset="-78"/>
              </a:rPr>
              <a:t>  </a:t>
            </a:r>
            <a:r>
              <a:rPr lang="ar-SA" sz="2800" b="1" dirty="0">
                <a:latin typeface="Traditional Arabic" pitchFamily="18" charset="-78"/>
                <a:cs typeface="Traditional Arabic" pitchFamily="18" charset="-78"/>
              </a:rPr>
              <a:t>أو كلمة تعطي معنى تعرف أنت أنه بعيد عن معنى الكلمة المسئول عنها مثل</a:t>
            </a:r>
            <a:r>
              <a:rPr lang="en-US" sz="2800" b="1" dirty="0">
                <a:latin typeface="Traditional Arabic" pitchFamily="18" charset="-78"/>
                <a:cs typeface="Traditional Arabic" pitchFamily="18" charset="-78"/>
              </a:rPr>
              <a:t> : </a:t>
            </a:r>
            <a:r>
              <a:rPr lang="ar-SA" sz="2800" b="1" dirty="0">
                <a:latin typeface="Traditional Arabic" pitchFamily="18" charset="-78"/>
                <a:cs typeface="Traditional Arabic" pitchFamily="18" charset="-78"/>
              </a:rPr>
              <a:t>(نفد و اكتمل) ، (سَنَّ و دار)</a:t>
            </a:r>
            <a:r>
              <a:rPr lang="en-US" sz="2800" b="1" dirty="0">
                <a:latin typeface="Traditional Arabic" pitchFamily="18" charset="-78"/>
                <a:cs typeface="Traditional Arabic" pitchFamily="18" charset="-78"/>
              </a:rPr>
              <a:t/>
            </a:r>
            <a:br>
              <a:rPr lang="en-US" sz="2800" b="1" dirty="0">
                <a:latin typeface="Traditional Arabic" pitchFamily="18" charset="-78"/>
                <a:cs typeface="Traditional Arabic" pitchFamily="18" charset="-78"/>
              </a:rPr>
            </a:br>
            <a:r>
              <a:rPr lang="ar-SA" sz="2800" b="1" dirty="0">
                <a:solidFill>
                  <a:srgbClr val="00B050"/>
                </a:solidFill>
                <a:latin typeface="Traditional Arabic" pitchFamily="18" charset="-78"/>
                <a:cs typeface="Traditional Arabic" pitchFamily="18" charset="-78"/>
              </a:rPr>
              <a:t>أو ترد كلمة مشابهة للكلمة المسئول عنها في صوتها أو في وزنها </a:t>
            </a:r>
            <a:r>
              <a:rPr lang="ar-SA" sz="2800" b="1" dirty="0">
                <a:latin typeface="Traditional Arabic" pitchFamily="18" charset="-78"/>
                <a:cs typeface="Traditional Arabic" pitchFamily="18" charset="-78"/>
              </a:rPr>
              <a:t>لأنه غالبا وليس دائما تكون الكلمات المتشابهة لفظياً خاطئة مثل</a:t>
            </a:r>
            <a:r>
              <a:rPr lang="en-US" sz="2800" b="1" dirty="0">
                <a:latin typeface="Traditional Arabic" pitchFamily="18" charset="-78"/>
                <a:cs typeface="Traditional Arabic" pitchFamily="18" charset="-78"/>
              </a:rPr>
              <a:t> </a:t>
            </a:r>
            <a:br>
              <a:rPr lang="en-US" sz="2800" b="1" dirty="0">
                <a:latin typeface="Traditional Arabic" pitchFamily="18" charset="-78"/>
                <a:cs typeface="Traditional Arabic" pitchFamily="18" charset="-78"/>
              </a:rPr>
            </a:br>
            <a:r>
              <a:rPr lang="en-US" sz="2800" b="1" dirty="0">
                <a:latin typeface="Traditional Arabic" pitchFamily="18" charset="-78"/>
                <a:cs typeface="Traditional Arabic" pitchFamily="18" charset="-78"/>
              </a:rPr>
              <a:t>)</a:t>
            </a:r>
            <a:r>
              <a:rPr lang="ar-SA" sz="2800" b="1" dirty="0">
                <a:latin typeface="Traditional Arabic" pitchFamily="18" charset="-78"/>
                <a:cs typeface="Traditional Arabic" pitchFamily="18" charset="-78"/>
              </a:rPr>
              <a:t>سَنَّ و شَنَّ) , (نكص و قلب</a:t>
            </a:r>
            <a:r>
              <a:rPr lang="en-US" sz="2800" b="1" dirty="0">
                <a:latin typeface="Traditional Arabic" pitchFamily="18" charset="-78"/>
                <a:cs typeface="Traditional Arabic" pitchFamily="18" charset="-78"/>
              </a:rPr>
              <a:t>(</a:t>
            </a:r>
            <a:r>
              <a:rPr lang="en-US" dirty="0"/>
              <a:t/>
            </a:r>
            <a:br>
              <a:rPr lang="en-US" dirty="0"/>
            </a:br>
            <a:r>
              <a:rPr lang="en-US" dirty="0"/>
              <a:t/>
            </a:r>
            <a:br>
              <a:rPr lang="en-US" dirty="0"/>
            </a:br>
            <a:endParaRPr lang="en-US" dirty="0"/>
          </a:p>
          <a:p>
            <a:endParaRPr lang="ar-SA" dirty="0"/>
          </a:p>
        </p:txBody>
      </p:sp>
    </p:spTree>
    <p:extLst>
      <p:ext uri="{BB962C8B-B14F-4D97-AF65-F5344CB8AC3E}">
        <p14:creationId xmlns="" xmlns:p14="http://schemas.microsoft.com/office/powerpoint/2010/main" val="96097304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3600" dirty="0">
                <a:solidFill>
                  <a:srgbClr val="C00000"/>
                </a:solidFill>
              </a:rPr>
              <a:t>كلمات  وردت في الأعوام السابقة</a:t>
            </a:r>
            <a:endParaRPr lang="ar-SA" sz="3600" dirty="0"/>
          </a:p>
        </p:txBody>
      </p:sp>
      <p:sp>
        <p:nvSpPr>
          <p:cNvPr id="3" name="عنصر نائب للنص 2"/>
          <p:cNvSpPr>
            <a:spLocks noGrp="1"/>
          </p:cNvSpPr>
          <p:nvPr>
            <p:ph type="body" idx="1"/>
          </p:nvPr>
        </p:nvSpPr>
        <p:spPr/>
        <p:txBody>
          <a:bodyPr/>
          <a:lstStyle/>
          <a:p>
            <a:endParaRPr lang="ar-SA" dirty="0"/>
          </a:p>
        </p:txBody>
      </p:sp>
      <p:sp>
        <p:nvSpPr>
          <p:cNvPr id="4" name="عنصر نائب للنص 3"/>
          <p:cNvSpPr>
            <a:spLocks noGrp="1"/>
          </p:cNvSpPr>
          <p:nvPr>
            <p:ph type="body" sz="half" idx="3"/>
          </p:nvPr>
        </p:nvSpPr>
        <p:spPr/>
        <p:txBody>
          <a:bodyPr/>
          <a:lstStyle/>
          <a:p>
            <a:endParaRPr lang="ar-SA"/>
          </a:p>
        </p:txBody>
      </p:sp>
      <p:sp>
        <p:nvSpPr>
          <p:cNvPr id="5" name="عنصر نائب للمحتوى 4"/>
          <p:cNvSpPr>
            <a:spLocks noGrp="1"/>
          </p:cNvSpPr>
          <p:nvPr>
            <p:ph sz="quarter" idx="2"/>
          </p:nvPr>
        </p:nvSpPr>
        <p:spPr/>
        <p:txBody>
          <a:bodyPr/>
          <a:lstStyle/>
          <a:p>
            <a:r>
              <a:rPr lang="ar-SA" b="1" dirty="0">
                <a:latin typeface="Traditional Arabic" pitchFamily="18" charset="-78"/>
                <a:cs typeface="Traditional Arabic" pitchFamily="18" charset="-78"/>
              </a:rPr>
              <a:t>صيت: الشهرة</a:t>
            </a:r>
          </a:p>
          <a:p>
            <a:r>
              <a:rPr lang="ar-SA" b="1" dirty="0" err="1" smtClean="0">
                <a:latin typeface="Traditional Arabic" pitchFamily="18" charset="-78"/>
                <a:cs typeface="Traditional Arabic" pitchFamily="18" charset="-78"/>
              </a:rPr>
              <a:t>حاذق:ماهر</a:t>
            </a:r>
            <a:r>
              <a:rPr lang="ar-SA" b="1" dirty="0" smtClean="0">
                <a:latin typeface="Traditional Arabic" pitchFamily="18" charset="-78"/>
                <a:cs typeface="Traditional Arabic" pitchFamily="18" charset="-78"/>
              </a:rPr>
              <a:t> </a:t>
            </a:r>
            <a:r>
              <a:rPr lang="ar-SA" b="1" dirty="0">
                <a:latin typeface="Traditional Arabic" pitchFamily="18" charset="-78"/>
                <a:cs typeface="Traditional Arabic" pitchFamily="18" charset="-78"/>
              </a:rPr>
              <a:t>أو فنان، بارع</a:t>
            </a:r>
          </a:p>
          <a:p>
            <a:r>
              <a:rPr lang="ar-SA" b="1" dirty="0">
                <a:latin typeface="Traditional Arabic" pitchFamily="18" charset="-78"/>
                <a:cs typeface="Traditional Arabic" pitchFamily="18" charset="-78"/>
              </a:rPr>
              <a:t> تفاقم: تكاثر</a:t>
            </a:r>
          </a:p>
          <a:p>
            <a:r>
              <a:rPr lang="ar-SA" b="1" dirty="0">
                <a:latin typeface="Traditional Arabic" pitchFamily="18" charset="-78"/>
                <a:cs typeface="Traditional Arabic" pitchFamily="18" charset="-78"/>
              </a:rPr>
              <a:t>جلبة: كثرة الضجيج و الازعاج</a:t>
            </a:r>
          </a:p>
          <a:p>
            <a:r>
              <a:rPr lang="ar-SA" b="1" dirty="0">
                <a:latin typeface="Traditional Arabic" pitchFamily="18" charset="-78"/>
                <a:cs typeface="Traditional Arabic" pitchFamily="18" charset="-78"/>
              </a:rPr>
              <a:t>متقاعس</a:t>
            </a:r>
          </a:p>
          <a:p>
            <a:r>
              <a:rPr lang="ar-SA" b="1" dirty="0">
                <a:latin typeface="Traditional Arabic" pitchFamily="18" charset="-78"/>
                <a:cs typeface="Traditional Arabic" pitchFamily="18" charset="-78"/>
              </a:rPr>
              <a:t>الوسن: النعاس</a:t>
            </a:r>
          </a:p>
          <a:p>
            <a:r>
              <a:rPr lang="ar-SA" b="1" dirty="0">
                <a:latin typeface="Traditional Arabic" pitchFamily="18" charset="-78"/>
                <a:cs typeface="Traditional Arabic" pitchFamily="18" charset="-78"/>
              </a:rPr>
              <a:t>دمغ: قطع</a:t>
            </a:r>
          </a:p>
        </p:txBody>
      </p:sp>
      <p:sp>
        <p:nvSpPr>
          <p:cNvPr id="6" name="عنصر نائب للمحتوى 5"/>
          <p:cNvSpPr>
            <a:spLocks noGrp="1"/>
          </p:cNvSpPr>
          <p:nvPr>
            <p:ph sz="quarter" idx="4"/>
          </p:nvPr>
        </p:nvSpPr>
        <p:spPr/>
        <p:txBody>
          <a:bodyPr/>
          <a:lstStyle/>
          <a:p>
            <a:r>
              <a:rPr lang="ar-SA" b="1" dirty="0">
                <a:latin typeface="Traditional Arabic" pitchFamily="18" charset="-78"/>
                <a:cs typeface="Traditional Arabic" pitchFamily="18" charset="-78"/>
              </a:rPr>
              <a:t>سؤدد: مجد</a:t>
            </a:r>
          </a:p>
          <a:p>
            <a:r>
              <a:rPr lang="ar-SA" b="1" dirty="0">
                <a:latin typeface="Traditional Arabic" pitchFamily="18" charset="-78"/>
                <a:cs typeface="Traditional Arabic" pitchFamily="18" charset="-78"/>
              </a:rPr>
              <a:t>براثن: مخالب</a:t>
            </a:r>
          </a:p>
          <a:p>
            <a:r>
              <a:rPr lang="ar-SA" b="1" dirty="0">
                <a:latin typeface="Traditional Arabic" pitchFamily="18" charset="-78"/>
                <a:cs typeface="Traditional Arabic" pitchFamily="18" charset="-78"/>
              </a:rPr>
              <a:t>طأطأ: خفض</a:t>
            </a:r>
          </a:p>
          <a:p>
            <a:r>
              <a:rPr lang="ar-SA" b="1" dirty="0">
                <a:latin typeface="Traditional Arabic" pitchFamily="18" charset="-78"/>
                <a:cs typeface="Traditional Arabic" pitchFamily="18" charset="-78"/>
              </a:rPr>
              <a:t>آب: رجع أو تاب</a:t>
            </a:r>
          </a:p>
          <a:p>
            <a:r>
              <a:rPr lang="ar-SA" b="1" dirty="0">
                <a:latin typeface="Traditional Arabic" pitchFamily="18" charset="-78"/>
                <a:cs typeface="Traditional Arabic" pitchFamily="18" charset="-78"/>
              </a:rPr>
              <a:t>بسالة: شجاعة</a:t>
            </a:r>
          </a:p>
          <a:p>
            <a:r>
              <a:rPr lang="ar-SA" b="1" dirty="0">
                <a:latin typeface="Traditional Arabic" pitchFamily="18" charset="-78"/>
                <a:cs typeface="Traditional Arabic" pitchFamily="18" charset="-78"/>
              </a:rPr>
              <a:t>ميثاق: اتفاق</a:t>
            </a:r>
          </a:p>
          <a:p>
            <a:r>
              <a:rPr lang="ar-SA" b="1" dirty="0">
                <a:latin typeface="Traditional Arabic" pitchFamily="18" charset="-78"/>
                <a:cs typeface="Traditional Arabic" pitchFamily="18" charset="-78"/>
              </a:rPr>
              <a:t>توارى: اختفى</a:t>
            </a:r>
          </a:p>
          <a:p>
            <a:r>
              <a:rPr lang="ar-SA" b="1" dirty="0">
                <a:latin typeface="Traditional Arabic" pitchFamily="18" charset="-78"/>
                <a:cs typeface="Traditional Arabic" pitchFamily="18" charset="-78"/>
              </a:rPr>
              <a:t>المحظور: الممنوع</a:t>
            </a:r>
          </a:p>
          <a:p>
            <a:endParaRPr lang="ar-SA" dirty="0"/>
          </a:p>
        </p:txBody>
      </p:sp>
    </p:spTree>
    <p:extLst>
      <p:ext uri="{BB962C8B-B14F-4D97-AF65-F5344CB8AC3E}">
        <p14:creationId xmlns="" xmlns:p14="http://schemas.microsoft.com/office/powerpoint/2010/main" val="67114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 xmlns:p14="http://schemas.microsoft.com/office/powerpoint/2010/main" val="1368255883"/>
              </p:ext>
            </p:extLst>
          </p:nvPr>
        </p:nvGraphicFramePr>
        <p:xfrm>
          <a:off x="428596" y="571478"/>
          <a:ext cx="8229600" cy="4232962"/>
        </p:xfrm>
        <a:graphic>
          <a:graphicData uri="http://schemas.openxmlformats.org/drawingml/2006/table">
            <a:tbl>
              <a:tblPr rtl="1" firstRow="1" bandRow="1">
                <a:tableStyleId>{5C22544A-7EE6-4342-B048-85BDC9FD1C3A}</a:tableStyleId>
              </a:tblPr>
              <a:tblGrid>
                <a:gridCol w="2228796"/>
                <a:gridCol w="2658330"/>
                <a:gridCol w="3342474"/>
              </a:tblGrid>
              <a:tr h="697282">
                <a:tc>
                  <a:txBody>
                    <a:bodyPr/>
                    <a:lstStyle/>
                    <a:p>
                      <a:pPr algn="ctr" rtl="1"/>
                      <a:r>
                        <a:rPr lang="ar-SA" dirty="0" smtClean="0"/>
                        <a:t>اليوم</a:t>
                      </a:r>
                      <a:endParaRPr lang="ar-SA" dirty="0"/>
                    </a:p>
                  </a:txBody>
                  <a:tcPr/>
                </a:tc>
                <a:tc>
                  <a:txBody>
                    <a:bodyPr/>
                    <a:lstStyle/>
                    <a:p>
                      <a:pPr algn="ctr" rtl="1"/>
                      <a:r>
                        <a:rPr lang="ar-SA" dirty="0" smtClean="0"/>
                        <a:t>الجلسة</a:t>
                      </a:r>
                      <a:endParaRPr lang="ar-SA" dirty="0"/>
                    </a:p>
                  </a:txBody>
                  <a:tcPr/>
                </a:tc>
                <a:tc>
                  <a:txBody>
                    <a:bodyPr/>
                    <a:lstStyle/>
                    <a:p>
                      <a:pPr algn="ctr" rtl="1"/>
                      <a:r>
                        <a:rPr lang="ar-SA" dirty="0" smtClean="0"/>
                        <a:t>الموضوعات</a:t>
                      </a:r>
                      <a:endParaRPr lang="ar-SA" dirty="0"/>
                    </a:p>
                  </a:txBody>
                  <a:tcPr/>
                </a:tc>
              </a:tr>
              <a:tr h="1157296">
                <a:tc rowSpan="2">
                  <a:txBody>
                    <a:bodyPr/>
                    <a:lstStyle/>
                    <a:p>
                      <a:pPr algn="ctr" rtl="1"/>
                      <a:r>
                        <a:rPr lang="ar-SA" sz="2000" b="1" dirty="0" smtClean="0"/>
                        <a:t>الثاني</a:t>
                      </a:r>
                      <a:endParaRPr lang="ar-SA" sz="2000" b="1" dirty="0"/>
                    </a:p>
                  </a:txBody>
                  <a:tcPr/>
                </a:tc>
                <a:tc>
                  <a:txBody>
                    <a:bodyPr/>
                    <a:lstStyle/>
                    <a:p>
                      <a:pPr algn="ctr" rtl="1"/>
                      <a:r>
                        <a:rPr lang="ar-SA" sz="2000" b="1" dirty="0" smtClean="0"/>
                        <a:t>الأولى</a:t>
                      </a:r>
                      <a:endParaRPr lang="ar-SA" sz="2000" b="1" dirty="0"/>
                    </a:p>
                  </a:txBody>
                  <a:tcPr/>
                </a:tc>
                <a:tc>
                  <a:txBody>
                    <a:bodyPr/>
                    <a:lstStyle/>
                    <a:p>
                      <a:pPr algn="r" rtl="1"/>
                      <a:r>
                        <a:rPr lang="ar-SA" sz="2000" b="1" baseline="0" dirty="0" smtClean="0">
                          <a:solidFill>
                            <a:srgbClr val="C00000"/>
                          </a:solidFill>
                        </a:rPr>
                        <a:t>تابع عرض إرشادات للطالبة خاصة بالاستعداد للاختبار وتطبيقه من خلال: </a:t>
                      </a:r>
                    </a:p>
                    <a:p>
                      <a:pPr algn="r" rtl="1">
                        <a:buFontTx/>
                        <a:buChar char="-"/>
                      </a:pPr>
                      <a:r>
                        <a:rPr lang="ar-SA" sz="2000" b="1" baseline="0" dirty="0" smtClean="0">
                          <a:solidFill>
                            <a:schemeClr val="tx1"/>
                          </a:solidFill>
                        </a:rPr>
                        <a:t>فنيات الإجابة على الجزء الكمي</a:t>
                      </a:r>
                    </a:p>
                    <a:p>
                      <a:pPr algn="r" rtl="1">
                        <a:buFontTx/>
                        <a:buChar char="-"/>
                      </a:pPr>
                      <a:r>
                        <a:rPr lang="ar-SA" sz="2000" b="1" baseline="0" dirty="0" smtClean="0">
                          <a:solidFill>
                            <a:schemeClr val="tx1"/>
                          </a:solidFill>
                        </a:rPr>
                        <a:t>- طريقة التعامل مع ورقة الإجابة</a:t>
                      </a:r>
                    </a:p>
                    <a:p>
                      <a:pPr algn="r" rtl="1">
                        <a:buFontTx/>
                        <a:buChar char="-"/>
                      </a:pPr>
                      <a:r>
                        <a:rPr lang="ar-SA" sz="2000" b="1" baseline="0" dirty="0" smtClean="0">
                          <a:solidFill>
                            <a:schemeClr val="tx1"/>
                          </a:solidFill>
                        </a:rPr>
                        <a:t>مواعيد الاختبار</a:t>
                      </a:r>
                    </a:p>
                    <a:p>
                      <a:pPr algn="r" rtl="1">
                        <a:buFontTx/>
                        <a:buChar char="-"/>
                      </a:pPr>
                      <a:r>
                        <a:rPr lang="ar-SA" sz="2000" b="1" baseline="0" dirty="0" smtClean="0">
                          <a:solidFill>
                            <a:schemeClr val="tx1"/>
                          </a:solidFill>
                        </a:rPr>
                        <a:t>مدة صلاحية الاختبار</a:t>
                      </a:r>
                      <a:endParaRPr lang="ar-SA" sz="2000" b="1" dirty="0">
                        <a:solidFill>
                          <a:schemeClr val="tx1"/>
                        </a:solidFill>
                      </a:endParaRPr>
                    </a:p>
                  </a:txBody>
                  <a:tcPr/>
                </a:tc>
              </a:tr>
              <a:tr h="1157296">
                <a:tc vMerge="1">
                  <a:txBody>
                    <a:bodyPr/>
                    <a:lstStyle/>
                    <a:p>
                      <a:pPr rtl="1"/>
                      <a:endParaRPr lang="ar-SA" dirty="0"/>
                    </a:p>
                  </a:txBody>
                  <a:tcPr/>
                </a:tc>
                <a:tc>
                  <a:txBody>
                    <a:bodyPr/>
                    <a:lstStyle/>
                    <a:p>
                      <a:pPr algn="ctr" rtl="1"/>
                      <a:r>
                        <a:rPr lang="ar-SA" sz="2000" b="1" dirty="0" smtClean="0"/>
                        <a:t>الثانية</a:t>
                      </a:r>
                      <a:endParaRPr lang="ar-SA" sz="2000" b="1" dirty="0"/>
                    </a:p>
                  </a:txBody>
                  <a:tcPr/>
                </a:tc>
                <a:tc>
                  <a:txBody>
                    <a:bodyPr/>
                    <a:lstStyle/>
                    <a:p>
                      <a:pPr marL="342900" indent="-342900" algn="r" rtl="1">
                        <a:buFontTx/>
                        <a:buAutoNum type="arabicPeriod"/>
                      </a:pPr>
                      <a:r>
                        <a:rPr lang="ar-SA" sz="2000" b="1" dirty="0" smtClean="0"/>
                        <a:t>توضيح دور فريق الاستعداد بالمدرسة</a:t>
                      </a:r>
                    </a:p>
                    <a:p>
                      <a:pPr marL="342900" indent="-342900" algn="r" rtl="1">
                        <a:buFontTx/>
                        <a:buAutoNum type="arabicPeriod"/>
                      </a:pPr>
                      <a:r>
                        <a:rPr lang="ar-SA" sz="2000" b="1" dirty="0" smtClean="0"/>
                        <a:t>عرض خطة لعمل الفريق </a:t>
                      </a:r>
                    </a:p>
                    <a:p>
                      <a:pPr marL="342900" indent="-342900" algn="r" rtl="1">
                        <a:buFontTx/>
                        <a:buNone/>
                      </a:pPr>
                      <a:r>
                        <a:rPr lang="ar-SA" sz="2000" b="1" dirty="0" smtClean="0"/>
                        <a:t>2.</a:t>
                      </a:r>
                      <a:r>
                        <a:rPr lang="ar-SA" sz="2000" b="1" baseline="0" dirty="0" smtClean="0"/>
                        <a:t> التعريف بفريق رفيع</a:t>
                      </a:r>
                      <a:endParaRPr lang="ar-SA" sz="2000" b="1" dirty="0" smtClean="0"/>
                    </a:p>
                    <a:p>
                      <a:pPr algn="r" rtl="1">
                        <a:buFontTx/>
                        <a:buNone/>
                      </a:pPr>
                      <a:endParaRPr lang="ar-SA" sz="2000" b="1" dirty="0"/>
                    </a:p>
                  </a:txBody>
                  <a:tcPr/>
                </a:tc>
              </a:tr>
            </a:tbl>
          </a:graphicData>
        </a:graphic>
      </p:graphicFrame>
    </p:spTree>
  </p:cSld>
  <p:clrMapOvr>
    <a:masterClrMapping/>
  </p:clrMapOvr>
  <p:transition>
    <p:fade thruBlk="1"/>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908720"/>
            <a:ext cx="8229600" cy="5544616"/>
          </a:xfrm>
          <a:solidFill>
            <a:schemeClr val="bg1"/>
          </a:solidFill>
        </p:spPr>
        <p:txBody>
          <a:bodyPr>
            <a:noAutofit/>
          </a:bodyPr>
          <a:lstStyle/>
          <a:p>
            <a:r>
              <a:rPr lang="ar-SA" sz="2800" b="1" dirty="0" smtClean="0">
                <a:solidFill>
                  <a:srgbClr val="FF0000"/>
                </a:solidFill>
                <a:latin typeface="Traditional Arabic" pitchFamily="18" charset="-78"/>
                <a:cs typeface="Traditional Arabic" pitchFamily="18" charset="-78"/>
              </a:rPr>
              <a:t>1/الغَثّ</a:t>
            </a:r>
            <a:r>
              <a:rPr lang="ar-SA" sz="2800" b="1" dirty="0">
                <a:solidFill>
                  <a:srgbClr val="FF0000"/>
                </a:solidFill>
                <a:latin typeface="Traditional Arabic" pitchFamily="18" charset="-78"/>
                <a:cs typeface="Traditional Arabic" pitchFamily="18" charset="-78"/>
              </a:rPr>
              <a:t>:</a:t>
            </a:r>
            <a:endParaRPr lang="en-US" sz="2800" dirty="0">
              <a:solidFill>
                <a:srgbClr val="FF0000"/>
              </a:solidFill>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أ- السمين                     ب-الهزيل</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ج-السيل                      د- الغثيان</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 </a:t>
            </a:r>
            <a:endParaRPr lang="en-US" sz="2800" dirty="0">
              <a:latin typeface="Traditional Arabic" pitchFamily="18" charset="-78"/>
              <a:cs typeface="Traditional Arabic" pitchFamily="18" charset="-78"/>
            </a:endParaRPr>
          </a:p>
          <a:p>
            <a:r>
              <a:rPr lang="ar-SA" sz="2800" b="1" dirty="0" smtClean="0">
                <a:solidFill>
                  <a:srgbClr val="FF0000"/>
                </a:solidFill>
                <a:latin typeface="Traditional Arabic" pitchFamily="18" charset="-78"/>
                <a:cs typeface="Traditional Arabic" pitchFamily="18" charset="-78"/>
              </a:rPr>
              <a:t>2/</a:t>
            </a:r>
            <a:r>
              <a:rPr lang="ar-SA" sz="2800" b="1" dirty="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أمرا </a:t>
            </a:r>
            <a:r>
              <a:rPr lang="ar-SA" sz="2800" b="1" u="sng" dirty="0">
                <a:latin typeface="Traditional Arabic" pitchFamily="18" charset="-78"/>
                <a:cs typeface="Traditional Arabic" pitchFamily="18" charset="-78"/>
              </a:rPr>
              <a:t>شططا:</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أ- جانب البحر           ب- مجاوزة الحد</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ج- هاما                   د- مخالفا</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 </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3/ ناهز الستين:</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أ- تجاوز الستين             ب- قارب الستين</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ج- أتم الستين               د- بلغ الستين بسرعة</a:t>
            </a:r>
            <a:endParaRPr lang="en-US" sz="2800" dirty="0">
              <a:latin typeface="Traditional Arabic" pitchFamily="18" charset="-78"/>
              <a:cs typeface="Traditional Arabic" pitchFamily="18" charset="-78"/>
            </a:endParaRPr>
          </a:p>
          <a:p>
            <a:endParaRPr lang="ar-SA" sz="2000" b="1" dirty="0">
              <a:latin typeface="Traditional Arabic" pitchFamily="18" charset="-78"/>
              <a:cs typeface="Traditional Arabic" pitchFamily="18" charset="-78"/>
            </a:endParaRPr>
          </a:p>
        </p:txBody>
      </p:sp>
      <p:sp>
        <p:nvSpPr>
          <p:cNvPr id="3" name="عنوان 2"/>
          <p:cNvSpPr>
            <a:spLocks noGrp="1"/>
          </p:cNvSpPr>
          <p:nvPr>
            <p:ph type="title"/>
          </p:nvPr>
        </p:nvSpPr>
        <p:spPr>
          <a:xfrm>
            <a:off x="457200" y="274638"/>
            <a:ext cx="8229600" cy="634082"/>
          </a:xfrm>
        </p:spPr>
        <p:txBody>
          <a:bodyPr>
            <a:normAutofit fontScale="90000"/>
          </a:bodyPr>
          <a:lstStyle/>
          <a:p>
            <a:pPr algn="ctr"/>
            <a:r>
              <a:rPr lang="ar-SA" dirty="0" smtClean="0">
                <a:solidFill>
                  <a:srgbClr val="C00000"/>
                </a:solidFill>
              </a:rPr>
              <a:t>نشاط تدريبي 1</a:t>
            </a:r>
            <a:endParaRPr lang="ar-SA" dirty="0">
              <a:solidFill>
                <a:srgbClr val="C00000"/>
              </a:solidFill>
            </a:endParaRPr>
          </a:p>
        </p:txBody>
      </p:sp>
    </p:spTree>
    <p:extLst>
      <p:ext uri="{BB962C8B-B14F-4D97-AF65-F5344CB8AC3E}">
        <p14:creationId xmlns="" xmlns:p14="http://schemas.microsoft.com/office/powerpoint/2010/main" val="1770735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832648"/>
          </a:xfrm>
        </p:spPr>
        <p:txBody>
          <a:bodyPr>
            <a:normAutofit/>
          </a:bodyPr>
          <a:lstStyle/>
          <a:p>
            <a:r>
              <a:rPr lang="ar-SA" b="1" dirty="0" smtClean="0">
                <a:latin typeface="Traditional Arabic" pitchFamily="18" charset="-78"/>
                <a:cs typeface="Traditional Arabic" pitchFamily="18" charset="-78"/>
              </a:rPr>
              <a:t>4/ انتحل</a:t>
            </a:r>
          </a:p>
          <a:p>
            <a:r>
              <a:rPr lang="ar-SA" b="1" dirty="0">
                <a:latin typeface="Traditional Arabic" pitchFamily="18" charset="-78"/>
                <a:cs typeface="Traditional Arabic" pitchFamily="18" charset="-78"/>
              </a:rPr>
              <a:t>أ- </a:t>
            </a:r>
            <a:r>
              <a:rPr lang="ar-SA" b="1" dirty="0" smtClean="0">
                <a:latin typeface="Traditional Arabic" pitchFamily="18" charset="-78"/>
                <a:cs typeface="Traditional Arabic" pitchFamily="18" charset="-78"/>
              </a:rPr>
              <a:t>قتل نفسه عمدا                ب- أخذ نَحله إلى مكان جديد</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ج- </a:t>
            </a:r>
            <a:r>
              <a:rPr lang="ar-SA" b="1" dirty="0" smtClean="0">
                <a:latin typeface="Traditional Arabic" pitchFamily="18" charset="-78"/>
                <a:cs typeface="Traditional Arabic" pitchFamily="18" charset="-78"/>
              </a:rPr>
              <a:t>ادعى لنفسه ما ليس له       د- أصبح هزيلا</a:t>
            </a:r>
            <a:endParaRPr lang="ar-SA" b="1" dirty="0">
              <a:latin typeface="Traditional Arabic" pitchFamily="18" charset="-78"/>
              <a:cs typeface="Traditional Arabic" pitchFamily="18" charset="-78"/>
            </a:endParaRPr>
          </a:p>
          <a:p>
            <a:endParaRPr lang="ar-SA" b="1" dirty="0" smtClean="0">
              <a:latin typeface="Traditional Arabic" pitchFamily="18" charset="-78"/>
              <a:cs typeface="Traditional Arabic" pitchFamily="18" charset="-78"/>
            </a:endParaRPr>
          </a:p>
          <a:p>
            <a:r>
              <a:rPr lang="ar-SA" b="1" dirty="0" smtClean="0">
                <a:latin typeface="Traditional Arabic" pitchFamily="18" charset="-78"/>
                <a:cs typeface="Traditional Arabic" pitchFamily="18" charset="-78"/>
              </a:rPr>
              <a:t>5/ </a:t>
            </a:r>
            <a:r>
              <a:rPr lang="ar-SA" b="1" dirty="0">
                <a:latin typeface="Traditional Arabic" pitchFamily="18" charset="-78"/>
                <a:cs typeface="Traditional Arabic" pitchFamily="18" charset="-78"/>
              </a:rPr>
              <a:t>حري به:</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أ- جدير به                    ب- زائد الحرارة</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ج- نزولا عنده                  د- رفيقا به</a:t>
            </a:r>
            <a:endParaRPr lang="en-US" dirty="0">
              <a:latin typeface="Traditional Arabic" pitchFamily="18" charset="-78"/>
              <a:cs typeface="Traditional Arabic" pitchFamily="18" charset="-78"/>
            </a:endParaRPr>
          </a:p>
          <a:p>
            <a:pPr marL="109728" indent="0">
              <a:buNone/>
            </a:pPr>
            <a:endParaRPr lang="en-US" dirty="0">
              <a:latin typeface="Traditional Arabic" pitchFamily="18" charset="-78"/>
              <a:cs typeface="Traditional Arabic" pitchFamily="18" charset="-78"/>
            </a:endParaRPr>
          </a:p>
          <a:p>
            <a:pPr marL="109728" indent="0">
              <a:buNone/>
            </a:pP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6/ وشيكا:</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أ- مالا                    ب- سريعا</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ج- بطيئا                  د- مريبا</a:t>
            </a:r>
            <a:endParaRPr lang="en-US" dirty="0">
              <a:latin typeface="Traditional Arabic" pitchFamily="18" charset="-78"/>
              <a:cs typeface="Traditional Arabic" pitchFamily="18" charset="-78"/>
            </a:endParaRPr>
          </a:p>
        </p:txBody>
      </p:sp>
    </p:spTree>
    <p:extLst>
      <p:ext uri="{BB962C8B-B14F-4D97-AF65-F5344CB8AC3E}">
        <p14:creationId xmlns="" xmlns:p14="http://schemas.microsoft.com/office/powerpoint/2010/main" val="205528197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51520" y="1481328"/>
            <a:ext cx="8640960" cy="4755984"/>
          </a:xfrm>
        </p:spPr>
        <p:txBody>
          <a:bodyPr>
            <a:normAutofit lnSpcReduction="10000"/>
          </a:bodyPr>
          <a:lstStyle/>
          <a:p>
            <a:pPr>
              <a:buNone/>
            </a:pPr>
            <a:r>
              <a:rPr lang="ar-SA" sz="2800" b="1" dirty="0" smtClean="0">
                <a:latin typeface="Traditional Arabic" pitchFamily="18" charset="-78"/>
                <a:cs typeface="Traditional Arabic" pitchFamily="18" charset="-78"/>
              </a:rPr>
              <a:t>في هذا النوع من الأسئلة يبدأ السؤال بكلمتين ترتبطان بعلاقات معينة تتبعهما أربعة أزواج من الكلمات تمثل الاختبارات (أ،ب،ج،د) واحد منها ترتبط فيه الكلمتان بعلاقة مشابهه للعلاقة بين الكلمتين في بداية السؤال والمطلوب هو اختيار الإجابة الصحيحة.</a:t>
            </a:r>
            <a:endParaRPr lang="en-US" sz="2800" b="1" dirty="0" smtClean="0">
              <a:latin typeface="Traditional Arabic" pitchFamily="18" charset="-78"/>
              <a:cs typeface="Traditional Arabic" pitchFamily="18" charset="-78"/>
            </a:endParaRPr>
          </a:p>
          <a:p>
            <a:pPr>
              <a:buNone/>
            </a:pPr>
            <a:r>
              <a:rPr lang="ar-SA" b="1" dirty="0" smtClean="0">
                <a:solidFill>
                  <a:srgbClr val="C00000"/>
                </a:solidFill>
                <a:cs typeface="AL-Mateen" pitchFamily="2" charset="-78"/>
              </a:rPr>
              <a:t>أنواع العلاقات بين الكلمتين في صدر السؤال :</a:t>
            </a:r>
            <a:endParaRPr lang="en-US" b="1" dirty="0" smtClean="0">
              <a:solidFill>
                <a:srgbClr val="C00000"/>
              </a:solidFill>
              <a:cs typeface="AL-Mateen" pitchFamily="2" charset="-78"/>
            </a:endParaRPr>
          </a:p>
          <a:p>
            <a:pPr>
              <a:buNone/>
            </a:pPr>
            <a:r>
              <a:rPr lang="ar-SA" dirty="0" smtClean="0"/>
              <a:t> </a:t>
            </a:r>
            <a:r>
              <a:rPr lang="ar-SA" b="1" dirty="0" smtClean="0">
                <a:latin typeface="Traditional Arabic" pitchFamily="18" charset="-78"/>
                <a:cs typeface="Traditional Arabic" pitchFamily="18" charset="-78"/>
              </a:rPr>
              <a:t>1</a:t>
            </a:r>
            <a:r>
              <a:rPr lang="ar-SA" b="1" dirty="0" smtClean="0">
                <a:solidFill>
                  <a:srgbClr val="00B050"/>
                </a:solidFill>
                <a:latin typeface="Traditional Arabic" pitchFamily="18" charset="-78"/>
                <a:cs typeface="Traditional Arabic" pitchFamily="18" charset="-78"/>
              </a:rPr>
              <a:t>. علاقة مكانية: </a:t>
            </a:r>
            <a:r>
              <a:rPr lang="ar-SA" b="1" dirty="0" smtClean="0">
                <a:latin typeface="Traditional Arabic" pitchFamily="18" charset="-78"/>
                <a:cs typeface="Traditional Arabic" pitchFamily="18" charset="-78"/>
              </a:rPr>
              <a:t> مثال:   </a:t>
            </a:r>
            <a:r>
              <a:rPr lang="ar-SA" b="1" u="sng" dirty="0" smtClean="0">
                <a:solidFill>
                  <a:srgbClr val="00B050"/>
                </a:solidFill>
                <a:latin typeface="Traditional Arabic" pitchFamily="18" charset="-78"/>
                <a:cs typeface="Traditional Arabic" pitchFamily="18" charset="-78"/>
              </a:rPr>
              <a:t>ازدحام: طريق </a:t>
            </a:r>
            <a:endParaRPr lang="en-US" b="1" u="sng" dirty="0" smtClean="0">
              <a:solidFill>
                <a:srgbClr val="00B050"/>
              </a:solidFill>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أ- زجاج: تكسر                  ب- انفجار: مولد</a:t>
            </a:r>
            <a:endParaRPr lang="en-US" b="1" dirty="0" smtClean="0">
              <a:latin typeface="Traditional Arabic" pitchFamily="18" charset="-78"/>
              <a:cs typeface="Traditional Arabic" pitchFamily="18" charset="-78"/>
            </a:endParaRPr>
          </a:p>
          <a:p>
            <a:pPr>
              <a:buNone/>
            </a:pPr>
            <a:r>
              <a:rPr lang="ar-SA" b="1" u="sng" dirty="0" smtClean="0">
                <a:latin typeface="Traditional Arabic" pitchFamily="18" charset="-78"/>
                <a:cs typeface="Traditional Arabic" pitchFamily="18" charset="-78"/>
              </a:rPr>
              <a:t>ج</a:t>
            </a:r>
            <a:r>
              <a:rPr lang="ar-SA" b="1" dirty="0" smtClean="0">
                <a:latin typeface="Traditional Arabic" pitchFamily="18" charset="-78"/>
                <a:cs typeface="Traditional Arabic" pitchFamily="18" charset="-78"/>
              </a:rPr>
              <a:t>- اكتظاظ: سوق                  د- كيس: امتلاء</a:t>
            </a:r>
            <a:endParaRPr lang="en-US" b="1" dirty="0" smtClean="0">
              <a:latin typeface="Traditional Arabic" pitchFamily="18" charset="-78"/>
              <a:cs typeface="Traditional Arabic" pitchFamily="18" charset="-78"/>
            </a:endParaRPr>
          </a:p>
          <a:p>
            <a:pPr>
              <a:buNone/>
            </a:pPr>
            <a:r>
              <a:rPr lang="ar-SA" b="1" dirty="0" smtClean="0">
                <a:solidFill>
                  <a:srgbClr val="00B050"/>
                </a:solidFill>
                <a:latin typeface="Traditional Arabic" pitchFamily="18" charset="-78"/>
                <a:cs typeface="Traditional Arabic" pitchFamily="18" charset="-78"/>
              </a:rPr>
              <a:t>2. علاقة تضاد:   </a:t>
            </a:r>
            <a:r>
              <a:rPr lang="ar-SA" b="1" dirty="0" smtClean="0">
                <a:latin typeface="Traditional Arabic" pitchFamily="18" charset="-78"/>
                <a:cs typeface="Traditional Arabic" pitchFamily="18" charset="-78"/>
              </a:rPr>
              <a:t>مثال:     </a:t>
            </a:r>
            <a:r>
              <a:rPr lang="ar-SA" b="1" u="sng" dirty="0" smtClean="0">
                <a:solidFill>
                  <a:srgbClr val="00B050"/>
                </a:solidFill>
                <a:latin typeface="Traditional Arabic" pitchFamily="18" charset="-78"/>
                <a:cs typeface="Traditional Arabic" pitchFamily="18" charset="-78"/>
              </a:rPr>
              <a:t>يمين:شمال</a:t>
            </a:r>
            <a:endParaRPr lang="en-US" b="1" u="sng" dirty="0" smtClean="0">
              <a:solidFill>
                <a:srgbClr val="00B050"/>
              </a:solidFill>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أ- مربع:مستطيل                 </a:t>
            </a:r>
            <a:r>
              <a:rPr lang="ar-SA" b="1" dirty="0" err="1" smtClean="0">
                <a:latin typeface="Traditional Arabic" pitchFamily="18" charset="-78"/>
                <a:cs typeface="Traditional Arabic" pitchFamily="18" charset="-78"/>
              </a:rPr>
              <a:t>ب</a:t>
            </a:r>
            <a:r>
              <a:rPr lang="ar-SA" b="1" dirty="0" smtClean="0">
                <a:latin typeface="Traditional Arabic" pitchFamily="18" charset="-78"/>
                <a:cs typeface="Traditional Arabic" pitchFamily="18" charset="-78"/>
              </a:rPr>
              <a:t>- دائرة :مثلث</a:t>
            </a:r>
            <a:endParaRPr lang="en-US" b="1" dirty="0" smtClean="0">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ج- اسطواني:حلزوني             </a:t>
            </a:r>
            <a:r>
              <a:rPr lang="ar-SA" b="1" u="sng" dirty="0" err="1" smtClean="0">
                <a:latin typeface="Traditional Arabic" pitchFamily="18" charset="-78"/>
                <a:cs typeface="Traditional Arabic" pitchFamily="18" charset="-78"/>
              </a:rPr>
              <a:t>د</a:t>
            </a:r>
            <a:r>
              <a:rPr lang="ar-SA" b="1" u="sng" dirty="0" smtClean="0">
                <a:latin typeface="Traditional Arabic" pitchFamily="18" charset="-78"/>
                <a:cs typeface="Traditional Arabic" pitchFamily="18" charset="-78"/>
              </a:rPr>
              <a:t>-تقعر:تحدب</a:t>
            </a:r>
            <a:endParaRPr lang="en-US" b="1" u="sng" dirty="0" smtClean="0">
              <a:latin typeface="Traditional Arabic" pitchFamily="18" charset="-78"/>
              <a:cs typeface="Traditional Arabic" pitchFamily="18" charset="-78"/>
            </a:endParaRPr>
          </a:p>
          <a:p>
            <a:endParaRPr lang="ar-SA" dirty="0"/>
          </a:p>
        </p:txBody>
      </p:sp>
      <p:sp>
        <p:nvSpPr>
          <p:cNvPr id="3" name="عنوان 2"/>
          <p:cNvSpPr>
            <a:spLocks noGrp="1"/>
          </p:cNvSpPr>
          <p:nvPr>
            <p:ph type="title"/>
          </p:nvPr>
        </p:nvSpPr>
        <p:spPr/>
        <p:txBody>
          <a:bodyPr>
            <a:normAutofit fontScale="90000"/>
          </a:bodyPr>
          <a:lstStyle/>
          <a:p>
            <a:pPr algn="ctr"/>
            <a:r>
              <a:rPr lang="en-US" u="sng" dirty="0" smtClean="0">
                <a:solidFill>
                  <a:schemeClr val="bg2">
                    <a:lumMod val="50000"/>
                  </a:schemeClr>
                </a:solidFill>
              </a:rPr>
              <a:t/>
            </a:r>
            <a:br>
              <a:rPr lang="en-US" u="sng" dirty="0" smtClean="0">
                <a:solidFill>
                  <a:schemeClr val="bg2">
                    <a:lumMod val="50000"/>
                  </a:schemeClr>
                </a:solidFill>
              </a:rPr>
            </a:br>
            <a:r>
              <a:rPr lang="ar-SA" u="sng" dirty="0" smtClean="0">
                <a:solidFill>
                  <a:schemeClr val="bg2">
                    <a:lumMod val="50000"/>
                  </a:schemeClr>
                </a:solidFill>
              </a:rPr>
              <a:t> ثانياً: التناظر اللفظي:</a:t>
            </a:r>
            <a:r>
              <a:rPr lang="en-US" dirty="0" smtClean="0"/>
              <a:t/>
            </a:r>
            <a:br>
              <a:rPr lang="en-US"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linds(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linds(horizont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linds(horizontal)">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linds(horizontal)">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linds(horizontal)">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blinds(horizontal)">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blinds(horizontal)">
                                      <p:cBhvr>
                                        <p:cTn id="4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57166"/>
            <a:ext cx="8229600" cy="5650125"/>
          </a:xfrm>
        </p:spPr>
        <p:txBody>
          <a:bodyPr/>
          <a:lstStyle/>
          <a:p>
            <a:pPr>
              <a:buNone/>
            </a:pPr>
            <a:r>
              <a:rPr lang="ar-SA" dirty="0" smtClean="0"/>
              <a:t> 3</a:t>
            </a:r>
            <a:r>
              <a:rPr lang="ar-SA" dirty="0" smtClean="0">
                <a:solidFill>
                  <a:srgbClr val="00B050"/>
                </a:solidFill>
              </a:rPr>
              <a:t>. </a:t>
            </a:r>
            <a:r>
              <a:rPr lang="ar-SA" b="1" dirty="0" smtClean="0">
                <a:solidFill>
                  <a:srgbClr val="00B050"/>
                </a:solidFill>
                <a:latin typeface="Traditional Arabic" pitchFamily="18" charset="-78"/>
                <a:cs typeface="Traditional Arabic" pitchFamily="18" charset="-78"/>
              </a:rPr>
              <a:t>علاقة زمانية       </a:t>
            </a:r>
            <a:r>
              <a:rPr lang="ar-SA" b="1" dirty="0" smtClean="0">
                <a:latin typeface="Traditional Arabic" pitchFamily="18" charset="-78"/>
                <a:cs typeface="Traditional Arabic" pitchFamily="18" charset="-78"/>
              </a:rPr>
              <a:t>مثال :    </a:t>
            </a:r>
            <a:r>
              <a:rPr lang="ar-SA" b="1" u="sng" dirty="0" smtClean="0">
                <a:solidFill>
                  <a:srgbClr val="00B050"/>
                </a:solidFill>
                <a:latin typeface="Traditional Arabic" pitchFamily="18" charset="-78"/>
                <a:cs typeface="Traditional Arabic" pitchFamily="18" charset="-78"/>
              </a:rPr>
              <a:t>صوم : رمضان</a:t>
            </a:r>
            <a:endParaRPr lang="en-US" b="1" u="sng" dirty="0" smtClean="0">
              <a:solidFill>
                <a:srgbClr val="00B050"/>
              </a:solidFill>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أ- ركوع: سجود                     </a:t>
            </a:r>
            <a:r>
              <a:rPr lang="ar-SA" b="1" u="sng" dirty="0" smtClean="0">
                <a:latin typeface="Traditional Arabic" pitchFamily="18" charset="-78"/>
                <a:cs typeface="Traditional Arabic" pitchFamily="18" charset="-78"/>
              </a:rPr>
              <a:t>ب- اجازة: صيف</a:t>
            </a:r>
            <a:endParaRPr lang="en-US" b="1" u="sng" dirty="0" smtClean="0">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ج- صلاة: مسجد                   د-ذي الحجة: الحج</a:t>
            </a:r>
          </a:p>
          <a:p>
            <a:pPr>
              <a:buNone/>
            </a:pPr>
            <a:endParaRPr lang="en-US" b="1" dirty="0" smtClean="0">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4. </a:t>
            </a:r>
            <a:r>
              <a:rPr lang="ar-SA" b="1" dirty="0" smtClean="0">
                <a:solidFill>
                  <a:srgbClr val="00B050"/>
                </a:solidFill>
                <a:latin typeface="Traditional Arabic" pitchFamily="18" charset="-78"/>
                <a:cs typeface="Traditional Arabic" pitchFamily="18" charset="-78"/>
              </a:rPr>
              <a:t>علاقة الكل بالجزء </a:t>
            </a:r>
            <a:r>
              <a:rPr lang="ar-SA" b="1" dirty="0" smtClean="0">
                <a:latin typeface="Traditional Arabic" pitchFamily="18" charset="-78"/>
                <a:cs typeface="Traditional Arabic" pitchFamily="18" charset="-78"/>
              </a:rPr>
              <a:t>مثال:    </a:t>
            </a:r>
            <a:r>
              <a:rPr lang="ar-SA" b="1" u="sng" dirty="0" smtClean="0">
                <a:solidFill>
                  <a:srgbClr val="00B050"/>
                </a:solidFill>
                <a:latin typeface="Traditional Arabic" pitchFamily="18" charset="-78"/>
                <a:cs typeface="Traditional Arabic" pitchFamily="18" charset="-78"/>
              </a:rPr>
              <a:t>يوم:ساعة</a:t>
            </a:r>
            <a:endParaRPr lang="en-US" b="1" u="sng" dirty="0" smtClean="0">
              <a:solidFill>
                <a:srgbClr val="00B050"/>
              </a:solidFill>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أ- ليل:نهار                       </a:t>
            </a:r>
            <a:r>
              <a:rPr lang="ar-SA" b="1" dirty="0" err="1" smtClean="0">
                <a:latin typeface="Traditional Arabic" pitchFamily="18" charset="-78"/>
                <a:cs typeface="Traditional Arabic" pitchFamily="18" charset="-78"/>
              </a:rPr>
              <a:t>ب</a:t>
            </a:r>
            <a:r>
              <a:rPr lang="ar-SA" b="1" dirty="0" smtClean="0">
                <a:latin typeface="Traditional Arabic" pitchFamily="18" charset="-78"/>
                <a:cs typeface="Traditional Arabic" pitchFamily="18" charset="-78"/>
              </a:rPr>
              <a:t>- شهر:سنة</a:t>
            </a:r>
            <a:endParaRPr lang="en-US" b="1" dirty="0" smtClean="0">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ج- </a:t>
            </a:r>
            <a:r>
              <a:rPr lang="ar-SA" b="1" u="sng" dirty="0" smtClean="0">
                <a:latin typeface="Traditional Arabic" pitchFamily="18" charset="-78"/>
                <a:cs typeface="Traditional Arabic" pitchFamily="18" charset="-78"/>
              </a:rPr>
              <a:t>كتاب:صفحة </a:t>
            </a:r>
            <a:r>
              <a:rPr lang="ar-SA" b="1" dirty="0" smtClean="0">
                <a:latin typeface="Traditional Arabic" pitchFamily="18" charset="-78"/>
                <a:cs typeface="Traditional Arabic" pitchFamily="18" charset="-78"/>
              </a:rPr>
              <a:t>               </a:t>
            </a:r>
            <a:r>
              <a:rPr lang="ar-SA" b="1" dirty="0" err="1" smtClean="0">
                <a:latin typeface="Traditional Arabic" pitchFamily="18" charset="-78"/>
                <a:cs typeface="Traditional Arabic" pitchFamily="18" charset="-78"/>
              </a:rPr>
              <a:t>د</a:t>
            </a:r>
            <a:r>
              <a:rPr lang="ar-SA" b="1" dirty="0" smtClean="0">
                <a:latin typeface="Traditional Arabic" pitchFamily="18" charset="-78"/>
                <a:cs typeface="Traditional Arabic" pitchFamily="18" charset="-78"/>
              </a:rPr>
              <a:t>- غروب:غسق</a:t>
            </a:r>
          </a:p>
          <a:p>
            <a:pPr>
              <a:buNone/>
            </a:pPr>
            <a:endParaRPr lang="en-US" b="1" dirty="0" smtClean="0">
              <a:latin typeface="Traditional Arabic" pitchFamily="18" charset="-78"/>
              <a:cs typeface="Traditional Arabic" pitchFamily="18" charset="-78"/>
            </a:endParaRPr>
          </a:p>
          <a:p>
            <a:pPr>
              <a:buNone/>
            </a:pPr>
            <a:r>
              <a:rPr lang="ar-SA" b="1" dirty="0" smtClean="0">
                <a:solidFill>
                  <a:srgbClr val="00B050"/>
                </a:solidFill>
                <a:latin typeface="Traditional Arabic" pitchFamily="18" charset="-78"/>
                <a:cs typeface="Traditional Arabic" pitchFamily="18" charset="-78"/>
              </a:rPr>
              <a:t>5. علاقة الجزء بالكل</a:t>
            </a:r>
            <a:r>
              <a:rPr lang="ar-SA" b="1" dirty="0" smtClean="0">
                <a:latin typeface="Traditional Arabic" pitchFamily="18" charset="-78"/>
                <a:cs typeface="Traditional Arabic" pitchFamily="18" charset="-78"/>
              </a:rPr>
              <a:t> مثال:   </a:t>
            </a:r>
            <a:r>
              <a:rPr lang="ar-SA" b="1" u="sng" dirty="0" smtClean="0">
                <a:solidFill>
                  <a:srgbClr val="00B050"/>
                </a:solidFill>
                <a:latin typeface="Traditional Arabic" pitchFamily="18" charset="-78"/>
                <a:cs typeface="Traditional Arabic" pitchFamily="18" charset="-78"/>
              </a:rPr>
              <a:t>غرفة:فندق</a:t>
            </a:r>
            <a:endParaRPr lang="en-US" b="1" u="sng" dirty="0" smtClean="0">
              <a:solidFill>
                <a:srgbClr val="00B050"/>
              </a:solidFill>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أ- سيارة:باخرة                 </a:t>
            </a:r>
            <a:r>
              <a:rPr lang="ar-SA" b="1" dirty="0" err="1" smtClean="0">
                <a:latin typeface="Traditional Arabic" pitchFamily="18" charset="-78"/>
                <a:cs typeface="Traditional Arabic" pitchFamily="18" charset="-78"/>
              </a:rPr>
              <a:t>ب</a:t>
            </a:r>
            <a:r>
              <a:rPr lang="ar-SA" b="1" dirty="0" smtClean="0">
                <a:latin typeface="Traditional Arabic" pitchFamily="18" charset="-78"/>
                <a:cs typeface="Traditional Arabic" pitchFamily="18" charset="-78"/>
              </a:rPr>
              <a:t>-غزال: رشا</a:t>
            </a:r>
            <a:endParaRPr lang="en-US" b="1" dirty="0" smtClean="0">
              <a:latin typeface="Traditional Arabic" pitchFamily="18" charset="-78"/>
              <a:cs typeface="Traditional Arabic" pitchFamily="18" charset="-78"/>
            </a:endParaRPr>
          </a:p>
          <a:p>
            <a:pPr>
              <a:buNone/>
            </a:pPr>
            <a:r>
              <a:rPr lang="ar-SA" b="1" dirty="0" smtClean="0">
                <a:latin typeface="Traditional Arabic" pitchFamily="18" charset="-78"/>
                <a:cs typeface="Traditional Arabic" pitchFamily="18" charset="-78"/>
              </a:rPr>
              <a:t>ج- وجه:انف                   </a:t>
            </a:r>
            <a:r>
              <a:rPr lang="ar-SA" b="1" u="sng" dirty="0" err="1" smtClean="0">
                <a:latin typeface="Traditional Arabic" pitchFamily="18" charset="-78"/>
                <a:cs typeface="Traditional Arabic" pitchFamily="18" charset="-78"/>
              </a:rPr>
              <a:t>د</a:t>
            </a:r>
            <a:r>
              <a:rPr lang="ar-SA" b="1" u="sng" dirty="0" smtClean="0">
                <a:latin typeface="Traditional Arabic" pitchFamily="18" charset="-78"/>
                <a:cs typeface="Traditional Arabic" pitchFamily="18" charset="-78"/>
              </a:rPr>
              <a:t>-غصن:شجرة</a:t>
            </a:r>
            <a:endParaRPr lang="en-US" b="1" u="sng" dirty="0" smtClean="0">
              <a:latin typeface="Traditional Arabic" pitchFamily="18" charset="-78"/>
              <a:cs typeface="Traditional Arabic" pitchFamily="18" charset="-78"/>
            </a:endParaRPr>
          </a:p>
          <a:p>
            <a:pPr>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linds(horizont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linds(horizont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linds(horizont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blinds(horizontal)">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blinds(horizontal)">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blinds(horizontal)">
                                      <p:cBhvr>
                                        <p:cTn id="4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214290"/>
            <a:ext cx="8229600" cy="6215106"/>
          </a:xfrm>
        </p:spPr>
        <p:txBody>
          <a:bodyPr/>
          <a:lstStyle/>
          <a:p>
            <a:pPr>
              <a:buNone/>
            </a:pPr>
            <a:r>
              <a:rPr lang="ar-SA" dirty="0" smtClean="0">
                <a:solidFill>
                  <a:srgbClr val="00B050"/>
                </a:solidFill>
              </a:rPr>
              <a:t>6</a:t>
            </a:r>
            <a:r>
              <a:rPr lang="ar-SA" sz="3200" b="1" dirty="0" smtClean="0">
                <a:solidFill>
                  <a:srgbClr val="00B050"/>
                </a:solidFill>
                <a:latin typeface="Traditional Arabic" pitchFamily="18" charset="-78"/>
                <a:cs typeface="Traditional Arabic" pitchFamily="18" charset="-78"/>
              </a:rPr>
              <a:t>. علاقة المرحلة أو التدرج:    </a:t>
            </a:r>
            <a:r>
              <a:rPr lang="ar-SA" sz="3200" b="1" dirty="0" smtClean="0">
                <a:latin typeface="Traditional Arabic" pitchFamily="18" charset="-78"/>
                <a:cs typeface="Traditional Arabic" pitchFamily="18" charset="-78"/>
              </a:rPr>
              <a:t>مثال:   </a:t>
            </a:r>
            <a:r>
              <a:rPr lang="ar-SA" sz="3200" b="1" u="sng" dirty="0" smtClean="0">
                <a:solidFill>
                  <a:srgbClr val="00B050"/>
                </a:solidFill>
                <a:latin typeface="Traditional Arabic" pitchFamily="18" charset="-78"/>
                <a:cs typeface="Traditional Arabic" pitchFamily="18" charset="-78"/>
              </a:rPr>
              <a:t>عجين: خبز</a:t>
            </a:r>
            <a:endParaRPr lang="en-US" sz="3200" b="1" u="sng" dirty="0" smtClean="0">
              <a:solidFill>
                <a:srgbClr val="00B050"/>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أ-نخلة:رطب                   </a:t>
            </a:r>
            <a:r>
              <a:rPr lang="ar-SA" sz="3200" b="1" dirty="0" err="1" smtClean="0">
                <a:latin typeface="Traditional Arabic" pitchFamily="18" charset="-78"/>
                <a:cs typeface="Traditional Arabic" pitchFamily="18" charset="-78"/>
              </a:rPr>
              <a:t>ب</a:t>
            </a:r>
            <a:r>
              <a:rPr lang="ar-SA" sz="3200" b="1" dirty="0" smtClean="0">
                <a:latin typeface="Traditional Arabic" pitchFamily="18" charset="-78"/>
                <a:cs typeface="Traditional Arabic" pitchFamily="18" charset="-78"/>
              </a:rPr>
              <a:t>- زبده:لبن</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ج- صوت:كلمة               </a:t>
            </a:r>
            <a:r>
              <a:rPr lang="ar-SA" sz="3200" b="1" u="sng" dirty="0" smtClean="0">
                <a:latin typeface="Traditional Arabic" pitchFamily="18" charset="-78"/>
                <a:cs typeface="Traditional Arabic" pitchFamily="18" charset="-78"/>
              </a:rPr>
              <a:t>د- ماء : ثلج</a:t>
            </a:r>
            <a:endParaRPr lang="en-US" sz="3200" b="1" u="sng"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a:t>
            </a:r>
            <a:endParaRPr lang="en-US" sz="3200" b="1" dirty="0" smtClean="0">
              <a:latin typeface="Traditional Arabic" pitchFamily="18" charset="-78"/>
              <a:cs typeface="Traditional Arabic" pitchFamily="18" charset="-78"/>
            </a:endParaRPr>
          </a:p>
          <a:p>
            <a:pPr>
              <a:buNone/>
            </a:pPr>
            <a:r>
              <a:rPr lang="ar-SA" sz="3200" b="1" dirty="0" smtClean="0">
                <a:solidFill>
                  <a:srgbClr val="00B050"/>
                </a:solidFill>
                <a:latin typeface="Traditional Arabic" pitchFamily="18" charset="-78"/>
                <a:cs typeface="Traditional Arabic" pitchFamily="18" charset="-78"/>
              </a:rPr>
              <a:t>7. علاقة الفئة         </a:t>
            </a:r>
            <a:r>
              <a:rPr lang="ar-SA" sz="3200" b="1" dirty="0" smtClean="0">
                <a:latin typeface="Traditional Arabic" pitchFamily="18" charset="-78"/>
                <a:cs typeface="Traditional Arabic" pitchFamily="18" charset="-78"/>
              </a:rPr>
              <a:t>مثال:     </a:t>
            </a:r>
            <a:r>
              <a:rPr lang="ar-SA" sz="3200" b="1" u="sng" dirty="0" smtClean="0">
                <a:solidFill>
                  <a:srgbClr val="00B050"/>
                </a:solidFill>
                <a:latin typeface="Traditional Arabic" pitchFamily="18" charset="-78"/>
                <a:cs typeface="Traditional Arabic" pitchFamily="18" charset="-78"/>
              </a:rPr>
              <a:t> بط:دجاج</a:t>
            </a:r>
            <a:endParaRPr lang="en-US" sz="3200" b="1" u="sng" dirty="0" smtClean="0">
              <a:solidFill>
                <a:srgbClr val="00B050"/>
              </a:solidFill>
              <a:latin typeface="Traditional Arabic" pitchFamily="18" charset="-78"/>
              <a:cs typeface="Traditional Arabic" pitchFamily="18" charset="-78"/>
            </a:endParaRPr>
          </a:p>
          <a:p>
            <a:pPr>
              <a:buNone/>
            </a:pPr>
            <a:r>
              <a:rPr lang="ar-SA" sz="3200" b="1" u="sng" dirty="0" smtClean="0">
                <a:latin typeface="Traditional Arabic" pitchFamily="18" charset="-78"/>
                <a:cs typeface="Traditional Arabic" pitchFamily="18" charset="-78"/>
              </a:rPr>
              <a:t>أ- تفاح : خوخ</a:t>
            </a:r>
            <a:r>
              <a:rPr lang="ar-SA" sz="3200" b="1" dirty="0" smtClean="0">
                <a:latin typeface="Traditional Arabic" pitchFamily="18" charset="-78"/>
                <a:cs typeface="Traditional Arabic" pitchFamily="18" charset="-78"/>
              </a:rPr>
              <a:t>                         ب- ليل : نجم</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ج-كهف : جبل                        د-أسد : عنكبوت</a:t>
            </a:r>
          </a:p>
          <a:p>
            <a:pPr>
              <a:buNone/>
            </a:pPr>
            <a:endParaRPr lang="en-US" sz="3200" b="1" dirty="0" smtClean="0">
              <a:latin typeface="Traditional Arabic" pitchFamily="18" charset="-78"/>
              <a:cs typeface="Traditional Arabic" pitchFamily="18" charset="-78"/>
            </a:endParaRPr>
          </a:p>
          <a:p>
            <a:pPr>
              <a:buNone/>
            </a:pPr>
            <a:r>
              <a:rPr lang="ar-SA" sz="3200" b="1" dirty="0" smtClean="0">
                <a:solidFill>
                  <a:srgbClr val="00B050"/>
                </a:solidFill>
                <a:latin typeface="Traditional Arabic" pitchFamily="18" charset="-78"/>
                <a:cs typeface="Traditional Arabic" pitchFamily="18" charset="-78"/>
              </a:rPr>
              <a:t>8. علاقة آلة وما تستخدم له:  </a:t>
            </a:r>
            <a:r>
              <a:rPr lang="ar-SA" sz="3200" b="1" dirty="0" smtClean="0">
                <a:latin typeface="Traditional Arabic" pitchFamily="18" charset="-78"/>
                <a:cs typeface="Traditional Arabic" pitchFamily="18" charset="-78"/>
              </a:rPr>
              <a:t>مثال:   </a:t>
            </a:r>
            <a:r>
              <a:rPr lang="ar-SA" sz="3200" b="1" u="sng" dirty="0" smtClean="0">
                <a:solidFill>
                  <a:srgbClr val="00B050"/>
                </a:solidFill>
                <a:latin typeface="Traditional Arabic" pitchFamily="18" charset="-78"/>
                <a:cs typeface="Traditional Arabic" pitchFamily="18" charset="-78"/>
              </a:rPr>
              <a:t> منشار: خشب</a:t>
            </a:r>
            <a:endParaRPr lang="en-US" sz="3200" b="1" u="sng" dirty="0" smtClean="0">
              <a:solidFill>
                <a:srgbClr val="00B050"/>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أ- </a:t>
            </a:r>
            <a:r>
              <a:rPr lang="ar-SA" sz="3200" b="1" u="sng" dirty="0" smtClean="0">
                <a:latin typeface="Traditional Arabic" pitchFamily="18" charset="-78"/>
                <a:cs typeface="Traditional Arabic" pitchFamily="18" charset="-78"/>
              </a:rPr>
              <a:t>مقص:قماش</a:t>
            </a:r>
            <a:r>
              <a:rPr lang="ar-SA" sz="3200" b="1" dirty="0" smtClean="0">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ب</a:t>
            </a:r>
            <a:r>
              <a:rPr lang="ar-SA" sz="3200" b="1" dirty="0" smtClean="0">
                <a:latin typeface="Traditional Arabic" pitchFamily="18" charset="-78"/>
                <a:cs typeface="Traditional Arabic" pitchFamily="18" charset="-78"/>
              </a:rPr>
              <a:t>-قفل:مفتاح</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ج-باب:مزلاج                    د- حطب:نار</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linds(horizont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linds(horizont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linds(horizont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blinds(horizontal)">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blinds(horizontal)">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blinds(horizontal)">
                                      <p:cBhvr>
                                        <p:cTn id="52"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57166"/>
            <a:ext cx="8229600" cy="6096170"/>
          </a:xfrm>
        </p:spPr>
        <p:txBody>
          <a:bodyPr>
            <a:normAutofit fontScale="92500" lnSpcReduction="10000"/>
          </a:bodyPr>
          <a:lstStyle/>
          <a:p>
            <a:pPr>
              <a:buNone/>
            </a:pPr>
            <a:r>
              <a:rPr lang="ar-SA" sz="3200" b="1" dirty="0" smtClean="0">
                <a:solidFill>
                  <a:srgbClr val="00B050"/>
                </a:solidFill>
                <a:latin typeface="Traditional Arabic" pitchFamily="18" charset="-78"/>
                <a:cs typeface="Traditional Arabic" pitchFamily="18" charset="-78"/>
              </a:rPr>
              <a:t>9. علاقة شي بمتطلب الحصول عليه:   </a:t>
            </a:r>
            <a:r>
              <a:rPr lang="ar-SA" sz="3200" b="1" dirty="0" smtClean="0">
                <a:latin typeface="Traditional Arabic" pitchFamily="18" charset="-78"/>
                <a:cs typeface="Traditional Arabic" pitchFamily="18" charset="-78"/>
              </a:rPr>
              <a:t>مثال:    </a:t>
            </a:r>
            <a:r>
              <a:rPr lang="ar-SA" sz="3200" b="1" u="sng" dirty="0" smtClean="0">
                <a:solidFill>
                  <a:srgbClr val="00B050"/>
                </a:solidFill>
                <a:latin typeface="Traditional Arabic" pitchFamily="18" charset="-78"/>
                <a:cs typeface="Traditional Arabic" pitchFamily="18" charset="-78"/>
              </a:rPr>
              <a:t>تذكرة:سفر</a:t>
            </a:r>
            <a:endParaRPr lang="en-US" sz="3200" b="1" u="sng" dirty="0" smtClean="0">
              <a:solidFill>
                <a:srgbClr val="00B050"/>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a:t>
            </a:r>
            <a:r>
              <a:rPr lang="ar-SA" sz="3200" b="1" u="sng" dirty="0" smtClean="0">
                <a:latin typeface="Traditional Arabic" pitchFamily="18" charset="-78"/>
                <a:cs typeface="Traditional Arabic" pitchFamily="18" charset="-78"/>
              </a:rPr>
              <a:t>أ- نقود: بضاعة</a:t>
            </a:r>
            <a:r>
              <a:rPr lang="ar-SA" sz="3200" b="1" dirty="0" smtClean="0">
                <a:latin typeface="Traditional Arabic" pitchFamily="18" charset="-78"/>
                <a:cs typeface="Traditional Arabic" pitchFamily="18" charset="-78"/>
              </a:rPr>
              <a:t>                   ب- قراءة: كتابة</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ج-طائرة:قطار                      </a:t>
            </a:r>
            <a:r>
              <a:rPr lang="ar-SA" sz="3200" b="1" dirty="0" err="1" smtClean="0">
                <a:latin typeface="Traditional Arabic" pitchFamily="18" charset="-78"/>
                <a:cs typeface="Traditional Arabic" pitchFamily="18" charset="-78"/>
              </a:rPr>
              <a:t>د</a:t>
            </a:r>
            <a:r>
              <a:rPr lang="ar-SA" sz="3200" b="1" dirty="0" smtClean="0">
                <a:latin typeface="Traditional Arabic" pitchFamily="18" charset="-78"/>
                <a:cs typeface="Traditional Arabic" pitchFamily="18" charset="-78"/>
              </a:rPr>
              <a:t>- إقلاع:هبوط</a:t>
            </a:r>
          </a:p>
          <a:p>
            <a:pPr>
              <a:buNone/>
            </a:pPr>
            <a:endParaRPr lang="en-US" sz="3200" b="1" dirty="0" smtClean="0">
              <a:latin typeface="Traditional Arabic" pitchFamily="18" charset="-78"/>
              <a:cs typeface="Traditional Arabic" pitchFamily="18" charset="-78"/>
            </a:endParaRPr>
          </a:p>
          <a:p>
            <a:pPr>
              <a:buNone/>
            </a:pPr>
            <a:r>
              <a:rPr lang="ar-SA" sz="3200" b="1" dirty="0" smtClean="0">
                <a:solidFill>
                  <a:srgbClr val="00B050"/>
                </a:solidFill>
                <a:latin typeface="Traditional Arabic" pitchFamily="18" charset="-78"/>
                <a:cs typeface="Traditional Arabic" pitchFamily="18" charset="-78"/>
              </a:rPr>
              <a:t>10. علاقة شيء بمصدره:      </a:t>
            </a:r>
            <a:r>
              <a:rPr lang="ar-SA" sz="3200" b="1" dirty="0" smtClean="0">
                <a:latin typeface="Traditional Arabic" pitchFamily="18" charset="-78"/>
                <a:cs typeface="Traditional Arabic" pitchFamily="18" charset="-78"/>
              </a:rPr>
              <a:t>مثال:   </a:t>
            </a:r>
            <a:r>
              <a:rPr lang="ar-SA" sz="3200" b="1" u="sng" dirty="0" smtClean="0">
                <a:solidFill>
                  <a:srgbClr val="00B050"/>
                </a:solidFill>
                <a:latin typeface="Traditional Arabic" pitchFamily="18" charset="-78"/>
                <a:cs typeface="Traditional Arabic" pitchFamily="18" charset="-78"/>
              </a:rPr>
              <a:t>ضجيج : محرك</a:t>
            </a:r>
            <a:endParaRPr lang="en-US" sz="3200" b="1" u="sng" dirty="0" smtClean="0">
              <a:solidFill>
                <a:srgbClr val="00B050"/>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أ- ماء:سراب                   </a:t>
            </a:r>
            <a:r>
              <a:rPr lang="ar-SA" sz="3200" b="1" dirty="0" err="1" smtClean="0">
                <a:latin typeface="Traditional Arabic" pitchFamily="18" charset="-78"/>
                <a:cs typeface="Traditional Arabic" pitchFamily="18" charset="-78"/>
              </a:rPr>
              <a:t>ب</a:t>
            </a:r>
            <a:r>
              <a:rPr lang="ar-SA" sz="3200" b="1" dirty="0" smtClean="0">
                <a:latin typeface="Traditional Arabic" pitchFamily="18" charset="-78"/>
                <a:cs typeface="Traditional Arabic" pitchFamily="18" charset="-78"/>
              </a:rPr>
              <a:t>- مصباح:ضوء</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a:t>
            </a:r>
            <a:r>
              <a:rPr lang="ar-SA" sz="3200" b="1" u="sng" dirty="0" smtClean="0">
                <a:latin typeface="Traditional Arabic" pitchFamily="18" charset="-78"/>
                <a:cs typeface="Traditional Arabic" pitchFamily="18" charset="-78"/>
              </a:rPr>
              <a:t>ج</a:t>
            </a:r>
            <a:r>
              <a:rPr lang="ar-SA" sz="3200" b="1" dirty="0" smtClean="0">
                <a:latin typeface="Traditional Arabic" pitchFamily="18" charset="-78"/>
                <a:cs typeface="Traditional Arabic" pitchFamily="18" charset="-78"/>
              </a:rPr>
              <a:t>- مطر:سحاب                </a:t>
            </a:r>
            <a:r>
              <a:rPr lang="ar-SA" sz="3200" b="1" dirty="0" err="1" smtClean="0">
                <a:latin typeface="Traditional Arabic" pitchFamily="18" charset="-78"/>
                <a:cs typeface="Traditional Arabic" pitchFamily="18" charset="-78"/>
              </a:rPr>
              <a:t>د</a:t>
            </a:r>
            <a:r>
              <a:rPr lang="ar-SA" sz="3200" b="1" dirty="0" smtClean="0">
                <a:latin typeface="Traditional Arabic" pitchFamily="18" charset="-78"/>
                <a:cs typeface="Traditional Arabic" pitchFamily="18" charset="-78"/>
              </a:rPr>
              <a:t>-جفاف:صحراء</a:t>
            </a:r>
          </a:p>
          <a:p>
            <a:pPr>
              <a:buNone/>
            </a:pPr>
            <a:endParaRPr lang="en-US" sz="3200" b="1" dirty="0" smtClean="0">
              <a:latin typeface="Traditional Arabic" pitchFamily="18" charset="-78"/>
              <a:cs typeface="Traditional Arabic" pitchFamily="18" charset="-78"/>
            </a:endParaRPr>
          </a:p>
          <a:p>
            <a:pPr>
              <a:buNone/>
            </a:pPr>
            <a:r>
              <a:rPr lang="ar-SA" sz="3200" b="1" dirty="0" smtClean="0">
                <a:solidFill>
                  <a:srgbClr val="00B050"/>
                </a:solidFill>
                <a:latin typeface="Traditional Arabic" pitchFamily="18" charset="-78"/>
                <a:cs typeface="Traditional Arabic" pitchFamily="18" charset="-78"/>
              </a:rPr>
              <a:t>11. علاقة صاحب مهنة بمهنته </a:t>
            </a:r>
            <a:r>
              <a:rPr lang="ar-SA" sz="3200" b="1" dirty="0" smtClean="0">
                <a:latin typeface="Traditional Arabic" pitchFamily="18" charset="-78"/>
                <a:cs typeface="Traditional Arabic" pitchFamily="18" charset="-78"/>
              </a:rPr>
              <a:t>مثال:       </a:t>
            </a:r>
            <a:r>
              <a:rPr lang="ar-SA" sz="3200" b="1" u="sng" dirty="0" smtClean="0">
                <a:solidFill>
                  <a:srgbClr val="00B050"/>
                </a:solidFill>
                <a:latin typeface="Traditional Arabic" pitchFamily="18" charset="-78"/>
                <a:cs typeface="Traditional Arabic" pitchFamily="18" charset="-78"/>
              </a:rPr>
              <a:t>فلاح : زراعة</a:t>
            </a:r>
            <a:endParaRPr lang="en-US" sz="3200" b="1" u="sng" dirty="0" smtClean="0">
              <a:solidFill>
                <a:srgbClr val="00B050"/>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a:t>
            </a:r>
          </a:p>
          <a:p>
            <a:pPr>
              <a:buNone/>
            </a:pPr>
            <a:r>
              <a:rPr lang="ar-SA" sz="3200" b="1" dirty="0" smtClean="0">
                <a:latin typeface="Traditional Arabic" pitchFamily="18" charset="-78"/>
                <a:cs typeface="Traditional Arabic" pitchFamily="18" charset="-78"/>
              </a:rPr>
              <a:t>                        أ- صانع: ورشة                   </a:t>
            </a:r>
            <a:r>
              <a:rPr lang="ar-SA" sz="3200" b="1" u="sng" dirty="0" smtClean="0">
                <a:latin typeface="Traditional Arabic" pitchFamily="18" charset="-78"/>
                <a:cs typeface="Traditional Arabic" pitchFamily="18" charset="-78"/>
              </a:rPr>
              <a:t>ب- </a:t>
            </a:r>
            <a:r>
              <a:rPr lang="ar-SA" sz="3200" b="1" dirty="0" smtClean="0">
                <a:latin typeface="Traditional Arabic" pitchFamily="18" charset="-78"/>
                <a:cs typeface="Traditional Arabic" pitchFamily="18" charset="-78"/>
              </a:rPr>
              <a:t>معلم:تربية</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                       ج- نجارة: نجار                  د- تعب:إنتاج</a:t>
            </a:r>
            <a:endParaRPr lang="en-US" sz="3200" b="1" dirty="0" smtClean="0">
              <a:latin typeface="Traditional Arabic" pitchFamily="18" charset="-78"/>
              <a:cs typeface="Traditional Arabic" pitchFamily="18" charset="-78"/>
            </a:endParaRPr>
          </a:p>
          <a:p>
            <a:endParaRPr lang="ar-SA" dirty="0" smtClean="0"/>
          </a:p>
          <a:p>
            <a:pPr>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linds(horizont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linds(horizont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linds(horizont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blinds(horizontal)">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blinds(horizontal)">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blinds(horizontal)">
                                      <p:cBhvr>
                                        <p:cTn id="47" dur="500"/>
                                        <p:tgtEl>
                                          <p:spTgt spid="2">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
                                            <p:txEl>
                                              <p:pRg st="11" end="11"/>
                                            </p:txEl>
                                          </p:spTgt>
                                        </p:tgtEl>
                                        <p:attrNameLst>
                                          <p:attrName>style.visibility</p:attrName>
                                        </p:attrNameLst>
                                      </p:cBhvr>
                                      <p:to>
                                        <p:strVal val="visible"/>
                                      </p:to>
                                    </p:set>
                                    <p:animEffect transition="in" filter="blinds(horizontal)">
                                      <p:cBhvr>
                                        <p:cTn id="5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904656"/>
          </a:xfrm>
        </p:spPr>
        <p:txBody>
          <a:bodyPr/>
          <a:lstStyle/>
          <a:p>
            <a:r>
              <a:rPr lang="ar-SA" sz="2800" b="1" u="sng" dirty="0" smtClean="0">
                <a:latin typeface="Traditional Arabic" pitchFamily="18" charset="-78"/>
                <a:cs typeface="Traditional Arabic" pitchFamily="18" charset="-78"/>
              </a:rPr>
              <a:t>لكي نصل الى الاجابة الصحيحة لابد من:</a:t>
            </a:r>
          </a:p>
          <a:p>
            <a:pPr marL="624078" indent="-514350">
              <a:buFont typeface="+mj-lt"/>
              <a:buAutoNum type="arabicPeriod"/>
            </a:pPr>
            <a:r>
              <a:rPr lang="ar-SA" sz="2800" b="1" dirty="0" smtClean="0">
                <a:latin typeface="Traditional Arabic" pitchFamily="18" charset="-78"/>
                <a:cs typeface="Traditional Arabic" pitchFamily="18" charset="-78"/>
              </a:rPr>
              <a:t>القراءة المتأنية لكلمتي السؤال.</a:t>
            </a:r>
          </a:p>
          <a:p>
            <a:pPr marL="624078" indent="-514350">
              <a:buFont typeface="+mj-lt"/>
              <a:buAutoNum type="arabicPeriod"/>
            </a:pPr>
            <a:r>
              <a:rPr lang="ar-SA" sz="2800" b="1" dirty="0" smtClean="0">
                <a:latin typeface="Traditional Arabic" pitchFamily="18" charset="-78"/>
                <a:cs typeface="Traditional Arabic" pitchFamily="18" charset="-78"/>
              </a:rPr>
              <a:t>التأكد من فهم معنى الكلمتين.</a:t>
            </a:r>
          </a:p>
          <a:p>
            <a:pPr marL="624078" indent="-514350">
              <a:buFont typeface="+mj-lt"/>
              <a:buAutoNum type="arabicPeriod"/>
            </a:pPr>
            <a:r>
              <a:rPr lang="ar-SA" sz="2800" b="1" dirty="0" smtClean="0">
                <a:latin typeface="Traditional Arabic" pitchFamily="18" charset="-78"/>
                <a:cs typeface="Traditional Arabic" pitchFamily="18" charset="-78"/>
              </a:rPr>
              <a:t>تحديد العلاقة بين الكلمتين.</a:t>
            </a:r>
          </a:p>
          <a:p>
            <a:pPr marL="624078" indent="-514350">
              <a:buFont typeface="+mj-lt"/>
              <a:buAutoNum type="arabicPeriod"/>
            </a:pPr>
            <a:r>
              <a:rPr lang="ar-SA" sz="2800" b="1" dirty="0" smtClean="0">
                <a:latin typeface="Traditional Arabic" pitchFamily="18" charset="-78"/>
                <a:cs typeface="Traditional Arabic" pitchFamily="18" charset="-78"/>
              </a:rPr>
              <a:t>ملاحظة اتجاه العلاقة بين الكلمتين.</a:t>
            </a:r>
          </a:p>
          <a:p>
            <a:pPr marL="624078" indent="-514350">
              <a:buFont typeface="+mj-lt"/>
              <a:buAutoNum type="arabicPeriod"/>
            </a:pPr>
            <a:r>
              <a:rPr lang="ar-SA" sz="2800" b="1" dirty="0" smtClean="0">
                <a:latin typeface="Traditional Arabic" pitchFamily="18" charset="-78"/>
                <a:cs typeface="Traditional Arabic" pitchFamily="18" charset="-78"/>
              </a:rPr>
              <a:t>قراءة البدائل الاربعة والتأكد من فهم معانيها.</a:t>
            </a:r>
          </a:p>
          <a:p>
            <a:pPr marL="624078" indent="-514350">
              <a:buFont typeface="+mj-lt"/>
              <a:buAutoNum type="arabicPeriod"/>
            </a:pPr>
            <a:r>
              <a:rPr lang="ar-SA" sz="2800" b="1" dirty="0" smtClean="0">
                <a:latin typeface="Traditional Arabic" pitchFamily="18" charset="-78"/>
                <a:cs typeface="Traditional Arabic" pitchFamily="18" charset="-78"/>
              </a:rPr>
              <a:t>استبعاد الاجابات البعيدة.</a:t>
            </a:r>
          </a:p>
          <a:p>
            <a:pPr marL="624078" indent="-514350">
              <a:buFont typeface="+mj-lt"/>
              <a:buAutoNum type="arabicPeriod"/>
            </a:pPr>
            <a:r>
              <a:rPr lang="ar-SA" sz="2800" b="1" dirty="0" smtClean="0">
                <a:latin typeface="Traditional Arabic" pitchFamily="18" charset="-78"/>
                <a:cs typeface="Traditional Arabic" pitchFamily="18" charset="-78"/>
              </a:rPr>
              <a:t>اختيار البديل الامثل الذي يوفر العلاقة المماثلة.</a:t>
            </a:r>
          </a:p>
          <a:p>
            <a:pPr marL="624078" indent="-514350">
              <a:buFont typeface="+mj-lt"/>
              <a:buAutoNum type="arabicPeriod"/>
            </a:pPr>
            <a:r>
              <a:rPr lang="ar-SA" sz="2800" b="1" dirty="0" smtClean="0">
                <a:latin typeface="Traditional Arabic" pitchFamily="18" charset="-78"/>
                <a:cs typeface="Traditional Arabic" pitchFamily="18" charset="-78"/>
              </a:rPr>
              <a:t>مقارنة الاجابة بالإجابات الأخرى مع ملاحظة نوع العلاقة واتجاهها.</a:t>
            </a:r>
          </a:p>
          <a:p>
            <a:pPr marL="624078" indent="-514350">
              <a:buFont typeface="+mj-lt"/>
              <a:buAutoNum type="arabicPeriod"/>
            </a:pPr>
            <a:r>
              <a:rPr lang="ar-SA" sz="2800" b="1" dirty="0" smtClean="0">
                <a:latin typeface="Traditional Arabic" pitchFamily="18" charset="-78"/>
                <a:cs typeface="Traditional Arabic" pitchFamily="18" charset="-78"/>
              </a:rPr>
              <a:t>اذا وجد اكثر من اجابة تتوفر فيها المماثلة من حيث نوع العلاقة واتجاهها يجب البحث عن علاقة اخرى.</a:t>
            </a:r>
          </a:p>
          <a:p>
            <a:endParaRPr lang="ar-SA" dirty="0" smtClean="0"/>
          </a:p>
          <a:p>
            <a:endParaRPr lang="ar-SA" dirty="0"/>
          </a:p>
        </p:txBody>
      </p:sp>
    </p:spTree>
    <p:extLst>
      <p:ext uri="{BB962C8B-B14F-4D97-AF65-F5344CB8AC3E}">
        <p14:creationId xmlns="" xmlns:p14="http://schemas.microsoft.com/office/powerpoint/2010/main" val="379652138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10000"/>
          </a:bodyPr>
          <a:lstStyle/>
          <a:p>
            <a:pPr lvl="0">
              <a:buNone/>
            </a:pPr>
            <a:r>
              <a:rPr lang="ar-SA" b="1" dirty="0">
                <a:latin typeface="Traditional Arabic" pitchFamily="18" charset="-78"/>
                <a:cs typeface="Traditional Arabic" pitchFamily="18" charset="-78"/>
              </a:rPr>
              <a:t>ساعة: وقت</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أ-الأسبوع: يوم                    ب-صغار: منجم</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ج-بوصلة: اتجاه                  د-صلاة: قبلة</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 </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2- بكاء: حزن</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أ-أديب : رواية                   ب-أمان : خوف</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ج- تململ: استياء              د-حصان:  عدو</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 </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3-لين :شدة</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أ-خوف :هروب                 ب-يأس :قنوط</a:t>
            </a:r>
            <a:endParaRPr lang="en-US" dirty="0">
              <a:latin typeface="Traditional Arabic" pitchFamily="18" charset="-78"/>
              <a:cs typeface="Traditional Arabic" pitchFamily="18" charset="-78"/>
            </a:endParaRPr>
          </a:p>
          <a:p>
            <a:pPr>
              <a:buNone/>
            </a:pPr>
            <a:r>
              <a:rPr lang="ar-SA" b="1" dirty="0">
                <a:latin typeface="Traditional Arabic" pitchFamily="18" charset="-78"/>
                <a:cs typeface="Traditional Arabic" pitchFamily="18" charset="-78"/>
              </a:rPr>
              <a:t>ج-نجاح </a:t>
            </a:r>
            <a:r>
              <a:rPr lang="ar-SA" b="1" dirty="0" smtClean="0">
                <a:latin typeface="Traditional Arabic" pitchFamily="18" charset="-78"/>
                <a:cs typeface="Traditional Arabic" pitchFamily="18" charset="-78"/>
              </a:rPr>
              <a:t>:</a:t>
            </a:r>
            <a:r>
              <a:rPr lang="ar-SA" b="1" dirty="0">
                <a:latin typeface="Traditional Arabic" pitchFamily="18" charset="-78"/>
                <a:cs typeface="Traditional Arabic" pitchFamily="18" charset="-78"/>
              </a:rPr>
              <a:t> </a:t>
            </a:r>
            <a:r>
              <a:rPr lang="ar-SA" b="1" dirty="0" smtClean="0">
                <a:latin typeface="Traditional Arabic" pitchFamily="18" charset="-78"/>
                <a:cs typeface="Traditional Arabic" pitchFamily="18" charset="-78"/>
              </a:rPr>
              <a:t>فشل                 </a:t>
            </a:r>
            <a:r>
              <a:rPr lang="ar-SA" b="1" dirty="0">
                <a:latin typeface="Traditional Arabic" pitchFamily="18" charset="-78"/>
                <a:cs typeface="Traditional Arabic" pitchFamily="18" charset="-78"/>
              </a:rPr>
              <a:t>د-تقطيب :عبوس</a:t>
            </a:r>
            <a:endParaRPr lang="en-US" dirty="0">
              <a:latin typeface="Traditional Arabic" pitchFamily="18" charset="-78"/>
              <a:cs typeface="Traditional Arabic" pitchFamily="18" charset="-78"/>
            </a:endParaRPr>
          </a:p>
          <a:p>
            <a:endParaRPr lang="ar-SA" dirty="0"/>
          </a:p>
        </p:txBody>
      </p:sp>
      <p:sp>
        <p:nvSpPr>
          <p:cNvPr id="3" name="عنوان 2"/>
          <p:cNvSpPr>
            <a:spLocks noGrp="1"/>
          </p:cNvSpPr>
          <p:nvPr>
            <p:ph type="title"/>
          </p:nvPr>
        </p:nvSpPr>
        <p:spPr>
          <a:xfrm>
            <a:off x="457200" y="274638"/>
            <a:ext cx="8229600" cy="1066130"/>
          </a:xfrm>
        </p:spPr>
        <p:txBody>
          <a:bodyPr>
            <a:normAutofit fontScale="90000"/>
          </a:bodyPr>
          <a:lstStyle/>
          <a:p>
            <a:pPr algn="ctr"/>
            <a:r>
              <a:rPr lang="ar-SA" sz="3100" u="sng" dirty="0">
                <a:solidFill>
                  <a:schemeClr val="accent2">
                    <a:lumMod val="50000"/>
                  </a:schemeClr>
                </a:solidFill>
                <a:effectLst/>
              </a:rPr>
              <a:t>نشاط تدريبي (2</a:t>
            </a:r>
            <a:r>
              <a:rPr lang="ar-SA" sz="3100" u="sng" dirty="0" smtClean="0">
                <a:solidFill>
                  <a:schemeClr val="accent2">
                    <a:lumMod val="50000"/>
                  </a:schemeClr>
                </a:solidFill>
                <a:effectLst/>
              </a:rPr>
              <a:t>)</a:t>
            </a:r>
            <a:r>
              <a:rPr lang="en-US" dirty="0">
                <a:effectLst/>
              </a:rPr>
              <a:t/>
            </a:r>
            <a:br>
              <a:rPr lang="en-US" dirty="0">
                <a:effectLst/>
              </a:rPr>
            </a:br>
            <a:endParaRPr lang="ar-SA" dirty="0"/>
          </a:p>
        </p:txBody>
      </p:sp>
    </p:spTree>
    <p:extLst>
      <p:ext uri="{BB962C8B-B14F-4D97-AF65-F5344CB8AC3E}">
        <p14:creationId xmlns="" xmlns:p14="http://schemas.microsoft.com/office/powerpoint/2010/main" val="42366272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1628800"/>
            <a:ext cx="8496944" cy="4464496"/>
          </a:xfrm>
        </p:spPr>
        <p:txBody>
          <a:bodyPr>
            <a:normAutofit fontScale="85000" lnSpcReduction="20000"/>
          </a:bodyPr>
          <a:lstStyle/>
          <a:p>
            <a:pPr algn="ctr">
              <a:buNone/>
            </a:pPr>
            <a:endParaRPr lang="ar-SA" sz="3900" b="1" dirty="0" smtClean="0">
              <a:latin typeface="Traditional Arabic" pitchFamily="18" charset="-78"/>
              <a:cs typeface="Traditional Arabic" pitchFamily="18" charset="-78"/>
            </a:endParaRPr>
          </a:p>
          <a:p>
            <a:pPr algn="ctr">
              <a:buNone/>
            </a:pPr>
            <a:r>
              <a:rPr lang="ar-SA" sz="4700" b="1" dirty="0" smtClean="0">
                <a:latin typeface="Traditional Arabic" pitchFamily="18" charset="-78"/>
                <a:cs typeface="Traditional Arabic" pitchFamily="18" charset="-78"/>
              </a:rPr>
              <a:t>يذكر هنا في صدر السؤال جملة بها </a:t>
            </a:r>
            <a:r>
              <a:rPr lang="ar-SA" sz="4700" b="1" dirty="0" smtClean="0">
                <a:solidFill>
                  <a:srgbClr val="C00000"/>
                </a:solidFill>
                <a:latin typeface="Traditional Arabic" pitchFamily="18" charset="-78"/>
                <a:cs typeface="Traditional Arabic" pitchFamily="18" charset="-78"/>
              </a:rPr>
              <a:t>فراغ أو فراغان تليها </a:t>
            </a:r>
            <a:r>
              <a:rPr lang="ar-SA" sz="4700" b="1" dirty="0" smtClean="0">
                <a:latin typeface="Traditional Arabic" pitchFamily="18" charset="-78"/>
                <a:cs typeface="Traditional Arabic" pitchFamily="18" charset="-78"/>
              </a:rPr>
              <a:t>أربعة اختيارات احدها يكمل الفراغ أو الفراغين في الجملة إكمالا صحيحاً، والمطلوب هو اختيار الإجابة الصحيحة </a:t>
            </a:r>
            <a:r>
              <a:rPr lang="ar-SA" sz="4700" dirty="0" smtClean="0"/>
              <a:t>.</a:t>
            </a:r>
            <a:endParaRPr lang="en-US" sz="4700" dirty="0" smtClean="0"/>
          </a:p>
          <a:p>
            <a:pPr>
              <a:buNone/>
            </a:pPr>
            <a:r>
              <a:rPr lang="en-US" dirty="0" smtClean="0"/>
              <a:t/>
            </a:r>
            <a:br>
              <a:rPr lang="en-US" dirty="0" smtClean="0"/>
            </a:br>
            <a:r>
              <a:rPr lang="ar-SA" sz="4200" b="1" dirty="0" smtClean="0">
                <a:latin typeface="Traditional Arabic" pitchFamily="18" charset="-78"/>
                <a:cs typeface="Traditional Arabic" pitchFamily="18" charset="-78"/>
              </a:rPr>
              <a:t>الهدف من هذا النوع هو قياس قدرة الطالب على </a:t>
            </a:r>
            <a:r>
              <a:rPr lang="ar-SA" sz="4200" b="1" dirty="0" smtClean="0">
                <a:solidFill>
                  <a:srgbClr val="FF0000"/>
                </a:solidFill>
                <a:latin typeface="Traditional Arabic" pitchFamily="18" charset="-78"/>
                <a:cs typeface="Traditional Arabic" pitchFamily="18" charset="-78"/>
              </a:rPr>
              <a:t>فهم المعنى العام للجمل الواردة, اضافة الى قدرته على القراءة الصحيحة وامتلاكه ثروة لغوية مناسبة.</a:t>
            </a:r>
          </a:p>
          <a:p>
            <a:pPr>
              <a:buNone/>
            </a:pPr>
            <a:r>
              <a:rPr lang="en-US" dirty="0" smtClean="0"/>
              <a:t/>
            </a:r>
            <a:br>
              <a:rPr lang="en-US" dirty="0" smtClean="0"/>
            </a:br>
            <a:endParaRPr lang="ar-SA" dirty="0"/>
          </a:p>
        </p:txBody>
      </p:sp>
      <p:sp>
        <p:nvSpPr>
          <p:cNvPr id="3" name="عنوان 2"/>
          <p:cNvSpPr>
            <a:spLocks noGrp="1"/>
          </p:cNvSpPr>
          <p:nvPr>
            <p:ph type="title"/>
          </p:nvPr>
        </p:nvSpPr>
        <p:spPr>
          <a:xfrm>
            <a:off x="500034" y="500042"/>
            <a:ext cx="8229600" cy="928694"/>
          </a:xfrm>
        </p:spPr>
        <p:txBody>
          <a:bodyPr>
            <a:normAutofit fontScale="90000"/>
          </a:bodyPr>
          <a:lstStyle/>
          <a:p>
            <a:pPr algn="ctr"/>
            <a:r>
              <a:rPr lang="ar-SA" dirty="0" smtClean="0">
                <a:solidFill>
                  <a:schemeClr val="bg2">
                    <a:lumMod val="50000"/>
                  </a:schemeClr>
                </a:solidFill>
              </a:rPr>
              <a:t>ثالثاً: إكمال الجمل:</a:t>
            </a:r>
            <a:r>
              <a:rPr lang="en-US" dirty="0" smtClean="0"/>
              <a:t/>
            </a:r>
            <a:br>
              <a:rPr lang="en-US"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1481328"/>
            <a:ext cx="8424936" cy="4827992"/>
          </a:xfrm>
        </p:spPr>
        <p:txBody>
          <a:bodyPr>
            <a:normAutofit fontScale="85000" lnSpcReduction="10000"/>
          </a:bodyPr>
          <a:lstStyle/>
          <a:p>
            <a:pPr marL="624078" indent="-514350">
              <a:buAutoNum type="arabicPeriod"/>
            </a:pPr>
            <a:r>
              <a:rPr lang="ar-SA" sz="3000" b="1" u="sng" dirty="0" smtClean="0">
                <a:solidFill>
                  <a:srgbClr val="C00000"/>
                </a:solidFill>
                <a:latin typeface="Traditional Arabic" pitchFamily="18" charset="-78"/>
                <a:cs typeface="Traditional Arabic" pitchFamily="18" charset="-78"/>
              </a:rPr>
              <a:t>جمل تسير في نفس الاتجاه:</a:t>
            </a:r>
          </a:p>
          <a:p>
            <a:pPr marL="624078" indent="-514350">
              <a:buNone/>
            </a:pPr>
            <a:r>
              <a:rPr lang="ar-SA" sz="3000" b="1" dirty="0" smtClean="0"/>
              <a:t>(</a:t>
            </a:r>
            <a:r>
              <a:rPr lang="ar-SA" sz="3000" b="1" dirty="0" smtClean="0">
                <a:latin typeface="Traditional Arabic" pitchFamily="18" charset="-78"/>
                <a:cs typeface="Traditional Arabic" pitchFamily="18" charset="-78"/>
              </a:rPr>
              <a:t>و، أو، إضافة لذلك، كذلك، على سبيل المثال، أيضا، بنفس الطريقة، يكون، يسمى، يعرف..... الخ) جميع هذه الكلمات تدل على أن العبارة تسير في نفس الاتجاه</a:t>
            </a:r>
            <a:endParaRPr lang="en-US" sz="3000" b="1" dirty="0" smtClean="0">
              <a:latin typeface="Traditional Arabic" pitchFamily="18" charset="-78"/>
              <a:cs typeface="Traditional Arabic" pitchFamily="18" charset="-78"/>
            </a:endParaRPr>
          </a:p>
          <a:p>
            <a:pPr marL="624078" indent="-514350">
              <a:buNone/>
            </a:pPr>
            <a:r>
              <a:rPr lang="en-US" sz="3200" b="1" dirty="0" smtClean="0">
                <a:latin typeface="Traditional Arabic" pitchFamily="18" charset="-78"/>
                <a:cs typeface="Traditional Arabic" pitchFamily="18" charset="-78"/>
              </a:rPr>
              <a:t/>
            </a:r>
            <a:br>
              <a:rPr lang="en-US" sz="3200" b="1" dirty="0" smtClean="0">
                <a:latin typeface="Traditional Arabic" pitchFamily="18" charset="-78"/>
                <a:cs typeface="Traditional Arabic" pitchFamily="18" charset="-78"/>
              </a:rPr>
            </a:br>
            <a:r>
              <a:rPr lang="ar-SA" sz="3200" b="1" dirty="0" smtClean="0">
                <a:solidFill>
                  <a:srgbClr val="00B050"/>
                </a:solidFill>
                <a:latin typeface="Traditional Arabic" pitchFamily="18" charset="-78"/>
                <a:cs typeface="Traditional Arabic" pitchFamily="18" charset="-78"/>
              </a:rPr>
              <a:t>مثال: </a:t>
            </a:r>
            <a:r>
              <a:rPr lang="ar-SA" sz="3200" b="1" dirty="0" smtClean="0">
                <a:latin typeface="Traditional Arabic" pitchFamily="18" charset="-78"/>
                <a:cs typeface="Traditional Arabic" pitchFamily="18" charset="-78"/>
              </a:rPr>
              <a:t>خلال القرن الماضي أباد الطاعون وعدد من ......... مدن بأكملها</a:t>
            </a:r>
            <a:r>
              <a:rPr lang="en-US" sz="3200" b="1" dirty="0" smtClean="0">
                <a:latin typeface="Traditional Arabic" pitchFamily="18" charset="-78"/>
                <a:cs typeface="Traditional Arabic" pitchFamily="18" charset="-78"/>
              </a:rPr>
              <a:t> </a:t>
            </a:r>
            <a:br>
              <a:rPr lang="en-US"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أ- الأوبئة.... ب- الأسلحة.... ج- الفيروسات...........د- الديناصورات</a:t>
            </a:r>
            <a:r>
              <a:rPr lang="en-US" sz="3200" b="1" dirty="0" smtClean="0">
                <a:latin typeface="Traditional Arabic" pitchFamily="18" charset="-78"/>
                <a:cs typeface="Traditional Arabic" pitchFamily="18" charset="-78"/>
              </a:rPr>
              <a:t/>
            </a:r>
            <a:br>
              <a:rPr lang="en-US"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(نجد أن بعد كلمة الطاعون حرف {و} الذي يدل على أن العبارة تسير في نفس الاتجاه {نجد أن الديناصورات والأسلحة لا تسير في نفس الاتجاه} ويبقى اختياران الفيروسات والأوبئة، ومن المعنى نجد أن الطاعون مرض وكذلك الأوبئة أمراض فنجد أن الإجابة هي </a:t>
            </a:r>
            <a:r>
              <a:rPr lang="ar-SA" sz="3200" b="1" dirty="0" err="1" smtClean="0">
                <a:latin typeface="Traditional Arabic" pitchFamily="18" charset="-78"/>
                <a:cs typeface="Traditional Arabic" pitchFamily="18" charset="-78"/>
              </a:rPr>
              <a:t>أ</a:t>
            </a:r>
            <a:r>
              <a:rPr lang="ar-SA" sz="3200" b="1" dirty="0" smtClean="0">
                <a:latin typeface="Traditional Arabic" pitchFamily="18" charset="-78"/>
                <a:cs typeface="Traditional Arabic" pitchFamily="18" charset="-78"/>
              </a:rPr>
              <a:t>)</a:t>
            </a:r>
            <a:endParaRPr lang="ar-SA" sz="3200" b="1" dirty="0">
              <a:latin typeface="Traditional Arabic" pitchFamily="18" charset="-78"/>
              <a:cs typeface="Traditional Arabic" pitchFamily="18" charset="-78"/>
            </a:endParaRPr>
          </a:p>
        </p:txBody>
      </p:sp>
      <p:sp>
        <p:nvSpPr>
          <p:cNvPr id="3" name="عنوان 2"/>
          <p:cNvSpPr>
            <a:spLocks noGrp="1"/>
          </p:cNvSpPr>
          <p:nvPr>
            <p:ph type="title"/>
          </p:nvPr>
        </p:nvSpPr>
        <p:spPr/>
        <p:txBody>
          <a:bodyPr>
            <a:normAutofit/>
          </a:bodyPr>
          <a:lstStyle/>
          <a:p>
            <a:pPr algn="ctr"/>
            <a:r>
              <a:rPr lang="ar-SA" dirty="0" smtClean="0">
                <a:solidFill>
                  <a:schemeClr val="bg2">
                    <a:lumMod val="50000"/>
                  </a:schemeClr>
                </a:solidFill>
              </a:rPr>
              <a:t>و لها ثلاثة أنواع</a:t>
            </a:r>
            <a:r>
              <a:rPr lang="en-US" dirty="0" smtClean="0">
                <a:solidFill>
                  <a:schemeClr val="bg2">
                    <a:lumMod val="50000"/>
                  </a:schemeClr>
                </a:solidFill>
              </a:rPr>
              <a:t>:</a:t>
            </a:r>
            <a:r>
              <a:rPr lang="ar-SA" dirty="0" smtClean="0">
                <a:solidFill>
                  <a:schemeClr val="bg2">
                    <a:lumMod val="50000"/>
                  </a:schemeClr>
                </a:solidFill>
              </a:rPr>
              <a:t>( حسب معنى الجملة )</a:t>
            </a:r>
            <a:endParaRPr lang="ar-SA" dirty="0">
              <a:solidFill>
                <a:schemeClr val="bg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linds(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linds(horizontal)">
                                      <p:cBhvr>
                                        <p:cTn id="2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40000" lnSpcReduction="20000"/>
          </a:bodyPr>
          <a:lstStyle/>
          <a:p>
            <a:pPr>
              <a:buNone/>
            </a:pPr>
            <a:r>
              <a:rPr lang="ar-SA" sz="5900" b="1" dirty="0" smtClean="0">
                <a:solidFill>
                  <a:srgbClr val="C00000"/>
                </a:solidFill>
                <a:latin typeface="Traditional Arabic" pitchFamily="18" charset="-78"/>
                <a:cs typeface="Traditional Arabic" pitchFamily="18" charset="-78"/>
              </a:rPr>
              <a:t>أهداف الجلسة:</a:t>
            </a:r>
          </a:p>
          <a:p>
            <a:pPr marL="342900" indent="-342900">
              <a:buAutoNum type="arabicPeriod"/>
            </a:pPr>
            <a:r>
              <a:rPr lang="ar-SA" sz="5900" b="1" dirty="0" smtClean="0">
                <a:latin typeface="Traditional Arabic" pitchFamily="18" charset="-78"/>
                <a:cs typeface="Traditional Arabic" pitchFamily="18" charset="-78"/>
              </a:rPr>
              <a:t> </a:t>
            </a:r>
            <a:r>
              <a:rPr lang="ar-SA" sz="7000" b="1" dirty="0" smtClean="0">
                <a:solidFill>
                  <a:schemeClr val="bg2">
                    <a:lumMod val="50000"/>
                  </a:schemeClr>
                </a:solidFill>
                <a:latin typeface="Traditional Arabic" pitchFamily="18" charset="-78"/>
                <a:cs typeface="Traditional Arabic" pitchFamily="18" charset="-78"/>
              </a:rPr>
              <a:t>التعريف بالاختبار عن طريق :</a:t>
            </a:r>
          </a:p>
          <a:p>
            <a:pPr marL="342900" indent="-342900">
              <a:buNone/>
            </a:pPr>
            <a:r>
              <a:rPr lang="ar-SA" sz="7000" b="1" dirty="0" smtClean="0">
                <a:latin typeface="Traditional Arabic" pitchFamily="18" charset="-78"/>
                <a:cs typeface="Traditional Arabic" pitchFamily="18" charset="-78"/>
              </a:rPr>
              <a:t>            - توضيح ماذا يمثل الاختبار</a:t>
            </a:r>
          </a:p>
          <a:p>
            <a:pPr marL="342900" indent="-342900">
              <a:buNone/>
            </a:pPr>
            <a:r>
              <a:rPr lang="ar-SA" sz="7000" b="1" dirty="0" smtClean="0">
                <a:latin typeface="Traditional Arabic" pitchFamily="18" charset="-78"/>
                <a:cs typeface="Traditional Arabic" pitchFamily="18" charset="-78"/>
              </a:rPr>
              <a:t>            - الفرق بين اختبار القدرات و التحصيلي</a:t>
            </a:r>
          </a:p>
          <a:p>
            <a:pPr marL="342900" indent="-342900">
              <a:buNone/>
            </a:pPr>
            <a:r>
              <a:rPr lang="ar-SA" sz="7000" b="1" dirty="0" smtClean="0">
                <a:latin typeface="Traditional Arabic" pitchFamily="18" charset="-78"/>
                <a:cs typeface="Traditional Arabic" pitchFamily="18" charset="-78"/>
              </a:rPr>
              <a:t>            - تعريف اختبار القدرات </a:t>
            </a:r>
          </a:p>
          <a:p>
            <a:pPr marL="342900" indent="-342900">
              <a:buNone/>
            </a:pPr>
            <a:r>
              <a:rPr lang="ar-SA" sz="7000" b="1" dirty="0" smtClean="0">
                <a:latin typeface="Traditional Arabic" pitchFamily="18" charset="-78"/>
                <a:cs typeface="Traditional Arabic" pitchFamily="18" charset="-78"/>
              </a:rPr>
              <a:t>            - أهمية الاختبار</a:t>
            </a:r>
          </a:p>
          <a:p>
            <a:pPr marL="342900" indent="-342900">
              <a:buNone/>
            </a:pPr>
            <a:r>
              <a:rPr lang="ar-SA" sz="7000" b="1" dirty="0" smtClean="0">
                <a:latin typeface="Traditional Arabic" pitchFamily="18" charset="-78"/>
                <a:cs typeface="Traditional Arabic" pitchFamily="18" charset="-78"/>
              </a:rPr>
              <a:t>            - مكونات الاختبار</a:t>
            </a:r>
          </a:p>
          <a:p>
            <a:pPr marL="342900" indent="-342900">
              <a:buNone/>
            </a:pPr>
            <a:r>
              <a:rPr lang="ar-SA" sz="7000" b="1" dirty="0" smtClean="0">
                <a:latin typeface="Traditional Arabic" pitchFamily="18" charset="-78"/>
                <a:cs typeface="Traditional Arabic" pitchFamily="18" charset="-78"/>
              </a:rPr>
              <a:t>            - تعريف الاختبار التحصيلي</a:t>
            </a:r>
          </a:p>
          <a:p>
            <a:pPr marL="342900" indent="-342900">
              <a:buNone/>
            </a:pPr>
            <a:endParaRPr lang="ar-SA" sz="5900" dirty="0" smtClean="0">
              <a:latin typeface="Traditional Arabic" pitchFamily="18" charset="-78"/>
              <a:cs typeface="Traditional Arabic" pitchFamily="18" charset="-78"/>
            </a:endParaRPr>
          </a:p>
          <a:p>
            <a:pPr marL="342900" indent="-342900">
              <a:buAutoNum type="arabicPeriod"/>
            </a:pPr>
            <a:r>
              <a:rPr lang="ar-SA" sz="7000" b="1" dirty="0" smtClean="0">
                <a:solidFill>
                  <a:schemeClr val="bg2">
                    <a:lumMod val="50000"/>
                  </a:schemeClr>
                </a:solidFill>
                <a:latin typeface="Traditional Arabic" pitchFamily="18" charset="-78"/>
                <a:cs typeface="Traditional Arabic" pitchFamily="18" charset="-78"/>
              </a:rPr>
              <a:t>عرض لكيفية التهيئة النفسية </a:t>
            </a:r>
            <a:r>
              <a:rPr lang="ar-SA" sz="7000" b="1" dirty="0">
                <a:solidFill>
                  <a:schemeClr val="bg2">
                    <a:lumMod val="50000"/>
                  </a:schemeClr>
                </a:solidFill>
                <a:latin typeface="Traditional Arabic" pitchFamily="18" charset="-78"/>
                <a:cs typeface="Traditional Arabic" pitchFamily="18" charset="-78"/>
              </a:rPr>
              <a:t>ل</a:t>
            </a:r>
            <a:r>
              <a:rPr lang="ar-SA" sz="7000" b="1" dirty="0" smtClean="0">
                <a:solidFill>
                  <a:schemeClr val="bg2">
                    <a:lumMod val="50000"/>
                  </a:schemeClr>
                </a:solidFill>
                <a:latin typeface="Traditional Arabic" pitchFamily="18" charset="-78"/>
                <a:cs typeface="Traditional Arabic" pitchFamily="18" charset="-78"/>
              </a:rPr>
              <a:t>لطالبة للاختبار عن طريق:</a:t>
            </a:r>
          </a:p>
          <a:p>
            <a:pPr marL="342900" indent="-342900">
              <a:buNone/>
            </a:pPr>
            <a:r>
              <a:rPr lang="ar-SA" sz="7000" b="1" dirty="0" smtClean="0">
                <a:solidFill>
                  <a:srgbClr val="C00000"/>
                </a:solidFill>
                <a:latin typeface="Traditional Arabic" pitchFamily="18" charset="-78"/>
                <a:cs typeface="Traditional Arabic" pitchFamily="18" charset="-78"/>
              </a:rPr>
              <a:t>            </a:t>
            </a:r>
            <a:r>
              <a:rPr lang="ar-SA" sz="7000" b="1" dirty="0" smtClean="0">
                <a:latin typeface="Traditional Arabic" pitchFamily="18" charset="-78"/>
                <a:cs typeface="Traditional Arabic" pitchFamily="18" charset="-78"/>
              </a:rPr>
              <a:t>- عرض لرسائل ايجابية عن الاختبار</a:t>
            </a:r>
          </a:p>
          <a:p>
            <a:pPr marL="342900" indent="-342900">
              <a:buNone/>
            </a:pPr>
            <a:r>
              <a:rPr lang="ar-SA" dirty="0" smtClean="0"/>
              <a:t>           </a:t>
            </a:r>
          </a:p>
          <a:p>
            <a:pPr>
              <a:buNone/>
            </a:pPr>
            <a:endParaRPr lang="ar-SA" dirty="0"/>
          </a:p>
        </p:txBody>
      </p:sp>
      <p:sp>
        <p:nvSpPr>
          <p:cNvPr id="3" name="عنوان 2"/>
          <p:cNvSpPr>
            <a:spLocks noGrp="1"/>
          </p:cNvSpPr>
          <p:nvPr>
            <p:ph type="title"/>
          </p:nvPr>
        </p:nvSpPr>
        <p:spPr/>
        <p:txBody>
          <a:bodyPr>
            <a:normAutofit fontScale="90000"/>
          </a:bodyPr>
          <a:lstStyle/>
          <a:p>
            <a:pPr algn="ctr"/>
            <a:r>
              <a:rPr lang="ar-SA" dirty="0" smtClean="0"/>
              <a:t>اليوم الأول:</a:t>
            </a:r>
            <a:br>
              <a:rPr lang="ar-SA" dirty="0" smtClean="0"/>
            </a:br>
            <a:r>
              <a:rPr lang="ar-SA" sz="3600" dirty="0" smtClean="0">
                <a:solidFill>
                  <a:srgbClr val="C00000"/>
                </a:solidFill>
              </a:rPr>
              <a:t>الجلسة الأولى</a:t>
            </a:r>
            <a:endParaRPr lang="ar-SA" sz="36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linds(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linds(horizont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linds(horizontal)">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linds(horizontal)">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linds(horizontal)">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blinds(horizontal)">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blinds(horizontal)">
                                      <p:cBhvr>
                                        <p:cTn id="47" dur="500"/>
                                        <p:tgtEl>
                                          <p:spTgt spid="2">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linds(horizont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blinds(horizontal)">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blinds(horizontal)">
                                      <p:cBhvr>
                                        <p:cTn id="6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28604"/>
            <a:ext cx="8229600" cy="5880716"/>
          </a:xfrm>
        </p:spPr>
        <p:txBody>
          <a:bodyPr>
            <a:noAutofit/>
          </a:bodyPr>
          <a:lstStyle/>
          <a:p>
            <a:pPr>
              <a:buNone/>
            </a:pPr>
            <a:r>
              <a:rPr lang="ar-SA" sz="2800" b="1" u="sng" dirty="0" smtClean="0">
                <a:solidFill>
                  <a:srgbClr val="C00000"/>
                </a:solidFill>
                <a:latin typeface="Traditional Arabic" pitchFamily="18" charset="-78"/>
                <a:cs typeface="Traditional Arabic" pitchFamily="18" charset="-78"/>
              </a:rPr>
              <a:t>2. جمل تحمل عبارات في الاتجاه المعاكس</a:t>
            </a:r>
            <a:r>
              <a:rPr lang="en-US" sz="2800" b="1" u="sng" dirty="0" smtClean="0">
                <a:solidFill>
                  <a:srgbClr val="C00000"/>
                </a:solidFill>
                <a:latin typeface="Traditional Arabic" pitchFamily="18" charset="-78"/>
                <a:cs typeface="Traditional Arabic" pitchFamily="18" charset="-78"/>
              </a:rPr>
              <a:t>:</a:t>
            </a:r>
            <a:r>
              <a:rPr lang="en-US" sz="2800" b="1" dirty="0" smtClean="0">
                <a:latin typeface="Traditional Arabic" pitchFamily="18" charset="-78"/>
                <a:cs typeface="Traditional Arabic" pitchFamily="18" charset="-78"/>
              </a:rPr>
              <a:t/>
            </a:r>
            <a:br>
              <a:rPr lang="en-US"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(لكن، مع ذلك، في الجانب الآخر، وبالعكس، على النقيض، على الرغم، بالمقابل، بخلاف، مع أن ..... الخ) جميع هذه الكلمات والأحرف تدل على عكس الاتجاه</a:t>
            </a:r>
            <a:r>
              <a:rPr lang="en-US" sz="2800" b="1" dirty="0" smtClean="0">
                <a:latin typeface="Traditional Arabic" pitchFamily="18" charset="-78"/>
                <a:cs typeface="Traditional Arabic" pitchFamily="18" charset="-78"/>
              </a:rPr>
              <a:t>.</a:t>
            </a:r>
            <a:br>
              <a:rPr lang="en-US" sz="2800" b="1" dirty="0" smtClean="0">
                <a:latin typeface="Traditional Arabic" pitchFamily="18" charset="-78"/>
                <a:cs typeface="Traditional Arabic" pitchFamily="18" charset="-78"/>
              </a:rPr>
            </a:br>
            <a:r>
              <a:rPr lang="ar-SA" sz="2800" b="1" dirty="0" smtClean="0">
                <a:solidFill>
                  <a:srgbClr val="00B050"/>
                </a:solidFill>
                <a:latin typeface="Traditional Arabic" pitchFamily="18" charset="-78"/>
                <a:cs typeface="Traditional Arabic" pitchFamily="18" charset="-78"/>
              </a:rPr>
              <a:t>مثال</a:t>
            </a:r>
            <a:r>
              <a:rPr lang="en-US" sz="2800" b="1" dirty="0" smtClean="0">
                <a:solidFill>
                  <a:srgbClr val="00B050"/>
                </a:solidFill>
                <a:latin typeface="Traditional Arabic" pitchFamily="18" charset="-78"/>
                <a:cs typeface="Traditional Arabic" pitchFamily="18" charset="-78"/>
              </a:rPr>
              <a:t>:</a:t>
            </a:r>
            <a:r>
              <a:rPr lang="en-US" sz="2800" b="1" dirty="0" smtClean="0">
                <a:latin typeface="Traditional Arabic" pitchFamily="18" charset="-78"/>
                <a:cs typeface="Traditional Arabic" pitchFamily="18" charset="-78"/>
              </a:rPr>
              <a:t/>
            </a:r>
            <a:br>
              <a:rPr lang="en-US"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مع أن الغدر من سمات الخائن، فإن....... من سمات</a:t>
            </a:r>
            <a:r>
              <a:rPr lang="en-US" sz="2800" b="1" dirty="0" smtClean="0">
                <a:latin typeface="Traditional Arabic" pitchFamily="18" charset="-78"/>
                <a:cs typeface="Traditional Arabic" pitchFamily="18" charset="-78"/>
              </a:rPr>
              <a:t> ...........</a:t>
            </a:r>
            <a:br>
              <a:rPr lang="en-US"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أ- المروءة، الكريم                </a:t>
            </a:r>
            <a:r>
              <a:rPr lang="ar-SA" sz="2800" b="1" dirty="0" err="1" smtClean="0">
                <a:latin typeface="Traditional Arabic" pitchFamily="18" charset="-78"/>
                <a:cs typeface="Traditional Arabic" pitchFamily="18" charset="-78"/>
              </a:rPr>
              <a:t>ب</a:t>
            </a:r>
            <a:r>
              <a:rPr lang="ar-SA" sz="2800" b="1" dirty="0" smtClean="0">
                <a:latin typeface="Traditional Arabic" pitchFamily="18" charset="-78"/>
                <a:cs typeface="Traditional Arabic" pitchFamily="18" charset="-78"/>
              </a:rPr>
              <a:t>- </a:t>
            </a:r>
            <a:r>
              <a:rPr lang="ar-SA" sz="2800" b="1" dirty="0" err="1" smtClean="0">
                <a:latin typeface="Traditional Arabic" pitchFamily="18" charset="-78"/>
                <a:cs typeface="Traditional Arabic" pitchFamily="18" charset="-78"/>
              </a:rPr>
              <a:t>الإنانية</a:t>
            </a:r>
            <a:r>
              <a:rPr lang="ar-SA" sz="2800" b="1" dirty="0" smtClean="0">
                <a:latin typeface="Traditional Arabic" pitchFamily="18" charset="-78"/>
                <a:cs typeface="Traditional Arabic" pitchFamily="18" charset="-78"/>
              </a:rPr>
              <a:t> ،المنافق </a:t>
            </a:r>
          </a:p>
          <a:p>
            <a:pPr>
              <a:buNone/>
            </a:pPr>
            <a:r>
              <a:rPr lang="ar-SA" sz="2800" b="1" dirty="0" smtClean="0">
                <a:latin typeface="Traditional Arabic" pitchFamily="18" charset="-78"/>
                <a:cs typeface="Traditional Arabic" pitchFamily="18" charset="-78"/>
              </a:rPr>
              <a:t>       ج- البطل، الشجاعة                د- التهور، الحكيم</a:t>
            </a:r>
          </a:p>
          <a:p>
            <a:pPr>
              <a:buNone/>
            </a:pPr>
            <a:r>
              <a:rPr lang="en-US" sz="2800" b="1" dirty="0" smtClean="0">
                <a:latin typeface="Traditional Arabic" pitchFamily="18" charset="-78"/>
                <a:cs typeface="Traditional Arabic" pitchFamily="18" charset="-78"/>
              </a:rPr>
              <a:t/>
            </a:r>
            <a:br>
              <a:rPr lang="en-US"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(بالتفكير نجد أن الجملة تسير عكس الاتجاه لوجود {مع أن} {لذلك يجب استبعاد الاختيارين </a:t>
            </a:r>
            <a:r>
              <a:rPr lang="ar-SA" sz="2800" b="1" dirty="0" err="1" smtClean="0">
                <a:latin typeface="Traditional Arabic" pitchFamily="18" charset="-78"/>
                <a:cs typeface="Traditional Arabic" pitchFamily="18" charset="-78"/>
              </a:rPr>
              <a:t>ب</a:t>
            </a:r>
            <a:r>
              <a:rPr lang="ar-SA" sz="2800" b="1" dirty="0" smtClean="0">
                <a:latin typeface="Traditional Arabic" pitchFamily="18" charset="-78"/>
                <a:cs typeface="Traditional Arabic" pitchFamily="18" charset="-78"/>
              </a:rPr>
              <a:t> , </a:t>
            </a:r>
            <a:r>
              <a:rPr lang="ar-SA" sz="2800" b="1" dirty="0" err="1" smtClean="0">
                <a:latin typeface="Traditional Arabic" pitchFamily="18" charset="-78"/>
                <a:cs typeface="Traditional Arabic" pitchFamily="18" charset="-78"/>
              </a:rPr>
              <a:t>د</a:t>
            </a:r>
            <a:r>
              <a:rPr lang="ar-SA" sz="2800" b="1" dirty="0" smtClean="0">
                <a:latin typeface="Traditional Arabic" pitchFamily="18" charset="-78"/>
                <a:cs typeface="Traditional Arabic" pitchFamily="18" charset="-78"/>
              </a:rPr>
              <a:t> لأنها تسير في نفس الاتجاه والمطلوب تغيير اتجاه الجملة} يتبقى لنا </a:t>
            </a:r>
            <a:r>
              <a:rPr lang="ar-SA" sz="2800" b="1" dirty="0" err="1" smtClean="0">
                <a:latin typeface="Traditional Arabic" pitchFamily="18" charset="-78"/>
                <a:cs typeface="Traditional Arabic" pitchFamily="18" charset="-78"/>
              </a:rPr>
              <a:t>أ</a:t>
            </a:r>
            <a:r>
              <a:rPr lang="ar-SA" sz="2800" b="1" dirty="0" smtClean="0">
                <a:latin typeface="Traditional Arabic" pitchFamily="18" charset="-78"/>
                <a:cs typeface="Traditional Arabic" pitchFamily="18" charset="-78"/>
              </a:rPr>
              <a:t>, </a:t>
            </a:r>
            <a:r>
              <a:rPr lang="ar-SA" sz="2800" b="1" dirty="0" err="1" smtClean="0">
                <a:latin typeface="Traditional Arabic" pitchFamily="18" charset="-78"/>
                <a:cs typeface="Traditional Arabic" pitchFamily="18" charset="-78"/>
              </a:rPr>
              <a:t>ج</a:t>
            </a:r>
            <a:r>
              <a:rPr lang="ar-SA" sz="2800" b="1" dirty="0" smtClean="0">
                <a:latin typeface="Traditional Arabic" pitchFamily="18" charset="-78"/>
                <a:cs typeface="Traditional Arabic" pitchFamily="18" charset="-78"/>
              </a:rPr>
              <a:t> والاختيار </a:t>
            </a:r>
            <a:r>
              <a:rPr lang="ar-SA" sz="2800" b="1" dirty="0" err="1" smtClean="0">
                <a:latin typeface="Traditional Arabic" pitchFamily="18" charset="-78"/>
                <a:cs typeface="Traditional Arabic" pitchFamily="18" charset="-78"/>
              </a:rPr>
              <a:t>ج</a:t>
            </a:r>
            <a:r>
              <a:rPr lang="ar-SA" sz="2800" b="1" dirty="0" smtClean="0">
                <a:latin typeface="Traditional Arabic" pitchFamily="18" charset="-78"/>
                <a:cs typeface="Traditional Arabic" pitchFamily="18" charset="-78"/>
              </a:rPr>
              <a:t> معكوس لا يصلح أن نقول أن البطل من سمات الشجاعة بل العكس إذا يتبقى لنا الاختيار (أ) وهو الصحيح</a:t>
            </a:r>
            <a:r>
              <a:rPr lang="en-US" sz="2800" b="1" dirty="0" smtClean="0">
                <a:latin typeface="Traditional Arabic" pitchFamily="18" charset="-78"/>
                <a:cs typeface="Traditional Arabic" pitchFamily="18" charset="-78"/>
              </a:rPr>
              <a:t>.</a:t>
            </a:r>
            <a:br>
              <a:rPr lang="en-US" sz="2800" b="1" dirty="0" smtClean="0">
                <a:latin typeface="Traditional Arabic" pitchFamily="18" charset="-78"/>
                <a:cs typeface="Traditional Arabic" pitchFamily="18" charset="-78"/>
              </a:rPr>
            </a:br>
            <a:endParaRPr lang="ar-SA" sz="28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51520" y="357166"/>
            <a:ext cx="8568952" cy="6024162"/>
          </a:xfrm>
        </p:spPr>
        <p:txBody>
          <a:bodyPr>
            <a:normAutofit fontScale="92500" lnSpcReduction="10000"/>
          </a:bodyPr>
          <a:lstStyle/>
          <a:p>
            <a:pPr>
              <a:buNone/>
            </a:pPr>
            <a:r>
              <a:rPr lang="en-US" dirty="0" smtClean="0"/>
              <a:t/>
            </a:r>
            <a:br>
              <a:rPr lang="en-US" dirty="0" smtClean="0"/>
            </a:br>
            <a:r>
              <a:rPr lang="ar-SA" sz="3000" b="1" u="sng" dirty="0" smtClean="0">
                <a:solidFill>
                  <a:srgbClr val="C00000"/>
                </a:solidFill>
                <a:latin typeface="Traditional Arabic" pitchFamily="18" charset="-78"/>
                <a:cs typeface="Traditional Arabic" pitchFamily="18" charset="-78"/>
              </a:rPr>
              <a:t>3. جمل سبب ونتيجة</a:t>
            </a:r>
            <a:r>
              <a:rPr lang="en-US" sz="3000" b="1" u="sng" dirty="0" smtClean="0">
                <a:solidFill>
                  <a:srgbClr val="C00000"/>
                </a:solidFill>
                <a:latin typeface="Traditional Arabic" pitchFamily="18" charset="-78"/>
                <a:cs typeface="Traditional Arabic" pitchFamily="18" charset="-78"/>
              </a:rPr>
              <a:t>:</a:t>
            </a:r>
            <a:r>
              <a:rPr lang="en-US" sz="3000" b="1" dirty="0" smtClean="0">
                <a:latin typeface="Traditional Arabic" pitchFamily="18" charset="-78"/>
                <a:cs typeface="Traditional Arabic" pitchFamily="18" charset="-78"/>
              </a:rPr>
              <a:t/>
            </a:r>
            <a:br>
              <a:rPr lang="en-US" sz="3000" b="1" dirty="0" smtClean="0">
                <a:latin typeface="Traditional Arabic" pitchFamily="18" charset="-78"/>
                <a:cs typeface="Traditional Arabic" pitchFamily="18" charset="-78"/>
              </a:rPr>
            </a:br>
            <a:r>
              <a:rPr lang="en-US" sz="3000" b="1" dirty="0" smtClean="0">
                <a:latin typeface="Traditional Arabic" pitchFamily="18" charset="-78"/>
                <a:cs typeface="Traditional Arabic" pitchFamily="18" charset="-78"/>
              </a:rPr>
              <a:t>) </a:t>
            </a:r>
            <a:r>
              <a:rPr lang="ar-SA" sz="3000" b="1" dirty="0" smtClean="0">
                <a:latin typeface="Traditional Arabic" pitchFamily="18" charset="-78"/>
                <a:cs typeface="Traditional Arabic" pitchFamily="18" charset="-78"/>
              </a:rPr>
              <a:t>لذلك ،سببا ، يؤدي إلى، نتيجته ، لأن ،....... الخ) </a:t>
            </a:r>
          </a:p>
          <a:p>
            <a:pPr>
              <a:buNone/>
            </a:pPr>
            <a:r>
              <a:rPr lang="ar-SA" sz="3000" b="1" dirty="0" smtClean="0">
                <a:latin typeface="Traditional Arabic" pitchFamily="18" charset="-78"/>
                <a:cs typeface="Traditional Arabic" pitchFamily="18" charset="-78"/>
              </a:rPr>
              <a:t>     جميع هذه الكلمات تدل على جمل السبب والنتيجة</a:t>
            </a:r>
            <a:r>
              <a:rPr lang="en-US" sz="3000" b="1" dirty="0" smtClean="0">
                <a:latin typeface="Traditional Arabic" pitchFamily="18" charset="-78"/>
                <a:cs typeface="Traditional Arabic" pitchFamily="18" charset="-78"/>
              </a:rPr>
              <a:t/>
            </a:r>
            <a:br>
              <a:rPr lang="en-US" sz="3000" b="1" dirty="0" smtClean="0">
                <a:latin typeface="Traditional Arabic" pitchFamily="18" charset="-78"/>
                <a:cs typeface="Traditional Arabic" pitchFamily="18" charset="-78"/>
              </a:rPr>
            </a:br>
            <a:r>
              <a:rPr lang="ar-SA" sz="3000" b="1" dirty="0" smtClean="0">
                <a:solidFill>
                  <a:srgbClr val="00B050"/>
                </a:solidFill>
                <a:latin typeface="Traditional Arabic" pitchFamily="18" charset="-78"/>
                <a:cs typeface="Traditional Arabic" pitchFamily="18" charset="-78"/>
              </a:rPr>
              <a:t>مثال</a:t>
            </a:r>
            <a:r>
              <a:rPr lang="en-US" sz="3000" b="1" dirty="0" smtClean="0">
                <a:solidFill>
                  <a:srgbClr val="00B050"/>
                </a:solidFill>
                <a:latin typeface="Traditional Arabic" pitchFamily="18" charset="-78"/>
                <a:cs typeface="Traditional Arabic" pitchFamily="18" charset="-78"/>
              </a:rPr>
              <a:t>:</a:t>
            </a:r>
            <a:r>
              <a:rPr lang="en-US" sz="3000" b="1" dirty="0" smtClean="0">
                <a:latin typeface="Traditional Arabic" pitchFamily="18" charset="-78"/>
                <a:cs typeface="Traditional Arabic" pitchFamily="18" charset="-78"/>
              </a:rPr>
              <a:t/>
            </a:r>
            <a:br>
              <a:rPr lang="en-US" sz="3000" b="1" dirty="0" smtClean="0">
                <a:latin typeface="Traditional Arabic" pitchFamily="18" charset="-78"/>
                <a:cs typeface="Traditional Arabic" pitchFamily="18" charset="-78"/>
              </a:rPr>
            </a:br>
            <a:r>
              <a:rPr lang="ar-SA" sz="3000" b="1" dirty="0" smtClean="0">
                <a:latin typeface="Traditional Arabic" pitchFamily="18" charset="-78"/>
                <a:cs typeface="Traditional Arabic" pitchFamily="18" charset="-78"/>
              </a:rPr>
              <a:t>مما يدل على نجاح المعلم في مهمته كونه .......... ، لأن في ذلك ضبطا للطلاب و ........... لما عندهم من جماح</a:t>
            </a:r>
            <a:r>
              <a:rPr lang="en-US" sz="3000" b="1" dirty="0" smtClean="0">
                <a:latin typeface="Traditional Arabic" pitchFamily="18" charset="-78"/>
                <a:cs typeface="Traditional Arabic" pitchFamily="18" charset="-78"/>
              </a:rPr>
              <a:t>.</a:t>
            </a:r>
            <a:br>
              <a:rPr lang="en-US" sz="3000" b="1" dirty="0" smtClean="0">
                <a:latin typeface="Traditional Arabic" pitchFamily="18" charset="-78"/>
                <a:cs typeface="Traditional Arabic" pitchFamily="18" charset="-78"/>
              </a:rPr>
            </a:br>
            <a:r>
              <a:rPr lang="ar-SA" sz="3000" b="1" dirty="0" smtClean="0">
                <a:latin typeface="Traditional Arabic" pitchFamily="18" charset="-78"/>
                <a:cs typeface="Traditional Arabic" pitchFamily="18" charset="-78"/>
              </a:rPr>
              <a:t>     أ- مرحا, مؤيدا                     ب- صارما, تنمية</a:t>
            </a:r>
          </a:p>
          <a:p>
            <a:pPr>
              <a:buNone/>
            </a:pPr>
            <a:r>
              <a:rPr lang="ar-SA" sz="3000" b="1" dirty="0" smtClean="0">
                <a:latin typeface="Traditional Arabic" pitchFamily="18" charset="-78"/>
                <a:cs typeface="Traditional Arabic" pitchFamily="18" charset="-78"/>
              </a:rPr>
              <a:t>       ج- حازما, كبحا                     د- صبورا , حرصا</a:t>
            </a:r>
          </a:p>
          <a:p>
            <a:pPr>
              <a:buNone/>
            </a:pPr>
            <a:endParaRPr lang="ar-SA" sz="3000" b="1" dirty="0" smtClean="0">
              <a:latin typeface="Traditional Arabic" pitchFamily="18" charset="-78"/>
              <a:cs typeface="Traditional Arabic" pitchFamily="18" charset="-78"/>
            </a:endParaRPr>
          </a:p>
          <a:p>
            <a:pPr>
              <a:buNone/>
            </a:pPr>
            <a:r>
              <a:rPr lang="ar-SA" sz="3000" b="1" dirty="0" smtClean="0">
                <a:latin typeface="Traditional Arabic" pitchFamily="18" charset="-78"/>
                <a:cs typeface="Traditional Arabic" pitchFamily="18" charset="-78"/>
              </a:rPr>
              <a:t>هذه جملة مركبة من شقين، ففي الشق الأول نجد انه لكي يكون المعلم ناجحا في مهمته فعليه أن يكون مرحا أو صارما أو حازما أو صبورا ، بمعنى أن جميع الاختيارات المختارة للفراغ الأول مقبولة، لكن يحسم الأمر في الاختيار هو فراغ الشق الثاني من الجملة ، حيث نجد في الشق الثاني أن جماح الطلاب يلزمه نوع من الضبط والكبح ، إذا الاختيار (ج) هو الصحيح</a:t>
            </a:r>
            <a:endParaRPr lang="ar-SA" sz="30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ox(in)">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628800"/>
            <a:ext cx="8229600" cy="4608512"/>
          </a:xfrm>
        </p:spPr>
        <p:txBody>
          <a:bodyPr>
            <a:normAutofit lnSpcReduction="10000"/>
          </a:bodyPr>
          <a:lstStyle/>
          <a:p>
            <a:pPr marL="624078" indent="-514350">
              <a:buFont typeface="+mj-lt"/>
              <a:buAutoNum type="arabicPeriod"/>
            </a:pPr>
            <a:r>
              <a:rPr lang="ar-SA" dirty="0" smtClean="0"/>
              <a:t>    </a:t>
            </a:r>
            <a:r>
              <a:rPr lang="ar-SA" sz="2800" b="1" dirty="0" smtClean="0">
                <a:latin typeface="Traditional Arabic" pitchFamily="18" charset="-78"/>
                <a:cs typeface="Traditional Arabic" pitchFamily="18" charset="-78"/>
              </a:rPr>
              <a:t>ادرس مفهوم الجملة وذلك بالحرص على أن تقرأ الجملة كلها، لأن كل جملة غالباً ما تشتمل على مفاتيح تقودك إلى معرفة الإجابة الصحيحة.</a:t>
            </a:r>
          </a:p>
          <a:p>
            <a:pPr marL="624078" indent="-514350">
              <a:buFont typeface="+mj-lt"/>
              <a:buAutoNum type="arabicPeriod"/>
            </a:pPr>
            <a:endParaRPr lang="en-US" sz="2800" b="1" dirty="0" smtClean="0">
              <a:latin typeface="Traditional Arabic" pitchFamily="18" charset="-78"/>
              <a:cs typeface="Traditional Arabic" pitchFamily="18" charset="-78"/>
            </a:endParaRPr>
          </a:p>
          <a:p>
            <a:pPr marL="624078" indent="-514350">
              <a:buFont typeface="+mj-lt"/>
              <a:buAutoNum type="arabicPeriod"/>
            </a:pPr>
            <a:r>
              <a:rPr lang="en-US"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قم بتجريب الاختيارات وذلك بقراءة الاختيارات مبتدئاً بالأول فالأول، وأملأ بالكلمة الأولى الفراغ الأول وبالكلمة الثانية الفراغ الثاني .... الكلمتان اللتان تكملان الفراغين إكمالاً صحيحاً، وتستقيم معهما الجملة في معناها وفي تركيبها هي الإجابة الصحيحة.</a:t>
            </a:r>
          </a:p>
          <a:p>
            <a:pPr marL="624078" indent="-514350">
              <a:buFont typeface="+mj-lt"/>
              <a:buAutoNum type="arabicPeriod"/>
            </a:pPr>
            <a:endParaRPr lang="ar-SA" sz="2800" b="1" dirty="0" smtClean="0">
              <a:latin typeface="Traditional Arabic" pitchFamily="18" charset="-78"/>
              <a:cs typeface="Traditional Arabic" pitchFamily="18" charset="-78"/>
            </a:endParaRPr>
          </a:p>
          <a:p>
            <a:pPr marL="624078" indent="-514350">
              <a:buFont typeface="+mj-lt"/>
              <a:buAutoNum type="arabicPeriod"/>
            </a:pPr>
            <a:r>
              <a:rPr lang="ar-SA" sz="2800" b="1" dirty="0" smtClean="0">
                <a:latin typeface="Traditional Arabic" pitchFamily="18" charset="-78"/>
                <a:cs typeface="Traditional Arabic" pitchFamily="18" charset="-78"/>
              </a:rPr>
              <a:t>قد تمرّ بك في إكمال الجمل كلمات لا تعرف معناها، هذا لا يعني أن تصرف عنها النظر فإن معنى الجملة كثيراً ما يُفْهم مع وجود كلمات غير مفهومة فيها</a:t>
            </a:r>
            <a:r>
              <a:rPr lang="en-US" sz="2800" b="1" dirty="0" smtClean="0">
                <a:latin typeface="Traditional Arabic" pitchFamily="18" charset="-78"/>
                <a:cs typeface="Traditional Arabic" pitchFamily="18" charset="-78"/>
              </a:rPr>
              <a:t>.</a:t>
            </a:r>
            <a:r>
              <a:rPr lang="en-US" dirty="0" smtClean="0"/>
              <a:t/>
            </a:r>
            <a:br>
              <a:rPr lang="en-US" dirty="0" smtClean="0"/>
            </a:br>
            <a:endParaRPr lang="en-US" dirty="0" smtClean="0"/>
          </a:p>
        </p:txBody>
      </p:sp>
      <p:sp>
        <p:nvSpPr>
          <p:cNvPr id="3" name="عنوان 2"/>
          <p:cNvSpPr>
            <a:spLocks noGrp="1"/>
          </p:cNvSpPr>
          <p:nvPr>
            <p:ph type="title"/>
          </p:nvPr>
        </p:nvSpPr>
        <p:spPr/>
        <p:txBody>
          <a:bodyPr>
            <a:normAutofit/>
          </a:bodyPr>
          <a:lstStyle/>
          <a:p>
            <a:pPr algn="ctr"/>
            <a:r>
              <a:rPr lang="ar-SA" sz="3200" u="sng" dirty="0" smtClean="0">
                <a:solidFill>
                  <a:srgbClr val="C00000"/>
                </a:solidFill>
                <a:latin typeface="Traditional Arabic" pitchFamily="18" charset="-78"/>
                <a:cs typeface="Traditional Arabic" pitchFamily="18" charset="-78"/>
              </a:rPr>
              <a:t>ومن هنا نصل إلى طريقة التفكير في حل إكمال الجمل طبقا للملاحظات التالية</a:t>
            </a:r>
            <a:r>
              <a:rPr lang="en-US" sz="3200" u="sng" dirty="0" smtClean="0">
                <a:solidFill>
                  <a:srgbClr val="C00000"/>
                </a:solidFill>
                <a:latin typeface="Traditional Arabic" pitchFamily="18" charset="-78"/>
                <a:cs typeface="Traditional Arabic" pitchFamily="18" charset="-78"/>
              </a:rPr>
              <a:t>:</a:t>
            </a:r>
            <a:endParaRPr lang="ar-SA" sz="3200" dirty="0">
              <a:solidFill>
                <a:srgbClr val="C0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linds(horizontal)">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70000" lnSpcReduction="20000"/>
          </a:bodyPr>
          <a:lstStyle/>
          <a:p>
            <a:pPr marL="624078" indent="-514350">
              <a:buNone/>
            </a:pPr>
            <a:r>
              <a:rPr lang="ar-SA" dirty="0" smtClean="0"/>
              <a:t> 4.</a:t>
            </a:r>
            <a:r>
              <a:rPr lang="en-US" dirty="0" smtClean="0"/>
              <a:t> </a:t>
            </a:r>
            <a:r>
              <a:rPr lang="ar-SA" sz="3600" b="1" dirty="0" smtClean="0">
                <a:latin typeface="Traditional Arabic" pitchFamily="18" charset="-78"/>
                <a:cs typeface="Traditional Arabic" pitchFamily="18" charset="-78"/>
              </a:rPr>
              <a:t>تنبه ولاحظ دائما ما قبل كل فراغ وما بعده فسوف يساعدك ذلك على معرفة الكلمة الصحيحة لكل فراغ</a:t>
            </a:r>
          </a:p>
          <a:p>
            <a:pPr marL="624078" indent="-514350">
              <a:buNone/>
            </a:pPr>
            <a:endParaRPr lang="en-US" sz="3600" b="1" dirty="0" smtClean="0">
              <a:latin typeface="Traditional Arabic" pitchFamily="18" charset="-78"/>
              <a:cs typeface="Traditional Arabic" pitchFamily="18" charset="-78"/>
            </a:endParaRPr>
          </a:p>
          <a:p>
            <a:pPr marL="624078" indent="-514350">
              <a:buNone/>
            </a:pPr>
            <a:r>
              <a:rPr lang="ar-SA" sz="3600" b="1" dirty="0" smtClean="0">
                <a:latin typeface="Traditional Arabic" pitchFamily="18" charset="-78"/>
                <a:cs typeface="Traditional Arabic" pitchFamily="18" charset="-78"/>
              </a:rPr>
              <a:t>5. احذر من الكلمتين اللتين تستقيم بإحداهما المعنى ولا تستقيم بالأخرى. أو الكلمتين اللتين تُكْمِلا الجملة إكمالاً صحيحاً في اللفظ ، لكنها خاطئة في المعنى .(بمعنى اختر المفردة التي تكمل الفراغ وتسهم في تكوين جملة مفيدة)</a:t>
            </a:r>
          </a:p>
          <a:p>
            <a:pPr marL="624078" indent="-514350">
              <a:buNone/>
            </a:pPr>
            <a:endParaRPr lang="ar-SA" sz="3600" b="1" dirty="0" smtClean="0">
              <a:latin typeface="Traditional Arabic" pitchFamily="18" charset="-78"/>
              <a:cs typeface="Traditional Arabic" pitchFamily="18" charset="-78"/>
            </a:endParaRPr>
          </a:p>
          <a:p>
            <a:pPr marL="624078" indent="-514350">
              <a:buNone/>
            </a:pPr>
            <a:r>
              <a:rPr lang="ar-SA" sz="3600" b="1" dirty="0" smtClean="0">
                <a:latin typeface="Traditional Arabic" pitchFamily="18" charset="-78"/>
                <a:cs typeface="Traditional Arabic" pitchFamily="18" charset="-78"/>
              </a:rPr>
              <a:t>6. استبعد اكبر عدد ممكن من الاختيارات البعيدة</a:t>
            </a:r>
          </a:p>
          <a:p>
            <a:pPr marL="624078" indent="-514350">
              <a:buNone/>
            </a:pPr>
            <a:endParaRPr lang="ar-SA" sz="3600" b="1" dirty="0" smtClean="0">
              <a:latin typeface="Traditional Arabic" pitchFamily="18" charset="-78"/>
              <a:cs typeface="Traditional Arabic" pitchFamily="18" charset="-78"/>
            </a:endParaRPr>
          </a:p>
          <a:p>
            <a:pPr marL="624078" indent="-514350">
              <a:buNone/>
            </a:pPr>
            <a:r>
              <a:rPr lang="ar-SA" sz="3600" b="1" dirty="0" smtClean="0">
                <a:latin typeface="Traditional Arabic" pitchFamily="18" charset="-78"/>
                <a:cs typeface="Traditional Arabic" pitchFamily="18" charset="-78"/>
              </a:rPr>
              <a:t>7. لا تنسى الكلمات التي تدل على معنى الجملة (نفس الاتجاه، عكس الاتجاه، سبب ونتيجة</a:t>
            </a:r>
            <a:r>
              <a:rPr lang="en-US" sz="3600" b="1" dirty="0" smtClean="0">
                <a:latin typeface="Traditional Arabic" pitchFamily="18" charset="-78"/>
                <a:cs typeface="Traditional Arabic" pitchFamily="18" charset="-78"/>
              </a:rPr>
              <a:t>(</a:t>
            </a:r>
            <a:r>
              <a:rPr lang="en-US" dirty="0" smtClean="0"/>
              <a:t/>
            </a:r>
            <a:br>
              <a:rPr lang="en-US" dirty="0" smtClean="0"/>
            </a:br>
            <a:endParaRPr lang="ar-SA" dirty="0"/>
          </a:p>
        </p:txBody>
      </p:sp>
      <p:sp>
        <p:nvSpPr>
          <p:cNvPr id="3" name="عنوان 2"/>
          <p:cNvSpPr>
            <a:spLocks noGrp="1"/>
          </p:cNvSpPr>
          <p:nvPr>
            <p:ph type="title"/>
          </p:nvPr>
        </p:nvSpPr>
        <p:spPr/>
        <p:txBody>
          <a:bodyPr>
            <a:normAutofit/>
          </a:bodyPr>
          <a:lstStyle/>
          <a:p>
            <a:pPr algn="ctr"/>
            <a:r>
              <a:rPr lang="ar-SA" sz="2800" u="sng" dirty="0" smtClean="0">
                <a:solidFill>
                  <a:srgbClr val="C00000"/>
                </a:solidFill>
                <a:latin typeface="Traditional Arabic" pitchFamily="18" charset="-78"/>
                <a:cs typeface="Traditional Arabic" pitchFamily="18" charset="-78"/>
              </a:rPr>
              <a:t>ومن هنا نصل إلى طريقة التفكير في حل إكمال الجمل طبقا للملاحظات التالية</a:t>
            </a:r>
            <a:r>
              <a:rPr lang="en-US" sz="2800" u="sng" dirty="0" smtClean="0">
                <a:solidFill>
                  <a:srgbClr val="C00000"/>
                </a:solidFill>
                <a:latin typeface="Traditional Arabic" pitchFamily="18" charset="-78"/>
                <a:cs typeface="Traditional Arabic" pitchFamily="18" charset="-78"/>
              </a:rPr>
              <a:t>:</a:t>
            </a:r>
            <a:endParaRPr lang="ar-SA" sz="2800" dirty="0">
              <a:solidFill>
                <a:srgbClr val="C0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b="1" dirty="0">
                <a:latin typeface="Traditional Arabic" pitchFamily="18" charset="-78"/>
                <a:cs typeface="Traditional Arabic" pitchFamily="18" charset="-78"/>
              </a:rPr>
              <a:t>1-النميمة مرض اجتماعي...... العدوات بين الناس ويوغر....ويهدد وحدتهم.</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أ- يسبب- تفكيرهم                ب-يثير- صدورهم</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ج- يحدث- مكانتهم                 د- يستحث- تماسكهم</a:t>
            </a:r>
            <a:endParaRPr lang="en-US" dirty="0">
              <a:latin typeface="Traditional Arabic" pitchFamily="18" charset="-78"/>
              <a:cs typeface="Traditional Arabic" pitchFamily="18" charset="-78"/>
            </a:endParaRPr>
          </a:p>
          <a:p>
            <a:endParaRPr lang="ar-SA" dirty="0" smtClean="0"/>
          </a:p>
          <a:p>
            <a:r>
              <a:rPr lang="ar-SA" sz="2800" b="1" dirty="0">
                <a:latin typeface="Traditional Arabic" pitchFamily="18" charset="-78"/>
                <a:cs typeface="Traditional Arabic" pitchFamily="18" charset="-78"/>
              </a:rPr>
              <a:t>2-يهتم الإسلام بالإنسان من قبل أن يرى ........ في هذه الدنيا ويهتم به خلالها ويضمن له...... والسعادة بعد رحيله عنها، أن هو استقام على الطريق السوي.</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أ-الوجود-الوقت                    ب-الماضي-الهناء</a:t>
            </a:r>
            <a:endParaRPr lang="en-US" sz="2800" dirty="0">
              <a:latin typeface="Traditional Arabic" pitchFamily="18" charset="-78"/>
              <a:cs typeface="Traditional Arabic" pitchFamily="18" charset="-78"/>
            </a:endParaRPr>
          </a:p>
          <a:p>
            <a:r>
              <a:rPr lang="ar-SA" sz="2800" b="1" dirty="0">
                <a:latin typeface="Traditional Arabic" pitchFamily="18" charset="-78"/>
                <a:cs typeface="Traditional Arabic" pitchFamily="18" charset="-78"/>
              </a:rPr>
              <a:t>ج-البدر- النعيم                      د-النور-العدل</a:t>
            </a:r>
            <a:endParaRPr lang="en-US" sz="2800" dirty="0">
              <a:latin typeface="Traditional Arabic" pitchFamily="18" charset="-78"/>
              <a:cs typeface="Traditional Arabic" pitchFamily="18" charset="-78"/>
            </a:endParaRPr>
          </a:p>
          <a:p>
            <a:endParaRPr lang="ar-SA" dirty="0"/>
          </a:p>
        </p:txBody>
      </p:sp>
      <p:sp>
        <p:nvSpPr>
          <p:cNvPr id="3" name="عنوان 2"/>
          <p:cNvSpPr>
            <a:spLocks noGrp="1"/>
          </p:cNvSpPr>
          <p:nvPr>
            <p:ph type="title"/>
          </p:nvPr>
        </p:nvSpPr>
        <p:spPr/>
        <p:txBody>
          <a:bodyPr>
            <a:normAutofit/>
          </a:bodyPr>
          <a:lstStyle/>
          <a:p>
            <a:pPr algn="ctr"/>
            <a:r>
              <a:rPr lang="ar-SA" sz="3200" u="sng" dirty="0">
                <a:solidFill>
                  <a:srgbClr val="C00000"/>
                </a:solidFill>
                <a:effectLst/>
              </a:rPr>
              <a:t>نشاط تدريبي (3)</a:t>
            </a:r>
            <a:endParaRPr lang="ar-SA" sz="3200" dirty="0">
              <a:solidFill>
                <a:srgbClr val="C00000"/>
              </a:solidFill>
            </a:endParaRPr>
          </a:p>
        </p:txBody>
      </p:sp>
    </p:spTree>
    <p:extLst>
      <p:ext uri="{BB962C8B-B14F-4D97-AF65-F5344CB8AC3E}">
        <p14:creationId xmlns="" xmlns:p14="http://schemas.microsoft.com/office/powerpoint/2010/main" val="34025066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lvl="0"/>
            <a:r>
              <a:rPr lang="ar-SA" b="1" dirty="0" smtClean="0"/>
              <a:t>3</a:t>
            </a:r>
            <a:r>
              <a:rPr lang="ar-SA" b="1" dirty="0" smtClean="0">
                <a:latin typeface="Traditional Arabic" pitchFamily="18" charset="-78"/>
                <a:cs typeface="Traditional Arabic" pitchFamily="18" charset="-78"/>
              </a:rPr>
              <a:t>/ المترجم </a:t>
            </a:r>
            <a:r>
              <a:rPr lang="ar-SA" b="1" dirty="0">
                <a:latin typeface="Traditional Arabic" pitchFamily="18" charset="-78"/>
                <a:cs typeface="Traditional Arabic" pitchFamily="18" charset="-78"/>
              </a:rPr>
              <a:t>هو في الحقيقة ........  آخر غير أن ............ التي </a:t>
            </a:r>
            <a:r>
              <a:rPr lang="ar-SA" b="1" dirty="0" err="1">
                <a:latin typeface="Traditional Arabic" pitchFamily="18" charset="-78"/>
                <a:cs typeface="Traditional Arabic" pitchFamily="18" charset="-78"/>
              </a:rPr>
              <a:t>يصوغها</a:t>
            </a:r>
            <a:r>
              <a:rPr lang="ar-SA" b="1" dirty="0">
                <a:latin typeface="Traditional Arabic" pitchFamily="18" charset="-78"/>
                <a:cs typeface="Traditional Arabic" pitchFamily="18" charset="-78"/>
              </a:rPr>
              <a:t> هي من نتاج غيره.</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أ-كاتب -المفردات                    ب- مؤلف- الافكار</a:t>
            </a:r>
            <a:endParaRPr lang="en-US" dirty="0">
              <a:latin typeface="Traditional Arabic" pitchFamily="18" charset="-78"/>
              <a:cs typeface="Traditional Arabic" pitchFamily="18" charset="-78"/>
            </a:endParaRPr>
          </a:p>
          <a:p>
            <a:r>
              <a:rPr lang="ar-SA" b="1" dirty="0">
                <a:latin typeface="Traditional Arabic" pitchFamily="18" charset="-78"/>
                <a:cs typeface="Traditional Arabic" pitchFamily="18" charset="-78"/>
              </a:rPr>
              <a:t>ج-شخص - المشاعر                     د- مبدع-الالغاز</a:t>
            </a:r>
            <a:endParaRPr lang="en-US" dirty="0">
              <a:latin typeface="Traditional Arabic" pitchFamily="18" charset="-78"/>
              <a:cs typeface="Traditional Arabic" pitchFamily="18" charset="-78"/>
            </a:endParaRPr>
          </a:p>
          <a:p>
            <a:endParaRPr lang="ar-SA" dirty="0"/>
          </a:p>
        </p:txBody>
      </p:sp>
    </p:spTree>
    <p:extLst>
      <p:ext uri="{BB962C8B-B14F-4D97-AF65-F5344CB8AC3E}">
        <p14:creationId xmlns="" xmlns:p14="http://schemas.microsoft.com/office/powerpoint/2010/main" val="242021025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a:bodyPr>
          <a:lstStyle/>
          <a:p>
            <a:pPr>
              <a:buNone/>
            </a:pPr>
            <a:r>
              <a:rPr lang="ar-SA" sz="3200" b="1" dirty="0" smtClean="0">
                <a:latin typeface="Traditional Arabic" pitchFamily="18" charset="-78"/>
                <a:cs typeface="Traditional Arabic" pitchFamily="18" charset="-78"/>
              </a:rPr>
              <a:t>في هذا النوع من الأسئلة يتكون صدر السؤال من نص مقسم إلى فقرات، ولكل فقرة رقم تسلسلي في الهامش الأيمن، وترتب الأسئلة بحسب ترتيب الفقرات.</a:t>
            </a:r>
            <a:endParaRPr lang="en-US" sz="3200" b="1" dirty="0" smtClean="0">
              <a:latin typeface="Traditional Arabic" pitchFamily="18" charset="-78"/>
              <a:cs typeface="Traditional Arabic" pitchFamily="18" charset="-78"/>
            </a:endParaRPr>
          </a:p>
          <a:p>
            <a:pPr>
              <a:buNone/>
            </a:pPr>
            <a:r>
              <a:rPr lang="ar-SA" sz="3200" b="1" dirty="0" smtClean="0">
                <a:solidFill>
                  <a:schemeClr val="bg2">
                    <a:lumMod val="50000"/>
                  </a:schemeClr>
                </a:solidFill>
                <a:latin typeface="Traditional Arabic" pitchFamily="18" charset="-78"/>
                <a:cs typeface="Traditional Arabic" pitchFamily="18" charset="-78"/>
              </a:rPr>
              <a:t>فنيات الإجابة:</a:t>
            </a:r>
            <a:endParaRPr lang="en-US" sz="3200" b="1" dirty="0" smtClean="0">
              <a:solidFill>
                <a:schemeClr val="bg2">
                  <a:lumMod val="50000"/>
                </a:schemeClr>
              </a:solidFill>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1-عند قراءتك للنص عليك أن </a:t>
            </a:r>
            <a:r>
              <a:rPr lang="ar-SA" sz="3200" b="1" dirty="0" smtClean="0">
                <a:solidFill>
                  <a:srgbClr val="FF0000"/>
                </a:solidFill>
                <a:latin typeface="Traditional Arabic" pitchFamily="18" charset="-78"/>
                <a:cs typeface="Traditional Arabic" pitchFamily="18" charset="-78"/>
              </a:rPr>
              <a:t>تحدد الفكرة الرئيسية </a:t>
            </a:r>
            <a:r>
              <a:rPr lang="ar-SA" sz="3200" b="1" dirty="0" smtClean="0">
                <a:latin typeface="Traditional Arabic" pitchFamily="18" charset="-78"/>
                <a:cs typeface="Traditional Arabic" pitchFamily="18" charset="-78"/>
              </a:rPr>
              <a:t>التي يدور حولها ثم تحدد الفكرة الجوهرية في كل فقرة ثم أفكارها الجزئية، والأسئلة تكاد لا تخرج عن هذه الأفكار.</a:t>
            </a:r>
            <a:endParaRPr lang="en-US" sz="3200" b="1" dirty="0" smtClean="0">
              <a:latin typeface="Traditional Arabic" pitchFamily="18" charset="-78"/>
              <a:cs typeface="Traditional Arabic" pitchFamily="18" charset="-78"/>
            </a:endParaRPr>
          </a:p>
          <a:p>
            <a:pPr>
              <a:buNone/>
            </a:pPr>
            <a:r>
              <a:rPr lang="ar-SA" sz="3200" b="1" dirty="0" smtClean="0">
                <a:latin typeface="Traditional Arabic" pitchFamily="18" charset="-78"/>
                <a:cs typeface="Traditional Arabic" pitchFamily="18" charset="-78"/>
              </a:rPr>
              <a:t>2- أن الهدف من النص وأسئلته هو قياس مدى فهمك واستيعابك له، وقدرتك على الاستنباط منه وبخاصة استنباط أجوبة الأسئلة غير المباشرة.  </a:t>
            </a:r>
            <a:endParaRPr lang="en-US" sz="3200" b="1" dirty="0" smtClean="0">
              <a:latin typeface="Traditional Arabic" pitchFamily="18" charset="-78"/>
              <a:cs typeface="Traditional Arabic" pitchFamily="18" charset="-78"/>
            </a:endParaRPr>
          </a:p>
          <a:p>
            <a:endParaRPr lang="ar-SA" dirty="0"/>
          </a:p>
        </p:txBody>
      </p:sp>
      <p:sp>
        <p:nvSpPr>
          <p:cNvPr id="3" name="عنوان 2"/>
          <p:cNvSpPr>
            <a:spLocks noGrp="1"/>
          </p:cNvSpPr>
          <p:nvPr>
            <p:ph type="title"/>
          </p:nvPr>
        </p:nvSpPr>
        <p:spPr>
          <a:xfrm>
            <a:off x="428596" y="285728"/>
            <a:ext cx="8229600" cy="1143000"/>
          </a:xfrm>
        </p:spPr>
        <p:txBody>
          <a:bodyPr/>
          <a:lstStyle/>
          <a:p>
            <a:pPr algn="ctr"/>
            <a:r>
              <a:rPr lang="ar-SA" dirty="0" smtClean="0">
                <a:solidFill>
                  <a:srgbClr val="C00000"/>
                </a:solidFill>
              </a:rPr>
              <a:t>رابعاً: استيعاب المقروء</a:t>
            </a:r>
            <a:endParaRPr lang="ar-SA"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linds(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linds(horizont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linds(horizontal)">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908720"/>
            <a:ext cx="8229600" cy="5098571"/>
          </a:xfrm>
        </p:spPr>
        <p:txBody>
          <a:bodyPr>
            <a:normAutofit/>
          </a:bodyPr>
          <a:lstStyle/>
          <a:p>
            <a:pPr marL="624078" indent="-514350">
              <a:buFont typeface="+mj-lt"/>
              <a:buAutoNum type="arabicPeriod" startAt="3"/>
            </a:pPr>
            <a:r>
              <a:rPr lang="ar-SA" sz="3200" b="1" dirty="0" smtClean="0">
                <a:latin typeface="Traditional Arabic" pitchFamily="18" charset="-78"/>
                <a:cs typeface="Traditional Arabic" pitchFamily="18" charset="-78"/>
              </a:rPr>
              <a:t>اعتمد على محتويات النص الذي بين يديك في الاجابات, ولا تجر وراء معارفك عن مضمون السؤال.</a:t>
            </a:r>
          </a:p>
          <a:p>
            <a:pPr marL="624078" indent="-514350">
              <a:buFont typeface="+mj-lt"/>
              <a:buAutoNum type="arabicPeriod" startAt="3"/>
            </a:pPr>
            <a:r>
              <a:rPr lang="ar-SA" sz="3200" b="1" dirty="0" smtClean="0">
                <a:latin typeface="Traditional Arabic" pitchFamily="18" charset="-78"/>
                <a:cs typeface="Traditional Arabic" pitchFamily="18" charset="-78"/>
              </a:rPr>
              <a:t>عد الى النص كلما استغلق عليك فهم السؤال.</a:t>
            </a:r>
          </a:p>
          <a:p>
            <a:pPr marL="624078" indent="-514350">
              <a:buFont typeface="+mj-lt"/>
              <a:buAutoNum type="arabicPeriod" startAt="3"/>
            </a:pPr>
            <a:r>
              <a:rPr lang="ar-SA" sz="3200" b="1" dirty="0" smtClean="0">
                <a:latin typeface="Traditional Arabic" pitchFamily="18" charset="-78"/>
                <a:cs typeface="Traditional Arabic" pitchFamily="18" charset="-78"/>
              </a:rPr>
              <a:t>اقرأ البدائل بتمعن قبل اتخاذ قرار الاجابة.</a:t>
            </a:r>
          </a:p>
          <a:p>
            <a:pPr marL="624078" indent="-514350">
              <a:buFont typeface="+mj-lt"/>
              <a:buAutoNum type="arabicPeriod" startAt="3"/>
            </a:pPr>
            <a:r>
              <a:rPr lang="ar-SA" sz="3200" b="1" dirty="0" smtClean="0">
                <a:latin typeface="Traditional Arabic" pitchFamily="18" charset="-78"/>
                <a:cs typeface="Traditional Arabic" pitchFamily="18" charset="-78"/>
              </a:rPr>
              <a:t>استبعد الاجابات غير المنطقية.</a:t>
            </a:r>
          </a:p>
          <a:p>
            <a:pPr marL="624078" indent="-514350">
              <a:buFont typeface="+mj-lt"/>
              <a:buAutoNum type="arabicPeriod" startAt="3"/>
            </a:pPr>
            <a:r>
              <a:rPr lang="ar-SA" sz="3200" b="1" dirty="0" smtClean="0">
                <a:latin typeface="Traditional Arabic" pitchFamily="18" charset="-78"/>
                <a:cs typeface="Traditional Arabic" pitchFamily="18" charset="-78"/>
              </a:rPr>
              <a:t>قارن الاجابة المختارة مع البدائل الأخرى.</a:t>
            </a:r>
          </a:p>
          <a:p>
            <a:pPr marL="624078" indent="-514350">
              <a:buFont typeface="+mj-lt"/>
              <a:buAutoNum type="arabicPeriod" startAt="3"/>
            </a:pPr>
            <a:r>
              <a:rPr lang="ar-SA" sz="3200" b="1" dirty="0" smtClean="0">
                <a:latin typeface="Traditional Arabic" pitchFamily="18" charset="-78"/>
                <a:cs typeface="Traditional Arabic" pitchFamily="18" charset="-78"/>
              </a:rPr>
              <a:t>اقرأ الاسئلة قبل قراءة النص.</a:t>
            </a:r>
          </a:p>
          <a:p>
            <a:pPr marL="624078" indent="-514350">
              <a:buFont typeface="+mj-lt"/>
              <a:buAutoNum type="arabicPeriod" startAt="3"/>
            </a:pPr>
            <a:r>
              <a:rPr lang="ar-SA" sz="3200" b="1" dirty="0" smtClean="0">
                <a:latin typeface="Traditional Arabic" pitchFamily="18" charset="-78"/>
                <a:cs typeface="Traditional Arabic" pitchFamily="18" charset="-78"/>
              </a:rPr>
              <a:t>انتبه الى ارقام الاسطر او الفقرات التي تحدد مكان السؤال.</a:t>
            </a:r>
            <a:endParaRPr lang="ar-SA" sz="3200" b="1" dirty="0">
              <a:latin typeface="Traditional Arabic" pitchFamily="18" charset="-78"/>
              <a:cs typeface="Traditional Arabic" pitchFamily="18" charset="-78"/>
            </a:endParaRPr>
          </a:p>
        </p:txBody>
      </p:sp>
    </p:spTree>
    <p:extLst>
      <p:ext uri="{BB962C8B-B14F-4D97-AF65-F5344CB8AC3E}">
        <p14:creationId xmlns="" xmlns:p14="http://schemas.microsoft.com/office/powerpoint/2010/main" val="137227828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00042"/>
            <a:ext cx="8229600" cy="5507249"/>
          </a:xfrm>
        </p:spPr>
        <p:txBody>
          <a:bodyPr/>
          <a:lstStyle/>
          <a:p>
            <a:r>
              <a:rPr lang="ar-SA" b="1" dirty="0" smtClean="0">
                <a:solidFill>
                  <a:srgbClr val="00B050"/>
                </a:solidFill>
              </a:rPr>
              <a:t>حركة العين: </a:t>
            </a:r>
            <a:r>
              <a:rPr lang="ar-SA" dirty="0" smtClean="0"/>
              <a:t>يمكنك أن تضاعف حركة العين بالتمرين على النظر إلى السطر الواحد </a:t>
            </a:r>
            <a:r>
              <a:rPr lang="ar-SA" u="sng" dirty="0" smtClean="0">
                <a:solidFill>
                  <a:srgbClr val="C00000"/>
                </a:solidFill>
              </a:rPr>
              <a:t>على أنه مقسم إلى 3 أو 4 مجموعات من الكلمات المتلاصقة</a:t>
            </a:r>
            <a:r>
              <a:rPr lang="ar-SA" dirty="0" smtClean="0"/>
              <a:t>، ومن خلال النظر السريع إلى هذه المجموعة حاول فهم معناها.</a:t>
            </a:r>
          </a:p>
          <a:p>
            <a:pPr>
              <a:buNone/>
            </a:pPr>
            <a:endParaRPr lang="ar-SA" dirty="0" smtClean="0"/>
          </a:p>
          <a:p>
            <a:endParaRPr lang="ar-SA" dirty="0" smtClean="0"/>
          </a:p>
          <a:p>
            <a:r>
              <a:rPr lang="ar-SA" b="1" dirty="0" smtClean="0">
                <a:solidFill>
                  <a:srgbClr val="00B050"/>
                </a:solidFill>
              </a:rPr>
              <a:t>احذر توقف العين كثيرا على الكلمة: </a:t>
            </a:r>
            <a:r>
              <a:rPr lang="ar-SA" dirty="0" smtClean="0"/>
              <a:t>وهو ما يسمى</a:t>
            </a:r>
            <a:r>
              <a:rPr lang="ar-SA" u="sng" dirty="0" smtClean="0"/>
              <a:t> </a:t>
            </a:r>
            <a:r>
              <a:rPr lang="ar-SA" u="sng" dirty="0" smtClean="0">
                <a:solidFill>
                  <a:srgbClr val="C00000"/>
                </a:solidFill>
              </a:rPr>
              <a:t>بالمعاينة </a:t>
            </a:r>
          </a:p>
          <a:p>
            <a:pPr>
              <a:buNone/>
            </a:pPr>
            <a:r>
              <a:rPr lang="ar-SA" dirty="0" smtClean="0"/>
              <a:t>، حيث أثبتت دراسات كثيرة أن العين غير المدربة </a:t>
            </a:r>
            <a:r>
              <a:rPr lang="ar-SA" u="sng" dirty="0" smtClean="0">
                <a:solidFill>
                  <a:srgbClr val="C00000"/>
                </a:solidFill>
              </a:rPr>
              <a:t>تتوقف بمعدل ستة إلى ثمان  مرات على السطر الواحد </a:t>
            </a:r>
            <a:r>
              <a:rPr lang="ar-SA" dirty="0" smtClean="0"/>
              <a:t>وهو ما يؤدي إلى تأخير في القراءة وبطء في الفهم والاستيعاب.</a:t>
            </a:r>
          </a:p>
          <a:p>
            <a:pPr>
              <a:buNone/>
            </a:pPr>
            <a:endParaRPr lang="ar-SA" dirty="0"/>
          </a:p>
        </p:txBody>
      </p:sp>
    </p:spTree>
    <p:extLst>
      <p:ext uri="{BB962C8B-B14F-4D97-AF65-F5344CB8AC3E}">
        <p14:creationId xmlns="" xmlns:p14="http://schemas.microsoft.com/office/powerpoint/2010/main" val="218125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ox(in)">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28604"/>
            <a:ext cx="8229600" cy="5578687"/>
          </a:xfrm>
        </p:spPr>
        <p:txBody>
          <a:bodyPr/>
          <a:lstStyle/>
          <a:p>
            <a:r>
              <a:rPr lang="ar-SA" dirty="0" smtClean="0"/>
              <a:t>تجنب الرجوع المتكرر للتأكد من كلمة معينة</a:t>
            </a:r>
          </a:p>
          <a:p>
            <a:endParaRPr lang="ar-SA" dirty="0" smtClean="0"/>
          </a:p>
          <a:p>
            <a:r>
              <a:rPr lang="ar-SA" dirty="0" smtClean="0"/>
              <a:t>تجنب لفظ الكلمات ذهنياً أثناء القراءة</a:t>
            </a:r>
          </a:p>
          <a:p>
            <a:endParaRPr lang="ar-SA" dirty="0" smtClean="0"/>
          </a:p>
          <a:p>
            <a:r>
              <a:rPr lang="ar-SA" dirty="0" smtClean="0"/>
              <a:t>تجنب لفظ الكلمات شفاهة بتحريك شفتيك أثناء القراءة </a:t>
            </a:r>
          </a:p>
          <a:p>
            <a:endParaRPr lang="ar-SA" dirty="0" smtClean="0"/>
          </a:p>
          <a:p>
            <a:r>
              <a:rPr lang="ar-SA" dirty="0" smtClean="0"/>
              <a:t>أنظر إلى الكلمات على أنها رموز بديهية تفهم بالنظر وليس بالقراءة ذهنية كانت أم شفهية </a:t>
            </a:r>
          </a:p>
          <a:p>
            <a:endParaRPr lang="ar-SA" dirty="0" smtClean="0"/>
          </a:p>
          <a:p>
            <a:r>
              <a:rPr lang="ar-SA" b="1" dirty="0" smtClean="0">
                <a:solidFill>
                  <a:srgbClr val="00B853"/>
                </a:solidFill>
              </a:rPr>
              <a:t>لاحظ تركيب النص: </a:t>
            </a:r>
            <a:r>
              <a:rPr lang="ar-SA" dirty="0" smtClean="0"/>
              <a:t>عادة ما يحوي النص عددا من الفقرات، تسمى الفقرة الأولى فقرة البداية ، والفقرة الأخيرة فقرة النهاية ، وتسمى الفقرات بينهما بالفقرات الداخلية للنص .</a:t>
            </a:r>
          </a:p>
          <a:p>
            <a:pPr>
              <a:buNone/>
            </a:pPr>
            <a:endParaRPr lang="ar-SA" dirty="0" smtClean="0"/>
          </a:p>
        </p:txBody>
      </p:sp>
    </p:spTree>
    <p:extLst>
      <p:ext uri="{BB962C8B-B14F-4D97-AF65-F5344CB8AC3E}">
        <p14:creationId xmlns="" xmlns:p14="http://schemas.microsoft.com/office/powerpoint/2010/main" val="330145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ox(in)">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box(in)">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box(in)">
                                      <p:cBhvr>
                                        <p:cTn id="2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عنوان 1"/>
          <p:cNvSpPr>
            <a:spLocks noGrp="1"/>
          </p:cNvSpPr>
          <p:nvPr>
            <p:ph type="title"/>
          </p:nvPr>
        </p:nvSpPr>
        <p:spPr>
          <a:xfrm>
            <a:off x="2133600" y="1268413"/>
            <a:ext cx="6400800" cy="3889375"/>
          </a:xfrm>
        </p:spPr>
        <p:txBody>
          <a:bodyPr/>
          <a:lstStyle/>
          <a:p>
            <a:pPr algn="ctr"/>
            <a:r>
              <a:rPr lang="ar-SA" sz="4400" b="1" dirty="0" smtClean="0">
                <a:solidFill>
                  <a:srgbClr val="000000"/>
                </a:solidFill>
                <a:cs typeface="AL-Mateen" pitchFamily="2" charset="-78"/>
              </a:rPr>
              <a:t>ماذا يمثل اختبار القدرات أو الاختبار التحصيلي الذي يقوم بإعداده وتنظيمه</a:t>
            </a:r>
            <a:br>
              <a:rPr lang="ar-SA" sz="4400" b="1" dirty="0" smtClean="0">
                <a:solidFill>
                  <a:srgbClr val="000000"/>
                </a:solidFill>
                <a:cs typeface="AL-Mateen" pitchFamily="2" charset="-78"/>
              </a:rPr>
            </a:br>
            <a:r>
              <a:rPr lang="ar-SA" sz="4400" b="1" dirty="0" smtClean="0">
                <a:solidFill>
                  <a:srgbClr val="000000"/>
                </a:solidFill>
                <a:cs typeface="AL-Mateen" pitchFamily="2" charset="-78"/>
              </a:rPr>
              <a:t/>
            </a:r>
            <a:br>
              <a:rPr lang="ar-SA" sz="4400" b="1" dirty="0" smtClean="0">
                <a:solidFill>
                  <a:srgbClr val="000000"/>
                </a:solidFill>
                <a:cs typeface="AL-Mateen" pitchFamily="2" charset="-78"/>
              </a:rPr>
            </a:br>
            <a:r>
              <a:rPr lang="ar-SA" sz="4400" b="1" dirty="0" smtClean="0">
                <a:solidFill>
                  <a:srgbClr val="000000"/>
                </a:solidFill>
                <a:cs typeface="AL-Mateen" pitchFamily="2" charset="-78"/>
              </a:rPr>
              <a:t> </a:t>
            </a:r>
            <a:r>
              <a:rPr lang="ar-SA" sz="4400" b="1" dirty="0" smtClean="0">
                <a:solidFill>
                  <a:srgbClr val="C00000"/>
                </a:solidFill>
                <a:cs typeface="AL-Mateen" pitchFamily="2" charset="-78"/>
              </a:rPr>
              <a:t>المركز الوطني للقياس والتقويم التابع لوزارة التعليم العالي</a:t>
            </a:r>
            <a:r>
              <a:rPr lang="ar-SA" sz="4400" b="1" dirty="0" smtClean="0">
                <a:solidFill>
                  <a:srgbClr val="000000"/>
                </a:solidFill>
                <a:cs typeface="AL-Mateen" pitchFamily="2" charset="-7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linds(horizont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214290"/>
            <a:ext cx="8229600" cy="5793001"/>
          </a:xfrm>
        </p:spPr>
        <p:txBody>
          <a:bodyPr/>
          <a:lstStyle/>
          <a:p>
            <a:r>
              <a:rPr lang="ar-SA" b="1" dirty="0" smtClean="0">
                <a:solidFill>
                  <a:srgbClr val="00B853"/>
                </a:solidFill>
              </a:rPr>
              <a:t>ركز على فقرة بداية ونهاية النص: </a:t>
            </a:r>
            <a:r>
              <a:rPr lang="ar-SA" dirty="0" smtClean="0"/>
              <a:t>فقرة البداية عادة ما تحوي الفكرة الرئيسية للنص. فقرة النهاية عادة تحوي خلاصة النص. وكلاهما مواضع أسئلة في الاختبار </a:t>
            </a:r>
            <a:r>
              <a:rPr lang="ar-SA" b="1" dirty="0" smtClean="0">
                <a:solidFill>
                  <a:srgbClr val="C00000"/>
                </a:solidFill>
              </a:rPr>
              <a:t>مثل:</a:t>
            </a:r>
          </a:p>
          <a:p>
            <a:pPr marL="624078" indent="-514350">
              <a:buNone/>
            </a:pPr>
            <a:r>
              <a:rPr lang="ar-SA" b="1" dirty="0" smtClean="0">
                <a:solidFill>
                  <a:srgbClr val="C00000"/>
                </a:solidFill>
              </a:rPr>
              <a:t>                              -  </a:t>
            </a:r>
            <a:r>
              <a:rPr lang="ar-SA" dirty="0" smtClean="0"/>
              <a:t>ما هي الفكرة الرئيسية في النص؟ </a:t>
            </a:r>
          </a:p>
          <a:p>
            <a:pPr marL="624078" indent="-514350">
              <a:buNone/>
            </a:pPr>
            <a:r>
              <a:rPr lang="ar-SA" dirty="0" smtClean="0"/>
              <a:t>                             -   ما هو العنوان المناسب للنص؟</a:t>
            </a:r>
          </a:p>
          <a:p>
            <a:pPr marL="624078" indent="-514350">
              <a:buNone/>
            </a:pPr>
            <a:r>
              <a:rPr lang="ar-SA" dirty="0" smtClean="0"/>
              <a:t>                            -   ماذا يهدف الكاتب من كتابة النص؟ </a:t>
            </a:r>
          </a:p>
          <a:p>
            <a:pPr>
              <a:buNone/>
            </a:pPr>
            <a:endParaRPr lang="ar-SA" dirty="0" smtClean="0"/>
          </a:p>
          <a:p>
            <a:r>
              <a:rPr lang="ar-SA" b="1" dirty="0" smtClean="0">
                <a:solidFill>
                  <a:srgbClr val="00B050"/>
                </a:solidFill>
              </a:rPr>
              <a:t>ركز على بداية ونهاية كل فقرة من الفقرات الداخلية للنص :</a:t>
            </a:r>
            <a:r>
              <a:rPr lang="ar-SA" b="1" dirty="0" smtClean="0"/>
              <a:t> </a:t>
            </a:r>
            <a:r>
              <a:rPr lang="ar-SA" dirty="0" smtClean="0"/>
              <a:t>لأنها عادة تحتوي على تفاصيل النص، حيث يمكن أن تحتوي كل فقرة على فكرة معينة أو وحدة متكاملة من وحدات النص، وعادة ما تحتوي جملة البداية من كل فقرة على الفكرة الرئيسية للفقرة، وكذلك جملة النهاية على عادة ما تحتوي على خلاصة الفقرة.</a:t>
            </a:r>
            <a:endParaRPr lang="ar-SA" dirty="0"/>
          </a:p>
        </p:txBody>
      </p:sp>
    </p:spTree>
    <p:extLst>
      <p:ext uri="{BB962C8B-B14F-4D97-AF65-F5344CB8AC3E}">
        <p14:creationId xmlns="" xmlns:p14="http://schemas.microsoft.com/office/powerpoint/2010/main" val="351004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ox(in)">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1" nodeType="clickEffect">
                                  <p:stCondLst>
                                    <p:cond delay="0"/>
                                  </p:stCondLst>
                                  <p:childTnLst>
                                    <p:set>
                                      <p:cBhvr>
                                        <p:cTn id="31" dur="1" fill="hold">
                                          <p:stCondLst>
                                            <p:cond delay="0"/>
                                          </p:stCondLst>
                                        </p:cTn>
                                        <p:tgtEl>
                                          <p:spTgt spid="2">
                                            <p:txEl>
                                              <p:pRg st="0" end="0"/>
                                            </p:txEl>
                                          </p:spTgt>
                                        </p:tgtEl>
                                        <p:attrNameLst>
                                          <p:attrName>style.visibility</p:attrName>
                                        </p:attrNameLst>
                                      </p:cBhvr>
                                      <p:to>
                                        <p:strVal val="visible"/>
                                      </p:to>
                                    </p:set>
                                    <p:animEffect transition="in" filter="box(in)">
                                      <p:cBhvr>
                                        <p:cTn id="32" dur="500"/>
                                        <p:tgtEl>
                                          <p:spTgt spid="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1" nodeType="clickEffect">
                                  <p:stCondLst>
                                    <p:cond delay="0"/>
                                  </p:stCondLst>
                                  <p:childTnLst>
                                    <p:set>
                                      <p:cBhvr>
                                        <p:cTn id="36" dur="1" fill="hold">
                                          <p:stCondLst>
                                            <p:cond delay="0"/>
                                          </p:stCondLst>
                                        </p:cTn>
                                        <p:tgtEl>
                                          <p:spTgt spid="2">
                                            <p:txEl>
                                              <p:pRg st="1" end="1"/>
                                            </p:txEl>
                                          </p:spTgt>
                                        </p:tgtEl>
                                        <p:attrNameLst>
                                          <p:attrName>style.visibility</p:attrName>
                                        </p:attrNameLst>
                                      </p:cBhvr>
                                      <p:to>
                                        <p:strVal val="visible"/>
                                      </p:to>
                                    </p:set>
                                    <p:animEffect transition="in" filter="box(in)">
                                      <p:cBhvr>
                                        <p:cTn id="37" dur="500"/>
                                        <p:tgtEl>
                                          <p:spTgt spid="2">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1" nodeType="clickEffect">
                                  <p:stCondLst>
                                    <p:cond delay="0"/>
                                  </p:stCondLst>
                                  <p:childTnLst>
                                    <p:set>
                                      <p:cBhvr>
                                        <p:cTn id="41" dur="1" fill="hold">
                                          <p:stCondLst>
                                            <p:cond delay="0"/>
                                          </p:stCondLst>
                                        </p:cTn>
                                        <p:tgtEl>
                                          <p:spTgt spid="2">
                                            <p:txEl>
                                              <p:pRg st="2" end="2"/>
                                            </p:txEl>
                                          </p:spTgt>
                                        </p:tgtEl>
                                        <p:attrNameLst>
                                          <p:attrName>style.visibility</p:attrName>
                                        </p:attrNameLst>
                                      </p:cBhvr>
                                      <p:to>
                                        <p:strVal val="visible"/>
                                      </p:to>
                                    </p:set>
                                    <p:animEffect transition="in" filter="box(in)">
                                      <p:cBhvr>
                                        <p:cTn id="42" dur="500"/>
                                        <p:tgtEl>
                                          <p:spTgt spid="2">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2">
                                            <p:txEl>
                                              <p:pRg st="3" end="3"/>
                                            </p:txEl>
                                          </p:spTgt>
                                        </p:tgtEl>
                                        <p:attrNameLst>
                                          <p:attrName>style.visibility</p:attrName>
                                        </p:attrNameLst>
                                      </p:cBhvr>
                                      <p:to>
                                        <p:strVal val="visible"/>
                                      </p:to>
                                    </p:set>
                                    <p:animEffect transition="in" filter="box(in)">
                                      <p:cBhvr>
                                        <p:cTn id="47" dur="500"/>
                                        <p:tgtEl>
                                          <p:spTgt spid="2">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1" nodeType="clickEffect">
                                  <p:stCondLst>
                                    <p:cond delay="0"/>
                                  </p:stCondLst>
                                  <p:childTnLst>
                                    <p:set>
                                      <p:cBhvr>
                                        <p:cTn id="51" dur="1" fill="hold">
                                          <p:stCondLst>
                                            <p:cond delay="0"/>
                                          </p:stCondLst>
                                        </p:cTn>
                                        <p:tgtEl>
                                          <p:spTgt spid="2">
                                            <p:txEl>
                                              <p:pRg st="5" end="5"/>
                                            </p:txEl>
                                          </p:spTgt>
                                        </p:tgtEl>
                                        <p:attrNameLst>
                                          <p:attrName>style.visibility</p:attrName>
                                        </p:attrNameLst>
                                      </p:cBhvr>
                                      <p:to>
                                        <p:strVal val="visible"/>
                                      </p:to>
                                    </p:set>
                                    <p:animEffect transition="in" filter="box(in)">
                                      <p:cBhvr>
                                        <p:cTn id="5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57166"/>
            <a:ext cx="8229600" cy="5650125"/>
          </a:xfrm>
        </p:spPr>
        <p:txBody>
          <a:bodyPr>
            <a:normAutofit lnSpcReduction="10000"/>
          </a:bodyPr>
          <a:lstStyle/>
          <a:p>
            <a:r>
              <a:rPr lang="ar-SA" dirty="0" smtClean="0"/>
              <a:t>اقرأ الأسئلة قبل أن تخوض في تفاصيل النص.</a:t>
            </a:r>
          </a:p>
          <a:p>
            <a:endParaRPr lang="ar-SA" dirty="0" smtClean="0"/>
          </a:p>
          <a:p>
            <a:r>
              <a:rPr lang="ar-SA" b="1" dirty="0" smtClean="0">
                <a:solidFill>
                  <a:srgbClr val="00B050"/>
                </a:solidFill>
              </a:rPr>
              <a:t>بعد تحديد أهدافك اقرأ النص وتتقمص شخصية الكاتب: </a:t>
            </a:r>
          </a:p>
          <a:p>
            <a:pPr>
              <a:buNone/>
            </a:pPr>
            <a:r>
              <a:rPr lang="ar-SA" dirty="0" smtClean="0"/>
              <a:t>ركز على نفسية الكاتب ،ومواقفه استنتج رأي الكاتب، وجميع الآراء الأخرى التي ذكرها وهل يتفق رأيك مع هذه الآراء. ووفي هذه المرحلة ركز على التفاصيل وعلى الكلمات العاطفية التي تفيد الحب والكراهية أو الإعجاب بفكرة أو موضوع معين. كل هذه  مواضع أسئلة في اختبار القدرات.</a:t>
            </a:r>
          </a:p>
          <a:p>
            <a:pPr>
              <a:buNone/>
            </a:pPr>
            <a:endParaRPr lang="ar-SA" dirty="0" smtClean="0"/>
          </a:p>
          <a:p>
            <a:r>
              <a:rPr lang="ar-SA" b="1" dirty="0" smtClean="0">
                <a:solidFill>
                  <a:srgbClr val="00B050"/>
                </a:solidFill>
              </a:rPr>
              <a:t>وأخيراً عند الإجابة احذر الإجابة الصحيحة الخاطئة:</a:t>
            </a:r>
            <a:r>
              <a:rPr lang="ar-SA" dirty="0" smtClean="0"/>
              <a:t> في بعض الأسئلة فد تعطى خيارات صحيحة في الواقع لكنها لا تتماشى مع المعلومات المذكورة في النص أو لا تتفق مع رأي الكاتب فتعتبر إجابة خاطئة ، وهي إحدى مصائد امتحان القدرات العالمية.</a:t>
            </a:r>
          </a:p>
          <a:p>
            <a:pPr>
              <a:buNone/>
            </a:pPr>
            <a:endParaRPr lang="ar-SA" dirty="0" smtClean="0"/>
          </a:p>
          <a:p>
            <a:pPr>
              <a:buNone/>
            </a:pPr>
            <a:endParaRPr lang="ar-SA" dirty="0" smtClean="0"/>
          </a:p>
        </p:txBody>
      </p:sp>
    </p:spTree>
    <p:extLst>
      <p:ext uri="{BB962C8B-B14F-4D97-AF65-F5344CB8AC3E}">
        <p14:creationId xmlns="" xmlns:p14="http://schemas.microsoft.com/office/powerpoint/2010/main" val="2644328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ox(in)">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ox(in)">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1"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Effect transition="in" filter="box(in)">
                                      <p:cBhvr>
                                        <p:cTn id="27" dur="500"/>
                                        <p:tgtEl>
                                          <p:spTgt spid="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1" nodeType="clickEffect">
                                  <p:stCondLst>
                                    <p:cond delay="0"/>
                                  </p:stCondLst>
                                  <p:childTnLst>
                                    <p:set>
                                      <p:cBhvr>
                                        <p:cTn id="31" dur="1" fill="hold">
                                          <p:stCondLst>
                                            <p:cond delay="0"/>
                                          </p:stCondLst>
                                        </p:cTn>
                                        <p:tgtEl>
                                          <p:spTgt spid="2">
                                            <p:txEl>
                                              <p:pRg st="2" end="2"/>
                                            </p:txEl>
                                          </p:spTgt>
                                        </p:tgtEl>
                                        <p:attrNameLst>
                                          <p:attrName>style.visibility</p:attrName>
                                        </p:attrNameLst>
                                      </p:cBhvr>
                                      <p:to>
                                        <p:strVal val="visible"/>
                                      </p:to>
                                    </p:set>
                                    <p:animEffect transition="in" filter="box(in)">
                                      <p:cBhvr>
                                        <p:cTn id="32" dur="500"/>
                                        <p:tgtEl>
                                          <p:spTgt spid="2">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1"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box(in)">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1"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box(in)">
                                      <p:cBhvr>
                                        <p:cTn id="4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28604"/>
            <a:ext cx="8229600" cy="5578687"/>
          </a:xfrm>
        </p:spPr>
        <p:txBody>
          <a:bodyPr/>
          <a:lstStyle/>
          <a:p>
            <a:pPr>
              <a:buNone/>
            </a:pPr>
            <a:r>
              <a:rPr lang="ar-SA" b="1" dirty="0" smtClean="0">
                <a:solidFill>
                  <a:srgbClr val="00B050"/>
                </a:solidFill>
                <a:latin typeface="Traditional Arabic" pitchFamily="18" charset="-78"/>
                <a:cs typeface="Traditional Arabic" pitchFamily="18" charset="-78"/>
              </a:rPr>
              <a:t>مثال: </a:t>
            </a:r>
            <a:r>
              <a:rPr lang="ar-SA" b="1" dirty="0" smtClean="0">
                <a:solidFill>
                  <a:srgbClr val="C00000"/>
                </a:solidFill>
                <a:latin typeface="Traditional Arabic" pitchFamily="18" charset="-78"/>
                <a:cs typeface="Traditional Arabic" pitchFamily="18" charset="-78"/>
              </a:rPr>
              <a:t>النص: </a:t>
            </a:r>
          </a:p>
          <a:p>
            <a:pPr marL="624078" indent="-514350">
              <a:buAutoNum type="arabicPeriod"/>
            </a:pPr>
            <a:r>
              <a:rPr lang="ar-SA" sz="2800" b="1" dirty="0" smtClean="0">
                <a:solidFill>
                  <a:srgbClr val="000000"/>
                </a:solidFill>
                <a:latin typeface="Traditional Arabic" pitchFamily="18" charset="-78"/>
                <a:cs typeface="Traditional Arabic" pitchFamily="18" charset="-78"/>
              </a:rPr>
              <a:t>عصرنا عصر انفجار المعرفة؛ فالأعداد الهائلة من العلماء الذين يشتغلون بالبحث العلمي والوسائل المتطورة في حفظ المعلومات ونقلها وبثها، والتواصل الكوني الفريد والمتزايد ، كل ذلك جعل الناس مغمورين بالأخبار والمعلومات والمفاهيم  التي ترد إليه كل لحظة من شتى أصقاع الأرض.</a:t>
            </a:r>
          </a:p>
          <a:p>
            <a:pPr marL="624078" indent="-514350">
              <a:buAutoNum type="arabicPeriod"/>
            </a:pPr>
            <a:endParaRPr lang="ar-SA" sz="2800" b="1" dirty="0" smtClean="0">
              <a:solidFill>
                <a:srgbClr val="000000"/>
              </a:solidFill>
              <a:latin typeface="Traditional Arabic" pitchFamily="18" charset="-78"/>
              <a:cs typeface="Traditional Arabic" pitchFamily="18" charset="-78"/>
            </a:endParaRPr>
          </a:p>
          <a:p>
            <a:pPr marL="624078" indent="-514350">
              <a:buAutoNum type="arabicPeriod"/>
            </a:pPr>
            <a:r>
              <a:rPr lang="ar-SA" sz="2800" b="1" dirty="0" smtClean="0">
                <a:solidFill>
                  <a:srgbClr val="000000"/>
                </a:solidFill>
                <a:latin typeface="Traditional Arabic" pitchFamily="18" charset="-78"/>
                <a:cs typeface="Traditional Arabic" pitchFamily="18" charset="-78"/>
              </a:rPr>
              <a:t>هذه الوضعية جعلت البعض يطرح سؤال حول ما تبقى من وظيفة للقراءة والكتاب، كما حملت كثيرا من المثقفين على الجهر بمر المشكلة من هجر الناس للكتاب، والافتتان بما تعرضه وسائل الإعلام المختلفة من برامج ومواد ثقافية متنوعة.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linds(horizontal)">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00042"/>
            <a:ext cx="8229600" cy="5507249"/>
          </a:xfrm>
        </p:spPr>
        <p:txBody>
          <a:bodyPr>
            <a:normAutofit fontScale="92500" lnSpcReduction="20000"/>
          </a:bodyPr>
          <a:lstStyle/>
          <a:p>
            <a:pPr>
              <a:buNone/>
            </a:pPr>
            <a:r>
              <a:rPr lang="ar-SA" sz="3200" b="1" dirty="0" smtClean="0">
                <a:solidFill>
                  <a:srgbClr val="00B050"/>
                </a:solidFill>
                <a:latin typeface="Traditional Arabic" pitchFamily="18" charset="-78"/>
                <a:cs typeface="Traditional Arabic" pitchFamily="18" charset="-78"/>
              </a:rPr>
              <a:t>الفقرات </a:t>
            </a:r>
            <a:r>
              <a:rPr lang="ar-SA" sz="3200" b="1" dirty="0" err="1" smtClean="0">
                <a:solidFill>
                  <a:srgbClr val="00B050"/>
                </a:solidFill>
                <a:latin typeface="Traditional Arabic" pitchFamily="18" charset="-78"/>
                <a:cs typeface="Traditional Arabic" pitchFamily="18" charset="-78"/>
              </a:rPr>
              <a:t>الإختبارية</a:t>
            </a:r>
            <a:r>
              <a:rPr lang="ar-SA" sz="3200" b="1" dirty="0" smtClean="0">
                <a:solidFill>
                  <a:srgbClr val="00B050"/>
                </a:solidFill>
                <a:latin typeface="Traditional Arabic" pitchFamily="18" charset="-78"/>
                <a:cs typeface="Traditional Arabic" pitchFamily="18" charset="-78"/>
              </a:rPr>
              <a:t>:</a:t>
            </a:r>
          </a:p>
          <a:p>
            <a:pPr>
              <a:buNone/>
            </a:pPr>
            <a:r>
              <a:rPr lang="ar-SA" sz="3200" b="1" dirty="0" smtClean="0">
                <a:solidFill>
                  <a:srgbClr val="C00000"/>
                </a:solidFill>
                <a:latin typeface="Traditional Arabic" pitchFamily="18" charset="-78"/>
                <a:cs typeface="Traditional Arabic" pitchFamily="18" charset="-78"/>
              </a:rPr>
              <a:t>يفهم من الفقرة ( 1) أن عصرنا اليوم عصرٌ:</a:t>
            </a:r>
          </a:p>
          <a:p>
            <a:pPr marL="624078" indent="-514350">
              <a:buAutoNum type="arabic1Minus"/>
            </a:pPr>
            <a:r>
              <a:rPr lang="ar-SA" sz="3200" b="1" dirty="0" smtClean="0">
                <a:latin typeface="Traditional Arabic" pitchFamily="18" charset="-78"/>
                <a:cs typeface="Traditional Arabic" pitchFamily="18" charset="-78"/>
              </a:rPr>
              <a:t>كثرت فيه المعلومات ومصادرها</a:t>
            </a:r>
          </a:p>
          <a:p>
            <a:pPr marL="624078" indent="-514350">
              <a:buAutoNum type="arabic1Minus"/>
            </a:pPr>
            <a:r>
              <a:rPr lang="ar-SA" sz="3200" b="1" dirty="0" smtClean="0">
                <a:latin typeface="Traditional Arabic" pitchFamily="18" charset="-78"/>
                <a:cs typeface="Traditional Arabic" pitchFamily="18" charset="-78"/>
              </a:rPr>
              <a:t>ازدادت فيه المعلومات في مجالات معينة</a:t>
            </a:r>
          </a:p>
          <a:p>
            <a:pPr marL="624078" indent="-514350">
              <a:buAutoNum type="arabic1Minus"/>
            </a:pPr>
            <a:r>
              <a:rPr lang="ar-SA" sz="3200" b="1" dirty="0" smtClean="0">
                <a:latin typeface="Traditional Arabic" pitchFamily="18" charset="-78"/>
                <a:cs typeface="Traditional Arabic" pitchFamily="18" charset="-78"/>
              </a:rPr>
              <a:t>حصل فيه انفجار سكاني هائل</a:t>
            </a:r>
          </a:p>
          <a:p>
            <a:pPr marL="624078" indent="-514350">
              <a:buAutoNum type="arabic1Minus"/>
            </a:pPr>
            <a:r>
              <a:rPr lang="ar-SA" sz="3200" b="1" dirty="0" smtClean="0">
                <a:latin typeface="Traditional Arabic" pitchFamily="18" charset="-78"/>
                <a:cs typeface="Traditional Arabic" pitchFamily="18" charset="-78"/>
              </a:rPr>
              <a:t>توسعت فيه التخصصات الإعلامية</a:t>
            </a:r>
          </a:p>
          <a:p>
            <a:pPr marL="624078" indent="-514350">
              <a:buAutoNum type="arabic1Minus"/>
            </a:pPr>
            <a:endParaRPr lang="ar-SA" sz="3200" b="1" dirty="0" smtClean="0">
              <a:latin typeface="Traditional Arabic" pitchFamily="18" charset="-78"/>
              <a:cs typeface="Traditional Arabic" pitchFamily="18" charset="-78"/>
            </a:endParaRPr>
          </a:p>
          <a:p>
            <a:pPr marL="624078" indent="-514350">
              <a:buNone/>
            </a:pPr>
            <a:r>
              <a:rPr lang="ar-SA" sz="3200" b="1" dirty="0" smtClean="0">
                <a:solidFill>
                  <a:srgbClr val="C00000"/>
                </a:solidFill>
                <a:latin typeface="Traditional Arabic" pitchFamily="18" charset="-78"/>
                <a:cs typeface="Traditional Arabic" pitchFamily="18" charset="-78"/>
              </a:rPr>
              <a:t>أشارت الفقرة ( 2) إلى الكتاب وأفادت أن المثقفين :</a:t>
            </a:r>
          </a:p>
          <a:p>
            <a:pPr marL="624078" indent="-514350">
              <a:buAutoNum type="arabic1Minus"/>
            </a:pPr>
            <a:r>
              <a:rPr lang="ar-SA" sz="3200" b="1" dirty="0" smtClean="0">
                <a:latin typeface="Traditional Arabic" pitchFamily="18" charset="-78"/>
                <a:cs typeface="Traditional Arabic" pitchFamily="18" charset="-78"/>
              </a:rPr>
              <a:t>فرحوا بانتشاره بين الناس</a:t>
            </a:r>
          </a:p>
          <a:p>
            <a:pPr marL="624078" indent="-514350">
              <a:buAutoNum type="arabic1Minus"/>
            </a:pPr>
            <a:r>
              <a:rPr lang="ar-SA" sz="3200" b="1" dirty="0" err="1" smtClean="0">
                <a:latin typeface="Traditional Arabic" pitchFamily="18" charset="-78"/>
                <a:cs typeface="Traditional Arabic" pitchFamily="18" charset="-78"/>
              </a:rPr>
              <a:t>مستاؤون</a:t>
            </a:r>
            <a:r>
              <a:rPr lang="ar-SA" sz="3200" b="1" dirty="0" smtClean="0">
                <a:latin typeface="Traditional Arabic" pitchFamily="18" charset="-78"/>
                <a:cs typeface="Traditional Arabic" pitchFamily="18" charset="-78"/>
              </a:rPr>
              <a:t> لإعراض الناس عنه</a:t>
            </a:r>
          </a:p>
          <a:p>
            <a:pPr marL="624078" indent="-514350">
              <a:buAutoNum type="arabic1Minus"/>
            </a:pPr>
            <a:r>
              <a:rPr lang="ar-SA" sz="3200" b="1" dirty="0" smtClean="0">
                <a:latin typeface="Traditional Arabic" pitchFamily="18" charset="-78"/>
                <a:cs typeface="Traditional Arabic" pitchFamily="18" charset="-78"/>
              </a:rPr>
              <a:t>مسرورون بصرف وسائل الإعلام الناس عنه</a:t>
            </a:r>
          </a:p>
          <a:p>
            <a:pPr marL="624078" indent="-514350">
              <a:buAutoNum type="arabic1Minus"/>
            </a:pPr>
            <a:r>
              <a:rPr lang="ar-SA" sz="3200" b="1" dirty="0" smtClean="0">
                <a:latin typeface="Traditional Arabic" pitchFamily="18" charset="-78"/>
                <a:cs typeface="Traditional Arabic" pitchFamily="18" charset="-78"/>
              </a:rPr>
              <a:t>قلقون بسبب اتساع مصادر المعلومات المختلفة</a:t>
            </a:r>
          </a:p>
          <a:p>
            <a:pPr marL="624078" indent="-514350">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linds(horizont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linds(horizont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linds(horizontal)">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blinds(horizontal)">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blinds(horizontal)">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blinds(horizontal)">
                                      <p:cBhvr>
                                        <p:cTn id="52" dur="500"/>
                                        <p:tgtEl>
                                          <p:spTgt spid="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
                                            <p:txEl>
                                              <p:pRg st="11" end="11"/>
                                            </p:txEl>
                                          </p:spTgt>
                                        </p:tgtEl>
                                        <p:attrNameLst>
                                          <p:attrName>style.visibility</p:attrName>
                                        </p:attrNameLst>
                                      </p:cBhvr>
                                      <p:to>
                                        <p:strVal val="visible"/>
                                      </p:to>
                                    </p:set>
                                    <p:animEffect transition="in" filter="blinds(horizontal)">
                                      <p:cBhvr>
                                        <p:cTn id="5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32656"/>
            <a:ext cx="8507288" cy="6192688"/>
          </a:xfrm>
        </p:spPr>
        <p:txBody>
          <a:bodyPr>
            <a:normAutofit/>
          </a:bodyPr>
          <a:lstStyle/>
          <a:p>
            <a:pPr algn="ctr">
              <a:buNone/>
            </a:pPr>
            <a:r>
              <a:rPr lang="ar-SA" dirty="0" smtClean="0"/>
              <a:t> </a:t>
            </a:r>
            <a:r>
              <a:rPr lang="ar-SA" sz="3000" b="1" dirty="0" smtClean="0">
                <a:solidFill>
                  <a:schemeClr val="accent2"/>
                </a:solidFill>
              </a:rPr>
              <a:t>)) علمتني أمي (( </a:t>
            </a:r>
            <a:r>
              <a:rPr lang="ar-SA" dirty="0" smtClean="0"/>
              <a:t/>
            </a:r>
            <a:br>
              <a:rPr lang="ar-SA" dirty="0" smtClean="0"/>
            </a:br>
            <a:endParaRPr lang="ar-SA" dirty="0" smtClean="0"/>
          </a:p>
          <a:p>
            <a:pPr algn="ctr">
              <a:buNone/>
            </a:pPr>
            <a:r>
              <a:rPr lang="ar-SA" b="1" dirty="0" smtClean="0">
                <a:solidFill>
                  <a:schemeClr val="accent1"/>
                </a:solidFill>
              </a:rPr>
              <a:t>للدكتور الأستاذ طارق بن علي الحبيب بروفسور وأستشاري الطب النفسي </a:t>
            </a:r>
            <a:br>
              <a:rPr lang="ar-SA" b="1" dirty="0" smtClean="0">
                <a:solidFill>
                  <a:schemeClr val="accent1"/>
                </a:solidFill>
              </a:rPr>
            </a:br>
            <a:r>
              <a:rPr lang="ar-SA" dirty="0" smtClean="0"/>
              <a:t/>
            </a:r>
            <a:br>
              <a:rPr lang="ar-SA" dirty="0" smtClean="0"/>
            </a:br>
            <a:r>
              <a:rPr lang="ar-SA" dirty="0" smtClean="0"/>
              <a:t>• </a:t>
            </a:r>
            <a:r>
              <a:rPr lang="ar-SA" dirty="0" smtClean="0">
                <a:solidFill>
                  <a:schemeClr val="accent2">
                    <a:lumMod val="60000"/>
                    <a:lumOff val="40000"/>
                  </a:schemeClr>
                </a:solidFill>
              </a:rPr>
              <a:t>علمتني أني مجرد صفر في عظمة الحياة وعلي أن أختار أن أكون ذات اليمين أو ذات الشمال</a:t>
            </a:r>
          </a:p>
          <a:p>
            <a:pPr algn="ctr">
              <a:buNone/>
            </a:pPr>
            <a:r>
              <a:rPr lang="ar-SA" dirty="0" smtClean="0"/>
              <a:t/>
            </a:r>
            <a:br>
              <a:rPr lang="ar-SA" dirty="0" smtClean="0"/>
            </a:br>
            <a:r>
              <a:rPr lang="ar-SA" dirty="0" smtClean="0"/>
              <a:t>• </a:t>
            </a:r>
            <a:r>
              <a:rPr lang="ar-SA" dirty="0" smtClean="0">
                <a:solidFill>
                  <a:schemeClr val="accent6">
                    <a:lumMod val="60000"/>
                    <a:lumOff val="40000"/>
                  </a:schemeClr>
                </a:solidFill>
              </a:rPr>
              <a:t>علمتني أن الريادة أمر ممكن لا استحالة فيه لكنه يحتاج إلى أمرين : المداومة في العطاء والأستمرار في تذكر الهدف المنشود</a:t>
            </a:r>
          </a:p>
          <a:p>
            <a:pPr algn="ctr">
              <a:buNone/>
            </a:pPr>
            <a:r>
              <a:rPr lang="ar-SA" dirty="0" smtClean="0"/>
              <a:t/>
            </a:r>
            <a:br>
              <a:rPr lang="ar-SA" dirty="0" smtClean="0"/>
            </a:br>
            <a:r>
              <a:rPr lang="ar-SA" dirty="0" smtClean="0"/>
              <a:t>• </a:t>
            </a:r>
            <a:r>
              <a:rPr lang="ar-SA" dirty="0" smtClean="0">
                <a:solidFill>
                  <a:srgbClr val="00B853"/>
                </a:solidFill>
              </a:rPr>
              <a:t>علمتني أني والحياة كمقطورتين في قطار , الحياة فيه هي المقطورة الأولى وأنا الثانية , والرابط بيننا هو العزيمة</a:t>
            </a:r>
            <a:br>
              <a:rPr lang="ar-SA" dirty="0" smtClean="0">
                <a:solidFill>
                  <a:srgbClr val="00B853"/>
                </a:solidFill>
              </a:rPr>
            </a:br>
            <a:endParaRPr lang="ar-SA" dirty="0">
              <a:solidFill>
                <a:srgbClr val="00B853"/>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976664"/>
          </a:xfrm>
        </p:spPr>
        <p:txBody>
          <a:bodyPr>
            <a:normAutofit fontScale="92500" lnSpcReduction="20000"/>
          </a:bodyPr>
          <a:lstStyle/>
          <a:p>
            <a:r>
              <a:rPr lang="ar-SA" dirty="0" smtClean="0">
                <a:solidFill>
                  <a:schemeClr val="accent2">
                    <a:lumMod val="40000"/>
                    <a:lumOff val="60000"/>
                  </a:schemeClr>
                </a:solidFill>
              </a:rPr>
              <a:t>علمتني أن كل أحد ألقاه هو أفضل مني في شيء أو أشياء ولذا علي أن أتعلمها منه</a:t>
            </a:r>
          </a:p>
          <a:p>
            <a:pPr>
              <a:buNone/>
            </a:pPr>
            <a:endParaRPr lang="ar-SA" dirty="0" smtClean="0"/>
          </a:p>
          <a:p>
            <a:r>
              <a:rPr lang="ar-SA" dirty="0" smtClean="0">
                <a:solidFill>
                  <a:schemeClr val="tx1">
                    <a:lumMod val="50000"/>
                    <a:lumOff val="50000"/>
                  </a:schemeClr>
                </a:solidFill>
              </a:rPr>
              <a:t>علمتني أن انشغل في تقيم نفسي لأني إن انشغلت في تقييم الآخر فقد يضيق صدري إن سبقني , وقد أتوقف عن الأبداع إن سبقته</a:t>
            </a:r>
          </a:p>
          <a:p>
            <a:pPr>
              <a:buNone/>
            </a:pPr>
            <a:endParaRPr lang="ar-SA" dirty="0" smtClean="0"/>
          </a:p>
          <a:p>
            <a:r>
              <a:rPr lang="ar-SA" dirty="0" smtClean="0"/>
              <a:t> </a:t>
            </a:r>
            <a:r>
              <a:rPr lang="ar-SA" dirty="0" smtClean="0">
                <a:solidFill>
                  <a:schemeClr val="accent3">
                    <a:lumMod val="60000"/>
                    <a:lumOff val="40000"/>
                  </a:schemeClr>
                </a:solidFill>
              </a:rPr>
              <a:t>علمتني أن أجعل الدنيا في يدي لا في وجداني حتى أحقق راحة الدنيا وفوز الآخرة</a:t>
            </a:r>
          </a:p>
          <a:p>
            <a:pPr>
              <a:buNone/>
            </a:pPr>
            <a:endParaRPr lang="ar-SA" dirty="0" smtClean="0"/>
          </a:p>
          <a:p>
            <a:r>
              <a:rPr lang="ar-SA" dirty="0" smtClean="0">
                <a:solidFill>
                  <a:srgbClr val="00B050"/>
                </a:solidFill>
              </a:rPr>
              <a:t>علمتني أن أستغني بربي عن نفسي , وأن أستغني بنفسي عن غيري</a:t>
            </a:r>
          </a:p>
          <a:p>
            <a:r>
              <a:rPr lang="ar-SA" dirty="0" smtClean="0"/>
              <a:t/>
            </a:r>
            <a:br>
              <a:rPr lang="ar-SA" dirty="0" smtClean="0"/>
            </a:br>
            <a:r>
              <a:rPr lang="ar-SA" dirty="0" smtClean="0">
                <a:solidFill>
                  <a:schemeClr val="accent4">
                    <a:lumMod val="60000"/>
                    <a:lumOff val="40000"/>
                  </a:schemeClr>
                </a:solidFill>
              </a:rPr>
              <a:t>علمتني أن أنشغل بالتعلم من مزايا الناس لا في تعداد عيوبهم</a:t>
            </a:r>
          </a:p>
          <a:p>
            <a:r>
              <a:rPr lang="ar-SA" dirty="0" smtClean="0">
                <a:solidFill>
                  <a:srgbClr val="FFC000"/>
                </a:solidFill>
              </a:rPr>
              <a:t/>
            </a:r>
            <a:br>
              <a:rPr lang="ar-SA" dirty="0" smtClean="0">
                <a:solidFill>
                  <a:srgbClr val="FFC000"/>
                </a:solidFill>
              </a:rPr>
            </a:br>
            <a:r>
              <a:rPr lang="ar-SA" dirty="0" smtClean="0">
                <a:solidFill>
                  <a:srgbClr val="FFC000"/>
                </a:solidFill>
              </a:rPr>
              <a:t>علمتني أن أتعلم من عيوب الناس أن لا يكون في مثل عيوبهم</a:t>
            </a:r>
          </a:p>
          <a:p>
            <a:r>
              <a:rPr lang="ar-SA" dirty="0" smtClean="0"/>
              <a:t/>
            </a:r>
            <a:br>
              <a:rPr lang="ar-SA" dirty="0" smtClean="0"/>
            </a:br>
            <a:r>
              <a:rPr lang="ar-SA" dirty="0" smtClean="0">
                <a:solidFill>
                  <a:schemeClr val="accent2"/>
                </a:solidFill>
              </a:rPr>
              <a:t>علمتني أن رضاي عن نفسي أهم من تفوقي على غيري</a:t>
            </a:r>
          </a:p>
          <a:p>
            <a:pPr>
              <a:buNone/>
            </a:pPr>
            <a:endParaRPr lang="ar-SA"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274638"/>
            <a:ext cx="8229600" cy="4738538"/>
          </a:xfrm>
        </p:spPr>
        <p:txBody>
          <a:bodyPr>
            <a:normAutofit/>
          </a:bodyPr>
          <a:lstStyle/>
          <a:p>
            <a:pPr algn="ctr"/>
            <a:r>
              <a:rPr lang="ar-SA" dirty="0" smtClean="0">
                <a:cs typeface="PT Bold Heading" pitchFamily="2" charset="-78"/>
              </a:rPr>
              <a:t>نهاية اليوم الأول</a:t>
            </a:r>
            <a:br>
              <a:rPr lang="ar-SA" dirty="0" smtClean="0">
                <a:cs typeface="PT Bold Heading" pitchFamily="2" charset="-78"/>
              </a:rPr>
            </a:br>
            <a:r>
              <a:rPr lang="ar-SA" dirty="0">
                <a:cs typeface="PT Bold Heading" pitchFamily="2" charset="-78"/>
              </a:rPr>
              <a:t/>
            </a:r>
            <a:br>
              <a:rPr lang="ar-SA" dirty="0">
                <a:cs typeface="PT Bold Heading" pitchFamily="2" charset="-78"/>
              </a:rPr>
            </a:br>
            <a:r>
              <a:rPr lang="ar-SA" dirty="0" smtClean="0">
                <a:cs typeface="PT Bold Heading" pitchFamily="2" charset="-78"/>
              </a:rPr>
              <a:t>شكرا على حسن التفاعل</a:t>
            </a:r>
            <a:br>
              <a:rPr lang="ar-SA" dirty="0" smtClean="0">
                <a:cs typeface="PT Bold Heading" pitchFamily="2" charset="-78"/>
              </a:rPr>
            </a:br>
            <a:endParaRPr lang="ar-SA" dirty="0">
              <a:cs typeface="PT Bold Heading" pitchFamily="2" charset="-78"/>
            </a:endParaRPr>
          </a:p>
        </p:txBody>
      </p:sp>
      <p:pic>
        <p:nvPicPr>
          <p:cNvPr id="4" name="صورة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699791" y="3501008"/>
            <a:ext cx="4001259" cy="2592288"/>
          </a:xfrm>
          <a:prstGeom prst="rect">
            <a:avLst/>
          </a:prstGeom>
        </p:spPr>
      </p:pic>
    </p:spTree>
    <p:extLst>
      <p:ext uri="{BB962C8B-B14F-4D97-AF65-F5344CB8AC3E}">
        <p14:creationId xmlns="" xmlns:p14="http://schemas.microsoft.com/office/powerpoint/2010/main" val="2803706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42910" y="428605"/>
            <a:ext cx="7845428" cy="5880715"/>
          </a:xfrm>
        </p:spPr>
        <p:txBody>
          <a:bodyPr>
            <a:normAutofit/>
          </a:bodyPr>
          <a:lstStyle/>
          <a:p>
            <a:pPr marL="0" indent="0" algn="ctr">
              <a:buFontTx/>
              <a:buNone/>
              <a:defRPr/>
            </a:pPr>
            <a:endParaRPr lang="ar-SA" sz="3600" b="1" u="sng" dirty="0" smtClean="0">
              <a:solidFill>
                <a:srgbClr val="C00000"/>
              </a:solidFill>
              <a:latin typeface="WinSoftPro-Bold"/>
              <a:cs typeface="AL-Mateen" pitchFamily="2" charset="-78"/>
            </a:endParaRPr>
          </a:p>
          <a:p>
            <a:pPr marL="0" indent="0" algn="ctr">
              <a:buFontTx/>
              <a:buNone/>
              <a:defRPr/>
            </a:pPr>
            <a:r>
              <a:rPr lang="ar-SA" sz="3600" b="1" u="sng" dirty="0" smtClean="0">
                <a:solidFill>
                  <a:srgbClr val="C00000"/>
                </a:solidFill>
                <a:latin typeface="WinSoftPro-Bold"/>
                <a:cs typeface="AL-Mateen" pitchFamily="2" charset="-78"/>
              </a:rPr>
              <a:t>ما الفرق بين اختبار القدرات العامة واختبار التحصيل الدراسي؟ </a:t>
            </a:r>
          </a:p>
          <a:p>
            <a:pPr marL="0" indent="0">
              <a:buFontTx/>
              <a:buNone/>
              <a:defRPr/>
            </a:pPr>
            <a:r>
              <a:rPr lang="ar-SA" b="1" u="sng" dirty="0" smtClean="0">
                <a:solidFill>
                  <a:schemeClr val="accent1">
                    <a:lumMod val="60000"/>
                    <a:lumOff val="40000"/>
                  </a:schemeClr>
                </a:solidFill>
                <a:latin typeface="WinSoftPro-Medium"/>
                <a:cs typeface="AL-Mateen" pitchFamily="2" charset="-78"/>
              </a:rPr>
              <a:t>اختبار القدرات العامة: </a:t>
            </a:r>
          </a:p>
          <a:p>
            <a:pPr marL="0" indent="0">
              <a:buFontTx/>
              <a:buNone/>
              <a:defRPr/>
            </a:pPr>
            <a:r>
              <a:rPr lang="ar-SA" sz="3200" b="1" dirty="0" smtClean="0">
                <a:solidFill>
                  <a:schemeClr val="bg1">
                    <a:lumMod val="50000"/>
                  </a:schemeClr>
                </a:solidFill>
                <a:latin typeface="WinSoftPro-Medium"/>
                <a:cs typeface="AL-Mateen" pitchFamily="2" charset="-78"/>
              </a:rPr>
              <a:t>يقيس القدرة على </a:t>
            </a:r>
            <a:r>
              <a:rPr lang="ar-SA" sz="3200" b="1" dirty="0" smtClean="0">
                <a:solidFill>
                  <a:srgbClr val="FF0000"/>
                </a:solidFill>
                <a:latin typeface="WinSoftPro-Medium"/>
                <a:cs typeface="AL-Mateen" pitchFamily="2" charset="-78"/>
              </a:rPr>
              <a:t>الفهم، والتطبيق، والاستدلال، والتحليل</a:t>
            </a:r>
            <a:r>
              <a:rPr lang="ar-SA" sz="3200" b="1" dirty="0" smtClean="0">
                <a:solidFill>
                  <a:schemeClr val="bg1">
                    <a:lumMod val="50000"/>
                  </a:schemeClr>
                </a:solidFill>
                <a:latin typeface="WinSoftPro-Medium"/>
                <a:cs typeface="AL-Mateen" pitchFamily="2" charset="-78"/>
              </a:rPr>
              <a:t>، في مجالي اللغة والرياضيات</a:t>
            </a:r>
            <a:r>
              <a:rPr lang="ar-SA" sz="3200" b="1" dirty="0" smtClean="0">
                <a:solidFill>
                  <a:schemeClr val="bg1">
                    <a:lumMod val="50000"/>
                  </a:schemeClr>
                </a:solidFill>
                <a:latin typeface="MinionPro-Regular"/>
                <a:cs typeface="AL-Mateen" pitchFamily="2" charset="-78"/>
              </a:rPr>
              <a:t>. </a:t>
            </a:r>
            <a:r>
              <a:rPr lang="ar-SA" sz="3200" b="1" dirty="0" smtClean="0">
                <a:solidFill>
                  <a:schemeClr val="bg1">
                    <a:lumMod val="50000"/>
                  </a:schemeClr>
                </a:solidFill>
                <a:latin typeface="WinSoftPro-Medium"/>
                <a:cs typeface="AL-Mateen" pitchFamily="2" charset="-78"/>
              </a:rPr>
              <a:t>وهو، بطبيعته، يعتمد على القدرات العقلية التي تنمو وتتطور؛ بالاجتهاد الخاص والعمل العقلي المستمر عبر السنين، ومن خلال المواقف </a:t>
            </a:r>
            <a:r>
              <a:rPr lang="ar-SA" sz="3200" b="1" dirty="0" err="1" smtClean="0">
                <a:solidFill>
                  <a:schemeClr val="bg1">
                    <a:lumMod val="50000"/>
                  </a:schemeClr>
                </a:solidFill>
                <a:latin typeface="WinSoftPro-Medium"/>
                <a:cs typeface="AL-Mateen" pitchFamily="2" charset="-78"/>
              </a:rPr>
              <a:t>و</a:t>
            </a:r>
            <a:r>
              <a:rPr lang="ar-SA" sz="3200" b="1" dirty="0" smtClean="0">
                <a:solidFill>
                  <a:schemeClr val="bg1">
                    <a:lumMod val="50000"/>
                  </a:schemeClr>
                </a:solidFill>
                <a:latin typeface="WinSoftPro-Medium"/>
                <a:cs typeface="AL-Mateen" pitchFamily="2" charset="-78"/>
              </a:rPr>
              <a:t> التجارب التي يمر </a:t>
            </a:r>
            <a:r>
              <a:rPr lang="ar-SA" sz="3200" b="1" dirty="0" err="1" smtClean="0">
                <a:solidFill>
                  <a:schemeClr val="bg1">
                    <a:lumMod val="50000"/>
                  </a:schemeClr>
                </a:solidFill>
                <a:latin typeface="WinSoftPro-Medium"/>
                <a:cs typeface="AL-Mateen" pitchFamily="2" charset="-78"/>
              </a:rPr>
              <a:t>بها</a:t>
            </a:r>
            <a:r>
              <a:rPr lang="ar-SA" sz="3200" b="1" dirty="0" smtClean="0">
                <a:solidFill>
                  <a:schemeClr val="bg1">
                    <a:lumMod val="50000"/>
                  </a:schemeClr>
                </a:solidFill>
                <a:latin typeface="WinSoftPro-Medium"/>
                <a:cs typeface="AL-Mateen" pitchFamily="2" charset="-78"/>
              </a:rPr>
              <a:t> الطالب في حياته سواء كان ذلك في المدرسة أو خارجها، إذن هو لا يعتمد اعتماداً مباشراً على المعلومات</a:t>
            </a:r>
            <a:r>
              <a:rPr lang="ar-SA" sz="3200" b="1" dirty="0" smtClean="0">
                <a:solidFill>
                  <a:schemeClr val="bg1">
                    <a:lumMod val="50000"/>
                  </a:schemeClr>
                </a:solidFill>
                <a:latin typeface="MinionPro-Regular"/>
                <a:cs typeface="AL-Mateen" pitchFamily="2" charset="-78"/>
              </a:rPr>
              <a:t>. </a:t>
            </a:r>
            <a:endParaRPr lang="ar-SA" sz="3200" b="1" dirty="0">
              <a:solidFill>
                <a:schemeClr val="bg1">
                  <a:lumMod val="50000"/>
                </a:schemeClr>
              </a:solidFill>
              <a:cs typeface="AL-Matee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2371</TotalTime>
  <Words>4672</Words>
  <Application>Microsoft Office PowerPoint</Application>
  <PresentationFormat>عرض على الشاشة (3:4)‏</PresentationFormat>
  <Paragraphs>615</Paragraphs>
  <Slides>86</Slides>
  <Notes>12</Notes>
  <HiddenSlides>1</HiddenSlides>
  <MMClips>0</MMClips>
  <ScaleCrop>false</ScaleCrop>
  <HeadingPairs>
    <vt:vector size="4" baseType="variant">
      <vt:variant>
        <vt:lpstr>سمة</vt:lpstr>
      </vt:variant>
      <vt:variant>
        <vt:i4>1</vt:i4>
      </vt:variant>
      <vt:variant>
        <vt:lpstr>عناوين الشرائح</vt:lpstr>
      </vt:variant>
      <vt:variant>
        <vt:i4>86</vt:i4>
      </vt:variant>
    </vt:vector>
  </HeadingPairs>
  <TitlesOfParts>
    <vt:vector size="87" baseType="lpstr">
      <vt:lpstr>ملتقى</vt:lpstr>
      <vt:lpstr>ورشة تدريبية ( التطبيق والتميز في اختبار القدرات ) اليوم الاول  إعداد وتقديم  خلود صالح الكليبي مديرة إدارةالتقويم والجودة ابتسام عبدالعزيز الشيخ  مشرفة بإدارة التقويم والجودة</vt:lpstr>
      <vt:lpstr>الشريحة 2</vt:lpstr>
      <vt:lpstr> الهدف العام للورشة:</vt:lpstr>
      <vt:lpstr> الأهداف التفصيلية للورشة:</vt:lpstr>
      <vt:lpstr>برنامج الورشة:</vt:lpstr>
      <vt:lpstr>الشريحة 6</vt:lpstr>
      <vt:lpstr>اليوم الأول: الجلسة الأولى</vt:lpstr>
      <vt:lpstr>ماذا يمثل اختبار القدرات أو الاختبار التحصيلي الذي يقوم بإعداده وتنظيمه   المركز الوطني للقياس والتقويم التابع لوزارة التعليم العالي؟</vt:lpstr>
      <vt:lpstr>الشريحة 9</vt:lpstr>
      <vt:lpstr>أما اختبارات التحصيل الدراسي:</vt:lpstr>
      <vt:lpstr>اختبارات القبول للطالبات</vt:lpstr>
      <vt:lpstr>مدة الاختبار</vt:lpstr>
      <vt:lpstr>ما هو اختبار القدرات؟؟</vt:lpstr>
      <vt:lpstr>الشريحة 14</vt:lpstr>
      <vt:lpstr>طبيعـة الاخـتبار </vt:lpstr>
      <vt:lpstr>ما أهمية الاختبار؟</vt:lpstr>
      <vt:lpstr>الشريحة 17</vt:lpstr>
      <vt:lpstr>ما هي مكونات اختبار القدرات؟</vt:lpstr>
      <vt:lpstr>الشريحة 19</vt:lpstr>
      <vt:lpstr>الشريحة 20</vt:lpstr>
      <vt:lpstr>ثانيا   الجزء الكمي:</vt:lpstr>
      <vt:lpstr>الشريحة 22</vt:lpstr>
      <vt:lpstr>ماذا يقيس الاختبار؟</vt:lpstr>
      <vt:lpstr>ما هي طريقة الأسئلة؟</vt:lpstr>
      <vt:lpstr> هل يحتاج الاختبار إلى استعداد مسبق أو تذكر بعض المفاهيم ؟ </vt:lpstr>
      <vt:lpstr>ما هو الاختبار التحصيلي ؟؟؟</vt:lpstr>
      <vt:lpstr>أسئلة التحصيل الدراسي</vt:lpstr>
      <vt:lpstr>الشريحة 28</vt:lpstr>
      <vt:lpstr>الشريحة 29</vt:lpstr>
      <vt:lpstr>خطوات التسجيل</vt:lpstr>
      <vt:lpstr>الشريحة 31</vt:lpstr>
      <vt:lpstr>الشريحة 32</vt:lpstr>
      <vt:lpstr>كيف يتم تأهيل الطالبات للاختبار؟</vt:lpstr>
      <vt:lpstr>الشريحة 34</vt:lpstr>
      <vt:lpstr>التهيئة النفسية للاختبار</vt:lpstr>
      <vt:lpstr>رسائل ايجابية حول اختبار القدرات:</vt:lpstr>
      <vt:lpstr>يتبع:</vt:lpstr>
      <vt:lpstr>يتبع:</vt:lpstr>
      <vt:lpstr>يتبع:</vt:lpstr>
      <vt:lpstr>يتبع:</vt:lpstr>
      <vt:lpstr>يتبع:</vt:lpstr>
      <vt:lpstr>يتبع:</vt:lpstr>
      <vt:lpstr>يتبع:</vt:lpstr>
      <vt:lpstr>       استراحة</vt:lpstr>
      <vt:lpstr>اليوم الأول: ( الجلسة الثانية ) </vt:lpstr>
      <vt:lpstr>إرشادات للطالبات حول الاستعداد للاختبار وتطبيقه:</vt:lpstr>
      <vt:lpstr>إرشادات للطالبات حول الاستعداد للاختبار وتطبيقه:</vt:lpstr>
      <vt:lpstr>إرشادات للطالبات حول الاستعداد للاختبار وتطبيقه:</vt:lpstr>
      <vt:lpstr>الشريحة 49</vt:lpstr>
      <vt:lpstr>إرشادات للطالبات حول الاستعداد للاختبار وتطبيقه:</vt:lpstr>
      <vt:lpstr>إرشادات للطالبات حول الاستعداد للاختبار وتطبيقه:</vt:lpstr>
      <vt:lpstr>الشريحة 52</vt:lpstr>
      <vt:lpstr>الشريحة 53</vt:lpstr>
      <vt:lpstr>. يمكنك إتباع طريقة الأسهم الثلاثة لتحسين الأداء في اختبار القدرات العامة وهي كالتالي:</vt:lpstr>
      <vt:lpstr>ثانياً: فنيات الإجابة على الجزء اللفظي:  </vt:lpstr>
      <vt:lpstr> ثانياً: فنيات الإجابة على الجزء اللفظي:  </vt:lpstr>
      <vt:lpstr>ثانياً: فنيات الإجابة على الجزء اللفظي:  </vt:lpstr>
      <vt:lpstr>الشريحة 58</vt:lpstr>
      <vt:lpstr>كلمات  وردت في الأعوام السابقة</vt:lpstr>
      <vt:lpstr>نشاط تدريبي 1</vt:lpstr>
      <vt:lpstr>الشريحة 61</vt:lpstr>
      <vt:lpstr>  ثانياً: التناظر اللفظي: </vt:lpstr>
      <vt:lpstr>الشريحة 63</vt:lpstr>
      <vt:lpstr>الشريحة 64</vt:lpstr>
      <vt:lpstr>الشريحة 65</vt:lpstr>
      <vt:lpstr>الشريحة 66</vt:lpstr>
      <vt:lpstr>نشاط تدريبي (2) </vt:lpstr>
      <vt:lpstr>ثالثاً: إكمال الجمل: </vt:lpstr>
      <vt:lpstr>و لها ثلاثة أنواع:( حسب معنى الجملة )</vt:lpstr>
      <vt:lpstr>الشريحة 70</vt:lpstr>
      <vt:lpstr>الشريحة 71</vt:lpstr>
      <vt:lpstr>ومن هنا نصل إلى طريقة التفكير في حل إكمال الجمل طبقا للملاحظات التالية:</vt:lpstr>
      <vt:lpstr>ومن هنا نصل إلى طريقة التفكير في حل إكمال الجمل طبقا للملاحظات التالية:</vt:lpstr>
      <vt:lpstr>نشاط تدريبي (3)</vt:lpstr>
      <vt:lpstr>الشريحة 75</vt:lpstr>
      <vt:lpstr>رابعاً: استيعاب المقروء</vt:lpstr>
      <vt:lpstr>الشريحة 77</vt:lpstr>
      <vt:lpstr>الشريحة 78</vt:lpstr>
      <vt:lpstr>الشريحة 79</vt:lpstr>
      <vt:lpstr>الشريحة 80</vt:lpstr>
      <vt:lpstr>الشريحة 81</vt:lpstr>
      <vt:lpstr>الشريحة 82</vt:lpstr>
      <vt:lpstr>الشريحة 83</vt:lpstr>
      <vt:lpstr>الشريحة 84</vt:lpstr>
      <vt:lpstr>الشريحة 85</vt:lpstr>
      <vt:lpstr>نهاية اليوم الأول  شكرا على حسن التفاعل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الاجتماع الاول اللجنة العلمية لرفع مستوى أداء المدارس الثانوية  الأحد 3/ 7/ 1432هـ</dc:title>
  <dc:creator>Administrator</dc:creator>
  <cp:lastModifiedBy>DELL1525</cp:lastModifiedBy>
  <cp:revision>307</cp:revision>
  <cp:lastPrinted>1601-01-01T00:00:00Z</cp:lastPrinted>
  <dcterms:created xsi:type="dcterms:W3CDTF">2011-06-03T15:48:29Z</dcterms:created>
  <dcterms:modified xsi:type="dcterms:W3CDTF">2012-02-04T21:07:28Z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TC010721341025</vt:lpwstr>
  </property>
</Properties>
</file>