
<file path=[Content_Types].xml><?xml version="1.0" encoding="utf-8"?>
<Types xmlns="http://schemas.openxmlformats.org/package/2006/content-types">
  <Override ContentType="application/vnd.openxmlformats-officedocument.presentationml.slide+xml" PartName="/ppt/slides/slide47.xml"/>
  <Override ContentType="application/vnd.openxmlformats-officedocument.presentationml.slide+xml" PartName="/ppt/slides/slide58.xml"/>
  <Override ContentType="application/vnd.openxmlformats-officedocument.presentationml.slide+xml" PartName="/ppt/slides/slide94.xml"/>
  <Override ContentType="application/vnd.openxmlformats-officedocument.presentationml.slide+xml" PartName="/ppt/slides/slide142.xml"/>
  <Override ContentType="application/vnd.openxmlformats-officedocument.presentationml.notesSlide+xml" PartName="/ppt/notesSlides/notesSlide2.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6.xml"/>
  <Override ContentType="application/vnd.openxmlformats-officedocument.presentationml.slide+xml" PartName="/ppt/slides/slide54.xml"/>
  <Override ContentType="application/vnd.openxmlformats-officedocument.presentationml.slide+xml" PartName="/ppt/slides/slide65.xml"/>
  <Override ContentType="application/vnd.openxmlformats-officedocument.presentationml.slide+xml" PartName="/ppt/slides/slide83.xml"/>
  <Override ContentType="application/vnd.openxmlformats-officedocument.presentationml.slide+xml" PartName="/ppt/slides/slide102.xml"/>
  <Override ContentType="application/vnd.openxmlformats-officedocument.presentationml.slide+xml" PartName="/ppt/slides/slide120.xml"/>
  <Override ContentType="application/vnd.openxmlformats-officedocument.presentationml.slide+xml" PartName="/ppt/slides/slide131.xml"/>
  <Override ContentType="application/vnd.openxmlformats-officedocument.presentationml.slideLayout+xml" PartName="/ppt/slideLayouts/slideLayout6.xml"/>
  <Override ContentType="application/vnd.openxmlformats-officedocument.presentationml.slide+xml" PartName="/ppt/slides/slide25.xml"/>
  <Override ContentType="application/vnd.openxmlformats-officedocument.presentationml.slide+xml" PartName="/ppt/slides/slide43.xml"/>
  <Override ContentType="application/vnd.openxmlformats-officedocument.presentationml.slide+xml" PartName="/ppt/slides/slide72.xml"/>
  <Override ContentType="application/vnd.openxmlformats-officedocument.presentationml.slide+xml" PartName="/ppt/slides/slide90.xml"/>
  <Override ContentType="application/vnd.openxmlformats-officedocument.theme+xml" PartName="/ppt/theme/theme1.xml"/>
  <Override ContentType="application/vnd.openxmlformats-officedocument.presentationml.slideLayout+xml" PartName="/ppt/slideLayouts/slideLayout2.xml"/>
  <Default ContentType="application/xml" Extension="xml"/>
  <Override ContentType="application/vnd.openxmlformats-officedocument.presentationml.slide+xml" PartName="/ppt/slides/slide14.xml"/>
  <Override ContentType="application/vnd.openxmlformats-officedocument.presentationml.slide+xml" PartName="/ppt/slides/slide32.xml"/>
  <Override ContentType="application/vnd.openxmlformats-officedocument.presentationml.slide+xml" PartName="/ppt/slides/slide50.xml"/>
  <Override ContentType="application/vnd.openxmlformats-officedocument.presentationml.slide+xml" PartName="/ppt/slides/slide61.xml"/>
  <Override ContentType="application/vnd.openxmlformats-officedocument.presentationml.notesMaster+xml" PartName="/ppt/notesMasters/notesMaster1.xml"/>
  <Override ContentType="application/vnd.openxmlformats-officedocument.presentationml.slide+xml" PartName="/ppt/slides/slide10.xml"/>
  <Override ContentType="application/vnd.openxmlformats-officedocument.presentationml.slide+xml" PartName="/ppt/slides/slide21.xml"/>
  <Override ContentType="application/vnd.openxmlformats-officedocument.presentationml.tableStyles+xml" PartName="/ppt/tableStyles.xml"/>
  <Override ContentType="application/vnd.openxmlformats-officedocument.presentationml.slide+xml" PartName="/ppt/slides/slide129.xml"/>
  <Override ContentType="application/vnd.openxmlformats-officedocument.presentationml.slide+xml" PartName="/ppt/slides/slide147.xml"/>
  <Override ContentType="application/vnd.openxmlformats-officedocument.presentationml.slide+xml" PartName="/ppt/slides/slide158.xml"/>
  <Override ContentType="application/vnd.openxmlformats-officedocument.presentationml.notesSlide+xml" PartName="/ppt/notesSlides/notesSlide12.xml"/>
  <Override ContentType="application/vnd.openxmlformats-officedocument.presentationml.slide+xml" PartName="/ppt/slides/slide99.xml"/>
  <Override ContentType="application/vnd.openxmlformats-officedocument.presentationml.slide+xml" PartName="/ppt/slides/slide118.xml"/>
  <Override ContentType="application/vnd.openxmlformats-officedocument.presentationml.slide+xml" PartName="/ppt/slides/slide136.xml"/>
  <Override ContentType="application/vnd.openxmlformats-officedocument.presentationml.notesSlide+xml" PartName="/ppt/notesSlides/notesSlide7.xml"/>
  <Override ContentType="application/vnd.openxmlformats-officedocument.presentationml.slide+xml" PartName="/ppt/slides/slide9.xml"/>
  <Override ContentType="application/vnd.openxmlformats-officedocument.presentationml.slide+xml" PartName="/ppt/slides/slide59.xml"/>
  <Override ContentType="application/vnd.openxmlformats-officedocument.presentationml.slide+xml" PartName="/ppt/slides/slide77.xml"/>
  <Override ContentType="application/vnd.openxmlformats-officedocument.presentationml.slide+xml" PartName="/ppt/slides/slide88.xml"/>
  <Override ContentType="application/vnd.openxmlformats-officedocument.presentationml.slide+xml" PartName="/ppt/slides/slide107.xml"/>
  <Override ContentType="application/vnd.openxmlformats-officedocument.presentationml.slide+xml" PartName="/ppt/slides/slide125.xml"/>
  <Override ContentType="application/vnd.openxmlformats-officedocument.presentationml.slide+xml" PartName="/ppt/slides/slide143.xml"/>
  <Override ContentType="application/vnd.openxmlformats-officedocument.presentationml.slide+xml" PartName="/ppt/slides/slide154.xml"/>
  <Override ContentType="application/vnd.openxmlformats-officedocument.presentationml.viewProps+xml" PartName="/ppt/viewProps.xml"/>
  <Override ContentType="application/vnd.openxmlformats-officedocument.presentationml.slide+xml" PartName="/ppt/slides/slide5.xml"/>
  <Override ContentType="application/vnd.openxmlformats-officedocument.presentationml.slide+xml" PartName="/ppt/slides/slide19.xml"/>
  <Override ContentType="application/vnd.openxmlformats-officedocument.presentationml.slide+xml" PartName="/ppt/slides/slide48.xml"/>
  <Override ContentType="application/vnd.openxmlformats-officedocument.presentationml.slide+xml" PartName="/ppt/slides/slide66.xml"/>
  <Override ContentType="application/vnd.openxmlformats-officedocument.presentationml.slide+xml" PartName="/ppt/slides/slide95.xml"/>
  <Override ContentType="application/vnd.openxmlformats-officedocument.presentationml.slide+xml" PartName="/ppt/slides/slide103.xml"/>
  <Override ContentType="application/vnd.openxmlformats-officedocument.presentationml.slide+xml" PartName="/ppt/slides/slide114.xml"/>
  <Override ContentType="application/vnd.openxmlformats-officedocument.presentationml.slide+xml" PartName="/ppt/slides/slide132.xml"/>
  <Override ContentType="application/vnd.openxmlformats-officedocument.presentationml.slide+xml" PartName="/ppt/slides/slide150.xml"/>
  <Override ContentType="application/vnd.openxmlformats-officedocument.presentationml.slideLayout+xml" PartName="/ppt/slideLayouts/slideLayout7.xml"/>
  <Override ContentType="application/vnd.openxmlformats-officedocument.presentationml.notesSlide+xml" PartName="/ppt/notesSlides/notesSlide3.xml"/>
  <Override ContentType="application/vnd.openxmlformats-officedocument.presentationml.slide+xml" PartName="/ppt/slides/slide26.xml"/>
  <Override ContentType="application/vnd.openxmlformats-officedocument.presentationml.slide+xml" PartName="/ppt/slides/slide37.xml"/>
  <Override ContentType="application/vnd.openxmlformats-officedocument.presentationml.slide+xml" PartName="/ppt/slides/slide55.xml"/>
  <Override ContentType="application/vnd.openxmlformats-officedocument.presentationml.slide+xml" PartName="/ppt/slides/slide73.xml"/>
  <Override ContentType="application/vnd.openxmlformats-officedocument.presentationml.slide+xml" PartName="/ppt/slides/slide84.xml"/>
  <Override ContentType="application/vnd.openxmlformats-officedocument.presentationml.slide+xml" PartName="/ppt/slides/slide121.xml"/>
  <Override ContentType="application/vnd.openxmlformats-officedocument.presentationml.presProps+xml" PartName="/ppt/presProps.xml"/>
  <Override ContentType="application/vnd.openxmlformats-officedocument.theme+xml" PartName="/ppt/theme/theme2.xml"/>
  <Override ContentType="application/vnd.openxmlformats-officedocument.presentationml.slide+xml" PartName="/ppt/slides/slide1.xml"/>
  <Override ContentType="application/vnd.openxmlformats-officedocument.presentationml.slide+xml" PartName="/ppt/slides/slide15.xml"/>
  <Override ContentType="application/vnd.openxmlformats-officedocument.presentationml.slide+xml" PartName="/ppt/slides/slide33.xml"/>
  <Override ContentType="application/vnd.openxmlformats-officedocument.presentationml.slide+xml" PartName="/ppt/slides/slide44.xml"/>
  <Override ContentType="application/vnd.openxmlformats-officedocument.presentationml.slide+xml" PartName="/ppt/slides/slide62.xml"/>
  <Override ContentType="application/vnd.openxmlformats-officedocument.presentationml.slide+xml" PartName="/ppt/slides/slide80.xml"/>
  <Override ContentType="application/vnd.openxmlformats-officedocument.presentationml.slide+xml" PartName="/ppt/slides/slide91.xml"/>
  <Override ContentType="application/vnd.openxmlformats-officedocument.presentationml.slide+xml" PartName="/ppt/slides/slide110.xml"/>
  <Override ContentType="application/vnd.openxmlformats-officedocument.presentationml.slideLayout+xml" PartName="/ppt/slideLayouts/slideLayout3.xml"/>
  <Override ContentType="application/vnd.openxmlformats-officedocument.presentationml.presentation.main+xml" PartName="/ppt/presentation.xml"/>
  <Override ContentType="application/vnd.openxmlformats-officedocument.presentationml.slide+xml" PartName="/ppt/slides/slide22.xml"/>
  <Override ContentType="application/vnd.openxmlformats-officedocument.presentationml.slide+xml" PartName="/ppt/slides/slide51.xml"/>
  <Override ContentType="application/vnd.openxmlformats-officedocument.extended-properties+xml" PartName="/docProps/app.xml"/>
  <Override ContentType="application/vnd.openxmlformats-officedocument.presentationml.slide+xml" PartName="/ppt/slides/slide11.xml"/>
  <Override ContentType="application/vnd.openxmlformats-officedocument.presentationml.slide+xml" PartName="/ppt/slides/slide40.xml"/>
  <Override ContentType="application/vnd.openxmlformats-officedocument.presentationml.slide+xml" PartName="/ppt/slides/slide159.xml"/>
  <Override ContentType="application/vnd.openxmlformats-officedocument.presentationml.notesSlide+xml" PartName="/ppt/notesSlides/notesSlide13.xml"/>
  <Override ContentType="application/vnd.openxmlformats-officedocument.presentationml.slide+xml" PartName="/ppt/slides/slide119.xml"/>
  <Override ContentType="application/vnd.openxmlformats-officedocument.presentationml.slide+xml" PartName="/ppt/slides/slide148.xml"/>
  <Override ContentType="application/vnd.openxmlformats-officedocument.presentationml.slideLayout+xml" PartName="/ppt/slideLayouts/slideLayout10.xml"/>
  <Override ContentType="application/vnd.openxmlformats-officedocument.presentationml.notesSlide+xml" PartName="/ppt/notesSlides/notesSlide8.xml"/>
  <Override ContentType="application/vnd.openxmlformats-officedocument.presentationml.slide+xml" PartName="/ppt/slides/slide89.xml"/>
  <Override ContentType="application/vnd.openxmlformats-officedocument.presentationml.slide+xml" PartName="/ppt/slides/slide108.xml"/>
  <Override ContentType="application/vnd.openxmlformats-officedocument.presentationml.slide+xml" PartName="/ppt/slides/slide126.xml"/>
  <Override ContentType="application/vnd.openxmlformats-officedocument.presentationml.slide+xml" PartName="/ppt/slides/slide137.xml"/>
  <Override ContentType="application/vnd.openxmlformats-officedocument.presentationml.slide+xml" PartName="/ppt/slides/slide155.xml"/>
  <Override ContentType="application/vnd.openxmlformats-officedocument.presentationml.slide+xml" PartName="/ppt/slides/slide49.xml"/>
  <Override ContentType="application/vnd.openxmlformats-officedocument.presentationml.slide+xml" PartName="/ppt/slides/slide78.xml"/>
  <Override ContentType="application/vnd.openxmlformats-officedocument.presentationml.slide+xml" PartName="/ppt/slides/slide96.xml"/>
  <Override ContentType="application/vnd.openxmlformats-officedocument.presentationml.slide+xml" PartName="/ppt/slides/slide115.xml"/>
  <Override ContentType="application/vnd.openxmlformats-officedocument.presentationml.slide+xml" PartName="/ppt/slides/slide144.xml"/>
  <Override ContentType="application/vnd.openxmlformats-officedocument.presentationml.notesSlide+xml" PartName="/ppt/notesSlides/notesSlide4.xml"/>
  <Override ContentType="application/vnd.openxmlformats-package.core-properties+xml" PartName="/docProps/core.xml"/>
  <Override ContentType="application/vnd.openxmlformats-officedocument.presentationml.slide+xml" PartName="/ppt/slides/slide6.xml"/>
  <Override ContentType="application/vnd.openxmlformats-officedocument.presentationml.slide+xml" PartName="/ppt/slides/slide38.xml"/>
  <Override ContentType="application/vnd.openxmlformats-officedocument.presentationml.slide+xml" PartName="/ppt/slides/slide56.xml"/>
  <Override ContentType="application/vnd.openxmlformats-officedocument.presentationml.slide+xml" PartName="/ppt/slides/slide67.xml"/>
  <Override ContentType="application/vnd.openxmlformats-officedocument.presentationml.slide+xml" PartName="/ppt/slides/slide85.xml"/>
  <Override ContentType="application/vnd.openxmlformats-officedocument.presentationml.slide+xml" PartName="/ppt/slides/slide104.xml"/>
  <Override ContentType="application/vnd.openxmlformats-officedocument.presentationml.slide+xml" PartName="/ppt/slides/slide122.xml"/>
  <Override ContentType="application/vnd.openxmlformats-officedocument.presentationml.slide+xml" PartName="/ppt/slides/slide133.xml"/>
  <Override ContentType="application/vnd.openxmlformats-officedocument.presentationml.slide+xml" PartName="/ppt/slides/slide151.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27.xml"/>
  <Override ContentType="application/vnd.openxmlformats-officedocument.presentationml.slide+xml" PartName="/ppt/slides/slide45.xml"/>
  <Override ContentType="application/vnd.openxmlformats-officedocument.presentationml.slide+xml" PartName="/ppt/slides/slide74.xml"/>
  <Override ContentType="application/vnd.openxmlformats-officedocument.presentationml.slide+xml" PartName="/ppt/slides/slide92.xml"/>
  <Override ContentType="application/vnd.openxmlformats-officedocument.presentationml.slide+xml" PartName="/ppt/slides/slide111.xml"/>
  <Override ContentType="application/vnd.openxmlformats-officedocument.presentationml.slide+xml" PartName="/ppt/slides/slide140.xml"/>
  <Override ContentType="application/vnd.openxmlformats-officedocument.presentationml.slideLayout+xml" PartName="/ppt/slideLayouts/slideLayout4.xml"/>
  <Override ContentType="application/vnd.openxmlformats-officedocument.presentationml.slide+xml" PartName="/ppt/slides/slide2.xml"/>
  <Override ContentType="application/vnd.openxmlformats-officedocument.presentationml.slide+xml" PartName="/ppt/slides/slide16.xml"/>
  <Override ContentType="application/vnd.openxmlformats-officedocument.presentationml.slide+xml" PartName="/ppt/slides/slide34.xml"/>
  <Override ContentType="application/vnd.openxmlformats-officedocument.presentationml.slide+xml" PartName="/ppt/slides/slide52.xml"/>
  <Override ContentType="application/vnd.openxmlformats-officedocument.presentationml.slide+xml" PartName="/ppt/slides/slide63.xml"/>
  <Override ContentType="application/vnd.openxmlformats-officedocument.presentationml.slide+xml" PartName="/ppt/slides/slide81.xml"/>
  <Override ContentType="application/vnd.openxmlformats-officedocument.presentationml.slide+xml" PartName="/ppt/slides/slide100.xml"/>
  <Default ContentType="application/vnd.openxmlformats-package.relationships+xml" Extension="rels"/>
  <Override ContentType="application/vnd.openxmlformats-officedocument.presentationml.slide+xml" PartName="/ppt/slides/slide23.xml"/>
  <Override ContentType="application/vnd.openxmlformats-officedocument.presentationml.slide+xml" PartName="/ppt/slides/slide41.xml"/>
  <Override ContentType="application/vnd.openxmlformats-officedocument.presentationml.slide+xml" PartName="/ppt/slides/slide70.xml"/>
  <Override ContentType="application/vnd.openxmlformats-officedocument.presentationml.slide+xml" PartName="/ppt/slides/slide12.xml"/>
  <Override ContentType="application/vnd.openxmlformats-officedocument.presentationml.slide+xml" PartName="/ppt/slides/slide30.xml"/>
  <Override ContentType="application/vnd.openxmlformats-officedocument.presentationml.slide+xml" PartName="/ppt/slides/slide149.xml"/>
  <Override ContentType="application/vnd.openxmlformats-officedocument.presentationml.slideLayout+xml" PartName="/ppt/slideLayouts/slideLayout11.xml"/>
  <Override ContentType="application/vnd.openxmlformats-officedocument.presentationml.slide+xml" PartName="/ppt/slides/slide138.xml"/>
  <Override ContentType="application/vnd.openxmlformats-officedocument.presentationml.notesSlide+xml" PartName="/ppt/notesSlides/notesSlide9.xml"/>
  <Override ContentType="application/vnd.openxmlformats-officedocument.presentationml.slide+xml" PartName="/ppt/slides/slide79.xml"/>
  <Override ContentType="application/vnd.openxmlformats-officedocument.presentationml.slide+xml" PartName="/ppt/slides/slide109.xml"/>
  <Override ContentType="application/vnd.openxmlformats-officedocument.presentationml.slide+xml" PartName="/ppt/slides/slide127.xml"/>
  <Override ContentType="application/vnd.openxmlformats-officedocument.presentationml.slide+xml" PartName="/ppt/slides/slide145.xml"/>
  <Override ContentType="application/vnd.openxmlformats-officedocument.presentationml.slide+xml" PartName="/ppt/slides/slide156.xml"/>
  <Override ContentType="application/vnd.openxmlformats-officedocument.presentationml.notesSlide+xml" PartName="/ppt/notesSlides/notesSlide10.xml"/>
  <Override ContentType="application/vnd.openxmlformats-officedocument.presentationml.slide+xml" PartName="/ppt/slides/slide7.xml"/>
  <Override ContentType="application/vnd.openxmlformats-officedocument.presentationml.slide+xml" PartName="/ppt/slides/slide68.xml"/>
  <Override ContentType="application/vnd.openxmlformats-officedocument.presentationml.slide+xml" PartName="/ppt/slides/slide97.xml"/>
  <Override ContentType="application/vnd.openxmlformats-officedocument.presentationml.slide+xml" PartName="/ppt/slides/slide116.xml"/>
  <Override ContentType="application/vnd.openxmlformats-officedocument.presentationml.slide+xml" PartName="/ppt/slides/slide134.xml"/>
  <Override ContentType="application/vnd.openxmlformats-officedocument.presentationml.slideLayout+xml" PartName="/ppt/slideLayouts/slideLayout9.xml"/>
  <Override ContentType="application/vnd.openxmlformats-officedocument.presentationml.notesSlide+xml" PartName="/ppt/notesSlides/notesSlide5.xml"/>
  <Override ContentType="application/vnd.openxmlformats-officedocument.presentationml.slide+xml" PartName="/ppt/slides/slide28.xml"/>
  <Override ContentType="application/vnd.openxmlformats-officedocument.presentationml.slide+xml" PartName="/ppt/slides/slide39.xml"/>
  <Override ContentType="application/vnd.openxmlformats-officedocument.presentationml.slide+xml" PartName="/ppt/slides/slide57.xml"/>
  <Override ContentType="application/vnd.openxmlformats-officedocument.presentationml.slide+xml" PartName="/ppt/slides/slide75.xml"/>
  <Override ContentType="application/vnd.openxmlformats-officedocument.presentationml.slide+xml" PartName="/ppt/slides/slide86.xml"/>
  <Override ContentType="application/vnd.openxmlformats-officedocument.presentationml.slide+xml" PartName="/ppt/slides/slide105.xml"/>
  <Override ContentType="application/vnd.openxmlformats-officedocument.presentationml.slide+xml" PartName="/ppt/slides/slide123.xml"/>
  <Override ContentType="application/vnd.openxmlformats-officedocument.presentationml.slide+xml" PartName="/ppt/slides/slide141.xml"/>
  <Override ContentType="application/vnd.openxmlformats-officedocument.presentationml.slide+xml" PartName="/ppt/slides/slide152.xml"/>
  <Override ContentType="application/vnd.openxmlformats-officedocument.presentationml.notesSlide+xml" PartName="/ppt/notesSlides/notesSlide1.xml"/>
  <Override ContentType="application/vnd.openxmlformats-officedocument.presentationml.slide+xml" PartName="/ppt/slides/slide3.xml"/>
  <Override ContentType="application/vnd.openxmlformats-officedocument.presentationml.slide+xml" PartName="/ppt/slides/slide17.xml"/>
  <Override ContentType="application/vnd.openxmlformats-officedocument.presentationml.slide+xml" PartName="/ppt/slides/slide46.xml"/>
  <Override ContentType="application/vnd.openxmlformats-officedocument.presentationml.slide+xml" PartName="/ppt/slides/slide64.xml"/>
  <Override ContentType="application/vnd.openxmlformats-officedocument.presentationml.slide+xml" PartName="/ppt/slides/slide93.xml"/>
  <Override ContentType="application/vnd.openxmlformats-officedocument.presentationml.slide+xml" PartName="/ppt/slides/slide101.xml"/>
  <Override ContentType="application/vnd.openxmlformats-officedocument.presentationml.slide+xml" PartName="/ppt/slides/slide112.xml"/>
  <Override ContentType="application/vnd.openxmlformats-officedocument.presentationml.slide+xml" PartName="/ppt/slides/slide130.xml"/>
  <Override ContentType="application/vnd.openxmlformats-officedocument.presentationml.slideLayout+xml" PartName="/ppt/slideLayouts/slideLayout5.xml"/>
  <Override ContentType="application/vnd.openxmlformats-officedocument.presentationml.slide+xml" PartName="/ppt/slides/slide24.xml"/>
  <Override ContentType="application/vnd.openxmlformats-officedocument.presentationml.slide+xml" PartName="/ppt/slides/slide35.xml"/>
  <Override ContentType="application/vnd.openxmlformats-officedocument.presentationml.slide+xml" PartName="/ppt/slides/slide53.xml"/>
  <Override ContentType="application/vnd.openxmlformats-officedocument.presentationml.slide+xml" PartName="/ppt/slides/slide71.xml"/>
  <Override ContentType="application/vnd.openxmlformats-officedocument.presentationml.slide+xml" PartName="/ppt/slides/slide82.xml"/>
  <Default ContentType="image/jpeg" Extension="jpeg"/>
  <Override ContentType="application/vnd.openxmlformats-officedocument.presentationml.slide+xml" PartName="/ppt/slides/slide13.xml"/>
  <Override ContentType="application/vnd.openxmlformats-officedocument.presentationml.slide+xml" PartName="/ppt/slides/slide31.xml"/>
  <Override ContentType="application/vnd.openxmlformats-officedocument.presentationml.slide+xml" PartName="/ppt/slides/slide42.xml"/>
  <Override ContentType="application/vnd.openxmlformats-officedocument.presentationml.slide+xml" PartName="/ppt/slides/slide60.xml"/>
  <Override ContentType="application/vnd.openxmlformats-officedocument.presentationml.slideLayout+xml" PartName="/ppt/slideLayouts/slideLayout1.xml"/>
  <Override ContentType="application/vnd.openxmlformats-officedocument.presentationml.slide+xml" PartName="/ppt/slides/slide20.xml"/>
  <Override ContentType="application/vnd.openxmlformats-officedocument.presentationml.slide+xml" PartName="/ppt/slides/slide139.xml"/>
  <Override ContentType="application/vnd.openxmlformats-officedocument.presentationml.slide+xml" PartName="/ppt/slides/slide157.xml"/>
  <Override ContentType="application/vnd.openxmlformats-officedocument.presentationml.notesSlide+xml" PartName="/ppt/notesSlides/notesSlide11.xml"/>
  <Override ContentType="application/vnd.openxmlformats-officedocument.presentationml.slide+xml" PartName="/ppt/slides/slide98.xml"/>
  <Override ContentType="application/vnd.openxmlformats-officedocument.presentationml.slide+xml" PartName="/ppt/slides/slide117.xml"/>
  <Override ContentType="application/vnd.openxmlformats-officedocument.presentationml.slide+xml" PartName="/ppt/slides/slide128.xml"/>
  <Override ContentType="application/vnd.openxmlformats-officedocument.presentationml.slide+xml" PartName="/ppt/slides/slide146.xml"/>
  <Override ContentType="application/vnd.openxmlformats-officedocument.presentationml.notesSlide+xml" PartName="/ppt/notesSlides/notesSlide6.xml"/>
  <Override ContentType="application/vnd.openxmlformats-officedocument.presentationml.slide+xml" PartName="/ppt/slides/slide8.xml"/>
  <Override ContentType="application/vnd.openxmlformats-officedocument.presentationml.slide+xml" PartName="/ppt/slides/slide69.xml"/>
  <Override ContentType="application/vnd.openxmlformats-officedocument.presentationml.slide+xml" PartName="/ppt/slides/slide87.xml"/>
  <Override ContentType="application/vnd.openxmlformats-officedocument.presentationml.slide+xml" PartName="/ppt/slides/slide106.xml"/>
  <Override ContentType="application/vnd.openxmlformats-officedocument.presentationml.slide+xml" PartName="/ppt/slides/slide124.xml"/>
  <Override ContentType="application/vnd.openxmlformats-officedocument.presentationml.slide+xml" PartName="/ppt/slides/slide135.xml"/>
  <Override ContentType="application/vnd.openxmlformats-officedocument.presentationml.slide+xml" PartName="/ppt/slides/slide153.xml"/>
  <Override ContentType="application/vnd.openxmlformats-officedocument.presentationml.slide+xml" PartName="/ppt/slides/slide29.xml"/>
  <Override ContentType="application/vnd.openxmlformats-officedocument.presentationml.slide+xml" PartName="/ppt/slides/slide76.xml"/>
  <Override ContentType="application/vnd.openxmlformats-officedocument.presentationml.slide+xml" PartName="/ppt/slides/slide113.xml"/>
  <Override ContentType="application/vnd.openxmlformats-officedocument.presentationml.slide+xml" PartName="/ppt/slides/slide160.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162"/>
  </p:notesMasterIdLst>
  <p:sldIdLst>
    <p:sldId id="258" r:id="rId2"/>
    <p:sldId id="259" r:id="rId3"/>
    <p:sldId id="262" r:id="rId4"/>
    <p:sldId id="264" r:id="rId5"/>
    <p:sldId id="265" r:id="rId6"/>
    <p:sldId id="420" r:id="rId7"/>
    <p:sldId id="268" r:id="rId8"/>
    <p:sldId id="270" r:id="rId9"/>
    <p:sldId id="421" r:id="rId10"/>
    <p:sldId id="272" r:id="rId11"/>
    <p:sldId id="273" r:id="rId12"/>
    <p:sldId id="276" r:id="rId13"/>
    <p:sldId id="277" r:id="rId14"/>
    <p:sldId id="422" r:id="rId15"/>
    <p:sldId id="279" r:id="rId16"/>
    <p:sldId id="280" r:id="rId17"/>
    <p:sldId id="423" r:id="rId18"/>
    <p:sldId id="284" r:id="rId19"/>
    <p:sldId id="285" r:id="rId20"/>
    <p:sldId id="424" r:id="rId21"/>
    <p:sldId id="288" r:id="rId22"/>
    <p:sldId id="289" r:id="rId23"/>
    <p:sldId id="291" r:id="rId24"/>
    <p:sldId id="293" r:id="rId25"/>
    <p:sldId id="426" r:id="rId26"/>
    <p:sldId id="295" r:id="rId27"/>
    <p:sldId id="356" r:id="rId28"/>
    <p:sldId id="427" r:id="rId29"/>
    <p:sldId id="296" r:id="rId30"/>
    <p:sldId id="297" r:id="rId31"/>
    <p:sldId id="428" r:id="rId32"/>
    <p:sldId id="298" r:id="rId33"/>
    <p:sldId id="299" r:id="rId34"/>
    <p:sldId id="429" r:id="rId35"/>
    <p:sldId id="300" r:id="rId36"/>
    <p:sldId id="430" r:id="rId37"/>
    <p:sldId id="431" r:id="rId38"/>
    <p:sldId id="304" r:id="rId39"/>
    <p:sldId id="432" r:id="rId40"/>
    <p:sldId id="433" r:id="rId41"/>
    <p:sldId id="306" r:id="rId42"/>
    <p:sldId id="307" r:id="rId43"/>
    <p:sldId id="416" r:id="rId44"/>
    <p:sldId id="309" r:id="rId45"/>
    <p:sldId id="310" r:id="rId46"/>
    <p:sldId id="417" r:id="rId47"/>
    <p:sldId id="311" r:id="rId48"/>
    <p:sldId id="312" r:id="rId49"/>
    <p:sldId id="313" r:id="rId50"/>
    <p:sldId id="314" r:id="rId51"/>
    <p:sldId id="316" r:id="rId52"/>
    <p:sldId id="357" r:id="rId53"/>
    <p:sldId id="317" r:id="rId54"/>
    <p:sldId id="318" r:id="rId55"/>
    <p:sldId id="418" r:id="rId56"/>
    <p:sldId id="321" r:id="rId57"/>
    <p:sldId id="322" r:id="rId58"/>
    <p:sldId id="324" r:id="rId59"/>
    <p:sldId id="326" r:id="rId60"/>
    <p:sldId id="327" r:id="rId61"/>
    <p:sldId id="328" r:id="rId62"/>
    <p:sldId id="434" r:id="rId63"/>
    <p:sldId id="330" r:id="rId64"/>
    <p:sldId id="331" r:id="rId65"/>
    <p:sldId id="333" r:id="rId66"/>
    <p:sldId id="334" r:id="rId67"/>
    <p:sldId id="338" r:id="rId68"/>
    <p:sldId id="358" r:id="rId69"/>
    <p:sldId id="359" r:id="rId70"/>
    <p:sldId id="360" r:id="rId71"/>
    <p:sldId id="362" r:id="rId72"/>
    <p:sldId id="363" r:id="rId73"/>
    <p:sldId id="435" r:id="rId74"/>
    <p:sldId id="339" r:id="rId75"/>
    <p:sldId id="340" r:id="rId76"/>
    <p:sldId id="436" r:id="rId77"/>
    <p:sldId id="341" r:id="rId78"/>
    <p:sldId id="342" r:id="rId79"/>
    <p:sldId id="437" r:id="rId80"/>
    <p:sldId id="344" r:id="rId81"/>
    <p:sldId id="345" r:id="rId82"/>
    <p:sldId id="439" r:id="rId83"/>
    <p:sldId id="346" r:id="rId84"/>
    <p:sldId id="347" r:id="rId85"/>
    <p:sldId id="349" r:id="rId86"/>
    <p:sldId id="350" r:id="rId87"/>
    <p:sldId id="440" r:id="rId88"/>
    <p:sldId id="368" r:id="rId89"/>
    <p:sldId id="369" r:id="rId90"/>
    <p:sldId id="441" r:id="rId91"/>
    <p:sldId id="370" r:id="rId92"/>
    <p:sldId id="371" r:id="rId93"/>
    <p:sldId id="373" r:id="rId94"/>
    <p:sldId id="374" r:id="rId95"/>
    <p:sldId id="442" r:id="rId96"/>
    <p:sldId id="443" r:id="rId97"/>
    <p:sldId id="379" r:id="rId98"/>
    <p:sldId id="444" r:id="rId99"/>
    <p:sldId id="381" r:id="rId100"/>
    <p:sldId id="383" r:id="rId101"/>
    <p:sldId id="445" r:id="rId102"/>
    <p:sldId id="384" r:id="rId103"/>
    <p:sldId id="385" r:id="rId104"/>
    <p:sldId id="446" r:id="rId105"/>
    <p:sldId id="386" r:id="rId106"/>
    <p:sldId id="380" r:id="rId107"/>
    <p:sldId id="447" r:id="rId108"/>
    <p:sldId id="388" r:id="rId109"/>
    <p:sldId id="389" r:id="rId110"/>
    <p:sldId id="451" r:id="rId111"/>
    <p:sldId id="448" r:id="rId112"/>
    <p:sldId id="449" r:id="rId113"/>
    <p:sldId id="450" r:id="rId114"/>
    <p:sldId id="452" r:id="rId115"/>
    <p:sldId id="453" r:id="rId116"/>
    <p:sldId id="466" r:id="rId117"/>
    <p:sldId id="454" r:id="rId118"/>
    <p:sldId id="455" r:id="rId119"/>
    <p:sldId id="456" r:id="rId120"/>
    <p:sldId id="457" r:id="rId121"/>
    <p:sldId id="458" r:id="rId122"/>
    <p:sldId id="460" r:id="rId123"/>
    <p:sldId id="459" r:id="rId124"/>
    <p:sldId id="461" r:id="rId125"/>
    <p:sldId id="463" r:id="rId126"/>
    <p:sldId id="464" r:id="rId127"/>
    <p:sldId id="465" r:id="rId128"/>
    <p:sldId id="467" r:id="rId129"/>
    <p:sldId id="468" r:id="rId130"/>
    <p:sldId id="470" r:id="rId131"/>
    <p:sldId id="471" r:id="rId132"/>
    <p:sldId id="472" r:id="rId133"/>
    <p:sldId id="473" r:id="rId134"/>
    <p:sldId id="474" r:id="rId135"/>
    <p:sldId id="475" r:id="rId136"/>
    <p:sldId id="476" r:id="rId137"/>
    <p:sldId id="478" r:id="rId138"/>
    <p:sldId id="477" r:id="rId139"/>
    <p:sldId id="479" r:id="rId140"/>
    <p:sldId id="480" r:id="rId141"/>
    <p:sldId id="481" r:id="rId142"/>
    <p:sldId id="482" r:id="rId143"/>
    <p:sldId id="483" r:id="rId144"/>
    <p:sldId id="485" r:id="rId145"/>
    <p:sldId id="487" r:id="rId146"/>
    <p:sldId id="488" r:id="rId147"/>
    <p:sldId id="490" r:id="rId148"/>
    <p:sldId id="499" r:id="rId149"/>
    <p:sldId id="491" r:id="rId150"/>
    <p:sldId id="492" r:id="rId151"/>
    <p:sldId id="493" r:id="rId152"/>
    <p:sldId id="494" r:id="rId153"/>
    <p:sldId id="496" r:id="rId154"/>
    <p:sldId id="495" r:id="rId155"/>
    <p:sldId id="500" r:id="rId156"/>
    <p:sldId id="498" r:id="rId157"/>
    <p:sldId id="486" r:id="rId158"/>
    <p:sldId id="501" r:id="rId159"/>
    <p:sldId id="502" r:id="rId160"/>
    <p:sldId id="503" r:id="rId1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نمط فاتح 3 - تمييز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D083AE6-46FA-4A59-8FB0-9F97EB10719F}" styleName="نمط فاتح 3 - تمييز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940675A-B579-460E-94D1-54222C63F5DA}" styleName="بلا نمط، شبكة جدول">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A111915-BE36-4E01-A7E5-04B1672EAD32}" styleName="نمط فاتح 2 - تمييز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1E4AEA4-8DFA-4A89-87EB-49C32662AFE0}" styleName="نمط متوسط 2 - تميي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نمط متوسط 2 - تميي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نمط فاتح 2 - تمييز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38B1855-1B75-4FBE-930C-398BA8C253C6}" styleName="نمط ذو سمات 2 - تمييز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8D230F3-CF80-4859-8CE7-A43EE81993B5}" styleName="نمط فاتح 1 - تمييز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نمط فاتح 3 - تمييز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799B23B-EC83-4686-B30A-512413B5E67A}" styleName="نمط فاتح 3 - تمييز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C89EF96-8CEA-46FF-86C4-4CE0E7609802}" styleName="نمط فاتح 3 - تمييز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النمط الفاتح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DA37D80-6434-44D0-A028-1B22A696006F}" styleName="نمط فاتح 3 - تمييز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E25E649-3F16-4E02-A733-19D2CDBF48F0}" styleName="نمط متوسط 3 - تمييز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نمط متوسط 3 - تمييز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نمط متوسط 3 - تمييز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D03447BB-5D67-496B-8E87-E561075AD55C}" styleName="نمط داكن 1 - تمييز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نمط داكن 2 - تمييز 3/تمييز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نمط داكن 2 - تمييز 5/تمييز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F5AB1C69-6EDB-4FF4-983F-18BD219EF322}" styleName="نمط متوسط 2 - تميي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86542" autoAdjust="0"/>
  </p:normalViewPr>
  <p:slideViewPr>
    <p:cSldViewPr>
      <p:cViewPr>
        <p:scale>
          <a:sx n="60" d="100"/>
          <a:sy n="60" d="100"/>
        </p:scale>
        <p:origin x="-1656" y="-78"/>
      </p:cViewPr>
      <p:guideLst>
        <p:guide orient="horz" pos="2160"/>
        <p:guide pos="2880"/>
      </p:guideLst>
    </p:cSldViewPr>
  </p:slideViewPr>
  <p:outlineViewPr>
    <p:cViewPr>
      <p:scale>
        <a:sx n="33" d="100"/>
        <a:sy n="33" d="100"/>
      </p:scale>
      <p:origin x="0" y="451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theme" Target="theme/theme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notesMaster" Target="notesMasters/notesMaster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presProps" Target="pres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dirty="0"/>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85CB7B1-53D4-4505-8301-60A93DC0D628}" type="datetimeFigureOut">
              <a:rPr lang="ar-SA" smtClean="0"/>
              <a:pPr/>
              <a:t>20/03/36</a:t>
            </a:fld>
            <a:endParaRPr lang="ar-S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dirty="0"/>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ABECF3F-DFE3-4977-9131-C17149D7D119}" type="slidenum">
              <a:rPr lang="ar-SA" smtClean="0"/>
              <a:pPr/>
              <a:t>‹#›</a:t>
            </a:fld>
            <a:endParaRPr lang="ar-SA" dirty="0"/>
          </a:p>
        </p:txBody>
      </p:sp>
    </p:spTree>
    <p:extLst>
      <p:ext uri="{BB962C8B-B14F-4D97-AF65-F5344CB8AC3E}">
        <p14:creationId xmlns:p14="http://schemas.microsoft.com/office/powerpoint/2010/main" xmlns="" val="236923160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dirty="0"/>
          </a:p>
        </p:txBody>
      </p:sp>
      <p:sp>
        <p:nvSpPr>
          <p:cNvPr id="4" name="Slide Number Placeholder 3"/>
          <p:cNvSpPr>
            <a:spLocks noGrp="1"/>
          </p:cNvSpPr>
          <p:nvPr>
            <p:ph type="sldNum" sz="quarter" idx="10"/>
          </p:nvPr>
        </p:nvSpPr>
        <p:spPr/>
        <p:txBody>
          <a:bodyPr/>
          <a:lstStyle/>
          <a:p>
            <a:fld id="{8ABECF3F-DFE3-4977-9131-C17149D7D119}" type="slidenum">
              <a:rPr lang="ar-SA" smtClean="0"/>
              <a:pPr/>
              <a:t>12</a:t>
            </a:fld>
            <a:endParaRPr lang="ar-SA"/>
          </a:p>
        </p:txBody>
      </p:sp>
    </p:spTree>
    <p:extLst>
      <p:ext uri="{BB962C8B-B14F-4D97-AF65-F5344CB8AC3E}">
        <p14:creationId xmlns:p14="http://schemas.microsoft.com/office/powerpoint/2010/main" xmlns="" val="22302987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8ABECF3F-DFE3-4977-9131-C17149D7D119}" type="slidenum">
              <a:rPr lang="ar-SA" smtClean="0"/>
              <a:pPr/>
              <a:t>138</a:t>
            </a:fld>
            <a:endParaRPr lang="ar-SA"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8ABECF3F-DFE3-4977-9131-C17149D7D119}" type="slidenum">
              <a:rPr lang="ar-SA" smtClean="0"/>
              <a:pPr/>
              <a:t>144</a:t>
            </a:fld>
            <a:endParaRPr lang="ar-SA"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8ABECF3F-DFE3-4977-9131-C17149D7D119}" type="slidenum">
              <a:rPr lang="ar-SA" smtClean="0"/>
              <a:pPr/>
              <a:t>148</a:t>
            </a:fld>
            <a:endParaRPr lang="ar-SA"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8ABECF3F-DFE3-4977-9131-C17149D7D119}" type="slidenum">
              <a:rPr lang="ar-SA" smtClean="0"/>
              <a:pPr/>
              <a:t>152</a:t>
            </a:fld>
            <a:endParaRPr lang="ar-SA"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8ABECF3F-DFE3-4977-9131-C17149D7D119}" type="slidenum">
              <a:rPr lang="ar-SA" smtClean="0"/>
              <a:pPr/>
              <a:t>53</a:t>
            </a:fld>
            <a:endParaRPr lang="ar-SA"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8ABECF3F-DFE3-4977-9131-C17149D7D119}" type="slidenum">
              <a:rPr lang="ar-SA" smtClean="0"/>
              <a:pPr/>
              <a:t>62</a:t>
            </a:fld>
            <a:endParaRPr lang="ar-SA"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8ABECF3F-DFE3-4977-9131-C17149D7D119}" type="slidenum">
              <a:rPr lang="ar-SA" smtClean="0"/>
              <a:pPr/>
              <a:t>76</a:t>
            </a:fld>
            <a:endParaRPr lang="ar-SA"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8ABECF3F-DFE3-4977-9131-C17149D7D119}" type="slidenum">
              <a:rPr lang="ar-SA" smtClean="0"/>
              <a:pPr/>
              <a:t>82</a:t>
            </a:fld>
            <a:endParaRPr lang="ar-SA"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8ABECF3F-DFE3-4977-9131-C17149D7D119}" type="slidenum">
              <a:rPr lang="ar-SA" smtClean="0"/>
              <a:pPr/>
              <a:t>103</a:t>
            </a:fld>
            <a:endParaRPr lang="ar-SA"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8ABECF3F-DFE3-4977-9131-C17149D7D119}" type="slidenum">
              <a:rPr lang="ar-SA" smtClean="0"/>
              <a:pPr/>
              <a:t>112</a:t>
            </a:fld>
            <a:endParaRPr lang="ar-SA"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8ABECF3F-DFE3-4977-9131-C17149D7D119}" type="slidenum">
              <a:rPr lang="ar-SA" smtClean="0"/>
              <a:pPr/>
              <a:t>123</a:t>
            </a:fld>
            <a:endParaRPr lang="ar-SA"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8ABECF3F-DFE3-4977-9131-C17149D7D119}" type="slidenum">
              <a:rPr lang="ar-SA" smtClean="0"/>
              <a:pPr/>
              <a:t>127</a:t>
            </a:fld>
            <a:endParaRPr lang="ar-SA"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 name="مثلث قائم الزاوية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عنوان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grpSp>
        <p:nvGrpSpPr>
          <p:cNvPr id="2" name="مجموعة 1"/>
          <p:cNvGrpSpPr/>
          <p:nvPr/>
        </p:nvGrpSpPr>
        <p:grpSpPr>
          <a:xfrm>
            <a:off x="-3765" y="4953000"/>
            <a:ext cx="9147765" cy="1912088"/>
            <a:chOff x="-3765" y="4832896"/>
            <a:chExt cx="9147765" cy="2032192"/>
          </a:xfrm>
        </p:grpSpPr>
        <p:sp>
          <p:nvSpPr>
            <p:cNvPr id="7" name="شكل حر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شكل حر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شكل حر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رابط مستقيم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عنصر نائب للتاريخ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1/10/2015</a:t>
            </a:fld>
            <a:endParaRPr lang="en-US" dirty="0"/>
          </a:p>
        </p:txBody>
      </p:sp>
      <p:sp>
        <p:nvSpPr>
          <p:cNvPr id="19" name="عنصر نائب للتذييل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عنصر نائب لرقم الشريحة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481329"/>
            <a:ext cx="8229600" cy="4386071"/>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D8BD707-D9CF-40AE-B4C6-C98DA3205C09}" type="datetimeFigureOut">
              <a:rPr lang="en-US" smtClean="0"/>
              <a:pPr/>
              <a:t>1/10/2015</a:t>
            </a:fld>
            <a:endParaRPr lang="en-US" dirty="0"/>
          </a:p>
        </p:txBody>
      </p:sp>
      <p:sp>
        <p:nvSpPr>
          <p:cNvPr id="5" name="عنصر نائب للتذييل 4"/>
          <p:cNvSpPr>
            <a:spLocks noGrp="1"/>
          </p:cNvSpPr>
          <p:nvPr>
            <p:ph type="ftr" sz="quarter" idx="11"/>
          </p:nvPr>
        </p:nvSpPr>
        <p:spPr/>
        <p:txBody>
          <a:bodyPr/>
          <a:lstStyle>
            <a:extLst/>
          </a:lstStyle>
          <a:p>
            <a:endParaRPr lang="en-US" dirty="0"/>
          </a:p>
        </p:txBody>
      </p:sp>
      <p:sp>
        <p:nvSpPr>
          <p:cNvPr id="6" name="عنصر نائب لرقم الشريحة 5"/>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44013" y="274640"/>
            <a:ext cx="1777470" cy="5592761"/>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41"/>
            <a:ext cx="6324600" cy="5592760"/>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D8BD707-D9CF-40AE-B4C6-C98DA3205C09}" type="datetimeFigureOut">
              <a:rPr lang="en-US" smtClean="0"/>
              <a:pPr/>
              <a:t>1/10/2015</a:t>
            </a:fld>
            <a:endParaRPr lang="en-US" dirty="0"/>
          </a:p>
        </p:txBody>
      </p:sp>
      <p:sp>
        <p:nvSpPr>
          <p:cNvPr id="5" name="عنصر نائب للتذييل 4"/>
          <p:cNvSpPr>
            <a:spLocks noGrp="1"/>
          </p:cNvSpPr>
          <p:nvPr>
            <p:ph type="ftr" sz="quarter" idx="11"/>
          </p:nvPr>
        </p:nvSpPr>
        <p:spPr/>
        <p:txBody>
          <a:bodyPr/>
          <a:lstStyle>
            <a:extLst/>
          </a:lstStyle>
          <a:p>
            <a:endParaRPr lang="en-US" dirty="0"/>
          </a:p>
        </p:txBody>
      </p:sp>
      <p:sp>
        <p:nvSpPr>
          <p:cNvPr id="6" name="عنصر نائب لرقم الشريحة 5"/>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D8BD707-D9CF-40AE-B4C6-C98DA3205C09}" type="datetimeFigureOut">
              <a:rPr lang="en-US" smtClean="0"/>
              <a:pPr/>
              <a:t>1/10/2015</a:t>
            </a:fld>
            <a:endParaRPr lang="en-US" dirty="0"/>
          </a:p>
        </p:txBody>
      </p:sp>
      <p:sp>
        <p:nvSpPr>
          <p:cNvPr id="5" name="عنصر نائب للتذييل 4"/>
          <p:cNvSpPr>
            <a:spLocks noGrp="1"/>
          </p:cNvSpPr>
          <p:nvPr>
            <p:ph type="ftr" sz="quarter" idx="11"/>
          </p:nvPr>
        </p:nvSpPr>
        <p:spPr/>
        <p:txBody>
          <a:bodyPr/>
          <a:lstStyle>
            <a:extLst/>
          </a:lstStyle>
          <a:p>
            <a:endParaRPr lang="en-US" dirty="0"/>
          </a:p>
        </p:txBody>
      </p:sp>
      <p:sp>
        <p:nvSpPr>
          <p:cNvPr id="6" name="عنصر نائب لرقم الشريحة 5"/>
          <p:cNvSpPr>
            <a:spLocks noGrp="1"/>
          </p:cNvSpPr>
          <p:nvPr>
            <p:ph type="sldNum" sz="quarter" idx="12"/>
          </p:nvPr>
        </p:nvSpPr>
        <p:spPr/>
        <p:txBody>
          <a:bodyPr/>
          <a:lstStyle>
            <a:extLst/>
          </a:lstStyle>
          <a:p>
            <a:fld id="{B6F15528-21DE-4FAA-801E-634DDDAF4B2B}" type="slidenum">
              <a:rPr lang="en-US" smtClean="0"/>
              <a:pPr/>
              <a:t>‹#›</a:t>
            </a:fld>
            <a:endParaRPr lang="en-US" dirty="0"/>
          </a:p>
        </p:txBody>
      </p:sp>
      <p:sp>
        <p:nvSpPr>
          <p:cNvPr id="7" name="عنوان 6"/>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1D8BD707-D9CF-40AE-B4C6-C98DA3205C09}" type="datetimeFigureOut">
              <a:rPr lang="en-US" smtClean="0"/>
              <a:pPr/>
              <a:t>1/10/2015</a:t>
            </a:fld>
            <a:endParaRPr lang="en-US" dirty="0"/>
          </a:p>
        </p:txBody>
      </p:sp>
      <p:sp>
        <p:nvSpPr>
          <p:cNvPr id="5" name="عنصر نائب للتذييل 4"/>
          <p:cNvSpPr>
            <a:spLocks noGrp="1"/>
          </p:cNvSpPr>
          <p:nvPr>
            <p:ph type="ftr" sz="quarter" idx="11"/>
          </p:nvPr>
        </p:nvSpPr>
        <p:spPr/>
        <p:txBody>
          <a:bodyPr/>
          <a:lstStyle>
            <a:extLst/>
          </a:lstStyle>
          <a:p>
            <a:endParaRPr lang="en-US" dirty="0"/>
          </a:p>
        </p:txBody>
      </p:sp>
      <p:sp>
        <p:nvSpPr>
          <p:cNvPr id="6" name="عنصر نائب لرقم الشريحة 5"/>
          <p:cNvSpPr>
            <a:spLocks noGrp="1"/>
          </p:cNvSpPr>
          <p:nvPr>
            <p:ph type="sldNum" sz="quarter" idx="12"/>
          </p:nvPr>
        </p:nvSpPr>
        <p:spPr/>
        <p:txBody>
          <a:bodyPr/>
          <a:lstStyle>
            <a:extLst/>
          </a:lstStyle>
          <a:p>
            <a:fld id="{B6F15528-21DE-4FAA-801E-634DDDAF4B2B}" type="slidenum">
              <a:rPr lang="en-US" smtClean="0"/>
              <a:pPr/>
              <a:t>‹#›</a:t>
            </a:fld>
            <a:endParaRPr lang="en-US" dirty="0"/>
          </a:p>
        </p:txBody>
      </p:sp>
      <p:sp>
        <p:nvSpPr>
          <p:cNvPr id="7" name="شارة رتبة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شارة رتبة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2">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D8BD707-D9CF-40AE-B4C6-C98DA3205C09}" type="datetimeFigureOut">
              <a:rPr lang="en-US" smtClean="0"/>
              <a:pPr/>
              <a:t>1/10/2015</a:t>
            </a:fld>
            <a:endParaRPr lang="en-US" dirty="0"/>
          </a:p>
        </p:txBody>
      </p:sp>
      <p:sp>
        <p:nvSpPr>
          <p:cNvPr id="6" name="عنصر نائب للتذييل 5"/>
          <p:cNvSpPr>
            <a:spLocks noGrp="1"/>
          </p:cNvSpPr>
          <p:nvPr>
            <p:ph type="ftr" sz="quarter" idx="11"/>
          </p:nvPr>
        </p:nvSpPr>
        <p:spPr/>
        <p:txBody>
          <a:bodyPr/>
          <a:lstStyle>
            <a:extLst/>
          </a:lstStyle>
          <a:p>
            <a:endParaRPr lang="en-US" dirty="0"/>
          </a:p>
        </p:txBody>
      </p:sp>
      <p:sp>
        <p:nvSpPr>
          <p:cNvPr id="7" name="عنصر نائب لرقم الشريحة 6"/>
          <p:cNvSpPr>
            <a:spLocks noGrp="1"/>
          </p:cNvSpPr>
          <p:nvPr>
            <p:ph type="sldNum" sz="quarter" idx="12"/>
          </p:nvPr>
        </p:nvSpPr>
        <p:spPr/>
        <p:txBody>
          <a:bodyPr/>
          <a:lstStyle>
            <a:extLst/>
          </a:lstStyle>
          <a:p>
            <a:fld id="{B6F15528-21DE-4FAA-801E-634DDDAF4B2B}" type="slidenum">
              <a:rPr lang="en-US" smtClean="0"/>
              <a:pPr/>
              <a:t>‹#›</a:t>
            </a:fld>
            <a:endParaRPr lang="en-US" dirty="0"/>
          </a:p>
        </p:txBody>
      </p:sp>
      <p:sp>
        <p:nvSpPr>
          <p:cNvPr id="8" name="عنوان 7"/>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1D8BD707-D9CF-40AE-B4C6-C98DA3205C09}" type="datetimeFigureOut">
              <a:rPr lang="en-US" smtClean="0"/>
              <a:pPr/>
              <a:t>1/10/2015</a:t>
            </a:fld>
            <a:endParaRPr lang="en-US" dirty="0"/>
          </a:p>
        </p:txBody>
      </p:sp>
      <p:sp>
        <p:nvSpPr>
          <p:cNvPr id="8" name="عنصر نائب للتذييل 7"/>
          <p:cNvSpPr>
            <a:spLocks noGrp="1"/>
          </p:cNvSpPr>
          <p:nvPr>
            <p:ph type="ftr" sz="quarter" idx="11"/>
          </p:nvPr>
        </p:nvSpPr>
        <p:spPr/>
        <p:txBody>
          <a:bodyPr/>
          <a:lstStyle>
            <a:extLst/>
          </a:lstStyle>
          <a:p>
            <a:endParaRPr lang="en-US" dirty="0"/>
          </a:p>
        </p:txBody>
      </p:sp>
      <p:sp>
        <p:nvSpPr>
          <p:cNvPr id="9" name="عنصر نائب لرقم الشريحة 8"/>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bg>
      <p:bgRef idx="1002">
        <a:schemeClr val="bg1"/>
      </p:bgRef>
    </p:bg>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extLst/>
          </a:lstStyle>
          <a:p>
            <a:fld id="{1D8BD707-D9CF-40AE-B4C6-C98DA3205C09}" type="datetimeFigureOut">
              <a:rPr lang="en-US" smtClean="0"/>
              <a:pPr/>
              <a:t>1/10/2015</a:t>
            </a:fld>
            <a:endParaRPr lang="en-US" dirty="0"/>
          </a:p>
        </p:txBody>
      </p:sp>
      <p:sp>
        <p:nvSpPr>
          <p:cNvPr id="4" name="عنصر نائب للتذييل 3"/>
          <p:cNvSpPr>
            <a:spLocks noGrp="1"/>
          </p:cNvSpPr>
          <p:nvPr>
            <p:ph type="ftr" sz="quarter" idx="11"/>
          </p:nvPr>
        </p:nvSpPr>
        <p:spPr/>
        <p:txBody>
          <a:bodyPr/>
          <a:lstStyle>
            <a:extLst/>
          </a:lstStyle>
          <a:p>
            <a:endParaRPr lang="en-US" dirty="0"/>
          </a:p>
        </p:txBody>
      </p:sp>
      <p:sp>
        <p:nvSpPr>
          <p:cNvPr id="5" name="عنصر نائب لرقم الشريحة 4"/>
          <p:cNvSpPr>
            <a:spLocks noGrp="1"/>
          </p:cNvSpPr>
          <p:nvPr>
            <p:ph type="sldNum" sz="quarter" idx="12"/>
          </p:nvPr>
        </p:nvSpPr>
        <p:spPr/>
        <p:txBody>
          <a:bodyPr/>
          <a:lstStyle>
            <a:extLst/>
          </a:lstStyle>
          <a:p>
            <a:fld id="{B6F15528-21DE-4FAA-801E-634DDDAF4B2B}" type="slidenum">
              <a:rPr lang="en-US" smtClean="0"/>
              <a:pPr/>
              <a:t>‹#›</a:t>
            </a:fld>
            <a:endParaRPr lang="en-US" dirty="0"/>
          </a:p>
        </p:txBody>
      </p:sp>
      <p:sp>
        <p:nvSpPr>
          <p:cNvPr id="6" name="عنوان 5"/>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fld id="{1D8BD707-D9CF-40AE-B4C6-C98DA3205C09}" type="datetimeFigureOut">
              <a:rPr lang="en-US" smtClean="0"/>
              <a:pPr/>
              <a:t>1/10/2015</a:t>
            </a:fld>
            <a:endParaRPr lang="en-US" dirty="0"/>
          </a:p>
        </p:txBody>
      </p:sp>
      <p:sp>
        <p:nvSpPr>
          <p:cNvPr id="3" name="عنصر نائب للتذييل 2"/>
          <p:cNvSpPr>
            <a:spLocks noGrp="1"/>
          </p:cNvSpPr>
          <p:nvPr>
            <p:ph type="ftr" sz="quarter" idx="11"/>
          </p:nvPr>
        </p:nvSpPr>
        <p:spPr/>
        <p:txBody>
          <a:bodyPr/>
          <a:lstStyle>
            <a:extLst/>
          </a:lstStyle>
          <a:p>
            <a:endParaRPr lang="en-US" dirty="0"/>
          </a:p>
        </p:txBody>
      </p:sp>
      <p:sp>
        <p:nvSpPr>
          <p:cNvPr id="4" name="عنصر نائب لرقم الشريحة 3"/>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1/10/2015</a:t>
            </a:fld>
            <a:endParaRPr lang="en-US" dirty="0"/>
          </a:p>
        </p:txBody>
      </p:sp>
      <p:sp>
        <p:nvSpPr>
          <p:cNvPr id="6" name="عنصر نائب للتذييل 5"/>
          <p:cNvSpPr>
            <a:spLocks noGrp="1"/>
          </p:cNvSpPr>
          <p:nvPr>
            <p:ph type="ftr" sz="quarter" idx="11"/>
          </p:nvPr>
        </p:nvSpPr>
        <p:spPr/>
        <p:txBody>
          <a:bodyPr/>
          <a:lstStyle>
            <a:extLst/>
          </a:lstStyle>
          <a:p>
            <a:endParaRPr lang="en-US" dirty="0"/>
          </a:p>
        </p:txBody>
      </p:sp>
      <p:sp>
        <p:nvSpPr>
          <p:cNvPr id="7" name="عنصر نائب لرقم الشريحة 6"/>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3" name="عنصر نائب للصورة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ar-SA" smtClean="0"/>
              <a:t>انقر فوق الرمز لإضافة صورة</a:t>
            </a:r>
            <a:endParaRPr kumimoji="0" lang="en-US" dirty="0"/>
          </a:p>
        </p:txBody>
      </p:sp>
      <p:sp>
        <p:nvSpPr>
          <p:cNvPr id="5" name="عنصر نائب للتاريخ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1/10/2015</a:t>
            </a:fld>
            <a:endParaRPr lang="en-US" dirty="0"/>
          </a:p>
        </p:txBody>
      </p:sp>
      <p:sp>
        <p:nvSpPr>
          <p:cNvPr id="6" name="عنصر نائب للتذييل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عنصر نائب لرقم الشريحة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dirty="0"/>
          </a:p>
        </p:txBody>
      </p:sp>
      <p:sp>
        <p:nvSpPr>
          <p:cNvPr id="2" name="عنوان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ar-SA" smtClean="0"/>
              <a:t>انقر لتحرير نمط العنوان الرئيسي</a:t>
            </a:r>
            <a:endParaRPr kumimoji="0" lang="en-US"/>
          </a:p>
        </p:txBody>
      </p:sp>
      <p:sp>
        <p:nvSpPr>
          <p:cNvPr id="8" name="شكل حر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شكل حر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مثلث قائم الزاوية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رابط مستقيم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شارة رتبة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شارة رتبة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شكل حر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شكل حر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مثلث قائم الزاوية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رابط مستقيم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عنصر نائب للعنوان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1/10/2015</a:t>
            </a:fld>
            <a:endParaRPr lang="en-US" dirty="0"/>
          </a:p>
        </p:txBody>
      </p:sp>
      <p:sp>
        <p:nvSpPr>
          <p:cNvPr id="22" name="عنصر نائب للتذييل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عنصر نائب لرقم الشريحة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scan0004"/>
          <p:cNvPicPr>
            <a:picLocks noGrp="1" noChangeAspect="1"/>
          </p:cNvPicPr>
          <p:nvPr isPhoto="1"/>
        </p:nvPicPr>
        <p:blipFill>
          <a:blip r:embed="rId2" cstate="print">
            <a:lum/>
            <a:extLst>
              <a:ext uri="{28A0092B-C50C-407E-A947-70E740481C1C}">
                <a14:useLocalDpi xmlns:a14="http://schemas.microsoft.com/office/drawing/2010/main" xmlns="" val="0"/>
              </a:ext>
            </a:extLst>
          </a:blip>
          <a:stretch>
            <a:fillRect/>
          </a:stretch>
        </p:blipFill>
        <p:spPr>
          <a:xfrm>
            <a:off x="0" y="0"/>
            <a:ext cx="9144000" cy="6858000"/>
          </a:xfrm>
          <a:prstGeom prst="rect">
            <a:avLst/>
          </a:prstGeom>
          <a:noFill/>
          <a:ln>
            <a:noFill/>
          </a:ln>
        </p:spPr>
      </p:pic>
    </p:spTree>
    <p:extLst>
      <p:ext uri="{BB962C8B-B14F-4D97-AF65-F5344CB8AC3E}">
        <p14:creationId xmlns:p14="http://schemas.microsoft.com/office/powerpoint/2010/main" xmlns="" val="963070660"/>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utoShape 1"/>
          <p:cNvSpPr>
            <a:spLocks noChangeArrowheads="1"/>
          </p:cNvSpPr>
          <p:nvPr/>
        </p:nvSpPr>
        <p:spPr bwMode="auto">
          <a:xfrm>
            <a:off x="1143000" y="457200"/>
            <a:ext cx="6858000" cy="725487"/>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15" name="Rectangle 3"/>
          <p:cNvSpPr>
            <a:spLocks noChangeArrowheads="1"/>
          </p:cNvSpPr>
          <p:nvPr/>
        </p:nvSpPr>
        <p:spPr bwMode="auto">
          <a:xfrm>
            <a:off x="1288098" y="558333"/>
            <a:ext cx="6567825"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800" b="1" i="0" u="none" strike="noStrike" cap="none" normalizeH="0" baseline="0" dirty="0" smtClean="0">
                <a:ln>
                  <a:noFill/>
                </a:ln>
                <a:solidFill>
                  <a:srgbClr val="002060"/>
                </a:solidFill>
                <a:effectLst/>
                <a:latin typeface="Simplified Arabic" pitchFamily="18" charset="-78"/>
                <a:ea typeface="Times New Roman" pitchFamily="18" charset="0"/>
                <a:cs typeface="Simplified Arabic" pitchFamily="18" charset="-78"/>
              </a:rPr>
              <a:t>الدرس ال</a:t>
            </a:r>
            <a:r>
              <a:rPr kumimoji="0" lang="ar-SA" sz="2800" b="1" i="0" u="none" strike="noStrike" cap="none" normalizeH="0" baseline="0" dirty="0" err="1" smtClean="0">
                <a:ln>
                  <a:noFill/>
                </a:ln>
                <a:solidFill>
                  <a:srgbClr val="002060"/>
                </a:solidFill>
                <a:effectLst/>
                <a:latin typeface="Simplified Arabic" pitchFamily="18" charset="-78"/>
                <a:ea typeface="Times New Roman" pitchFamily="18" charset="0"/>
                <a:cs typeface="Simplified Arabic" pitchFamily="18" charset="-78"/>
              </a:rPr>
              <a:t>رابع</a:t>
            </a:r>
            <a:r>
              <a:rPr kumimoji="0" lang="ar-SA" sz="2800" b="1" i="0" u="none" strike="noStrike" cap="none" normalizeH="0" dirty="0" err="1" smtClean="0">
                <a:ln>
                  <a:noFill/>
                </a:ln>
                <a:solidFill>
                  <a:srgbClr val="002060"/>
                </a:solidFill>
                <a:effectLst/>
                <a:latin typeface="Simplified Arabic" pitchFamily="18" charset="-78"/>
                <a:ea typeface="Times New Roman" pitchFamily="18" charset="0"/>
                <a:cs typeface="Simplified Arabic" pitchFamily="18" charset="-78"/>
              </a:rPr>
              <a:t> </a:t>
            </a:r>
            <a:r>
              <a:rPr kumimoji="0" lang="ar-SA" sz="2800" b="1" i="0" u="none" strike="noStrike" cap="none" normalizeH="0" dirty="0" smtClean="0">
                <a:ln>
                  <a:noFill/>
                </a:ln>
                <a:solidFill>
                  <a:srgbClr val="002060"/>
                </a:solidFill>
                <a:effectLst/>
                <a:latin typeface="Simplified Arabic" pitchFamily="18" charset="-78"/>
                <a:ea typeface="Times New Roman" pitchFamily="18" charset="0"/>
                <a:cs typeface="Simplified Arabic" pitchFamily="18" charset="-78"/>
              </a:rPr>
              <a:t>: </a:t>
            </a:r>
            <a:r>
              <a:rPr lang="ar-SA" sz="2800" b="1" dirty="0" smtClean="0">
                <a:solidFill>
                  <a:srgbClr val="FF0000"/>
                </a:solidFill>
                <a:latin typeface="Simplified Arabic" pitchFamily="18" charset="-78"/>
                <a:ea typeface="Times New Roman" pitchFamily="18" charset="0"/>
                <a:cs typeface="Simplified Arabic" pitchFamily="18" charset="-78"/>
              </a:rPr>
              <a:t>إسهام المؤرخين فى إثراء الفكر التاريخي</a:t>
            </a:r>
            <a:endParaRPr kumimoji="0" lang="ar-EG" sz="2400" b="1" i="0" u="none" strike="noStrike" cap="none" normalizeH="0" baseline="0" dirty="0" smtClean="0">
              <a:ln>
                <a:noFill/>
              </a:ln>
              <a:solidFill>
                <a:schemeClr val="tx1"/>
              </a:solidFill>
              <a:effectLst/>
              <a:latin typeface="Simplified Arabic" pitchFamily="18" charset="-78"/>
              <a:cs typeface="Simplified Arabic" pitchFamily="18" charset="-78"/>
            </a:endParaRPr>
          </a:p>
        </p:txBody>
      </p:sp>
      <p:sp>
        <p:nvSpPr>
          <p:cNvPr id="27"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30" name="Flowchart: Multidocument 4"/>
          <p:cNvSpPr/>
          <p:nvPr/>
        </p:nvSpPr>
        <p:spPr>
          <a:xfrm>
            <a:off x="7944251" y="1742301"/>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1" name="Rectangle 5"/>
          <p:cNvSpPr/>
          <p:nvPr/>
        </p:nvSpPr>
        <p:spPr>
          <a:xfrm>
            <a:off x="3810000" y="1828800"/>
            <a:ext cx="4217709" cy="523220"/>
          </a:xfrm>
          <a:prstGeom prst="rect">
            <a:avLst/>
          </a:prstGeom>
        </p:spPr>
        <p:txBody>
          <a:bodyPr wrap="square">
            <a:spAutoFit/>
          </a:bodyPr>
          <a:lstStyle/>
          <a:p>
            <a:pPr algn="ctr"/>
            <a:endParaRPr lang="ar-SA" sz="2800" b="1" dirty="0">
              <a:solidFill>
                <a:srgbClr val="7030A0"/>
              </a:solidFill>
              <a:latin typeface="Traditional Arabic" pitchFamily="18" charset="-78"/>
              <a:cs typeface="Traditional Arabic" pitchFamily="18" charset="-78"/>
            </a:endParaRPr>
          </a:p>
        </p:txBody>
      </p:sp>
      <p:sp>
        <p:nvSpPr>
          <p:cNvPr id="32" name="Rectangle 7"/>
          <p:cNvSpPr/>
          <p:nvPr/>
        </p:nvSpPr>
        <p:spPr>
          <a:xfrm>
            <a:off x="457201" y="2590800"/>
            <a:ext cx="8230790" cy="400110"/>
          </a:xfrm>
          <a:prstGeom prst="rect">
            <a:avLst/>
          </a:prstGeom>
        </p:spPr>
        <p:txBody>
          <a:bodyPr wrap="square">
            <a:spAutoFit/>
          </a:bodyPr>
          <a:lstStyle/>
          <a:p>
            <a:pPr algn="r"/>
            <a:r>
              <a:rPr lang="ar-SA" sz="2000" b="1" dirty="0">
                <a:latin typeface="Sakkal Majalla" pitchFamily="2" charset="-78"/>
                <a:cs typeface="Sakkal Majalla" pitchFamily="2" charset="-78"/>
              </a:rPr>
              <a:t>1- </a:t>
            </a:r>
            <a:r>
              <a:rPr lang="ar-SA" sz="2000" b="1" dirty="0" smtClean="0">
                <a:latin typeface="Sakkal Majalla" pitchFamily="2" charset="-78"/>
                <a:cs typeface="Sakkal Majalla" pitchFamily="2" charset="-78"/>
              </a:rPr>
              <a:t>يعد المؤرخون المسلمون أول من ضبط الحوادث بالإسناد والتوقيت </a:t>
            </a:r>
            <a:r>
              <a:rPr lang="ar-SA" sz="2000" b="1" dirty="0" err="1" smtClean="0">
                <a:latin typeface="Sakkal Majalla" pitchFamily="2" charset="-78"/>
                <a:cs typeface="Sakkal Majalla" pitchFamily="2" charset="-78"/>
              </a:rPr>
              <a:t>الكامل                      (            )</a:t>
            </a:r>
            <a:endParaRPr lang="ar-SA" sz="2000" dirty="0">
              <a:latin typeface="Sakkal Majalla" pitchFamily="2" charset="-78"/>
              <a:cs typeface="Sakkal Majalla" pitchFamily="2" charset="-78"/>
            </a:endParaRPr>
          </a:p>
        </p:txBody>
      </p:sp>
      <p:sp>
        <p:nvSpPr>
          <p:cNvPr id="33" name="Rectangle 8"/>
          <p:cNvSpPr/>
          <p:nvPr/>
        </p:nvSpPr>
        <p:spPr>
          <a:xfrm>
            <a:off x="21134" y="3505200"/>
            <a:ext cx="8648521" cy="400110"/>
          </a:xfrm>
          <a:prstGeom prst="rect">
            <a:avLst/>
          </a:prstGeom>
        </p:spPr>
        <p:txBody>
          <a:bodyPr wrap="none">
            <a:spAutoFit/>
          </a:bodyPr>
          <a:lstStyle/>
          <a:p>
            <a:pPr algn="r" rtl="1"/>
            <a:r>
              <a:rPr lang="ar-SA" sz="2000" b="1" dirty="0">
                <a:latin typeface="Sakkal Majalla" pitchFamily="2" charset="-78"/>
                <a:cs typeface="Sakkal Majalla" pitchFamily="2" charset="-78"/>
              </a:rPr>
              <a:t>2- </a:t>
            </a:r>
            <a:r>
              <a:rPr lang="ar-SA" sz="2000" b="1" dirty="0" smtClean="0">
                <a:latin typeface="Sakkal Majalla" pitchFamily="2" charset="-78"/>
                <a:cs typeface="Sakkal Majalla" pitchFamily="2" charset="-78"/>
              </a:rPr>
              <a:t>يستخدم الأسلوب الفلسفي لعرض المادة التاريخية فى تاريخ </a:t>
            </a:r>
            <a:r>
              <a:rPr lang="ar-SA" sz="2000" b="1" dirty="0" err="1" smtClean="0">
                <a:latin typeface="Sakkal Majalla" pitchFamily="2" charset="-78"/>
                <a:cs typeface="Sakkal Majalla" pitchFamily="2" charset="-78"/>
              </a:rPr>
              <a:t>الأنساب                                (          )</a:t>
            </a:r>
            <a:r>
              <a:rPr lang="ar-SA" sz="2000" dirty="0">
                <a:latin typeface="Sakkal Majalla" pitchFamily="2" charset="-78"/>
                <a:cs typeface="Sakkal Majalla" pitchFamily="2" charset="-78"/>
              </a:rPr>
              <a:t>	</a:t>
            </a:r>
            <a:r>
              <a:rPr lang="ar-SA" sz="2000" dirty="0" smtClean="0">
                <a:latin typeface="Sakkal Majalla" pitchFamily="2" charset="-78"/>
                <a:cs typeface="Sakkal Majalla" pitchFamily="2" charset="-78"/>
              </a:rPr>
              <a:t>    </a:t>
            </a:r>
            <a:endParaRPr lang="ar-SA" sz="2000" dirty="0">
              <a:latin typeface="Sakkal Majalla" pitchFamily="2" charset="-78"/>
              <a:cs typeface="Sakkal Majalla" pitchFamily="2" charset="-78"/>
            </a:endParaRPr>
          </a:p>
        </p:txBody>
      </p:sp>
      <p:sp>
        <p:nvSpPr>
          <p:cNvPr id="34" name="Rectangle 5"/>
          <p:cNvSpPr/>
          <p:nvPr/>
        </p:nvSpPr>
        <p:spPr>
          <a:xfrm>
            <a:off x="0" y="1828800"/>
            <a:ext cx="7924800" cy="400110"/>
          </a:xfrm>
          <a:prstGeom prst="rect">
            <a:avLst/>
          </a:prstGeom>
        </p:spPr>
        <p:txBody>
          <a:bodyPr wrap="square">
            <a:spAutoFit/>
          </a:bodyPr>
          <a:lstStyle/>
          <a:p>
            <a:pPr algn="r"/>
            <a:r>
              <a:rPr lang="ar-SA" sz="2000" b="1" dirty="0" smtClean="0"/>
              <a:t>ضعي </a:t>
            </a:r>
            <a:r>
              <a:rPr lang="ar-SA" sz="2000" b="1" dirty="0"/>
              <a:t>علامة </a:t>
            </a:r>
            <a:r>
              <a:rPr lang="ar-SA" sz="2000" b="1" dirty="0" err="1"/>
              <a:t>(</a:t>
            </a:r>
            <a:r>
              <a:rPr lang="ar-SA" sz="2000" b="1" dirty="0" err="1" smtClean="0"/>
              <a:t>√</a:t>
            </a:r>
            <a:r>
              <a:rPr lang="ar-SA" sz="2000" b="1" dirty="0" smtClean="0"/>
              <a:t>) </a:t>
            </a:r>
            <a:r>
              <a:rPr lang="ar-SA" sz="2000" b="1" dirty="0" err="1" smtClean="0"/>
              <a:t>أوعلامة </a:t>
            </a:r>
            <a:r>
              <a:rPr lang="ar-SA" sz="2000" b="1" dirty="0"/>
              <a:t>(×) أمام العبارات </a:t>
            </a:r>
            <a:r>
              <a:rPr lang="ar-SA" sz="2000" b="1" dirty="0" smtClean="0"/>
              <a:t>الآتية</a:t>
            </a:r>
            <a:endParaRPr lang="ar-SA" sz="2000" b="1" dirty="0"/>
          </a:p>
        </p:txBody>
      </p:sp>
      <p:sp>
        <p:nvSpPr>
          <p:cNvPr id="35" name="Rectangle 8"/>
          <p:cNvSpPr/>
          <p:nvPr/>
        </p:nvSpPr>
        <p:spPr>
          <a:xfrm>
            <a:off x="67271" y="4495800"/>
            <a:ext cx="8648521" cy="400110"/>
          </a:xfrm>
          <a:prstGeom prst="rect">
            <a:avLst/>
          </a:prstGeom>
        </p:spPr>
        <p:txBody>
          <a:bodyPr wrap="none">
            <a:spAutoFit/>
          </a:bodyPr>
          <a:lstStyle/>
          <a:p>
            <a:pPr algn="r" rtl="1"/>
            <a:r>
              <a:rPr lang="ar-SA" sz="2000" b="1" dirty="0" smtClean="0">
                <a:latin typeface="Sakkal Majalla" pitchFamily="2" charset="-78"/>
                <a:cs typeface="Sakkal Majalla" pitchFamily="2" charset="-78"/>
              </a:rPr>
              <a:t>3- برز المسلمون فى فلسلفه التاريخ والتاريخ الاجتماعي وتاريخ </a:t>
            </a:r>
            <a:r>
              <a:rPr lang="ar-SA" sz="2000" b="1" dirty="0" err="1" smtClean="0">
                <a:latin typeface="Sakkal Majalla" pitchFamily="2" charset="-78"/>
                <a:cs typeface="Sakkal Majalla" pitchFamily="2" charset="-78"/>
              </a:rPr>
              <a:t>التاريخ                                  (          )</a:t>
            </a:r>
            <a:r>
              <a:rPr lang="ar-SA" sz="2000" dirty="0">
                <a:latin typeface="Sakkal Majalla" pitchFamily="2" charset="-78"/>
                <a:cs typeface="Sakkal Majalla" pitchFamily="2" charset="-78"/>
              </a:rPr>
              <a:t>	</a:t>
            </a:r>
            <a:r>
              <a:rPr lang="ar-SA" sz="2000" dirty="0" smtClean="0">
                <a:latin typeface="Sakkal Majalla" pitchFamily="2" charset="-78"/>
                <a:cs typeface="Sakkal Majalla" pitchFamily="2" charset="-78"/>
              </a:rPr>
              <a:t>    </a:t>
            </a:r>
            <a:endParaRPr lang="ar-SA" sz="2000" dirty="0">
              <a:latin typeface="Sakkal Majalla" pitchFamily="2" charset="-78"/>
              <a:cs typeface="Sakkal Majalla" pitchFamily="2" charset="-78"/>
            </a:endParaRPr>
          </a:p>
        </p:txBody>
      </p:sp>
      <p:sp>
        <p:nvSpPr>
          <p:cNvPr id="36" name="مستطيل 35"/>
          <p:cNvSpPr/>
          <p:nvPr/>
        </p:nvSpPr>
        <p:spPr>
          <a:xfrm>
            <a:off x="1172736" y="2514600"/>
            <a:ext cx="529312" cy="954107"/>
          </a:xfrm>
          <a:prstGeom prst="rect">
            <a:avLst/>
          </a:prstGeom>
        </p:spPr>
        <p:txBody>
          <a:bodyPr wrap="none">
            <a:spAutoFit/>
          </a:bodyPr>
          <a:lstStyle/>
          <a:p>
            <a:r>
              <a:rPr lang="ar-SA" sz="2800" b="1" dirty="0" smtClean="0">
                <a:latin typeface="Sakkal Majalla" pitchFamily="2" charset="-78"/>
                <a:cs typeface="Sakkal Majalla" pitchFamily="2" charset="-78"/>
              </a:rPr>
              <a:t> </a:t>
            </a:r>
            <a:r>
              <a:rPr lang="ar-SA" sz="2800" b="1" dirty="0" err="1" smtClean="0"/>
              <a:t>√</a:t>
            </a:r>
            <a:endParaRPr lang="ar-SA" sz="2800" dirty="0" smtClean="0"/>
          </a:p>
          <a:p>
            <a:r>
              <a:rPr lang="ar-SA" sz="2800" b="1" dirty="0" smtClean="0">
                <a:latin typeface="Sakkal Majalla" pitchFamily="2" charset="-78"/>
                <a:cs typeface="Sakkal Majalla" pitchFamily="2" charset="-78"/>
              </a:rPr>
              <a:t> </a:t>
            </a:r>
            <a:endParaRPr lang="ar-SA" sz="2800" dirty="0"/>
          </a:p>
        </p:txBody>
      </p:sp>
      <p:sp>
        <p:nvSpPr>
          <p:cNvPr id="37" name="مستطيل 36"/>
          <p:cNvSpPr/>
          <p:nvPr/>
        </p:nvSpPr>
        <p:spPr>
          <a:xfrm>
            <a:off x="1219200" y="3429000"/>
            <a:ext cx="529312" cy="954107"/>
          </a:xfrm>
          <a:prstGeom prst="rect">
            <a:avLst/>
          </a:prstGeom>
        </p:spPr>
        <p:txBody>
          <a:bodyPr wrap="none">
            <a:spAutoFit/>
          </a:bodyPr>
          <a:lstStyle/>
          <a:p>
            <a:r>
              <a:rPr lang="ar-SA" sz="2800" b="1" dirty="0" smtClean="0">
                <a:latin typeface="Sakkal Majalla" pitchFamily="2" charset="-78"/>
                <a:cs typeface="Sakkal Majalla" pitchFamily="2" charset="-78"/>
              </a:rPr>
              <a:t> </a:t>
            </a:r>
            <a:r>
              <a:rPr lang="ar-SA" sz="2800" b="1" dirty="0" err="1" smtClean="0"/>
              <a:t>√</a:t>
            </a:r>
            <a:endParaRPr lang="ar-SA" sz="2800" dirty="0" smtClean="0"/>
          </a:p>
          <a:p>
            <a:r>
              <a:rPr lang="ar-SA" sz="2800" b="1" dirty="0" smtClean="0">
                <a:latin typeface="Sakkal Majalla" pitchFamily="2" charset="-78"/>
                <a:cs typeface="Sakkal Majalla" pitchFamily="2" charset="-78"/>
              </a:rPr>
              <a:t> </a:t>
            </a:r>
            <a:endParaRPr lang="ar-SA" sz="2800" dirty="0"/>
          </a:p>
        </p:txBody>
      </p:sp>
      <p:sp>
        <p:nvSpPr>
          <p:cNvPr id="38" name="مستطيل 37"/>
          <p:cNvSpPr/>
          <p:nvPr/>
        </p:nvSpPr>
        <p:spPr>
          <a:xfrm>
            <a:off x="1295400" y="4343400"/>
            <a:ext cx="474810" cy="523220"/>
          </a:xfrm>
          <a:prstGeom prst="rect">
            <a:avLst/>
          </a:prstGeom>
        </p:spPr>
        <p:txBody>
          <a:bodyPr wrap="none">
            <a:spAutoFit/>
          </a:bodyPr>
          <a:lstStyle/>
          <a:p>
            <a:r>
              <a:rPr lang="ar-SA" sz="2800" b="1" dirty="0" err="1" smtClean="0"/>
              <a:t>√</a:t>
            </a:r>
            <a:endParaRPr lang="ar-SA" sz="2800" dirty="0"/>
          </a:p>
        </p:txBody>
      </p:sp>
    </p:spTree>
    <p:extLst>
      <p:ext uri="{BB962C8B-B14F-4D97-AF65-F5344CB8AC3E}">
        <p14:creationId xmlns:p14="http://schemas.microsoft.com/office/powerpoint/2010/main" xmlns="" val="3208383671"/>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p:cTn id="13" dur="500" fill="hold"/>
                                        <p:tgtEl>
                                          <p:spTgt spid="15"/>
                                        </p:tgtEl>
                                        <p:attrNameLst>
                                          <p:attrName>ppt_w</p:attrName>
                                        </p:attrNameLst>
                                      </p:cBhvr>
                                      <p:tavLst>
                                        <p:tav tm="0">
                                          <p:val>
                                            <p:fltVal val="0"/>
                                          </p:val>
                                        </p:tav>
                                        <p:tav tm="100000">
                                          <p:val>
                                            <p:strVal val="#ppt_w"/>
                                          </p:val>
                                        </p:tav>
                                      </p:tavLst>
                                    </p:anim>
                                    <p:anim calcmode="lin" valueType="num">
                                      <p:cBhvr>
                                        <p:cTn id="14" dur="500" fill="hold"/>
                                        <p:tgtEl>
                                          <p:spTgt spid="15"/>
                                        </p:tgtEl>
                                        <p:attrNameLst>
                                          <p:attrName>ppt_h</p:attrName>
                                        </p:attrNameLst>
                                      </p:cBhvr>
                                      <p:tavLst>
                                        <p:tav tm="0">
                                          <p:val>
                                            <p:fltVal val="0"/>
                                          </p:val>
                                        </p:tav>
                                        <p:tav tm="100000">
                                          <p:val>
                                            <p:strVal val="#ppt_h"/>
                                          </p:val>
                                        </p:tav>
                                      </p:tavLst>
                                    </p:anim>
                                    <p:animEffect transition="in" filter="fade">
                                      <p:cBhvr>
                                        <p:cTn id="15" dur="500"/>
                                        <p:tgtEl>
                                          <p:spTgt spid="15"/>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9" fill="hold" grpId="0" nodeType="clickEffect">
                                  <p:stCondLst>
                                    <p:cond delay="0"/>
                                  </p:stCondLst>
                                  <p:childTnLst>
                                    <p:set>
                                      <p:cBhvr>
                                        <p:cTn id="19" dur="1" fill="hold">
                                          <p:stCondLst>
                                            <p:cond delay="0"/>
                                          </p:stCondLst>
                                        </p:cTn>
                                        <p:tgtEl>
                                          <p:spTgt spid="34"/>
                                        </p:tgtEl>
                                        <p:attrNameLst>
                                          <p:attrName>style.visibility</p:attrName>
                                        </p:attrNameLst>
                                      </p:cBhvr>
                                      <p:to>
                                        <p:strVal val="visible"/>
                                      </p:to>
                                    </p:set>
                                    <p:anim calcmode="lin" valueType="num">
                                      <p:cBhvr additive="base">
                                        <p:cTn id="20" dur="500" fill="hold"/>
                                        <p:tgtEl>
                                          <p:spTgt spid="34"/>
                                        </p:tgtEl>
                                        <p:attrNameLst>
                                          <p:attrName>ppt_x</p:attrName>
                                        </p:attrNameLst>
                                      </p:cBhvr>
                                      <p:tavLst>
                                        <p:tav tm="0">
                                          <p:val>
                                            <p:strVal val="0-#ppt_w/2"/>
                                          </p:val>
                                        </p:tav>
                                        <p:tav tm="100000">
                                          <p:val>
                                            <p:strVal val="#ppt_x"/>
                                          </p:val>
                                        </p:tav>
                                      </p:tavLst>
                                    </p:anim>
                                    <p:anim calcmode="lin" valueType="num">
                                      <p:cBhvr additive="base">
                                        <p:cTn id="21" dur="500" fill="hold"/>
                                        <p:tgtEl>
                                          <p:spTgt spid="34"/>
                                        </p:tgtEl>
                                        <p:attrNameLst>
                                          <p:attrName>ppt_y</p:attrName>
                                        </p:attrNameLst>
                                      </p:cBhvr>
                                      <p:tavLst>
                                        <p:tav tm="0">
                                          <p:val>
                                            <p:strVal val="0-#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30"/>
                                        </p:tgtEl>
                                        <p:attrNameLst>
                                          <p:attrName>style.visibility</p:attrName>
                                        </p:attrNameLst>
                                      </p:cBhvr>
                                      <p:to>
                                        <p:strVal val="visible"/>
                                      </p:to>
                                    </p:set>
                                    <p:anim calcmode="lin" valueType="num">
                                      <p:cBhvr>
                                        <p:cTn id="26" dur="500" fill="hold"/>
                                        <p:tgtEl>
                                          <p:spTgt spid="30"/>
                                        </p:tgtEl>
                                        <p:attrNameLst>
                                          <p:attrName>ppt_w</p:attrName>
                                        </p:attrNameLst>
                                      </p:cBhvr>
                                      <p:tavLst>
                                        <p:tav tm="0">
                                          <p:val>
                                            <p:fltVal val="0"/>
                                          </p:val>
                                        </p:tav>
                                        <p:tav tm="100000">
                                          <p:val>
                                            <p:strVal val="#ppt_w"/>
                                          </p:val>
                                        </p:tav>
                                      </p:tavLst>
                                    </p:anim>
                                    <p:anim calcmode="lin" valueType="num">
                                      <p:cBhvr>
                                        <p:cTn id="27" dur="500" fill="hold"/>
                                        <p:tgtEl>
                                          <p:spTgt spid="30"/>
                                        </p:tgtEl>
                                        <p:attrNameLst>
                                          <p:attrName>ppt_h</p:attrName>
                                        </p:attrNameLst>
                                      </p:cBhvr>
                                      <p:tavLst>
                                        <p:tav tm="0">
                                          <p:val>
                                            <p:fltVal val="0"/>
                                          </p:val>
                                        </p:tav>
                                        <p:tav tm="100000">
                                          <p:val>
                                            <p:strVal val="#ppt_h"/>
                                          </p:val>
                                        </p:tav>
                                      </p:tavLst>
                                    </p:anim>
                                    <p:animEffect transition="in" filter="fade">
                                      <p:cBhvr>
                                        <p:cTn id="28" dur="500"/>
                                        <p:tgtEl>
                                          <p:spTgt spid="30"/>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nodePh="1">
                                  <p:stCondLst>
                                    <p:cond delay="0"/>
                                  </p:stCondLst>
                                  <p:endCondLst>
                                    <p:cond evt="begin" delay="0">
                                      <p:tn val="31"/>
                                    </p:cond>
                                  </p:endCondLst>
                                  <p:childTnLst>
                                    <p:set>
                                      <p:cBhvr>
                                        <p:cTn id="32" dur="1" fill="hold">
                                          <p:stCondLst>
                                            <p:cond delay="0"/>
                                          </p:stCondLst>
                                        </p:cTn>
                                        <p:tgtEl>
                                          <p:spTgt spid="31"/>
                                        </p:tgtEl>
                                        <p:attrNameLst>
                                          <p:attrName>style.visibility</p:attrName>
                                        </p:attrNameLst>
                                      </p:cBhvr>
                                      <p:to>
                                        <p:strVal val="visible"/>
                                      </p:to>
                                    </p:set>
                                    <p:anim calcmode="lin" valueType="num">
                                      <p:cBhvr>
                                        <p:cTn id="33" dur="500" fill="hold"/>
                                        <p:tgtEl>
                                          <p:spTgt spid="31"/>
                                        </p:tgtEl>
                                        <p:attrNameLst>
                                          <p:attrName>ppt_w</p:attrName>
                                        </p:attrNameLst>
                                      </p:cBhvr>
                                      <p:tavLst>
                                        <p:tav tm="0">
                                          <p:val>
                                            <p:fltVal val="0"/>
                                          </p:val>
                                        </p:tav>
                                        <p:tav tm="100000">
                                          <p:val>
                                            <p:strVal val="#ppt_w"/>
                                          </p:val>
                                        </p:tav>
                                      </p:tavLst>
                                    </p:anim>
                                    <p:anim calcmode="lin" valueType="num">
                                      <p:cBhvr>
                                        <p:cTn id="34" dur="500" fill="hold"/>
                                        <p:tgtEl>
                                          <p:spTgt spid="31"/>
                                        </p:tgtEl>
                                        <p:attrNameLst>
                                          <p:attrName>ppt_h</p:attrName>
                                        </p:attrNameLst>
                                      </p:cBhvr>
                                      <p:tavLst>
                                        <p:tav tm="0">
                                          <p:val>
                                            <p:fltVal val="0"/>
                                          </p:val>
                                        </p:tav>
                                        <p:tav tm="100000">
                                          <p:val>
                                            <p:strVal val="#ppt_h"/>
                                          </p:val>
                                        </p:tav>
                                      </p:tavLst>
                                    </p:anim>
                                    <p:animEffect transition="in" filter="fade">
                                      <p:cBhvr>
                                        <p:cTn id="35" dur="500"/>
                                        <p:tgtEl>
                                          <p:spTgt spid="31"/>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37" fill="hold" grpId="0" nodeType="clickEffect">
                                  <p:stCondLst>
                                    <p:cond delay="0"/>
                                  </p:stCondLst>
                                  <p:childTnLst>
                                    <p:set>
                                      <p:cBhvr>
                                        <p:cTn id="39" dur="1" fill="hold">
                                          <p:stCondLst>
                                            <p:cond delay="0"/>
                                          </p:stCondLst>
                                        </p:cTn>
                                        <p:tgtEl>
                                          <p:spTgt spid="32"/>
                                        </p:tgtEl>
                                        <p:attrNameLst>
                                          <p:attrName>style.visibility</p:attrName>
                                        </p:attrNameLst>
                                      </p:cBhvr>
                                      <p:to>
                                        <p:strVal val="visible"/>
                                      </p:to>
                                    </p:set>
                                    <p:animEffect transition="in" filter="barn(outVertical)">
                                      <p:cBhvr>
                                        <p:cTn id="40" dur="500"/>
                                        <p:tgtEl>
                                          <p:spTgt spid="32"/>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37" fill="hold" grpId="0" nodeType="clickEffect">
                                  <p:stCondLst>
                                    <p:cond delay="0"/>
                                  </p:stCondLst>
                                  <p:childTnLst>
                                    <p:set>
                                      <p:cBhvr>
                                        <p:cTn id="44" dur="1" fill="hold">
                                          <p:stCondLst>
                                            <p:cond delay="0"/>
                                          </p:stCondLst>
                                        </p:cTn>
                                        <p:tgtEl>
                                          <p:spTgt spid="33"/>
                                        </p:tgtEl>
                                        <p:attrNameLst>
                                          <p:attrName>style.visibility</p:attrName>
                                        </p:attrNameLst>
                                      </p:cBhvr>
                                      <p:to>
                                        <p:strVal val="visible"/>
                                      </p:to>
                                    </p:set>
                                    <p:animEffect transition="in" filter="barn(outVertical)">
                                      <p:cBhvr>
                                        <p:cTn id="45" dur="500"/>
                                        <p:tgtEl>
                                          <p:spTgt spid="33"/>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37" fill="hold" grpId="0" nodeType="clickEffect">
                                  <p:stCondLst>
                                    <p:cond delay="0"/>
                                  </p:stCondLst>
                                  <p:childTnLst>
                                    <p:set>
                                      <p:cBhvr>
                                        <p:cTn id="49" dur="1" fill="hold">
                                          <p:stCondLst>
                                            <p:cond delay="0"/>
                                          </p:stCondLst>
                                        </p:cTn>
                                        <p:tgtEl>
                                          <p:spTgt spid="35"/>
                                        </p:tgtEl>
                                        <p:attrNameLst>
                                          <p:attrName>style.visibility</p:attrName>
                                        </p:attrNameLst>
                                      </p:cBhvr>
                                      <p:to>
                                        <p:strVal val="visible"/>
                                      </p:to>
                                    </p:set>
                                    <p:animEffect transition="in" filter="barn(outVertical)">
                                      <p:cBhvr>
                                        <p:cTn id="50" dur="500"/>
                                        <p:tgtEl>
                                          <p:spTgt spid="35"/>
                                        </p:tgtEl>
                                      </p:cBhvr>
                                    </p:animEffect>
                                  </p:childTnLst>
                                </p:cTn>
                              </p:par>
                            </p:childTnLst>
                          </p:cTn>
                        </p:par>
                      </p:childTnLst>
                    </p:cTn>
                  </p:par>
                  <p:par>
                    <p:cTn id="51" fill="hold">
                      <p:stCondLst>
                        <p:cond delay="indefinite"/>
                      </p:stCondLst>
                      <p:childTnLst>
                        <p:par>
                          <p:cTn id="52" fill="hold">
                            <p:stCondLst>
                              <p:cond delay="0"/>
                            </p:stCondLst>
                            <p:childTnLst>
                              <p:par>
                                <p:cTn id="53" presetID="26" presetClass="entr" presetSubtype="0" fill="hold" grpId="0" nodeType="clickEffect">
                                  <p:stCondLst>
                                    <p:cond delay="0"/>
                                  </p:stCondLst>
                                  <p:childTnLst>
                                    <p:set>
                                      <p:cBhvr>
                                        <p:cTn id="54" dur="1" fill="hold">
                                          <p:stCondLst>
                                            <p:cond delay="0"/>
                                          </p:stCondLst>
                                        </p:cTn>
                                        <p:tgtEl>
                                          <p:spTgt spid="36"/>
                                        </p:tgtEl>
                                        <p:attrNameLst>
                                          <p:attrName>style.visibility</p:attrName>
                                        </p:attrNameLst>
                                      </p:cBhvr>
                                      <p:to>
                                        <p:strVal val="visible"/>
                                      </p:to>
                                    </p:set>
                                    <p:animEffect transition="in" filter="wipe(down)">
                                      <p:cBhvr>
                                        <p:cTn id="55" dur="580">
                                          <p:stCondLst>
                                            <p:cond delay="0"/>
                                          </p:stCondLst>
                                        </p:cTn>
                                        <p:tgtEl>
                                          <p:spTgt spid="36"/>
                                        </p:tgtEl>
                                      </p:cBhvr>
                                    </p:animEffect>
                                    <p:anim calcmode="lin" valueType="num">
                                      <p:cBhvr>
                                        <p:cTn id="56" dur="1822" tmFilter="0,0; 0.14,0.36; 0.43,0.73; 0.71,0.91; 1.0,1.0">
                                          <p:stCondLst>
                                            <p:cond delay="0"/>
                                          </p:stCondLst>
                                        </p:cTn>
                                        <p:tgtEl>
                                          <p:spTgt spid="36"/>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6"/>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6"/>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6"/>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6"/>
                                        </p:tgtEl>
                                        <p:attrNameLst>
                                          <p:attrName>ppt_y</p:attrName>
                                        </p:attrNameLst>
                                      </p:cBhvr>
                                      <p:tavLst>
                                        <p:tav tm="0" fmla="#ppt_y-sin(pi*$)/81">
                                          <p:val>
                                            <p:fltVal val="0"/>
                                          </p:val>
                                        </p:tav>
                                        <p:tav tm="100000">
                                          <p:val>
                                            <p:fltVal val="1"/>
                                          </p:val>
                                        </p:tav>
                                      </p:tavLst>
                                    </p:anim>
                                    <p:animScale>
                                      <p:cBhvr>
                                        <p:cTn id="61" dur="26">
                                          <p:stCondLst>
                                            <p:cond delay="650"/>
                                          </p:stCondLst>
                                        </p:cTn>
                                        <p:tgtEl>
                                          <p:spTgt spid="36"/>
                                        </p:tgtEl>
                                      </p:cBhvr>
                                      <p:to x="100000" y="60000"/>
                                    </p:animScale>
                                    <p:animScale>
                                      <p:cBhvr>
                                        <p:cTn id="62" dur="166" decel="50000">
                                          <p:stCondLst>
                                            <p:cond delay="676"/>
                                          </p:stCondLst>
                                        </p:cTn>
                                        <p:tgtEl>
                                          <p:spTgt spid="36"/>
                                        </p:tgtEl>
                                      </p:cBhvr>
                                      <p:to x="100000" y="100000"/>
                                    </p:animScale>
                                    <p:animScale>
                                      <p:cBhvr>
                                        <p:cTn id="63" dur="26">
                                          <p:stCondLst>
                                            <p:cond delay="1312"/>
                                          </p:stCondLst>
                                        </p:cTn>
                                        <p:tgtEl>
                                          <p:spTgt spid="36"/>
                                        </p:tgtEl>
                                      </p:cBhvr>
                                      <p:to x="100000" y="80000"/>
                                    </p:animScale>
                                    <p:animScale>
                                      <p:cBhvr>
                                        <p:cTn id="64" dur="166" decel="50000">
                                          <p:stCondLst>
                                            <p:cond delay="1338"/>
                                          </p:stCondLst>
                                        </p:cTn>
                                        <p:tgtEl>
                                          <p:spTgt spid="36"/>
                                        </p:tgtEl>
                                      </p:cBhvr>
                                      <p:to x="100000" y="100000"/>
                                    </p:animScale>
                                    <p:animScale>
                                      <p:cBhvr>
                                        <p:cTn id="65" dur="26">
                                          <p:stCondLst>
                                            <p:cond delay="1642"/>
                                          </p:stCondLst>
                                        </p:cTn>
                                        <p:tgtEl>
                                          <p:spTgt spid="36"/>
                                        </p:tgtEl>
                                      </p:cBhvr>
                                      <p:to x="100000" y="90000"/>
                                    </p:animScale>
                                    <p:animScale>
                                      <p:cBhvr>
                                        <p:cTn id="66" dur="166" decel="50000">
                                          <p:stCondLst>
                                            <p:cond delay="1668"/>
                                          </p:stCondLst>
                                        </p:cTn>
                                        <p:tgtEl>
                                          <p:spTgt spid="36"/>
                                        </p:tgtEl>
                                      </p:cBhvr>
                                      <p:to x="100000" y="100000"/>
                                    </p:animScale>
                                    <p:animScale>
                                      <p:cBhvr>
                                        <p:cTn id="67" dur="26">
                                          <p:stCondLst>
                                            <p:cond delay="1808"/>
                                          </p:stCondLst>
                                        </p:cTn>
                                        <p:tgtEl>
                                          <p:spTgt spid="36"/>
                                        </p:tgtEl>
                                      </p:cBhvr>
                                      <p:to x="100000" y="95000"/>
                                    </p:animScale>
                                    <p:animScale>
                                      <p:cBhvr>
                                        <p:cTn id="68" dur="166" decel="50000">
                                          <p:stCondLst>
                                            <p:cond delay="1834"/>
                                          </p:stCondLst>
                                        </p:cTn>
                                        <p:tgtEl>
                                          <p:spTgt spid="36"/>
                                        </p:tgtEl>
                                      </p:cBhvr>
                                      <p:to x="100000" y="100000"/>
                                    </p:animScale>
                                  </p:childTnLst>
                                </p:cTn>
                              </p:par>
                            </p:childTnLst>
                          </p:cTn>
                        </p:par>
                      </p:childTnLst>
                    </p:cTn>
                  </p:par>
                  <p:par>
                    <p:cTn id="69" fill="hold">
                      <p:stCondLst>
                        <p:cond delay="indefinite"/>
                      </p:stCondLst>
                      <p:childTnLst>
                        <p:par>
                          <p:cTn id="70" fill="hold">
                            <p:stCondLst>
                              <p:cond delay="0"/>
                            </p:stCondLst>
                            <p:childTnLst>
                              <p:par>
                                <p:cTn id="71" presetID="26" presetClass="entr" presetSubtype="0" fill="hold" grpId="0" nodeType="clickEffect">
                                  <p:stCondLst>
                                    <p:cond delay="0"/>
                                  </p:stCondLst>
                                  <p:childTnLst>
                                    <p:set>
                                      <p:cBhvr>
                                        <p:cTn id="72" dur="1" fill="hold">
                                          <p:stCondLst>
                                            <p:cond delay="0"/>
                                          </p:stCondLst>
                                        </p:cTn>
                                        <p:tgtEl>
                                          <p:spTgt spid="37"/>
                                        </p:tgtEl>
                                        <p:attrNameLst>
                                          <p:attrName>style.visibility</p:attrName>
                                        </p:attrNameLst>
                                      </p:cBhvr>
                                      <p:to>
                                        <p:strVal val="visible"/>
                                      </p:to>
                                    </p:set>
                                    <p:animEffect transition="in" filter="wipe(down)">
                                      <p:cBhvr>
                                        <p:cTn id="73" dur="580">
                                          <p:stCondLst>
                                            <p:cond delay="0"/>
                                          </p:stCondLst>
                                        </p:cTn>
                                        <p:tgtEl>
                                          <p:spTgt spid="37"/>
                                        </p:tgtEl>
                                      </p:cBhvr>
                                    </p:animEffect>
                                    <p:anim calcmode="lin" valueType="num">
                                      <p:cBhvr>
                                        <p:cTn id="74" dur="1822" tmFilter="0,0; 0.14,0.36; 0.43,0.73; 0.71,0.91; 1.0,1.0">
                                          <p:stCondLst>
                                            <p:cond delay="0"/>
                                          </p:stCondLst>
                                        </p:cTn>
                                        <p:tgtEl>
                                          <p:spTgt spid="37"/>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37"/>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37"/>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37"/>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37"/>
                                        </p:tgtEl>
                                        <p:attrNameLst>
                                          <p:attrName>ppt_y</p:attrName>
                                        </p:attrNameLst>
                                      </p:cBhvr>
                                      <p:tavLst>
                                        <p:tav tm="0" fmla="#ppt_y-sin(pi*$)/81">
                                          <p:val>
                                            <p:fltVal val="0"/>
                                          </p:val>
                                        </p:tav>
                                        <p:tav tm="100000">
                                          <p:val>
                                            <p:fltVal val="1"/>
                                          </p:val>
                                        </p:tav>
                                      </p:tavLst>
                                    </p:anim>
                                    <p:animScale>
                                      <p:cBhvr>
                                        <p:cTn id="79" dur="26">
                                          <p:stCondLst>
                                            <p:cond delay="650"/>
                                          </p:stCondLst>
                                        </p:cTn>
                                        <p:tgtEl>
                                          <p:spTgt spid="37"/>
                                        </p:tgtEl>
                                      </p:cBhvr>
                                      <p:to x="100000" y="60000"/>
                                    </p:animScale>
                                    <p:animScale>
                                      <p:cBhvr>
                                        <p:cTn id="80" dur="166" decel="50000">
                                          <p:stCondLst>
                                            <p:cond delay="676"/>
                                          </p:stCondLst>
                                        </p:cTn>
                                        <p:tgtEl>
                                          <p:spTgt spid="37"/>
                                        </p:tgtEl>
                                      </p:cBhvr>
                                      <p:to x="100000" y="100000"/>
                                    </p:animScale>
                                    <p:animScale>
                                      <p:cBhvr>
                                        <p:cTn id="81" dur="26">
                                          <p:stCondLst>
                                            <p:cond delay="1312"/>
                                          </p:stCondLst>
                                        </p:cTn>
                                        <p:tgtEl>
                                          <p:spTgt spid="37"/>
                                        </p:tgtEl>
                                      </p:cBhvr>
                                      <p:to x="100000" y="80000"/>
                                    </p:animScale>
                                    <p:animScale>
                                      <p:cBhvr>
                                        <p:cTn id="82" dur="166" decel="50000">
                                          <p:stCondLst>
                                            <p:cond delay="1338"/>
                                          </p:stCondLst>
                                        </p:cTn>
                                        <p:tgtEl>
                                          <p:spTgt spid="37"/>
                                        </p:tgtEl>
                                      </p:cBhvr>
                                      <p:to x="100000" y="100000"/>
                                    </p:animScale>
                                    <p:animScale>
                                      <p:cBhvr>
                                        <p:cTn id="83" dur="26">
                                          <p:stCondLst>
                                            <p:cond delay="1642"/>
                                          </p:stCondLst>
                                        </p:cTn>
                                        <p:tgtEl>
                                          <p:spTgt spid="37"/>
                                        </p:tgtEl>
                                      </p:cBhvr>
                                      <p:to x="100000" y="90000"/>
                                    </p:animScale>
                                    <p:animScale>
                                      <p:cBhvr>
                                        <p:cTn id="84" dur="166" decel="50000">
                                          <p:stCondLst>
                                            <p:cond delay="1668"/>
                                          </p:stCondLst>
                                        </p:cTn>
                                        <p:tgtEl>
                                          <p:spTgt spid="37"/>
                                        </p:tgtEl>
                                      </p:cBhvr>
                                      <p:to x="100000" y="100000"/>
                                    </p:animScale>
                                    <p:animScale>
                                      <p:cBhvr>
                                        <p:cTn id="85" dur="26">
                                          <p:stCondLst>
                                            <p:cond delay="1808"/>
                                          </p:stCondLst>
                                        </p:cTn>
                                        <p:tgtEl>
                                          <p:spTgt spid="37"/>
                                        </p:tgtEl>
                                      </p:cBhvr>
                                      <p:to x="100000" y="95000"/>
                                    </p:animScale>
                                    <p:animScale>
                                      <p:cBhvr>
                                        <p:cTn id="86" dur="166" decel="50000">
                                          <p:stCondLst>
                                            <p:cond delay="1834"/>
                                          </p:stCondLst>
                                        </p:cTn>
                                        <p:tgtEl>
                                          <p:spTgt spid="37"/>
                                        </p:tgtEl>
                                      </p:cBhvr>
                                      <p:to x="100000" y="100000"/>
                                    </p:animScale>
                                  </p:childTnLst>
                                </p:cTn>
                              </p:par>
                            </p:childTnLst>
                          </p:cTn>
                        </p:par>
                      </p:childTnLst>
                    </p:cTn>
                  </p:par>
                  <p:par>
                    <p:cTn id="87" fill="hold">
                      <p:stCondLst>
                        <p:cond delay="indefinite"/>
                      </p:stCondLst>
                      <p:childTnLst>
                        <p:par>
                          <p:cTn id="88" fill="hold">
                            <p:stCondLst>
                              <p:cond delay="0"/>
                            </p:stCondLst>
                            <p:childTnLst>
                              <p:par>
                                <p:cTn id="89" presetID="26" presetClass="entr" presetSubtype="0" fill="hold" grpId="0" nodeType="clickEffect">
                                  <p:stCondLst>
                                    <p:cond delay="0"/>
                                  </p:stCondLst>
                                  <p:childTnLst>
                                    <p:set>
                                      <p:cBhvr>
                                        <p:cTn id="90" dur="1" fill="hold">
                                          <p:stCondLst>
                                            <p:cond delay="0"/>
                                          </p:stCondLst>
                                        </p:cTn>
                                        <p:tgtEl>
                                          <p:spTgt spid="38"/>
                                        </p:tgtEl>
                                        <p:attrNameLst>
                                          <p:attrName>style.visibility</p:attrName>
                                        </p:attrNameLst>
                                      </p:cBhvr>
                                      <p:to>
                                        <p:strVal val="visible"/>
                                      </p:to>
                                    </p:set>
                                    <p:animEffect transition="in" filter="wipe(down)">
                                      <p:cBhvr>
                                        <p:cTn id="91" dur="580">
                                          <p:stCondLst>
                                            <p:cond delay="0"/>
                                          </p:stCondLst>
                                        </p:cTn>
                                        <p:tgtEl>
                                          <p:spTgt spid="38"/>
                                        </p:tgtEl>
                                      </p:cBhvr>
                                    </p:animEffect>
                                    <p:anim calcmode="lin" valueType="num">
                                      <p:cBhvr>
                                        <p:cTn id="92" dur="1822" tmFilter="0,0; 0.14,0.36; 0.43,0.73; 0.71,0.91; 1.0,1.0">
                                          <p:stCondLst>
                                            <p:cond delay="0"/>
                                          </p:stCondLst>
                                        </p:cTn>
                                        <p:tgtEl>
                                          <p:spTgt spid="38"/>
                                        </p:tgtEl>
                                        <p:attrNameLst>
                                          <p:attrName>ppt_x</p:attrName>
                                        </p:attrNameLst>
                                      </p:cBhvr>
                                      <p:tavLst>
                                        <p:tav tm="0">
                                          <p:val>
                                            <p:strVal val="#ppt_x-0.25"/>
                                          </p:val>
                                        </p:tav>
                                        <p:tav tm="100000">
                                          <p:val>
                                            <p:strVal val="#ppt_x"/>
                                          </p:val>
                                        </p:tav>
                                      </p:tavLst>
                                    </p:anim>
                                    <p:anim calcmode="lin" valueType="num">
                                      <p:cBhvr>
                                        <p:cTn id="93" dur="664" tmFilter="0.0,0.0; 0.25,0.07; 0.50,0.2; 0.75,0.467; 1.0,1.0">
                                          <p:stCondLst>
                                            <p:cond delay="0"/>
                                          </p:stCondLst>
                                        </p:cTn>
                                        <p:tgtEl>
                                          <p:spTgt spid="38"/>
                                        </p:tgtEl>
                                        <p:attrNameLst>
                                          <p:attrName>ppt_y</p:attrName>
                                        </p:attrNameLst>
                                      </p:cBhvr>
                                      <p:tavLst>
                                        <p:tav tm="0" fmla="#ppt_y-sin(pi*$)/3">
                                          <p:val>
                                            <p:fltVal val="0.5"/>
                                          </p:val>
                                        </p:tav>
                                        <p:tav tm="100000">
                                          <p:val>
                                            <p:fltVal val="1"/>
                                          </p:val>
                                        </p:tav>
                                      </p:tavLst>
                                    </p:anim>
                                    <p:anim calcmode="lin" valueType="num">
                                      <p:cBhvr>
                                        <p:cTn id="94" dur="664" tmFilter="0, 0; 0.125,0.2665; 0.25,0.4; 0.375,0.465; 0.5,0.5;  0.625,0.535; 0.75,0.6; 0.875,0.7335; 1,1">
                                          <p:stCondLst>
                                            <p:cond delay="664"/>
                                          </p:stCondLst>
                                        </p:cTn>
                                        <p:tgtEl>
                                          <p:spTgt spid="38"/>
                                        </p:tgtEl>
                                        <p:attrNameLst>
                                          <p:attrName>ppt_y</p:attrName>
                                        </p:attrNameLst>
                                      </p:cBhvr>
                                      <p:tavLst>
                                        <p:tav tm="0" fmla="#ppt_y-sin(pi*$)/9">
                                          <p:val>
                                            <p:fltVal val="0"/>
                                          </p:val>
                                        </p:tav>
                                        <p:tav tm="100000">
                                          <p:val>
                                            <p:fltVal val="1"/>
                                          </p:val>
                                        </p:tav>
                                      </p:tavLst>
                                    </p:anim>
                                    <p:anim calcmode="lin" valueType="num">
                                      <p:cBhvr>
                                        <p:cTn id="95" dur="332" tmFilter="0, 0; 0.125,0.2665; 0.25,0.4; 0.375,0.465; 0.5,0.5;  0.625,0.535; 0.75,0.6; 0.875,0.7335; 1,1">
                                          <p:stCondLst>
                                            <p:cond delay="1324"/>
                                          </p:stCondLst>
                                        </p:cTn>
                                        <p:tgtEl>
                                          <p:spTgt spid="38"/>
                                        </p:tgtEl>
                                        <p:attrNameLst>
                                          <p:attrName>ppt_y</p:attrName>
                                        </p:attrNameLst>
                                      </p:cBhvr>
                                      <p:tavLst>
                                        <p:tav tm="0" fmla="#ppt_y-sin(pi*$)/27">
                                          <p:val>
                                            <p:fltVal val="0"/>
                                          </p:val>
                                        </p:tav>
                                        <p:tav tm="100000">
                                          <p:val>
                                            <p:fltVal val="1"/>
                                          </p:val>
                                        </p:tav>
                                      </p:tavLst>
                                    </p:anim>
                                    <p:anim calcmode="lin" valueType="num">
                                      <p:cBhvr>
                                        <p:cTn id="96" dur="164" tmFilter="0, 0; 0.125,0.2665; 0.25,0.4; 0.375,0.465; 0.5,0.5;  0.625,0.535; 0.75,0.6; 0.875,0.7335; 1,1">
                                          <p:stCondLst>
                                            <p:cond delay="1656"/>
                                          </p:stCondLst>
                                        </p:cTn>
                                        <p:tgtEl>
                                          <p:spTgt spid="38"/>
                                        </p:tgtEl>
                                        <p:attrNameLst>
                                          <p:attrName>ppt_y</p:attrName>
                                        </p:attrNameLst>
                                      </p:cBhvr>
                                      <p:tavLst>
                                        <p:tav tm="0" fmla="#ppt_y-sin(pi*$)/81">
                                          <p:val>
                                            <p:fltVal val="0"/>
                                          </p:val>
                                        </p:tav>
                                        <p:tav tm="100000">
                                          <p:val>
                                            <p:fltVal val="1"/>
                                          </p:val>
                                        </p:tav>
                                      </p:tavLst>
                                    </p:anim>
                                    <p:animScale>
                                      <p:cBhvr>
                                        <p:cTn id="97" dur="26">
                                          <p:stCondLst>
                                            <p:cond delay="650"/>
                                          </p:stCondLst>
                                        </p:cTn>
                                        <p:tgtEl>
                                          <p:spTgt spid="38"/>
                                        </p:tgtEl>
                                      </p:cBhvr>
                                      <p:to x="100000" y="60000"/>
                                    </p:animScale>
                                    <p:animScale>
                                      <p:cBhvr>
                                        <p:cTn id="98" dur="166" decel="50000">
                                          <p:stCondLst>
                                            <p:cond delay="676"/>
                                          </p:stCondLst>
                                        </p:cTn>
                                        <p:tgtEl>
                                          <p:spTgt spid="38"/>
                                        </p:tgtEl>
                                      </p:cBhvr>
                                      <p:to x="100000" y="100000"/>
                                    </p:animScale>
                                    <p:animScale>
                                      <p:cBhvr>
                                        <p:cTn id="99" dur="26">
                                          <p:stCondLst>
                                            <p:cond delay="1312"/>
                                          </p:stCondLst>
                                        </p:cTn>
                                        <p:tgtEl>
                                          <p:spTgt spid="38"/>
                                        </p:tgtEl>
                                      </p:cBhvr>
                                      <p:to x="100000" y="80000"/>
                                    </p:animScale>
                                    <p:animScale>
                                      <p:cBhvr>
                                        <p:cTn id="100" dur="166" decel="50000">
                                          <p:stCondLst>
                                            <p:cond delay="1338"/>
                                          </p:stCondLst>
                                        </p:cTn>
                                        <p:tgtEl>
                                          <p:spTgt spid="38"/>
                                        </p:tgtEl>
                                      </p:cBhvr>
                                      <p:to x="100000" y="100000"/>
                                    </p:animScale>
                                    <p:animScale>
                                      <p:cBhvr>
                                        <p:cTn id="101" dur="26">
                                          <p:stCondLst>
                                            <p:cond delay="1642"/>
                                          </p:stCondLst>
                                        </p:cTn>
                                        <p:tgtEl>
                                          <p:spTgt spid="38"/>
                                        </p:tgtEl>
                                      </p:cBhvr>
                                      <p:to x="100000" y="90000"/>
                                    </p:animScale>
                                    <p:animScale>
                                      <p:cBhvr>
                                        <p:cTn id="102" dur="166" decel="50000">
                                          <p:stCondLst>
                                            <p:cond delay="1668"/>
                                          </p:stCondLst>
                                        </p:cTn>
                                        <p:tgtEl>
                                          <p:spTgt spid="38"/>
                                        </p:tgtEl>
                                      </p:cBhvr>
                                      <p:to x="100000" y="100000"/>
                                    </p:animScale>
                                    <p:animScale>
                                      <p:cBhvr>
                                        <p:cTn id="103" dur="26">
                                          <p:stCondLst>
                                            <p:cond delay="1808"/>
                                          </p:stCondLst>
                                        </p:cTn>
                                        <p:tgtEl>
                                          <p:spTgt spid="38"/>
                                        </p:tgtEl>
                                      </p:cBhvr>
                                      <p:to x="100000" y="95000"/>
                                    </p:animScale>
                                    <p:animScale>
                                      <p:cBhvr>
                                        <p:cTn id="104" dur="166" decel="50000">
                                          <p:stCondLst>
                                            <p:cond delay="1834"/>
                                          </p:stCondLst>
                                        </p:cTn>
                                        <p:tgtEl>
                                          <p:spTgt spid="3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p:bldP spid="30" grpId="0" animBg="1"/>
      <p:bldP spid="31" grpId="0"/>
      <p:bldP spid="32" grpId="0"/>
      <p:bldP spid="33" grpId="0"/>
      <p:bldP spid="34" grpId="0"/>
      <p:bldP spid="35" grpId="0"/>
      <p:bldP spid="36" grpId="0"/>
      <p:bldP spid="37" grpId="0"/>
      <p:bldP spid="38" grpId="0"/>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a:xfrm>
            <a:off x="7860090" y="15240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lnSpc>
                <a:spcPct val="150000"/>
              </a:lnSpc>
            </a:pPr>
            <a:r>
              <a:rPr lang="en-US" sz="2800" dirty="0" smtClean="0"/>
              <a:t>2</a:t>
            </a:r>
            <a:endParaRPr lang="ar-SA" sz="2800" dirty="0"/>
          </a:p>
        </p:txBody>
      </p:sp>
      <p:sp>
        <p:nvSpPr>
          <p:cNvPr id="5" name="Rectangle 4"/>
          <p:cNvSpPr/>
          <p:nvPr/>
        </p:nvSpPr>
        <p:spPr>
          <a:xfrm>
            <a:off x="304801" y="1524000"/>
            <a:ext cx="7543800" cy="646331"/>
          </a:xfrm>
          <a:prstGeom prst="rect">
            <a:avLst/>
          </a:prstGeom>
        </p:spPr>
        <p:txBody>
          <a:bodyPr wrap="square">
            <a:spAutoFit/>
          </a:bodyPr>
          <a:lstStyle/>
          <a:p>
            <a:pPr algn="r">
              <a:lnSpc>
                <a:spcPct val="150000"/>
              </a:lnSpc>
            </a:pPr>
            <a:r>
              <a:rPr lang="ar-SA" sz="2400" b="1" dirty="0" smtClean="0">
                <a:solidFill>
                  <a:srgbClr val="7030A0"/>
                </a:solidFill>
              </a:rPr>
              <a:t>تتبعي التوسع العثماني فى البلاد العربية فى عهد السلطان سليم الأول </a:t>
            </a:r>
            <a:endParaRPr lang="ar-SA" sz="2400" b="1" dirty="0">
              <a:solidFill>
                <a:srgbClr val="7030A0"/>
              </a:solidFill>
            </a:endParaRPr>
          </a:p>
        </p:txBody>
      </p:sp>
      <p:sp>
        <p:nvSpPr>
          <p:cNvPr id="7" name="Rectangle 9"/>
          <p:cNvSpPr/>
          <p:nvPr/>
        </p:nvSpPr>
        <p:spPr>
          <a:xfrm rot="20716511">
            <a:off x="2510226" y="3174076"/>
            <a:ext cx="3522189" cy="1020269"/>
          </a:xfrm>
          <a:prstGeom prst="rect">
            <a:avLst/>
          </a:prstGeom>
          <a:noFill/>
        </p:spPr>
        <p:txBody>
          <a:bodyPr wrap="none" lIns="91440" tIns="45720" rIns="91440" bIns="45720">
            <a:prstTxWarp prst="textWave2">
              <a:avLst>
                <a:gd name="adj1" fmla="val 20000"/>
                <a:gd name="adj2" fmla="val 1657"/>
              </a:avLst>
            </a:prstTxWarp>
            <a:spAutoFit/>
          </a:bodyPr>
          <a:lstStyle/>
          <a:p>
            <a:pPr algn="ctr"/>
            <a:r>
              <a:rPr lang="ar-SA"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مناقشه جماعية</a:t>
            </a:r>
            <a:endPar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xmlns="" val="2751160728"/>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500" fill="hold"/>
                                        <p:tgtEl>
                                          <p:spTgt spid="7"/>
                                        </p:tgtEl>
                                        <p:attrNameLst>
                                          <p:attrName>ppt_w</p:attrName>
                                        </p:attrNameLst>
                                      </p:cBhvr>
                                      <p:tavLst>
                                        <p:tav tm="0">
                                          <p:val>
                                            <p:fltVal val="0"/>
                                          </p:val>
                                        </p:tav>
                                        <p:tav tm="100000">
                                          <p:val>
                                            <p:strVal val="#ppt_w"/>
                                          </p:val>
                                        </p:tav>
                                      </p:tavLst>
                                    </p:anim>
                                    <p:anim calcmode="lin" valueType="num">
                                      <p:cBhvr>
                                        <p:cTn id="20" dur="500" fill="hold"/>
                                        <p:tgtEl>
                                          <p:spTgt spid="7"/>
                                        </p:tgtEl>
                                        <p:attrNameLst>
                                          <p:attrName>ppt_h</p:attrName>
                                        </p:attrNameLst>
                                      </p:cBhvr>
                                      <p:tavLst>
                                        <p:tav tm="0">
                                          <p:val>
                                            <p:fltVal val="0"/>
                                          </p:val>
                                        </p:tav>
                                        <p:tav tm="100000">
                                          <p:val>
                                            <p:strVal val="#ppt_h"/>
                                          </p:val>
                                        </p:tav>
                                      </p:tavLst>
                                    </p:anim>
                                    <p:animEffect transition="in" filter="fade">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19" presetClass="entr" presetSubtype="10" fill="hold" grpId="1" nodeType="click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p:cTn id="26" dur="5000" fill="hold"/>
                                        <p:tgtEl>
                                          <p:spTgt spid="7"/>
                                        </p:tgtEl>
                                        <p:attrNameLst>
                                          <p:attrName>ppt_w</p:attrName>
                                        </p:attrNameLst>
                                      </p:cBhvr>
                                      <p:tavLst>
                                        <p:tav tm="0" fmla="#ppt_w*sin(2.5*pi*$)">
                                          <p:val>
                                            <p:fltVal val="0"/>
                                          </p:val>
                                        </p:tav>
                                        <p:tav tm="100000">
                                          <p:val>
                                            <p:fltVal val="1"/>
                                          </p:val>
                                        </p:tav>
                                      </p:tavLst>
                                    </p:anim>
                                    <p:anim calcmode="lin" valueType="num">
                                      <p:cBhvr>
                                        <p:cTn id="27" dur="5000" fill="hold"/>
                                        <p:tgtEl>
                                          <p:spTgt spid="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7" grpId="0"/>
      <p:bldP spid="7" grpId="1"/>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5"/>
          <p:cNvSpPr/>
          <p:nvPr/>
        </p:nvSpPr>
        <p:spPr>
          <a:xfrm>
            <a:off x="1066800" y="1535668"/>
            <a:ext cx="7467600" cy="473206"/>
          </a:xfrm>
          <a:prstGeom prst="rect">
            <a:avLst/>
          </a:prstGeom>
        </p:spPr>
        <p:txBody>
          <a:bodyPr wrap="square">
            <a:spAutoFit/>
          </a:bodyPr>
          <a:lstStyle/>
          <a:p>
            <a:pPr algn="r" rtl="1">
              <a:lnSpc>
                <a:spcPct val="150000"/>
              </a:lnSpc>
            </a:pPr>
            <a:r>
              <a:rPr lang="ar-SA" b="1" dirty="0" smtClean="0"/>
              <a:t>1-دخول اليمن وعسير تحت الحكم العثماني</a:t>
            </a:r>
            <a:endParaRPr lang="en-US" dirty="0"/>
          </a:p>
        </p:txBody>
      </p:sp>
      <p:sp>
        <p:nvSpPr>
          <p:cNvPr id="24" name="Rectangle 10"/>
          <p:cNvSpPr/>
          <p:nvPr/>
        </p:nvSpPr>
        <p:spPr>
          <a:xfrm>
            <a:off x="2057400" y="2221468"/>
            <a:ext cx="57501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نتيجة نشاط العثمانيين ضد البرتغاليين فى البحر الأحمر وبحر العرب</a:t>
            </a:r>
          </a:p>
        </p:txBody>
      </p:sp>
      <p:sp>
        <p:nvSpPr>
          <p:cNvPr id="25" name="Rectangle 5"/>
          <p:cNvSpPr/>
          <p:nvPr/>
        </p:nvSpPr>
        <p:spPr>
          <a:xfrm>
            <a:off x="1066800" y="3212068"/>
            <a:ext cx="7467600" cy="473206"/>
          </a:xfrm>
          <a:prstGeom prst="rect">
            <a:avLst/>
          </a:prstGeom>
        </p:spPr>
        <p:txBody>
          <a:bodyPr wrap="square">
            <a:spAutoFit/>
          </a:bodyPr>
          <a:lstStyle/>
          <a:p>
            <a:pPr algn="r" rtl="1">
              <a:lnSpc>
                <a:spcPct val="150000"/>
              </a:lnSpc>
            </a:pPr>
            <a:r>
              <a:rPr lang="ar-SA" b="1" dirty="0" smtClean="0"/>
              <a:t>2- زحف السلطان سليم الاول صوب إيران سنة </a:t>
            </a:r>
            <a:r>
              <a:rPr lang="ar-SA" b="1" dirty="0" err="1" smtClean="0"/>
              <a:t>920هـ</a:t>
            </a:r>
            <a:endParaRPr lang="en-US" dirty="0"/>
          </a:p>
        </p:txBody>
      </p:sp>
      <p:sp>
        <p:nvSpPr>
          <p:cNvPr id="26" name="Rectangle 10"/>
          <p:cNvSpPr/>
          <p:nvPr/>
        </p:nvSpPr>
        <p:spPr>
          <a:xfrm>
            <a:off x="2057400" y="3897868"/>
            <a:ext cx="57501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نتيجة مهاجمة </a:t>
            </a:r>
            <a:r>
              <a:rPr lang="ar-SA" b="1" dirty="0" err="1" smtClean="0">
                <a:solidFill>
                  <a:srgbClr val="00B0F0"/>
                </a:solidFill>
                <a:latin typeface="Sakkal Majalla" pitchFamily="2" charset="-78"/>
                <a:cs typeface="Sakkal Majalla" pitchFamily="2" charset="-78"/>
              </a:rPr>
              <a:t>الصفويين</a:t>
            </a:r>
            <a:r>
              <a:rPr lang="ar-SA" b="1" dirty="0" smtClean="0">
                <a:solidFill>
                  <a:srgbClr val="00B0F0"/>
                </a:solidFill>
                <a:latin typeface="Sakkal Majalla" pitchFamily="2" charset="-78"/>
                <a:cs typeface="Sakkal Majalla" pitchFamily="2" charset="-78"/>
              </a:rPr>
              <a:t> الحدود الشرقية للدولة العثمانية</a:t>
            </a:r>
          </a:p>
        </p:txBody>
      </p:sp>
      <p:sp>
        <p:nvSpPr>
          <p:cNvPr id="6" name="Flowchart: Multidocument 1"/>
          <p:cNvSpPr/>
          <p:nvPr/>
        </p:nvSpPr>
        <p:spPr>
          <a:xfrm>
            <a:off x="8172851" y="685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7" name="Rectangle 5"/>
          <p:cNvSpPr/>
          <p:nvPr/>
        </p:nvSpPr>
        <p:spPr>
          <a:xfrm>
            <a:off x="821332" y="557480"/>
            <a:ext cx="7351519" cy="613758"/>
          </a:xfrm>
          <a:prstGeom prst="rect">
            <a:avLst/>
          </a:prstGeom>
        </p:spPr>
        <p:txBody>
          <a:bodyPr wrap="square">
            <a:spAutoFit/>
          </a:bodyPr>
          <a:lstStyle/>
          <a:p>
            <a:pPr algn="r">
              <a:lnSpc>
                <a:spcPct val="200000"/>
              </a:lnSpc>
            </a:pPr>
            <a:r>
              <a:rPr lang="ar-SA" sz="2000" b="1" dirty="0" smtClean="0">
                <a:solidFill>
                  <a:srgbClr val="7030A0"/>
                </a:solidFill>
                <a:latin typeface="Sultan bold"/>
                <a:ea typeface="Times New Roman" pitchFamily="18" charset="0"/>
                <a:cs typeface="Arial" pitchFamily="34" charset="0"/>
              </a:rPr>
              <a:t>فسري تاريخيا ما يلي</a:t>
            </a:r>
            <a:endParaRPr lang="ar-SA" sz="2000" dirty="0">
              <a:solidFill>
                <a:srgbClr val="7030A0"/>
              </a:solidFill>
            </a:endParaRPr>
          </a:p>
        </p:txBody>
      </p:sp>
    </p:spTree>
    <p:extLst>
      <p:ext uri="{BB962C8B-B14F-4D97-AF65-F5344CB8AC3E}">
        <p14:creationId xmlns:p14="http://schemas.microsoft.com/office/powerpoint/2010/main" xmlns="" val="2751160728"/>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additive="base">
                                        <p:cTn id="7" dur="500" fill="hold"/>
                                        <p:tgtEl>
                                          <p:spTgt spid="23"/>
                                        </p:tgtEl>
                                        <p:attrNameLst>
                                          <p:attrName>ppt_x</p:attrName>
                                        </p:attrNameLst>
                                      </p:cBhvr>
                                      <p:tavLst>
                                        <p:tav tm="0">
                                          <p:val>
                                            <p:strVal val="1+#ppt_w/2"/>
                                          </p:val>
                                        </p:tav>
                                        <p:tav tm="100000">
                                          <p:val>
                                            <p:strVal val="#ppt_x"/>
                                          </p:val>
                                        </p:tav>
                                      </p:tavLst>
                                    </p:anim>
                                    <p:anim calcmode="lin" valueType="num">
                                      <p:cBhvr additive="base">
                                        <p:cTn id="8" dur="500" fill="hold"/>
                                        <p:tgtEl>
                                          <p:spTgt spid="23"/>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4"/>
                                        </p:tgtEl>
                                        <p:attrNameLst>
                                          <p:attrName>style.visibility</p:attrName>
                                        </p:attrNameLst>
                                      </p:cBhvr>
                                      <p:to>
                                        <p:strVal val="visible"/>
                                      </p:to>
                                    </p:set>
                                    <p:anim calcmode="lin" valueType="num">
                                      <p:cBhvr additive="base">
                                        <p:cTn id="13" dur="500" fill="hold"/>
                                        <p:tgtEl>
                                          <p:spTgt spid="24"/>
                                        </p:tgtEl>
                                        <p:attrNameLst>
                                          <p:attrName>ppt_x</p:attrName>
                                        </p:attrNameLst>
                                      </p:cBhvr>
                                      <p:tavLst>
                                        <p:tav tm="0">
                                          <p:val>
                                            <p:strVal val="#ppt_x"/>
                                          </p:val>
                                        </p:tav>
                                        <p:tav tm="100000">
                                          <p:val>
                                            <p:strVal val="#ppt_x"/>
                                          </p:val>
                                        </p:tav>
                                      </p:tavLst>
                                    </p:anim>
                                    <p:anim calcmode="lin" valueType="num">
                                      <p:cBhvr additive="base">
                                        <p:cTn id="1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anim calcmode="lin" valueType="num">
                                      <p:cBhvr additive="base">
                                        <p:cTn id="19" dur="500" fill="hold"/>
                                        <p:tgtEl>
                                          <p:spTgt spid="25"/>
                                        </p:tgtEl>
                                        <p:attrNameLst>
                                          <p:attrName>ppt_x</p:attrName>
                                        </p:attrNameLst>
                                      </p:cBhvr>
                                      <p:tavLst>
                                        <p:tav tm="0">
                                          <p:val>
                                            <p:strVal val="1+#ppt_w/2"/>
                                          </p:val>
                                        </p:tav>
                                        <p:tav tm="100000">
                                          <p:val>
                                            <p:strVal val="#ppt_x"/>
                                          </p:val>
                                        </p:tav>
                                      </p:tavLst>
                                    </p:anim>
                                    <p:anim calcmode="lin" valueType="num">
                                      <p:cBhvr additive="base">
                                        <p:cTn id="20" dur="500" fill="hold"/>
                                        <p:tgtEl>
                                          <p:spTgt spid="25"/>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6"/>
                                        </p:tgtEl>
                                        <p:attrNameLst>
                                          <p:attrName>style.visibility</p:attrName>
                                        </p:attrNameLst>
                                      </p:cBhvr>
                                      <p:to>
                                        <p:strVal val="visible"/>
                                      </p:to>
                                    </p:set>
                                    <p:anim calcmode="lin" valueType="num">
                                      <p:cBhvr additive="base">
                                        <p:cTn id="25" dur="500" fill="hold"/>
                                        <p:tgtEl>
                                          <p:spTgt spid="26"/>
                                        </p:tgtEl>
                                        <p:attrNameLst>
                                          <p:attrName>ppt_x</p:attrName>
                                        </p:attrNameLst>
                                      </p:cBhvr>
                                      <p:tavLst>
                                        <p:tav tm="0">
                                          <p:val>
                                            <p:strVal val="#ppt_x"/>
                                          </p:val>
                                        </p:tav>
                                        <p:tav tm="100000">
                                          <p:val>
                                            <p:strVal val="#ppt_x"/>
                                          </p:val>
                                        </p:tav>
                                      </p:tavLst>
                                    </p:anim>
                                    <p:anim calcmode="lin" valueType="num">
                                      <p:cBhvr additive="base">
                                        <p:cTn id="26"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5" grpId="0"/>
      <p:bldP spid="26" grpId="0"/>
      <p:bldP spid="6" grpId="0" animBg="1"/>
      <p:bldP spid="7" grpId="0"/>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096651" y="2131874"/>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836474"/>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4" name="AutoShape 1"/>
          <p:cNvSpPr>
            <a:spLocks noChangeArrowheads="1"/>
          </p:cNvSpPr>
          <p:nvPr/>
        </p:nvSpPr>
        <p:spPr bwMode="auto">
          <a:xfrm>
            <a:off x="2057400" y="561975"/>
            <a:ext cx="5181600" cy="5810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5" name="Rectangle 3"/>
          <p:cNvSpPr>
            <a:spLocks noChangeArrowheads="1"/>
          </p:cNvSpPr>
          <p:nvPr/>
        </p:nvSpPr>
        <p:spPr bwMode="auto">
          <a:xfrm>
            <a:off x="676204" y="609600"/>
            <a:ext cx="7781996"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400" b="1" dirty="0" smtClean="0">
                <a:solidFill>
                  <a:srgbClr val="002060"/>
                </a:solidFill>
                <a:latin typeface="Sultan bold"/>
                <a:ea typeface="Times New Roman" pitchFamily="18" charset="0"/>
                <a:cs typeface="Arial" pitchFamily="34" charset="0"/>
              </a:rPr>
              <a:t>رابع </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400" b="1" dirty="0" smtClean="0">
                <a:solidFill>
                  <a:srgbClr val="FF0000"/>
                </a:solidFill>
                <a:latin typeface="Sultan bold"/>
                <a:ea typeface="Times New Roman" pitchFamily="18" charset="0"/>
                <a:cs typeface="Arial" pitchFamily="34" charset="0"/>
              </a:rPr>
              <a:t>حوادث العصر(3</a:t>
            </a:r>
            <a:r>
              <a:rPr lang="ar-SA" sz="2400" b="1" dirty="0" err="1" smtClean="0">
                <a:solidFill>
                  <a:srgbClr val="FF0000"/>
                </a:solidFill>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725681" y="1979474"/>
            <a:ext cx="7351519" cy="613758"/>
          </a:xfrm>
          <a:prstGeom prst="rect">
            <a:avLst/>
          </a:prstGeom>
        </p:spPr>
        <p:txBody>
          <a:bodyPr wrap="square">
            <a:spAutoFit/>
          </a:bodyPr>
          <a:lstStyle/>
          <a:p>
            <a:pPr algn="r">
              <a:lnSpc>
                <a:spcPct val="200000"/>
              </a:lnSpc>
            </a:pPr>
            <a:r>
              <a:rPr lang="ar-SA" sz="2000" b="1" dirty="0" smtClean="0">
                <a:solidFill>
                  <a:srgbClr val="7030A0"/>
                </a:solidFill>
                <a:latin typeface="Sultan bold"/>
                <a:cs typeface="Arial" pitchFamily="34" charset="0"/>
              </a:rPr>
              <a:t>أكملي الفراغات بكلمات مناسبة </a:t>
            </a:r>
            <a:endParaRPr lang="ar-SA" sz="2000" dirty="0">
              <a:solidFill>
                <a:srgbClr val="7030A0"/>
              </a:solidFill>
            </a:endParaRPr>
          </a:p>
        </p:txBody>
      </p:sp>
      <p:sp>
        <p:nvSpPr>
          <p:cNvPr id="13" name="Rectangle 5"/>
          <p:cNvSpPr/>
          <p:nvPr/>
        </p:nvSpPr>
        <p:spPr>
          <a:xfrm>
            <a:off x="609600" y="2817674"/>
            <a:ext cx="8153400" cy="1754326"/>
          </a:xfrm>
          <a:prstGeom prst="rect">
            <a:avLst/>
          </a:prstGeom>
        </p:spPr>
        <p:txBody>
          <a:bodyPr wrap="square">
            <a:spAutoFit/>
          </a:bodyPr>
          <a:lstStyle/>
          <a:p>
            <a:pPr algn="r" rtl="1">
              <a:lnSpc>
                <a:spcPct val="200000"/>
              </a:lnSpc>
            </a:pPr>
            <a:r>
              <a:rPr lang="ar-SA" b="1" dirty="0" smtClean="0"/>
              <a:t>1- بدأ </a:t>
            </a:r>
            <a:r>
              <a:rPr lang="ar-SA" b="1" dirty="0" err="1" smtClean="0"/>
              <a:t>التدخل ..................</a:t>
            </a:r>
            <a:r>
              <a:rPr lang="ar-SA" b="1" dirty="0" smtClean="0"/>
              <a:t> فى شؤون الدولة العثمانية عن </a:t>
            </a:r>
            <a:r>
              <a:rPr lang="ar-SA" b="1" dirty="0" err="1" smtClean="0"/>
              <a:t>طريق ................</a:t>
            </a:r>
            <a:r>
              <a:rPr lang="ar-SA" b="1" dirty="0" smtClean="0"/>
              <a:t> الأجنبية فى بادئ الأمر وذلك منذ عهد السلطان سليمان القانوني الذي عمل على اعادة </a:t>
            </a:r>
            <a:r>
              <a:rPr lang="ar-SA" b="1" dirty="0" err="1" smtClean="0"/>
              <a:t>الطريق ......................</a:t>
            </a:r>
            <a:r>
              <a:rPr lang="ar-SA" b="1" dirty="0" smtClean="0"/>
              <a:t> </a:t>
            </a:r>
            <a:r>
              <a:rPr lang="ar-SA" b="1" dirty="0" err="1" smtClean="0"/>
              <a:t>الى ............................</a:t>
            </a:r>
            <a:r>
              <a:rPr lang="ar-SA" b="1" dirty="0" smtClean="0"/>
              <a:t> بعد أن تحولت </a:t>
            </a:r>
            <a:r>
              <a:rPr lang="ar-SA" b="1" dirty="0" err="1" smtClean="0"/>
              <a:t>الى .......................</a:t>
            </a:r>
            <a:endParaRPr lang="en-US" dirty="0"/>
          </a:p>
        </p:txBody>
      </p:sp>
      <p:sp>
        <p:nvSpPr>
          <p:cNvPr id="14" name="Rectangle 10"/>
          <p:cNvSpPr/>
          <p:nvPr/>
        </p:nvSpPr>
        <p:spPr>
          <a:xfrm>
            <a:off x="6553200" y="2893874"/>
            <a:ext cx="1025716" cy="369332"/>
          </a:xfrm>
          <a:prstGeom prst="rect">
            <a:avLst/>
          </a:prstGeom>
        </p:spPr>
        <p:txBody>
          <a:bodyPr wrap="square">
            <a:spAutoFit/>
          </a:bodyPr>
          <a:lstStyle/>
          <a:p>
            <a:pPr algn="ctr"/>
            <a:r>
              <a:rPr lang="ar-SA" b="1" dirty="0" smtClean="0">
                <a:solidFill>
                  <a:srgbClr val="00B0F0"/>
                </a:solidFill>
                <a:latin typeface="Sakkal Majalla" pitchFamily="2" charset="-78"/>
                <a:cs typeface="Sakkal Majalla" pitchFamily="2" charset="-78"/>
              </a:rPr>
              <a:t>الاوروبي</a:t>
            </a:r>
          </a:p>
        </p:txBody>
      </p:sp>
      <p:sp>
        <p:nvSpPr>
          <p:cNvPr id="12" name="Rectangle 10"/>
          <p:cNvSpPr/>
          <p:nvPr/>
        </p:nvSpPr>
        <p:spPr>
          <a:xfrm>
            <a:off x="2667000" y="2893874"/>
            <a:ext cx="1025716" cy="369332"/>
          </a:xfrm>
          <a:prstGeom prst="rect">
            <a:avLst/>
          </a:prstGeom>
        </p:spPr>
        <p:txBody>
          <a:bodyPr wrap="square">
            <a:spAutoFit/>
          </a:bodyPr>
          <a:lstStyle/>
          <a:p>
            <a:pPr algn="ctr"/>
            <a:r>
              <a:rPr lang="ar-SA" b="1" dirty="0" smtClean="0">
                <a:solidFill>
                  <a:srgbClr val="00B0F0"/>
                </a:solidFill>
                <a:latin typeface="Sakkal Majalla" pitchFamily="2" charset="-78"/>
                <a:cs typeface="Sakkal Majalla" pitchFamily="2" charset="-78"/>
              </a:rPr>
              <a:t>الامتيازات</a:t>
            </a:r>
          </a:p>
        </p:txBody>
      </p:sp>
      <p:sp>
        <p:nvSpPr>
          <p:cNvPr id="15" name="Rectangle 10"/>
          <p:cNvSpPr/>
          <p:nvPr/>
        </p:nvSpPr>
        <p:spPr>
          <a:xfrm>
            <a:off x="2209800" y="3427274"/>
            <a:ext cx="1025716" cy="369332"/>
          </a:xfrm>
          <a:prstGeom prst="rect">
            <a:avLst/>
          </a:prstGeom>
        </p:spPr>
        <p:txBody>
          <a:bodyPr wrap="square">
            <a:spAutoFit/>
          </a:bodyPr>
          <a:lstStyle/>
          <a:p>
            <a:pPr algn="ctr"/>
            <a:r>
              <a:rPr lang="ar-SA" b="1" dirty="0" smtClean="0">
                <a:solidFill>
                  <a:srgbClr val="00B0F0"/>
                </a:solidFill>
                <a:latin typeface="Sakkal Majalla" pitchFamily="2" charset="-78"/>
                <a:cs typeface="Sakkal Majalla" pitchFamily="2" charset="-78"/>
              </a:rPr>
              <a:t>التجارى</a:t>
            </a:r>
          </a:p>
        </p:txBody>
      </p:sp>
      <p:sp>
        <p:nvSpPr>
          <p:cNvPr id="16" name="Rectangle 10"/>
          <p:cNvSpPr/>
          <p:nvPr/>
        </p:nvSpPr>
        <p:spPr>
          <a:xfrm>
            <a:off x="7086600" y="3960674"/>
            <a:ext cx="12543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البحر المتوسط</a:t>
            </a:r>
          </a:p>
        </p:txBody>
      </p:sp>
      <p:sp>
        <p:nvSpPr>
          <p:cNvPr id="18" name="Rectangle 10"/>
          <p:cNvSpPr/>
          <p:nvPr/>
        </p:nvSpPr>
        <p:spPr>
          <a:xfrm>
            <a:off x="3810000" y="3960674"/>
            <a:ext cx="1905000" cy="369332"/>
          </a:xfrm>
          <a:prstGeom prst="rect">
            <a:avLst/>
          </a:prstGeom>
        </p:spPr>
        <p:txBody>
          <a:bodyPr wrap="square">
            <a:spAutoFit/>
          </a:bodyPr>
          <a:lstStyle/>
          <a:p>
            <a:pPr algn="ctr"/>
            <a:r>
              <a:rPr lang="ar-SA" b="1" dirty="0" smtClean="0">
                <a:solidFill>
                  <a:srgbClr val="00B0F0"/>
                </a:solidFill>
                <a:latin typeface="Sakkal Majalla" pitchFamily="2" charset="-78"/>
                <a:cs typeface="Sakkal Majalla" pitchFamily="2" charset="-78"/>
              </a:rPr>
              <a:t>رأس الرجاء الصالح</a:t>
            </a:r>
          </a:p>
        </p:txBody>
      </p:sp>
    </p:spTree>
    <p:extLst>
      <p:ext uri="{BB962C8B-B14F-4D97-AF65-F5344CB8AC3E}">
        <p14:creationId xmlns:p14="http://schemas.microsoft.com/office/powerpoint/2010/main" xmlns="" val="1076757576"/>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3"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1+#ppt_w/2"/>
                                          </p:val>
                                        </p:tav>
                                        <p:tav tm="100000">
                                          <p:val>
                                            <p:strVal val="#ppt_x"/>
                                          </p:val>
                                        </p:tav>
                                      </p:tavLst>
                                    </p:anim>
                                    <p:anim calcmode="lin" valueType="num">
                                      <p:cBhvr additive="base">
                                        <p:cTn id="32"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ppt_x"/>
                                          </p:val>
                                        </p:tav>
                                        <p:tav tm="100000">
                                          <p:val>
                                            <p:strVal val="#ppt_x"/>
                                          </p:val>
                                        </p:tav>
                                      </p:tavLst>
                                    </p:anim>
                                    <p:anim calcmode="lin" valueType="num">
                                      <p:cBhvr additive="base">
                                        <p:cTn id="3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anim calcmode="lin" valueType="num">
                                      <p:cBhvr additive="base">
                                        <p:cTn id="55" dur="500" fill="hold"/>
                                        <p:tgtEl>
                                          <p:spTgt spid="16"/>
                                        </p:tgtEl>
                                        <p:attrNameLst>
                                          <p:attrName>ppt_x</p:attrName>
                                        </p:attrNameLst>
                                      </p:cBhvr>
                                      <p:tavLst>
                                        <p:tav tm="0">
                                          <p:val>
                                            <p:strVal val="#ppt_x"/>
                                          </p:val>
                                        </p:tav>
                                        <p:tav tm="100000">
                                          <p:val>
                                            <p:strVal val="#ppt_x"/>
                                          </p:val>
                                        </p:tav>
                                      </p:tavLst>
                                    </p:anim>
                                    <p:anim calcmode="lin" valueType="num">
                                      <p:cBhvr additive="base">
                                        <p:cTn id="5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additive="base">
                                        <p:cTn id="61" dur="500" fill="hold"/>
                                        <p:tgtEl>
                                          <p:spTgt spid="18"/>
                                        </p:tgtEl>
                                        <p:attrNameLst>
                                          <p:attrName>ppt_x</p:attrName>
                                        </p:attrNameLst>
                                      </p:cBhvr>
                                      <p:tavLst>
                                        <p:tav tm="0">
                                          <p:val>
                                            <p:strVal val="#ppt_x"/>
                                          </p:val>
                                        </p:tav>
                                        <p:tav tm="100000">
                                          <p:val>
                                            <p:strVal val="#ppt_x"/>
                                          </p:val>
                                        </p:tav>
                                      </p:tavLst>
                                    </p:anim>
                                    <p:anim calcmode="lin" valueType="num">
                                      <p:cBhvr additive="base">
                                        <p:cTn id="6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P spid="6" grpId="0"/>
      <p:bldP spid="13" grpId="0"/>
      <p:bldP spid="14" grpId="0"/>
      <p:bldP spid="12" grpId="0"/>
      <p:bldP spid="15" grpId="0"/>
      <p:bldP spid="16" grpId="0"/>
      <p:bldP spid="18" grpId="0"/>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a:xfrm>
            <a:off x="8172851" y="7620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lnSpc>
                <a:spcPct val="150000"/>
              </a:lnSpc>
            </a:pPr>
            <a:r>
              <a:rPr lang="en-US" sz="2800" dirty="0" smtClean="0"/>
              <a:t>2</a:t>
            </a:r>
            <a:endParaRPr lang="ar-SA" sz="2800" dirty="0"/>
          </a:p>
        </p:txBody>
      </p:sp>
      <p:sp>
        <p:nvSpPr>
          <p:cNvPr id="5" name="Rectangle 4"/>
          <p:cNvSpPr/>
          <p:nvPr/>
        </p:nvSpPr>
        <p:spPr>
          <a:xfrm>
            <a:off x="5562600" y="685800"/>
            <a:ext cx="2645276" cy="577850"/>
          </a:xfrm>
          <a:prstGeom prst="rect">
            <a:avLst/>
          </a:prstGeom>
        </p:spPr>
        <p:txBody>
          <a:bodyPr wrap="none">
            <a:spAutoFit/>
          </a:bodyPr>
          <a:lstStyle/>
          <a:p>
            <a:pPr>
              <a:lnSpc>
                <a:spcPct val="150000"/>
              </a:lnSpc>
            </a:pPr>
            <a:r>
              <a:rPr lang="ar-SA" sz="2400" b="1" dirty="0" smtClean="0">
                <a:solidFill>
                  <a:srgbClr val="7030A0"/>
                </a:solidFill>
              </a:rPr>
              <a:t>اختاري الاجابة الصحيحة</a:t>
            </a:r>
            <a:endParaRPr lang="ar-SA" sz="2400" b="1" dirty="0">
              <a:solidFill>
                <a:srgbClr val="7030A0"/>
              </a:solidFill>
            </a:endParaRPr>
          </a:p>
        </p:txBody>
      </p:sp>
      <p:sp>
        <p:nvSpPr>
          <p:cNvPr id="26" name="Rectangle 5"/>
          <p:cNvSpPr/>
          <p:nvPr/>
        </p:nvSpPr>
        <p:spPr>
          <a:xfrm>
            <a:off x="990600" y="1563469"/>
            <a:ext cx="7467600" cy="473206"/>
          </a:xfrm>
          <a:prstGeom prst="rect">
            <a:avLst/>
          </a:prstGeom>
        </p:spPr>
        <p:txBody>
          <a:bodyPr wrap="square">
            <a:spAutoFit/>
          </a:bodyPr>
          <a:lstStyle/>
          <a:p>
            <a:pPr algn="r" rtl="1">
              <a:lnSpc>
                <a:spcPct val="150000"/>
              </a:lnSpc>
            </a:pPr>
            <a:r>
              <a:rPr lang="ar-SA" b="1" dirty="0" smtClean="0"/>
              <a:t>1- خسر العثمانيون معركتين متتاليتين مع النمسا فاضطروا الى عقدة معاهدة</a:t>
            </a:r>
            <a:endParaRPr lang="en-US" dirty="0"/>
          </a:p>
        </p:txBody>
      </p:sp>
      <p:sp>
        <p:nvSpPr>
          <p:cNvPr id="27" name="Rectangle 5"/>
          <p:cNvSpPr/>
          <p:nvPr/>
        </p:nvSpPr>
        <p:spPr>
          <a:xfrm>
            <a:off x="1143000" y="3581400"/>
            <a:ext cx="7467600" cy="473206"/>
          </a:xfrm>
          <a:prstGeom prst="rect">
            <a:avLst/>
          </a:prstGeom>
        </p:spPr>
        <p:txBody>
          <a:bodyPr wrap="square">
            <a:spAutoFit/>
          </a:bodyPr>
          <a:lstStyle/>
          <a:p>
            <a:pPr algn="r" rtl="1">
              <a:lnSpc>
                <a:spcPct val="150000"/>
              </a:lnSpc>
            </a:pPr>
            <a:r>
              <a:rPr lang="ar-SA" b="1" dirty="0" smtClean="0"/>
              <a:t>2- اتفقت روسيا والنمسا سنة 1182 هـ على مهاجمتها وتقسيم أراضيها بينهم </a:t>
            </a:r>
            <a:endParaRPr lang="en-US" dirty="0"/>
          </a:p>
        </p:txBody>
      </p:sp>
      <p:sp>
        <p:nvSpPr>
          <p:cNvPr id="7" name="Rectangle 13"/>
          <p:cNvSpPr/>
          <p:nvPr/>
        </p:nvSpPr>
        <p:spPr>
          <a:xfrm>
            <a:off x="7335033" y="2450068"/>
            <a:ext cx="918841" cy="369332"/>
          </a:xfrm>
          <a:prstGeom prst="rect">
            <a:avLst/>
          </a:prstGeom>
        </p:spPr>
        <p:txBody>
          <a:bodyPr wrap="none">
            <a:spAutoFit/>
          </a:bodyPr>
          <a:lstStyle/>
          <a:p>
            <a:r>
              <a:rPr lang="ar-SA" b="1" dirty="0" err="1" smtClean="0">
                <a:solidFill>
                  <a:srgbClr val="0070C0"/>
                </a:solidFill>
                <a:latin typeface="Sakkal Majalla" pitchFamily="2" charset="-78"/>
                <a:cs typeface="Sakkal Majalla" pitchFamily="2" charset="-78"/>
              </a:rPr>
              <a:t>بساروفتش</a:t>
            </a:r>
            <a:endParaRPr lang="ar-SA" dirty="0"/>
          </a:p>
        </p:txBody>
      </p:sp>
      <p:sp>
        <p:nvSpPr>
          <p:cNvPr id="8" name="Rectangle 13"/>
          <p:cNvSpPr/>
          <p:nvPr/>
        </p:nvSpPr>
        <p:spPr>
          <a:xfrm>
            <a:off x="4800600" y="2438400"/>
            <a:ext cx="833883" cy="369332"/>
          </a:xfrm>
          <a:prstGeom prst="rect">
            <a:avLst/>
          </a:prstGeom>
        </p:spPr>
        <p:txBody>
          <a:bodyPr wrap="none">
            <a:spAutoFit/>
          </a:bodyPr>
          <a:lstStyle/>
          <a:p>
            <a:r>
              <a:rPr lang="ar-SA" b="1" dirty="0" err="1" smtClean="0">
                <a:solidFill>
                  <a:srgbClr val="0070C0"/>
                </a:solidFill>
                <a:latin typeface="Sakkal Majalla" pitchFamily="2" charset="-78"/>
                <a:cs typeface="Sakkal Majalla" pitchFamily="2" charset="-78"/>
              </a:rPr>
              <a:t>كارلوفتش</a:t>
            </a:r>
            <a:endParaRPr lang="ar-SA" dirty="0"/>
          </a:p>
        </p:txBody>
      </p:sp>
      <p:sp>
        <p:nvSpPr>
          <p:cNvPr id="9" name="Rectangle 13"/>
          <p:cNvSpPr/>
          <p:nvPr/>
        </p:nvSpPr>
        <p:spPr>
          <a:xfrm>
            <a:off x="2286000" y="2438400"/>
            <a:ext cx="697627" cy="369332"/>
          </a:xfrm>
          <a:prstGeom prst="rect">
            <a:avLst/>
          </a:prstGeom>
        </p:spPr>
        <p:txBody>
          <a:bodyPr wrap="none">
            <a:spAutoFit/>
          </a:bodyPr>
          <a:lstStyle/>
          <a:p>
            <a:r>
              <a:rPr lang="ar-SA" b="1" dirty="0" err="1" smtClean="0">
                <a:solidFill>
                  <a:srgbClr val="0070C0"/>
                </a:solidFill>
                <a:latin typeface="Sakkal Majalla" pitchFamily="2" charset="-78"/>
                <a:cs typeface="Sakkal Majalla" pitchFamily="2" charset="-78"/>
              </a:rPr>
              <a:t>كينارجي</a:t>
            </a:r>
            <a:endParaRPr lang="ar-SA" dirty="0"/>
          </a:p>
        </p:txBody>
      </p:sp>
      <p:sp>
        <p:nvSpPr>
          <p:cNvPr id="10" name="Rectangle 13"/>
          <p:cNvSpPr/>
          <p:nvPr/>
        </p:nvSpPr>
        <p:spPr>
          <a:xfrm>
            <a:off x="7335033" y="4355068"/>
            <a:ext cx="647934"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رومانيا</a:t>
            </a:r>
            <a:endParaRPr lang="ar-SA" dirty="0"/>
          </a:p>
        </p:txBody>
      </p:sp>
      <p:sp>
        <p:nvSpPr>
          <p:cNvPr id="11" name="Rectangle 13"/>
          <p:cNvSpPr/>
          <p:nvPr/>
        </p:nvSpPr>
        <p:spPr>
          <a:xfrm>
            <a:off x="4800600" y="4343400"/>
            <a:ext cx="595035"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بولندا</a:t>
            </a:r>
            <a:endParaRPr lang="ar-SA" dirty="0"/>
          </a:p>
        </p:txBody>
      </p:sp>
      <p:sp>
        <p:nvSpPr>
          <p:cNvPr id="12" name="Rectangle 13"/>
          <p:cNvSpPr/>
          <p:nvPr/>
        </p:nvSpPr>
        <p:spPr>
          <a:xfrm>
            <a:off x="2286000" y="4343400"/>
            <a:ext cx="535724"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المجر</a:t>
            </a:r>
            <a:endParaRPr lang="ar-SA" dirty="0"/>
          </a:p>
        </p:txBody>
      </p:sp>
      <p:sp>
        <p:nvSpPr>
          <p:cNvPr id="13" name="سهم مخطط إلى اليمين 12"/>
          <p:cNvSpPr/>
          <p:nvPr/>
        </p:nvSpPr>
        <p:spPr>
          <a:xfrm rot="16200000">
            <a:off x="7429500" y="29337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
        <p:nvSpPr>
          <p:cNvPr id="14" name="سهم مخطط إلى اليمين 13"/>
          <p:cNvSpPr/>
          <p:nvPr/>
        </p:nvSpPr>
        <p:spPr>
          <a:xfrm rot="16200000">
            <a:off x="4762500" y="48387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xmlns="" val="2751160728"/>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anim calcmode="lin" valueType="num">
                                      <p:cBhvr additive="base">
                                        <p:cTn id="19" dur="500" fill="hold"/>
                                        <p:tgtEl>
                                          <p:spTgt spid="26"/>
                                        </p:tgtEl>
                                        <p:attrNameLst>
                                          <p:attrName>ppt_x</p:attrName>
                                        </p:attrNameLst>
                                      </p:cBhvr>
                                      <p:tavLst>
                                        <p:tav tm="0">
                                          <p:val>
                                            <p:strVal val="1+#ppt_w/2"/>
                                          </p:val>
                                        </p:tav>
                                        <p:tav tm="100000">
                                          <p:val>
                                            <p:strVal val="#ppt_x"/>
                                          </p:val>
                                        </p:tav>
                                      </p:tavLst>
                                    </p:anim>
                                    <p:anim calcmode="lin" valueType="num">
                                      <p:cBhvr additive="base">
                                        <p:cTn id="20" dur="500" fill="hold"/>
                                        <p:tgtEl>
                                          <p:spTgt spid="26"/>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27"/>
                                        </p:tgtEl>
                                        <p:attrNameLst>
                                          <p:attrName>style.visibility</p:attrName>
                                        </p:attrNameLst>
                                      </p:cBhvr>
                                      <p:to>
                                        <p:strVal val="visible"/>
                                      </p:to>
                                    </p:set>
                                    <p:anim calcmode="lin" valueType="num">
                                      <p:cBhvr additive="base">
                                        <p:cTn id="25" dur="500" fill="hold"/>
                                        <p:tgtEl>
                                          <p:spTgt spid="27"/>
                                        </p:tgtEl>
                                        <p:attrNameLst>
                                          <p:attrName>ppt_x</p:attrName>
                                        </p:attrNameLst>
                                      </p:cBhvr>
                                      <p:tavLst>
                                        <p:tav tm="0">
                                          <p:val>
                                            <p:strVal val="1+#ppt_w/2"/>
                                          </p:val>
                                        </p:tav>
                                        <p:tav tm="100000">
                                          <p:val>
                                            <p:strVal val="#ppt_x"/>
                                          </p:val>
                                        </p:tav>
                                      </p:tavLst>
                                    </p:anim>
                                    <p:anim calcmode="lin" valueType="num">
                                      <p:cBhvr additive="base">
                                        <p:cTn id="26" dur="500" fill="hold"/>
                                        <p:tgtEl>
                                          <p:spTgt spid="27"/>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wipe(left)">
                                      <p:cBhvr>
                                        <p:cTn id="31" dur="500"/>
                                        <p:tgtEl>
                                          <p:spTgt spid="7"/>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wipe(left)">
                                      <p:cBhvr>
                                        <p:cTn id="36" dur="500"/>
                                        <p:tgtEl>
                                          <p:spTgt spid="8"/>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wipe(left)">
                                      <p:cBhvr>
                                        <p:cTn id="41" dur="500"/>
                                        <p:tgtEl>
                                          <p:spTgt spid="9"/>
                                        </p:tgtEl>
                                      </p:cBhvr>
                                    </p:animEffect>
                                  </p:childTnLst>
                                </p:cTn>
                              </p:par>
                            </p:childTnLst>
                          </p:cTn>
                        </p:par>
                      </p:childTnLst>
                    </p:cTn>
                  </p:par>
                  <p:par>
                    <p:cTn id="42" fill="hold">
                      <p:stCondLst>
                        <p:cond delay="indefinite"/>
                      </p:stCondLst>
                      <p:childTnLst>
                        <p:par>
                          <p:cTn id="43" fill="hold">
                            <p:stCondLst>
                              <p:cond delay="0"/>
                            </p:stCondLst>
                            <p:childTnLst>
                              <p:par>
                                <p:cTn id="44" presetID="48" presetClass="entr" presetSubtype="0" accel="50000" fill="hold" grpId="0" nodeType="clickEffect">
                                  <p:stCondLst>
                                    <p:cond delay="0"/>
                                  </p:stCondLst>
                                  <p:childTnLst>
                                    <p:set>
                                      <p:cBhvr>
                                        <p:cTn id="45" dur="1" fill="hold">
                                          <p:stCondLst>
                                            <p:cond delay="0"/>
                                          </p:stCondLst>
                                        </p:cTn>
                                        <p:tgtEl>
                                          <p:spTgt spid="13"/>
                                        </p:tgtEl>
                                        <p:attrNameLst>
                                          <p:attrName>style.visibility</p:attrName>
                                        </p:attrNameLst>
                                      </p:cBhvr>
                                      <p:to>
                                        <p:strVal val="visible"/>
                                      </p:to>
                                    </p:set>
                                    <p:anim calcmode="lin" valueType="num">
                                      <p:cBhvr>
                                        <p:cTn id="46" dur="1000" fill="hold"/>
                                        <p:tgtEl>
                                          <p:spTgt spid="1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7" dur="1000" fill="hold"/>
                                        <p:tgtEl>
                                          <p:spTgt spid="13"/>
                                        </p:tgtEl>
                                        <p:attrNameLst>
                                          <p:attrName>ppt_x</p:attrName>
                                        </p:attrNameLst>
                                      </p:cBhvr>
                                      <p:tavLst>
                                        <p:tav tm="0">
                                          <p:val>
                                            <p:fltVal val="-1"/>
                                          </p:val>
                                        </p:tav>
                                        <p:tav tm="50000">
                                          <p:val>
                                            <p:fltVal val="0.95"/>
                                          </p:val>
                                        </p:tav>
                                        <p:tav tm="100000">
                                          <p:val>
                                            <p:strVal val="#ppt_x"/>
                                          </p:val>
                                        </p:tav>
                                      </p:tavLst>
                                    </p:anim>
                                    <p:anim calcmode="lin" valueType="num">
                                      <p:cBhvr>
                                        <p:cTn id="48" dur="1000" fill="hold"/>
                                        <p:tgtEl>
                                          <p:spTgt spid="13"/>
                                        </p:tgtEl>
                                        <p:attrNameLst>
                                          <p:attrName>ppt_y</p:attrName>
                                        </p:attrNameLst>
                                      </p:cBhvr>
                                      <p:tavLst>
                                        <p:tav tm="0">
                                          <p:val>
                                            <p:strVal val="#ppt_y"/>
                                          </p:val>
                                        </p:tav>
                                        <p:tav tm="100000">
                                          <p:val>
                                            <p:strVal val="#ppt_y"/>
                                          </p:val>
                                        </p:tav>
                                      </p:tavLst>
                                    </p:anim>
                                    <p:animEffect transition="in" filter="fade">
                                      <p:cBhvr>
                                        <p:cTn id="49" dur="1000"/>
                                        <p:tgtEl>
                                          <p:spTgt spid="13"/>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8" fill="hold" grpId="0" nodeType="clickEffect">
                                  <p:stCondLst>
                                    <p:cond delay="0"/>
                                  </p:stCondLst>
                                  <p:childTnLst>
                                    <p:set>
                                      <p:cBhvr>
                                        <p:cTn id="53" dur="1" fill="hold">
                                          <p:stCondLst>
                                            <p:cond delay="0"/>
                                          </p:stCondLst>
                                        </p:cTn>
                                        <p:tgtEl>
                                          <p:spTgt spid="10"/>
                                        </p:tgtEl>
                                        <p:attrNameLst>
                                          <p:attrName>style.visibility</p:attrName>
                                        </p:attrNameLst>
                                      </p:cBhvr>
                                      <p:to>
                                        <p:strVal val="visible"/>
                                      </p:to>
                                    </p:set>
                                    <p:animEffect transition="in" filter="wipe(left)">
                                      <p:cBhvr>
                                        <p:cTn id="54" dur="500"/>
                                        <p:tgtEl>
                                          <p:spTgt spid="10"/>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8" fill="hold" grpId="0" nodeType="clickEffect">
                                  <p:stCondLst>
                                    <p:cond delay="0"/>
                                  </p:stCondLst>
                                  <p:childTnLst>
                                    <p:set>
                                      <p:cBhvr>
                                        <p:cTn id="58" dur="1" fill="hold">
                                          <p:stCondLst>
                                            <p:cond delay="0"/>
                                          </p:stCondLst>
                                        </p:cTn>
                                        <p:tgtEl>
                                          <p:spTgt spid="11"/>
                                        </p:tgtEl>
                                        <p:attrNameLst>
                                          <p:attrName>style.visibility</p:attrName>
                                        </p:attrNameLst>
                                      </p:cBhvr>
                                      <p:to>
                                        <p:strVal val="visible"/>
                                      </p:to>
                                    </p:set>
                                    <p:animEffect transition="in" filter="wipe(left)">
                                      <p:cBhvr>
                                        <p:cTn id="59" dur="500"/>
                                        <p:tgtEl>
                                          <p:spTgt spid="11"/>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8" fill="hold" grpId="0" nodeType="clickEffect">
                                  <p:stCondLst>
                                    <p:cond delay="0"/>
                                  </p:stCondLst>
                                  <p:childTnLst>
                                    <p:set>
                                      <p:cBhvr>
                                        <p:cTn id="63" dur="1" fill="hold">
                                          <p:stCondLst>
                                            <p:cond delay="0"/>
                                          </p:stCondLst>
                                        </p:cTn>
                                        <p:tgtEl>
                                          <p:spTgt spid="12"/>
                                        </p:tgtEl>
                                        <p:attrNameLst>
                                          <p:attrName>style.visibility</p:attrName>
                                        </p:attrNameLst>
                                      </p:cBhvr>
                                      <p:to>
                                        <p:strVal val="visible"/>
                                      </p:to>
                                    </p:set>
                                    <p:animEffect transition="in" filter="wipe(left)">
                                      <p:cBhvr>
                                        <p:cTn id="64" dur="500"/>
                                        <p:tgtEl>
                                          <p:spTgt spid="12"/>
                                        </p:tgtEl>
                                      </p:cBhvr>
                                    </p:animEffect>
                                  </p:childTnLst>
                                </p:cTn>
                              </p:par>
                            </p:childTnLst>
                          </p:cTn>
                        </p:par>
                      </p:childTnLst>
                    </p:cTn>
                  </p:par>
                  <p:par>
                    <p:cTn id="65" fill="hold">
                      <p:stCondLst>
                        <p:cond delay="indefinite"/>
                      </p:stCondLst>
                      <p:childTnLst>
                        <p:par>
                          <p:cTn id="66" fill="hold">
                            <p:stCondLst>
                              <p:cond delay="0"/>
                            </p:stCondLst>
                            <p:childTnLst>
                              <p:par>
                                <p:cTn id="67" presetID="48" presetClass="entr" presetSubtype="0" accel="50000" fill="hold" grpId="0" nodeType="clickEffect">
                                  <p:stCondLst>
                                    <p:cond delay="0"/>
                                  </p:stCondLst>
                                  <p:childTnLst>
                                    <p:set>
                                      <p:cBhvr>
                                        <p:cTn id="68" dur="1" fill="hold">
                                          <p:stCondLst>
                                            <p:cond delay="0"/>
                                          </p:stCondLst>
                                        </p:cTn>
                                        <p:tgtEl>
                                          <p:spTgt spid="14"/>
                                        </p:tgtEl>
                                        <p:attrNameLst>
                                          <p:attrName>style.visibility</p:attrName>
                                        </p:attrNameLst>
                                      </p:cBhvr>
                                      <p:to>
                                        <p:strVal val="visible"/>
                                      </p:to>
                                    </p:set>
                                    <p:anim calcmode="lin" valueType="num">
                                      <p:cBhvr>
                                        <p:cTn id="69" dur="1000" fill="hold"/>
                                        <p:tgtEl>
                                          <p:spTgt spid="1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70" dur="1000" fill="hold"/>
                                        <p:tgtEl>
                                          <p:spTgt spid="14"/>
                                        </p:tgtEl>
                                        <p:attrNameLst>
                                          <p:attrName>ppt_x</p:attrName>
                                        </p:attrNameLst>
                                      </p:cBhvr>
                                      <p:tavLst>
                                        <p:tav tm="0">
                                          <p:val>
                                            <p:fltVal val="-1"/>
                                          </p:val>
                                        </p:tav>
                                        <p:tav tm="50000">
                                          <p:val>
                                            <p:fltVal val="0.95"/>
                                          </p:val>
                                        </p:tav>
                                        <p:tav tm="100000">
                                          <p:val>
                                            <p:strVal val="#ppt_x"/>
                                          </p:val>
                                        </p:tav>
                                      </p:tavLst>
                                    </p:anim>
                                    <p:anim calcmode="lin" valueType="num">
                                      <p:cBhvr>
                                        <p:cTn id="71" dur="1000" fill="hold"/>
                                        <p:tgtEl>
                                          <p:spTgt spid="14"/>
                                        </p:tgtEl>
                                        <p:attrNameLst>
                                          <p:attrName>ppt_y</p:attrName>
                                        </p:attrNameLst>
                                      </p:cBhvr>
                                      <p:tavLst>
                                        <p:tav tm="0">
                                          <p:val>
                                            <p:strVal val="#ppt_y"/>
                                          </p:val>
                                        </p:tav>
                                        <p:tav tm="100000">
                                          <p:val>
                                            <p:strVal val="#ppt_y"/>
                                          </p:val>
                                        </p:tav>
                                      </p:tavLst>
                                    </p:anim>
                                    <p:animEffect transition="in" filter="fade">
                                      <p:cBhvr>
                                        <p:cTn id="72"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26" grpId="0"/>
      <p:bldP spid="27" grpId="0"/>
      <p:bldP spid="7" grpId="0"/>
      <p:bldP spid="8" grpId="0"/>
      <p:bldP spid="9" grpId="0"/>
      <p:bldP spid="10" grpId="0"/>
      <p:bldP spid="11" grpId="0"/>
      <p:bldP spid="12" grpId="0"/>
      <p:bldP spid="13" grpId="0" animBg="1"/>
      <p:bldP spid="14" grpId="0" animBg="1"/>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5"/>
          <p:cNvSpPr/>
          <p:nvPr/>
        </p:nvSpPr>
        <p:spPr>
          <a:xfrm>
            <a:off x="1066800" y="1535668"/>
            <a:ext cx="7467600" cy="473206"/>
          </a:xfrm>
          <a:prstGeom prst="rect">
            <a:avLst/>
          </a:prstGeom>
        </p:spPr>
        <p:txBody>
          <a:bodyPr wrap="square">
            <a:spAutoFit/>
          </a:bodyPr>
          <a:lstStyle/>
          <a:p>
            <a:pPr algn="r" rtl="1">
              <a:lnSpc>
                <a:spcPct val="150000"/>
              </a:lnSpc>
            </a:pPr>
            <a:r>
              <a:rPr lang="ar-SA" b="1" dirty="0" smtClean="0"/>
              <a:t>1- لم تتمكن الجيوش العثمانية من صد الروس عن احتلال العاصمة الرومانية</a:t>
            </a:r>
            <a:endParaRPr lang="en-US" dirty="0"/>
          </a:p>
        </p:txBody>
      </p:sp>
      <p:sp>
        <p:nvSpPr>
          <p:cNvPr id="24" name="Rectangle 10"/>
          <p:cNvSpPr/>
          <p:nvPr/>
        </p:nvSpPr>
        <p:spPr>
          <a:xfrm>
            <a:off x="2057400" y="2221468"/>
            <a:ext cx="57501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لضعف الجيوش العثمانية وسوء تدريبهم ورداءة أسلحتهم </a:t>
            </a:r>
          </a:p>
        </p:txBody>
      </p:sp>
      <p:sp>
        <p:nvSpPr>
          <p:cNvPr id="25" name="Rectangle 5"/>
          <p:cNvSpPr/>
          <p:nvPr/>
        </p:nvSpPr>
        <p:spPr>
          <a:xfrm>
            <a:off x="1066800" y="3212068"/>
            <a:ext cx="7467600" cy="473206"/>
          </a:xfrm>
          <a:prstGeom prst="rect">
            <a:avLst/>
          </a:prstGeom>
        </p:spPr>
        <p:txBody>
          <a:bodyPr wrap="square">
            <a:spAutoFit/>
          </a:bodyPr>
          <a:lstStyle/>
          <a:p>
            <a:pPr algn="r" rtl="1">
              <a:lnSpc>
                <a:spcPct val="150000"/>
              </a:lnSpc>
            </a:pPr>
            <a:r>
              <a:rPr lang="ar-SA" b="1" dirty="0" smtClean="0"/>
              <a:t>2- تحريض نابليون بونابرت مقاطعة البلقان على التمرد ضد العثمانيين</a:t>
            </a:r>
            <a:endParaRPr lang="en-US" dirty="0"/>
          </a:p>
        </p:txBody>
      </p:sp>
      <p:sp>
        <p:nvSpPr>
          <p:cNvPr id="26" name="Rectangle 10"/>
          <p:cNvSpPr/>
          <p:nvPr/>
        </p:nvSpPr>
        <p:spPr>
          <a:xfrm>
            <a:off x="2057400" y="3897868"/>
            <a:ext cx="57501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حتى يتمكن من إيجاد ذريعة للتدخل </a:t>
            </a:r>
          </a:p>
        </p:txBody>
      </p:sp>
      <p:sp>
        <p:nvSpPr>
          <p:cNvPr id="6" name="Flowchart: Multidocument 1"/>
          <p:cNvSpPr/>
          <p:nvPr/>
        </p:nvSpPr>
        <p:spPr>
          <a:xfrm>
            <a:off x="8172851" y="685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7" name="Rectangle 5"/>
          <p:cNvSpPr/>
          <p:nvPr/>
        </p:nvSpPr>
        <p:spPr>
          <a:xfrm>
            <a:off x="821332" y="557480"/>
            <a:ext cx="7351519" cy="613758"/>
          </a:xfrm>
          <a:prstGeom prst="rect">
            <a:avLst/>
          </a:prstGeom>
        </p:spPr>
        <p:txBody>
          <a:bodyPr wrap="square">
            <a:spAutoFit/>
          </a:bodyPr>
          <a:lstStyle/>
          <a:p>
            <a:pPr algn="r">
              <a:lnSpc>
                <a:spcPct val="200000"/>
              </a:lnSpc>
            </a:pPr>
            <a:r>
              <a:rPr lang="ar-SA" sz="2000" b="1" dirty="0" smtClean="0">
                <a:solidFill>
                  <a:srgbClr val="7030A0"/>
                </a:solidFill>
                <a:latin typeface="Sultan bold"/>
                <a:ea typeface="Times New Roman" pitchFamily="18" charset="0"/>
                <a:cs typeface="Arial" pitchFamily="34" charset="0"/>
              </a:rPr>
              <a:t>عللي لما يأتي</a:t>
            </a:r>
            <a:endParaRPr lang="ar-SA" sz="2000" dirty="0">
              <a:solidFill>
                <a:srgbClr val="7030A0"/>
              </a:solidFill>
            </a:endParaRPr>
          </a:p>
        </p:txBody>
      </p:sp>
    </p:spTree>
    <p:extLst>
      <p:ext uri="{BB962C8B-B14F-4D97-AF65-F5344CB8AC3E}">
        <p14:creationId xmlns:p14="http://schemas.microsoft.com/office/powerpoint/2010/main" xmlns="" val="2751160728"/>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additive="base">
                                        <p:cTn id="7" dur="500" fill="hold"/>
                                        <p:tgtEl>
                                          <p:spTgt spid="23"/>
                                        </p:tgtEl>
                                        <p:attrNameLst>
                                          <p:attrName>ppt_x</p:attrName>
                                        </p:attrNameLst>
                                      </p:cBhvr>
                                      <p:tavLst>
                                        <p:tav tm="0">
                                          <p:val>
                                            <p:strVal val="1+#ppt_w/2"/>
                                          </p:val>
                                        </p:tav>
                                        <p:tav tm="100000">
                                          <p:val>
                                            <p:strVal val="#ppt_x"/>
                                          </p:val>
                                        </p:tav>
                                      </p:tavLst>
                                    </p:anim>
                                    <p:anim calcmode="lin" valueType="num">
                                      <p:cBhvr additive="base">
                                        <p:cTn id="8" dur="500" fill="hold"/>
                                        <p:tgtEl>
                                          <p:spTgt spid="23"/>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4"/>
                                        </p:tgtEl>
                                        <p:attrNameLst>
                                          <p:attrName>style.visibility</p:attrName>
                                        </p:attrNameLst>
                                      </p:cBhvr>
                                      <p:to>
                                        <p:strVal val="visible"/>
                                      </p:to>
                                    </p:set>
                                    <p:anim calcmode="lin" valueType="num">
                                      <p:cBhvr additive="base">
                                        <p:cTn id="13" dur="500" fill="hold"/>
                                        <p:tgtEl>
                                          <p:spTgt spid="24"/>
                                        </p:tgtEl>
                                        <p:attrNameLst>
                                          <p:attrName>ppt_x</p:attrName>
                                        </p:attrNameLst>
                                      </p:cBhvr>
                                      <p:tavLst>
                                        <p:tav tm="0">
                                          <p:val>
                                            <p:strVal val="#ppt_x"/>
                                          </p:val>
                                        </p:tav>
                                        <p:tav tm="100000">
                                          <p:val>
                                            <p:strVal val="#ppt_x"/>
                                          </p:val>
                                        </p:tav>
                                      </p:tavLst>
                                    </p:anim>
                                    <p:anim calcmode="lin" valueType="num">
                                      <p:cBhvr additive="base">
                                        <p:cTn id="1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anim calcmode="lin" valueType="num">
                                      <p:cBhvr additive="base">
                                        <p:cTn id="19" dur="500" fill="hold"/>
                                        <p:tgtEl>
                                          <p:spTgt spid="25"/>
                                        </p:tgtEl>
                                        <p:attrNameLst>
                                          <p:attrName>ppt_x</p:attrName>
                                        </p:attrNameLst>
                                      </p:cBhvr>
                                      <p:tavLst>
                                        <p:tav tm="0">
                                          <p:val>
                                            <p:strVal val="1+#ppt_w/2"/>
                                          </p:val>
                                        </p:tav>
                                        <p:tav tm="100000">
                                          <p:val>
                                            <p:strVal val="#ppt_x"/>
                                          </p:val>
                                        </p:tav>
                                      </p:tavLst>
                                    </p:anim>
                                    <p:anim calcmode="lin" valueType="num">
                                      <p:cBhvr additive="base">
                                        <p:cTn id="20" dur="500" fill="hold"/>
                                        <p:tgtEl>
                                          <p:spTgt spid="25"/>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6"/>
                                        </p:tgtEl>
                                        <p:attrNameLst>
                                          <p:attrName>style.visibility</p:attrName>
                                        </p:attrNameLst>
                                      </p:cBhvr>
                                      <p:to>
                                        <p:strVal val="visible"/>
                                      </p:to>
                                    </p:set>
                                    <p:anim calcmode="lin" valueType="num">
                                      <p:cBhvr additive="base">
                                        <p:cTn id="25" dur="500" fill="hold"/>
                                        <p:tgtEl>
                                          <p:spTgt spid="26"/>
                                        </p:tgtEl>
                                        <p:attrNameLst>
                                          <p:attrName>ppt_x</p:attrName>
                                        </p:attrNameLst>
                                      </p:cBhvr>
                                      <p:tavLst>
                                        <p:tav tm="0">
                                          <p:val>
                                            <p:strVal val="#ppt_x"/>
                                          </p:val>
                                        </p:tav>
                                        <p:tav tm="100000">
                                          <p:val>
                                            <p:strVal val="#ppt_x"/>
                                          </p:val>
                                        </p:tav>
                                      </p:tavLst>
                                    </p:anim>
                                    <p:anim calcmode="lin" valueType="num">
                                      <p:cBhvr additive="base">
                                        <p:cTn id="26"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5" grpId="0"/>
      <p:bldP spid="26" grpId="0"/>
      <p:bldP spid="6" grpId="0" animBg="1"/>
      <p:bldP spid="7" grpId="0"/>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172851" y="1447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4" name="AutoShape 1"/>
          <p:cNvSpPr>
            <a:spLocks noChangeArrowheads="1"/>
          </p:cNvSpPr>
          <p:nvPr/>
        </p:nvSpPr>
        <p:spPr bwMode="auto">
          <a:xfrm>
            <a:off x="1636713" y="485775"/>
            <a:ext cx="5449887" cy="5810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5" name="Rectangle 3"/>
          <p:cNvSpPr>
            <a:spLocks noChangeArrowheads="1"/>
          </p:cNvSpPr>
          <p:nvPr/>
        </p:nvSpPr>
        <p:spPr bwMode="auto">
          <a:xfrm>
            <a:off x="676204" y="533400"/>
            <a:ext cx="7781996"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400" b="1" dirty="0" smtClean="0">
                <a:solidFill>
                  <a:srgbClr val="002060"/>
                </a:solidFill>
                <a:latin typeface="Sultan bold"/>
                <a:ea typeface="Times New Roman" pitchFamily="18" charset="0"/>
                <a:cs typeface="Arial" pitchFamily="34" charset="0"/>
              </a:rPr>
              <a:t>خامس </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400" b="1" dirty="0" smtClean="0">
                <a:solidFill>
                  <a:srgbClr val="FF0000"/>
                </a:solidFill>
                <a:latin typeface="Sultan bold"/>
                <a:ea typeface="Times New Roman" pitchFamily="18" charset="0"/>
                <a:cs typeface="Arial" pitchFamily="34" charset="0"/>
              </a:rPr>
              <a:t>المنجزات الحضارية(1</a:t>
            </a:r>
            <a:r>
              <a:rPr lang="ar-SA" sz="2400" b="1" dirty="0" err="1" smtClean="0">
                <a:solidFill>
                  <a:srgbClr val="FF0000"/>
                </a:solidFill>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821332" y="1319480"/>
            <a:ext cx="7351519" cy="613758"/>
          </a:xfrm>
          <a:prstGeom prst="rect">
            <a:avLst/>
          </a:prstGeom>
        </p:spPr>
        <p:txBody>
          <a:bodyPr wrap="square">
            <a:spAutoFit/>
          </a:bodyPr>
          <a:lstStyle/>
          <a:p>
            <a:pPr algn="r">
              <a:lnSpc>
                <a:spcPct val="200000"/>
              </a:lnSpc>
            </a:pPr>
            <a:r>
              <a:rPr lang="ar-SA" sz="2000" b="1" dirty="0" smtClean="0">
                <a:solidFill>
                  <a:srgbClr val="7030A0"/>
                </a:solidFill>
                <a:latin typeface="Sultan bold"/>
                <a:ea typeface="Times New Roman" pitchFamily="18" charset="0"/>
                <a:cs typeface="Arial" pitchFamily="34" charset="0"/>
              </a:rPr>
              <a:t>أكملي الفراغات التالية</a:t>
            </a:r>
            <a:endParaRPr lang="ar-SA" sz="2000" dirty="0">
              <a:solidFill>
                <a:srgbClr val="7030A0"/>
              </a:solidFill>
            </a:endParaRPr>
          </a:p>
        </p:txBody>
      </p:sp>
      <p:sp>
        <p:nvSpPr>
          <p:cNvPr id="11" name="Rectangle 10"/>
          <p:cNvSpPr/>
          <p:nvPr/>
        </p:nvSpPr>
        <p:spPr>
          <a:xfrm>
            <a:off x="3581400" y="2209800"/>
            <a:ext cx="1524000" cy="369332"/>
          </a:xfrm>
          <a:prstGeom prst="rect">
            <a:avLst/>
          </a:prstGeom>
        </p:spPr>
        <p:txBody>
          <a:bodyPr wrap="square">
            <a:spAutoFit/>
          </a:bodyPr>
          <a:lstStyle/>
          <a:p>
            <a:pPr algn="ctr"/>
            <a:r>
              <a:rPr lang="ar-SA" b="1" dirty="0" smtClean="0">
                <a:solidFill>
                  <a:srgbClr val="00B0F0"/>
                </a:solidFill>
                <a:latin typeface="Sakkal Majalla" pitchFamily="2" charset="-78"/>
                <a:cs typeface="Sakkal Majalla" pitchFamily="2" charset="-78"/>
              </a:rPr>
              <a:t>دينية</a:t>
            </a:r>
          </a:p>
        </p:txBody>
      </p:sp>
      <p:sp>
        <p:nvSpPr>
          <p:cNvPr id="14" name="Rectangle 5"/>
          <p:cNvSpPr/>
          <p:nvPr/>
        </p:nvSpPr>
        <p:spPr>
          <a:xfrm>
            <a:off x="1447800" y="2286000"/>
            <a:ext cx="7467600" cy="473206"/>
          </a:xfrm>
          <a:prstGeom prst="rect">
            <a:avLst/>
          </a:prstGeom>
        </p:spPr>
        <p:txBody>
          <a:bodyPr wrap="square">
            <a:spAutoFit/>
          </a:bodyPr>
          <a:lstStyle/>
          <a:p>
            <a:pPr algn="r" rtl="1">
              <a:lnSpc>
                <a:spcPct val="150000"/>
              </a:lnSpc>
            </a:pPr>
            <a:r>
              <a:rPr lang="ar-SA" b="1" dirty="0" smtClean="0"/>
              <a:t>1- يرتكز النظام السياسي عند العثمانيين على </a:t>
            </a:r>
            <a:r>
              <a:rPr lang="ar-SA" b="1" dirty="0" err="1" smtClean="0"/>
              <a:t>أسس ......................</a:t>
            </a:r>
            <a:endParaRPr lang="en-US" dirty="0"/>
          </a:p>
        </p:txBody>
      </p:sp>
      <p:sp>
        <p:nvSpPr>
          <p:cNvPr id="16" name="Rectangle 10"/>
          <p:cNvSpPr/>
          <p:nvPr/>
        </p:nvSpPr>
        <p:spPr>
          <a:xfrm>
            <a:off x="2819400" y="3581400"/>
            <a:ext cx="838200" cy="369332"/>
          </a:xfrm>
          <a:prstGeom prst="rect">
            <a:avLst/>
          </a:prstGeom>
        </p:spPr>
        <p:txBody>
          <a:bodyPr wrap="square">
            <a:spAutoFit/>
          </a:bodyPr>
          <a:lstStyle/>
          <a:p>
            <a:pPr algn="r"/>
            <a:r>
              <a:rPr lang="ar-SA" b="1" dirty="0" err="1" smtClean="0">
                <a:solidFill>
                  <a:srgbClr val="00B0F0"/>
                </a:solidFill>
                <a:latin typeface="Sakkal Majalla" pitchFamily="2" charset="-78"/>
                <a:cs typeface="Sakkal Majalla" pitchFamily="2" charset="-78"/>
              </a:rPr>
              <a:t>أورخان</a:t>
            </a:r>
            <a:endParaRPr lang="ar-SA" b="1" dirty="0" smtClean="0">
              <a:solidFill>
                <a:srgbClr val="00B0F0"/>
              </a:solidFill>
              <a:latin typeface="Sakkal Majalla" pitchFamily="2" charset="-78"/>
              <a:cs typeface="Sakkal Majalla" pitchFamily="2" charset="-78"/>
            </a:endParaRPr>
          </a:p>
        </p:txBody>
      </p:sp>
      <p:sp>
        <p:nvSpPr>
          <p:cNvPr id="17" name="Rectangle 5"/>
          <p:cNvSpPr/>
          <p:nvPr/>
        </p:nvSpPr>
        <p:spPr>
          <a:xfrm>
            <a:off x="1447800" y="3669268"/>
            <a:ext cx="7467600" cy="473206"/>
          </a:xfrm>
          <a:prstGeom prst="rect">
            <a:avLst/>
          </a:prstGeom>
        </p:spPr>
        <p:txBody>
          <a:bodyPr wrap="square">
            <a:spAutoFit/>
          </a:bodyPr>
          <a:lstStyle/>
          <a:p>
            <a:pPr algn="r" rtl="1">
              <a:lnSpc>
                <a:spcPct val="150000"/>
              </a:lnSpc>
            </a:pPr>
            <a:r>
              <a:rPr lang="ar-SA" b="1" dirty="0" smtClean="0"/>
              <a:t>2- أول من أدخل نظام الإنكشارية فى الدولة العثمانية هو </a:t>
            </a:r>
            <a:r>
              <a:rPr lang="ar-SA" b="1" dirty="0" err="1" smtClean="0"/>
              <a:t>السلطان ......................</a:t>
            </a:r>
            <a:endParaRPr lang="en-US" dirty="0"/>
          </a:p>
        </p:txBody>
      </p:sp>
    </p:spTree>
    <p:extLst>
      <p:ext uri="{BB962C8B-B14F-4D97-AF65-F5344CB8AC3E}">
        <p14:creationId xmlns:p14="http://schemas.microsoft.com/office/powerpoint/2010/main" xmlns="" val="1076757576"/>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3"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1+#ppt_w/2"/>
                                          </p:val>
                                        </p:tav>
                                        <p:tav tm="100000">
                                          <p:val>
                                            <p:strVal val="#ppt_x"/>
                                          </p:val>
                                        </p:tav>
                                      </p:tavLst>
                                    </p:anim>
                                    <p:anim calcmode="lin" valueType="num">
                                      <p:cBhvr additive="base">
                                        <p:cTn id="38" dur="5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anim calcmode="lin" valueType="num">
                                      <p:cBhvr additive="base">
                                        <p:cTn id="43" dur="500" fill="hold"/>
                                        <p:tgtEl>
                                          <p:spTgt spid="16"/>
                                        </p:tgtEl>
                                        <p:attrNameLst>
                                          <p:attrName>ppt_x</p:attrName>
                                        </p:attrNameLst>
                                      </p:cBhvr>
                                      <p:tavLst>
                                        <p:tav tm="0">
                                          <p:val>
                                            <p:strVal val="#ppt_x"/>
                                          </p:val>
                                        </p:tav>
                                        <p:tav tm="100000">
                                          <p:val>
                                            <p:strVal val="#ppt_x"/>
                                          </p:val>
                                        </p:tav>
                                      </p:tavLst>
                                    </p:anim>
                                    <p:anim calcmode="lin" valueType="num">
                                      <p:cBhvr additive="base">
                                        <p:cTn id="4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3"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500" fill="hold"/>
                                        <p:tgtEl>
                                          <p:spTgt spid="17"/>
                                        </p:tgtEl>
                                        <p:attrNameLst>
                                          <p:attrName>ppt_x</p:attrName>
                                        </p:attrNameLst>
                                      </p:cBhvr>
                                      <p:tavLst>
                                        <p:tav tm="0">
                                          <p:val>
                                            <p:strVal val="1+#ppt_w/2"/>
                                          </p:val>
                                        </p:tav>
                                        <p:tav tm="100000">
                                          <p:val>
                                            <p:strVal val="#ppt_x"/>
                                          </p:val>
                                        </p:tav>
                                      </p:tavLst>
                                    </p:anim>
                                    <p:anim calcmode="lin" valueType="num">
                                      <p:cBhvr additive="base">
                                        <p:cTn id="50"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P spid="6" grpId="0"/>
      <p:bldP spid="11" grpId="0"/>
      <p:bldP spid="14" grpId="0"/>
      <p:bldP spid="16" grpId="0"/>
      <p:bldP spid="17" grpId="0"/>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a:xfrm>
            <a:off x="8096651" y="13716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lnSpc>
                <a:spcPct val="150000"/>
              </a:lnSpc>
            </a:pPr>
            <a:r>
              <a:rPr lang="en-US" sz="2800" dirty="0" smtClean="0"/>
              <a:t>2</a:t>
            </a:r>
            <a:endParaRPr lang="ar-SA" sz="2800" dirty="0"/>
          </a:p>
        </p:txBody>
      </p:sp>
      <p:sp>
        <p:nvSpPr>
          <p:cNvPr id="5" name="Rectangle 4"/>
          <p:cNvSpPr/>
          <p:nvPr/>
        </p:nvSpPr>
        <p:spPr>
          <a:xfrm>
            <a:off x="1295400" y="1295400"/>
            <a:ext cx="6778273" cy="579967"/>
          </a:xfrm>
          <a:prstGeom prst="rect">
            <a:avLst/>
          </a:prstGeom>
        </p:spPr>
        <p:txBody>
          <a:bodyPr wrap="square">
            <a:spAutoFit/>
          </a:bodyPr>
          <a:lstStyle/>
          <a:p>
            <a:pPr algn="r">
              <a:lnSpc>
                <a:spcPct val="150000"/>
              </a:lnSpc>
            </a:pPr>
            <a:r>
              <a:rPr lang="ar-SA" sz="2400" b="1" dirty="0" smtClean="0">
                <a:solidFill>
                  <a:srgbClr val="7030A0"/>
                </a:solidFill>
              </a:rPr>
              <a:t>كيف يتعامل العثمانيون مع رعاياهم من غير المسلمين</a:t>
            </a:r>
            <a:endParaRPr lang="ar-SA" sz="2400" b="1" dirty="0">
              <a:solidFill>
                <a:srgbClr val="7030A0"/>
              </a:solidFill>
            </a:endParaRPr>
          </a:p>
        </p:txBody>
      </p:sp>
      <p:sp>
        <p:nvSpPr>
          <p:cNvPr id="11" name="Rectangle 9"/>
          <p:cNvSpPr/>
          <p:nvPr/>
        </p:nvSpPr>
        <p:spPr>
          <a:xfrm rot="20716511">
            <a:off x="2510226" y="3174076"/>
            <a:ext cx="3522189" cy="1020269"/>
          </a:xfrm>
          <a:prstGeom prst="rect">
            <a:avLst/>
          </a:prstGeom>
          <a:noFill/>
        </p:spPr>
        <p:txBody>
          <a:bodyPr wrap="none" lIns="91440" tIns="45720" rIns="91440" bIns="45720">
            <a:prstTxWarp prst="textWave2">
              <a:avLst>
                <a:gd name="adj1" fmla="val 20000"/>
                <a:gd name="adj2" fmla="val 1657"/>
              </a:avLst>
            </a:prstTxWarp>
            <a:spAutoFit/>
          </a:bodyPr>
          <a:lstStyle/>
          <a:p>
            <a:pPr algn="ctr"/>
            <a:r>
              <a:rPr lang="ar-SA"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مناقشه جماعية</a:t>
            </a:r>
            <a:endPar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xmlns="" val="2751160728"/>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500" fill="hold"/>
                                        <p:tgtEl>
                                          <p:spTgt spid="11"/>
                                        </p:tgtEl>
                                        <p:attrNameLst>
                                          <p:attrName>ppt_w</p:attrName>
                                        </p:attrNameLst>
                                      </p:cBhvr>
                                      <p:tavLst>
                                        <p:tav tm="0">
                                          <p:val>
                                            <p:fltVal val="0"/>
                                          </p:val>
                                        </p:tav>
                                        <p:tav tm="100000">
                                          <p:val>
                                            <p:strVal val="#ppt_w"/>
                                          </p:val>
                                        </p:tav>
                                      </p:tavLst>
                                    </p:anim>
                                    <p:anim calcmode="lin" valueType="num">
                                      <p:cBhvr>
                                        <p:cTn id="20" dur="500" fill="hold"/>
                                        <p:tgtEl>
                                          <p:spTgt spid="11"/>
                                        </p:tgtEl>
                                        <p:attrNameLst>
                                          <p:attrName>ppt_h</p:attrName>
                                        </p:attrNameLst>
                                      </p:cBhvr>
                                      <p:tavLst>
                                        <p:tav tm="0">
                                          <p:val>
                                            <p:fltVal val="0"/>
                                          </p:val>
                                        </p:tav>
                                        <p:tav tm="100000">
                                          <p:val>
                                            <p:strVal val="#ppt_h"/>
                                          </p:val>
                                        </p:tav>
                                      </p:tavLst>
                                    </p:anim>
                                    <p:animEffect transition="in" filter="fade">
                                      <p:cBhvr>
                                        <p:cTn id="21" dur="5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19" presetClass="entr" presetSubtype="10" fill="hold" grpId="1" nodeType="clickEffect">
                                  <p:stCondLst>
                                    <p:cond delay="0"/>
                                  </p:stCondLst>
                                  <p:childTnLst>
                                    <p:set>
                                      <p:cBhvr>
                                        <p:cTn id="25" dur="1" fill="hold">
                                          <p:stCondLst>
                                            <p:cond delay="0"/>
                                          </p:stCondLst>
                                        </p:cTn>
                                        <p:tgtEl>
                                          <p:spTgt spid="11"/>
                                        </p:tgtEl>
                                        <p:attrNameLst>
                                          <p:attrName>style.visibility</p:attrName>
                                        </p:attrNameLst>
                                      </p:cBhvr>
                                      <p:to>
                                        <p:strVal val="visible"/>
                                      </p:to>
                                    </p:set>
                                    <p:anim calcmode="lin" valueType="num">
                                      <p:cBhvr>
                                        <p:cTn id="26" dur="5000" fill="hold"/>
                                        <p:tgtEl>
                                          <p:spTgt spid="11"/>
                                        </p:tgtEl>
                                        <p:attrNameLst>
                                          <p:attrName>ppt_w</p:attrName>
                                        </p:attrNameLst>
                                      </p:cBhvr>
                                      <p:tavLst>
                                        <p:tav tm="0" fmla="#ppt_w*sin(2.5*pi*$)">
                                          <p:val>
                                            <p:fltVal val="0"/>
                                          </p:val>
                                        </p:tav>
                                        <p:tav tm="100000">
                                          <p:val>
                                            <p:fltVal val="1"/>
                                          </p:val>
                                        </p:tav>
                                      </p:tavLst>
                                    </p:anim>
                                    <p:anim calcmode="lin" valueType="num">
                                      <p:cBhvr>
                                        <p:cTn id="27" dur="5000" fill="hold"/>
                                        <p:tgtEl>
                                          <p:spTgt spid="1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11" grpId="0"/>
      <p:bldP spid="11" grpId="1"/>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a:xfrm>
            <a:off x="8096651" y="7620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lnSpc>
                <a:spcPct val="150000"/>
              </a:lnSpc>
            </a:pPr>
            <a:r>
              <a:rPr lang="en-US" sz="2800" dirty="0" smtClean="0"/>
              <a:t>3</a:t>
            </a:r>
            <a:endParaRPr lang="ar-SA" sz="2800" dirty="0"/>
          </a:p>
        </p:txBody>
      </p:sp>
      <p:sp>
        <p:nvSpPr>
          <p:cNvPr id="5" name="Rectangle 4"/>
          <p:cNvSpPr/>
          <p:nvPr/>
        </p:nvSpPr>
        <p:spPr>
          <a:xfrm>
            <a:off x="1295400" y="685800"/>
            <a:ext cx="6778273" cy="579967"/>
          </a:xfrm>
          <a:prstGeom prst="rect">
            <a:avLst/>
          </a:prstGeom>
        </p:spPr>
        <p:txBody>
          <a:bodyPr wrap="square">
            <a:spAutoFit/>
          </a:bodyPr>
          <a:lstStyle/>
          <a:p>
            <a:pPr algn="r">
              <a:lnSpc>
                <a:spcPct val="150000"/>
              </a:lnSpc>
            </a:pPr>
            <a:r>
              <a:rPr lang="ar-SA" sz="2400" b="1" dirty="0" smtClean="0">
                <a:solidFill>
                  <a:srgbClr val="7030A0"/>
                </a:solidFill>
              </a:rPr>
              <a:t>عرفي المفاهيم التالية</a:t>
            </a:r>
            <a:endParaRPr lang="ar-SA" sz="2400" b="1" dirty="0">
              <a:solidFill>
                <a:srgbClr val="7030A0"/>
              </a:solidFill>
            </a:endParaRPr>
          </a:p>
        </p:txBody>
      </p:sp>
      <p:sp>
        <p:nvSpPr>
          <p:cNvPr id="6" name="Rectangle 10"/>
          <p:cNvSpPr/>
          <p:nvPr/>
        </p:nvSpPr>
        <p:spPr>
          <a:xfrm>
            <a:off x="762000" y="2133600"/>
            <a:ext cx="769620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كلمة يونانية أصل معناها الرأي المستقيم وتطلق على النصارى أتباع الكنيسة الشرقية ومركزهم روسيا</a:t>
            </a:r>
          </a:p>
        </p:txBody>
      </p:sp>
      <p:sp>
        <p:nvSpPr>
          <p:cNvPr id="7" name="Rectangle 5"/>
          <p:cNvSpPr/>
          <p:nvPr/>
        </p:nvSpPr>
        <p:spPr>
          <a:xfrm>
            <a:off x="1524000" y="1600200"/>
            <a:ext cx="7467600" cy="473206"/>
          </a:xfrm>
          <a:prstGeom prst="rect">
            <a:avLst/>
          </a:prstGeom>
        </p:spPr>
        <p:txBody>
          <a:bodyPr wrap="square">
            <a:spAutoFit/>
          </a:bodyPr>
          <a:lstStyle/>
          <a:p>
            <a:pPr algn="r" rtl="1">
              <a:lnSpc>
                <a:spcPct val="150000"/>
              </a:lnSpc>
            </a:pPr>
            <a:r>
              <a:rPr lang="ar-SA" b="1" dirty="0" smtClean="0"/>
              <a:t>الأرثوذكس</a:t>
            </a:r>
            <a:endParaRPr lang="en-US" dirty="0"/>
          </a:p>
        </p:txBody>
      </p:sp>
      <p:sp>
        <p:nvSpPr>
          <p:cNvPr id="8" name="Rectangle 10"/>
          <p:cNvSpPr/>
          <p:nvPr/>
        </p:nvSpPr>
        <p:spPr>
          <a:xfrm>
            <a:off x="762000" y="3516868"/>
            <a:ext cx="7696200" cy="646331"/>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أن تعهد الدولة الى شخص معين بجباية الضرائب المقررة على الاراضي الزراعية لمدة معينة على ان يقوم الملتزم بدفع مبلغ من المال لخزينة الدولة يعادل ضريبة سنة من الضرائب المقررة على مناطق التزامه</a:t>
            </a:r>
          </a:p>
        </p:txBody>
      </p:sp>
      <p:sp>
        <p:nvSpPr>
          <p:cNvPr id="9" name="Rectangle 5"/>
          <p:cNvSpPr/>
          <p:nvPr/>
        </p:nvSpPr>
        <p:spPr>
          <a:xfrm>
            <a:off x="1524000" y="2983468"/>
            <a:ext cx="7467600" cy="473206"/>
          </a:xfrm>
          <a:prstGeom prst="rect">
            <a:avLst/>
          </a:prstGeom>
        </p:spPr>
        <p:txBody>
          <a:bodyPr wrap="square">
            <a:spAutoFit/>
          </a:bodyPr>
          <a:lstStyle/>
          <a:p>
            <a:pPr algn="r" rtl="1">
              <a:lnSpc>
                <a:spcPct val="150000"/>
              </a:lnSpc>
            </a:pPr>
            <a:r>
              <a:rPr lang="ar-SA" b="1" dirty="0" smtClean="0"/>
              <a:t>نظام الالتزام</a:t>
            </a:r>
            <a:endParaRPr lang="en-US" dirty="0"/>
          </a:p>
        </p:txBody>
      </p:sp>
    </p:spTree>
    <p:extLst>
      <p:ext uri="{BB962C8B-B14F-4D97-AF65-F5344CB8AC3E}">
        <p14:creationId xmlns:p14="http://schemas.microsoft.com/office/powerpoint/2010/main" xmlns="" val="2751160728"/>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1+#ppt_w/2"/>
                                          </p:val>
                                        </p:tav>
                                        <p:tav tm="100000">
                                          <p:val>
                                            <p:strVal val="#ppt_x"/>
                                          </p:val>
                                        </p:tav>
                                      </p:tavLst>
                                    </p:anim>
                                    <p:anim calcmode="lin" valueType="num">
                                      <p:cBhvr additive="base">
                                        <p:cTn id="26"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3"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1+#ppt_w/2"/>
                                          </p:val>
                                        </p:tav>
                                        <p:tav tm="100000">
                                          <p:val>
                                            <p:strVal val="#ppt_x"/>
                                          </p:val>
                                        </p:tav>
                                      </p:tavLst>
                                    </p:anim>
                                    <p:anim calcmode="lin" valueType="num">
                                      <p:cBhvr additive="base">
                                        <p:cTn id="38" dur="500" fill="hold"/>
                                        <p:tgtEl>
                                          <p:spTgt spid="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P spid="7" grpId="0"/>
      <p:bldP spid="8" grpId="0"/>
      <p:bldP spid="9" grpId="0"/>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096651" y="1295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4" name="AutoShape 1"/>
          <p:cNvSpPr>
            <a:spLocks noChangeArrowheads="1"/>
          </p:cNvSpPr>
          <p:nvPr/>
        </p:nvSpPr>
        <p:spPr bwMode="auto">
          <a:xfrm>
            <a:off x="1981200" y="533400"/>
            <a:ext cx="5105400" cy="5810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5" name="Rectangle 3"/>
          <p:cNvSpPr>
            <a:spLocks noChangeArrowheads="1"/>
          </p:cNvSpPr>
          <p:nvPr/>
        </p:nvSpPr>
        <p:spPr bwMode="auto">
          <a:xfrm>
            <a:off x="676204" y="605135"/>
            <a:ext cx="7781996"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400" b="1" dirty="0" smtClean="0">
                <a:solidFill>
                  <a:srgbClr val="002060"/>
                </a:solidFill>
                <a:latin typeface="Sultan bold"/>
                <a:ea typeface="Times New Roman" pitchFamily="18" charset="0"/>
                <a:cs typeface="Arial" pitchFamily="34" charset="0"/>
              </a:rPr>
              <a:t>سادس  </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400" b="1" dirty="0" smtClean="0">
                <a:solidFill>
                  <a:srgbClr val="FF0000"/>
                </a:solidFill>
                <a:latin typeface="Sultan bold"/>
                <a:ea typeface="Times New Roman" pitchFamily="18" charset="0"/>
                <a:cs typeface="Arial" pitchFamily="34" charset="0"/>
              </a:rPr>
              <a:t>المنجزات الحضارية(2</a:t>
            </a:r>
            <a:r>
              <a:rPr lang="ar-SA" sz="2400" b="1" dirty="0" err="1" smtClean="0">
                <a:solidFill>
                  <a:srgbClr val="FF0000"/>
                </a:solidFill>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745132" y="1167080"/>
            <a:ext cx="7351519" cy="613758"/>
          </a:xfrm>
          <a:prstGeom prst="rect">
            <a:avLst/>
          </a:prstGeom>
        </p:spPr>
        <p:txBody>
          <a:bodyPr wrap="square">
            <a:spAutoFit/>
          </a:bodyPr>
          <a:lstStyle/>
          <a:p>
            <a:pPr algn="r">
              <a:lnSpc>
                <a:spcPct val="200000"/>
              </a:lnSpc>
            </a:pPr>
            <a:r>
              <a:rPr lang="ar-SA" sz="2000" b="1" dirty="0" smtClean="0">
                <a:solidFill>
                  <a:srgbClr val="7030A0"/>
                </a:solidFill>
                <a:latin typeface="Sultan bold"/>
                <a:ea typeface="Times New Roman" pitchFamily="18" charset="0"/>
                <a:cs typeface="Arial" pitchFamily="34" charset="0"/>
              </a:rPr>
              <a:t>اختاري الاجابة الصحيحة</a:t>
            </a:r>
            <a:endParaRPr lang="ar-SA" sz="2000" dirty="0">
              <a:solidFill>
                <a:srgbClr val="7030A0"/>
              </a:solidFill>
            </a:endParaRPr>
          </a:p>
        </p:txBody>
      </p:sp>
      <p:sp>
        <p:nvSpPr>
          <p:cNvPr id="11" name="Rectangle 10"/>
          <p:cNvSpPr/>
          <p:nvPr/>
        </p:nvSpPr>
        <p:spPr>
          <a:xfrm>
            <a:off x="7239000" y="2678668"/>
            <a:ext cx="10257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سليم الأول</a:t>
            </a:r>
          </a:p>
        </p:txBody>
      </p:sp>
      <p:sp>
        <p:nvSpPr>
          <p:cNvPr id="17" name="Rectangle 10"/>
          <p:cNvSpPr/>
          <p:nvPr/>
        </p:nvSpPr>
        <p:spPr>
          <a:xfrm>
            <a:off x="5029200" y="2678668"/>
            <a:ext cx="121920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محمد الفاتح</a:t>
            </a:r>
          </a:p>
        </p:txBody>
      </p:sp>
      <p:sp>
        <p:nvSpPr>
          <p:cNvPr id="18" name="Rectangle 10"/>
          <p:cNvSpPr/>
          <p:nvPr/>
        </p:nvSpPr>
        <p:spPr>
          <a:xfrm>
            <a:off x="2743200" y="2678668"/>
            <a:ext cx="11019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مراد الثاني</a:t>
            </a:r>
          </a:p>
        </p:txBody>
      </p:sp>
      <p:sp>
        <p:nvSpPr>
          <p:cNvPr id="10" name="Rectangle 5"/>
          <p:cNvSpPr/>
          <p:nvPr/>
        </p:nvSpPr>
        <p:spPr>
          <a:xfrm>
            <a:off x="1295400" y="1981200"/>
            <a:ext cx="7467600" cy="473206"/>
          </a:xfrm>
          <a:prstGeom prst="rect">
            <a:avLst/>
          </a:prstGeom>
        </p:spPr>
        <p:txBody>
          <a:bodyPr wrap="square">
            <a:spAutoFit/>
          </a:bodyPr>
          <a:lstStyle/>
          <a:p>
            <a:pPr algn="r" rtl="1">
              <a:lnSpc>
                <a:spcPct val="150000"/>
              </a:lnSpc>
            </a:pPr>
            <a:r>
              <a:rPr lang="ar-SA" b="1" dirty="0" smtClean="0"/>
              <a:t>1- كان يشجع حركة الترجمة من العربية الى التركية</a:t>
            </a:r>
            <a:endParaRPr lang="en-US" dirty="0"/>
          </a:p>
        </p:txBody>
      </p:sp>
      <p:sp>
        <p:nvSpPr>
          <p:cNvPr id="12" name="Rectangle 10"/>
          <p:cNvSpPr/>
          <p:nvPr/>
        </p:nvSpPr>
        <p:spPr>
          <a:xfrm>
            <a:off x="7239000" y="4355068"/>
            <a:ext cx="10257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السلاجقة </a:t>
            </a:r>
          </a:p>
        </p:txBody>
      </p:sp>
      <p:sp>
        <p:nvSpPr>
          <p:cNvPr id="13" name="Rectangle 10"/>
          <p:cNvSpPr/>
          <p:nvPr/>
        </p:nvSpPr>
        <p:spPr>
          <a:xfrm>
            <a:off x="5029200" y="4355068"/>
            <a:ext cx="121920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العباسيين</a:t>
            </a:r>
          </a:p>
        </p:txBody>
      </p:sp>
      <p:sp>
        <p:nvSpPr>
          <p:cNvPr id="14" name="Rectangle 10"/>
          <p:cNvSpPr/>
          <p:nvPr/>
        </p:nvSpPr>
        <p:spPr>
          <a:xfrm>
            <a:off x="2743200" y="4355068"/>
            <a:ext cx="11019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المماليك</a:t>
            </a:r>
          </a:p>
        </p:txBody>
      </p:sp>
      <p:sp>
        <p:nvSpPr>
          <p:cNvPr id="15" name="Rectangle 5"/>
          <p:cNvSpPr/>
          <p:nvPr/>
        </p:nvSpPr>
        <p:spPr>
          <a:xfrm>
            <a:off x="1295400" y="3657600"/>
            <a:ext cx="7467600" cy="473206"/>
          </a:xfrm>
          <a:prstGeom prst="rect">
            <a:avLst/>
          </a:prstGeom>
        </p:spPr>
        <p:txBody>
          <a:bodyPr wrap="square">
            <a:spAutoFit/>
          </a:bodyPr>
          <a:lstStyle/>
          <a:p>
            <a:pPr algn="r" rtl="1">
              <a:lnSpc>
                <a:spcPct val="150000"/>
              </a:lnSpc>
            </a:pPr>
            <a:r>
              <a:rPr lang="ar-SA" b="1" dirty="0" smtClean="0"/>
              <a:t>2- كانت أسس نظام التعليم الطبي عند العثمانيين استمرارا لما كانت عند</a:t>
            </a:r>
            <a:endParaRPr lang="en-US" dirty="0"/>
          </a:p>
        </p:txBody>
      </p:sp>
      <p:sp>
        <p:nvSpPr>
          <p:cNvPr id="16" name="سهم مخطط إلى اليمين 15"/>
          <p:cNvSpPr/>
          <p:nvPr/>
        </p:nvSpPr>
        <p:spPr>
          <a:xfrm rot="16200000">
            <a:off x="3009900" y="30861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
        <p:nvSpPr>
          <p:cNvPr id="19" name="سهم مخطط إلى اليمين 18"/>
          <p:cNvSpPr/>
          <p:nvPr/>
        </p:nvSpPr>
        <p:spPr>
          <a:xfrm rot="16200000">
            <a:off x="7505700" y="48387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xmlns="" val="1076757576"/>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additive="base">
                                        <p:cTn id="37" dur="500" fill="hold"/>
                                        <p:tgtEl>
                                          <p:spTgt spid="17"/>
                                        </p:tgtEl>
                                        <p:attrNameLst>
                                          <p:attrName>ppt_x</p:attrName>
                                        </p:attrNameLst>
                                      </p:cBhvr>
                                      <p:tavLst>
                                        <p:tav tm="0">
                                          <p:val>
                                            <p:strVal val="#ppt_x"/>
                                          </p:val>
                                        </p:tav>
                                        <p:tav tm="100000">
                                          <p:val>
                                            <p:strVal val="#ppt_x"/>
                                          </p:val>
                                        </p:tav>
                                      </p:tavLst>
                                    </p:anim>
                                    <p:anim calcmode="lin" valueType="num">
                                      <p:cBhvr additive="base">
                                        <p:cTn id="3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anim calcmode="lin" valueType="num">
                                      <p:cBhvr additive="base">
                                        <p:cTn id="43" dur="500" fill="hold"/>
                                        <p:tgtEl>
                                          <p:spTgt spid="18"/>
                                        </p:tgtEl>
                                        <p:attrNameLst>
                                          <p:attrName>ppt_x</p:attrName>
                                        </p:attrNameLst>
                                      </p:cBhvr>
                                      <p:tavLst>
                                        <p:tav tm="0">
                                          <p:val>
                                            <p:strVal val="#ppt_x"/>
                                          </p:val>
                                        </p:tav>
                                        <p:tav tm="100000">
                                          <p:val>
                                            <p:strVal val="#ppt_x"/>
                                          </p:val>
                                        </p:tav>
                                      </p:tavLst>
                                    </p:anim>
                                    <p:anim calcmode="lin" valueType="num">
                                      <p:cBhvr additive="base">
                                        <p:cTn id="4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8" presetClass="entr" presetSubtype="0" accel="50000"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 calcmode="lin" valueType="num">
                                      <p:cBhvr>
                                        <p:cTn id="49" dur="1000" fill="hold"/>
                                        <p:tgtEl>
                                          <p:spTgt spid="1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50" dur="1000" fill="hold"/>
                                        <p:tgtEl>
                                          <p:spTgt spid="16"/>
                                        </p:tgtEl>
                                        <p:attrNameLst>
                                          <p:attrName>ppt_x</p:attrName>
                                        </p:attrNameLst>
                                      </p:cBhvr>
                                      <p:tavLst>
                                        <p:tav tm="0">
                                          <p:val>
                                            <p:fltVal val="-1"/>
                                          </p:val>
                                        </p:tav>
                                        <p:tav tm="50000">
                                          <p:val>
                                            <p:fltVal val="0.95"/>
                                          </p:val>
                                        </p:tav>
                                        <p:tav tm="100000">
                                          <p:val>
                                            <p:strVal val="#ppt_x"/>
                                          </p:val>
                                        </p:tav>
                                      </p:tavLst>
                                    </p:anim>
                                    <p:anim calcmode="lin" valueType="num">
                                      <p:cBhvr>
                                        <p:cTn id="51" dur="1000" fill="hold"/>
                                        <p:tgtEl>
                                          <p:spTgt spid="16"/>
                                        </p:tgtEl>
                                        <p:attrNameLst>
                                          <p:attrName>ppt_y</p:attrName>
                                        </p:attrNameLst>
                                      </p:cBhvr>
                                      <p:tavLst>
                                        <p:tav tm="0">
                                          <p:val>
                                            <p:strVal val="#ppt_y"/>
                                          </p:val>
                                        </p:tav>
                                        <p:tav tm="100000">
                                          <p:val>
                                            <p:strVal val="#ppt_y"/>
                                          </p:val>
                                        </p:tav>
                                      </p:tavLst>
                                    </p:anim>
                                    <p:animEffect transition="in" filter="fade">
                                      <p:cBhvr>
                                        <p:cTn id="52" dur="10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2" presetClass="entr" presetSubtype="3" fill="hold" grpId="0" nodeType="clickEffect">
                                  <p:stCondLst>
                                    <p:cond delay="0"/>
                                  </p:stCondLst>
                                  <p:childTnLst>
                                    <p:set>
                                      <p:cBhvr>
                                        <p:cTn id="56" dur="1" fill="hold">
                                          <p:stCondLst>
                                            <p:cond delay="0"/>
                                          </p:stCondLst>
                                        </p:cTn>
                                        <p:tgtEl>
                                          <p:spTgt spid="10"/>
                                        </p:tgtEl>
                                        <p:attrNameLst>
                                          <p:attrName>style.visibility</p:attrName>
                                        </p:attrNameLst>
                                      </p:cBhvr>
                                      <p:to>
                                        <p:strVal val="visible"/>
                                      </p:to>
                                    </p:set>
                                    <p:anim calcmode="lin" valueType="num">
                                      <p:cBhvr additive="base">
                                        <p:cTn id="57" dur="500" fill="hold"/>
                                        <p:tgtEl>
                                          <p:spTgt spid="10"/>
                                        </p:tgtEl>
                                        <p:attrNameLst>
                                          <p:attrName>ppt_x</p:attrName>
                                        </p:attrNameLst>
                                      </p:cBhvr>
                                      <p:tavLst>
                                        <p:tav tm="0">
                                          <p:val>
                                            <p:strVal val="1+#ppt_w/2"/>
                                          </p:val>
                                        </p:tav>
                                        <p:tav tm="100000">
                                          <p:val>
                                            <p:strVal val="#ppt_x"/>
                                          </p:val>
                                        </p:tav>
                                      </p:tavLst>
                                    </p:anim>
                                    <p:anim calcmode="lin" valueType="num">
                                      <p:cBhvr additive="base">
                                        <p:cTn id="58"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 calcmode="lin" valueType="num">
                                      <p:cBhvr additive="base">
                                        <p:cTn id="63" dur="500" fill="hold"/>
                                        <p:tgtEl>
                                          <p:spTgt spid="12"/>
                                        </p:tgtEl>
                                        <p:attrNameLst>
                                          <p:attrName>ppt_x</p:attrName>
                                        </p:attrNameLst>
                                      </p:cBhvr>
                                      <p:tavLst>
                                        <p:tav tm="0">
                                          <p:val>
                                            <p:strVal val="#ppt_x"/>
                                          </p:val>
                                        </p:tav>
                                        <p:tav tm="100000">
                                          <p:val>
                                            <p:strVal val="#ppt_x"/>
                                          </p:val>
                                        </p:tav>
                                      </p:tavLst>
                                    </p:anim>
                                    <p:anim calcmode="lin" valueType="num">
                                      <p:cBhvr additive="base">
                                        <p:cTn id="6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3"/>
                                        </p:tgtEl>
                                        <p:attrNameLst>
                                          <p:attrName>style.visibility</p:attrName>
                                        </p:attrNameLst>
                                      </p:cBhvr>
                                      <p:to>
                                        <p:strVal val="visible"/>
                                      </p:to>
                                    </p:set>
                                    <p:anim calcmode="lin" valueType="num">
                                      <p:cBhvr additive="base">
                                        <p:cTn id="69" dur="500" fill="hold"/>
                                        <p:tgtEl>
                                          <p:spTgt spid="13"/>
                                        </p:tgtEl>
                                        <p:attrNameLst>
                                          <p:attrName>ppt_x</p:attrName>
                                        </p:attrNameLst>
                                      </p:cBhvr>
                                      <p:tavLst>
                                        <p:tav tm="0">
                                          <p:val>
                                            <p:strVal val="#ppt_x"/>
                                          </p:val>
                                        </p:tav>
                                        <p:tav tm="100000">
                                          <p:val>
                                            <p:strVal val="#ppt_x"/>
                                          </p:val>
                                        </p:tav>
                                      </p:tavLst>
                                    </p:anim>
                                    <p:anim calcmode="lin" valueType="num">
                                      <p:cBhvr additive="base">
                                        <p:cTn id="7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14"/>
                                        </p:tgtEl>
                                        <p:attrNameLst>
                                          <p:attrName>style.visibility</p:attrName>
                                        </p:attrNameLst>
                                      </p:cBhvr>
                                      <p:to>
                                        <p:strVal val="visible"/>
                                      </p:to>
                                    </p:set>
                                    <p:anim calcmode="lin" valueType="num">
                                      <p:cBhvr additive="base">
                                        <p:cTn id="75" dur="500" fill="hold"/>
                                        <p:tgtEl>
                                          <p:spTgt spid="14"/>
                                        </p:tgtEl>
                                        <p:attrNameLst>
                                          <p:attrName>ppt_x</p:attrName>
                                        </p:attrNameLst>
                                      </p:cBhvr>
                                      <p:tavLst>
                                        <p:tav tm="0">
                                          <p:val>
                                            <p:strVal val="#ppt_x"/>
                                          </p:val>
                                        </p:tav>
                                        <p:tav tm="100000">
                                          <p:val>
                                            <p:strVal val="#ppt_x"/>
                                          </p:val>
                                        </p:tav>
                                      </p:tavLst>
                                    </p:anim>
                                    <p:anim calcmode="lin" valueType="num">
                                      <p:cBhvr additive="base">
                                        <p:cTn id="7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3" fill="hold" grpId="0" nodeType="clickEffect">
                                  <p:stCondLst>
                                    <p:cond delay="0"/>
                                  </p:stCondLst>
                                  <p:childTnLst>
                                    <p:set>
                                      <p:cBhvr>
                                        <p:cTn id="80" dur="1" fill="hold">
                                          <p:stCondLst>
                                            <p:cond delay="0"/>
                                          </p:stCondLst>
                                        </p:cTn>
                                        <p:tgtEl>
                                          <p:spTgt spid="15"/>
                                        </p:tgtEl>
                                        <p:attrNameLst>
                                          <p:attrName>style.visibility</p:attrName>
                                        </p:attrNameLst>
                                      </p:cBhvr>
                                      <p:to>
                                        <p:strVal val="visible"/>
                                      </p:to>
                                    </p:set>
                                    <p:anim calcmode="lin" valueType="num">
                                      <p:cBhvr additive="base">
                                        <p:cTn id="81" dur="500" fill="hold"/>
                                        <p:tgtEl>
                                          <p:spTgt spid="15"/>
                                        </p:tgtEl>
                                        <p:attrNameLst>
                                          <p:attrName>ppt_x</p:attrName>
                                        </p:attrNameLst>
                                      </p:cBhvr>
                                      <p:tavLst>
                                        <p:tav tm="0">
                                          <p:val>
                                            <p:strVal val="1+#ppt_w/2"/>
                                          </p:val>
                                        </p:tav>
                                        <p:tav tm="100000">
                                          <p:val>
                                            <p:strVal val="#ppt_x"/>
                                          </p:val>
                                        </p:tav>
                                      </p:tavLst>
                                    </p:anim>
                                    <p:anim calcmode="lin" valueType="num">
                                      <p:cBhvr additive="base">
                                        <p:cTn id="82"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48" presetClass="entr" presetSubtype="0" accel="50000" fill="hold" grpId="0" nodeType="clickEffect">
                                  <p:stCondLst>
                                    <p:cond delay="0"/>
                                  </p:stCondLst>
                                  <p:childTnLst>
                                    <p:set>
                                      <p:cBhvr>
                                        <p:cTn id="86" dur="1" fill="hold">
                                          <p:stCondLst>
                                            <p:cond delay="0"/>
                                          </p:stCondLst>
                                        </p:cTn>
                                        <p:tgtEl>
                                          <p:spTgt spid="19"/>
                                        </p:tgtEl>
                                        <p:attrNameLst>
                                          <p:attrName>style.visibility</p:attrName>
                                        </p:attrNameLst>
                                      </p:cBhvr>
                                      <p:to>
                                        <p:strVal val="visible"/>
                                      </p:to>
                                    </p:set>
                                    <p:anim calcmode="lin" valueType="num">
                                      <p:cBhvr>
                                        <p:cTn id="87" dur="1000" fill="hold"/>
                                        <p:tgtEl>
                                          <p:spTgt spid="1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8" dur="1000" fill="hold"/>
                                        <p:tgtEl>
                                          <p:spTgt spid="19"/>
                                        </p:tgtEl>
                                        <p:attrNameLst>
                                          <p:attrName>ppt_x</p:attrName>
                                        </p:attrNameLst>
                                      </p:cBhvr>
                                      <p:tavLst>
                                        <p:tav tm="0">
                                          <p:val>
                                            <p:fltVal val="-1"/>
                                          </p:val>
                                        </p:tav>
                                        <p:tav tm="50000">
                                          <p:val>
                                            <p:fltVal val="0.95"/>
                                          </p:val>
                                        </p:tav>
                                        <p:tav tm="100000">
                                          <p:val>
                                            <p:strVal val="#ppt_x"/>
                                          </p:val>
                                        </p:tav>
                                      </p:tavLst>
                                    </p:anim>
                                    <p:anim calcmode="lin" valueType="num">
                                      <p:cBhvr>
                                        <p:cTn id="89" dur="1000" fill="hold"/>
                                        <p:tgtEl>
                                          <p:spTgt spid="19"/>
                                        </p:tgtEl>
                                        <p:attrNameLst>
                                          <p:attrName>ppt_y</p:attrName>
                                        </p:attrNameLst>
                                      </p:cBhvr>
                                      <p:tavLst>
                                        <p:tav tm="0">
                                          <p:val>
                                            <p:strVal val="#ppt_y"/>
                                          </p:val>
                                        </p:tav>
                                        <p:tav tm="100000">
                                          <p:val>
                                            <p:strVal val="#ppt_y"/>
                                          </p:val>
                                        </p:tav>
                                      </p:tavLst>
                                    </p:anim>
                                    <p:animEffect transition="in" filter="fade">
                                      <p:cBhvr>
                                        <p:cTn id="90"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P spid="6" grpId="0"/>
      <p:bldP spid="11" grpId="0"/>
      <p:bldP spid="17" grpId="0"/>
      <p:bldP spid="18" grpId="0"/>
      <p:bldP spid="10" grpId="0"/>
      <p:bldP spid="12" grpId="0"/>
      <p:bldP spid="13" grpId="0"/>
      <p:bldP spid="14" grpId="0"/>
      <p:bldP spid="15" grpId="0"/>
      <p:bldP spid="16" grpId="0" animBg="1"/>
      <p:bldP spid="19" grpId="0" animBg="1"/>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Multidocument 3"/>
          <p:cNvSpPr/>
          <p:nvPr/>
        </p:nvSpPr>
        <p:spPr>
          <a:xfrm>
            <a:off x="8020451" y="715433"/>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lnSpc>
                <a:spcPct val="150000"/>
              </a:lnSpc>
            </a:pPr>
            <a:r>
              <a:rPr lang="en-US" sz="2800" dirty="0" smtClean="0"/>
              <a:t>2</a:t>
            </a:r>
            <a:endParaRPr lang="ar-SA" sz="2800" dirty="0"/>
          </a:p>
        </p:txBody>
      </p:sp>
      <p:sp>
        <p:nvSpPr>
          <p:cNvPr id="7" name="Rectangle 4"/>
          <p:cNvSpPr/>
          <p:nvPr/>
        </p:nvSpPr>
        <p:spPr>
          <a:xfrm>
            <a:off x="1222727" y="685800"/>
            <a:ext cx="6778273" cy="579967"/>
          </a:xfrm>
          <a:prstGeom prst="rect">
            <a:avLst/>
          </a:prstGeom>
        </p:spPr>
        <p:txBody>
          <a:bodyPr wrap="square">
            <a:spAutoFit/>
          </a:bodyPr>
          <a:lstStyle/>
          <a:p>
            <a:pPr algn="r">
              <a:lnSpc>
                <a:spcPct val="150000"/>
              </a:lnSpc>
            </a:pPr>
            <a:r>
              <a:rPr lang="ar-SA" sz="2400" b="1" dirty="0" smtClean="0">
                <a:solidFill>
                  <a:srgbClr val="7030A0"/>
                </a:solidFill>
              </a:rPr>
              <a:t>وضحي مدي اهتمام الدولة العثمانية باللغة العربية</a:t>
            </a:r>
            <a:endParaRPr lang="ar-SA" sz="2400" b="1" dirty="0">
              <a:solidFill>
                <a:srgbClr val="7030A0"/>
              </a:solidFill>
            </a:endParaRPr>
          </a:p>
        </p:txBody>
      </p:sp>
      <p:pic>
        <p:nvPicPr>
          <p:cNvPr id="5" name="صورة 4" descr="3123_1.jpg"/>
          <p:cNvPicPr>
            <a:picLocks noChangeAspect="1"/>
          </p:cNvPicPr>
          <p:nvPr/>
        </p:nvPicPr>
        <p:blipFill>
          <a:blip r:embed="rId2" cstate="print"/>
          <a:stretch>
            <a:fillRect/>
          </a:stretch>
        </p:blipFill>
        <p:spPr>
          <a:xfrm flipH="1">
            <a:off x="304800" y="1219200"/>
            <a:ext cx="3119438" cy="3238500"/>
          </a:xfrm>
          <a:prstGeom prst="rect">
            <a:avLst/>
          </a:prstGeom>
        </p:spPr>
      </p:pic>
    </p:spTree>
    <p:extLst>
      <p:ext uri="{BB962C8B-B14F-4D97-AF65-F5344CB8AC3E}">
        <p14:creationId xmlns:p14="http://schemas.microsoft.com/office/powerpoint/2010/main" xmlns="" val="2751160728"/>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1+#ppt_w/2"/>
                                          </p:val>
                                        </p:tav>
                                        <p:tav tm="100000">
                                          <p:val>
                                            <p:strVal val="#ppt_x"/>
                                          </p:val>
                                        </p:tav>
                                      </p:tavLst>
                                    </p:anim>
                                    <p:anim calcmode="lin" valueType="num">
                                      <p:cBhvr additive="base">
                                        <p:cTn id="14"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2"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Scale>
                                      <p:cBhvr>
                                        <p:cTn id="19" dur="1000" decel="50000" fill="hold">
                                          <p:stCondLst>
                                            <p:cond delay="0"/>
                                          </p:stCondLst>
                                        </p:cTn>
                                        <p:tgtEl>
                                          <p:spTgt spid="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5"/>
                                        </p:tgtEl>
                                        <p:attrNameLst>
                                          <p:attrName>ppt_x</p:attrName>
                                          <p:attrName>ppt_y</p:attrName>
                                        </p:attrNameLst>
                                      </p:cBhvr>
                                    </p:animMotion>
                                    <p:animEffect transition="in" filter="fade">
                                      <p:cBhvr>
                                        <p:cTn id="21"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924799" y="304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3" name="Rectangle 2"/>
          <p:cNvSpPr/>
          <p:nvPr/>
        </p:nvSpPr>
        <p:spPr>
          <a:xfrm>
            <a:off x="7086600" y="304800"/>
            <a:ext cx="974947" cy="523220"/>
          </a:xfrm>
          <a:prstGeom prst="rect">
            <a:avLst/>
          </a:prstGeom>
        </p:spPr>
        <p:txBody>
          <a:bodyPr wrap="none">
            <a:spAutoFit/>
          </a:bodyPr>
          <a:lstStyle/>
          <a:p>
            <a:r>
              <a:rPr lang="ar-SA" sz="2800" b="1" dirty="0" err="1" smtClean="0">
                <a:solidFill>
                  <a:srgbClr val="7030A0"/>
                </a:solidFill>
              </a:rPr>
              <a:t>عللي </a:t>
            </a:r>
            <a:r>
              <a:rPr lang="ar-SA" sz="2800" b="1" dirty="0">
                <a:solidFill>
                  <a:srgbClr val="7030A0"/>
                </a:solidFill>
              </a:rPr>
              <a:t>:</a:t>
            </a:r>
          </a:p>
        </p:txBody>
      </p:sp>
      <p:sp>
        <p:nvSpPr>
          <p:cNvPr id="4" name="Rectangle 3"/>
          <p:cNvSpPr/>
          <p:nvPr/>
        </p:nvSpPr>
        <p:spPr>
          <a:xfrm>
            <a:off x="2590800" y="1383268"/>
            <a:ext cx="6196291" cy="369332"/>
          </a:xfrm>
          <a:prstGeom prst="rect">
            <a:avLst/>
          </a:prstGeom>
        </p:spPr>
        <p:txBody>
          <a:bodyPr wrap="square">
            <a:spAutoFit/>
          </a:bodyPr>
          <a:lstStyle/>
          <a:p>
            <a:pPr algn="r" rtl="1"/>
            <a:r>
              <a:rPr lang="ar-SA" b="1" dirty="0" smtClean="0"/>
              <a:t>1- نوع المؤرخون المسلمون فى عرض المادة التاريخية</a:t>
            </a:r>
            <a:endParaRPr lang="en-US" dirty="0"/>
          </a:p>
        </p:txBody>
      </p:sp>
      <p:sp>
        <p:nvSpPr>
          <p:cNvPr id="5" name="Rectangle 4"/>
          <p:cNvSpPr/>
          <p:nvPr/>
        </p:nvSpPr>
        <p:spPr>
          <a:xfrm>
            <a:off x="2438400" y="3048000"/>
            <a:ext cx="6305148" cy="369332"/>
          </a:xfrm>
          <a:prstGeom prst="rect">
            <a:avLst/>
          </a:prstGeom>
        </p:spPr>
        <p:txBody>
          <a:bodyPr wrap="square">
            <a:spAutoFit/>
          </a:bodyPr>
          <a:lstStyle/>
          <a:p>
            <a:pPr algn="r" rtl="1"/>
            <a:r>
              <a:rPr lang="ar-SA" b="1" dirty="0" smtClean="0"/>
              <a:t>2- أبدع المؤرخون المسلمون فى استخدام أسلوب التاريخ الحولي</a:t>
            </a:r>
            <a:endParaRPr lang="en-US" dirty="0"/>
          </a:p>
        </p:txBody>
      </p:sp>
      <p:pic>
        <p:nvPicPr>
          <p:cNvPr id="10" name="صورة 9" descr="5.jpg"/>
          <p:cNvPicPr>
            <a:picLocks noChangeAspect="1"/>
          </p:cNvPicPr>
          <p:nvPr/>
        </p:nvPicPr>
        <p:blipFill>
          <a:blip r:embed="rId2" cstate="print"/>
          <a:stretch>
            <a:fillRect/>
          </a:stretch>
        </p:blipFill>
        <p:spPr>
          <a:xfrm flipH="1">
            <a:off x="228600" y="762000"/>
            <a:ext cx="2895600" cy="2143125"/>
          </a:xfrm>
          <a:prstGeom prst="rect">
            <a:avLst/>
          </a:prstGeom>
        </p:spPr>
      </p:pic>
      <p:sp>
        <p:nvSpPr>
          <p:cNvPr id="8" name="Rectangle 6"/>
          <p:cNvSpPr/>
          <p:nvPr/>
        </p:nvSpPr>
        <p:spPr>
          <a:xfrm>
            <a:off x="762000" y="3810000"/>
            <a:ext cx="7489565" cy="400110"/>
          </a:xfrm>
          <a:prstGeom prst="rect">
            <a:avLst/>
          </a:prstGeom>
        </p:spPr>
        <p:txBody>
          <a:bodyPr wrap="square">
            <a:spAutoFit/>
          </a:bodyPr>
          <a:lstStyle/>
          <a:p>
            <a:pPr algn="r"/>
            <a:r>
              <a:rPr lang="ar-SA" sz="2000" b="1" dirty="0" smtClean="0">
                <a:solidFill>
                  <a:srgbClr val="00B0F0"/>
                </a:solidFill>
                <a:latin typeface="Sakkal Majalla" pitchFamily="2" charset="-78"/>
                <a:cs typeface="Sakkal Majalla" pitchFamily="2" charset="-78"/>
              </a:rPr>
              <a:t>لعرضهم الأحداث حسب تعاقب السنين مفتتحا أحداث كل سنة بعبارة ثم دخلت سنة كذا </a:t>
            </a:r>
            <a:endParaRPr lang="ar-SA" sz="2000" dirty="0">
              <a:solidFill>
                <a:srgbClr val="00B0F0"/>
              </a:solidFill>
            </a:endParaRPr>
          </a:p>
        </p:txBody>
      </p:sp>
    </p:spTree>
    <p:extLst>
      <p:ext uri="{BB962C8B-B14F-4D97-AF65-F5344CB8AC3E}">
        <p14:creationId xmlns:p14="http://schemas.microsoft.com/office/powerpoint/2010/main" xmlns="" val="1090274852"/>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up)">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up)">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linds(horizontal)">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wipe(up)">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 calcmode="lin" valueType="num">
                                      <p:cBhvr additive="base">
                                        <p:cTn id="32" dur="500" fill="hold"/>
                                        <p:tgtEl>
                                          <p:spTgt spid="8"/>
                                        </p:tgtEl>
                                        <p:attrNameLst>
                                          <p:attrName>ppt_x</p:attrName>
                                        </p:attrNameLst>
                                      </p:cBhvr>
                                      <p:tavLst>
                                        <p:tav tm="0">
                                          <p:val>
                                            <p:strVal val="#ppt_x"/>
                                          </p:val>
                                        </p:tav>
                                        <p:tav tm="100000">
                                          <p:val>
                                            <p:strVal val="#ppt_x"/>
                                          </p:val>
                                        </p:tav>
                                      </p:tavLst>
                                    </p:anim>
                                    <p:anim calcmode="lin" valueType="num">
                                      <p:cBhvr additive="base">
                                        <p:cTn id="3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P spid="5" grpId="0"/>
      <p:bldP spid="8" grpId="0"/>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Multidocument 3"/>
          <p:cNvSpPr/>
          <p:nvPr/>
        </p:nvSpPr>
        <p:spPr>
          <a:xfrm>
            <a:off x="8020451" y="1202266"/>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lnSpc>
                <a:spcPct val="150000"/>
              </a:lnSpc>
            </a:pPr>
            <a:r>
              <a:rPr lang="en-US" sz="2800" dirty="0" smtClean="0"/>
              <a:t>3</a:t>
            </a:r>
            <a:endParaRPr lang="ar-SA" sz="2800" dirty="0"/>
          </a:p>
        </p:txBody>
      </p:sp>
      <p:sp>
        <p:nvSpPr>
          <p:cNvPr id="7" name="Rectangle 4"/>
          <p:cNvSpPr/>
          <p:nvPr/>
        </p:nvSpPr>
        <p:spPr>
          <a:xfrm>
            <a:off x="1222727" y="1172633"/>
            <a:ext cx="6778273" cy="579967"/>
          </a:xfrm>
          <a:prstGeom prst="rect">
            <a:avLst/>
          </a:prstGeom>
        </p:spPr>
        <p:txBody>
          <a:bodyPr wrap="square">
            <a:spAutoFit/>
          </a:bodyPr>
          <a:lstStyle/>
          <a:p>
            <a:pPr algn="r">
              <a:lnSpc>
                <a:spcPct val="150000"/>
              </a:lnSpc>
            </a:pPr>
            <a:r>
              <a:rPr lang="ar-SA" sz="2400" b="1" dirty="0" smtClean="0">
                <a:solidFill>
                  <a:srgbClr val="7030A0"/>
                </a:solidFill>
              </a:rPr>
              <a:t>ما سبب تدنى مستوي الطب فى أواخر العصر العثمانى</a:t>
            </a:r>
            <a:endParaRPr lang="ar-SA" sz="2400" b="1" dirty="0">
              <a:solidFill>
                <a:srgbClr val="7030A0"/>
              </a:solidFill>
            </a:endParaRPr>
          </a:p>
        </p:txBody>
      </p:sp>
      <p:sp>
        <p:nvSpPr>
          <p:cNvPr id="8" name="Rectangle 10"/>
          <p:cNvSpPr/>
          <p:nvPr/>
        </p:nvSpPr>
        <p:spPr>
          <a:xfrm>
            <a:off x="990600" y="2438400"/>
            <a:ext cx="769620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نتيجة ضعف الدولة فزاد عدد الأطباء الأجانب وظهر الاعتماد على الطب الشعبي والتشخيص والمعالجة </a:t>
            </a:r>
          </a:p>
        </p:txBody>
      </p:sp>
    </p:spTree>
    <p:extLst>
      <p:ext uri="{BB962C8B-B14F-4D97-AF65-F5344CB8AC3E}">
        <p14:creationId xmlns:p14="http://schemas.microsoft.com/office/powerpoint/2010/main" xmlns="" val="2751160728"/>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1+#ppt_w/2"/>
                                          </p:val>
                                        </p:tav>
                                        <p:tav tm="100000">
                                          <p:val>
                                            <p:strVal val="#ppt_x"/>
                                          </p:val>
                                        </p:tav>
                                      </p:tavLst>
                                    </p:anim>
                                    <p:anim calcmode="lin" valueType="num">
                                      <p:cBhvr additive="base">
                                        <p:cTn id="14"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172851" y="1447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4" name="AutoShape 1"/>
          <p:cNvSpPr>
            <a:spLocks noChangeArrowheads="1"/>
          </p:cNvSpPr>
          <p:nvPr/>
        </p:nvSpPr>
        <p:spPr bwMode="auto">
          <a:xfrm>
            <a:off x="1636713" y="485775"/>
            <a:ext cx="5449887" cy="5810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5" name="Rectangle 3"/>
          <p:cNvSpPr>
            <a:spLocks noChangeArrowheads="1"/>
          </p:cNvSpPr>
          <p:nvPr/>
        </p:nvSpPr>
        <p:spPr bwMode="auto">
          <a:xfrm>
            <a:off x="676204" y="533400"/>
            <a:ext cx="7781996"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400" b="1" dirty="0" smtClean="0">
                <a:solidFill>
                  <a:srgbClr val="002060"/>
                </a:solidFill>
                <a:latin typeface="Sultan bold"/>
                <a:ea typeface="Times New Roman" pitchFamily="18" charset="0"/>
                <a:cs typeface="Arial" pitchFamily="34" charset="0"/>
              </a:rPr>
              <a:t>سابع </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400" b="1" dirty="0" smtClean="0">
                <a:solidFill>
                  <a:srgbClr val="FF0000"/>
                </a:solidFill>
                <a:latin typeface="Sultan bold"/>
                <a:ea typeface="Times New Roman" pitchFamily="18" charset="0"/>
                <a:cs typeface="Arial" pitchFamily="34" charset="0"/>
              </a:rPr>
              <a:t>المنجزات الحضارية(3</a:t>
            </a:r>
            <a:r>
              <a:rPr lang="ar-SA" sz="2400" b="1" dirty="0" err="1" smtClean="0">
                <a:solidFill>
                  <a:srgbClr val="FF0000"/>
                </a:solidFill>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821332" y="1319480"/>
            <a:ext cx="7351519" cy="613758"/>
          </a:xfrm>
          <a:prstGeom prst="rect">
            <a:avLst/>
          </a:prstGeom>
        </p:spPr>
        <p:txBody>
          <a:bodyPr wrap="square">
            <a:spAutoFit/>
          </a:bodyPr>
          <a:lstStyle/>
          <a:p>
            <a:pPr algn="r">
              <a:lnSpc>
                <a:spcPct val="200000"/>
              </a:lnSpc>
            </a:pPr>
            <a:r>
              <a:rPr lang="ar-SA" sz="2000" b="1" dirty="0" smtClean="0">
                <a:solidFill>
                  <a:srgbClr val="7030A0"/>
                </a:solidFill>
                <a:latin typeface="Sultan bold"/>
                <a:ea typeface="Times New Roman" pitchFamily="18" charset="0"/>
                <a:cs typeface="Arial" pitchFamily="34" charset="0"/>
              </a:rPr>
              <a:t>أكملي الفراغات التالية</a:t>
            </a:r>
            <a:endParaRPr lang="ar-SA" sz="2000" dirty="0">
              <a:solidFill>
                <a:srgbClr val="7030A0"/>
              </a:solidFill>
            </a:endParaRPr>
          </a:p>
        </p:txBody>
      </p:sp>
      <p:sp>
        <p:nvSpPr>
          <p:cNvPr id="11" name="Rectangle 10"/>
          <p:cNvSpPr/>
          <p:nvPr/>
        </p:nvSpPr>
        <p:spPr>
          <a:xfrm>
            <a:off x="1371600" y="2209800"/>
            <a:ext cx="99060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سنان باشا</a:t>
            </a:r>
          </a:p>
        </p:txBody>
      </p:sp>
      <p:sp>
        <p:nvSpPr>
          <p:cNvPr id="14" name="Rectangle 5"/>
          <p:cNvSpPr/>
          <p:nvPr/>
        </p:nvSpPr>
        <p:spPr>
          <a:xfrm>
            <a:off x="457200" y="2209800"/>
            <a:ext cx="8458200" cy="507831"/>
          </a:xfrm>
          <a:prstGeom prst="rect">
            <a:avLst/>
          </a:prstGeom>
        </p:spPr>
        <p:txBody>
          <a:bodyPr wrap="square">
            <a:spAutoFit/>
          </a:bodyPr>
          <a:lstStyle/>
          <a:p>
            <a:pPr algn="r" rtl="1">
              <a:lnSpc>
                <a:spcPct val="150000"/>
              </a:lnSpc>
            </a:pPr>
            <a:r>
              <a:rPr lang="ar-SA" b="1" dirty="0" smtClean="0"/>
              <a:t>1- أبدع في تصميم المنشآت المعمارية فى الدولة العثمانية المهندس المعمارى </a:t>
            </a:r>
            <a:r>
              <a:rPr lang="ar-SA" b="1" dirty="0" err="1" smtClean="0"/>
              <a:t>الشهير ......................</a:t>
            </a:r>
            <a:endParaRPr lang="en-US" dirty="0"/>
          </a:p>
        </p:txBody>
      </p:sp>
      <p:sp>
        <p:nvSpPr>
          <p:cNvPr id="16" name="Rectangle 10"/>
          <p:cNvSpPr/>
          <p:nvPr/>
        </p:nvSpPr>
        <p:spPr>
          <a:xfrm>
            <a:off x="4953000" y="3886200"/>
            <a:ext cx="1066800" cy="369332"/>
          </a:xfrm>
          <a:prstGeom prst="rect">
            <a:avLst/>
          </a:prstGeom>
        </p:spPr>
        <p:txBody>
          <a:bodyPr wrap="square">
            <a:spAutoFit/>
          </a:bodyPr>
          <a:lstStyle/>
          <a:p>
            <a:pPr algn="ctr"/>
            <a:r>
              <a:rPr lang="ar-SA" b="1" dirty="0" smtClean="0">
                <a:solidFill>
                  <a:srgbClr val="00B0F0"/>
                </a:solidFill>
                <a:latin typeface="Sakkal Majalla" pitchFamily="2" charset="-78"/>
                <a:cs typeface="Sakkal Majalla" pitchFamily="2" charset="-78"/>
              </a:rPr>
              <a:t>سراي </a:t>
            </a:r>
            <a:r>
              <a:rPr lang="ar-SA" b="1" dirty="0" err="1" smtClean="0">
                <a:solidFill>
                  <a:srgbClr val="00B0F0"/>
                </a:solidFill>
                <a:latin typeface="Sakkal Majalla" pitchFamily="2" charset="-78"/>
                <a:cs typeface="Sakkal Majalla" pitchFamily="2" charset="-78"/>
              </a:rPr>
              <a:t>يلدز</a:t>
            </a:r>
            <a:endParaRPr lang="ar-SA" b="1" dirty="0" smtClean="0">
              <a:solidFill>
                <a:srgbClr val="00B0F0"/>
              </a:solidFill>
              <a:latin typeface="Sakkal Majalla" pitchFamily="2" charset="-78"/>
              <a:cs typeface="Sakkal Majalla" pitchFamily="2" charset="-78"/>
            </a:endParaRPr>
          </a:p>
        </p:txBody>
      </p:sp>
      <p:sp>
        <p:nvSpPr>
          <p:cNvPr id="12" name="Rectangle 5"/>
          <p:cNvSpPr/>
          <p:nvPr/>
        </p:nvSpPr>
        <p:spPr>
          <a:xfrm>
            <a:off x="838200" y="3911769"/>
            <a:ext cx="8077200" cy="507831"/>
          </a:xfrm>
          <a:prstGeom prst="rect">
            <a:avLst/>
          </a:prstGeom>
        </p:spPr>
        <p:txBody>
          <a:bodyPr wrap="square">
            <a:spAutoFit/>
          </a:bodyPr>
          <a:lstStyle/>
          <a:p>
            <a:pPr algn="r" rtl="1">
              <a:lnSpc>
                <a:spcPct val="150000"/>
              </a:lnSpc>
            </a:pPr>
            <a:r>
              <a:rPr lang="ar-SA" b="1" dirty="0" smtClean="0"/>
              <a:t>2- سكن السلطان عبد الحميد </a:t>
            </a:r>
            <a:r>
              <a:rPr lang="ar-SA" b="1" dirty="0" err="1" smtClean="0"/>
              <a:t>قصور.....................</a:t>
            </a:r>
            <a:r>
              <a:rPr lang="ar-SA" b="1" dirty="0" smtClean="0"/>
              <a:t> التى تقع على رابية ولها حديقة متصلة بالبحر.</a:t>
            </a:r>
            <a:endParaRPr lang="en-US" dirty="0"/>
          </a:p>
        </p:txBody>
      </p:sp>
    </p:spTree>
    <p:extLst>
      <p:ext uri="{BB962C8B-B14F-4D97-AF65-F5344CB8AC3E}">
        <p14:creationId xmlns:p14="http://schemas.microsoft.com/office/powerpoint/2010/main" xmlns="" val="1076757576"/>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3"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1+#ppt_w/2"/>
                                          </p:val>
                                        </p:tav>
                                        <p:tav tm="100000">
                                          <p:val>
                                            <p:strVal val="#ppt_x"/>
                                          </p:val>
                                        </p:tav>
                                      </p:tavLst>
                                    </p:anim>
                                    <p:anim calcmode="lin" valueType="num">
                                      <p:cBhvr additive="base">
                                        <p:cTn id="38" dur="5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anim calcmode="lin" valueType="num">
                                      <p:cBhvr additive="base">
                                        <p:cTn id="43" dur="500" fill="hold"/>
                                        <p:tgtEl>
                                          <p:spTgt spid="16"/>
                                        </p:tgtEl>
                                        <p:attrNameLst>
                                          <p:attrName>ppt_x</p:attrName>
                                        </p:attrNameLst>
                                      </p:cBhvr>
                                      <p:tavLst>
                                        <p:tav tm="0">
                                          <p:val>
                                            <p:strVal val="#ppt_x"/>
                                          </p:val>
                                        </p:tav>
                                        <p:tav tm="100000">
                                          <p:val>
                                            <p:strVal val="#ppt_x"/>
                                          </p:val>
                                        </p:tav>
                                      </p:tavLst>
                                    </p:anim>
                                    <p:anim calcmode="lin" valueType="num">
                                      <p:cBhvr additive="base">
                                        <p:cTn id="4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3"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1+#ppt_w/2"/>
                                          </p:val>
                                        </p:tav>
                                        <p:tav tm="100000">
                                          <p:val>
                                            <p:strVal val="#ppt_x"/>
                                          </p:val>
                                        </p:tav>
                                      </p:tavLst>
                                    </p:anim>
                                    <p:anim calcmode="lin" valueType="num">
                                      <p:cBhvr additive="base">
                                        <p:cTn id="50"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P spid="6" grpId="0"/>
      <p:bldP spid="11" grpId="0"/>
      <p:bldP spid="14" grpId="0"/>
      <p:bldP spid="16" grpId="0"/>
      <p:bldP spid="12" grpId="0"/>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a:xfrm>
            <a:off x="8096651" y="1535668"/>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lnSpc>
                <a:spcPct val="150000"/>
              </a:lnSpc>
            </a:pPr>
            <a:r>
              <a:rPr lang="en-US" sz="2800" dirty="0" smtClean="0"/>
              <a:t>2</a:t>
            </a:r>
            <a:endParaRPr lang="ar-SA" sz="2800" dirty="0"/>
          </a:p>
        </p:txBody>
      </p:sp>
      <p:sp>
        <p:nvSpPr>
          <p:cNvPr id="5" name="Rectangle 4"/>
          <p:cNvSpPr/>
          <p:nvPr/>
        </p:nvSpPr>
        <p:spPr>
          <a:xfrm>
            <a:off x="1295400" y="1459468"/>
            <a:ext cx="6778273" cy="579967"/>
          </a:xfrm>
          <a:prstGeom prst="rect">
            <a:avLst/>
          </a:prstGeom>
        </p:spPr>
        <p:txBody>
          <a:bodyPr wrap="square">
            <a:spAutoFit/>
          </a:bodyPr>
          <a:lstStyle/>
          <a:p>
            <a:pPr algn="r">
              <a:lnSpc>
                <a:spcPct val="150000"/>
              </a:lnSpc>
            </a:pPr>
            <a:r>
              <a:rPr lang="ar-SA" sz="2400" b="1" dirty="0" smtClean="0">
                <a:solidFill>
                  <a:srgbClr val="7030A0"/>
                </a:solidFill>
              </a:rPr>
              <a:t>ما مميزات المنشآت المعمارية فى الدولة العثمانية</a:t>
            </a:r>
            <a:endParaRPr lang="ar-SA" sz="2400" b="1" dirty="0">
              <a:solidFill>
                <a:srgbClr val="7030A0"/>
              </a:solidFill>
            </a:endParaRPr>
          </a:p>
        </p:txBody>
      </p:sp>
      <p:sp>
        <p:nvSpPr>
          <p:cNvPr id="6" name="Rectangle 10"/>
          <p:cNvSpPr/>
          <p:nvPr/>
        </p:nvSpPr>
        <p:spPr>
          <a:xfrm>
            <a:off x="838200" y="2209800"/>
            <a:ext cx="7696200" cy="1246495"/>
          </a:xfrm>
          <a:prstGeom prst="rect">
            <a:avLst/>
          </a:prstGeom>
        </p:spPr>
        <p:txBody>
          <a:bodyPr wrap="square">
            <a:spAutoFit/>
          </a:bodyPr>
          <a:lstStyle/>
          <a:p>
            <a:pPr algn="r">
              <a:lnSpc>
                <a:spcPct val="200000"/>
              </a:lnSpc>
            </a:pPr>
            <a:r>
              <a:rPr lang="ar-SA" sz="2000" b="1" dirty="0" smtClean="0">
                <a:solidFill>
                  <a:srgbClr val="00B0F0"/>
                </a:solidFill>
                <a:latin typeface="Sakkal Majalla" pitchFamily="2" charset="-78"/>
                <a:cs typeface="Sakkal Majalla" pitchFamily="2" charset="-78"/>
              </a:rPr>
              <a:t>تمتاز بالبساطة حيث خضعت جميعها لنظام شبه موحد مؤلف من قبة مركزية ضخمه وسلسله من انصاف القبب والقناطر والدعامات  </a:t>
            </a:r>
          </a:p>
        </p:txBody>
      </p:sp>
    </p:spTree>
    <p:extLst>
      <p:ext uri="{BB962C8B-B14F-4D97-AF65-F5344CB8AC3E}">
        <p14:creationId xmlns:p14="http://schemas.microsoft.com/office/powerpoint/2010/main" xmlns="" val="2751160728"/>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a:xfrm>
            <a:off x="8096651" y="7620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lnSpc>
                <a:spcPct val="150000"/>
              </a:lnSpc>
            </a:pPr>
            <a:r>
              <a:rPr lang="en-US" sz="2800" dirty="0" smtClean="0"/>
              <a:t>3</a:t>
            </a:r>
            <a:endParaRPr lang="ar-SA" sz="2800" dirty="0"/>
          </a:p>
        </p:txBody>
      </p:sp>
      <p:sp>
        <p:nvSpPr>
          <p:cNvPr id="5" name="Rectangle 4"/>
          <p:cNvSpPr/>
          <p:nvPr/>
        </p:nvSpPr>
        <p:spPr>
          <a:xfrm>
            <a:off x="457200" y="685800"/>
            <a:ext cx="7616473" cy="577850"/>
          </a:xfrm>
          <a:prstGeom prst="rect">
            <a:avLst/>
          </a:prstGeom>
        </p:spPr>
        <p:txBody>
          <a:bodyPr wrap="square">
            <a:spAutoFit/>
          </a:bodyPr>
          <a:lstStyle/>
          <a:p>
            <a:pPr algn="r">
              <a:lnSpc>
                <a:spcPct val="150000"/>
              </a:lnSpc>
            </a:pPr>
            <a:r>
              <a:rPr lang="ar-SA" sz="2400" b="1" dirty="0" smtClean="0">
                <a:solidFill>
                  <a:srgbClr val="7030A0"/>
                </a:solidFill>
              </a:rPr>
              <a:t>اكتبي عن جامع السليمانية المؤسس فى العصر العثماني موضحا ما يلي</a:t>
            </a:r>
            <a:endParaRPr lang="ar-SA" sz="2400" b="1" dirty="0">
              <a:solidFill>
                <a:srgbClr val="7030A0"/>
              </a:solidFill>
            </a:endParaRPr>
          </a:p>
        </p:txBody>
      </p:sp>
      <p:sp>
        <p:nvSpPr>
          <p:cNvPr id="6" name="Rectangle 10"/>
          <p:cNvSpPr/>
          <p:nvPr/>
        </p:nvSpPr>
        <p:spPr>
          <a:xfrm>
            <a:off x="762000" y="2133600"/>
            <a:ext cx="769620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سليمان القانوني</a:t>
            </a:r>
          </a:p>
        </p:txBody>
      </p:sp>
      <p:sp>
        <p:nvSpPr>
          <p:cNvPr id="7" name="Rectangle 5"/>
          <p:cNvSpPr/>
          <p:nvPr/>
        </p:nvSpPr>
        <p:spPr>
          <a:xfrm>
            <a:off x="1524000" y="1600200"/>
            <a:ext cx="7467600" cy="473206"/>
          </a:xfrm>
          <a:prstGeom prst="rect">
            <a:avLst/>
          </a:prstGeom>
        </p:spPr>
        <p:txBody>
          <a:bodyPr wrap="square">
            <a:spAutoFit/>
          </a:bodyPr>
          <a:lstStyle/>
          <a:p>
            <a:pPr algn="r" rtl="1">
              <a:lnSpc>
                <a:spcPct val="150000"/>
              </a:lnSpc>
            </a:pPr>
            <a:r>
              <a:rPr lang="ar-SA" b="1" dirty="0" smtClean="0"/>
              <a:t>اسم السلطان الذي بني فى عهده</a:t>
            </a:r>
            <a:endParaRPr lang="en-US" dirty="0"/>
          </a:p>
        </p:txBody>
      </p:sp>
      <p:sp>
        <p:nvSpPr>
          <p:cNvPr id="8" name="Rectangle 10"/>
          <p:cNvSpPr/>
          <p:nvPr/>
        </p:nvSpPr>
        <p:spPr>
          <a:xfrm>
            <a:off x="762000" y="3516868"/>
            <a:ext cx="769620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استانبول</a:t>
            </a:r>
          </a:p>
        </p:txBody>
      </p:sp>
      <p:sp>
        <p:nvSpPr>
          <p:cNvPr id="9" name="Rectangle 5"/>
          <p:cNvSpPr/>
          <p:nvPr/>
        </p:nvSpPr>
        <p:spPr>
          <a:xfrm>
            <a:off x="1524000" y="2983468"/>
            <a:ext cx="7467600" cy="473206"/>
          </a:xfrm>
          <a:prstGeom prst="rect">
            <a:avLst/>
          </a:prstGeom>
        </p:spPr>
        <p:txBody>
          <a:bodyPr wrap="square">
            <a:spAutoFit/>
          </a:bodyPr>
          <a:lstStyle/>
          <a:p>
            <a:pPr algn="r" rtl="1">
              <a:lnSpc>
                <a:spcPct val="150000"/>
              </a:lnSpc>
            </a:pPr>
            <a:r>
              <a:rPr lang="ar-SA" b="1" dirty="0" smtClean="0"/>
              <a:t>موقعه</a:t>
            </a:r>
            <a:endParaRPr lang="en-US" dirty="0"/>
          </a:p>
        </p:txBody>
      </p:sp>
      <p:sp>
        <p:nvSpPr>
          <p:cNvPr id="10" name="Rectangle 10"/>
          <p:cNvSpPr/>
          <p:nvPr/>
        </p:nvSpPr>
        <p:spPr>
          <a:xfrm>
            <a:off x="762000" y="4736068"/>
            <a:ext cx="769620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سينان باشا</a:t>
            </a:r>
          </a:p>
        </p:txBody>
      </p:sp>
      <p:sp>
        <p:nvSpPr>
          <p:cNvPr id="11" name="Rectangle 5"/>
          <p:cNvSpPr/>
          <p:nvPr/>
        </p:nvSpPr>
        <p:spPr>
          <a:xfrm>
            <a:off x="1524000" y="4202668"/>
            <a:ext cx="7467600" cy="473206"/>
          </a:xfrm>
          <a:prstGeom prst="rect">
            <a:avLst/>
          </a:prstGeom>
        </p:spPr>
        <p:txBody>
          <a:bodyPr wrap="square">
            <a:spAutoFit/>
          </a:bodyPr>
          <a:lstStyle/>
          <a:p>
            <a:pPr algn="r" rtl="1">
              <a:lnSpc>
                <a:spcPct val="150000"/>
              </a:lnSpc>
            </a:pPr>
            <a:r>
              <a:rPr lang="ar-SA" b="1" dirty="0" smtClean="0"/>
              <a:t>مصممه</a:t>
            </a:r>
            <a:endParaRPr lang="en-US" dirty="0"/>
          </a:p>
        </p:txBody>
      </p:sp>
    </p:spTree>
    <p:extLst>
      <p:ext uri="{BB962C8B-B14F-4D97-AF65-F5344CB8AC3E}">
        <p14:creationId xmlns:p14="http://schemas.microsoft.com/office/powerpoint/2010/main" xmlns="" val="2751160728"/>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1+#ppt_w/2"/>
                                          </p:val>
                                        </p:tav>
                                        <p:tav tm="100000">
                                          <p:val>
                                            <p:strVal val="#ppt_x"/>
                                          </p:val>
                                        </p:tav>
                                      </p:tavLst>
                                    </p:anim>
                                    <p:anim calcmode="lin" valueType="num">
                                      <p:cBhvr additive="base">
                                        <p:cTn id="20"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1+#ppt_w/2"/>
                                          </p:val>
                                        </p:tav>
                                        <p:tav tm="100000">
                                          <p:val>
                                            <p:strVal val="#ppt_x"/>
                                          </p:val>
                                        </p:tav>
                                      </p:tavLst>
                                    </p:anim>
                                    <p:anim calcmode="lin" valueType="num">
                                      <p:cBhvr additive="base">
                                        <p:cTn id="26" dur="5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3"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1+#ppt_w/2"/>
                                          </p:val>
                                        </p:tav>
                                        <p:tav tm="100000">
                                          <p:val>
                                            <p:strVal val="#ppt_x"/>
                                          </p:val>
                                        </p:tav>
                                      </p:tavLst>
                                    </p:anim>
                                    <p:anim calcmode="lin" valueType="num">
                                      <p:cBhvr additive="base">
                                        <p:cTn id="32" dur="5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additive="base">
                                        <p:cTn id="37" dur="500" fill="hold"/>
                                        <p:tgtEl>
                                          <p:spTgt spid="6"/>
                                        </p:tgtEl>
                                        <p:attrNameLst>
                                          <p:attrName>ppt_x</p:attrName>
                                        </p:attrNameLst>
                                      </p:cBhvr>
                                      <p:tavLst>
                                        <p:tav tm="0">
                                          <p:val>
                                            <p:strVal val="#ppt_x"/>
                                          </p:val>
                                        </p:tav>
                                        <p:tav tm="100000">
                                          <p:val>
                                            <p:strVal val="#ppt_x"/>
                                          </p:val>
                                        </p:tav>
                                      </p:tavLst>
                                    </p:anim>
                                    <p:anim calcmode="lin" valueType="num">
                                      <p:cBhvr additive="base">
                                        <p:cTn id="3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P spid="7" grpId="0"/>
      <p:bldP spid="8" grpId="0"/>
      <p:bldP spid="9" grpId="0"/>
      <p:bldP spid="10" grpId="0"/>
      <p:bldP spid="11" grpId="0"/>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879422" y="1447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4" name="AutoShape 1"/>
          <p:cNvSpPr>
            <a:spLocks noChangeArrowheads="1"/>
          </p:cNvSpPr>
          <p:nvPr/>
        </p:nvSpPr>
        <p:spPr bwMode="auto">
          <a:xfrm>
            <a:off x="1786732" y="359391"/>
            <a:ext cx="5147468" cy="5810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5" name="Rectangle 3"/>
          <p:cNvSpPr>
            <a:spLocks noChangeArrowheads="1"/>
          </p:cNvSpPr>
          <p:nvPr/>
        </p:nvSpPr>
        <p:spPr bwMode="auto">
          <a:xfrm>
            <a:off x="3173511" y="457200"/>
            <a:ext cx="2815194"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000" b="1" dirty="0" smtClean="0">
                <a:solidFill>
                  <a:srgbClr val="002060"/>
                </a:solidFill>
                <a:latin typeface="Sultan bold"/>
                <a:ea typeface="Times New Roman" pitchFamily="18" charset="0"/>
                <a:cs typeface="Arial" pitchFamily="34" charset="0"/>
              </a:rPr>
              <a:t>أول</a:t>
            </a:r>
            <a:r>
              <a:rPr kumimoji="0" lang="ar-EG" sz="20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0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000" b="1" dirty="0" smtClean="0">
                <a:solidFill>
                  <a:srgbClr val="FF0000"/>
                </a:solidFill>
                <a:latin typeface="Sultan bold"/>
                <a:ea typeface="Times New Roman" pitchFamily="18" charset="0"/>
                <a:cs typeface="Arial" pitchFamily="34" charset="0"/>
              </a:rPr>
              <a:t>الدعوة الاصلاحية</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1600200" y="1524000"/>
            <a:ext cx="6324600" cy="400110"/>
          </a:xfrm>
          <a:prstGeom prst="rect">
            <a:avLst/>
          </a:prstGeom>
        </p:spPr>
        <p:txBody>
          <a:bodyPr wrap="square">
            <a:spAutoFit/>
          </a:bodyPr>
          <a:lstStyle/>
          <a:p>
            <a:pPr algn="r" rtl="1"/>
            <a:r>
              <a:rPr lang="ar-SA" sz="2000" b="1" dirty="0" smtClean="0">
                <a:solidFill>
                  <a:srgbClr val="7030A0"/>
                </a:solidFill>
              </a:rPr>
              <a:t>أكملي الفراغات التالية</a:t>
            </a:r>
            <a:endParaRPr lang="en-US" sz="2000" dirty="0">
              <a:solidFill>
                <a:srgbClr val="7030A0"/>
              </a:solidFill>
            </a:endParaRPr>
          </a:p>
        </p:txBody>
      </p:sp>
      <p:sp>
        <p:nvSpPr>
          <p:cNvPr id="11" name="Rectangle 10"/>
          <p:cNvSpPr/>
          <p:nvPr/>
        </p:nvSpPr>
        <p:spPr>
          <a:xfrm>
            <a:off x="1295400" y="2209800"/>
            <a:ext cx="1600200" cy="381000"/>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آل مشرف</a:t>
            </a:r>
            <a:endParaRPr lang="ar-SA" dirty="0"/>
          </a:p>
        </p:txBody>
      </p:sp>
      <p:sp>
        <p:nvSpPr>
          <p:cNvPr id="14" name="Rectangle 3"/>
          <p:cNvSpPr/>
          <p:nvPr/>
        </p:nvSpPr>
        <p:spPr>
          <a:xfrm>
            <a:off x="685800" y="2145521"/>
            <a:ext cx="8153400" cy="646331"/>
          </a:xfrm>
          <a:prstGeom prst="rect">
            <a:avLst/>
          </a:prstGeom>
        </p:spPr>
        <p:txBody>
          <a:bodyPr wrap="square">
            <a:spAutoFit/>
          </a:bodyPr>
          <a:lstStyle/>
          <a:p>
            <a:pPr algn="r" rtl="1">
              <a:lnSpc>
                <a:spcPct val="200000"/>
              </a:lnSpc>
            </a:pPr>
            <a:r>
              <a:rPr lang="ar-SA" b="1" dirty="0" smtClean="0"/>
              <a:t>1- تنسب الدعوة الاصلاحية </a:t>
            </a:r>
            <a:r>
              <a:rPr lang="ar-SA" b="1" dirty="0" err="1" smtClean="0"/>
              <a:t>الى..........................................</a:t>
            </a:r>
            <a:r>
              <a:rPr lang="ar-SA" b="1" dirty="0" smtClean="0"/>
              <a:t> من </a:t>
            </a:r>
            <a:r>
              <a:rPr lang="ar-SA" b="1" dirty="0" err="1" smtClean="0"/>
              <a:t>أسرة .............................</a:t>
            </a:r>
            <a:endParaRPr lang="en-US" dirty="0"/>
          </a:p>
        </p:txBody>
      </p:sp>
      <p:sp>
        <p:nvSpPr>
          <p:cNvPr id="15" name="Rectangle 3"/>
          <p:cNvSpPr/>
          <p:nvPr/>
        </p:nvSpPr>
        <p:spPr>
          <a:xfrm>
            <a:off x="510223" y="3821668"/>
            <a:ext cx="8328977" cy="369332"/>
          </a:xfrm>
          <a:prstGeom prst="rect">
            <a:avLst/>
          </a:prstGeom>
        </p:spPr>
        <p:txBody>
          <a:bodyPr wrap="square">
            <a:spAutoFit/>
          </a:bodyPr>
          <a:lstStyle/>
          <a:p>
            <a:pPr algn="r" rtl="1"/>
            <a:r>
              <a:rPr lang="ar-SA" b="1" dirty="0" smtClean="0"/>
              <a:t>2- ولد الشيخ محمد بن عبد الوهاب </a:t>
            </a:r>
            <a:r>
              <a:rPr lang="ar-SA" b="1" dirty="0" err="1" smtClean="0"/>
              <a:t>فى ........................</a:t>
            </a:r>
            <a:r>
              <a:rPr lang="ar-SA" b="1" dirty="0" smtClean="0"/>
              <a:t> سنة 1115 هـ</a:t>
            </a:r>
            <a:endParaRPr lang="en-US" dirty="0"/>
          </a:p>
        </p:txBody>
      </p:sp>
      <p:sp>
        <p:nvSpPr>
          <p:cNvPr id="16" name="Rectangle 10"/>
          <p:cNvSpPr/>
          <p:nvPr/>
        </p:nvSpPr>
        <p:spPr>
          <a:xfrm>
            <a:off x="4724400" y="3657600"/>
            <a:ext cx="665567"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العيينة</a:t>
            </a:r>
            <a:endParaRPr lang="ar-SA" dirty="0"/>
          </a:p>
        </p:txBody>
      </p:sp>
      <p:sp>
        <p:nvSpPr>
          <p:cNvPr id="12" name="Rectangle 10"/>
          <p:cNvSpPr/>
          <p:nvPr/>
        </p:nvSpPr>
        <p:spPr>
          <a:xfrm>
            <a:off x="3886200" y="2209800"/>
            <a:ext cx="2590800" cy="369332"/>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الشيخ محمد بن عبد الوهاب</a:t>
            </a:r>
            <a:endParaRPr lang="ar-SA" dirty="0"/>
          </a:p>
        </p:txBody>
      </p:sp>
    </p:spTree>
    <p:extLst>
      <p:ext uri="{BB962C8B-B14F-4D97-AF65-F5344CB8AC3E}">
        <p14:creationId xmlns:p14="http://schemas.microsoft.com/office/powerpoint/2010/main" xmlns="" val="185160502"/>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2"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wipe(right)">
                                      <p:cBhvr>
                                        <p:cTn id="25" dur="500"/>
                                        <p:tgtEl>
                                          <p:spTgt spid="14"/>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2"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wipe(right)">
                                      <p:cBhvr>
                                        <p:cTn id="30" dur="500"/>
                                        <p:tgtEl>
                                          <p:spTgt spid="12"/>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2"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wipe(right)">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2"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wipe(right)">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2" fill="hold" grpId="0" nodeType="click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wipe(right)">
                                      <p:cBhvr>
                                        <p:cTn id="4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P spid="6" grpId="0"/>
      <p:bldP spid="11" grpId="0"/>
      <p:bldP spid="14" grpId="0"/>
      <p:bldP spid="15" grpId="0"/>
      <p:bldP spid="16" grpId="0"/>
      <p:bldP spid="12" grpId="0"/>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894208" y="1447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3" name="Rectangle 2"/>
          <p:cNvSpPr/>
          <p:nvPr/>
        </p:nvSpPr>
        <p:spPr>
          <a:xfrm>
            <a:off x="1143000" y="1519535"/>
            <a:ext cx="6751208" cy="461665"/>
          </a:xfrm>
          <a:prstGeom prst="rect">
            <a:avLst/>
          </a:prstGeom>
        </p:spPr>
        <p:txBody>
          <a:bodyPr wrap="square">
            <a:spAutoFit/>
          </a:bodyPr>
          <a:lstStyle/>
          <a:p>
            <a:pPr algn="r" rtl="1"/>
            <a:r>
              <a:rPr lang="ar-SA" sz="2400" b="1" dirty="0" smtClean="0">
                <a:solidFill>
                  <a:srgbClr val="7030A0"/>
                </a:solidFill>
              </a:rPr>
              <a:t>سجلي ثلاثة أهداف من أهداف الدعوة الإصلاحية</a:t>
            </a:r>
            <a:endParaRPr lang="en-US" sz="2400" dirty="0">
              <a:solidFill>
                <a:srgbClr val="7030A0"/>
              </a:solidFill>
            </a:endParaRPr>
          </a:p>
        </p:txBody>
      </p:sp>
      <p:sp>
        <p:nvSpPr>
          <p:cNvPr id="11" name="Rectangle 9"/>
          <p:cNvSpPr/>
          <p:nvPr/>
        </p:nvSpPr>
        <p:spPr>
          <a:xfrm rot="20716511">
            <a:off x="2053026" y="3402675"/>
            <a:ext cx="3522189" cy="1020269"/>
          </a:xfrm>
          <a:prstGeom prst="rect">
            <a:avLst/>
          </a:prstGeom>
          <a:noFill/>
        </p:spPr>
        <p:txBody>
          <a:bodyPr wrap="none" lIns="91440" tIns="45720" rIns="91440" bIns="45720">
            <a:prstTxWarp prst="textWave2">
              <a:avLst>
                <a:gd name="adj1" fmla="val 20000"/>
                <a:gd name="adj2" fmla="val -6495"/>
              </a:avLst>
            </a:prstTxWarp>
            <a:spAutoFit/>
          </a:bodyPr>
          <a:lstStyle/>
          <a:p>
            <a:pPr algn="ctr"/>
            <a:r>
              <a:rPr lang="ar-SA"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مناقشة جماعية</a:t>
            </a:r>
            <a:endPar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xmlns="" val="1672474082"/>
      </p:ext>
    </p:extLst>
  </p:cSld>
  <p:clrMapOvr>
    <a:masterClrMapping/>
  </p:clrMapOvr>
  <mc:AlternateContent xmlns:mc="http://schemas.openxmlformats.org/markup-compatibility/2006">
    <mc:Choice xmlns:p14="http://schemas.microsoft.com/office/powerpoint/2010/main" xmlns="" Requires="p14">
      <p:transition spd="slow" p14:dur="2000">
        <p14:prism isContent="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up)">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p:cTn id="17" dur="500" fill="hold"/>
                                        <p:tgtEl>
                                          <p:spTgt spid="11"/>
                                        </p:tgtEl>
                                        <p:attrNameLst>
                                          <p:attrName>ppt_w</p:attrName>
                                        </p:attrNameLst>
                                      </p:cBhvr>
                                      <p:tavLst>
                                        <p:tav tm="0">
                                          <p:val>
                                            <p:fltVal val="0"/>
                                          </p:val>
                                        </p:tav>
                                        <p:tav tm="100000">
                                          <p:val>
                                            <p:strVal val="#ppt_w"/>
                                          </p:val>
                                        </p:tav>
                                      </p:tavLst>
                                    </p:anim>
                                    <p:anim calcmode="lin" valueType="num">
                                      <p:cBhvr>
                                        <p:cTn id="18" dur="500" fill="hold"/>
                                        <p:tgtEl>
                                          <p:spTgt spid="11"/>
                                        </p:tgtEl>
                                        <p:attrNameLst>
                                          <p:attrName>ppt_h</p:attrName>
                                        </p:attrNameLst>
                                      </p:cBhvr>
                                      <p:tavLst>
                                        <p:tav tm="0">
                                          <p:val>
                                            <p:fltVal val="0"/>
                                          </p:val>
                                        </p:tav>
                                        <p:tav tm="100000">
                                          <p:val>
                                            <p:strVal val="#ppt_h"/>
                                          </p:val>
                                        </p:tav>
                                      </p:tavLst>
                                    </p:anim>
                                    <p:animEffect transition="in" filter="fade">
                                      <p:cBhvr>
                                        <p:cTn id="19" dur="5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19" presetClass="entr" presetSubtype="10" fill="hold" grpId="1" nodeType="click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p:cTn id="24" dur="5000" fill="hold"/>
                                        <p:tgtEl>
                                          <p:spTgt spid="11"/>
                                        </p:tgtEl>
                                        <p:attrNameLst>
                                          <p:attrName>ppt_w</p:attrName>
                                        </p:attrNameLst>
                                      </p:cBhvr>
                                      <p:tavLst>
                                        <p:tav tm="0" fmla="#ppt_w*sin(2.5*pi*$)">
                                          <p:val>
                                            <p:fltVal val="0"/>
                                          </p:val>
                                        </p:tav>
                                        <p:tav tm="100000">
                                          <p:val>
                                            <p:fltVal val="1"/>
                                          </p:val>
                                        </p:tav>
                                      </p:tavLst>
                                    </p:anim>
                                    <p:anim calcmode="lin" valueType="num">
                                      <p:cBhvr>
                                        <p:cTn id="25" dur="5000" fill="hold"/>
                                        <p:tgtEl>
                                          <p:spTgt spid="1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11" grpId="0"/>
      <p:bldP spid="11" grpId="1"/>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031822" y="7620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3" name="Rectangle 2"/>
          <p:cNvSpPr>
            <a:spLocks noChangeArrowheads="1"/>
          </p:cNvSpPr>
          <p:nvPr/>
        </p:nvSpPr>
        <p:spPr bwMode="auto">
          <a:xfrm>
            <a:off x="152400" y="-68580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6" name="Rectangle 5"/>
          <p:cNvSpPr/>
          <p:nvPr/>
        </p:nvSpPr>
        <p:spPr>
          <a:xfrm>
            <a:off x="1695849" y="875788"/>
            <a:ext cx="6324600" cy="400110"/>
          </a:xfrm>
          <a:prstGeom prst="rect">
            <a:avLst/>
          </a:prstGeom>
        </p:spPr>
        <p:txBody>
          <a:bodyPr wrap="square">
            <a:spAutoFit/>
          </a:bodyPr>
          <a:lstStyle/>
          <a:p>
            <a:pPr algn="r" rtl="1"/>
            <a:r>
              <a:rPr lang="ar-SA" sz="2000" b="1" dirty="0" smtClean="0">
                <a:solidFill>
                  <a:srgbClr val="7030A0"/>
                </a:solidFill>
              </a:rPr>
              <a:t>اذكري السبب لما يأتي</a:t>
            </a:r>
            <a:endParaRPr lang="en-US" sz="2000" dirty="0">
              <a:solidFill>
                <a:srgbClr val="7030A0"/>
              </a:solidFill>
            </a:endParaRPr>
          </a:p>
        </p:txBody>
      </p:sp>
      <p:sp>
        <p:nvSpPr>
          <p:cNvPr id="11" name="Rectangle 10"/>
          <p:cNvSpPr/>
          <p:nvPr/>
        </p:nvSpPr>
        <p:spPr>
          <a:xfrm>
            <a:off x="1600200" y="2209800"/>
            <a:ext cx="7460352" cy="369332"/>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حيث كان والده قاضيا واشتغاله بالتدريس العلوم الشرعية</a:t>
            </a:r>
            <a:endParaRPr lang="ar-SA" dirty="0"/>
          </a:p>
        </p:txBody>
      </p:sp>
      <p:sp>
        <p:nvSpPr>
          <p:cNvPr id="14" name="Rectangle 3"/>
          <p:cNvSpPr/>
          <p:nvPr/>
        </p:nvSpPr>
        <p:spPr>
          <a:xfrm>
            <a:off x="1828800" y="1752600"/>
            <a:ext cx="6858000" cy="369332"/>
          </a:xfrm>
          <a:prstGeom prst="rect">
            <a:avLst/>
          </a:prstGeom>
        </p:spPr>
        <p:txBody>
          <a:bodyPr wrap="square">
            <a:spAutoFit/>
          </a:bodyPr>
          <a:lstStyle/>
          <a:p>
            <a:pPr algn="r" rtl="1"/>
            <a:r>
              <a:rPr lang="ar-SA" b="1" dirty="0" smtClean="0"/>
              <a:t>1- نشأة الشيخ محمد عبد الوهاب محبا للعلم وشغوفا بقراءة والإطلاع</a:t>
            </a:r>
            <a:endParaRPr lang="en-US" dirty="0"/>
          </a:p>
        </p:txBody>
      </p:sp>
      <p:sp>
        <p:nvSpPr>
          <p:cNvPr id="15" name="Rectangle 3"/>
          <p:cNvSpPr/>
          <p:nvPr/>
        </p:nvSpPr>
        <p:spPr>
          <a:xfrm>
            <a:off x="1981200" y="2907268"/>
            <a:ext cx="6858000" cy="369332"/>
          </a:xfrm>
          <a:prstGeom prst="rect">
            <a:avLst/>
          </a:prstGeom>
        </p:spPr>
        <p:txBody>
          <a:bodyPr wrap="square">
            <a:spAutoFit/>
          </a:bodyPr>
          <a:lstStyle/>
          <a:p>
            <a:pPr algn="r" rtl="1"/>
            <a:r>
              <a:rPr lang="ar-SA" b="1" dirty="0" smtClean="0"/>
              <a:t>مغادرة الشيخ </a:t>
            </a:r>
            <a:r>
              <a:rPr lang="ar-SA" b="1" dirty="0" err="1" smtClean="0"/>
              <a:t>حريملاء</a:t>
            </a:r>
            <a:r>
              <a:rPr lang="ar-SA" b="1" dirty="0" smtClean="0"/>
              <a:t> الى العيينة سنة 1154 هـ</a:t>
            </a:r>
            <a:endParaRPr lang="en-US" dirty="0"/>
          </a:p>
        </p:txBody>
      </p:sp>
      <p:sp>
        <p:nvSpPr>
          <p:cNvPr id="16" name="Rectangle 10"/>
          <p:cNvSpPr/>
          <p:nvPr/>
        </p:nvSpPr>
        <p:spPr>
          <a:xfrm>
            <a:off x="5182141" y="3352800"/>
            <a:ext cx="2209259"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للتطبيق العملى لمبادئ الدعوة</a:t>
            </a:r>
            <a:endParaRPr lang="ar-SA" dirty="0"/>
          </a:p>
        </p:txBody>
      </p:sp>
    </p:spTree>
    <p:extLst>
      <p:ext uri="{BB962C8B-B14F-4D97-AF65-F5344CB8AC3E}">
        <p14:creationId xmlns:p14="http://schemas.microsoft.com/office/powerpoint/2010/main" xmlns="" val="185160502"/>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right)">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right)">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ipe(right)">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wipe(right)">
                                      <p:cBhvr>
                                        <p:cTn id="3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p:bldP spid="11" grpId="0"/>
      <p:bldP spid="14" grpId="0"/>
      <p:bldP spid="15" grpId="0"/>
      <p:bldP spid="16" grpId="0"/>
    </p:bld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879422" y="1447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6" name="Rectangle 5"/>
          <p:cNvSpPr/>
          <p:nvPr/>
        </p:nvSpPr>
        <p:spPr>
          <a:xfrm>
            <a:off x="1543449" y="1561588"/>
            <a:ext cx="6324600" cy="400110"/>
          </a:xfrm>
          <a:prstGeom prst="rect">
            <a:avLst/>
          </a:prstGeom>
        </p:spPr>
        <p:txBody>
          <a:bodyPr wrap="square">
            <a:spAutoFit/>
          </a:bodyPr>
          <a:lstStyle/>
          <a:p>
            <a:pPr algn="r" rtl="1"/>
            <a:r>
              <a:rPr lang="ar-SA" sz="2000" b="1" dirty="0" smtClean="0">
                <a:solidFill>
                  <a:srgbClr val="7030A0"/>
                </a:solidFill>
              </a:rPr>
              <a:t>صححي ما تحته خط</a:t>
            </a:r>
            <a:endParaRPr lang="en-US" sz="2000" dirty="0">
              <a:solidFill>
                <a:srgbClr val="7030A0"/>
              </a:solidFill>
            </a:endParaRPr>
          </a:p>
        </p:txBody>
      </p:sp>
      <p:sp>
        <p:nvSpPr>
          <p:cNvPr id="11" name="Rectangle 10"/>
          <p:cNvSpPr/>
          <p:nvPr/>
        </p:nvSpPr>
        <p:spPr>
          <a:xfrm>
            <a:off x="1447800" y="2895600"/>
            <a:ext cx="7460352" cy="369332"/>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العيينة</a:t>
            </a:r>
            <a:endParaRPr lang="ar-SA" dirty="0"/>
          </a:p>
        </p:txBody>
      </p:sp>
      <p:sp>
        <p:nvSpPr>
          <p:cNvPr id="14" name="Rectangle 3"/>
          <p:cNvSpPr/>
          <p:nvPr/>
        </p:nvSpPr>
        <p:spPr>
          <a:xfrm>
            <a:off x="1676400" y="2438400"/>
            <a:ext cx="6858000" cy="369332"/>
          </a:xfrm>
          <a:prstGeom prst="rect">
            <a:avLst/>
          </a:prstGeom>
        </p:spPr>
        <p:txBody>
          <a:bodyPr wrap="square">
            <a:spAutoFit/>
          </a:bodyPr>
          <a:lstStyle/>
          <a:p>
            <a:pPr algn="r" rtl="1"/>
            <a:r>
              <a:rPr lang="ar-SA" b="1" dirty="0" smtClean="0"/>
              <a:t>1- بدأ أول تطبيق عملي لدعوة الشيخ محمد بن عبد الوهاب الاصلاحية فى </a:t>
            </a:r>
            <a:r>
              <a:rPr lang="ar-SA" b="1" u="sng" dirty="0" smtClean="0"/>
              <a:t>الدرعية</a:t>
            </a:r>
            <a:endParaRPr lang="en-US" u="sng" dirty="0"/>
          </a:p>
        </p:txBody>
      </p:sp>
      <p:sp>
        <p:nvSpPr>
          <p:cNvPr id="15" name="Rectangle 3"/>
          <p:cNvSpPr/>
          <p:nvPr/>
        </p:nvSpPr>
        <p:spPr>
          <a:xfrm>
            <a:off x="1775777" y="3528536"/>
            <a:ext cx="6858000" cy="369332"/>
          </a:xfrm>
          <a:prstGeom prst="rect">
            <a:avLst/>
          </a:prstGeom>
        </p:spPr>
        <p:txBody>
          <a:bodyPr wrap="square">
            <a:spAutoFit/>
          </a:bodyPr>
          <a:lstStyle/>
          <a:p>
            <a:pPr algn="r" rtl="1"/>
            <a:r>
              <a:rPr lang="ar-SA" b="1" dirty="0" smtClean="0"/>
              <a:t>2- أيد دعوة الشيخ الاصلاحية أمير العيينة </a:t>
            </a:r>
            <a:r>
              <a:rPr lang="ar-SA" b="1" u="sng" dirty="0" smtClean="0"/>
              <a:t>سليمان آل حميد </a:t>
            </a:r>
            <a:r>
              <a:rPr lang="ar-SA" b="1" dirty="0" smtClean="0"/>
              <a:t>فى بداياتها</a:t>
            </a:r>
            <a:endParaRPr lang="en-US" dirty="0"/>
          </a:p>
        </p:txBody>
      </p:sp>
      <p:sp>
        <p:nvSpPr>
          <p:cNvPr id="16" name="Rectangle 10"/>
          <p:cNvSpPr/>
          <p:nvPr/>
        </p:nvSpPr>
        <p:spPr>
          <a:xfrm>
            <a:off x="4038600" y="4191000"/>
            <a:ext cx="1282723"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عثمان بن معمر </a:t>
            </a:r>
            <a:endParaRPr lang="ar-SA" dirty="0"/>
          </a:p>
        </p:txBody>
      </p:sp>
      <p:sp>
        <p:nvSpPr>
          <p:cNvPr id="12" name="AutoShape 1"/>
          <p:cNvSpPr>
            <a:spLocks noChangeArrowheads="1"/>
          </p:cNvSpPr>
          <p:nvPr/>
        </p:nvSpPr>
        <p:spPr bwMode="auto">
          <a:xfrm>
            <a:off x="2362200" y="359391"/>
            <a:ext cx="4572000" cy="5810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13" name="Rectangle 3"/>
          <p:cNvSpPr>
            <a:spLocks noChangeArrowheads="1"/>
          </p:cNvSpPr>
          <p:nvPr/>
        </p:nvSpPr>
        <p:spPr bwMode="auto">
          <a:xfrm>
            <a:off x="2739901" y="457200"/>
            <a:ext cx="3682419"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a:t>
            </a:r>
            <a:r>
              <a:rPr kumimoji="0" lang="ar-SA" sz="2000" b="1" i="0" u="none" strike="noStrike" cap="none" normalizeH="0" baseline="0" dirty="0" smtClean="0">
                <a:ln>
                  <a:noFill/>
                </a:ln>
                <a:solidFill>
                  <a:srgbClr val="002060"/>
                </a:solidFill>
                <a:effectLst/>
                <a:latin typeface="Sultan bold"/>
                <a:ea typeface="Times New Roman" pitchFamily="18" charset="0"/>
                <a:cs typeface="Arial" pitchFamily="34" charset="0"/>
              </a:rPr>
              <a:t>لثاني </a:t>
            </a:r>
            <a:r>
              <a:rPr kumimoji="0" lang="ar-EG" sz="20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0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000" b="1" dirty="0" smtClean="0">
                <a:solidFill>
                  <a:srgbClr val="FF0000"/>
                </a:solidFill>
                <a:latin typeface="Sultan bold"/>
                <a:ea typeface="Times New Roman" pitchFamily="18" charset="0"/>
                <a:cs typeface="Arial" pitchFamily="34" charset="0"/>
              </a:rPr>
              <a:t>الدولة السعودية الأولي(1</a:t>
            </a:r>
            <a:r>
              <a:rPr lang="ar-SA" sz="2000" b="1" dirty="0" err="1" smtClean="0">
                <a:solidFill>
                  <a:srgbClr val="FF0000"/>
                </a:solidFill>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185160502"/>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arn(inVertic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2"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wipe(right)">
                                      <p:cBhvr>
                                        <p:cTn id="25" dur="500"/>
                                        <p:tgtEl>
                                          <p:spTgt spid="14"/>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2"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wipe(right)">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2"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wipe(right)">
                                      <p:cBhvr>
                                        <p:cTn id="35" dur="500"/>
                                        <p:tgtEl>
                                          <p:spTgt spid="15"/>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2" fill="hold" grpId="0" nodeType="click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wipe(right)">
                                      <p:cBhvr>
                                        <p:cTn id="4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p:bldP spid="11" grpId="0"/>
      <p:bldP spid="14" grpId="0"/>
      <p:bldP spid="15" grpId="0"/>
      <p:bldP spid="16" grpId="0"/>
      <p:bldP spid="12" grpId="0" animBg="1"/>
      <p:bldP spid="13" grpId="0"/>
    </p:bld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249051" y="914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3" name="Rectangle 2"/>
          <p:cNvSpPr/>
          <p:nvPr/>
        </p:nvSpPr>
        <p:spPr>
          <a:xfrm>
            <a:off x="1497843" y="986135"/>
            <a:ext cx="6751208" cy="461665"/>
          </a:xfrm>
          <a:prstGeom prst="rect">
            <a:avLst/>
          </a:prstGeom>
        </p:spPr>
        <p:txBody>
          <a:bodyPr wrap="square">
            <a:spAutoFit/>
          </a:bodyPr>
          <a:lstStyle/>
          <a:p>
            <a:pPr algn="r" rtl="1"/>
            <a:r>
              <a:rPr lang="ar-SA" sz="2400" b="1" dirty="0" smtClean="0">
                <a:solidFill>
                  <a:srgbClr val="7030A0"/>
                </a:solidFill>
              </a:rPr>
              <a:t>عللي</a:t>
            </a:r>
            <a:endParaRPr lang="en-US" sz="2400" dirty="0">
              <a:solidFill>
                <a:srgbClr val="7030A0"/>
              </a:solidFill>
            </a:endParaRPr>
          </a:p>
        </p:txBody>
      </p:sp>
      <p:sp>
        <p:nvSpPr>
          <p:cNvPr id="5" name="Rectangle 3"/>
          <p:cNvSpPr/>
          <p:nvPr/>
        </p:nvSpPr>
        <p:spPr>
          <a:xfrm>
            <a:off x="2057400" y="1752600"/>
            <a:ext cx="6858000" cy="369332"/>
          </a:xfrm>
          <a:prstGeom prst="rect">
            <a:avLst/>
          </a:prstGeom>
        </p:spPr>
        <p:txBody>
          <a:bodyPr wrap="square">
            <a:spAutoFit/>
          </a:bodyPr>
          <a:lstStyle/>
          <a:p>
            <a:pPr algn="r" rtl="1"/>
            <a:r>
              <a:rPr lang="ar-SA" b="1" dirty="0" smtClean="0"/>
              <a:t>1- مغادرة الشيخ محمد بن عبد الوهاب العيينة والتوجه نحو الدرعية</a:t>
            </a:r>
            <a:endParaRPr lang="en-US" u="sng" dirty="0"/>
          </a:p>
        </p:txBody>
      </p:sp>
      <p:sp>
        <p:nvSpPr>
          <p:cNvPr id="7" name="Rectangle 10"/>
          <p:cNvSpPr/>
          <p:nvPr/>
        </p:nvSpPr>
        <p:spPr>
          <a:xfrm>
            <a:off x="457200" y="4507721"/>
            <a:ext cx="8305800" cy="577081"/>
          </a:xfrm>
          <a:prstGeom prst="rect">
            <a:avLst/>
          </a:prstGeom>
        </p:spPr>
        <p:txBody>
          <a:bodyPr wrap="square">
            <a:spAutoFit/>
          </a:bodyPr>
          <a:lstStyle/>
          <a:p>
            <a:pPr algn="ctr">
              <a:lnSpc>
                <a:spcPct val="200000"/>
              </a:lnSpc>
            </a:pPr>
            <a:r>
              <a:rPr lang="ar-SA" b="1" dirty="0" smtClean="0">
                <a:solidFill>
                  <a:srgbClr val="0070C0"/>
                </a:solidFill>
                <a:latin typeface="Sakkal Majalla" pitchFamily="2" charset="-78"/>
                <a:cs typeface="Sakkal Majalla" pitchFamily="2" charset="-78"/>
              </a:rPr>
              <a:t>لأنه يقف على قمة الهرم التنظيمي الإدارى للدولة</a:t>
            </a:r>
            <a:endParaRPr lang="ar-SA" dirty="0"/>
          </a:p>
        </p:txBody>
      </p:sp>
      <p:sp>
        <p:nvSpPr>
          <p:cNvPr id="8" name="Rectangle 3"/>
          <p:cNvSpPr/>
          <p:nvPr/>
        </p:nvSpPr>
        <p:spPr>
          <a:xfrm>
            <a:off x="2057400" y="3974321"/>
            <a:ext cx="6858000" cy="369332"/>
          </a:xfrm>
          <a:prstGeom prst="rect">
            <a:avLst/>
          </a:prstGeom>
        </p:spPr>
        <p:txBody>
          <a:bodyPr wrap="square">
            <a:spAutoFit/>
          </a:bodyPr>
          <a:lstStyle/>
          <a:p>
            <a:pPr algn="r" rtl="1"/>
            <a:r>
              <a:rPr lang="ar-SA" b="1" dirty="0" smtClean="0"/>
              <a:t>1- تلقيب الأمير فى الدولة السعودية الأولي </a:t>
            </a:r>
            <a:r>
              <a:rPr lang="ar-SA" b="1" dirty="0" err="1" smtClean="0"/>
              <a:t>بالامام</a:t>
            </a:r>
            <a:endParaRPr lang="en-US" u="sng" dirty="0"/>
          </a:p>
        </p:txBody>
      </p:sp>
      <p:pic>
        <p:nvPicPr>
          <p:cNvPr id="9" name="صورة 8" descr="3123_1.jpg"/>
          <p:cNvPicPr>
            <a:picLocks noChangeAspect="1"/>
          </p:cNvPicPr>
          <p:nvPr/>
        </p:nvPicPr>
        <p:blipFill>
          <a:blip r:embed="rId2" cstate="print"/>
          <a:stretch>
            <a:fillRect/>
          </a:stretch>
        </p:blipFill>
        <p:spPr>
          <a:xfrm flipH="1">
            <a:off x="0" y="381000"/>
            <a:ext cx="3124200" cy="3238500"/>
          </a:xfrm>
          <a:prstGeom prst="rect">
            <a:avLst/>
          </a:prstGeom>
        </p:spPr>
      </p:pic>
    </p:spTree>
    <p:extLst>
      <p:ext uri="{BB962C8B-B14F-4D97-AF65-F5344CB8AC3E}">
        <p14:creationId xmlns:p14="http://schemas.microsoft.com/office/powerpoint/2010/main" xmlns="" val="1672474082"/>
      </p:ext>
    </p:extLst>
  </p:cSld>
  <p:clrMapOvr>
    <a:masterClrMapping/>
  </p:clrMapOvr>
  <mc:AlternateContent xmlns:mc="http://schemas.openxmlformats.org/markup-compatibility/2006">
    <mc:Choice xmlns:p14="http://schemas.microsoft.com/office/powerpoint/2010/main" xmlns="" Requires="p14">
      <p:transition spd="slow" p14:dur="2000">
        <p14:prism isContent="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up)">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right)">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48" presetClass="entr" presetSubtype="0" accel="5000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p:cTn id="22" dur="1000" fill="hold"/>
                                        <p:tgtEl>
                                          <p:spTgt spid="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3" dur="1000" fill="hold"/>
                                        <p:tgtEl>
                                          <p:spTgt spid="9"/>
                                        </p:tgtEl>
                                        <p:attrNameLst>
                                          <p:attrName>ppt_x</p:attrName>
                                        </p:attrNameLst>
                                      </p:cBhvr>
                                      <p:tavLst>
                                        <p:tav tm="0">
                                          <p:val>
                                            <p:fltVal val="-1"/>
                                          </p:val>
                                        </p:tav>
                                        <p:tav tm="50000">
                                          <p:val>
                                            <p:fltVal val="0.95"/>
                                          </p:val>
                                        </p:tav>
                                        <p:tav tm="100000">
                                          <p:val>
                                            <p:strVal val="#ppt_x"/>
                                          </p:val>
                                        </p:tav>
                                      </p:tavLst>
                                    </p:anim>
                                    <p:anim calcmode="lin" valueType="num">
                                      <p:cBhvr>
                                        <p:cTn id="24" dur="1000" fill="hold"/>
                                        <p:tgtEl>
                                          <p:spTgt spid="9"/>
                                        </p:tgtEl>
                                        <p:attrNameLst>
                                          <p:attrName>ppt_y</p:attrName>
                                        </p:attrNameLst>
                                      </p:cBhvr>
                                      <p:tavLst>
                                        <p:tav tm="0">
                                          <p:val>
                                            <p:strVal val="#ppt_y"/>
                                          </p:val>
                                        </p:tav>
                                        <p:tav tm="100000">
                                          <p:val>
                                            <p:strVal val="#ppt_y"/>
                                          </p:val>
                                        </p:tav>
                                      </p:tavLst>
                                    </p:anim>
                                    <p:animEffect transition="in" filter="fade">
                                      <p:cBhvr>
                                        <p:cTn id="25" dur="10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2"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wipe(right)">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2"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wipe(right)">
                                      <p:cBhvr>
                                        <p:cTn id="3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5" grpId="0"/>
      <p:bldP spid="7" grpId="0"/>
      <p:bldP spid="8" grpId="0"/>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Multidocument 1"/>
          <p:cNvSpPr/>
          <p:nvPr/>
        </p:nvSpPr>
        <p:spPr>
          <a:xfrm>
            <a:off x="7879422" y="914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7" name="Rectangle 2"/>
          <p:cNvSpPr>
            <a:spLocks noChangeArrowheads="1"/>
          </p:cNvSpPr>
          <p:nvPr/>
        </p:nvSpPr>
        <p:spPr bwMode="auto">
          <a:xfrm>
            <a:off x="0" y="-53340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8" name="Rectangle 5"/>
          <p:cNvSpPr/>
          <p:nvPr/>
        </p:nvSpPr>
        <p:spPr>
          <a:xfrm>
            <a:off x="1600200" y="990600"/>
            <a:ext cx="6324600" cy="400110"/>
          </a:xfrm>
          <a:prstGeom prst="rect">
            <a:avLst/>
          </a:prstGeom>
        </p:spPr>
        <p:txBody>
          <a:bodyPr wrap="square">
            <a:spAutoFit/>
          </a:bodyPr>
          <a:lstStyle/>
          <a:p>
            <a:pPr algn="r" rtl="1"/>
            <a:r>
              <a:rPr lang="ar-SA" sz="2000" b="1" dirty="0" smtClean="0">
                <a:solidFill>
                  <a:srgbClr val="7030A0"/>
                </a:solidFill>
              </a:rPr>
              <a:t>وضحي ما يلي</a:t>
            </a:r>
            <a:endParaRPr lang="en-US" sz="2000" dirty="0">
              <a:solidFill>
                <a:srgbClr val="7030A0"/>
              </a:solidFill>
            </a:endParaRPr>
          </a:p>
        </p:txBody>
      </p:sp>
      <p:sp>
        <p:nvSpPr>
          <p:cNvPr id="9" name="Rectangle 10"/>
          <p:cNvSpPr/>
          <p:nvPr/>
        </p:nvSpPr>
        <p:spPr>
          <a:xfrm>
            <a:off x="1066800" y="2438400"/>
            <a:ext cx="7543800" cy="646331"/>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الإشراف على الشؤون بصفة عامة بحيث يتحقق من تطبيق الشريعة وإحلال الامن والاستقرار  وإرسال الجباة الى اقاليم الدولة لجمع الزكاة وإعادة القوات العسكرية للحرب </a:t>
            </a:r>
            <a:endParaRPr lang="ar-SA" dirty="0"/>
          </a:p>
        </p:txBody>
      </p:sp>
      <p:sp>
        <p:nvSpPr>
          <p:cNvPr id="10" name="Rectangle 3"/>
          <p:cNvSpPr/>
          <p:nvPr/>
        </p:nvSpPr>
        <p:spPr>
          <a:xfrm>
            <a:off x="762000" y="1612121"/>
            <a:ext cx="8077200" cy="577081"/>
          </a:xfrm>
          <a:prstGeom prst="rect">
            <a:avLst/>
          </a:prstGeom>
        </p:spPr>
        <p:txBody>
          <a:bodyPr wrap="square">
            <a:spAutoFit/>
          </a:bodyPr>
          <a:lstStyle/>
          <a:p>
            <a:pPr algn="r" rtl="1">
              <a:lnSpc>
                <a:spcPct val="200000"/>
              </a:lnSpc>
            </a:pPr>
            <a:r>
              <a:rPr lang="ar-SA" b="1" dirty="0" smtClean="0"/>
              <a:t>1- واجبات الأمير الإمام فى الدولة السعودية الاولي</a:t>
            </a:r>
            <a:endParaRPr lang="en-US" dirty="0"/>
          </a:p>
        </p:txBody>
      </p:sp>
      <p:sp>
        <p:nvSpPr>
          <p:cNvPr id="11" name="Rectangle 3"/>
          <p:cNvSpPr/>
          <p:nvPr/>
        </p:nvSpPr>
        <p:spPr>
          <a:xfrm>
            <a:off x="510223" y="3288268"/>
            <a:ext cx="8328977" cy="577081"/>
          </a:xfrm>
          <a:prstGeom prst="rect">
            <a:avLst/>
          </a:prstGeom>
        </p:spPr>
        <p:txBody>
          <a:bodyPr wrap="square">
            <a:spAutoFit/>
          </a:bodyPr>
          <a:lstStyle/>
          <a:p>
            <a:pPr algn="r" rtl="1">
              <a:lnSpc>
                <a:spcPct val="200000"/>
              </a:lnSpc>
            </a:pPr>
            <a:r>
              <a:rPr lang="ar-SA" b="1" dirty="0" smtClean="0"/>
              <a:t>2- الشروط الواجب مراعاتها عند اختيار القاضي فى الدولة السعودية الأولي</a:t>
            </a:r>
            <a:endParaRPr lang="en-US" dirty="0"/>
          </a:p>
        </p:txBody>
      </p:sp>
      <p:sp>
        <p:nvSpPr>
          <p:cNvPr id="12" name="Rectangle 10"/>
          <p:cNvSpPr/>
          <p:nvPr/>
        </p:nvSpPr>
        <p:spPr>
          <a:xfrm>
            <a:off x="3505200" y="4114800"/>
            <a:ext cx="3881191"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ينبغي أن يكون ذوي كفاءات العلمية والنزاهة الخلقية </a:t>
            </a:r>
            <a:endParaRPr lang="ar-SA" dirty="0"/>
          </a:p>
        </p:txBody>
      </p:sp>
    </p:spTree>
    <p:extLst>
      <p:ext uri="{BB962C8B-B14F-4D97-AF65-F5344CB8AC3E}">
        <p14:creationId xmlns:p14="http://schemas.microsoft.com/office/powerpoint/2010/main" xmlns="" val="1672474082"/>
      </p:ext>
    </p:extLst>
  </p:cSld>
  <p:clrMapOvr>
    <a:masterClrMapping/>
  </p:clrMapOvr>
  <mc:AlternateContent xmlns:mc="http://schemas.openxmlformats.org/markup-compatibility/2006">
    <mc:Choice xmlns:p14="http://schemas.microsoft.com/office/powerpoint/2010/main" xmlns="" Requires="p14">
      <p:transition spd="slow" p14:dur="2000">
        <p14:prism isContent="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right)">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right)">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right)">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ipe(right)">
                                      <p:cBhvr>
                                        <p:cTn id="3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p:bldP spid="9" grpId="0"/>
      <p:bldP spid="10" grpId="0"/>
      <p:bldP spid="11" grpId="0"/>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3" name="AutoShape 1"/>
          <p:cNvSpPr>
            <a:spLocks noChangeArrowheads="1"/>
          </p:cNvSpPr>
          <p:nvPr/>
        </p:nvSpPr>
        <p:spPr bwMode="auto">
          <a:xfrm>
            <a:off x="1371600" y="399497"/>
            <a:ext cx="5486400" cy="609600"/>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4" name="Rectangle 3"/>
          <p:cNvSpPr>
            <a:spLocks noChangeArrowheads="1"/>
          </p:cNvSpPr>
          <p:nvPr/>
        </p:nvSpPr>
        <p:spPr bwMode="auto">
          <a:xfrm>
            <a:off x="1524000" y="424191"/>
            <a:ext cx="5318688"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8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kumimoji="0" lang="ar-SA" sz="2800" b="1" i="0" u="none" strike="noStrike" cap="none" normalizeH="0" baseline="0" dirty="0" smtClean="0">
                <a:ln>
                  <a:noFill/>
                </a:ln>
                <a:solidFill>
                  <a:srgbClr val="002060"/>
                </a:solidFill>
                <a:effectLst/>
                <a:latin typeface="Sultan bold"/>
                <a:ea typeface="Times New Roman" pitchFamily="18" charset="0"/>
                <a:cs typeface="Arial" pitchFamily="34" charset="0"/>
              </a:rPr>
              <a:t>اول</a:t>
            </a:r>
            <a:r>
              <a:rPr kumimoji="0" lang="ar-EG" sz="28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8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8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800" b="1" dirty="0" smtClean="0">
                <a:solidFill>
                  <a:srgbClr val="FF0000"/>
                </a:solidFill>
                <a:latin typeface="Sultan bold"/>
                <a:ea typeface="Times New Roman" pitchFamily="18" charset="0"/>
                <a:cs typeface="Arial" pitchFamily="34" charset="0"/>
              </a:rPr>
              <a:t>1- نظام الحكم والإدارة</a:t>
            </a:r>
            <a:endParaRPr kumimoji="0" lang="ar-EG"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Flowchart: Multidocument 4"/>
          <p:cNvSpPr/>
          <p:nvPr/>
        </p:nvSpPr>
        <p:spPr>
          <a:xfrm>
            <a:off x="7924797" y="12192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6" name="Rectangle 5"/>
          <p:cNvSpPr/>
          <p:nvPr/>
        </p:nvSpPr>
        <p:spPr>
          <a:xfrm>
            <a:off x="1001827" y="1339725"/>
            <a:ext cx="6868883" cy="400110"/>
          </a:xfrm>
          <a:prstGeom prst="rect">
            <a:avLst/>
          </a:prstGeom>
        </p:spPr>
        <p:txBody>
          <a:bodyPr wrap="square">
            <a:spAutoFit/>
          </a:bodyPr>
          <a:lstStyle/>
          <a:p>
            <a:pPr algn="r"/>
            <a:r>
              <a:rPr lang="ar-SA" sz="2000" b="1" dirty="0" smtClean="0">
                <a:solidFill>
                  <a:srgbClr val="7030A0"/>
                </a:solidFill>
              </a:rPr>
              <a:t>ما الشروط المطلوب توفرها فيمن يتولى الخلافة.</a:t>
            </a:r>
            <a:endParaRPr lang="ar-SA" sz="2000" b="1" dirty="0">
              <a:solidFill>
                <a:srgbClr val="7030A0"/>
              </a:solidFill>
            </a:endParaRPr>
          </a:p>
        </p:txBody>
      </p:sp>
      <p:sp>
        <p:nvSpPr>
          <p:cNvPr id="10" name="Rectangle 8"/>
          <p:cNvSpPr/>
          <p:nvPr/>
        </p:nvSpPr>
        <p:spPr>
          <a:xfrm>
            <a:off x="7162800" y="2362200"/>
            <a:ext cx="638316" cy="400110"/>
          </a:xfrm>
          <a:prstGeom prst="rect">
            <a:avLst/>
          </a:prstGeom>
        </p:spPr>
        <p:txBody>
          <a:bodyPr wrap="none">
            <a:spAutoFit/>
          </a:bodyPr>
          <a:lstStyle/>
          <a:p>
            <a:r>
              <a:rPr lang="ar-SA" sz="2000" b="1" dirty="0" smtClean="0">
                <a:solidFill>
                  <a:srgbClr val="00B0F0"/>
                </a:solidFill>
                <a:latin typeface="Sakkal Majalla" pitchFamily="2" charset="-78"/>
                <a:cs typeface="Sakkal Majalla" pitchFamily="2" charset="-78"/>
              </a:rPr>
              <a:t>العلم </a:t>
            </a:r>
            <a:endParaRPr lang="ar-SA" sz="2000" dirty="0">
              <a:solidFill>
                <a:srgbClr val="00B0F0"/>
              </a:solidFill>
            </a:endParaRPr>
          </a:p>
        </p:txBody>
      </p:sp>
      <p:sp>
        <p:nvSpPr>
          <p:cNvPr id="11" name="Rectangle 8"/>
          <p:cNvSpPr/>
          <p:nvPr/>
        </p:nvSpPr>
        <p:spPr>
          <a:xfrm>
            <a:off x="5943600" y="3200400"/>
            <a:ext cx="745717" cy="400110"/>
          </a:xfrm>
          <a:prstGeom prst="rect">
            <a:avLst/>
          </a:prstGeom>
        </p:spPr>
        <p:txBody>
          <a:bodyPr wrap="none">
            <a:spAutoFit/>
          </a:bodyPr>
          <a:lstStyle/>
          <a:p>
            <a:r>
              <a:rPr lang="ar-SA" sz="2000" b="1" dirty="0" smtClean="0">
                <a:solidFill>
                  <a:srgbClr val="00B0F0"/>
                </a:solidFill>
                <a:latin typeface="Sakkal Majalla" pitchFamily="2" charset="-78"/>
                <a:cs typeface="Sakkal Majalla" pitchFamily="2" charset="-78"/>
              </a:rPr>
              <a:t>العدالة</a:t>
            </a:r>
            <a:endParaRPr lang="ar-SA" sz="2000" dirty="0">
              <a:solidFill>
                <a:srgbClr val="00B0F0"/>
              </a:solidFill>
            </a:endParaRPr>
          </a:p>
        </p:txBody>
      </p:sp>
      <p:sp>
        <p:nvSpPr>
          <p:cNvPr id="12" name="Rectangle 8"/>
          <p:cNvSpPr/>
          <p:nvPr/>
        </p:nvSpPr>
        <p:spPr>
          <a:xfrm>
            <a:off x="4800600" y="3962400"/>
            <a:ext cx="739305" cy="400110"/>
          </a:xfrm>
          <a:prstGeom prst="rect">
            <a:avLst/>
          </a:prstGeom>
        </p:spPr>
        <p:txBody>
          <a:bodyPr wrap="none">
            <a:spAutoFit/>
          </a:bodyPr>
          <a:lstStyle/>
          <a:p>
            <a:r>
              <a:rPr lang="ar-SA" sz="2000" b="1" dirty="0" smtClean="0">
                <a:solidFill>
                  <a:srgbClr val="00B0F0"/>
                </a:solidFill>
                <a:latin typeface="Sakkal Majalla" pitchFamily="2" charset="-78"/>
                <a:cs typeface="Sakkal Majalla" pitchFamily="2" charset="-78"/>
              </a:rPr>
              <a:t>الكفاية</a:t>
            </a:r>
            <a:endParaRPr lang="ar-SA" sz="2000" dirty="0">
              <a:solidFill>
                <a:srgbClr val="00B0F0"/>
              </a:solidFill>
            </a:endParaRPr>
          </a:p>
        </p:txBody>
      </p:sp>
      <p:sp>
        <p:nvSpPr>
          <p:cNvPr id="17" name="Rectangle 8"/>
          <p:cNvSpPr/>
          <p:nvPr/>
        </p:nvSpPr>
        <p:spPr>
          <a:xfrm>
            <a:off x="2438400" y="4800600"/>
            <a:ext cx="2047355" cy="400110"/>
          </a:xfrm>
          <a:prstGeom prst="rect">
            <a:avLst/>
          </a:prstGeom>
        </p:spPr>
        <p:txBody>
          <a:bodyPr wrap="none">
            <a:spAutoFit/>
          </a:bodyPr>
          <a:lstStyle/>
          <a:p>
            <a:r>
              <a:rPr lang="ar-SA" sz="2000" b="1" dirty="0" smtClean="0">
                <a:solidFill>
                  <a:srgbClr val="00B0F0"/>
                </a:solidFill>
                <a:latin typeface="Sakkal Majalla" pitchFamily="2" charset="-78"/>
                <a:cs typeface="Sakkal Majalla" pitchFamily="2" charset="-78"/>
              </a:rPr>
              <a:t>سلامة الأعضاء والحواس</a:t>
            </a:r>
            <a:endParaRPr lang="ar-SA" sz="2000" dirty="0">
              <a:solidFill>
                <a:srgbClr val="00B0F0"/>
              </a:solidFill>
            </a:endParaRPr>
          </a:p>
        </p:txBody>
      </p:sp>
    </p:spTree>
    <p:extLst>
      <p:ext uri="{BB962C8B-B14F-4D97-AF65-F5344CB8AC3E}">
        <p14:creationId xmlns:p14="http://schemas.microsoft.com/office/powerpoint/2010/main" xmlns="" val="3235848740"/>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wipe(righ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right)">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right)">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right)">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right)">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32" fill="hold" grpId="0" nodeType="clickEffect">
                                  <p:stCondLst>
                                    <p:cond delay="0"/>
                                  </p:stCondLst>
                                  <p:childTnLst>
                                    <p:set>
                                      <p:cBhvr>
                                        <p:cTn id="31" dur="1" fill="hold">
                                          <p:stCondLst>
                                            <p:cond delay="0"/>
                                          </p:stCondLst>
                                        </p:cTn>
                                        <p:tgtEl>
                                          <p:spTgt spid="10">
                                            <p:txEl>
                                              <p:pRg st="0" end="0"/>
                                            </p:txEl>
                                          </p:spTgt>
                                        </p:tgtEl>
                                        <p:attrNameLst>
                                          <p:attrName>style.visibility</p:attrName>
                                        </p:attrNameLst>
                                      </p:cBhvr>
                                      <p:to>
                                        <p:strVal val="visible"/>
                                      </p:to>
                                    </p:set>
                                    <p:animEffect transition="in" filter="circle(out)">
                                      <p:cBhvr>
                                        <p:cTn id="32" dur="2000"/>
                                        <p:tgtEl>
                                          <p:spTgt spid="10">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32" fill="hold" grpId="0" nodeType="clickEffect">
                                  <p:stCondLst>
                                    <p:cond delay="0"/>
                                  </p:stCondLst>
                                  <p:childTnLst>
                                    <p:set>
                                      <p:cBhvr>
                                        <p:cTn id="36" dur="1" fill="hold">
                                          <p:stCondLst>
                                            <p:cond delay="0"/>
                                          </p:stCondLst>
                                        </p:cTn>
                                        <p:tgtEl>
                                          <p:spTgt spid="11">
                                            <p:txEl>
                                              <p:pRg st="0" end="0"/>
                                            </p:txEl>
                                          </p:spTgt>
                                        </p:tgtEl>
                                        <p:attrNameLst>
                                          <p:attrName>style.visibility</p:attrName>
                                        </p:attrNameLst>
                                      </p:cBhvr>
                                      <p:to>
                                        <p:strVal val="visible"/>
                                      </p:to>
                                    </p:set>
                                    <p:animEffect transition="in" filter="circle(out)">
                                      <p:cBhvr>
                                        <p:cTn id="37" dur="2000"/>
                                        <p:tgtEl>
                                          <p:spTgt spid="11">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32" fill="hold" grpId="0" nodeType="clickEffect">
                                  <p:stCondLst>
                                    <p:cond delay="0"/>
                                  </p:stCondLst>
                                  <p:childTnLst>
                                    <p:set>
                                      <p:cBhvr>
                                        <p:cTn id="41" dur="1" fill="hold">
                                          <p:stCondLst>
                                            <p:cond delay="0"/>
                                          </p:stCondLst>
                                        </p:cTn>
                                        <p:tgtEl>
                                          <p:spTgt spid="12">
                                            <p:txEl>
                                              <p:pRg st="0" end="0"/>
                                            </p:txEl>
                                          </p:spTgt>
                                        </p:tgtEl>
                                        <p:attrNameLst>
                                          <p:attrName>style.visibility</p:attrName>
                                        </p:attrNameLst>
                                      </p:cBhvr>
                                      <p:to>
                                        <p:strVal val="visible"/>
                                      </p:to>
                                    </p:set>
                                    <p:animEffect transition="in" filter="circle(out)">
                                      <p:cBhvr>
                                        <p:cTn id="42" dur="2000"/>
                                        <p:tgtEl>
                                          <p:spTgt spid="12">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32" fill="hold" grpId="0" nodeType="clickEffect">
                                  <p:stCondLst>
                                    <p:cond delay="0"/>
                                  </p:stCondLst>
                                  <p:childTnLst>
                                    <p:set>
                                      <p:cBhvr>
                                        <p:cTn id="46" dur="1" fill="hold">
                                          <p:stCondLst>
                                            <p:cond delay="0"/>
                                          </p:stCondLst>
                                        </p:cTn>
                                        <p:tgtEl>
                                          <p:spTgt spid="17">
                                            <p:txEl>
                                              <p:pRg st="0" end="0"/>
                                            </p:txEl>
                                          </p:spTgt>
                                        </p:tgtEl>
                                        <p:attrNameLst>
                                          <p:attrName>style.visibility</p:attrName>
                                        </p:attrNameLst>
                                      </p:cBhvr>
                                      <p:to>
                                        <p:strVal val="visible"/>
                                      </p:to>
                                    </p:set>
                                    <p:animEffect transition="in" filter="circle(out)">
                                      <p:cBhvr>
                                        <p:cTn id="47" dur="2000"/>
                                        <p:tgtEl>
                                          <p:spTgt spid="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5" grpId="0" animBg="1"/>
      <p:bldP spid="6" grpId="0"/>
      <p:bldP spid="10" grpId="0" build="allAtOnce"/>
      <p:bldP spid="11" grpId="0" build="allAtOnce"/>
      <p:bldP spid="12" grpId="0" build="allAtOnce"/>
      <p:bldP spid="17" grpId="0" build="allAtOnce"/>
    </p:bld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utoShape 1"/>
          <p:cNvSpPr>
            <a:spLocks noChangeArrowheads="1"/>
          </p:cNvSpPr>
          <p:nvPr/>
        </p:nvSpPr>
        <p:spPr bwMode="auto">
          <a:xfrm>
            <a:off x="2091531" y="359391"/>
            <a:ext cx="4960937" cy="5810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15" name="Rectangle 3"/>
          <p:cNvSpPr>
            <a:spLocks noChangeArrowheads="1"/>
          </p:cNvSpPr>
          <p:nvPr/>
        </p:nvSpPr>
        <p:spPr bwMode="auto">
          <a:xfrm>
            <a:off x="2734280" y="457200"/>
            <a:ext cx="3693640"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kumimoji="0" lang="ar-SA" sz="2000" b="1" i="0" u="none" strike="noStrike" cap="none" normalizeH="0" baseline="0" dirty="0" smtClean="0">
                <a:ln>
                  <a:noFill/>
                </a:ln>
                <a:solidFill>
                  <a:srgbClr val="002060"/>
                </a:solidFill>
                <a:effectLst/>
                <a:latin typeface="Sultan bold"/>
                <a:ea typeface="Times New Roman" pitchFamily="18" charset="0"/>
                <a:cs typeface="Arial" pitchFamily="34" charset="0"/>
              </a:rPr>
              <a:t>ثالث</a:t>
            </a:r>
            <a:r>
              <a:rPr kumimoji="0" lang="ar-EG" sz="20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0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0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000" b="1" dirty="0" smtClean="0">
                <a:solidFill>
                  <a:srgbClr val="FF0000"/>
                </a:solidFill>
                <a:latin typeface="Sultan bold"/>
                <a:ea typeface="Times New Roman" pitchFamily="18" charset="0"/>
                <a:cs typeface="Arial" pitchFamily="34" charset="0"/>
              </a:rPr>
              <a:t>الدولة السعودية الأولي</a:t>
            </a:r>
            <a:r>
              <a:rPr kumimoji="0" lang="ar-SA" sz="2000" b="1" i="0" u="none" strike="noStrike" cap="none" normalizeH="0" baseline="0" dirty="0" smtClean="0">
                <a:ln>
                  <a:noFill/>
                </a:ln>
                <a:solidFill>
                  <a:srgbClr val="FF0000"/>
                </a:solidFill>
                <a:effectLst/>
                <a:latin typeface="Sultan bold"/>
                <a:ea typeface="Times New Roman" pitchFamily="18" charset="0"/>
                <a:cs typeface="Arial" pitchFamily="34" charset="0"/>
              </a:rPr>
              <a:t>(2</a:t>
            </a:r>
            <a:r>
              <a:rPr kumimoji="0" lang="ar-SA" sz="2000" b="1" i="0" u="none" strike="noStrike" cap="none" normalizeH="0" baseline="0" dirty="0" err="1" smtClean="0">
                <a:ln>
                  <a:noFill/>
                </a:ln>
                <a:solidFill>
                  <a:srgbClr val="FF0000"/>
                </a:solidFill>
                <a:effectLst/>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6" name="Flowchart: Multidocument 1"/>
          <p:cNvSpPr/>
          <p:nvPr/>
        </p:nvSpPr>
        <p:spPr>
          <a:xfrm>
            <a:off x="8096651" y="12192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17" name="Rectangle 2"/>
          <p:cNvSpPr/>
          <p:nvPr/>
        </p:nvSpPr>
        <p:spPr>
          <a:xfrm>
            <a:off x="2116542" y="1359932"/>
            <a:ext cx="5981614" cy="400110"/>
          </a:xfrm>
          <a:prstGeom prst="rect">
            <a:avLst/>
          </a:prstGeom>
        </p:spPr>
        <p:txBody>
          <a:bodyPr wrap="square">
            <a:spAutoFit/>
          </a:bodyPr>
          <a:lstStyle/>
          <a:p>
            <a:pPr algn="r"/>
            <a:r>
              <a:rPr lang="ar-SA" sz="2000" b="1" dirty="0" smtClean="0">
                <a:solidFill>
                  <a:srgbClr val="7030A0"/>
                </a:solidFill>
              </a:rPr>
              <a:t>اختاري الإجابة الصحيحة</a:t>
            </a:r>
            <a:endParaRPr lang="ar-SA" sz="2000" dirty="0"/>
          </a:p>
        </p:txBody>
      </p:sp>
      <p:sp>
        <p:nvSpPr>
          <p:cNvPr id="18" name="Rectangle 3"/>
          <p:cNvSpPr/>
          <p:nvPr/>
        </p:nvSpPr>
        <p:spPr>
          <a:xfrm>
            <a:off x="3886200" y="1981200"/>
            <a:ext cx="5166799" cy="400110"/>
          </a:xfrm>
          <a:prstGeom prst="rect">
            <a:avLst/>
          </a:prstGeom>
        </p:spPr>
        <p:txBody>
          <a:bodyPr wrap="none">
            <a:spAutoFit/>
          </a:bodyPr>
          <a:lstStyle/>
          <a:p>
            <a:r>
              <a:rPr lang="ar-SA" sz="2000" b="1" dirty="0" smtClean="0"/>
              <a:t>1- استغرق توحيد البلدان النجدية فى الدولة السعودية الأولي</a:t>
            </a:r>
            <a:endParaRPr lang="ar-SA" sz="2000" dirty="0"/>
          </a:p>
        </p:txBody>
      </p:sp>
      <p:sp>
        <p:nvSpPr>
          <p:cNvPr id="19" name="Rectangle 14"/>
          <p:cNvSpPr/>
          <p:nvPr/>
        </p:nvSpPr>
        <p:spPr>
          <a:xfrm>
            <a:off x="5867400" y="2362200"/>
            <a:ext cx="19581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ثمانية وعشرين عاما</a:t>
            </a:r>
            <a:endParaRPr lang="ar-SA" dirty="0"/>
          </a:p>
        </p:txBody>
      </p:sp>
      <p:sp>
        <p:nvSpPr>
          <p:cNvPr id="9" name="Rectangle 14"/>
          <p:cNvSpPr/>
          <p:nvPr/>
        </p:nvSpPr>
        <p:spPr>
          <a:xfrm>
            <a:off x="6019800" y="2971800"/>
            <a:ext cx="18057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أربعين عاما</a:t>
            </a:r>
            <a:endParaRPr lang="ar-SA" dirty="0"/>
          </a:p>
        </p:txBody>
      </p:sp>
      <p:sp>
        <p:nvSpPr>
          <p:cNvPr id="10" name="Rectangle 3"/>
          <p:cNvSpPr/>
          <p:nvPr/>
        </p:nvSpPr>
        <p:spPr>
          <a:xfrm>
            <a:off x="3505200" y="4267200"/>
            <a:ext cx="5440913" cy="400110"/>
          </a:xfrm>
          <a:prstGeom prst="rect">
            <a:avLst/>
          </a:prstGeom>
        </p:spPr>
        <p:txBody>
          <a:bodyPr wrap="none">
            <a:spAutoFit/>
          </a:bodyPr>
          <a:lstStyle/>
          <a:p>
            <a:r>
              <a:rPr lang="ar-SA" sz="2000" b="1" dirty="0" smtClean="0"/>
              <a:t>2- أشد خصوم الدولة السعودية الأولي ورأس المعارضة النجدية</a:t>
            </a:r>
            <a:endParaRPr lang="ar-SA" sz="2000" dirty="0"/>
          </a:p>
        </p:txBody>
      </p:sp>
      <p:sp>
        <p:nvSpPr>
          <p:cNvPr id="11" name="Rectangle 14"/>
          <p:cNvSpPr/>
          <p:nvPr/>
        </p:nvSpPr>
        <p:spPr>
          <a:xfrm>
            <a:off x="6400800" y="4800600"/>
            <a:ext cx="13485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زيد بن زامل</a:t>
            </a:r>
            <a:endParaRPr lang="ar-SA" dirty="0"/>
          </a:p>
        </p:txBody>
      </p:sp>
      <p:sp>
        <p:nvSpPr>
          <p:cNvPr id="12" name="Rectangle 14"/>
          <p:cNvSpPr/>
          <p:nvPr/>
        </p:nvSpPr>
        <p:spPr>
          <a:xfrm>
            <a:off x="6019800" y="3593068"/>
            <a:ext cx="18057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ستة وسبعين عاما</a:t>
            </a:r>
            <a:endParaRPr lang="ar-SA" dirty="0"/>
          </a:p>
        </p:txBody>
      </p:sp>
      <p:sp>
        <p:nvSpPr>
          <p:cNvPr id="13" name="Rectangle 14"/>
          <p:cNvSpPr/>
          <p:nvPr/>
        </p:nvSpPr>
        <p:spPr>
          <a:xfrm>
            <a:off x="6248400" y="5486400"/>
            <a:ext cx="1424758" cy="369332"/>
          </a:xfrm>
          <a:prstGeom prst="rect">
            <a:avLst/>
          </a:prstGeom>
        </p:spPr>
        <p:txBody>
          <a:bodyPr wrap="square">
            <a:spAutoFit/>
          </a:bodyPr>
          <a:lstStyle/>
          <a:p>
            <a:pPr algn="r"/>
            <a:r>
              <a:rPr lang="ar-SA" b="1" dirty="0" err="1" smtClean="0">
                <a:solidFill>
                  <a:srgbClr val="0070C0"/>
                </a:solidFill>
                <a:latin typeface="Sakkal Majalla" pitchFamily="2" charset="-78"/>
                <a:cs typeface="Sakkal Majalla" pitchFamily="2" charset="-78"/>
              </a:rPr>
              <a:t>دهام</a:t>
            </a:r>
            <a:r>
              <a:rPr lang="ar-SA" b="1" dirty="0" smtClean="0">
                <a:solidFill>
                  <a:srgbClr val="0070C0"/>
                </a:solidFill>
                <a:latin typeface="Sakkal Majalla" pitchFamily="2" charset="-78"/>
                <a:cs typeface="Sakkal Majalla" pitchFamily="2" charset="-78"/>
              </a:rPr>
              <a:t> بن </a:t>
            </a:r>
            <a:r>
              <a:rPr lang="ar-SA" b="1" dirty="0" err="1" smtClean="0">
                <a:solidFill>
                  <a:srgbClr val="0070C0"/>
                </a:solidFill>
                <a:latin typeface="Sakkal Majalla" pitchFamily="2" charset="-78"/>
                <a:cs typeface="Sakkal Majalla" pitchFamily="2" charset="-78"/>
              </a:rPr>
              <a:t>دواس</a:t>
            </a:r>
            <a:endParaRPr lang="ar-SA" dirty="0"/>
          </a:p>
        </p:txBody>
      </p:sp>
      <p:sp>
        <p:nvSpPr>
          <p:cNvPr id="20" name="Rectangle 14"/>
          <p:cNvSpPr/>
          <p:nvPr/>
        </p:nvSpPr>
        <p:spPr>
          <a:xfrm>
            <a:off x="5029200" y="6172200"/>
            <a:ext cx="27201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الشريف الغالب</a:t>
            </a:r>
            <a:endParaRPr lang="ar-SA" dirty="0"/>
          </a:p>
        </p:txBody>
      </p:sp>
      <p:sp>
        <p:nvSpPr>
          <p:cNvPr id="21" name="سهم مخطط إلى اليمين 20"/>
          <p:cNvSpPr/>
          <p:nvPr/>
        </p:nvSpPr>
        <p:spPr>
          <a:xfrm>
            <a:off x="4648200" y="29337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
        <p:nvSpPr>
          <p:cNvPr id="22" name="سهم مخطط إلى اليمين 21"/>
          <p:cNvSpPr/>
          <p:nvPr/>
        </p:nvSpPr>
        <p:spPr>
          <a:xfrm>
            <a:off x="4533900" y="54864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xmlns="" val="185160502"/>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barn(inVertical)">
                                      <p:cBhvr>
                                        <p:cTn id="10" dur="5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additive="base">
                                        <p:cTn id="15" dur="500" fill="hold"/>
                                        <p:tgtEl>
                                          <p:spTgt spid="16"/>
                                        </p:tgtEl>
                                        <p:attrNameLst>
                                          <p:attrName>ppt_x</p:attrName>
                                        </p:attrNameLst>
                                      </p:cBhvr>
                                      <p:tavLst>
                                        <p:tav tm="0">
                                          <p:val>
                                            <p:strVal val="#ppt_x"/>
                                          </p:val>
                                        </p:tav>
                                        <p:tav tm="100000">
                                          <p:val>
                                            <p:strVal val="#ppt_x"/>
                                          </p:val>
                                        </p:tav>
                                      </p:tavLst>
                                    </p:anim>
                                    <p:anim calcmode="lin" valueType="num">
                                      <p:cBhvr additive="base">
                                        <p:cTn id="16" dur="500" fill="hold"/>
                                        <p:tgtEl>
                                          <p:spTgt spid="16"/>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ppt_x"/>
                                          </p:val>
                                        </p:tav>
                                        <p:tav tm="100000">
                                          <p:val>
                                            <p:strVal val="#ppt_x"/>
                                          </p:val>
                                        </p:tav>
                                      </p:tavLst>
                                    </p:anim>
                                    <p:anim calcmode="lin" valueType="num">
                                      <p:cBhvr additive="base">
                                        <p:cTn id="20" dur="500" fill="hold"/>
                                        <p:tgtEl>
                                          <p:spTgt spid="1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anim calcmode="lin" valueType="num">
                                      <p:cBhvr additive="base">
                                        <p:cTn id="23" dur="500" fill="hold"/>
                                        <p:tgtEl>
                                          <p:spTgt spid="18"/>
                                        </p:tgtEl>
                                        <p:attrNameLst>
                                          <p:attrName>ppt_x</p:attrName>
                                        </p:attrNameLst>
                                      </p:cBhvr>
                                      <p:tavLst>
                                        <p:tav tm="0">
                                          <p:val>
                                            <p:strVal val="#ppt_x"/>
                                          </p:val>
                                        </p:tav>
                                        <p:tav tm="100000">
                                          <p:val>
                                            <p:strVal val="#ppt_x"/>
                                          </p:val>
                                        </p:tav>
                                      </p:tavLst>
                                    </p:anim>
                                    <p:anim calcmode="lin" valueType="num">
                                      <p:cBhvr additive="base">
                                        <p:cTn id="2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barn(inVertical)">
                                      <p:cBhvr>
                                        <p:cTn id="29" dur="500"/>
                                        <p:tgtEl>
                                          <p:spTgt spid="19"/>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barn(inVertical)">
                                      <p:cBhvr>
                                        <p:cTn id="34" dur="500"/>
                                        <p:tgtEl>
                                          <p:spTgt spid="9"/>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barn(inVertical)">
                                      <p:cBhvr>
                                        <p:cTn id="39" dur="500"/>
                                        <p:tgtEl>
                                          <p:spTgt spid="12"/>
                                        </p:tgtEl>
                                      </p:cBhvr>
                                    </p:animEffect>
                                  </p:childTnLst>
                                </p:cTn>
                              </p:par>
                            </p:childTnLst>
                          </p:cTn>
                        </p:par>
                      </p:childTnLst>
                    </p:cTn>
                  </p:par>
                  <p:par>
                    <p:cTn id="40" fill="hold">
                      <p:stCondLst>
                        <p:cond delay="indefinite"/>
                      </p:stCondLst>
                      <p:childTnLst>
                        <p:par>
                          <p:cTn id="41" fill="hold">
                            <p:stCondLst>
                              <p:cond delay="0"/>
                            </p:stCondLst>
                            <p:childTnLst>
                              <p:par>
                                <p:cTn id="42" presetID="48" presetClass="entr" presetSubtype="0" accel="50000" fill="hold" grpId="0" nodeType="clickEffect">
                                  <p:stCondLst>
                                    <p:cond delay="0"/>
                                  </p:stCondLst>
                                  <p:childTnLst>
                                    <p:set>
                                      <p:cBhvr>
                                        <p:cTn id="43" dur="1" fill="hold">
                                          <p:stCondLst>
                                            <p:cond delay="0"/>
                                          </p:stCondLst>
                                        </p:cTn>
                                        <p:tgtEl>
                                          <p:spTgt spid="21"/>
                                        </p:tgtEl>
                                        <p:attrNameLst>
                                          <p:attrName>style.visibility</p:attrName>
                                        </p:attrNameLst>
                                      </p:cBhvr>
                                      <p:to>
                                        <p:strVal val="visible"/>
                                      </p:to>
                                    </p:set>
                                    <p:anim calcmode="lin" valueType="num">
                                      <p:cBhvr>
                                        <p:cTn id="44" dur="1000" fill="hold"/>
                                        <p:tgtEl>
                                          <p:spTgt spid="21"/>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5" dur="1000" fill="hold"/>
                                        <p:tgtEl>
                                          <p:spTgt spid="21"/>
                                        </p:tgtEl>
                                        <p:attrNameLst>
                                          <p:attrName>ppt_x</p:attrName>
                                        </p:attrNameLst>
                                      </p:cBhvr>
                                      <p:tavLst>
                                        <p:tav tm="0">
                                          <p:val>
                                            <p:fltVal val="-1"/>
                                          </p:val>
                                        </p:tav>
                                        <p:tav tm="50000">
                                          <p:val>
                                            <p:fltVal val="0.95"/>
                                          </p:val>
                                        </p:tav>
                                        <p:tav tm="100000">
                                          <p:val>
                                            <p:strVal val="#ppt_x"/>
                                          </p:val>
                                        </p:tav>
                                      </p:tavLst>
                                    </p:anim>
                                    <p:anim calcmode="lin" valueType="num">
                                      <p:cBhvr>
                                        <p:cTn id="46" dur="1000" fill="hold"/>
                                        <p:tgtEl>
                                          <p:spTgt spid="21"/>
                                        </p:tgtEl>
                                        <p:attrNameLst>
                                          <p:attrName>ppt_y</p:attrName>
                                        </p:attrNameLst>
                                      </p:cBhvr>
                                      <p:tavLst>
                                        <p:tav tm="0">
                                          <p:val>
                                            <p:strVal val="#ppt_y"/>
                                          </p:val>
                                        </p:tav>
                                        <p:tav tm="100000">
                                          <p:val>
                                            <p:strVal val="#ppt_y"/>
                                          </p:val>
                                        </p:tav>
                                      </p:tavLst>
                                    </p:anim>
                                    <p:animEffect transition="in" filter="fade">
                                      <p:cBhvr>
                                        <p:cTn id="47" dur="1000"/>
                                        <p:tgtEl>
                                          <p:spTgt spid="21"/>
                                        </p:tgtEl>
                                      </p:cBhvr>
                                    </p:animEffect>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 calcmode="lin" valueType="num">
                                      <p:cBhvr additive="base">
                                        <p:cTn id="52" dur="500" fill="hold"/>
                                        <p:tgtEl>
                                          <p:spTgt spid="10"/>
                                        </p:tgtEl>
                                        <p:attrNameLst>
                                          <p:attrName>ppt_x</p:attrName>
                                        </p:attrNameLst>
                                      </p:cBhvr>
                                      <p:tavLst>
                                        <p:tav tm="0">
                                          <p:val>
                                            <p:strVal val="#ppt_x"/>
                                          </p:val>
                                        </p:tav>
                                        <p:tav tm="100000">
                                          <p:val>
                                            <p:strVal val="#ppt_x"/>
                                          </p:val>
                                        </p:tav>
                                      </p:tavLst>
                                    </p:anim>
                                    <p:anim calcmode="lin" valueType="num">
                                      <p:cBhvr additive="base">
                                        <p:cTn id="5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16" presetClass="entr" presetSubtype="21" fill="hold" grpId="0" nodeType="clickEffect">
                                  <p:stCondLst>
                                    <p:cond delay="0"/>
                                  </p:stCondLst>
                                  <p:childTnLst>
                                    <p:set>
                                      <p:cBhvr>
                                        <p:cTn id="57" dur="1" fill="hold">
                                          <p:stCondLst>
                                            <p:cond delay="0"/>
                                          </p:stCondLst>
                                        </p:cTn>
                                        <p:tgtEl>
                                          <p:spTgt spid="11"/>
                                        </p:tgtEl>
                                        <p:attrNameLst>
                                          <p:attrName>style.visibility</p:attrName>
                                        </p:attrNameLst>
                                      </p:cBhvr>
                                      <p:to>
                                        <p:strVal val="visible"/>
                                      </p:to>
                                    </p:set>
                                    <p:animEffect transition="in" filter="barn(inVertical)">
                                      <p:cBhvr>
                                        <p:cTn id="58" dur="500"/>
                                        <p:tgtEl>
                                          <p:spTgt spid="11"/>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animEffect transition="in" filter="barn(inVertical)">
                                      <p:cBhvr>
                                        <p:cTn id="63" dur="500"/>
                                        <p:tgtEl>
                                          <p:spTgt spid="13"/>
                                        </p:tgtEl>
                                      </p:cBhvr>
                                    </p:animEffect>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grpId="0" nodeType="clickEffect">
                                  <p:stCondLst>
                                    <p:cond delay="0"/>
                                  </p:stCondLst>
                                  <p:childTnLst>
                                    <p:set>
                                      <p:cBhvr>
                                        <p:cTn id="67" dur="1" fill="hold">
                                          <p:stCondLst>
                                            <p:cond delay="0"/>
                                          </p:stCondLst>
                                        </p:cTn>
                                        <p:tgtEl>
                                          <p:spTgt spid="20"/>
                                        </p:tgtEl>
                                        <p:attrNameLst>
                                          <p:attrName>style.visibility</p:attrName>
                                        </p:attrNameLst>
                                      </p:cBhvr>
                                      <p:to>
                                        <p:strVal val="visible"/>
                                      </p:to>
                                    </p:set>
                                    <p:animEffect transition="in" filter="barn(inVertical)">
                                      <p:cBhvr>
                                        <p:cTn id="68" dur="500"/>
                                        <p:tgtEl>
                                          <p:spTgt spid="20"/>
                                        </p:tgtEl>
                                      </p:cBhvr>
                                    </p:animEffect>
                                  </p:childTnLst>
                                </p:cTn>
                              </p:par>
                            </p:childTnLst>
                          </p:cTn>
                        </p:par>
                      </p:childTnLst>
                    </p:cTn>
                  </p:par>
                  <p:par>
                    <p:cTn id="69" fill="hold">
                      <p:stCondLst>
                        <p:cond delay="indefinite"/>
                      </p:stCondLst>
                      <p:childTnLst>
                        <p:par>
                          <p:cTn id="70" fill="hold">
                            <p:stCondLst>
                              <p:cond delay="0"/>
                            </p:stCondLst>
                            <p:childTnLst>
                              <p:par>
                                <p:cTn id="71" presetID="48" presetClass="entr" presetSubtype="0" accel="50000" fill="hold" grpId="0" nodeType="clickEffect">
                                  <p:stCondLst>
                                    <p:cond delay="0"/>
                                  </p:stCondLst>
                                  <p:childTnLst>
                                    <p:set>
                                      <p:cBhvr>
                                        <p:cTn id="72" dur="1" fill="hold">
                                          <p:stCondLst>
                                            <p:cond delay="0"/>
                                          </p:stCondLst>
                                        </p:cTn>
                                        <p:tgtEl>
                                          <p:spTgt spid="22"/>
                                        </p:tgtEl>
                                        <p:attrNameLst>
                                          <p:attrName>style.visibility</p:attrName>
                                        </p:attrNameLst>
                                      </p:cBhvr>
                                      <p:to>
                                        <p:strVal val="visible"/>
                                      </p:to>
                                    </p:set>
                                    <p:anim calcmode="lin" valueType="num">
                                      <p:cBhvr>
                                        <p:cTn id="73" dur="1000" fill="hold"/>
                                        <p:tgtEl>
                                          <p:spTgt spid="22"/>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74" dur="1000" fill="hold"/>
                                        <p:tgtEl>
                                          <p:spTgt spid="22"/>
                                        </p:tgtEl>
                                        <p:attrNameLst>
                                          <p:attrName>ppt_x</p:attrName>
                                        </p:attrNameLst>
                                      </p:cBhvr>
                                      <p:tavLst>
                                        <p:tav tm="0">
                                          <p:val>
                                            <p:fltVal val="-1"/>
                                          </p:val>
                                        </p:tav>
                                        <p:tav tm="50000">
                                          <p:val>
                                            <p:fltVal val="0.95"/>
                                          </p:val>
                                        </p:tav>
                                        <p:tav tm="100000">
                                          <p:val>
                                            <p:strVal val="#ppt_x"/>
                                          </p:val>
                                        </p:tav>
                                      </p:tavLst>
                                    </p:anim>
                                    <p:anim calcmode="lin" valueType="num">
                                      <p:cBhvr>
                                        <p:cTn id="75" dur="1000" fill="hold"/>
                                        <p:tgtEl>
                                          <p:spTgt spid="22"/>
                                        </p:tgtEl>
                                        <p:attrNameLst>
                                          <p:attrName>ppt_y</p:attrName>
                                        </p:attrNameLst>
                                      </p:cBhvr>
                                      <p:tavLst>
                                        <p:tav tm="0">
                                          <p:val>
                                            <p:strVal val="#ppt_y"/>
                                          </p:val>
                                        </p:tav>
                                        <p:tav tm="100000">
                                          <p:val>
                                            <p:strVal val="#ppt_y"/>
                                          </p:val>
                                        </p:tav>
                                      </p:tavLst>
                                    </p:anim>
                                    <p:animEffect transition="in" filter="fade">
                                      <p:cBhvr>
                                        <p:cTn id="76" dur="1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p:bldP spid="16" grpId="0" animBg="1"/>
      <p:bldP spid="17" grpId="0"/>
      <p:bldP spid="18" grpId="0"/>
      <p:bldP spid="19" grpId="0"/>
      <p:bldP spid="9" grpId="0"/>
      <p:bldP spid="10" grpId="0"/>
      <p:bldP spid="11" grpId="0"/>
      <p:bldP spid="12" grpId="0"/>
      <p:bldP spid="13" grpId="0"/>
      <p:bldP spid="20" grpId="0"/>
      <p:bldP spid="21" grpId="0" animBg="1"/>
      <p:bldP spid="22" grpId="0" animBg="1"/>
    </p:bld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Multidocument 5"/>
          <p:cNvSpPr/>
          <p:nvPr/>
        </p:nvSpPr>
        <p:spPr>
          <a:xfrm>
            <a:off x="8077200" y="533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8" name="Rectangle 7"/>
          <p:cNvSpPr/>
          <p:nvPr/>
        </p:nvSpPr>
        <p:spPr>
          <a:xfrm>
            <a:off x="6248400" y="609600"/>
            <a:ext cx="1869423" cy="400110"/>
          </a:xfrm>
          <a:prstGeom prst="rect">
            <a:avLst/>
          </a:prstGeom>
        </p:spPr>
        <p:txBody>
          <a:bodyPr wrap="none">
            <a:spAutoFit/>
          </a:bodyPr>
          <a:lstStyle/>
          <a:p>
            <a:r>
              <a:rPr lang="ar-SA" sz="2000" b="1" dirty="0" smtClean="0">
                <a:solidFill>
                  <a:srgbClr val="7030A0"/>
                </a:solidFill>
              </a:rPr>
              <a:t>اذكري سبب لما يأتى</a:t>
            </a:r>
            <a:endParaRPr lang="ar-SA" sz="2000" dirty="0"/>
          </a:p>
        </p:txBody>
      </p:sp>
      <p:sp>
        <p:nvSpPr>
          <p:cNvPr id="5" name="Rectangle 3"/>
          <p:cNvSpPr/>
          <p:nvPr/>
        </p:nvSpPr>
        <p:spPr>
          <a:xfrm>
            <a:off x="1295400" y="1447800"/>
            <a:ext cx="7508787" cy="400110"/>
          </a:xfrm>
          <a:prstGeom prst="rect">
            <a:avLst/>
          </a:prstGeom>
        </p:spPr>
        <p:txBody>
          <a:bodyPr wrap="none">
            <a:spAutoFit/>
          </a:bodyPr>
          <a:lstStyle/>
          <a:p>
            <a:r>
              <a:rPr lang="ar-SA" sz="2000" b="1" dirty="0" smtClean="0"/>
              <a:t>1- نجاح الدولة السعودية الأولي فى توحيد عدد من البلدان النجدية فى المرحلة التأسيسية</a:t>
            </a:r>
            <a:endParaRPr lang="ar-SA" sz="2000" dirty="0"/>
          </a:p>
        </p:txBody>
      </p:sp>
      <p:sp>
        <p:nvSpPr>
          <p:cNvPr id="7" name="Rectangle 14"/>
          <p:cNvSpPr/>
          <p:nvPr/>
        </p:nvSpPr>
        <p:spPr>
          <a:xfrm>
            <a:off x="1089842" y="2286000"/>
            <a:ext cx="7444558" cy="369332"/>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لأنها كانت تواجه قوي محلية مفككة وأن نشاطها لم يتعرض لأى تدخل خارجي</a:t>
            </a:r>
            <a:endParaRPr lang="ar-SA" dirty="0"/>
          </a:p>
        </p:txBody>
      </p:sp>
      <p:sp>
        <p:nvSpPr>
          <p:cNvPr id="9" name="Rectangle 3"/>
          <p:cNvSpPr/>
          <p:nvPr/>
        </p:nvSpPr>
        <p:spPr>
          <a:xfrm>
            <a:off x="1524000" y="3657600"/>
            <a:ext cx="7353295" cy="400110"/>
          </a:xfrm>
          <a:prstGeom prst="rect">
            <a:avLst/>
          </a:prstGeom>
        </p:spPr>
        <p:txBody>
          <a:bodyPr wrap="none">
            <a:spAutoFit/>
          </a:bodyPr>
          <a:lstStyle/>
          <a:p>
            <a:r>
              <a:rPr lang="ar-SA" sz="2000" b="1" dirty="0" smtClean="0"/>
              <a:t>2- فشل قوات </a:t>
            </a:r>
            <a:r>
              <a:rPr lang="ar-SA" sz="2000" b="1" dirty="0" err="1" smtClean="0"/>
              <a:t>عريعر</a:t>
            </a:r>
            <a:r>
              <a:rPr lang="ar-SA" sz="2000" b="1" dirty="0" smtClean="0"/>
              <a:t> بن </a:t>
            </a:r>
            <a:r>
              <a:rPr lang="ar-SA" sz="2000" b="1" dirty="0" err="1" smtClean="0"/>
              <a:t>دجين</a:t>
            </a:r>
            <a:r>
              <a:rPr lang="ar-SA" sz="2000" b="1" dirty="0" smtClean="0"/>
              <a:t> سنة 1172 هـ فى الاستيلاء علي أي من البلدان النجدية</a:t>
            </a:r>
            <a:endParaRPr lang="ar-SA" sz="2000" dirty="0"/>
          </a:p>
        </p:txBody>
      </p:sp>
      <p:sp>
        <p:nvSpPr>
          <p:cNvPr id="10" name="Rectangle 14"/>
          <p:cNvSpPr/>
          <p:nvPr/>
        </p:nvSpPr>
        <p:spPr>
          <a:xfrm>
            <a:off x="3985442" y="4419600"/>
            <a:ext cx="36345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لتعرض الدولة الناشئة الى انتكاسة نالت من قوتها</a:t>
            </a:r>
            <a:endParaRPr lang="ar-SA" dirty="0"/>
          </a:p>
        </p:txBody>
      </p:sp>
    </p:spTree>
    <p:extLst>
      <p:ext uri="{BB962C8B-B14F-4D97-AF65-F5344CB8AC3E}">
        <p14:creationId xmlns:p14="http://schemas.microsoft.com/office/powerpoint/2010/main" xmlns="" val="1741361462"/>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par>
                                <p:cTn id="17" presetID="2" presetClass="entr" presetSubtype="4"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arn(inVertical)">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 calcmode="lin" valueType="num">
                                      <p:cBhvr additive="base">
                                        <p:cTn id="30" dur="500" fill="hold"/>
                                        <p:tgtEl>
                                          <p:spTgt spid="9"/>
                                        </p:tgtEl>
                                        <p:attrNameLst>
                                          <p:attrName>ppt_x</p:attrName>
                                        </p:attrNameLst>
                                      </p:cBhvr>
                                      <p:tavLst>
                                        <p:tav tm="0">
                                          <p:val>
                                            <p:strVal val="#ppt_x"/>
                                          </p:val>
                                        </p:tav>
                                        <p:tav tm="100000">
                                          <p:val>
                                            <p:strVal val="#ppt_x"/>
                                          </p:val>
                                        </p:tav>
                                      </p:tavLst>
                                    </p:anim>
                                    <p:anim calcmode="lin" valueType="num">
                                      <p:cBhvr additive="base">
                                        <p:cTn id="31"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barn(inVertical)">
                                      <p:cBhvr>
                                        <p:cTn id="3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5" grpId="0"/>
      <p:bldP spid="7" grpId="0"/>
      <p:bldP spid="9" grpId="0"/>
      <p:bldP spid="10" grpId="0"/>
    </p:bld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3" name="AutoShape 1"/>
          <p:cNvSpPr>
            <a:spLocks noChangeArrowheads="1"/>
          </p:cNvSpPr>
          <p:nvPr/>
        </p:nvSpPr>
        <p:spPr bwMode="auto">
          <a:xfrm>
            <a:off x="1805781" y="457200"/>
            <a:ext cx="5280819" cy="609600"/>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4" name="Rectangle 3"/>
          <p:cNvSpPr>
            <a:spLocks noChangeArrowheads="1"/>
          </p:cNvSpPr>
          <p:nvPr/>
        </p:nvSpPr>
        <p:spPr bwMode="auto">
          <a:xfrm>
            <a:off x="2725997" y="561945"/>
            <a:ext cx="3692036"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kumimoji="0" lang="ar-SA" sz="2000" b="1" i="0" u="none" strike="noStrike" cap="none" normalizeH="0" baseline="0" dirty="0" smtClean="0">
                <a:ln>
                  <a:noFill/>
                </a:ln>
                <a:solidFill>
                  <a:srgbClr val="002060"/>
                </a:solidFill>
                <a:effectLst/>
                <a:latin typeface="Sultan bold"/>
                <a:ea typeface="Times New Roman" pitchFamily="18" charset="0"/>
                <a:cs typeface="Arial" pitchFamily="34" charset="0"/>
              </a:rPr>
              <a:t>رابع</a:t>
            </a:r>
            <a:r>
              <a:rPr kumimoji="0" lang="ar-EG" sz="20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0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0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000" b="1" dirty="0" smtClean="0">
                <a:solidFill>
                  <a:srgbClr val="FF0000"/>
                </a:solidFill>
                <a:latin typeface="Sultan bold"/>
                <a:ea typeface="Times New Roman" pitchFamily="18" charset="0"/>
                <a:cs typeface="Arial" pitchFamily="34" charset="0"/>
              </a:rPr>
              <a:t>الدولة السعودية الأولي(3</a:t>
            </a:r>
            <a:r>
              <a:rPr lang="ar-SA" sz="2000" b="1" dirty="0" err="1" smtClean="0">
                <a:solidFill>
                  <a:srgbClr val="FF0000"/>
                </a:solidFill>
                <a:latin typeface="Sultan bold"/>
                <a:ea typeface="Times New Roman" pitchFamily="18" charset="0"/>
                <a:cs typeface="Arial" pitchFamily="34" charset="0"/>
              </a:rPr>
              <a:t>)</a:t>
            </a:r>
            <a:endParaRPr kumimoji="0" lang="ar-EG" sz="20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Flowchart: Multidocument 4"/>
          <p:cNvSpPr/>
          <p:nvPr/>
        </p:nvSpPr>
        <p:spPr>
          <a:xfrm>
            <a:off x="8144421" y="127629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6" name="Rectangle 5"/>
          <p:cNvSpPr/>
          <p:nvPr/>
        </p:nvSpPr>
        <p:spPr>
          <a:xfrm>
            <a:off x="6172200" y="1371600"/>
            <a:ext cx="2005677" cy="400110"/>
          </a:xfrm>
          <a:prstGeom prst="rect">
            <a:avLst/>
          </a:prstGeom>
        </p:spPr>
        <p:txBody>
          <a:bodyPr wrap="none">
            <a:spAutoFit/>
          </a:bodyPr>
          <a:lstStyle/>
          <a:p>
            <a:pPr rtl="1"/>
            <a:r>
              <a:rPr lang="ar-SA" sz="2000" b="1" dirty="0" smtClean="0">
                <a:solidFill>
                  <a:srgbClr val="7030A0"/>
                </a:solidFill>
              </a:rPr>
              <a:t>أكملي الفراغات التالية</a:t>
            </a:r>
            <a:endParaRPr lang="en-US" sz="2000" b="1" dirty="0">
              <a:solidFill>
                <a:srgbClr val="7030A0"/>
              </a:solidFill>
            </a:endParaRPr>
          </a:p>
        </p:txBody>
      </p:sp>
      <p:sp>
        <p:nvSpPr>
          <p:cNvPr id="13" name="Rectangle 6"/>
          <p:cNvSpPr/>
          <p:nvPr/>
        </p:nvSpPr>
        <p:spPr>
          <a:xfrm>
            <a:off x="1066800" y="2133600"/>
            <a:ext cx="7822975" cy="369332"/>
          </a:xfrm>
          <a:prstGeom prst="rect">
            <a:avLst/>
          </a:prstGeom>
        </p:spPr>
        <p:txBody>
          <a:bodyPr wrap="none">
            <a:spAutoFit/>
          </a:bodyPr>
          <a:lstStyle/>
          <a:p>
            <a:pPr rtl="1"/>
            <a:r>
              <a:rPr lang="ar-SA" b="1" dirty="0" smtClean="0"/>
              <a:t>1- </a:t>
            </a:r>
            <a:r>
              <a:rPr lang="ar-SA" b="1" dirty="0" err="1" smtClean="0"/>
              <a:t>استطاع .................................</a:t>
            </a:r>
            <a:r>
              <a:rPr lang="ar-SA" b="1" dirty="0" smtClean="0"/>
              <a:t> سنة 1207 هـ هزيمة زعيم بني خالد فى </a:t>
            </a:r>
            <a:r>
              <a:rPr lang="ar-SA" b="1" dirty="0" err="1" smtClean="0"/>
              <a:t>معركة ................</a:t>
            </a:r>
            <a:endParaRPr lang="en-US" dirty="0"/>
          </a:p>
        </p:txBody>
      </p:sp>
      <p:sp>
        <p:nvSpPr>
          <p:cNvPr id="11" name="Rectangle 14"/>
          <p:cNvSpPr/>
          <p:nvPr/>
        </p:nvSpPr>
        <p:spPr>
          <a:xfrm>
            <a:off x="5867400" y="1981200"/>
            <a:ext cx="1958158" cy="369332"/>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سعود بن عبد العزيز</a:t>
            </a:r>
            <a:endParaRPr lang="ar-SA" dirty="0"/>
          </a:p>
        </p:txBody>
      </p:sp>
      <p:sp>
        <p:nvSpPr>
          <p:cNvPr id="12" name="Rectangle 6"/>
          <p:cNvSpPr/>
          <p:nvPr/>
        </p:nvSpPr>
        <p:spPr>
          <a:xfrm>
            <a:off x="1219200" y="3733800"/>
            <a:ext cx="7726795" cy="369332"/>
          </a:xfrm>
          <a:prstGeom prst="rect">
            <a:avLst/>
          </a:prstGeom>
        </p:spPr>
        <p:txBody>
          <a:bodyPr wrap="none">
            <a:spAutoFit/>
          </a:bodyPr>
          <a:lstStyle/>
          <a:p>
            <a:pPr rtl="1"/>
            <a:r>
              <a:rPr lang="ar-SA" b="1" dirty="0" smtClean="0"/>
              <a:t>2- ازدادت الهيبة السياسية والقدرة العسكرية للدولة السعودية الأولي بعد توحيد </a:t>
            </a:r>
            <a:r>
              <a:rPr lang="ar-SA" b="1" dirty="0" err="1" smtClean="0"/>
              <a:t>إقليم ...................</a:t>
            </a:r>
            <a:endParaRPr lang="en-US" dirty="0"/>
          </a:p>
        </p:txBody>
      </p:sp>
      <p:sp>
        <p:nvSpPr>
          <p:cNvPr id="14" name="Rectangle 14"/>
          <p:cNvSpPr/>
          <p:nvPr/>
        </p:nvSpPr>
        <p:spPr>
          <a:xfrm>
            <a:off x="1295400" y="3581400"/>
            <a:ext cx="1066800" cy="381000"/>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الاحساء</a:t>
            </a:r>
            <a:endParaRPr lang="ar-SA" dirty="0"/>
          </a:p>
        </p:txBody>
      </p:sp>
      <p:sp>
        <p:nvSpPr>
          <p:cNvPr id="15" name="Rectangle 14"/>
          <p:cNvSpPr/>
          <p:nvPr/>
        </p:nvSpPr>
        <p:spPr>
          <a:xfrm>
            <a:off x="1295400" y="1981200"/>
            <a:ext cx="815158" cy="369332"/>
          </a:xfrm>
          <a:prstGeom prst="rect">
            <a:avLst/>
          </a:prstGeom>
        </p:spPr>
        <p:txBody>
          <a:bodyPr wrap="square">
            <a:spAutoFit/>
          </a:bodyPr>
          <a:lstStyle/>
          <a:p>
            <a:pPr algn="ctr"/>
            <a:r>
              <a:rPr lang="ar-SA" b="1" dirty="0" err="1" smtClean="0">
                <a:solidFill>
                  <a:srgbClr val="0070C0"/>
                </a:solidFill>
                <a:latin typeface="Sakkal Majalla" pitchFamily="2" charset="-78"/>
                <a:cs typeface="Sakkal Majalla" pitchFamily="2" charset="-78"/>
              </a:rPr>
              <a:t>الشيط</a:t>
            </a:r>
            <a:endParaRPr lang="ar-SA" dirty="0"/>
          </a:p>
        </p:txBody>
      </p:sp>
    </p:spTree>
    <p:extLst>
      <p:ext uri="{BB962C8B-B14F-4D97-AF65-F5344CB8AC3E}">
        <p14:creationId xmlns:p14="http://schemas.microsoft.com/office/powerpoint/2010/main" xmlns="" val="633396772"/>
      </p:ext>
    </p:extLst>
  </p:cSld>
  <p:clrMapOvr>
    <a:masterClrMapping/>
  </p:clrMapOvr>
  <mc:AlternateContent xmlns:mc="http://schemas.openxmlformats.org/markup-compatibility/2006">
    <mc:Choice xmlns:p14="http://schemas.microsoft.com/office/powerpoint/2010/main" xmlns="" Requires="p14">
      <p:transition spd="slow" p14:dur="1300">
        <p14:pan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500" fill="hold"/>
                                        <p:tgtEl>
                                          <p:spTgt spid="5"/>
                                        </p:tgtEl>
                                        <p:attrNameLst>
                                          <p:attrName>ppt_w</p:attrName>
                                        </p:attrNameLst>
                                      </p:cBhvr>
                                      <p:tavLst>
                                        <p:tav tm="0">
                                          <p:val>
                                            <p:fltVal val="0"/>
                                          </p:val>
                                        </p:tav>
                                        <p:tav tm="100000">
                                          <p:val>
                                            <p:strVal val="#ppt_w"/>
                                          </p:val>
                                        </p:tav>
                                      </p:tavLst>
                                    </p:anim>
                                    <p:anim calcmode="lin" valueType="num">
                                      <p:cBhvr>
                                        <p:cTn id="22" dur="500" fill="hold"/>
                                        <p:tgtEl>
                                          <p:spTgt spid="5"/>
                                        </p:tgtEl>
                                        <p:attrNameLst>
                                          <p:attrName>ppt_h</p:attrName>
                                        </p:attrNameLst>
                                      </p:cBhvr>
                                      <p:tavLst>
                                        <p:tav tm="0">
                                          <p:val>
                                            <p:fltVal val="0"/>
                                          </p:val>
                                        </p:tav>
                                        <p:tav tm="100000">
                                          <p:val>
                                            <p:strVal val="#ppt_h"/>
                                          </p:val>
                                        </p:tav>
                                      </p:tavLst>
                                    </p:anim>
                                    <p:animEffect transition="in" filter="fade">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p:cTn id="28" dur="500" fill="hold"/>
                                        <p:tgtEl>
                                          <p:spTgt spid="6"/>
                                        </p:tgtEl>
                                        <p:attrNameLst>
                                          <p:attrName>ppt_w</p:attrName>
                                        </p:attrNameLst>
                                      </p:cBhvr>
                                      <p:tavLst>
                                        <p:tav tm="0">
                                          <p:val>
                                            <p:fltVal val="0"/>
                                          </p:val>
                                        </p:tav>
                                        <p:tav tm="100000">
                                          <p:val>
                                            <p:strVal val="#ppt_w"/>
                                          </p:val>
                                        </p:tav>
                                      </p:tavLst>
                                    </p:anim>
                                    <p:anim calcmode="lin" valueType="num">
                                      <p:cBhvr>
                                        <p:cTn id="29" dur="500" fill="hold"/>
                                        <p:tgtEl>
                                          <p:spTgt spid="6"/>
                                        </p:tgtEl>
                                        <p:attrNameLst>
                                          <p:attrName>ppt_h</p:attrName>
                                        </p:attrNameLst>
                                      </p:cBhvr>
                                      <p:tavLst>
                                        <p:tav tm="0">
                                          <p:val>
                                            <p:fltVal val="0"/>
                                          </p:val>
                                        </p:tav>
                                        <p:tav tm="100000">
                                          <p:val>
                                            <p:strVal val="#ppt_h"/>
                                          </p:val>
                                        </p:tav>
                                      </p:tavLst>
                                    </p:anim>
                                    <p:animEffect transition="in" filter="fade">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barn(inVertical)">
                                      <p:cBhvr>
                                        <p:cTn id="35" dur="5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11"/>
                                        </p:tgtEl>
                                        <p:attrNameLst>
                                          <p:attrName>style.visibility</p:attrName>
                                        </p:attrNameLst>
                                      </p:cBhvr>
                                      <p:to>
                                        <p:strVal val="visible"/>
                                      </p:to>
                                    </p:set>
                                    <p:animEffect transition="in" filter="barn(inVertical)">
                                      <p:cBhvr>
                                        <p:cTn id="40" dur="500"/>
                                        <p:tgtEl>
                                          <p:spTgt spid="11"/>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15"/>
                                        </p:tgtEl>
                                        <p:attrNameLst>
                                          <p:attrName>style.visibility</p:attrName>
                                        </p:attrNameLst>
                                      </p:cBhvr>
                                      <p:to>
                                        <p:strVal val="visible"/>
                                      </p:to>
                                    </p:set>
                                    <p:animEffect transition="in" filter="barn(inVertical)">
                                      <p:cBhvr>
                                        <p:cTn id="45" dur="500"/>
                                        <p:tgtEl>
                                          <p:spTgt spid="15"/>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barn(inVertical)">
                                      <p:cBhvr>
                                        <p:cTn id="50" dur="500"/>
                                        <p:tgtEl>
                                          <p:spTgt spid="12"/>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Effect transition="in" filter="barn(inVertical)">
                                      <p:cBhvr>
                                        <p:cTn id="5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animBg="1"/>
      <p:bldP spid="6" grpId="0"/>
      <p:bldP spid="13" grpId="0"/>
      <p:bldP spid="11" grpId="0"/>
      <p:bldP spid="12" grpId="0"/>
      <p:bldP spid="14" grpId="0"/>
      <p:bldP spid="15" grpId="0"/>
    </p:bld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Multidocument 5"/>
          <p:cNvSpPr/>
          <p:nvPr/>
        </p:nvSpPr>
        <p:spPr>
          <a:xfrm>
            <a:off x="8172851" y="59049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8" name="Rectangle 7"/>
          <p:cNvSpPr/>
          <p:nvPr/>
        </p:nvSpPr>
        <p:spPr>
          <a:xfrm>
            <a:off x="6229475" y="685800"/>
            <a:ext cx="1923925" cy="400110"/>
          </a:xfrm>
          <a:prstGeom prst="rect">
            <a:avLst/>
          </a:prstGeom>
        </p:spPr>
        <p:txBody>
          <a:bodyPr wrap="none">
            <a:spAutoFit/>
          </a:bodyPr>
          <a:lstStyle/>
          <a:p>
            <a:r>
              <a:rPr lang="ar-SA" sz="2000" b="1" dirty="0" smtClean="0">
                <a:solidFill>
                  <a:srgbClr val="7030A0"/>
                </a:solidFill>
              </a:rPr>
              <a:t>فسري تاريخيا ما يلي</a:t>
            </a:r>
            <a:endParaRPr lang="ar-SA" sz="2000" dirty="0"/>
          </a:p>
        </p:txBody>
      </p:sp>
      <p:sp>
        <p:nvSpPr>
          <p:cNvPr id="5" name="Rectangle 6"/>
          <p:cNvSpPr/>
          <p:nvPr/>
        </p:nvSpPr>
        <p:spPr>
          <a:xfrm>
            <a:off x="4127883" y="1688068"/>
            <a:ext cx="5016117" cy="369332"/>
          </a:xfrm>
          <a:prstGeom prst="rect">
            <a:avLst/>
          </a:prstGeom>
        </p:spPr>
        <p:txBody>
          <a:bodyPr wrap="none">
            <a:spAutoFit/>
          </a:bodyPr>
          <a:lstStyle/>
          <a:p>
            <a:pPr rtl="1"/>
            <a:r>
              <a:rPr lang="ar-SA" b="1" dirty="0" smtClean="0"/>
              <a:t>1- دخول عسير تحت حكم الدولة السعودية الاولي دون عناء كبير</a:t>
            </a:r>
            <a:endParaRPr lang="en-US" dirty="0"/>
          </a:p>
        </p:txBody>
      </p:sp>
      <p:sp>
        <p:nvSpPr>
          <p:cNvPr id="7" name="Rectangle 14"/>
          <p:cNvSpPr/>
          <p:nvPr/>
        </p:nvSpPr>
        <p:spPr>
          <a:xfrm>
            <a:off x="381000" y="2221468"/>
            <a:ext cx="6400800" cy="473206"/>
          </a:xfrm>
          <a:prstGeom prst="rect">
            <a:avLst/>
          </a:prstGeom>
        </p:spPr>
        <p:txBody>
          <a:bodyPr wrap="square">
            <a:spAutoFit/>
          </a:bodyPr>
          <a:lstStyle/>
          <a:p>
            <a:pPr algn="r">
              <a:lnSpc>
                <a:spcPct val="150000"/>
              </a:lnSpc>
            </a:pPr>
            <a:r>
              <a:rPr lang="ar-SA" b="1" dirty="0" smtClean="0">
                <a:solidFill>
                  <a:srgbClr val="0070C0"/>
                </a:solidFill>
                <a:latin typeface="Sakkal Majalla" pitchFamily="2" charset="-78"/>
                <a:cs typeface="Sakkal Majalla" pitchFamily="2" charset="-78"/>
              </a:rPr>
              <a:t>لدخول القوات السعودية الى </a:t>
            </a:r>
            <a:r>
              <a:rPr lang="ar-SA" b="1" dirty="0" err="1" smtClean="0">
                <a:solidFill>
                  <a:srgbClr val="0070C0"/>
                </a:solidFill>
                <a:latin typeface="Sakkal Majalla" pitchFamily="2" charset="-78"/>
                <a:cs typeface="Sakkal Majalla" pitchFamily="2" charset="-78"/>
              </a:rPr>
              <a:t>بيشة</a:t>
            </a:r>
            <a:endParaRPr lang="ar-SA" dirty="0"/>
          </a:p>
        </p:txBody>
      </p:sp>
      <p:sp>
        <p:nvSpPr>
          <p:cNvPr id="9" name="Rectangle 6"/>
          <p:cNvSpPr/>
          <p:nvPr/>
        </p:nvSpPr>
        <p:spPr>
          <a:xfrm>
            <a:off x="4115803" y="3669268"/>
            <a:ext cx="4951997" cy="369332"/>
          </a:xfrm>
          <a:prstGeom prst="rect">
            <a:avLst/>
          </a:prstGeom>
        </p:spPr>
        <p:txBody>
          <a:bodyPr wrap="none">
            <a:spAutoFit/>
          </a:bodyPr>
          <a:lstStyle/>
          <a:p>
            <a:pPr rtl="1"/>
            <a:r>
              <a:rPr lang="ar-SA" b="1" dirty="0" smtClean="0"/>
              <a:t>2- مهاجمة الشريف الغالب بن مساعد إقليم السر سنة 1205 هـ</a:t>
            </a:r>
            <a:endParaRPr lang="en-US" dirty="0"/>
          </a:p>
        </p:txBody>
      </p:sp>
      <p:sp>
        <p:nvSpPr>
          <p:cNvPr id="10" name="Rectangle 14"/>
          <p:cNvSpPr/>
          <p:nvPr/>
        </p:nvSpPr>
        <p:spPr>
          <a:xfrm>
            <a:off x="-1524000" y="4202668"/>
            <a:ext cx="83589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نتيجة منع أشراف مكة أنصار الدعوة من الحج فى مواسم متعددة</a:t>
            </a:r>
            <a:endParaRPr lang="ar-SA" dirty="0"/>
          </a:p>
        </p:txBody>
      </p:sp>
    </p:spTree>
    <p:extLst>
      <p:ext uri="{BB962C8B-B14F-4D97-AF65-F5344CB8AC3E}">
        <p14:creationId xmlns:p14="http://schemas.microsoft.com/office/powerpoint/2010/main" xmlns="" val="1741361462"/>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Vertical)">
                                      <p:cBhvr>
                                        <p:cTn id="21" dur="5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barn(inVertical)">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arn(inVertical)">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barn(inVertical)">
                                      <p:cBhvr>
                                        <p:cTn id="3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5" grpId="0"/>
      <p:bldP spid="7" grpId="0"/>
      <p:bldP spid="9" grpId="0"/>
      <p:bldP spid="10" grpId="0"/>
    </p:bld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Multidocument 4"/>
          <p:cNvSpPr/>
          <p:nvPr/>
        </p:nvSpPr>
        <p:spPr>
          <a:xfrm>
            <a:off x="8077200" y="8382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6" name="Rectangle 5"/>
          <p:cNvSpPr/>
          <p:nvPr/>
        </p:nvSpPr>
        <p:spPr>
          <a:xfrm>
            <a:off x="2971800" y="990600"/>
            <a:ext cx="5147563" cy="400110"/>
          </a:xfrm>
          <a:prstGeom prst="rect">
            <a:avLst/>
          </a:prstGeom>
        </p:spPr>
        <p:txBody>
          <a:bodyPr wrap="none">
            <a:spAutoFit/>
          </a:bodyPr>
          <a:lstStyle/>
          <a:p>
            <a:pPr rtl="1"/>
            <a:r>
              <a:rPr lang="ar-SA" sz="2000" b="1" dirty="0" smtClean="0">
                <a:solidFill>
                  <a:srgbClr val="7030A0"/>
                </a:solidFill>
              </a:rPr>
              <a:t>وضحي طبيعة علاقة الدولة السعودية الأولي بأشراف الحجاز</a:t>
            </a:r>
            <a:endParaRPr lang="en-US" sz="2000" b="1" dirty="0">
              <a:solidFill>
                <a:srgbClr val="7030A0"/>
              </a:solidFill>
            </a:endParaRPr>
          </a:p>
        </p:txBody>
      </p:sp>
      <p:pic>
        <p:nvPicPr>
          <p:cNvPr id="9" name="صورة 8" descr="3123_1.jpg"/>
          <p:cNvPicPr>
            <a:picLocks noChangeAspect="1"/>
          </p:cNvPicPr>
          <p:nvPr/>
        </p:nvPicPr>
        <p:blipFill>
          <a:blip r:embed="rId2" cstate="print"/>
          <a:stretch>
            <a:fillRect/>
          </a:stretch>
        </p:blipFill>
        <p:spPr>
          <a:xfrm flipH="1">
            <a:off x="609600" y="2133600"/>
            <a:ext cx="3805238" cy="3238500"/>
          </a:xfrm>
          <a:prstGeom prst="rect">
            <a:avLst/>
          </a:prstGeom>
        </p:spPr>
      </p:pic>
    </p:spTree>
    <p:extLst>
      <p:ext uri="{BB962C8B-B14F-4D97-AF65-F5344CB8AC3E}">
        <p14:creationId xmlns:p14="http://schemas.microsoft.com/office/powerpoint/2010/main" xmlns="" val="660128739"/>
      </p:ext>
    </p:extLst>
  </p:cSld>
  <p:clrMapOvr>
    <a:masterClrMapping/>
  </p:clrMapOvr>
  <mc:AlternateContent xmlns:mc="http://schemas.openxmlformats.org/markup-compatibility/2006">
    <mc:Choice xmlns:p14="http://schemas.microsoft.com/office/powerpoint/2010/main" xmlns="" Requires="p14">
      <p:transition spd="slow" p14:dur="2000">
        <p14:prism isContent="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8" presetClass="entr" presetSubtype="0" accel="5000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p:cTn id="17" dur="1000" fill="hold"/>
                                        <p:tgtEl>
                                          <p:spTgt spid="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8" dur="1000" fill="hold"/>
                                        <p:tgtEl>
                                          <p:spTgt spid="9"/>
                                        </p:tgtEl>
                                        <p:attrNameLst>
                                          <p:attrName>ppt_x</p:attrName>
                                        </p:attrNameLst>
                                      </p:cBhvr>
                                      <p:tavLst>
                                        <p:tav tm="0">
                                          <p:val>
                                            <p:fltVal val="-1"/>
                                          </p:val>
                                        </p:tav>
                                        <p:tav tm="50000">
                                          <p:val>
                                            <p:fltVal val="0.95"/>
                                          </p:val>
                                        </p:tav>
                                        <p:tav tm="100000">
                                          <p:val>
                                            <p:strVal val="#ppt_x"/>
                                          </p:val>
                                        </p:tav>
                                      </p:tavLst>
                                    </p:anim>
                                    <p:anim calcmode="lin" valueType="num">
                                      <p:cBhvr>
                                        <p:cTn id="19" dur="1000" fill="hold"/>
                                        <p:tgtEl>
                                          <p:spTgt spid="9"/>
                                        </p:tgtEl>
                                        <p:attrNameLst>
                                          <p:attrName>ppt_y</p:attrName>
                                        </p:attrNameLst>
                                      </p:cBhvr>
                                      <p:tavLst>
                                        <p:tav tm="0">
                                          <p:val>
                                            <p:strVal val="#ppt_y"/>
                                          </p:val>
                                        </p:tav>
                                        <p:tav tm="100000">
                                          <p:val>
                                            <p:strVal val="#ppt_y"/>
                                          </p:val>
                                        </p:tav>
                                      </p:tavLst>
                                    </p:anim>
                                    <p:animEffect transition="in" filter="fade">
                                      <p:cBhvr>
                                        <p:cTn id="2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1809690"/>
            <a:ext cx="8153400" cy="400110"/>
          </a:xfrm>
          <a:prstGeom prst="rect">
            <a:avLst/>
          </a:prstGeom>
        </p:spPr>
        <p:txBody>
          <a:bodyPr wrap="square">
            <a:spAutoFit/>
          </a:bodyPr>
          <a:lstStyle/>
          <a:p>
            <a:pPr algn="r" rtl="1"/>
            <a:r>
              <a:rPr lang="ar-SA" sz="2000" b="1" dirty="0" smtClean="0">
                <a:solidFill>
                  <a:srgbClr val="7030A0"/>
                </a:solidFill>
              </a:rPr>
              <a:t>أكملي الفراغات التالية</a:t>
            </a:r>
            <a:endParaRPr lang="en-US" sz="2000" dirty="0">
              <a:solidFill>
                <a:srgbClr val="7030A0"/>
              </a:solidFill>
            </a:endParaRPr>
          </a:p>
        </p:txBody>
      </p:sp>
      <p:sp>
        <p:nvSpPr>
          <p:cNvPr id="3" name="Flowchart: Multidocument 2"/>
          <p:cNvSpPr/>
          <p:nvPr/>
        </p:nvSpPr>
        <p:spPr>
          <a:xfrm>
            <a:off x="8172851" y="1676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4" name="Rectangle 2"/>
          <p:cNvSpPr>
            <a:spLocks noChangeArrowheads="1"/>
          </p:cNvSpPr>
          <p:nvPr/>
        </p:nvSpPr>
        <p:spPr bwMode="auto">
          <a:xfrm>
            <a:off x="0" y="68580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5" name="AutoShape 1"/>
          <p:cNvSpPr>
            <a:spLocks noChangeArrowheads="1"/>
          </p:cNvSpPr>
          <p:nvPr/>
        </p:nvSpPr>
        <p:spPr bwMode="auto">
          <a:xfrm>
            <a:off x="1905000" y="561975"/>
            <a:ext cx="4953000" cy="5810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6" name="Rectangle 3"/>
          <p:cNvSpPr>
            <a:spLocks noChangeArrowheads="1"/>
          </p:cNvSpPr>
          <p:nvPr/>
        </p:nvSpPr>
        <p:spPr bwMode="auto">
          <a:xfrm>
            <a:off x="2606208" y="685800"/>
            <a:ext cx="3797835"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a:t>
            </a:r>
            <a:r>
              <a:rPr lang="ar-SA" sz="2000" b="1" dirty="0" smtClean="0">
                <a:solidFill>
                  <a:srgbClr val="002060"/>
                </a:solidFill>
                <a:latin typeface="Sultan bold"/>
                <a:ea typeface="Times New Roman" pitchFamily="18" charset="0"/>
                <a:cs typeface="Arial" pitchFamily="34" charset="0"/>
              </a:rPr>
              <a:t>لخامس</a:t>
            </a:r>
            <a:r>
              <a:rPr kumimoji="0" lang="ar-EG" sz="20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0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000" b="1" dirty="0" smtClean="0">
                <a:solidFill>
                  <a:srgbClr val="FF0000"/>
                </a:solidFill>
                <a:latin typeface="Sultan bold"/>
                <a:ea typeface="Times New Roman" pitchFamily="18" charset="0"/>
                <a:cs typeface="Arial" pitchFamily="34" charset="0"/>
              </a:rPr>
              <a:t>الدولة السعودية الأولي(4</a:t>
            </a:r>
            <a:r>
              <a:rPr lang="ar-SA" sz="2000" b="1" dirty="0" err="1" smtClean="0">
                <a:solidFill>
                  <a:srgbClr val="FF0000"/>
                </a:solidFill>
                <a:latin typeface="Sultan bold"/>
                <a:ea typeface="Times New Roman" pitchFamily="18" charset="0"/>
                <a:cs typeface="Arial" pitchFamily="34" charset="0"/>
              </a:rPr>
              <a:t>)</a:t>
            </a:r>
            <a:endParaRPr kumimoji="0" lang="ar-EG" sz="2000" b="1" i="0" u="none" strike="noStrike" cap="none" normalizeH="0" baseline="0" dirty="0" smtClean="0">
              <a:ln>
                <a:noFill/>
              </a:ln>
              <a:solidFill>
                <a:schemeClr val="tx1"/>
              </a:solidFill>
              <a:effectLst/>
              <a:latin typeface="Arial" pitchFamily="34" charset="0"/>
              <a:cs typeface="Arial" pitchFamily="34" charset="0"/>
            </a:endParaRPr>
          </a:p>
        </p:txBody>
      </p:sp>
      <p:sp>
        <p:nvSpPr>
          <p:cNvPr id="14" name="Rectangle 13"/>
          <p:cNvSpPr/>
          <p:nvPr/>
        </p:nvSpPr>
        <p:spPr>
          <a:xfrm>
            <a:off x="4219375" y="2667000"/>
            <a:ext cx="1114625" cy="473206"/>
          </a:xfrm>
          <a:prstGeom prst="rect">
            <a:avLst/>
          </a:prstGeom>
        </p:spPr>
        <p:txBody>
          <a:bodyPr wrap="square">
            <a:spAutoFit/>
          </a:bodyPr>
          <a:lstStyle/>
          <a:p>
            <a:pPr algn="r">
              <a:lnSpc>
                <a:spcPct val="150000"/>
              </a:lnSpc>
            </a:pPr>
            <a:r>
              <a:rPr lang="ar-SA" b="1" dirty="0" smtClean="0">
                <a:solidFill>
                  <a:srgbClr val="0070C0"/>
                </a:solidFill>
                <a:latin typeface="Sakkal Majalla" pitchFamily="2" charset="-78"/>
                <a:cs typeface="Sakkal Majalla" pitchFamily="2" charset="-78"/>
              </a:rPr>
              <a:t>محمد علي</a:t>
            </a:r>
            <a:endParaRPr lang="ar-SA" dirty="0"/>
          </a:p>
        </p:txBody>
      </p:sp>
      <p:sp>
        <p:nvSpPr>
          <p:cNvPr id="11" name="مستطيل 10"/>
          <p:cNvSpPr/>
          <p:nvPr/>
        </p:nvSpPr>
        <p:spPr>
          <a:xfrm>
            <a:off x="381000" y="2907268"/>
            <a:ext cx="8534400" cy="369332"/>
          </a:xfrm>
          <a:prstGeom prst="rect">
            <a:avLst/>
          </a:prstGeom>
        </p:spPr>
        <p:txBody>
          <a:bodyPr wrap="square">
            <a:spAutoFit/>
          </a:bodyPr>
          <a:lstStyle/>
          <a:p>
            <a:pPr algn="r"/>
            <a:r>
              <a:rPr lang="ar-SA" b="1" dirty="0" smtClean="0"/>
              <a:t>1- صدر أمر من الباب العالي الى ولي </a:t>
            </a:r>
            <a:r>
              <a:rPr lang="ar-SA" b="1" dirty="0" err="1" smtClean="0"/>
              <a:t>مصر .......................</a:t>
            </a:r>
            <a:r>
              <a:rPr lang="ar-SA" b="1" dirty="0" smtClean="0"/>
              <a:t> بمحاربة الدولة السعودية الأولي سنة 1222 هـ</a:t>
            </a:r>
            <a:endParaRPr lang="ar-SA" dirty="0"/>
          </a:p>
        </p:txBody>
      </p:sp>
      <p:sp>
        <p:nvSpPr>
          <p:cNvPr id="12" name="Rectangle 13"/>
          <p:cNvSpPr/>
          <p:nvPr/>
        </p:nvSpPr>
        <p:spPr>
          <a:xfrm>
            <a:off x="3962400" y="3923437"/>
            <a:ext cx="962225" cy="473206"/>
          </a:xfrm>
          <a:prstGeom prst="rect">
            <a:avLst/>
          </a:prstGeom>
        </p:spPr>
        <p:txBody>
          <a:bodyPr wrap="square">
            <a:spAutoFit/>
          </a:bodyPr>
          <a:lstStyle/>
          <a:p>
            <a:pPr algn="r">
              <a:lnSpc>
                <a:spcPct val="150000"/>
              </a:lnSpc>
            </a:pPr>
            <a:r>
              <a:rPr lang="ar-SA" b="1" dirty="0" err="1" smtClean="0">
                <a:solidFill>
                  <a:srgbClr val="0070C0"/>
                </a:solidFill>
                <a:latin typeface="Sakkal Majalla" pitchFamily="2" charset="-78"/>
                <a:cs typeface="Sakkal Majalla" pitchFamily="2" charset="-78"/>
              </a:rPr>
              <a:t>الخرمة</a:t>
            </a:r>
            <a:endParaRPr lang="ar-SA" b="1" dirty="0" smtClean="0">
              <a:solidFill>
                <a:srgbClr val="0070C0"/>
              </a:solidFill>
              <a:latin typeface="Sakkal Majalla" pitchFamily="2" charset="-78"/>
              <a:cs typeface="Sakkal Majalla" pitchFamily="2" charset="-78"/>
            </a:endParaRPr>
          </a:p>
        </p:txBody>
      </p:sp>
      <p:sp>
        <p:nvSpPr>
          <p:cNvPr id="13" name="مستطيل 12"/>
          <p:cNvSpPr/>
          <p:nvPr/>
        </p:nvSpPr>
        <p:spPr>
          <a:xfrm>
            <a:off x="457200" y="4202668"/>
            <a:ext cx="8229600" cy="369332"/>
          </a:xfrm>
          <a:prstGeom prst="rect">
            <a:avLst/>
          </a:prstGeom>
        </p:spPr>
        <p:txBody>
          <a:bodyPr wrap="square">
            <a:spAutoFit/>
          </a:bodyPr>
          <a:lstStyle/>
          <a:p>
            <a:pPr algn="r"/>
            <a:r>
              <a:rPr lang="ar-SA" b="1" dirty="0" smtClean="0"/>
              <a:t>2- انسحب عبد الله بن مسعود من الطائف </a:t>
            </a:r>
            <a:r>
              <a:rPr lang="ar-SA" b="1" dirty="0" err="1" smtClean="0"/>
              <a:t>الى </a:t>
            </a:r>
            <a:r>
              <a:rPr lang="ar-SA" b="1" dirty="0" smtClean="0"/>
              <a:t>......................وعسكر بقواته هناك.</a:t>
            </a:r>
            <a:endParaRPr lang="ar-SA" dirty="0"/>
          </a:p>
        </p:txBody>
      </p:sp>
    </p:spTree>
    <p:extLst>
      <p:ext uri="{BB962C8B-B14F-4D97-AF65-F5344CB8AC3E}">
        <p14:creationId xmlns:p14="http://schemas.microsoft.com/office/powerpoint/2010/main" xmlns="" val="3309010230"/>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fade">
                                      <p:cBhvr>
                                        <p:cTn id="28" dur="1000"/>
                                        <p:tgtEl>
                                          <p:spTgt spid="2"/>
                                        </p:tgtEl>
                                      </p:cBhvr>
                                    </p:animEffect>
                                    <p:anim calcmode="lin" valueType="num">
                                      <p:cBhvr>
                                        <p:cTn id="29" dur="1000" fill="hold"/>
                                        <p:tgtEl>
                                          <p:spTgt spid="2"/>
                                        </p:tgtEl>
                                        <p:attrNameLst>
                                          <p:attrName>ppt_x</p:attrName>
                                        </p:attrNameLst>
                                      </p:cBhvr>
                                      <p:tavLst>
                                        <p:tav tm="0">
                                          <p:val>
                                            <p:strVal val="#ppt_x"/>
                                          </p:val>
                                        </p:tav>
                                        <p:tav tm="100000">
                                          <p:val>
                                            <p:strVal val="#ppt_x"/>
                                          </p:val>
                                        </p:tav>
                                      </p:tavLst>
                                    </p:anim>
                                    <p:anim calcmode="lin" valueType="num">
                                      <p:cBhvr>
                                        <p:cTn id="3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blinds(horizontal)">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2"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wipe(right)">
                                      <p:cBhvr>
                                        <p:cTn id="40" dur="500"/>
                                        <p:tgtEl>
                                          <p:spTgt spid="14"/>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3"/>
                                        </p:tgtEl>
                                        <p:attrNameLst>
                                          <p:attrName>style.visibility</p:attrName>
                                        </p:attrNameLst>
                                      </p:cBhvr>
                                      <p:to>
                                        <p:strVal val="visible"/>
                                      </p:to>
                                    </p:set>
                                    <p:animEffect transition="in" filter="blinds(horizontal)">
                                      <p:cBhvr>
                                        <p:cTn id="45" dur="500"/>
                                        <p:tgtEl>
                                          <p:spTgt spid="13"/>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2"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wipe(right)">
                                      <p:cBhvr>
                                        <p:cTn id="5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5" grpId="0" animBg="1"/>
      <p:bldP spid="6" grpId="0"/>
      <p:bldP spid="14" grpId="0"/>
      <p:bldP spid="11" grpId="0"/>
      <p:bldP spid="12" grpId="0"/>
      <p:bldP spid="13" grpId="0"/>
    </p:bld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
          <p:cNvSpPr/>
          <p:nvPr/>
        </p:nvSpPr>
        <p:spPr>
          <a:xfrm>
            <a:off x="0" y="1428690"/>
            <a:ext cx="8153400" cy="400110"/>
          </a:xfrm>
          <a:prstGeom prst="rect">
            <a:avLst/>
          </a:prstGeom>
        </p:spPr>
        <p:txBody>
          <a:bodyPr wrap="square">
            <a:spAutoFit/>
          </a:bodyPr>
          <a:lstStyle/>
          <a:p>
            <a:pPr algn="r" rtl="1"/>
            <a:r>
              <a:rPr lang="ar-SA" sz="2000" b="1" dirty="0" smtClean="0">
                <a:solidFill>
                  <a:srgbClr val="7030A0"/>
                </a:solidFill>
              </a:rPr>
              <a:t>اذكري السبب لما يأتى</a:t>
            </a:r>
          </a:p>
        </p:txBody>
      </p:sp>
      <p:sp>
        <p:nvSpPr>
          <p:cNvPr id="15" name="Flowchart: Multidocument 2"/>
          <p:cNvSpPr/>
          <p:nvPr/>
        </p:nvSpPr>
        <p:spPr>
          <a:xfrm>
            <a:off x="8153400" y="1295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5" name="Rectangle 9"/>
          <p:cNvSpPr/>
          <p:nvPr/>
        </p:nvSpPr>
        <p:spPr>
          <a:xfrm rot="20716511">
            <a:off x="529026" y="1116675"/>
            <a:ext cx="3522189" cy="1020269"/>
          </a:xfrm>
          <a:prstGeom prst="rect">
            <a:avLst/>
          </a:prstGeom>
          <a:noFill/>
        </p:spPr>
        <p:txBody>
          <a:bodyPr wrap="none" lIns="91440" tIns="45720" rIns="91440" bIns="45720">
            <a:prstTxWarp prst="textWave2">
              <a:avLst>
                <a:gd name="adj1" fmla="val 20000"/>
                <a:gd name="adj2" fmla="val 414"/>
              </a:avLst>
            </a:prstTxWarp>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ar-SA" sz="54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متروك للطالبة</a:t>
            </a:r>
            <a:endParaRPr lang="en-US" sz="5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pic>
        <p:nvPicPr>
          <p:cNvPr id="6" name="Picture 6"/>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3352800"/>
            <a:ext cx="3789405" cy="3505200"/>
          </a:xfrm>
          <a:prstGeom prst="rect">
            <a:avLst/>
          </a:prstGeom>
        </p:spPr>
      </p:pic>
      <p:sp>
        <p:nvSpPr>
          <p:cNvPr id="7" name="Rectangle 3"/>
          <p:cNvSpPr/>
          <p:nvPr/>
        </p:nvSpPr>
        <p:spPr>
          <a:xfrm>
            <a:off x="5257800" y="2225806"/>
            <a:ext cx="3597460" cy="400110"/>
          </a:xfrm>
          <a:prstGeom prst="rect">
            <a:avLst/>
          </a:prstGeom>
        </p:spPr>
        <p:txBody>
          <a:bodyPr wrap="none">
            <a:spAutoFit/>
          </a:bodyPr>
          <a:lstStyle/>
          <a:p>
            <a:r>
              <a:rPr lang="ar-SA" sz="2000" b="1" dirty="0" smtClean="0"/>
              <a:t>1- دخول طوسون باشا جدة بدون مقاومة</a:t>
            </a:r>
            <a:endParaRPr lang="ar-SA" sz="2000" dirty="0"/>
          </a:p>
        </p:txBody>
      </p:sp>
      <p:sp>
        <p:nvSpPr>
          <p:cNvPr id="8" name="Rectangle 3"/>
          <p:cNvSpPr/>
          <p:nvPr/>
        </p:nvSpPr>
        <p:spPr>
          <a:xfrm>
            <a:off x="2286000" y="2835406"/>
            <a:ext cx="6670416" cy="400110"/>
          </a:xfrm>
          <a:prstGeom prst="rect">
            <a:avLst/>
          </a:prstGeom>
        </p:spPr>
        <p:txBody>
          <a:bodyPr wrap="none">
            <a:spAutoFit/>
          </a:bodyPr>
          <a:lstStyle/>
          <a:p>
            <a:r>
              <a:rPr lang="ar-SA" sz="2000" b="1" dirty="0" smtClean="0"/>
              <a:t>2- ضعف الجبهة السعودية بعد وفاة الإمام سعود بن عبد العزيز سنة 1229 هـ</a:t>
            </a:r>
            <a:endParaRPr lang="ar-SA" sz="2000" dirty="0"/>
          </a:p>
        </p:txBody>
      </p:sp>
    </p:spTree>
    <p:extLst>
      <p:ext uri="{BB962C8B-B14F-4D97-AF65-F5344CB8AC3E}">
        <p14:creationId xmlns:p14="http://schemas.microsoft.com/office/powerpoint/2010/main" xmlns="" val="2055416780"/>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1000"/>
                                        <p:tgtEl>
                                          <p:spTgt spid="13"/>
                                        </p:tgtEl>
                                      </p:cBhvr>
                                    </p:animEffect>
                                    <p:anim calcmode="lin" valueType="num">
                                      <p:cBhvr>
                                        <p:cTn id="15" dur="1000" fill="hold"/>
                                        <p:tgtEl>
                                          <p:spTgt spid="13"/>
                                        </p:tgtEl>
                                        <p:attrNameLst>
                                          <p:attrName>ppt_x</p:attrName>
                                        </p:attrNameLst>
                                      </p:cBhvr>
                                      <p:tavLst>
                                        <p:tav tm="0">
                                          <p:val>
                                            <p:strVal val="#ppt_x"/>
                                          </p:val>
                                        </p:tav>
                                        <p:tav tm="100000">
                                          <p:val>
                                            <p:strVal val="#ppt_x"/>
                                          </p:val>
                                        </p:tav>
                                      </p:tavLst>
                                    </p:anim>
                                    <p:anim calcmode="lin" valueType="num">
                                      <p:cBhvr>
                                        <p:cTn id="1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5"/>
                                        </p:tgtEl>
                                        <p:attrNameLst>
                                          <p:attrName>style.visibility</p:attrName>
                                        </p:attrNameLst>
                                      </p:cBhvr>
                                      <p:to>
                                        <p:strVal val="visible"/>
                                      </p:to>
                                    </p:set>
                                    <p:anim calcmode="lin" valueType="num">
                                      <p:cBhvr>
                                        <p:cTn id="33" dur="500" fill="hold"/>
                                        <p:tgtEl>
                                          <p:spTgt spid="5"/>
                                        </p:tgtEl>
                                        <p:attrNameLst>
                                          <p:attrName>ppt_w</p:attrName>
                                        </p:attrNameLst>
                                      </p:cBhvr>
                                      <p:tavLst>
                                        <p:tav tm="0">
                                          <p:val>
                                            <p:fltVal val="0"/>
                                          </p:val>
                                        </p:tav>
                                        <p:tav tm="100000">
                                          <p:val>
                                            <p:strVal val="#ppt_w"/>
                                          </p:val>
                                        </p:tav>
                                      </p:tavLst>
                                    </p:anim>
                                    <p:anim calcmode="lin" valueType="num">
                                      <p:cBhvr>
                                        <p:cTn id="34" dur="500" fill="hold"/>
                                        <p:tgtEl>
                                          <p:spTgt spid="5"/>
                                        </p:tgtEl>
                                        <p:attrNameLst>
                                          <p:attrName>ppt_h</p:attrName>
                                        </p:attrNameLst>
                                      </p:cBhvr>
                                      <p:tavLst>
                                        <p:tav tm="0">
                                          <p:val>
                                            <p:fltVal val="0"/>
                                          </p:val>
                                        </p:tav>
                                        <p:tav tm="100000">
                                          <p:val>
                                            <p:strVal val="#ppt_h"/>
                                          </p:val>
                                        </p:tav>
                                      </p:tavLst>
                                    </p:anim>
                                    <p:animEffect transition="in" filter="fade">
                                      <p:cBhvr>
                                        <p:cTn id="35" dur="500"/>
                                        <p:tgtEl>
                                          <p:spTgt spid="5"/>
                                        </p:tgtEl>
                                      </p:cBhvr>
                                    </p:animEffect>
                                  </p:childTnLst>
                                </p:cTn>
                              </p:par>
                            </p:childTnLst>
                          </p:cTn>
                        </p:par>
                      </p:childTnLst>
                    </p:cTn>
                  </p:par>
                  <p:par>
                    <p:cTn id="36" fill="hold">
                      <p:stCondLst>
                        <p:cond delay="indefinite"/>
                      </p:stCondLst>
                      <p:childTnLst>
                        <p:par>
                          <p:cTn id="37" fill="hold">
                            <p:stCondLst>
                              <p:cond delay="0"/>
                            </p:stCondLst>
                            <p:childTnLst>
                              <p:par>
                                <p:cTn id="38" presetID="19" presetClass="entr" presetSubtype="10" fill="hold" grpId="1" nodeType="clickEffect">
                                  <p:stCondLst>
                                    <p:cond delay="0"/>
                                  </p:stCondLst>
                                  <p:childTnLst>
                                    <p:set>
                                      <p:cBhvr>
                                        <p:cTn id="39" dur="1" fill="hold">
                                          <p:stCondLst>
                                            <p:cond delay="0"/>
                                          </p:stCondLst>
                                        </p:cTn>
                                        <p:tgtEl>
                                          <p:spTgt spid="5"/>
                                        </p:tgtEl>
                                        <p:attrNameLst>
                                          <p:attrName>style.visibility</p:attrName>
                                        </p:attrNameLst>
                                      </p:cBhvr>
                                      <p:to>
                                        <p:strVal val="visible"/>
                                      </p:to>
                                    </p:set>
                                    <p:anim calcmode="lin" valueType="num">
                                      <p:cBhvr>
                                        <p:cTn id="40" dur="5000" fill="hold"/>
                                        <p:tgtEl>
                                          <p:spTgt spid="5"/>
                                        </p:tgtEl>
                                        <p:attrNameLst>
                                          <p:attrName>ppt_w</p:attrName>
                                        </p:attrNameLst>
                                      </p:cBhvr>
                                      <p:tavLst>
                                        <p:tav tm="0" fmla="#ppt_w*sin(2.5*pi*$)">
                                          <p:val>
                                            <p:fltVal val="0"/>
                                          </p:val>
                                        </p:tav>
                                        <p:tav tm="100000">
                                          <p:val>
                                            <p:fltVal val="1"/>
                                          </p:val>
                                        </p:tav>
                                      </p:tavLst>
                                    </p:anim>
                                    <p:anim calcmode="lin" valueType="num">
                                      <p:cBhvr>
                                        <p:cTn id="41" dur="5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42" fill="hold">
                      <p:stCondLst>
                        <p:cond delay="indefinite"/>
                      </p:stCondLst>
                      <p:childTnLst>
                        <p:par>
                          <p:cTn id="43" fill="hold">
                            <p:stCondLst>
                              <p:cond delay="0"/>
                            </p:stCondLst>
                            <p:childTnLst>
                              <p:par>
                                <p:cTn id="44" presetID="53" presetClass="entr" presetSubtype="16" fill="hold" nodeType="clickEffect">
                                  <p:stCondLst>
                                    <p:cond delay="0"/>
                                  </p:stCondLst>
                                  <p:childTnLst>
                                    <p:set>
                                      <p:cBhvr>
                                        <p:cTn id="45" dur="1" fill="hold">
                                          <p:stCondLst>
                                            <p:cond delay="0"/>
                                          </p:stCondLst>
                                        </p:cTn>
                                        <p:tgtEl>
                                          <p:spTgt spid="6"/>
                                        </p:tgtEl>
                                        <p:attrNameLst>
                                          <p:attrName>style.visibility</p:attrName>
                                        </p:attrNameLst>
                                      </p:cBhvr>
                                      <p:to>
                                        <p:strVal val="visible"/>
                                      </p:to>
                                    </p:set>
                                    <p:anim calcmode="lin" valueType="num">
                                      <p:cBhvr>
                                        <p:cTn id="46" dur="500" fill="hold"/>
                                        <p:tgtEl>
                                          <p:spTgt spid="6"/>
                                        </p:tgtEl>
                                        <p:attrNameLst>
                                          <p:attrName>ppt_w</p:attrName>
                                        </p:attrNameLst>
                                      </p:cBhvr>
                                      <p:tavLst>
                                        <p:tav tm="0">
                                          <p:val>
                                            <p:fltVal val="0"/>
                                          </p:val>
                                        </p:tav>
                                        <p:tav tm="100000">
                                          <p:val>
                                            <p:strVal val="#ppt_w"/>
                                          </p:val>
                                        </p:tav>
                                      </p:tavLst>
                                    </p:anim>
                                    <p:anim calcmode="lin" valueType="num">
                                      <p:cBhvr>
                                        <p:cTn id="47" dur="500" fill="hold"/>
                                        <p:tgtEl>
                                          <p:spTgt spid="6"/>
                                        </p:tgtEl>
                                        <p:attrNameLst>
                                          <p:attrName>ppt_h</p:attrName>
                                        </p:attrNameLst>
                                      </p:cBhvr>
                                      <p:tavLst>
                                        <p:tav tm="0">
                                          <p:val>
                                            <p:fltVal val="0"/>
                                          </p:val>
                                        </p:tav>
                                        <p:tav tm="100000">
                                          <p:val>
                                            <p:strVal val="#ppt_h"/>
                                          </p:val>
                                        </p:tav>
                                      </p:tavLst>
                                    </p:anim>
                                    <p:animEffect transition="in" filter="fade">
                                      <p:cBhvr>
                                        <p:cTn id="4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animBg="1"/>
      <p:bldP spid="5" grpId="0"/>
      <p:bldP spid="5" grpId="1"/>
      <p:bldP spid="7" grpId="0"/>
      <p:bldP spid="8" grpId="0"/>
    </p:bld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Multidocument 1"/>
          <p:cNvSpPr/>
          <p:nvPr/>
        </p:nvSpPr>
        <p:spPr>
          <a:xfrm>
            <a:off x="8096651" y="7620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6" name="Rectangle 2"/>
          <p:cNvSpPr/>
          <p:nvPr/>
        </p:nvSpPr>
        <p:spPr>
          <a:xfrm>
            <a:off x="2116542" y="838200"/>
            <a:ext cx="5981614" cy="400110"/>
          </a:xfrm>
          <a:prstGeom prst="rect">
            <a:avLst/>
          </a:prstGeom>
        </p:spPr>
        <p:txBody>
          <a:bodyPr wrap="square">
            <a:spAutoFit/>
          </a:bodyPr>
          <a:lstStyle/>
          <a:p>
            <a:pPr algn="r"/>
            <a:r>
              <a:rPr lang="ar-SA" sz="2000" b="1" dirty="0" smtClean="0">
                <a:solidFill>
                  <a:srgbClr val="7030A0"/>
                </a:solidFill>
              </a:rPr>
              <a:t>اختاري الإجابة الصحيحة</a:t>
            </a:r>
            <a:endParaRPr lang="ar-SA" sz="2000" dirty="0"/>
          </a:p>
        </p:txBody>
      </p:sp>
      <p:sp>
        <p:nvSpPr>
          <p:cNvPr id="7" name="Rectangle 3"/>
          <p:cNvSpPr/>
          <p:nvPr/>
        </p:nvSpPr>
        <p:spPr>
          <a:xfrm>
            <a:off x="3200400" y="1524000"/>
            <a:ext cx="5750292" cy="400110"/>
          </a:xfrm>
          <a:prstGeom prst="rect">
            <a:avLst/>
          </a:prstGeom>
        </p:spPr>
        <p:txBody>
          <a:bodyPr wrap="none">
            <a:spAutoFit/>
          </a:bodyPr>
          <a:lstStyle/>
          <a:p>
            <a:r>
              <a:rPr lang="ar-SA" sz="2000" b="1" dirty="0" smtClean="0"/>
              <a:t>1- وصلت الحملة العثمانية بقيادة طوسون باشا الى ميناء ينبع سنة </a:t>
            </a:r>
            <a:endParaRPr lang="ar-SA" sz="2000" dirty="0"/>
          </a:p>
        </p:txBody>
      </p:sp>
      <p:sp>
        <p:nvSpPr>
          <p:cNvPr id="8" name="Rectangle 14"/>
          <p:cNvSpPr/>
          <p:nvPr/>
        </p:nvSpPr>
        <p:spPr>
          <a:xfrm>
            <a:off x="5715000" y="1905000"/>
            <a:ext cx="19581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1222 هـ</a:t>
            </a:r>
            <a:endParaRPr lang="ar-SA" dirty="0"/>
          </a:p>
        </p:txBody>
      </p:sp>
      <p:sp>
        <p:nvSpPr>
          <p:cNvPr id="9" name="Rectangle 14"/>
          <p:cNvSpPr/>
          <p:nvPr/>
        </p:nvSpPr>
        <p:spPr>
          <a:xfrm>
            <a:off x="5867400" y="2514600"/>
            <a:ext cx="18057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1226 هـ</a:t>
            </a:r>
            <a:endParaRPr lang="ar-SA" dirty="0"/>
          </a:p>
        </p:txBody>
      </p:sp>
      <p:sp>
        <p:nvSpPr>
          <p:cNvPr id="11" name="Rectangle 3"/>
          <p:cNvSpPr/>
          <p:nvPr/>
        </p:nvSpPr>
        <p:spPr>
          <a:xfrm>
            <a:off x="3581400" y="3886200"/>
            <a:ext cx="5327099" cy="400110"/>
          </a:xfrm>
          <a:prstGeom prst="rect">
            <a:avLst/>
          </a:prstGeom>
        </p:spPr>
        <p:txBody>
          <a:bodyPr wrap="none">
            <a:spAutoFit/>
          </a:bodyPr>
          <a:lstStyle/>
          <a:p>
            <a:r>
              <a:rPr lang="ar-SA" sz="2000" b="1" dirty="0" smtClean="0"/>
              <a:t>2- استمر حصار ابراهيم باشا للدرعية سنة 1233 هـ أكثر من</a:t>
            </a:r>
            <a:endParaRPr lang="ar-SA" sz="2000" dirty="0"/>
          </a:p>
        </p:txBody>
      </p:sp>
      <p:sp>
        <p:nvSpPr>
          <p:cNvPr id="12" name="Rectangle 14"/>
          <p:cNvSpPr/>
          <p:nvPr/>
        </p:nvSpPr>
        <p:spPr>
          <a:xfrm>
            <a:off x="6553200" y="4343400"/>
            <a:ext cx="11199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ثلاثة أشهر</a:t>
            </a:r>
            <a:endParaRPr lang="ar-SA" dirty="0"/>
          </a:p>
        </p:txBody>
      </p:sp>
      <p:sp>
        <p:nvSpPr>
          <p:cNvPr id="14" name="Rectangle 14"/>
          <p:cNvSpPr/>
          <p:nvPr/>
        </p:nvSpPr>
        <p:spPr>
          <a:xfrm>
            <a:off x="5867400" y="3135868"/>
            <a:ext cx="18057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1230 هـ</a:t>
            </a:r>
            <a:endParaRPr lang="ar-SA" dirty="0"/>
          </a:p>
        </p:txBody>
      </p:sp>
      <p:sp>
        <p:nvSpPr>
          <p:cNvPr id="16" name="Rectangle 14"/>
          <p:cNvSpPr/>
          <p:nvPr/>
        </p:nvSpPr>
        <p:spPr>
          <a:xfrm>
            <a:off x="6804842" y="5029200"/>
            <a:ext cx="8913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ستة أشهر</a:t>
            </a:r>
            <a:endParaRPr lang="ar-SA" dirty="0"/>
          </a:p>
        </p:txBody>
      </p:sp>
      <p:sp>
        <p:nvSpPr>
          <p:cNvPr id="17" name="Rectangle 14"/>
          <p:cNvSpPr/>
          <p:nvPr/>
        </p:nvSpPr>
        <p:spPr>
          <a:xfrm>
            <a:off x="5029200" y="5715000"/>
            <a:ext cx="27201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تسعة أشهر</a:t>
            </a:r>
            <a:endParaRPr lang="ar-SA" dirty="0"/>
          </a:p>
        </p:txBody>
      </p:sp>
      <p:sp>
        <p:nvSpPr>
          <p:cNvPr id="18" name="سهم مخطط إلى اليمين 17"/>
          <p:cNvSpPr/>
          <p:nvPr/>
        </p:nvSpPr>
        <p:spPr>
          <a:xfrm>
            <a:off x="4724400" y="24765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
        <p:nvSpPr>
          <p:cNvPr id="19" name="سهم مخطط إلى اليمين 18"/>
          <p:cNvSpPr/>
          <p:nvPr/>
        </p:nvSpPr>
        <p:spPr>
          <a:xfrm>
            <a:off x="5334000" y="51054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xmlns="" val="2055416780"/>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barn(inVertical)">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barn(inVertical)">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barn(inVertical)">
                                      <p:cBhvr>
                                        <p:cTn id="31" dur="500"/>
                                        <p:tgtEl>
                                          <p:spTgt spid="14"/>
                                        </p:tgtEl>
                                      </p:cBhvr>
                                    </p:animEffect>
                                  </p:childTnLst>
                                </p:cTn>
                              </p:par>
                            </p:childTnLst>
                          </p:cTn>
                        </p:par>
                      </p:childTnLst>
                    </p:cTn>
                  </p:par>
                  <p:par>
                    <p:cTn id="32" fill="hold">
                      <p:stCondLst>
                        <p:cond delay="indefinite"/>
                      </p:stCondLst>
                      <p:childTnLst>
                        <p:par>
                          <p:cTn id="33" fill="hold">
                            <p:stCondLst>
                              <p:cond delay="0"/>
                            </p:stCondLst>
                            <p:childTnLst>
                              <p:par>
                                <p:cTn id="34" presetID="48" presetClass="entr" presetSubtype="0" accel="50000" fill="hold" grpId="0" nodeType="clickEffect">
                                  <p:stCondLst>
                                    <p:cond delay="0"/>
                                  </p:stCondLst>
                                  <p:childTnLst>
                                    <p:set>
                                      <p:cBhvr>
                                        <p:cTn id="35" dur="1" fill="hold">
                                          <p:stCondLst>
                                            <p:cond delay="0"/>
                                          </p:stCondLst>
                                        </p:cTn>
                                        <p:tgtEl>
                                          <p:spTgt spid="18"/>
                                        </p:tgtEl>
                                        <p:attrNameLst>
                                          <p:attrName>style.visibility</p:attrName>
                                        </p:attrNameLst>
                                      </p:cBhvr>
                                      <p:to>
                                        <p:strVal val="visible"/>
                                      </p:to>
                                    </p:set>
                                    <p:anim calcmode="lin" valueType="num">
                                      <p:cBhvr>
                                        <p:cTn id="36" dur="1000" fill="hold"/>
                                        <p:tgtEl>
                                          <p:spTgt spid="1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7" dur="1000" fill="hold"/>
                                        <p:tgtEl>
                                          <p:spTgt spid="18"/>
                                        </p:tgtEl>
                                        <p:attrNameLst>
                                          <p:attrName>ppt_x</p:attrName>
                                        </p:attrNameLst>
                                      </p:cBhvr>
                                      <p:tavLst>
                                        <p:tav tm="0">
                                          <p:val>
                                            <p:fltVal val="-1"/>
                                          </p:val>
                                        </p:tav>
                                        <p:tav tm="50000">
                                          <p:val>
                                            <p:fltVal val="0.95"/>
                                          </p:val>
                                        </p:tav>
                                        <p:tav tm="100000">
                                          <p:val>
                                            <p:strVal val="#ppt_x"/>
                                          </p:val>
                                        </p:tav>
                                      </p:tavLst>
                                    </p:anim>
                                    <p:anim calcmode="lin" valueType="num">
                                      <p:cBhvr>
                                        <p:cTn id="38" dur="1000" fill="hold"/>
                                        <p:tgtEl>
                                          <p:spTgt spid="18"/>
                                        </p:tgtEl>
                                        <p:attrNameLst>
                                          <p:attrName>ppt_y</p:attrName>
                                        </p:attrNameLst>
                                      </p:cBhvr>
                                      <p:tavLst>
                                        <p:tav tm="0">
                                          <p:val>
                                            <p:strVal val="#ppt_y"/>
                                          </p:val>
                                        </p:tav>
                                        <p:tav tm="100000">
                                          <p:val>
                                            <p:strVal val="#ppt_y"/>
                                          </p:val>
                                        </p:tav>
                                      </p:tavLst>
                                    </p:anim>
                                    <p:animEffect transition="in" filter="fade">
                                      <p:cBhvr>
                                        <p:cTn id="39" dur="1000"/>
                                        <p:tgtEl>
                                          <p:spTgt spid="18"/>
                                        </p:tgtEl>
                                      </p:cBhvr>
                                    </p:animEffect>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 calcmode="lin" valueType="num">
                                      <p:cBhvr additive="base">
                                        <p:cTn id="44" dur="500" fill="hold"/>
                                        <p:tgtEl>
                                          <p:spTgt spid="11"/>
                                        </p:tgtEl>
                                        <p:attrNameLst>
                                          <p:attrName>ppt_x</p:attrName>
                                        </p:attrNameLst>
                                      </p:cBhvr>
                                      <p:tavLst>
                                        <p:tav tm="0">
                                          <p:val>
                                            <p:strVal val="#ppt_x"/>
                                          </p:val>
                                        </p:tav>
                                        <p:tav tm="100000">
                                          <p:val>
                                            <p:strVal val="#ppt_x"/>
                                          </p:val>
                                        </p:tav>
                                      </p:tavLst>
                                    </p:anim>
                                    <p:anim calcmode="lin" valueType="num">
                                      <p:cBhvr additive="base">
                                        <p:cTn id="4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barn(inVertical)">
                                      <p:cBhvr>
                                        <p:cTn id="50" dur="500"/>
                                        <p:tgtEl>
                                          <p:spTgt spid="12"/>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barn(inVertical)">
                                      <p:cBhvr>
                                        <p:cTn id="55" dur="500"/>
                                        <p:tgtEl>
                                          <p:spTgt spid="16"/>
                                        </p:tgtEl>
                                      </p:cBhvr>
                                    </p:animEffect>
                                  </p:childTnLst>
                                </p:cTn>
                              </p:par>
                            </p:childTnLst>
                          </p:cTn>
                        </p:par>
                      </p:childTnLst>
                    </p:cTn>
                  </p:par>
                  <p:par>
                    <p:cTn id="56" fill="hold">
                      <p:stCondLst>
                        <p:cond delay="indefinite"/>
                      </p:stCondLst>
                      <p:childTnLst>
                        <p:par>
                          <p:cTn id="57" fill="hold">
                            <p:stCondLst>
                              <p:cond delay="0"/>
                            </p:stCondLst>
                            <p:childTnLst>
                              <p:par>
                                <p:cTn id="58" presetID="16" presetClass="entr" presetSubtype="21" fill="hold" grpId="0" nodeType="clickEffect">
                                  <p:stCondLst>
                                    <p:cond delay="0"/>
                                  </p:stCondLst>
                                  <p:childTnLst>
                                    <p:set>
                                      <p:cBhvr>
                                        <p:cTn id="59" dur="1" fill="hold">
                                          <p:stCondLst>
                                            <p:cond delay="0"/>
                                          </p:stCondLst>
                                        </p:cTn>
                                        <p:tgtEl>
                                          <p:spTgt spid="17"/>
                                        </p:tgtEl>
                                        <p:attrNameLst>
                                          <p:attrName>style.visibility</p:attrName>
                                        </p:attrNameLst>
                                      </p:cBhvr>
                                      <p:to>
                                        <p:strVal val="visible"/>
                                      </p:to>
                                    </p:set>
                                    <p:animEffect transition="in" filter="barn(inVertical)">
                                      <p:cBhvr>
                                        <p:cTn id="60" dur="500"/>
                                        <p:tgtEl>
                                          <p:spTgt spid="17"/>
                                        </p:tgtEl>
                                      </p:cBhvr>
                                    </p:animEffect>
                                  </p:childTnLst>
                                </p:cTn>
                              </p:par>
                            </p:childTnLst>
                          </p:cTn>
                        </p:par>
                      </p:childTnLst>
                    </p:cTn>
                  </p:par>
                  <p:par>
                    <p:cTn id="61" fill="hold">
                      <p:stCondLst>
                        <p:cond delay="indefinite"/>
                      </p:stCondLst>
                      <p:childTnLst>
                        <p:par>
                          <p:cTn id="62" fill="hold">
                            <p:stCondLst>
                              <p:cond delay="0"/>
                            </p:stCondLst>
                            <p:childTnLst>
                              <p:par>
                                <p:cTn id="63" presetID="48" presetClass="entr" presetSubtype="0" accel="50000" fill="hold" grpId="0" nodeType="clickEffect">
                                  <p:stCondLst>
                                    <p:cond delay="0"/>
                                  </p:stCondLst>
                                  <p:childTnLst>
                                    <p:set>
                                      <p:cBhvr>
                                        <p:cTn id="64" dur="1" fill="hold">
                                          <p:stCondLst>
                                            <p:cond delay="0"/>
                                          </p:stCondLst>
                                        </p:cTn>
                                        <p:tgtEl>
                                          <p:spTgt spid="19"/>
                                        </p:tgtEl>
                                        <p:attrNameLst>
                                          <p:attrName>style.visibility</p:attrName>
                                        </p:attrNameLst>
                                      </p:cBhvr>
                                      <p:to>
                                        <p:strVal val="visible"/>
                                      </p:to>
                                    </p:set>
                                    <p:anim calcmode="lin" valueType="num">
                                      <p:cBhvr>
                                        <p:cTn id="65" dur="1000" fill="hold"/>
                                        <p:tgtEl>
                                          <p:spTgt spid="1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66" dur="1000" fill="hold"/>
                                        <p:tgtEl>
                                          <p:spTgt spid="19"/>
                                        </p:tgtEl>
                                        <p:attrNameLst>
                                          <p:attrName>ppt_x</p:attrName>
                                        </p:attrNameLst>
                                      </p:cBhvr>
                                      <p:tavLst>
                                        <p:tav tm="0">
                                          <p:val>
                                            <p:fltVal val="-1"/>
                                          </p:val>
                                        </p:tav>
                                        <p:tav tm="50000">
                                          <p:val>
                                            <p:fltVal val="0.95"/>
                                          </p:val>
                                        </p:tav>
                                        <p:tav tm="100000">
                                          <p:val>
                                            <p:strVal val="#ppt_x"/>
                                          </p:val>
                                        </p:tav>
                                      </p:tavLst>
                                    </p:anim>
                                    <p:anim calcmode="lin" valueType="num">
                                      <p:cBhvr>
                                        <p:cTn id="67" dur="1000" fill="hold"/>
                                        <p:tgtEl>
                                          <p:spTgt spid="19"/>
                                        </p:tgtEl>
                                        <p:attrNameLst>
                                          <p:attrName>ppt_y</p:attrName>
                                        </p:attrNameLst>
                                      </p:cBhvr>
                                      <p:tavLst>
                                        <p:tav tm="0">
                                          <p:val>
                                            <p:strVal val="#ppt_y"/>
                                          </p:val>
                                        </p:tav>
                                        <p:tav tm="100000">
                                          <p:val>
                                            <p:strVal val="#ppt_y"/>
                                          </p:val>
                                        </p:tav>
                                      </p:tavLst>
                                    </p:anim>
                                    <p:animEffect transition="in" filter="fade">
                                      <p:cBhvr>
                                        <p:cTn id="68"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P spid="9" grpId="0"/>
      <p:bldP spid="11" grpId="0"/>
      <p:bldP spid="12" grpId="0"/>
      <p:bldP spid="14" grpId="0"/>
      <p:bldP spid="16" grpId="0"/>
      <p:bldP spid="17" grpId="0"/>
      <p:bldP spid="18" grpId="0" animBg="1"/>
      <p:bldP spid="19" grpId="0" animBg="1"/>
    </p:bld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4" name="AutoShape 1"/>
          <p:cNvSpPr>
            <a:spLocks noChangeArrowheads="1"/>
          </p:cNvSpPr>
          <p:nvPr/>
        </p:nvSpPr>
        <p:spPr bwMode="auto">
          <a:xfrm>
            <a:off x="1710134" y="323056"/>
            <a:ext cx="5681266" cy="725487"/>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sz="2000"/>
          </a:p>
        </p:txBody>
      </p:sp>
      <p:sp>
        <p:nvSpPr>
          <p:cNvPr id="5" name="Rectangle 3"/>
          <p:cNvSpPr>
            <a:spLocks noChangeArrowheads="1"/>
          </p:cNvSpPr>
          <p:nvPr/>
        </p:nvSpPr>
        <p:spPr bwMode="auto">
          <a:xfrm>
            <a:off x="2222652" y="454968"/>
            <a:ext cx="4698722"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kumimoji="0" lang="ar-SA" sz="2400" b="1" i="0" u="none" strike="noStrike" cap="none" normalizeH="0" baseline="0" dirty="0" smtClean="0">
                <a:ln>
                  <a:noFill/>
                </a:ln>
                <a:solidFill>
                  <a:srgbClr val="002060"/>
                </a:solidFill>
                <a:effectLst/>
                <a:latin typeface="Sultan bold"/>
                <a:ea typeface="Times New Roman" pitchFamily="18" charset="0"/>
                <a:cs typeface="Arial" pitchFamily="34" charset="0"/>
              </a:rPr>
              <a:t>سادس</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400" b="1" dirty="0" smtClean="0">
                <a:solidFill>
                  <a:srgbClr val="FF0000"/>
                </a:solidFill>
                <a:latin typeface="Sultan bold"/>
                <a:ea typeface="Times New Roman" pitchFamily="18" charset="0"/>
                <a:cs typeface="Arial" pitchFamily="34" charset="0"/>
              </a:rPr>
              <a:t>الدولة السعودية الأولي(5</a:t>
            </a:r>
            <a:r>
              <a:rPr lang="ar-SA" sz="2400" b="1" dirty="0" err="1" smtClean="0">
                <a:solidFill>
                  <a:srgbClr val="FF0000"/>
                </a:solidFill>
                <a:latin typeface="Sultan bold"/>
                <a:ea typeface="Times New Roman" pitchFamily="18" charset="0"/>
                <a:cs typeface="Arial" pitchFamily="34" charset="0"/>
              </a:rPr>
              <a:t>)</a:t>
            </a:r>
            <a:endParaRPr kumimoji="0" lang="ar-EG" sz="2000" b="1" i="0" u="none" strike="noStrike" cap="none" normalizeH="0" baseline="0" dirty="0" smtClean="0">
              <a:ln>
                <a:noFill/>
              </a:ln>
              <a:solidFill>
                <a:schemeClr val="tx1"/>
              </a:solidFill>
              <a:effectLst/>
              <a:latin typeface="Arial" pitchFamily="34" charset="0"/>
              <a:cs typeface="Arial" pitchFamily="34" charset="0"/>
            </a:endParaRPr>
          </a:p>
        </p:txBody>
      </p:sp>
      <p:sp>
        <p:nvSpPr>
          <p:cNvPr id="10" name="Rectangle 1"/>
          <p:cNvSpPr/>
          <p:nvPr/>
        </p:nvSpPr>
        <p:spPr>
          <a:xfrm>
            <a:off x="6248400" y="1524000"/>
            <a:ext cx="2005677" cy="400110"/>
          </a:xfrm>
          <a:prstGeom prst="rect">
            <a:avLst/>
          </a:prstGeom>
        </p:spPr>
        <p:txBody>
          <a:bodyPr wrap="none">
            <a:spAutoFit/>
          </a:bodyPr>
          <a:lstStyle/>
          <a:p>
            <a:pPr rtl="1"/>
            <a:r>
              <a:rPr lang="ar-SA" sz="2000" b="1" dirty="0" smtClean="0">
                <a:solidFill>
                  <a:srgbClr val="7030A0"/>
                </a:solidFill>
              </a:rPr>
              <a:t>أكملي الفراغات التالية</a:t>
            </a:r>
            <a:endParaRPr lang="en-US" sz="2000" dirty="0">
              <a:solidFill>
                <a:srgbClr val="7030A0"/>
              </a:solidFill>
            </a:endParaRPr>
          </a:p>
        </p:txBody>
      </p:sp>
      <p:sp>
        <p:nvSpPr>
          <p:cNvPr id="11" name="Flowchart: Multidocument 2"/>
          <p:cNvSpPr/>
          <p:nvPr/>
        </p:nvSpPr>
        <p:spPr>
          <a:xfrm>
            <a:off x="8172851" y="13716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14" name="Rectangle 1"/>
          <p:cNvSpPr/>
          <p:nvPr/>
        </p:nvSpPr>
        <p:spPr>
          <a:xfrm>
            <a:off x="0" y="2209800"/>
            <a:ext cx="8916023" cy="1200329"/>
          </a:xfrm>
          <a:prstGeom prst="rect">
            <a:avLst/>
          </a:prstGeom>
        </p:spPr>
        <p:txBody>
          <a:bodyPr wrap="square">
            <a:spAutoFit/>
          </a:bodyPr>
          <a:lstStyle/>
          <a:p>
            <a:pPr algn="r" rtl="1">
              <a:lnSpc>
                <a:spcPct val="200000"/>
              </a:lnSpc>
            </a:pPr>
            <a:r>
              <a:rPr lang="ar-SA" b="1" dirty="0" smtClean="0">
                <a:solidFill>
                  <a:srgbClr val="7030A0"/>
                </a:solidFill>
              </a:rPr>
              <a:t>1- </a:t>
            </a:r>
            <a:r>
              <a:rPr lang="ar-SA" b="1" dirty="0" smtClean="0"/>
              <a:t>كان زعماء الدولة السعودية الأولي </a:t>
            </a:r>
            <a:r>
              <a:rPr lang="ar-SA" b="1" dirty="0" err="1" smtClean="0"/>
              <a:t>يصطحبون ....................</a:t>
            </a:r>
            <a:r>
              <a:rPr lang="ar-SA" b="1" dirty="0" smtClean="0"/>
              <a:t> معهم فى الحملات </a:t>
            </a:r>
            <a:r>
              <a:rPr lang="ar-SA" b="1" dirty="0" err="1" smtClean="0"/>
              <a:t>فيقعدون .........................</a:t>
            </a:r>
            <a:r>
              <a:rPr lang="ar-SA" b="1" dirty="0" smtClean="0"/>
              <a:t> علمية ينتفع </a:t>
            </a:r>
            <a:r>
              <a:rPr lang="ar-SA" b="1" dirty="0" err="1" smtClean="0"/>
              <a:t>بها</a:t>
            </a:r>
            <a:r>
              <a:rPr lang="ar-SA" b="1" dirty="0" smtClean="0"/>
              <a:t> أفراد</a:t>
            </a:r>
            <a:endParaRPr lang="en-US" b="1" dirty="0"/>
          </a:p>
        </p:txBody>
      </p:sp>
      <p:sp>
        <p:nvSpPr>
          <p:cNvPr id="15" name="Rectangle 7"/>
          <p:cNvSpPr/>
          <p:nvPr/>
        </p:nvSpPr>
        <p:spPr>
          <a:xfrm>
            <a:off x="3886200" y="2209800"/>
            <a:ext cx="1200787" cy="400110"/>
          </a:xfrm>
          <a:prstGeom prst="rect">
            <a:avLst/>
          </a:prstGeom>
        </p:spPr>
        <p:txBody>
          <a:bodyPr wrap="square">
            <a:spAutoFit/>
          </a:bodyPr>
          <a:lstStyle/>
          <a:p>
            <a:pPr algn="ctr" rtl="1"/>
            <a:r>
              <a:rPr lang="ar-SA" sz="2000" b="1" dirty="0" smtClean="0">
                <a:solidFill>
                  <a:srgbClr val="00B0F0"/>
                </a:solidFill>
                <a:latin typeface="Sakkal Majalla" pitchFamily="2" charset="-78"/>
                <a:cs typeface="Sakkal Majalla" pitchFamily="2" charset="-78"/>
              </a:rPr>
              <a:t>العلماء</a:t>
            </a:r>
            <a:endParaRPr lang="en-US" sz="2000" b="1" dirty="0" smtClean="0">
              <a:solidFill>
                <a:srgbClr val="00B0F0"/>
              </a:solidFill>
              <a:latin typeface="Sakkal Majalla" pitchFamily="2" charset="-78"/>
              <a:cs typeface="Sakkal Majalla" pitchFamily="2" charset="-78"/>
            </a:endParaRPr>
          </a:p>
        </p:txBody>
      </p:sp>
      <p:sp>
        <p:nvSpPr>
          <p:cNvPr id="16" name="Rectangle 1"/>
          <p:cNvSpPr/>
          <p:nvPr/>
        </p:nvSpPr>
        <p:spPr>
          <a:xfrm>
            <a:off x="1752600" y="4648200"/>
            <a:ext cx="6989414" cy="369332"/>
          </a:xfrm>
          <a:prstGeom prst="rect">
            <a:avLst/>
          </a:prstGeom>
        </p:spPr>
        <p:txBody>
          <a:bodyPr wrap="none">
            <a:spAutoFit/>
          </a:bodyPr>
          <a:lstStyle/>
          <a:p>
            <a:pPr rtl="1"/>
            <a:r>
              <a:rPr lang="ar-SA" b="1" dirty="0" smtClean="0"/>
              <a:t>2- كان التعليم فى الدولة السعودية الأولي مركزا بدرجة كبيرة على </a:t>
            </a:r>
            <a:r>
              <a:rPr lang="ar-SA" b="1" dirty="0" err="1" smtClean="0"/>
              <a:t>العلوم.......................</a:t>
            </a:r>
            <a:endParaRPr lang="en-US" b="1" dirty="0"/>
          </a:p>
        </p:txBody>
      </p:sp>
      <p:sp>
        <p:nvSpPr>
          <p:cNvPr id="17" name="Rectangle 7"/>
          <p:cNvSpPr/>
          <p:nvPr/>
        </p:nvSpPr>
        <p:spPr>
          <a:xfrm>
            <a:off x="2057400" y="4495800"/>
            <a:ext cx="952505" cy="400110"/>
          </a:xfrm>
          <a:prstGeom prst="rect">
            <a:avLst/>
          </a:prstGeom>
        </p:spPr>
        <p:txBody>
          <a:bodyPr wrap="none">
            <a:spAutoFit/>
          </a:bodyPr>
          <a:lstStyle/>
          <a:p>
            <a:pPr rtl="1"/>
            <a:r>
              <a:rPr lang="ar-SA" sz="2000" b="1" dirty="0" smtClean="0">
                <a:solidFill>
                  <a:srgbClr val="7030A0"/>
                </a:solidFill>
              </a:rPr>
              <a:t>الشرعية </a:t>
            </a:r>
            <a:endParaRPr lang="en-US" sz="2000" b="1" dirty="0" smtClean="0">
              <a:solidFill>
                <a:srgbClr val="00B0F0"/>
              </a:solidFill>
              <a:latin typeface="Sakkal Majalla" pitchFamily="2" charset="-78"/>
              <a:cs typeface="Sakkal Majalla" pitchFamily="2" charset="-78"/>
            </a:endParaRPr>
          </a:p>
        </p:txBody>
      </p:sp>
      <p:sp>
        <p:nvSpPr>
          <p:cNvPr id="12" name="Rectangle 7"/>
          <p:cNvSpPr/>
          <p:nvPr/>
        </p:nvSpPr>
        <p:spPr>
          <a:xfrm>
            <a:off x="381000" y="2209800"/>
            <a:ext cx="1200787" cy="400110"/>
          </a:xfrm>
          <a:prstGeom prst="rect">
            <a:avLst/>
          </a:prstGeom>
        </p:spPr>
        <p:txBody>
          <a:bodyPr wrap="square">
            <a:spAutoFit/>
          </a:bodyPr>
          <a:lstStyle/>
          <a:p>
            <a:pPr algn="ctr" rtl="1"/>
            <a:r>
              <a:rPr lang="ar-SA" sz="2000" b="1" dirty="0" smtClean="0">
                <a:solidFill>
                  <a:srgbClr val="00B0F0"/>
                </a:solidFill>
                <a:latin typeface="Sakkal Majalla" pitchFamily="2" charset="-78"/>
                <a:cs typeface="Sakkal Majalla" pitchFamily="2" charset="-78"/>
              </a:rPr>
              <a:t>مجالس</a:t>
            </a:r>
            <a:endParaRPr lang="en-US" sz="2000" b="1" dirty="0" smtClean="0">
              <a:solidFill>
                <a:srgbClr val="00B0F0"/>
              </a:solidFill>
              <a:latin typeface="Sakkal Majalla" pitchFamily="2" charset="-78"/>
              <a:cs typeface="Sakkal Majalla" pitchFamily="2" charset="-78"/>
            </a:endParaRPr>
          </a:p>
        </p:txBody>
      </p:sp>
    </p:spTree>
    <p:extLst>
      <p:ext uri="{BB962C8B-B14F-4D97-AF65-F5344CB8AC3E}">
        <p14:creationId xmlns:p14="http://schemas.microsoft.com/office/powerpoint/2010/main" xmlns="" val="386075597"/>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1+#ppt_w/2"/>
                                          </p:val>
                                        </p:tav>
                                        <p:tav tm="100000">
                                          <p:val>
                                            <p:strVal val="#ppt_x"/>
                                          </p:val>
                                        </p:tav>
                                      </p:tavLst>
                                    </p:anim>
                                    <p:anim calcmode="lin" valueType="num">
                                      <p:cBhvr additive="base">
                                        <p:cTn id="14"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9"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0-#ppt_w/2"/>
                                          </p:val>
                                        </p:tav>
                                        <p:tav tm="100000">
                                          <p:val>
                                            <p:strVal val="#ppt_x"/>
                                          </p:val>
                                        </p:tav>
                                      </p:tavLst>
                                    </p:anim>
                                    <p:anim calcmode="lin" valueType="num">
                                      <p:cBhvr additive="base">
                                        <p:cTn id="26" dur="5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9"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0-#ppt_w/2"/>
                                          </p:val>
                                        </p:tav>
                                        <p:tav tm="100000">
                                          <p:val>
                                            <p:strVal val="#ppt_x"/>
                                          </p:val>
                                        </p:tav>
                                      </p:tavLst>
                                    </p:anim>
                                    <p:anim calcmode="lin" valueType="num">
                                      <p:cBhvr additive="base">
                                        <p:cTn id="32"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9"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0-#ppt_w/2"/>
                                          </p:val>
                                        </p:tav>
                                        <p:tav tm="100000">
                                          <p:val>
                                            <p:strVal val="#ppt_x"/>
                                          </p:val>
                                        </p:tav>
                                      </p:tavLst>
                                    </p:anim>
                                    <p:anim calcmode="lin" valueType="num">
                                      <p:cBhvr additive="base">
                                        <p:cTn id="38" dur="5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3"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1+#ppt_w/2"/>
                                          </p:val>
                                        </p:tav>
                                        <p:tav tm="100000">
                                          <p:val>
                                            <p:strVal val="#ppt_x"/>
                                          </p:val>
                                        </p:tav>
                                      </p:tavLst>
                                    </p:anim>
                                    <p:anim calcmode="lin" valueType="num">
                                      <p:cBhvr additive="base">
                                        <p:cTn id="44"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3"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1+#ppt_w/2"/>
                                          </p:val>
                                        </p:tav>
                                        <p:tav tm="100000">
                                          <p:val>
                                            <p:strVal val="#ppt_x"/>
                                          </p:val>
                                        </p:tav>
                                      </p:tavLst>
                                    </p:anim>
                                    <p:anim calcmode="lin" valueType="num">
                                      <p:cBhvr additive="base">
                                        <p:cTn id="50"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9"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anim calcmode="lin" valueType="num">
                                      <p:cBhvr additive="base">
                                        <p:cTn id="55" dur="500" fill="hold"/>
                                        <p:tgtEl>
                                          <p:spTgt spid="16"/>
                                        </p:tgtEl>
                                        <p:attrNameLst>
                                          <p:attrName>ppt_x</p:attrName>
                                        </p:attrNameLst>
                                      </p:cBhvr>
                                      <p:tavLst>
                                        <p:tav tm="0">
                                          <p:val>
                                            <p:strVal val="0-#ppt_w/2"/>
                                          </p:val>
                                        </p:tav>
                                        <p:tav tm="100000">
                                          <p:val>
                                            <p:strVal val="#ppt_x"/>
                                          </p:val>
                                        </p:tav>
                                      </p:tavLst>
                                    </p:anim>
                                    <p:anim calcmode="lin" valueType="num">
                                      <p:cBhvr additive="base">
                                        <p:cTn id="56" dur="500" fill="hold"/>
                                        <p:tgtEl>
                                          <p:spTgt spid="16"/>
                                        </p:tgtEl>
                                        <p:attrNameLst>
                                          <p:attrName>ppt_y</p:attrName>
                                        </p:attrNameLst>
                                      </p:cBhvr>
                                      <p:tavLst>
                                        <p:tav tm="0">
                                          <p:val>
                                            <p:strVal val="0-#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3"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anim calcmode="lin" valueType="num">
                                      <p:cBhvr additive="base">
                                        <p:cTn id="61" dur="500" fill="hold"/>
                                        <p:tgtEl>
                                          <p:spTgt spid="17"/>
                                        </p:tgtEl>
                                        <p:attrNameLst>
                                          <p:attrName>ppt_x</p:attrName>
                                        </p:attrNameLst>
                                      </p:cBhvr>
                                      <p:tavLst>
                                        <p:tav tm="0">
                                          <p:val>
                                            <p:strVal val="1+#ppt_w/2"/>
                                          </p:val>
                                        </p:tav>
                                        <p:tav tm="100000">
                                          <p:val>
                                            <p:strVal val="#ppt_x"/>
                                          </p:val>
                                        </p:tav>
                                      </p:tavLst>
                                    </p:anim>
                                    <p:anim calcmode="lin" valueType="num">
                                      <p:cBhvr additive="base">
                                        <p:cTn id="62"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p:bldP spid="10" grpId="0"/>
      <p:bldP spid="11" grpId="0" animBg="1"/>
      <p:bldP spid="14" grpId="0"/>
      <p:bldP spid="15" grpId="0"/>
      <p:bldP spid="16" grpId="0"/>
      <p:bldP spid="17" grpId="0"/>
      <p:bldP spid="12" grpId="0"/>
    </p:bld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172851" y="914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6" name="Rectangle 5"/>
          <p:cNvSpPr/>
          <p:nvPr/>
        </p:nvSpPr>
        <p:spPr>
          <a:xfrm>
            <a:off x="705251" y="1009590"/>
            <a:ext cx="7391400" cy="400110"/>
          </a:xfrm>
          <a:prstGeom prst="rect">
            <a:avLst/>
          </a:prstGeom>
        </p:spPr>
        <p:txBody>
          <a:bodyPr wrap="square">
            <a:spAutoFit/>
          </a:bodyPr>
          <a:lstStyle/>
          <a:p>
            <a:pPr algn="r" rtl="1"/>
            <a:r>
              <a:rPr lang="ar-SA" sz="2000" b="1" dirty="0" smtClean="0">
                <a:solidFill>
                  <a:srgbClr val="7030A0"/>
                </a:solidFill>
              </a:rPr>
              <a:t>ما أوجه صرف الأموال الواردة من مصادر الدخل الى خزينة الدولة السعودية الاولي</a:t>
            </a:r>
            <a:endParaRPr lang="en-US" sz="2000" dirty="0">
              <a:solidFill>
                <a:srgbClr val="7030A0"/>
              </a:solidFill>
            </a:endParaRPr>
          </a:p>
        </p:txBody>
      </p:sp>
      <p:sp>
        <p:nvSpPr>
          <p:cNvPr id="9" name="Rectangle 8"/>
          <p:cNvSpPr/>
          <p:nvPr/>
        </p:nvSpPr>
        <p:spPr>
          <a:xfrm>
            <a:off x="2080520" y="2057400"/>
            <a:ext cx="657974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1- صرف مرتبات الولاة والقضاة وعمال الزكاة</a:t>
            </a:r>
            <a:endParaRPr lang="ar-SA" dirty="0"/>
          </a:p>
        </p:txBody>
      </p:sp>
      <p:sp>
        <p:nvSpPr>
          <p:cNvPr id="11" name="Rectangle 8"/>
          <p:cNvSpPr/>
          <p:nvPr/>
        </p:nvSpPr>
        <p:spPr>
          <a:xfrm>
            <a:off x="2107060" y="2743200"/>
            <a:ext cx="657974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2- صرف مكافآت المعلمين وطلاب العلم</a:t>
            </a:r>
            <a:endParaRPr lang="ar-SA" dirty="0"/>
          </a:p>
        </p:txBody>
      </p:sp>
      <p:sp>
        <p:nvSpPr>
          <p:cNvPr id="10" name="Rectangle 8"/>
          <p:cNvSpPr/>
          <p:nvPr/>
        </p:nvSpPr>
        <p:spPr>
          <a:xfrm>
            <a:off x="2057400" y="3429000"/>
            <a:ext cx="657974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3- الانفاق على الحملات العسكرية</a:t>
            </a:r>
            <a:endParaRPr lang="ar-SA" dirty="0"/>
          </a:p>
        </p:txBody>
      </p:sp>
      <p:sp>
        <p:nvSpPr>
          <p:cNvPr id="12" name="Rectangle 8"/>
          <p:cNvSpPr/>
          <p:nvPr/>
        </p:nvSpPr>
        <p:spPr>
          <a:xfrm>
            <a:off x="2057400" y="4114800"/>
            <a:ext cx="657974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4- مساعدة المساكين والفقراء</a:t>
            </a:r>
            <a:endParaRPr lang="ar-SA" dirty="0"/>
          </a:p>
        </p:txBody>
      </p:sp>
      <p:sp>
        <p:nvSpPr>
          <p:cNvPr id="14" name="Rectangle 8"/>
          <p:cNvSpPr/>
          <p:nvPr/>
        </p:nvSpPr>
        <p:spPr>
          <a:xfrm>
            <a:off x="2057400" y="4736068"/>
            <a:ext cx="657974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5- مساعدة المنكوبين من الحوادث</a:t>
            </a:r>
            <a:endParaRPr lang="ar-SA" dirty="0"/>
          </a:p>
        </p:txBody>
      </p:sp>
    </p:spTree>
    <p:extLst>
      <p:ext uri="{BB962C8B-B14F-4D97-AF65-F5344CB8AC3E}">
        <p14:creationId xmlns:p14="http://schemas.microsoft.com/office/powerpoint/2010/main" xmlns="" val="2691768851"/>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nodePh="1">
                                  <p:stCondLst>
                                    <p:cond delay="0"/>
                                  </p:stCondLst>
                                  <p:endCondLst>
                                    <p:cond evt="begin" delay="0">
                                      <p:tn val="15"/>
                                    </p:cond>
                                  </p:endCondLst>
                                  <p:childTnLst>
                                    <p:set>
                                      <p:cBhvr>
                                        <p:cTn id="16" dur="1" fill="hold">
                                          <p:stCondLst>
                                            <p:cond delay="0"/>
                                          </p:stCondLst>
                                        </p:cTn>
                                        <p:tgtEl>
                                          <p:spTgt spid="3"/>
                                        </p:tgtEl>
                                        <p:attrNameLst>
                                          <p:attrName>style.visibility</p:attrName>
                                        </p:attrNameLst>
                                      </p:cBhvr>
                                      <p:to>
                                        <p:strVal val="visible"/>
                                      </p:to>
                                    </p:set>
                                    <p:animEffect transition="in" filter="fade">
                                      <p:cBhvr>
                                        <p:cTn id="17" dur="800" decel="100000"/>
                                        <p:tgtEl>
                                          <p:spTgt spid="3"/>
                                        </p:tgtEl>
                                      </p:cBhvr>
                                    </p:animEffect>
                                    <p:anim calcmode="lin" valueType="num">
                                      <p:cBhvr>
                                        <p:cTn id="18" dur="800" decel="100000" fill="hold"/>
                                        <p:tgtEl>
                                          <p:spTgt spid="3"/>
                                        </p:tgtEl>
                                        <p:attrNameLst>
                                          <p:attrName>style.rotation</p:attrName>
                                        </p:attrNameLst>
                                      </p:cBhvr>
                                      <p:tavLst>
                                        <p:tav tm="0">
                                          <p:val>
                                            <p:fltVal val="-90"/>
                                          </p:val>
                                        </p:tav>
                                        <p:tav tm="100000">
                                          <p:val>
                                            <p:fltVal val="0"/>
                                          </p:val>
                                        </p:tav>
                                      </p:tavLst>
                                    </p:anim>
                                    <p:anim calcmode="lin" valueType="num">
                                      <p:cBhvr>
                                        <p:cTn id="19" dur="800" decel="100000" fill="hold"/>
                                        <p:tgtEl>
                                          <p:spTgt spid="3"/>
                                        </p:tgtEl>
                                        <p:attrNameLst>
                                          <p:attrName>ppt_x</p:attrName>
                                        </p:attrNameLst>
                                      </p:cBhvr>
                                      <p:tavLst>
                                        <p:tav tm="0">
                                          <p:val>
                                            <p:strVal val="#ppt_x+0.4"/>
                                          </p:val>
                                        </p:tav>
                                        <p:tav tm="100000">
                                          <p:val>
                                            <p:strVal val="#ppt_x-0.05"/>
                                          </p:val>
                                        </p:tav>
                                      </p:tavLst>
                                    </p:anim>
                                    <p:anim calcmode="lin" valueType="num">
                                      <p:cBhvr>
                                        <p:cTn id="20" dur="800" decel="100000" fill="hold"/>
                                        <p:tgtEl>
                                          <p:spTgt spid="3"/>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800" decel="100000"/>
                                        <p:tgtEl>
                                          <p:spTgt spid="6"/>
                                        </p:tgtEl>
                                      </p:cBhvr>
                                    </p:animEffect>
                                    <p:anim calcmode="lin" valueType="num">
                                      <p:cBhvr>
                                        <p:cTn id="28" dur="800" decel="100000" fill="hold"/>
                                        <p:tgtEl>
                                          <p:spTgt spid="6"/>
                                        </p:tgtEl>
                                        <p:attrNameLst>
                                          <p:attrName>style.rotation</p:attrName>
                                        </p:attrNameLst>
                                      </p:cBhvr>
                                      <p:tavLst>
                                        <p:tav tm="0">
                                          <p:val>
                                            <p:fltVal val="-90"/>
                                          </p:val>
                                        </p:tav>
                                        <p:tav tm="100000">
                                          <p:val>
                                            <p:fltVal val="0"/>
                                          </p:val>
                                        </p:tav>
                                      </p:tavLst>
                                    </p:anim>
                                    <p:anim calcmode="lin" valueType="num">
                                      <p:cBhvr>
                                        <p:cTn id="29" dur="800" decel="100000" fill="hold"/>
                                        <p:tgtEl>
                                          <p:spTgt spid="6"/>
                                        </p:tgtEl>
                                        <p:attrNameLst>
                                          <p:attrName>ppt_x</p:attrName>
                                        </p:attrNameLst>
                                      </p:cBhvr>
                                      <p:tavLst>
                                        <p:tav tm="0">
                                          <p:val>
                                            <p:strVal val="#ppt_x+0.4"/>
                                          </p:val>
                                        </p:tav>
                                        <p:tav tm="100000">
                                          <p:val>
                                            <p:strVal val="#ppt_x-0.05"/>
                                          </p:val>
                                        </p:tav>
                                      </p:tavLst>
                                    </p:anim>
                                    <p:anim calcmode="lin" valueType="num">
                                      <p:cBhvr>
                                        <p:cTn id="30" dur="800" decel="100000" fill="hold"/>
                                        <p:tgtEl>
                                          <p:spTgt spid="6"/>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p:cTn id="37" dur="500" fill="hold"/>
                                        <p:tgtEl>
                                          <p:spTgt spid="9"/>
                                        </p:tgtEl>
                                        <p:attrNameLst>
                                          <p:attrName>ppt_w</p:attrName>
                                        </p:attrNameLst>
                                      </p:cBhvr>
                                      <p:tavLst>
                                        <p:tav tm="0">
                                          <p:val>
                                            <p:fltVal val="0"/>
                                          </p:val>
                                        </p:tav>
                                        <p:tav tm="100000">
                                          <p:val>
                                            <p:strVal val="#ppt_w"/>
                                          </p:val>
                                        </p:tav>
                                      </p:tavLst>
                                    </p:anim>
                                    <p:anim calcmode="lin" valueType="num">
                                      <p:cBhvr>
                                        <p:cTn id="38" dur="500" fill="hold"/>
                                        <p:tgtEl>
                                          <p:spTgt spid="9"/>
                                        </p:tgtEl>
                                        <p:attrNameLst>
                                          <p:attrName>ppt_h</p:attrName>
                                        </p:attrNameLst>
                                      </p:cBhvr>
                                      <p:tavLst>
                                        <p:tav tm="0">
                                          <p:val>
                                            <p:fltVal val="0"/>
                                          </p:val>
                                        </p:tav>
                                        <p:tav tm="100000">
                                          <p:val>
                                            <p:strVal val="#ppt_h"/>
                                          </p:val>
                                        </p:tav>
                                      </p:tavLst>
                                    </p:anim>
                                    <p:animEffect transition="in" filter="fade">
                                      <p:cBhvr>
                                        <p:cTn id="39" dur="500"/>
                                        <p:tgtEl>
                                          <p:spTgt spid="9"/>
                                        </p:tgtEl>
                                      </p:cBhvr>
                                    </p:animEffect>
                                  </p:childTnLst>
                                </p:cTn>
                              </p:par>
                            </p:childTnLst>
                          </p:cTn>
                        </p:par>
                      </p:childTnLst>
                    </p:cTn>
                  </p:par>
                  <p:par>
                    <p:cTn id="40" fill="hold">
                      <p:stCondLst>
                        <p:cond delay="indefinite"/>
                      </p:stCondLst>
                      <p:childTnLst>
                        <p:par>
                          <p:cTn id="41" fill="hold">
                            <p:stCondLst>
                              <p:cond delay="0"/>
                            </p:stCondLst>
                            <p:childTnLst>
                              <p:par>
                                <p:cTn id="42" presetID="53" presetClass="entr" presetSubtype="16"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 calcmode="lin" valueType="num">
                                      <p:cBhvr>
                                        <p:cTn id="44" dur="500" fill="hold"/>
                                        <p:tgtEl>
                                          <p:spTgt spid="11"/>
                                        </p:tgtEl>
                                        <p:attrNameLst>
                                          <p:attrName>ppt_w</p:attrName>
                                        </p:attrNameLst>
                                      </p:cBhvr>
                                      <p:tavLst>
                                        <p:tav tm="0">
                                          <p:val>
                                            <p:fltVal val="0"/>
                                          </p:val>
                                        </p:tav>
                                        <p:tav tm="100000">
                                          <p:val>
                                            <p:strVal val="#ppt_w"/>
                                          </p:val>
                                        </p:tav>
                                      </p:tavLst>
                                    </p:anim>
                                    <p:anim calcmode="lin" valueType="num">
                                      <p:cBhvr>
                                        <p:cTn id="45" dur="500" fill="hold"/>
                                        <p:tgtEl>
                                          <p:spTgt spid="11"/>
                                        </p:tgtEl>
                                        <p:attrNameLst>
                                          <p:attrName>ppt_h</p:attrName>
                                        </p:attrNameLst>
                                      </p:cBhvr>
                                      <p:tavLst>
                                        <p:tav tm="0">
                                          <p:val>
                                            <p:fltVal val="0"/>
                                          </p:val>
                                        </p:tav>
                                        <p:tav tm="100000">
                                          <p:val>
                                            <p:strVal val="#ppt_h"/>
                                          </p:val>
                                        </p:tav>
                                      </p:tavLst>
                                    </p:anim>
                                    <p:animEffect transition="in" filter="fade">
                                      <p:cBhvr>
                                        <p:cTn id="46" dur="500"/>
                                        <p:tgtEl>
                                          <p:spTgt spid="11"/>
                                        </p:tgtEl>
                                      </p:cBhvr>
                                    </p:animEffect>
                                  </p:childTnLst>
                                </p:cTn>
                              </p:par>
                            </p:childTnLst>
                          </p:cTn>
                        </p:par>
                      </p:childTnLst>
                    </p:cTn>
                  </p:par>
                  <p:par>
                    <p:cTn id="47" fill="hold">
                      <p:stCondLst>
                        <p:cond delay="indefinite"/>
                      </p:stCondLst>
                      <p:childTnLst>
                        <p:par>
                          <p:cTn id="48" fill="hold">
                            <p:stCondLst>
                              <p:cond delay="0"/>
                            </p:stCondLst>
                            <p:childTnLst>
                              <p:par>
                                <p:cTn id="49" presetID="53" presetClass="entr" presetSubtype="16" fill="hold" grpId="0" nodeType="clickEffect">
                                  <p:stCondLst>
                                    <p:cond delay="0"/>
                                  </p:stCondLst>
                                  <p:childTnLst>
                                    <p:set>
                                      <p:cBhvr>
                                        <p:cTn id="50" dur="1" fill="hold">
                                          <p:stCondLst>
                                            <p:cond delay="0"/>
                                          </p:stCondLst>
                                        </p:cTn>
                                        <p:tgtEl>
                                          <p:spTgt spid="10"/>
                                        </p:tgtEl>
                                        <p:attrNameLst>
                                          <p:attrName>style.visibility</p:attrName>
                                        </p:attrNameLst>
                                      </p:cBhvr>
                                      <p:to>
                                        <p:strVal val="visible"/>
                                      </p:to>
                                    </p:set>
                                    <p:anim calcmode="lin" valueType="num">
                                      <p:cBhvr>
                                        <p:cTn id="51" dur="500" fill="hold"/>
                                        <p:tgtEl>
                                          <p:spTgt spid="10"/>
                                        </p:tgtEl>
                                        <p:attrNameLst>
                                          <p:attrName>ppt_w</p:attrName>
                                        </p:attrNameLst>
                                      </p:cBhvr>
                                      <p:tavLst>
                                        <p:tav tm="0">
                                          <p:val>
                                            <p:fltVal val="0"/>
                                          </p:val>
                                        </p:tav>
                                        <p:tav tm="100000">
                                          <p:val>
                                            <p:strVal val="#ppt_w"/>
                                          </p:val>
                                        </p:tav>
                                      </p:tavLst>
                                    </p:anim>
                                    <p:anim calcmode="lin" valueType="num">
                                      <p:cBhvr>
                                        <p:cTn id="52" dur="500" fill="hold"/>
                                        <p:tgtEl>
                                          <p:spTgt spid="10"/>
                                        </p:tgtEl>
                                        <p:attrNameLst>
                                          <p:attrName>ppt_h</p:attrName>
                                        </p:attrNameLst>
                                      </p:cBhvr>
                                      <p:tavLst>
                                        <p:tav tm="0">
                                          <p:val>
                                            <p:fltVal val="0"/>
                                          </p:val>
                                        </p:tav>
                                        <p:tav tm="100000">
                                          <p:val>
                                            <p:strVal val="#ppt_h"/>
                                          </p:val>
                                        </p:tav>
                                      </p:tavLst>
                                    </p:anim>
                                    <p:animEffect transition="in" filter="fade">
                                      <p:cBhvr>
                                        <p:cTn id="53" dur="500"/>
                                        <p:tgtEl>
                                          <p:spTgt spid="10"/>
                                        </p:tgtEl>
                                      </p:cBhvr>
                                    </p:animEffect>
                                  </p:childTnLst>
                                </p:cTn>
                              </p:par>
                            </p:childTnLst>
                          </p:cTn>
                        </p:par>
                      </p:childTnLst>
                    </p:cTn>
                  </p:par>
                  <p:par>
                    <p:cTn id="54" fill="hold">
                      <p:stCondLst>
                        <p:cond delay="indefinite"/>
                      </p:stCondLst>
                      <p:childTnLst>
                        <p:par>
                          <p:cTn id="55" fill="hold">
                            <p:stCondLst>
                              <p:cond delay="0"/>
                            </p:stCondLst>
                            <p:childTnLst>
                              <p:par>
                                <p:cTn id="56" presetID="53" presetClass="entr" presetSubtype="16" fill="hold" grpId="0" nodeType="clickEffect">
                                  <p:stCondLst>
                                    <p:cond delay="0"/>
                                  </p:stCondLst>
                                  <p:childTnLst>
                                    <p:set>
                                      <p:cBhvr>
                                        <p:cTn id="57" dur="1" fill="hold">
                                          <p:stCondLst>
                                            <p:cond delay="0"/>
                                          </p:stCondLst>
                                        </p:cTn>
                                        <p:tgtEl>
                                          <p:spTgt spid="12"/>
                                        </p:tgtEl>
                                        <p:attrNameLst>
                                          <p:attrName>style.visibility</p:attrName>
                                        </p:attrNameLst>
                                      </p:cBhvr>
                                      <p:to>
                                        <p:strVal val="visible"/>
                                      </p:to>
                                    </p:set>
                                    <p:anim calcmode="lin" valueType="num">
                                      <p:cBhvr>
                                        <p:cTn id="58" dur="500" fill="hold"/>
                                        <p:tgtEl>
                                          <p:spTgt spid="12"/>
                                        </p:tgtEl>
                                        <p:attrNameLst>
                                          <p:attrName>ppt_w</p:attrName>
                                        </p:attrNameLst>
                                      </p:cBhvr>
                                      <p:tavLst>
                                        <p:tav tm="0">
                                          <p:val>
                                            <p:fltVal val="0"/>
                                          </p:val>
                                        </p:tav>
                                        <p:tav tm="100000">
                                          <p:val>
                                            <p:strVal val="#ppt_w"/>
                                          </p:val>
                                        </p:tav>
                                      </p:tavLst>
                                    </p:anim>
                                    <p:anim calcmode="lin" valueType="num">
                                      <p:cBhvr>
                                        <p:cTn id="59" dur="500" fill="hold"/>
                                        <p:tgtEl>
                                          <p:spTgt spid="12"/>
                                        </p:tgtEl>
                                        <p:attrNameLst>
                                          <p:attrName>ppt_h</p:attrName>
                                        </p:attrNameLst>
                                      </p:cBhvr>
                                      <p:tavLst>
                                        <p:tav tm="0">
                                          <p:val>
                                            <p:fltVal val="0"/>
                                          </p:val>
                                        </p:tav>
                                        <p:tav tm="100000">
                                          <p:val>
                                            <p:strVal val="#ppt_h"/>
                                          </p:val>
                                        </p:tav>
                                      </p:tavLst>
                                    </p:anim>
                                    <p:animEffect transition="in" filter="fade">
                                      <p:cBhvr>
                                        <p:cTn id="60" dur="500"/>
                                        <p:tgtEl>
                                          <p:spTgt spid="12"/>
                                        </p:tgtEl>
                                      </p:cBhvr>
                                    </p:animEffect>
                                  </p:childTnLst>
                                </p:cTn>
                              </p:par>
                            </p:childTnLst>
                          </p:cTn>
                        </p:par>
                      </p:childTnLst>
                    </p:cTn>
                  </p:par>
                  <p:par>
                    <p:cTn id="61" fill="hold">
                      <p:stCondLst>
                        <p:cond delay="indefinite"/>
                      </p:stCondLst>
                      <p:childTnLst>
                        <p:par>
                          <p:cTn id="62" fill="hold">
                            <p:stCondLst>
                              <p:cond delay="0"/>
                            </p:stCondLst>
                            <p:childTnLst>
                              <p:par>
                                <p:cTn id="63" presetID="53" presetClass="entr" presetSubtype="16" fill="hold" grpId="0" nodeType="clickEffect">
                                  <p:stCondLst>
                                    <p:cond delay="0"/>
                                  </p:stCondLst>
                                  <p:childTnLst>
                                    <p:set>
                                      <p:cBhvr>
                                        <p:cTn id="64" dur="1" fill="hold">
                                          <p:stCondLst>
                                            <p:cond delay="0"/>
                                          </p:stCondLst>
                                        </p:cTn>
                                        <p:tgtEl>
                                          <p:spTgt spid="14"/>
                                        </p:tgtEl>
                                        <p:attrNameLst>
                                          <p:attrName>style.visibility</p:attrName>
                                        </p:attrNameLst>
                                      </p:cBhvr>
                                      <p:to>
                                        <p:strVal val="visible"/>
                                      </p:to>
                                    </p:set>
                                    <p:anim calcmode="lin" valueType="num">
                                      <p:cBhvr>
                                        <p:cTn id="65" dur="500" fill="hold"/>
                                        <p:tgtEl>
                                          <p:spTgt spid="14"/>
                                        </p:tgtEl>
                                        <p:attrNameLst>
                                          <p:attrName>ppt_w</p:attrName>
                                        </p:attrNameLst>
                                      </p:cBhvr>
                                      <p:tavLst>
                                        <p:tav tm="0">
                                          <p:val>
                                            <p:fltVal val="0"/>
                                          </p:val>
                                        </p:tav>
                                        <p:tav tm="100000">
                                          <p:val>
                                            <p:strVal val="#ppt_w"/>
                                          </p:val>
                                        </p:tav>
                                      </p:tavLst>
                                    </p:anim>
                                    <p:anim calcmode="lin" valueType="num">
                                      <p:cBhvr>
                                        <p:cTn id="66" dur="500" fill="hold"/>
                                        <p:tgtEl>
                                          <p:spTgt spid="14"/>
                                        </p:tgtEl>
                                        <p:attrNameLst>
                                          <p:attrName>ppt_h</p:attrName>
                                        </p:attrNameLst>
                                      </p:cBhvr>
                                      <p:tavLst>
                                        <p:tav tm="0">
                                          <p:val>
                                            <p:fltVal val="0"/>
                                          </p:val>
                                        </p:tav>
                                        <p:tav tm="100000">
                                          <p:val>
                                            <p:strVal val="#ppt_h"/>
                                          </p:val>
                                        </p:tav>
                                      </p:tavLst>
                                    </p:anim>
                                    <p:animEffect transition="in" filter="fade">
                                      <p:cBhvr>
                                        <p:cTn id="6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6" grpId="0"/>
      <p:bldP spid="9" grpId="0"/>
      <p:bldP spid="11" grpId="0"/>
      <p:bldP spid="10" grpId="0"/>
      <p:bldP spid="12" grpId="0"/>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924797" y="533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3" name="Rectangle 2"/>
          <p:cNvSpPr/>
          <p:nvPr/>
        </p:nvSpPr>
        <p:spPr>
          <a:xfrm>
            <a:off x="1371600" y="605135"/>
            <a:ext cx="6545940" cy="461665"/>
          </a:xfrm>
          <a:prstGeom prst="rect">
            <a:avLst/>
          </a:prstGeom>
        </p:spPr>
        <p:txBody>
          <a:bodyPr wrap="square">
            <a:spAutoFit/>
          </a:bodyPr>
          <a:lstStyle/>
          <a:p>
            <a:pPr algn="r"/>
            <a:r>
              <a:rPr lang="ar-SA" sz="2400" b="1" dirty="0" smtClean="0">
                <a:solidFill>
                  <a:srgbClr val="7030A0"/>
                </a:solidFill>
              </a:rPr>
              <a:t>عللي لما يأتي</a:t>
            </a:r>
            <a:endParaRPr lang="ar-SA" sz="2400" dirty="0">
              <a:solidFill>
                <a:srgbClr val="7030A0"/>
              </a:solidFill>
            </a:endParaRPr>
          </a:p>
        </p:txBody>
      </p:sp>
      <p:sp>
        <p:nvSpPr>
          <p:cNvPr id="9" name="Rectangle 8"/>
          <p:cNvSpPr/>
          <p:nvPr/>
        </p:nvSpPr>
        <p:spPr>
          <a:xfrm>
            <a:off x="4343400" y="1905000"/>
            <a:ext cx="1098378" cy="400110"/>
          </a:xfrm>
          <a:prstGeom prst="rect">
            <a:avLst/>
          </a:prstGeom>
        </p:spPr>
        <p:txBody>
          <a:bodyPr wrap="none">
            <a:spAutoFit/>
          </a:bodyPr>
          <a:lstStyle/>
          <a:p>
            <a:r>
              <a:rPr lang="ar-SA" sz="2000" b="1" dirty="0" smtClean="0">
                <a:solidFill>
                  <a:srgbClr val="00B0F0"/>
                </a:solidFill>
                <a:latin typeface="Sakkal Majalla" pitchFamily="2" charset="-78"/>
                <a:cs typeface="Sakkal Majalla" pitchFamily="2" charset="-78"/>
              </a:rPr>
              <a:t>منعا للتكرار</a:t>
            </a:r>
            <a:endParaRPr lang="ar-SA" sz="2000" dirty="0">
              <a:solidFill>
                <a:srgbClr val="00B0F0"/>
              </a:solidFill>
            </a:endParaRPr>
          </a:p>
        </p:txBody>
      </p:sp>
      <p:sp>
        <p:nvSpPr>
          <p:cNvPr id="13" name="Rectangle 5"/>
          <p:cNvSpPr/>
          <p:nvPr/>
        </p:nvSpPr>
        <p:spPr>
          <a:xfrm>
            <a:off x="1383107" y="1295400"/>
            <a:ext cx="7189789" cy="369332"/>
          </a:xfrm>
          <a:prstGeom prst="rect">
            <a:avLst/>
          </a:prstGeom>
        </p:spPr>
        <p:txBody>
          <a:bodyPr wrap="none">
            <a:spAutoFit/>
          </a:bodyPr>
          <a:lstStyle/>
          <a:p>
            <a:pPr algn="r" rtl="1"/>
            <a:r>
              <a:rPr lang="ar-SA" b="1" dirty="0" smtClean="0"/>
              <a:t>رأى عمر بن الخطاب رضي الله عنه أن يستبدل لقب خليفة خليفة رسول الله بلقب أمير المؤمنين</a:t>
            </a:r>
            <a:endParaRPr lang="en-US" dirty="0"/>
          </a:p>
        </p:txBody>
      </p:sp>
      <p:sp>
        <p:nvSpPr>
          <p:cNvPr id="14" name="Rectangle 8"/>
          <p:cNvSpPr/>
          <p:nvPr/>
        </p:nvSpPr>
        <p:spPr>
          <a:xfrm>
            <a:off x="2438400" y="3429000"/>
            <a:ext cx="4883068" cy="400110"/>
          </a:xfrm>
          <a:prstGeom prst="rect">
            <a:avLst/>
          </a:prstGeom>
        </p:spPr>
        <p:txBody>
          <a:bodyPr wrap="none">
            <a:spAutoFit/>
          </a:bodyPr>
          <a:lstStyle/>
          <a:p>
            <a:r>
              <a:rPr lang="ar-SA" sz="2000" b="1" dirty="0" smtClean="0">
                <a:solidFill>
                  <a:srgbClr val="00B0F0"/>
                </a:solidFill>
                <a:latin typeface="Sakkal Majalla" pitchFamily="2" charset="-78"/>
                <a:cs typeface="Sakkal Majalla" pitchFamily="2" charset="-78"/>
              </a:rPr>
              <a:t>لتولية الخلافة فى ظروف صعبه ونظرا لتفرق أكثرهم فى الأمصار</a:t>
            </a:r>
            <a:endParaRPr lang="ar-SA" sz="2000" dirty="0">
              <a:solidFill>
                <a:srgbClr val="00B0F0"/>
              </a:solidFill>
            </a:endParaRPr>
          </a:p>
        </p:txBody>
      </p:sp>
      <p:sp>
        <p:nvSpPr>
          <p:cNvPr id="15" name="Rectangle 5"/>
          <p:cNvSpPr/>
          <p:nvPr/>
        </p:nvSpPr>
        <p:spPr>
          <a:xfrm>
            <a:off x="1164869" y="2711552"/>
            <a:ext cx="7407797" cy="369332"/>
          </a:xfrm>
          <a:prstGeom prst="rect">
            <a:avLst/>
          </a:prstGeom>
        </p:spPr>
        <p:txBody>
          <a:bodyPr wrap="none">
            <a:spAutoFit/>
          </a:bodyPr>
          <a:lstStyle/>
          <a:p>
            <a:pPr algn="r" rtl="1"/>
            <a:r>
              <a:rPr lang="ar-SA" b="1" dirty="0" smtClean="0"/>
              <a:t>كان اختيار على بن أبي طالب رضي الله عنه للخلافة شوريا إلا أنه لم يكن عاما بين جميع الصحابة</a:t>
            </a:r>
            <a:endParaRPr lang="en-US" dirty="0"/>
          </a:p>
        </p:txBody>
      </p:sp>
    </p:spTree>
    <p:extLst>
      <p:ext uri="{BB962C8B-B14F-4D97-AF65-F5344CB8AC3E}">
        <p14:creationId xmlns:p14="http://schemas.microsoft.com/office/powerpoint/2010/main" xmlns="" val="2332859324"/>
      </p:ext>
    </p:extLst>
  </p:cSld>
  <p:clrMapOvr>
    <a:masterClrMapping/>
  </p:clrMapOvr>
  <mc:AlternateContent xmlns:mc="http://schemas.openxmlformats.org/markup-compatibility/2006">
    <mc:Choice xmlns:p14="http://schemas.microsoft.com/office/powerpoint/2010/main" xmlns="" Requires="p14">
      <p:transition spd="slow" p14:dur="800">
        <p14:flythroug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circle(out)">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circle(out)">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32"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circle(out)">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additive="base">
                                        <p:cTn id="22" dur="500" fill="hold"/>
                                        <p:tgtEl>
                                          <p:spTgt spid="13"/>
                                        </p:tgtEl>
                                        <p:attrNameLst>
                                          <p:attrName>ppt_x</p:attrName>
                                        </p:attrNameLst>
                                      </p:cBhvr>
                                      <p:tavLst>
                                        <p:tav tm="0">
                                          <p:val>
                                            <p:strVal val="#ppt_x"/>
                                          </p:val>
                                        </p:tav>
                                        <p:tav tm="100000">
                                          <p:val>
                                            <p:strVal val="#ppt_x"/>
                                          </p:val>
                                        </p:tav>
                                      </p:tavLst>
                                    </p:anim>
                                    <p:anim calcmode="lin" valueType="num">
                                      <p:cBhvr additive="base">
                                        <p:cTn id="23"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6" presetClass="entr" presetSubtype="32" fill="hold" grpId="0" nodeType="clickEffect">
                                  <p:stCondLst>
                                    <p:cond delay="0"/>
                                  </p:stCondLst>
                                  <p:childTnLst>
                                    <p:set>
                                      <p:cBhvr>
                                        <p:cTn id="27" dur="1" fill="hold">
                                          <p:stCondLst>
                                            <p:cond delay="0"/>
                                          </p:stCondLst>
                                        </p:cTn>
                                        <p:tgtEl>
                                          <p:spTgt spid="9">
                                            <p:txEl>
                                              <p:pRg st="0" end="0"/>
                                            </p:txEl>
                                          </p:spTgt>
                                        </p:tgtEl>
                                        <p:attrNameLst>
                                          <p:attrName>style.visibility</p:attrName>
                                        </p:attrNameLst>
                                      </p:cBhvr>
                                      <p:to>
                                        <p:strVal val="visible"/>
                                      </p:to>
                                    </p:set>
                                    <p:animEffect transition="in" filter="circle(out)">
                                      <p:cBhvr>
                                        <p:cTn id="28" dur="2000"/>
                                        <p:tgtEl>
                                          <p:spTgt spid="9">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anim calcmode="lin" valueType="num">
                                      <p:cBhvr additive="base">
                                        <p:cTn id="33" dur="500" fill="hold"/>
                                        <p:tgtEl>
                                          <p:spTgt spid="15"/>
                                        </p:tgtEl>
                                        <p:attrNameLst>
                                          <p:attrName>ppt_x</p:attrName>
                                        </p:attrNameLst>
                                      </p:cBhvr>
                                      <p:tavLst>
                                        <p:tav tm="0">
                                          <p:val>
                                            <p:strVal val="#ppt_x"/>
                                          </p:val>
                                        </p:tav>
                                        <p:tav tm="100000">
                                          <p:val>
                                            <p:strVal val="#ppt_x"/>
                                          </p:val>
                                        </p:tav>
                                      </p:tavLst>
                                    </p:anim>
                                    <p:anim calcmode="lin" valueType="num">
                                      <p:cBhvr additive="base">
                                        <p:cTn id="3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6" presetClass="entr" presetSubtype="32" fill="hold" grpId="0" nodeType="clickEffect">
                                  <p:stCondLst>
                                    <p:cond delay="0"/>
                                  </p:stCondLst>
                                  <p:childTnLst>
                                    <p:set>
                                      <p:cBhvr>
                                        <p:cTn id="38" dur="1" fill="hold">
                                          <p:stCondLst>
                                            <p:cond delay="0"/>
                                          </p:stCondLst>
                                        </p:cTn>
                                        <p:tgtEl>
                                          <p:spTgt spid="14">
                                            <p:txEl>
                                              <p:pRg st="0" end="0"/>
                                            </p:txEl>
                                          </p:spTgt>
                                        </p:tgtEl>
                                        <p:attrNameLst>
                                          <p:attrName>style.visibility</p:attrName>
                                        </p:attrNameLst>
                                      </p:cBhvr>
                                      <p:to>
                                        <p:strVal val="visible"/>
                                      </p:to>
                                    </p:set>
                                    <p:animEffect transition="in" filter="circle(out)">
                                      <p:cBhvr>
                                        <p:cTn id="39" dur="20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P spid="3" grpId="0" build="allAtOnce"/>
      <p:bldP spid="9" grpId="0" build="allAtOnce"/>
      <p:bldP spid="13" grpId="0"/>
      <p:bldP spid="14" grpId="0" build="allAtOnce"/>
      <p:bldP spid="15" grpId="0"/>
    </p:bld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1"/>
          <p:cNvSpPr>
            <a:spLocks noChangeArrowheads="1"/>
          </p:cNvSpPr>
          <p:nvPr/>
        </p:nvSpPr>
        <p:spPr bwMode="auto">
          <a:xfrm>
            <a:off x="2057400" y="609600"/>
            <a:ext cx="4953000" cy="592138"/>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5" name="Rectangle 3"/>
          <p:cNvSpPr>
            <a:spLocks noChangeArrowheads="1"/>
          </p:cNvSpPr>
          <p:nvPr/>
        </p:nvSpPr>
        <p:spPr bwMode="auto">
          <a:xfrm>
            <a:off x="2371364" y="685800"/>
            <a:ext cx="4408579"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400" b="1" dirty="0" smtClean="0">
                <a:solidFill>
                  <a:srgbClr val="002060"/>
                </a:solidFill>
                <a:latin typeface="Sultan bold"/>
                <a:ea typeface="Times New Roman" pitchFamily="18" charset="0"/>
                <a:cs typeface="Arial" pitchFamily="34" charset="0"/>
              </a:rPr>
              <a:t>سابع</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400" b="1" dirty="0" smtClean="0">
                <a:solidFill>
                  <a:srgbClr val="FF0000"/>
                </a:solidFill>
                <a:latin typeface="Sultan bold"/>
                <a:ea typeface="Times New Roman" pitchFamily="18" charset="0"/>
                <a:cs typeface="Arial" pitchFamily="34" charset="0"/>
              </a:rPr>
              <a:t>الدولة السعودية الثانية(1</a:t>
            </a:r>
            <a:r>
              <a:rPr lang="ar-SA" sz="2400" b="1" dirty="0" err="1" smtClean="0">
                <a:solidFill>
                  <a:srgbClr val="FF0000"/>
                </a:solidFill>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2" name="Flowchart: Multidocument 1"/>
          <p:cNvSpPr/>
          <p:nvPr/>
        </p:nvSpPr>
        <p:spPr>
          <a:xfrm>
            <a:off x="8096651" y="12192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14" name="Rectangle 2"/>
          <p:cNvSpPr/>
          <p:nvPr/>
        </p:nvSpPr>
        <p:spPr>
          <a:xfrm>
            <a:off x="2116542" y="1295400"/>
            <a:ext cx="5981614" cy="400110"/>
          </a:xfrm>
          <a:prstGeom prst="rect">
            <a:avLst/>
          </a:prstGeom>
        </p:spPr>
        <p:txBody>
          <a:bodyPr wrap="square">
            <a:spAutoFit/>
          </a:bodyPr>
          <a:lstStyle/>
          <a:p>
            <a:pPr algn="r"/>
            <a:r>
              <a:rPr lang="ar-SA" sz="2000" b="1" dirty="0" smtClean="0">
                <a:solidFill>
                  <a:srgbClr val="7030A0"/>
                </a:solidFill>
              </a:rPr>
              <a:t>اختاري الإجابة الصحيحة</a:t>
            </a:r>
            <a:endParaRPr lang="ar-SA" sz="2000" dirty="0"/>
          </a:p>
        </p:txBody>
      </p:sp>
      <p:sp>
        <p:nvSpPr>
          <p:cNvPr id="16" name="Rectangle 3"/>
          <p:cNvSpPr/>
          <p:nvPr/>
        </p:nvSpPr>
        <p:spPr>
          <a:xfrm>
            <a:off x="3585095" y="1981200"/>
            <a:ext cx="5330305" cy="400110"/>
          </a:xfrm>
          <a:prstGeom prst="rect">
            <a:avLst/>
          </a:prstGeom>
        </p:spPr>
        <p:txBody>
          <a:bodyPr wrap="none">
            <a:spAutoFit/>
          </a:bodyPr>
          <a:lstStyle/>
          <a:p>
            <a:r>
              <a:rPr lang="ar-SA" sz="2000" b="1" dirty="0" smtClean="0"/>
              <a:t>1- أول من حاول إقامة دولة بعد سقوط الدولة السعودية الأولي</a:t>
            </a:r>
            <a:endParaRPr lang="ar-SA" sz="2000" dirty="0"/>
          </a:p>
        </p:txBody>
      </p:sp>
      <p:sp>
        <p:nvSpPr>
          <p:cNvPr id="17" name="Rectangle 14"/>
          <p:cNvSpPr/>
          <p:nvPr/>
        </p:nvSpPr>
        <p:spPr>
          <a:xfrm>
            <a:off x="5715000" y="2362200"/>
            <a:ext cx="19581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تركي بن عبد الله</a:t>
            </a:r>
            <a:endParaRPr lang="ar-SA" dirty="0"/>
          </a:p>
        </p:txBody>
      </p:sp>
      <p:sp>
        <p:nvSpPr>
          <p:cNvPr id="18" name="Rectangle 14"/>
          <p:cNvSpPr/>
          <p:nvPr/>
        </p:nvSpPr>
        <p:spPr>
          <a:xfrm>
            <a:off x="5867400" y="2971800"/>
            <a:ext cx="18057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مشارى بن سعود</a:t>
            </a:r>
            <a:endParaRPr lang="ar-SA" dirty="0"/>
          </a:p>
        </p:txBody>
      </p:sp>
      <p:sp>
        <p:nvSpPr>
          <p:cNvPr id="19" name="Rectangle 3"/>
          <p:cNvSpPr/>
          <p:nvPr/>
        </p:nvSpPr>
        <p:spPr>
          <a:xfrm>
            <a:off x="3581400" y="4343400"/>
            <a:ext cx="5022529" cy="400110"/>
          </a:xfrm>
          <a:prstGeom prst="rect">
            <a:avLst/>
          </a:prstGeom>
        </p:spPr>
        <p:txBody>
          <a:bodyPr wrap="none">
            <a:spAutoFit/>
          </a:bodyPr>
          <a:lstStyle/>
          <a:p>
            <a:r>
              <a:rPr lang="ar-SA" sz="2000" b="1" dirty="0" smtClean="0"/>
              <a:t>2- نجح فى الافلات من حراسة التابعين لإبراهيم باشا قرب </a:t>
            </a:r>
            <a:endParaRPr lang="ar-SA" sz="2000" dirty="0"/>
          </a:p>
        </p:txBody>
      </p:sp>
      <p:sp>
        <p:nvSpPr>
          <p:cNvPr id="20" name="Rectangle 14"/>
          <p:cNvSpPr/>
          <p:nvPr/>
        </p:nvSpPr>
        <p:spPr>
          <a:xfrm>
            <a:off x="5943600" y="4800600"/>
            <a:ext cx="17295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عبد الله بن سعود</a:t>
            </a:r>
            <a:endParaRPr lang="ar-SA" dirty="0"/>
          </a:p>
        </p:txBody>
      </p:sp>
      <p:sp>
        <p:nvSpPr>
          <p:cNvPr id="21" name="Rectangle 14"/>
          <p:cNvSpPr/>
          <p:nvPr/>
        </p:nvSpPr>
        <p:spPr>
          <a:xfrm>
            <a:off x="5181600" y="3593068"/>
            <a:ext cx="24915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محمد بن </a:t>
            </a:r>
            <a:r>
              <a:rPr lang="ar-SA" b="1" dirty="0" err="1" smtClean="0">
                <a:solidFill>
                  <a:srgbClr val="0070C0"/>
                </a:solidFill>
                <a:latin typeface="Sakkal Majalla" pitchFamily="2" charset="-78"/>
                <a:cs typeface="Sakkal Majalla" pitchFamily="2" charset="-78"/>
              </a:rPr>
              <a:t>مشاري</a:t>
            </a:r>
            <a:r>
              <a:rPr lang="ar-SA" b="1" dirty="0" smtClean="0">
                <a:solidFill>
                  <a:srgbClr val="0070C0"/>
                </a:solidFill>
                <a:latin typeface="Sakkal Majalla" pitchFamily="2" charset="-78"/>
                <a:cs typeface="Sakkal Majalla" pitchFamily="2" charset="-78"/>
              </a:rPr>
              <a:t> بن معمر</a:t>
            </a:r>
            <a:endParaRPr lang="ar-SA" dirty="0"/>
          </a:p>
        </p:txBody>
      </p:sp>
      <p:sp>
        <p:nvSpPr>
          <p:cNvPr id="22" name="Rectangle 14"/>
          <p:cNvSpPr/>
          <p:nvPr/>
        </p:nvSpPr>
        <p:spPr>
          <a:xfrm>
            <a:off x="6019800" y="5486400"/>
            <a:ext cx="1676400"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تركي بن عبد الله</a:t>
            </a:r>
            <a:endParaRPr lang="ar-SA" dirty="0"/>
          </a:p>
        </p:txBody>
      </p:sp>
      <p:sp>
        <p:nvSpPr>
          <p:cNvPr id="23" name="Rectangle 14"/>
          <p:cNvSpPr/>
          <p:nvPr/>
        </p:nvSpPr>
        <p:spPr>
          <a:xfrm>
            <a:off x="5029200" y="6172200"/>
            <a:ext cx="2720158" cy="369332"/>
          </a:xfrm>
          <a:prstGeom prst="rect">
            <a:avLst/>
          </a:prstGeom>
        </p:spPr>
        <p:txBody>
          <a:bodyPr wrap="square">
            <a:spAutoFit/>
          </a:bodyPr>
          <a:lstStyle/>
          <a:p>
            <a:pPr algn="r"/>
            <a:r>
              <a:rPr lang="ar-SA" b="1" dirty="0" err="1" smtClean="0">
                <a:solidFill>
                  <a:srgbClr val="0070C0"/>
                </a:solidFill>
                <a:latin typeface="Sakkal Majalla" pitchFamily="2" charset="-78"/>
                <a:cs typeface="Sakkal Majalla" pitchFamily="2" charset="-78"/>
              </a:rPr>
              <a:t>مشاري</a:t>
            </a:r>
            <a:r>
              <a:rPr lang="ar-SA" b="1" dirty="0" smtClean="0">
                <a:solidFill>
                  <a:srgbClr val="0070C0"/>
                </a:solidFill>
                <a:latin typeface="Sakkal Majalla" pitchFamily="2" charset="-78"/>
                <a:cs typeface="Sakkal Majalla" pitchFamily="2" charset="-78"/>
              </a:rPr>
              <a:t> بن سعود</a:t>
            </a:r>
            <a:endParaRPr lang="ar-SA" dirty="0"/>
          </a:p>
        </p:txBody>
      </p:sp>
      <p:sp>
        <p:nvSpPr>
          <p:cNvPr id="24" name="سهم مخطط إلى اليمين 23"/>
          <p:cNvSpPr/>
          <p:nvPr/>
        </p:nvSpPr>
        <p:spPr>
          <a:xfrm>
            <a:off x="4648200" y="35814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
        <p:nvSpPr>
          <p:cNvPr id="25" name="سهم مخطط إلى اليمين 24"/>
          <p:cNvSpPr/>
          <p:nvPr/>
        </p:nvSpPr>
        <p:spPr>
          <a:xfrm>
            <a:off x="5676900" y="61341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xmlns="" val="2691768851"/>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800" decel="100000"/>
                                        <p:tgtEl>
                                          <p:spTgt spid="5"/>
                                        </p:tgtEl>
                                      </p:cBhvr>
                                    </p:animEffect>
                                    <p:anim calcmode="lin" valueType="num">
                                      <p:cBhvr>
                                        <p:cTn id="18" dur="800" decel="100000" fill="hold"/>
                                        <p:tgtEl>
                                          <p:spTgt spid="5"/>
                                        </p:tgtEl>
                                        <p:attrNameLst>
                                          <p:attrName>style.rotation</p:attrName>
                                        </p:attrNameLst>
                                      </p:cBhvr>
                                      <p:tavLst>
                                        <p:tav tm="0">
                                          <p:val>
                                            <p:fltVal val="-90"/>
                                          </p:val>
                                        </p:tav>
                                        <p:tav tm="100000">
                                          <p:val>
                                            <p:fltVal val="0"/>
                                          </p:val>
                                        </p:tav>
                                      </p:tavLst>
                                    </p:anim>
                                    <p:anim calcmode="lin" valueType="num">
                                      <p:cBhvr>
                                        <p:cTn id="19" dur="800" decel="100000" fill="hold"/>
                                        <p:tgtEl>
                                          <p:spTgt spid="5"/>
                                        </p:tgtEl>
                                        <p:attrNameLst>
                                          <p:attrName>ppt_x</p:attrName>
                                        </p:attrNameLst>
                                      </p:cBhvr>
                                      <p:tavLst>
                                        <p:tav tm="0">
                                          <p:val>
                                            <p:strVal val="#ppt_x+0.4"/>
                                          </p:val>
                                        </p:tav>
                                        <p:tav tm="100000">
                                          <p:val>
                                            <p:strVal val="#ppt_x-0.05"/>
                                          </p:val>
                                        </p:tav>
                                      </p:tavLst>
                                    </p:anim>
                                    <p:anim calcmode="lin" valueType="num">
                                      <p:cBhvr>
                                        <p:cTn id="20" dur="800" decel="100000" fill="hold"/>
                                        <p:tgtEl>
                                          <p:spTgt spid="5"/>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anim calcmode="lin" valueType="num">
                                      <p:cBhvr additive="base">
                                        <p:cTn id="35" dur="500" fill="hold"/>
                                        <p:tgtEl>
                                          <p:spTgt spid="16"/>
                                        </p:tgtEl>
                                        <p:attrNameLst>
                                          <p:attrName>ppt_x</p:attrName>
                                        </p:attrNameLst>
                                      </p:cBhvr>
                                      <p:tavLst>
                                        <p:tav tm="0">
                                          <p:val>
                                            <p:strVal val="#ppt_x"/>
                                          </p:val>
                                        </p:tav>
                                        <p:tav tm="100000">
                                          <p:val>
                                            <p:strVal val="#ppt_x"/>
                                          </p:val>
                                        </p:tav>
                                      </p:tavLst>
                                    </p:anim>
                                    <p:anim calcmode="lin" valueType="num">
                                      <p:cBhvr additive="base">
                                        <p:cTn id="3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barn(inVertical)">
                                      <p:cBhvr>
                                        <p:cTn id="41" dur="500"/>
                                        <p:tgtEl>
                                          <p:spTgt spid="17"/>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18"/>
                                        </p:tgtEl>
                                        <p:attrNameLst>
                                          <p:attrName>style.visibility</p:attrName>
                                        </p:attrNameLst>
                                      </p:cBhvr>
                                      <p:to>
                                        <p:strVal val="visible"/>
                                      </p:to>
                                    </p:set>
                                    <p:animEffect transition="in" filter="barn(inVertical)">
                                      <p:cBhvr>
                                        <p:cTn id="46" dur="500"/>
                                        <p:tgtEl>
                                          <p:spTgt spid="18"/>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Effect transition="in" filter="barn(inVertical)">
                                      <p:cBhvr>
                                        <p:cTn id="51" dur="500"/>
                                        <p:tgtEl>
                                          <p:spTgt spid="21"/>
                                        </p:tgtEl>
                                      </p:cBhvr>
                                    </p:animEffect>
                                  </p:childTnLst>
                                </p:cTn>
                              </p:par>
                            </p:childTnLst>
                          </p:cTn>
                        </p:par>
                      </p:childTnLst>
                    </p:cTn>
                  </p:par>
                  <p:par>
                    <p:cTn id="52" fill="hold">
                      <p:stCondLst>
                        <p:cond delay="indefinite"/>
                      </p:stCondLst>
                      <p:childTnLst>
                        <p:par>
                          <p:cTn id="53" fill="hold">
                            <p:stCondLst>
                              <p:cond delay="0"/>
                            </p:stCondLst>
                            <p:childTnLst>
                              <p:par>
                                <p:cTn id="54" presetID="48" presetClass="entr" presetSubtype="0" accel="50000" fill="hold" grpId="0" nodeType="clickEffect">
                                  <p:stCondLst>
                                    <p:cond delay="0"/>
                                  </p:stCondLst>
                                  <p:childTnLst>
                                    <p:set>
                                      <p:cBhvr>
                                        <p:cTn id="55" dur="1" fill="hold">
                                          <p:stCondLst>
                                            <p:cond delay="0"/>
                                          </p:stCondLst>
                                        </p:cTn>
                                        <p:tgtEl>
                                          <p:spTgt spid="24"/>
                                        </p:tgtEl>
                                        <p:attrNameLst>
                                          <p:attrName>style.visibility</p:attrName>
                                        </p:attrNameLst>
                                      </p:cBhvr>
                                      <p:to>
                                        <p:strVal val="visible"/>
                                      </p:to>
                                    </p:set>
                                    <p:anim calcmode="lin" valueType="num">
                                      <p:cBhvr>
                                        <p:cTn id="56" dur="1000" fill="hold"/>
                                        <p:tgtEl>
                                          <p:spTgt spid="2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57" dur="1000" fill="hold"/>
                                        <p:tgtEl>
                                          <p:spTgt spid="24"/>
                                        </p:tgtEl>
                                        <p:attrNameLst>
                                          <p:attrName>ppt_x</p:attrName>
                                        </p:attrNameLst>
                                      </p:cBhvr>
                                      <p:tavLst>
                                        <p:tav tm="0">
                                          <p:val>
                                            <p:fltVal val="-1"/>
                                          </p:val>
                                        </p:tav>
                                        <p:tav tm="50000">
                                          <p:val>
                                            <p:fltVal val="0.95"/>
                                          </p:val>
                                        </p:tav>
                                        <p:tav tm="100000">
                                          <p:val>
                                            <p:strVal val="#ppt_x"/>
                                          </p:val>
                                        </p:tav>
                                      </p:tavLst>
                                    </p:anim>
                                    <p:anim calcmode="lin" valueType="num">
                                      <p:cBhvr>
                                        <p:cTn id="58" dur="1000" fill="hold"/>
                                        <p:tgtEl>
                                          <p:spTgt spid="24"/>
                                        </p:tgtEl>
                                        <p:attrNameLst>
                                          <p:attrName>ppt_y</p:attrName>
                                        </p:attrNameLst>
                                      </p:cBhvr>
                                      <p:tavLst>
                                        <p:tav tm="0">
                                          <p:val>
                                            <p:strVal val="#ppt_y"/>
                                          </p:val>
                                        </p:tav>
                                        <p:tav tm="100000">
                                          <p:val>
                                            <p:strVal val="#ppt_y"/>
                                          </p:val>
                                        </p:tav>
                                      </p:tavLst>
                                    </p:anim>
                                    <p:animEffect transition="in" filter="fade">
                                      <p:cBhvr>
                                        <p:cTn id="59" dur="1000"/>
                                        <p:tgtEl>
                                          <p:spTgt spid="24"/>
                                        </p:tgtEl>
                                      </p:cBhvr>
                                    </p:animEffect>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grpId="0" nodeType="clickEffect">
                                  <p:stCondLst>
                                    <p:cond delay="0"/>
                                  </p:stCondLst>
                                  <p:childTnLst>
                                    <p:set>
                                      <p:cBhvr>
                                        <p:cTn id="63" dur="1" fill="hold">
                                          <p:stCondLst>
                                            <p:cond delay="0"/>
                                          </p:stCondLst>
                                        </p:cTn>
                                        <p:tgtEl>
                                          <p:spTgt spid="19"/>
                                        </p:tgtEl>
                                        <p:attrNameLst>
                                          <p:attrName>style.visibility</p:attrName>
                                        </p:attrNameLst>
                                      </p:cBhvr>
                                      <p:to>
                                        <p:strVal val="visible"/>
                                      </p:to>
                                    </p:set>
                                    <p:anim calcmode="lin" valueType="num">
                                      <p:cBhvr additive="base">
                                        <p:cTn id="64" dur="500" fill="hold"/>
                                        <p:tgtEl>
                                          <p:spTgt spid="19"/>
                                        </p:tgtEl>
                                        <p:attrNameLst>
                                          <p:attrName>ppt_x</p:attrName>
                                        </p:attrNameLst>
                                      </p:cBhvr>
                                      <p:tavLst>
                                        <p:tav tm="0">
                                          <p:val>
                                            <p:strVal val="#ppt_x"/>
                                          </p:val>
                                        </p:tav>
                                        <p:tav tm="100000">
                                          <p:val>
                                            <p:strVal val="#ppt_x"/>
                                          </p:val>
                                        </p:tav>
                                      </p:tavLst>
                                    </p:anim>
                                    <p:anim calcmode="lin" valueType="num">
                                      <p:cBhvr additive="base">
                                        <p:cTn id="65"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16" presetClass="entr" presetSubtype="21" fill="hold" grpId="0" nodeType="clickEffect">
                                  <p:stCondLst>
                                    <p:cond delay="0"/>
                                  </p:stCondLst>
                                  <p:childTnLst>
                                    <p:set>
                                      <p:cBhvr>
                                        <p:cTn id="69" dur="1" fill="hold">
                                          <p:stCondLst>
                                            <p:cond delay="0"/>
                                          </p:stCondLst>
                                        </p:cTn>
                                        <p:tgtEl>
                                          <p:spTgt spid="20"/>
                                        </p:tgtEl>
                                        <p:attrNameLst>
                                          <p:attrName>style.visibility</p:attrName>
                                        </p:attrNameLst>
                                      </p:cBhvr>
                                      <p:to>
                                        <p:strVal val="visible"/>
                                      </p:to>
                                    </p:set>
                                    <p:animEffect transition="in" filter="barn(inVertical)">
                                      <p:cBhvr>
                                        <p:cTn id="70" dur="500"/>
                                        <p:tgtEl>
                                          <p:spTgt spid="20"/>
                                        </p:tgtEl>
                                      </p:cBhvr>
                                    </p:animEffect>
                                  </p:childTnLst>
                                </p:cTn>
                              </p:par>
                            </p:childTnLst>
                          </p:cTn>
                        </p:par>
                      </p:childTnLst>
                    </p:cTn>
                  </p:par>
                  <p:par>
                    <p:cTn id="71" fill="hold">
                      <p:stCondLst>
                        <p:cond delay="indefinite"/>
                      </p:stCondLst>
                      <p:childTnLst>
                        <p:par>
                          <p:cTn id="72" fill="hold">
                            <p:stCondLst>
                              <p:cond delay="0"/>
                            </p:stCondLst>
                            <p:childTnLst>
                              <p:par>
                                <p:cTn id="73" presetID="16" presetClass="entr" presetSubtype="21" fill="hold" grpId="0" nodeType="clickEffect">
                                  <p:stCondLst>
                                    <p:cond delay="0"/>
                                  </p:stCondLst>
                                  <p:childTnLst>
                                    <p:set>
                                      <p:cBhvr>
                                        <p:cTn id="74" dur="1" fill="hold">
                                          <p:stCondLst>
                                            <p:cond delay="0"/>
                                          </p:stCondLst>
                                        </p:cTn>
                                        <p:tgtEl>
                                          <p:spTgt spid="22"/>
                                        </p:tgtEl>
                                        <p:attrNameLst>
                                          <p:attrName>style.visibility</p:attrName>
                                        </p:attrNameLst>
                                      </p:cBhvr>
                                      <p:to>
                                        <p:strVal val="visible"/>
                                      </p:to>
                                    </p:set>
                                    <p:animEffect transition="in" filter="barn(inVertical)">
                                      <p:cBhvr>
                                        <p:cTn id="75" dur="500"/>
                                        <p:tgtEl>
                                          <p:spTgt spid="22"/>
                                        </p:tgtEl>
                                      </p:cBhvr>
                                    </p:animEffect>
                                  </p:childTnLst>
                                </p:cTn>
                              </p:par>
                            </p:childTnLst>
                          </p:cTn>
                        </p:par>
                      </p:childTnLst>
                    </p:cTn>
                  </p:par>
                  <p:par>
                    <p:cTn id="76" fill="hold">
                      <p:stCondLst>
                        <p:cond delay="indefinite"/>
                      </p:stCondLst>
                      <p:childTnLst>
                        <p:par>
                          <p:cTn id="77" fill="hold">
                            <p:stCondLst>
                              <p:cond delay="0"/>
                            </p:stCondLst>
                            <p:childTnLst>
                              <p:par>
                                <p:cTn id="78" presetID="16" presetClass="entr" presetSubtype="21" fill="hold" grpId="0" nodeType="clickEffect">
                                  <p:stCondLst>
                                    <p:cond delay="0"/>
                                  </p:stCondLst>
                                  <p:childTnLst>
                                    <p:set>
                                      <p:cBhvr>
                                        <p:cTn id="79" dur="1" fill="hold">
                                          <p:stCondLst>
                                            <p:cond delay="0"/>
                                          </p:stCondLst>
                                        </p:cTn>
                                        <p:tgtEl>
                                          <p:spTgt spid="23"/>
                                        </p:tgtEl>
                                        <p:attrNameLst>
                                          <p:attrName>style.visibility</p:attrName>
                                        </p:attrNameLst>
                                      </p:cBhvr>
                                      <p:to>
                                        <p:strVal val="visible"/>
                                      </p:to>
                                    </p:set>
                                    <p:animEffect transition="in" filter="barn(inVertical)">
                                      <p:cBhvr>
                                        <p:cTn id="80" dur="500"/>
                                        <p:tgtEl>
                                          <p:spTgt spid="23"/>
                                        </p:tgtEl>
                                      </p:cBhvr>
                                    </p:animEffect>
                                  </p:childTnLst>
                                </p:cTn>
                              </p:par>
                            </p:childTnLst>
                          </p:cTn>
                        </p:par>
                      </p:childTnLst>
                    </p:cTn>
                  </p:par>
                  <p:par>
                    <p:cTn id="81" fill="hold">
                      <p:stCondLst>
                        <p:cond delay="indefinite"/>
                      </p:stCondLst>
                      <p:childTnLst>
                        <p:par>
                          <p:cTn id="82" fill="hold">
                            <p:stCondLst>
                              <p:cond delay="0"/>
                            </p:stCondLst>
                            <p:childTnLst>
                              <p:par>
                                <p:cTn id="83" presetID="48" presetClass="entr" presetSubtype="0" accel="50000" fill="hold" grpId="0" nodeType="clickEffect">
                                  <p:stCondLst>
                                    <p:cond delay="0"/>
                                  </p:stCondLst>
                                  <p:childTnLst>
                                    <p:set>
                                      <p:cBhvr>
                                        <p:cTn id="84" dur="1" fill="hold">
                                          <p:stCondLst>
                                            <p:cond delay="0"/>
                                          </p:stCondLst>
                                        </p:cTn>
                                        <p:tgtEl>
                                          <p:spTgt spid="25"/>
                                        </p:tgtEl>
                                        <p:attrNameLst>
                                          <p:attrName>style.visibility</p:attrName>
                                        </p:attrNameLst>
                                      </p:cBhvr>
                                      <p:to>
                                        <p:strVal val="visible"/>
                                      </p:to>
                                    </p:set>
                                    <p:anim calcmode="lin" valueType="num">
                                      <p:cBhvr>
                                        <p:cTn id="85" dur="1000" fill="hold"/>
                                        <p:tgtEl>
                                          <p:spTgt spid="2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6" dur="1000" fill="hold"/>
                                        <p:tgtEl>
                                          <p:spTgt spid="25"/>
                                        </p:tgtEl>
                                        <p:attrNameLst>
                                          <p:attrName>ppt_x</p:attrName>
                                        </p:attrNameLst>
                                      </p:cBhvr>
                                      <p:tavLst>
                                        <p:tav tm="0">
                                          <p:val>
                                            <p:fltVal val="-1"/>
                                          </p:val>
                                        </p:tav>
                                        <p:tav tm="50000">
                                          <p:val>
                                            <p:fltVal val="0.95"/>
                                          </p:val>
                                        </p:tav>
                                        <p:tav tm="100000">
                                          <p:val>
                                            <p:strVal val="#ppt_x"/>
                                          </p:val>
                                        </p:tav>
                                      </p:tavLst>
                                    </p:anim>
                                    <p:anim calcmode="lin" valueType="num">
                                      <p:cBhvr>
                                        <p:cTn id="87" dur="1000" fill="hold"/>
                                        <p:tgtEl>
                                          <p:spTgt spid="25"/>
                                        </p:tgtEl>
                                        <p:attrNameLst>
                                          <p:attrName>ppt_y</p:attrName>
                                        </p:attrNameLst>
                                      </p:cBhvr>
                                      <p:tavLst>
                                        <p:tav tm="0">
                                          <p:val>
                                            <p:strVal val="#ppt_y"/>
                                          </p:val>
                                        </p:tav>
                                        <p:tav tm="100000">
                                          <p:val>
                                            <p:strVal val="#ppt_y"/>
                                          </p:val>
                                        </p:tav>
                                      </p:tavLst>
                                    </p:anim>
                                    <p:animEffect transition="in" filter="fade">
                                      <p:cBhvr>
                                        <p:cTn id="88"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12" grpId="0" animBg="1"/>
      <p:bldP spid="14" grpId="0"/>
      <p:bldP spid="16" grpId="0"/>
      <p:bldP spid="17" grpId="0"/>
      <p:bldP spid="18" grpId="0"/>
      <p:bldP spid="19" grpId="0"/>
      <p:bldP spid="20" grpId="0"/>
      <p:bldP spid="21" grpId="0"/>
      <p:bldP spid="22" grpId="0"/>
      <p:bldP spid="23" grpId="0"/>
      <p:bldP spid="24" grpId="0" animBg="1"/>
      <p:bldP spid="25" grpId="0" animBg="1"/>
    </p:bld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a:xfrm>
            <a:off x="7884886" y="533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6" name="Rectangle 5"/>
          <p:cNvSpPr/>
          <p:nvPr/>
        </p:nvSpPr>
        <p:spPr>
          <a:xfrm>
            <a:off x="6400800" y="609600"/>
            <a:ext cx="1532792" cy="461665"/>
          </a:xfrm>
          <a:prstGeom prst="rect">
            <a:avLst/>
          </a:prstGeom>
        </p:spPr>
        <p:txBody>
          <a:bodyPr wrap="none">
            <a:spAutoFit/>
          </a:bodyPr>
          <a:lstStyle/>
          <a:p>
            <a:r>
              <a:rPr lang="ar-SA" sz="2400" b="1" dirty="0" smtClean="0">
                <a:solidFill>
                  <a:srgbClr val="7030A0"/>
                </a:solidFill>
              </a:rPr>
              <a:t>عللي لما يأتي</a:t>
            </a:r>
            <a:endParaRPr lang="ar-SA" sz="2400" b="1" dirty="0">
              <a:solidFill>
                <a:srgbClr val="7030A0"/>
              </a:solidFill>
            </a:endParaRPr>
          </a:p>
        </p:txBody>
      </p:sp>
      <p:sp>
        <p:nvSpPr>
          <p:cNvPr id="7" name="Rectangle 6"/>
          <p:cNvSpPr/>
          <p:nvPr/>
        </p:nvSpPr>
        <p:spPr>
          <a:xfrm>
            <a:off x="3581400" y="1905000"/>
            <a:ext cx="5192447" cy="369332"/>
          </a:xfrm>
          <a:prstGeom prst="rect">
            <a:avLst/>
          </a:prstGeom>
        </p:spPr>
        <p:txBody>
          <a:bodyPr wrap="none">
            <a:spAutoFit/>
          </a:bodyPr>
          <a:lstStyle/>
          <a:p>
            <a:pPr rtl="1"/>
            <a:r>
              <a:rPr lang="ar-SA" b="1" dirty="0" smtClean="0"/>
              <a:t>1- عدم استمرار امارة محمد بن </a:t>
            </a:r>
            <a:r>
              <a:rPr lang="ar-SA" b="1" dirty="0" err="1" smtClean="0"/>
              <a:t>مشاري</a:t>
            </a:r>
            <a:r>
              <a:rPr lang="ar-SA" b="1" dirty="0" smtClean="0"/>
              <a:t> بن معمر طويلا فى الدرعية</a:t>
            </a:r>
            <a:endParaRPr lang="en-US" dirty="0"/>
          </a:p>
        </p:txBody>
      </p:sp>
      <p:sp>
        <p:nvSpPr>
          <p:cNvPr id="8" name="Rectangle 7"/>
          <p:cNvSpPr/>
          <p:nvPr/>
        </p:nvSpPr>
        <p:spPr>
          <a:xfrm>
            <a:off x="1295400" y="2971800"/>
            <a:ext cx="7430720" cy="369332"/>
          </a:xfrm>
          <a:prstGeom prst="rect">
            <a:avLst/>
          </a:prstGeom>
        </p:spPr>
        <p:txBody>
          <a:bodyPr wrap="square">
            <a:spAutoFit/>
          </a:bodyPr>
          <a:lstStyle/>
          <a:p>
            <a:pPr algn="r" rtl="1"/>
            <a:r>
              <a:rPr lang="ar-SA" b="1" dirty="0" smtClean="0"/>
              <a:t>2- مغادرة تركي بن عبد الله الرياض الى بلدة الحلوة</a:t>
            </a:r>
            <a:endParaRPr lang="en-US" dirty="0"/>
          </a:p>
        </p:txBody>
      </p:sp>
      <p:sp>
        <p:nvSpPr>
          <p:cNvPr id="10" name="Rectangle 9"/>
          <p:cNvSpPr/>
          <p:nvPr/>
        </p:nvSpPr>
        <p:spPr>
          <a:xfrm rot="287655">
            <a:off x="967259" y="3807598"/>
            <a:ext cx="3025188" cy="923330"/>
          </a:xfrm>
          <a:prstGeom prst="rect">
            <a:avLst/>
          </a:prstGeom>
          <a:noFill/>
        </p:spPr>
        <p:txBody>
          <a:bodyPr wrap="none" lIns="91440" tIns="45720" rIns="91440" bIns="45720">
            <a:prstTxWarp prst="textTriangleInverted">
              <a:avLst/>
            </a:prstTxWarp>
            <a:spAutoFit/>
          </a:bodyPr>
          <a:lstStyle/>
          <a:p>
            <a:pPr algn="ctr"/>
            <a:r>
              <a:rPr lang="ar-SA"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متروك للطالبة</a:t>
            </a:r>
            <a:endPar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xmlns="" val="3830061950"/>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0-#ppt_w/2"/>
                                          </p:val>
                                        </p:tav>
                                        <p:tav tm="100000">
                                          <p:val>
                                            <p:strVal val="#ppt_x"/>
                                          </p:val>
                                        </p:tav>
                                      </p:tavLst>
                                    </p:anim>
                                    <p:anim calcmode="lin" valueType="num">
                                      <p:cBhvr additive="base">
                                        <p:cTn id="14"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0-#ppt_w/2"/>
                                          </p:val>
                                        </p:tav>
                                        <p:tav tm="100000">
                                          <p:val>
                                            <p:strVal val="#ppt_x"/>
                                          </p:val>
                                        </p:tav>
                                      </p:tavLst>
                                    </p:anim>
                                    <p:anim calcmode="lin" valueType="num">
                                      <p:cBhvr additive="base">
                                        <p:cTn id="20"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9"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0-#ppt_w/2"/>
                                          </p:val>
                                        </p:tav>
                                        <p:tav tm="100000">
                                          <p:val>
                                            <p:strVal val="#ppt_x"/>
                                          </p:val>
                                        </p:tav>
                                      </p:tavLst>
                                    </p:anim>
                                    <p:anim calcmode="lin" valueType="num">
                                      <p:cBhvr additive="base">
                                        <p:cTn id="26"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5"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2000"/>
                                        <p:tgtEl>
                                          <p:spTgt spid="10"/>
                                        </p:tgtEl>
                                      </p:cBhvr>
                                    </p:animEffect>
                                    <p:anim calcmode="lin" valueType="num">
                                      <p:cBhvr>
                                        <p:cTn id="32" dur="2000" fill="hold"/>
                                        <p:tgtEl>
                                          <p:spTgt spid="10"/>
                                        </p:tgtEl>
                                        <p:attrNameLst>
                                          <p:attrName>ppt_w</p:attrName>
                                        </p:attrNameLst>
                                      </p:cBhvr>
                                      <p:tavLst>
                                        <p:tav tm="0" fmla="#ppt_w*sin(2.5*pi*$)">
                                          <p:val>
                                            <p:fltVal val="0"/>
                                          </p:val>
                                        </p:tav>
                                        <p:tav tm="100000">
                                          <p:val>
                                            <p:fltVal val="1"/>
                                          </p:val>
                                        </p:tav>
                                      </p:tavLst>
                                    </p:anim>
                                    <p:anim calcmode="lin" valueType="num">
                                      <p:cBhvr>
                                        <p:cTn id="33" dur="2000" fill="hold"/>
                                        <p:tgtEl>
                                          <p:spTgt spid="1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7" grpId="0"/>
      <p:bldP spid="8" grpId="0"/>
      <p:bldP spid="10" grpId="0"/>
    </p:bld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172851" y="914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6" name="Rectangle 5"/>
          <p:cNvSpPr/>
          <p:nvPr/>
        </p:nvSpPr>
        <p:spPr>
          <a:xfrm>
            <a:off x="705251" y="1009590"/>
            <a:ext cx="7391400" cy="400110"/>
          </a:xfrm>
          <a:prstGeom prst="rect">
            <a:avLst/>
          </a:prstGeom>
        </p:spPr>
        <p:txBody>
          <a:bodyPr wrap="square">
            <a:spAutoFit/>
          </a:bodyPr>
          <a:lstStyle/>
          <a:p>
            <a:pPr algn="r" rtl="1"/>
            <a:r>
              <a:rPr lang="ar-SA" sz="2000" b="1" dirty="0" smtClean="0">
                <a:solidFill>
                  <a:srgbClr val="7030A0"/>
                </a:solidFill>
              </a:rPr>
              <a:t>ما شروط الصلح بين تركي بن عبد الله وقائد الحماية التركية فى الرياض</a:t>
            </a:r>
            <a:endParaRPr lang="en-US" sz="2000" dirty="0">
              <a:solidFill>
                <a:srgbClr val="7030A0"/>
              </a:solidFill>
            </a:endParaRPr>
          </a:p>
        </p:txBody>
      </p:sp>
      <p:sp>
        <p:nvSpPr>
          <p:cNvPr id="14" name="Rectangle 9"/>
          <p:cNvSpPr/>
          <p:nvPr/>
        </p:nvSpPr>
        <p:spPr>
          <a:xfrm>
            <a:off x="760754" y="1981200"/>
            <a:ext cx="7392646" cy="515526"/>
          </a:xfrm>
          <a:prstGeom prst="rect">
            <a:avLst/>
          </a:prstGeom>
        </p:spPr>
        <p:txBody>
          <a:bodyPr wrap="square">
            <a:spAutoFit/>
          </a:bodyPr>
          <a:lstStyle/>
          <a:p>
            <a:pPr algn="ctr">
              <a:lnSpc>
                <a:spcPct val="150000"/>
              </a:lnSpc>
            </a:pPr>
            <a:r>
              <a:rPr lang="ar-SA" sz="2000" b="1" dirty="0" smtClean="0">
                <a:solidFill>
                  <a:srgbClr val="00B0F0"/>
                </a:solidFill>
                <a:latin typeface="Sakkal Majalla" pitchFamily="2" charset="-78"/>
                <a:cs typeface="Sakkal Majalla" pitchFamily="2" charset="-78"/>
              </a:rPr>
              <a:t>شريطة أن يغادر المدينة بقواته وأسلحته </a:t>
            </a:r>
            <a:endParaRPr lang="ar-SA" sz="2000" dirty="0"/>
          </a:p>
        </p:txBody>
      </p:sp>
    </p:spTree>
    <p:extLst>
      <p:ext uri="{BB962C8B-B14F-4D97-AF65-F5344CB8AC3E}">
        <p14:creationId xmlns:p14="http://schemas.microsoft.com/office/powerpoint/2010/main" xmlns="" val="2691768851"/>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800" decel="100000"/>
                                        <p:tgtEl>
                                          <p:spTgt spid="6"/>
                                        </p:tgtEl>
                                      </p:cBhvr>
                                    </p:animEffect>
                                    <p:anim calcmode="lin" valueType="num">
                                      <p:cBhvr>
                                        <p:cTn id="18" dur="800" decel="100000" fill="hold"/>
                                        <p:tgtEl>
                                          <p:spTgt spid="6"/>
                                        </p:tgtEl>
                                        <p:attrNameLst>
                                          <p:attrName>style.rotation</p:attrName>
                                        </p:attrNameLst>
                                      </p:cBhvr>
                                      <p:tavLst>
                                        <p:tav tm="0">
                                          <p:val>
                                            <p:fltVal val="-90"/>
                                          </p:val>
                                        </p:tav>
                                        <p:tav tm="100000">
                                          <p:val>
                                            <p:fltVal val="0"/>
                                          </p:val>
                                        </p:tav>
                                      </p:tavLst>
                                    </p:anim>
                                    <p:anim calcmode="lin" valueType="num">
                                      <p:cBhvr>
                                        <p:cTn id="19" dur="800" decel="100000" fill="hold"/>
                                        <p:tgtEl>
                                          <p:spTgt spid="6"/>
                                        </p:tgtEl>
                                        <p:attrNameLst>
                                          <p:attrName>ppt_x</p:attrName>
                                        </p:attrNameLst>
                                      </p:cBhvr>
                                      <p:tavLst>
                                        <p:tav tm="0">
                                          <p:val>
                                            <p:strVal val="#ppt_x+0.4"/>
                                          </p:val>
                                        </p:tav>
                                        <p:tav tm="100000">
                                          <p:val>
                                            <p:strVal val="#ppt_x-0.05"/>
                                          </p:val>
                                        </p:tav>
                                      </p:tavLst>
                                    </p:anim>
                                    <p:anim calcmode="lin" valueType="num">
                                      <p:cBhvr>
                                        <p:cTn id="20" dur="800" decel="100000" fill="hold"/>
                                        <p:tgtEl>
                                          <p:spTgt spid="6"/>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8" presetClass="entr" presetSubtype="0" accel="50000" fill="hold" grpId="0" nodeType="clickEffect">
                                  <p:stCondLst>
                                    <p:cond delay="0"/>
                                  </p:stCondLst>
                                  <p:iterate type="lt">
                                    <p:tmPct val="50000"/>
                                  </p:iterate>
                                  <p:childTnLst>
                                    <p:set>
                                      <p:cBhvr>
                                        <p:cTn id="26" dur="1" fill="hold">
                                          <p:stCondLst>
                                            <p:cond delay="0"/>
                                          </p:stCondLst>
                                        </p:cTn>
                                        <p:tgtEl>
                                          <p:spTgt spid="14"/>
                                        </p:tgtEl>
                                        <p:attrNameLst>
                                          <p:attrName>style.visibility</p:attrName>
                                        </p:attrNameLst>
                                      </p:cBhvr>
                                      <p:to>
                                        <p:strVal val="visible"/>
                                      </p:to>
                                    </p:set>
                                    <p:set>
                                      <p:cBhvr>
                                        <p:cTn id="27" dur="455" fill="hold">
                                          <p:stCondLst>
                                            <p:cond delay="0"/>
                                          </p:stCondLst>
                                        </p:cTn>
                                        <p:tgtEl>
                                          <p:spTgt spid="14"/>
                                        </p:tgtEl>
                                        <p:attrNameLst>
                                          <p:attrName>style.rotation</p:attrName>
                                        </p:attrNameLst>
                                      </p:cBhvr>
                                      <p:to>
                                        <p:strVal val="-45.0"/>
                                      </p:to>
                                    </p:set>
                                    <p:anim calcmode="lin" valueType="num">
                                      <p:cBhvr>
                                        <p:cTn id="28" dur="455" fill="hold">
                                          <p:stCondLst>
                                            <p:cond delay="455"/>
                                          </p:stCondLst>
                                        </p:cTn>
                                        <p:tgtEl>
                                          <p:spTgt spid="14"/>
                                        </p:tgtEl>
                                        <p:attrNameLst>
                                          <p:attrName>style.rotation</p:attrName>
                                        </p:attrNameLst>
                                      </p:cBhvr>
                                      <p:tavLst>
                                        <p:tav tm="0">
                                          <p:val>
                                            <p:fltVal val="-45"/>
                                          </p:val>
                                        </p:tav>
                                        <p:tav tm="69900">
                                          <p:val>
                                            <p:fltVal val="45"/>
                                          </p:val>
                                        </p:tav>
                                        <p:tav tm="100000">
                                          <p:val>
                                            <p:fltVal val="0"/>
                                          </p:val>
                                        </p:tav>
                                      </p:tavLst>
                                    </p:anim>
                                    <p:anim calcmode="lin" valueType="num">
                                      <p:cBhvr>
                                        <p:cTn id="29" dur="455" fill="hold">
                                          <p:stCondLst>
                                            <p:cond delay="0"/>
                                          </p:stCondLst>
                                        </p:cTn>
                                        <p:tgtEl>
                                          <p:spTgt spid="14"/>
                                        </p:tgtEl>
                                        <p:attrNameLst>
                                          <p:attrName>ppt_y</p:attrName>
                                        </p:attrNameLst>
                                      </p:cBhvr>
                                      <p:tavLst>
                                        <p:tav tm="0">
                                          <p:val>
                                            <p:strVal val="#ppt_y-1"/>
                                          </p:val>
                                        </p:tav>
                                        <p:tav tm="100000">
                                          <p:val>
                                            <p:strVal val="#ppt_y-(0.354*#ppt_w-0.172*#ppt_h)"/>
                                          </p:val>
                                        </p:tav>
                                      </p:tavLst>
                                    </p:anim>
                                    <p:anim calcmode="lin" valueType="num">
                                      <p:cBhvr>
                                        <p:cTn id="30" dur="156" decel="50000" autoRev="1" fill="hold">
                                          <p:stCondLst>
                                            <p:cond delay="455"/>
                                          </p:stCondLst>
                                        </p:cTn>
                                        <p:tgtEl>
                                          <p:spTgt spid="14"/>
                                        </p:tgtEl>
                                        <p:attrNameLst>
                                          <p:attrName>ppt_y</p:attrName>
                                        </p:attrNameLst>
                                      </p:cBhvr>
                                      <p:tavLst>
                                        <p:tav tm="0">
                                          <p:val>
                                            <p:strVal val="#ppt_y-(0.354*#ppt_w-0.172*#ppt_h)"/>
                                          </p:val>
                                        </p:tav>
                                        <p:tav tm="100000">
                                          <p:val>
                                            <p:strVal val="#ppt_y-(0.354*#ppt_w-0.172*#ppt_h)-#ppt_h/2"/>
                                          </p:val>
                                        </p:tav>
                                      </p:tavLst>
                                    </p:anim>
                                    <p:anim calcmode="lin" valueType="num">
                                      <p:cBhvr>
                                        <p:cTn id="31" dur="136" fill="hold">
                                          <p:stCondLst>
                                            <p:cond delay="864"/>
                                          </p:stCondLst>
                                        </p:cTn>
                                        <p:tgtEl>
                                          <p:spTgt spid="14"/>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p:bldP spid="14" grpId="0"/>
    </p:bld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848600" y="1295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4" name="AutoShape 1"/>
          <p:cNvSpPr>
            <a:spLocks noChangeArrowheads="1"/>
          </p:cNvSpPr>
          <p:nvPr/>
        </p:nvSpPr>
        <p:spPr bwMode="auto">
          <a:xfrm>
            <a:off x="1592944" y="457200"/>
            <a:ext cx="5569856" cy="5810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5" name="Rectangle 3"/>
          <p:cNvSpPr>
            <a:spLocks noChangeArrowheads="1"/>
          </p:cNvSpPr>
          <p:nvPr/>
        </p:nvSpPr>
        <p:spPr bwMode="auto">
          <a:xfrm>
            <a:off x="2302798" y="528935"/>
            <a:ext cx="4538423"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kumimoji="0" lang="ar-SA" sz="2400" b="1" i="0" u="none" strike="noStrike" cap="none" normalizeH="0" baseline="0" dirty="0" smtClean="0">
                <a:ln>
                  <a:noFill/>
                </a:ln>
                <a:solidFill>
                  <a:srgbClr val="002060"/>
                </a:solidFill>
                <a:effectLst/>
                <a:latin typeface="Sultan bold"/>
                <a:ea typeface="Times New Roman" pitchFamily="18" charset="0"/>
                <a:cs typeface="Arial" pitchFamily="34" charset="0"/>
              </a:rPr>
              <a:t>ثامن</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400" b="1" dirty="0" smtClean="0">
                <a:solidFill>
                  <a:srgbClr val="FF0000"/>
                </a:solidFill>
                <a:latin typeface="Sultan bold"/>
                <a:ea typeface="Times New Roman" pitchFamily="18" charset="0"/>
                <a:cs typeface="Arial" pitchFamily="34" charset="0"/>
              </a:rPr>
              <a:t>الدولة السعودية الثانية</a:t>
            </a:r>
            <a:r>
              <a:rPr kumimoji="0" lang="ar-SA" sz="2400" b="1" i="0" u="none" strike="noStrike" cap="none" normalizeH="0" dirty="0" smtClean="0">
                <a:ln>
                  <a:noFill/>
                </a:ln>
                <a:solidFill>
                  <a:srgbClr val="FF0000"/>
                </a:solidFill>
                <a:effectLst/>
                <a:latin typeface="Sultan bold"/>
                <a:ea typeface="Times New Roman" pitchFamily="18" charset="0"/>
                <a:cs typeface="Arial" pitchFamily="34" charset="0"/>
              </a:rPr>
              <a:t>(2</a:t>
            </a:r>
            <a:r>
              <a:rPr kumimoji="0" lang="ar-SA" sz="2400" b="1" i="0" u="none" strike="noStrike" cap="none" normalizeH="0" dirty="0" err="1" smtClean="0">
                <a:ln>
                  <a:noFill/>
                </a:ln>
                <a:solidFill>
                  <a:srgbClr val="FF0000"/>
                </a:solidFill>
                <a:effectLst/>
                <a:latin typeface="Sultan bold"/>
                <a:ea typeface="Times New Roman" pitchFamily="18" charset="0"/>
                <a:cs typeface="Arial" pitchFamily="34" charset="0"/>
              </a:rPr>
              <a:t>)</a:t>
            </a:r>
            <a:endParaRPr kumimoji="0" lang="ar-EG"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5029200" y="1371600"/>
            <a:ext cx="2904962" cy="400110"/>
          </a:xfrm>
          <a:prstGeom prst="rect">
            <a:avLst/>
          </a:prstGeom>
        </p:spPr>
        <p:txBody>
          <a:bodyPr wrap="none">
            <a:spAutoFit/>
          </a:bodyPr>
          <a:lstStyle/>
          <a:p>
            <a:pPr rtl="1"/>
            <a:r>
              <a:rPr lang="ar-SA" sz="2000" b="1" dirty="0" smtClean="0">
                <a:solidFill>
                  <a:srgbClr val="7030A0"/>
                </a:solidFill>
              </a:rPr>
              <a:t>صححي الخطأ فى العبارات التالية</a:t>
            </a:r>
            <a:endParaRPr lang="en-US" sz="2000" dirty="0">
              <a:solidFill>
                <a:srgbClr val="7030A0"/>
              </a:solidFill>
            </a:endParaRPr>
          </a:p>
        </p:txBody>
      </p:sp>
      <p:sp>
        <p:nvSpPr>
          <p:cNvPr id="10" name="Rectangle 9"/>
          <p:cNvSpPr/>
          <p:nvPr/>
        </p:nvSpPr>
        <p:spPr>
          <a:xfrm>
            <a:off x="3505200" y="2743200"/>
            <a:ext cx="2744446" cy="515526"/>
          </a:xfrm>
          <a:prstGeom prst="rect">
            <a:avLst/>
          </a:prstGeom>
        </p:spPr>
        <p:txBody>
          <a:bodyPr wrap="square">
            <a:spAutoFit/>
          </a:bodyPr>
          <a:lstStyle/>
          <a:p>
            <a:pPr algn="ctr">
              <a:lnSpc>
                <a:spcPct val="150000"/>
              </a:lnSpc>
            </a:pPr>
            <a:r>
              <a:rPr lang="ar-SA" sz="2000" b="1" dirty="0" smtClean="0">
                <a:solidFill>
                  <a:srgbClr val="00B0F0"/>
                </a:solidFill>
                <a:latin typeface="Sakkal Majalla" pitchFamily="2" charset="-78"/>
                <a:cs typeface="Sakkal Majalla" pitchFamily="2" charset="-78"/>
              </a:rPr>
              <a:t>تركي بن عبد الله</a:t>
            </a:r>
            <a:endParaRPr lang="ar-SA" sz="2000" dirty="0"/>
          </a:p>
        </p:txBody>
      </p:sp>
      <p:sp>
        <p:nvSpPr>
          <p:cNvPr id="18" name="Rectangle 6"/>
          <p:cNvSpPr/>
          <p:nvPr/>
        </p:nvSpPr>
        <p:spPr>
          <a:xfrm>
            <a:off x="4316808" y="2209800"/>
            <a:ext cx="4522392" cy="369332"/>
          </a:xfrm>
          <a:prstGeom prst="rect">
            <a:avLst/>
          </a:prstGeom>
        </p:spPr>
        <p:txBody>
          <a:bodyPr wrap="none">
            <a:spAutoFit/>
          </a:bodyPr>
          <a:lstStyle/>
          <a:p>
            <a:pPr rtl="1"/>
            <a:r>
              <a:rPr lang="ar-SA" b="1" dirty="0" smtClean="0"/>
              <a:t>1- مؤسس الدولة السعودية الثانية الإمام </a:t>
            </a:r>
            <a:r>
              <a:rPr lang="ar-SA" b="1" u="sng" dirty="0" smtClean="0"/>
              <a:t>عبد الله بن سعود</a:t>
            </a:r>
            <a:endParaRPr lang="en-US" u="sng" dirty="0"/>
          </a:p>
        </p:txBody>
      </p:sp>
      <p:sp>
        <p:nvSpPr>
          <p:cNvPr id="19" name="Rectangle 9"/>
          <p:cNvSpPr/>
          <p:nvPr/>
        </p:nvSpPr>
        <p:spPr>
          <a:xfrm>
            <a:off x="5562600" y="4572000"/>
            <a:ext cx="915646" cy="515526"/>
          </a:xfrm>
          <a:prstGeom prst="rect">
            <a:avLst/>
          </a:prstGeom>
        </p:spPr>
        <p:txBody>
          <a:bodyPr wrap="square">
            <a:spAutoFit/>
          </a:bodyPr>
          <a:lstStyle/>
          <a:p>
            <a:pPr algn="r">
              <a:lnSpc>
                <a:spcPct val="150000"/>
              </a:lnSpc>
            </a:pPr>
            <a:r>
              <a:rPr lang="ar-SA" sz="2000" b="1" dirty="0" smtClean="0">
                <a:solidFill>
                  <a:srgbClr val="00B0F0"/>
                </a:solidFill>
                <a:latin typeface="Sakkal Majalla" pitchFamily="2" charset="-78"/>
                <a:cs typeface="Sakkal Majalla" pitchFamily="2" charset="-78"/>
              </a:rPr>
              <a:t>الرياض</a:t>
            </a:r>
            <a:endParaRPr lang="ar-SA" sz="2000" dirty="0"/>
          </a:p>
        </p:txBody>
      </p:sp>
      <p:sp>
        <p:nvSpPr>
          <p:cNvPr id="20" name="Rectangle 6"/>
          <p:cNvSpPr/>
          <p:nvPr/>
        </p:nvSpPr>
        <p:spPr>
          <a:xfrm>
            <a:off x="3505200" y="3886200"/>
            <a:ext cx="5335115" cy="369332"/>
          </a:xfrm>
          <a:prstGeom prst="rect">
            <a:avLst/>
          </a:prstGeom>
        </p:spPr>
        <p:txBody>
          <a:bodyPr wrap="none">
            <a:spAutoFit/>
          </a:bodyPr>
          <a:lstStyle/>
          <a:p>
            <a:pPr rtl="1"/>
            <a:r>
              <a:rPr lang="ar-SA" b="1" dirty="0" smtClean="0"/>
              <a:t>2- اتخذ الأمام التركي بن عبد الله </a:t>
            </a:r>
            <a:r>
              <a:rPr lang="ar-SA" b="1" u="sng" dirty="0" smtClean="0"/>
              <a:t>الدرعية </a:t>
            </a:r>
            <a:r>
              <a:rPr lang="ar-SA" b="1" dirty="0" smtClean="0"/>
              <a:t>مقرا لحكمه ومركزا لنشاطه</a:t>
            </a:r>
            <a:endParaRPr lang="en-US" dirty="0"/>
          </a:p>
        </p:txBody>
      </p:sp>
    </p:spTree>
    <p:extLst>
      <p:ext uri="{BB962C8B-B14F-4D97-AF65-F5344CB8AC3E}">
        <p14:creationId xmlns:p14="http://schemas.microsoft.com/office/powerpoint/2010/main" xmlns="" val="227520144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0-#ppt_w/2"/>
                                          </p:val>
                                        </p:tav>
                                        <p:tav tm="100000">
                                          <p:val>
                                            <p:strVal val="#ppt_x"/>
                                          </p:val>
                                        </p:tav>
                                      </p:tavLst>
                                    </p:anim>
                                    <p:anim calcmode="lin" valueType="num">
                                      <p:cBhvr additive="base">
                                        <p:cTn id="14"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0-#ppt_w/2"/>
                                          </p:val>
                                        </p:tav>
                                        <p:tav tm="100000">
                                          <p:val>
                                            <p:strVal val="#ppt_x"/>
                                          </p:val>
                                        </p:tav>
                                      </p:tavLst>
                                    </p:anim>
                                    <p:anim calcmode="lin" valueType="num">
                                      <p:cBhvr additive="base">
                                        <p:cTn id="20"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9"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0-#ppt_w/2"/>
                                          </p:val>
                                        </p:tav>
                                        <p:tav tm="100000">
                                          <p:val>
                                            <p:strVal val="#ppt_x"/>
                                          </p:val>
                                        </p:tav>
                                      </p:tavLst>
                                    </p:anim>
                                    <p:anim calcmode="lin" valueType="num">
                                      <p:cBhvr additive="base">
                                        <p:cTn id="26"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9"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0-#ppt_w/2"/>
                                          </p:val>
                                        </p:tav>
                                        <p:tav tm="100000">
                                          <p:val>
                                            <p:strVal val="#ppt_x"/>
                                          </p:val>
                                        </p:tav>
                                      </p:tavLst>
                                    </p:anim>
                                    <p:anim calcmode="lin" valueType="num">
                                      <p:cBhvr additive="base">
                                        <p:cTn id="32"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9"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cBhvr additive="base">
                                        <p:cTn id="37" dur="500" fill="hold"/>
                                        <p:tgtEl>
                                          <p:spTgt spid="18"/>
                                        </p:tgtEl>
                                        <p:attrNameLst>
                                          <p:attrName>ppt_x</p:attrName>
                                        </p:attrNameLst>
                                      </p:cBhvr>
                                      <p:tavLst>
                                        <p:tav tm="0">
                                          <p:val>
                                            <p:strVal val="0-#ppt_w/2"/>
                                          </p:val>
                                        </p:tav>
                                        <p:tav tm="100000">
                                          <p:val>
                                            <p:strVal val="#ppt_x"/>
                                          </p:val>
                                        </p:tav>
                                      </p:tavLst>
                                    </p:anim>
                                    <p:anim calcmode="lin" valueType="num">
                                      <p:cBhvr additive="base">
                                        <p:cTn id="38" dur="500" fill="hold"/>
                                        <p:tgtEl>
                                          <p:spTgt spid="18"/>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38" presetClass="entr" presetSubtype="0" accel="50000" fill="hold" grpId="0" nodeType="clickEffect">
                                  <p:stCondLst>
                                    <p:cond delay="0"/>
                                  </p:stCondLst>
                                  <p:iterate type="lt">
                                    <p:tmPct val="50000"/>
                                  </p:iterate>
                                  <p:childTnLst>
                                    <p:set>
                                      <p:cBhvr>
                                        <p:cTn id="42" dur="1" fill="hold">
                                          <p:stCondLst>
                                            <p:cond delay="0"/>
                                          </p:stCondLst>
                                        </p:cTn>
                                        <p:tgtEl>
                                          <p:spTgt spid="10"/>
                                        </p:tgtEl>
                                        <p:attrNameLst>
                                          <p:attrName>style.visibility</p:attrName>
                                        </p:attrNameLst>
                                      </p:cBhvr>
                                      <p:to>
                                        <p:strVal val="visible"/>
                                      </p:to>
                                    </p:set>
                                    <p:set>
                                      <p:cBhvr>
                                        <p:cTn id="43" dur="455" fill="hold">
                                          <p:stCondLst>
                                            <p:cond delay="0"/>
                                          </p:stCondLst>
                                        </p:cTn>
                                        <p:tgtEl>
                                          <p:spTgt spid="10"/>
                                        </p:tgtEl>
                                        <p:attrNameLst>
                                          <p:attrName>style.rotation</p:attrName>
                                        </p:attrNameLst>
                                      </p:cBhvr>
                                      <p:to>
                                        <p:strVal val="-45.0"/>
                                      </p:to>
                                    </p:set>
                                    <p:anim calcmode="lin" valueType="num">
                                      <p:cBhvr>
                                        <p:cTn id="44" dur="455" fill="hold">
                                          <p:stCondLst>
                                            <p:cond delay="455"/>
                                          </p:stCondLst>
                                        </p:cTn>
                                        <p:tgtEl>
                                          <p:spTgt spid="10"/>
                                        </p:tgtEl>
                                        <p:attrNameLst>
                                          <p:attrName>style.rotation</p:attrName>
                                        </p:attrNameLst>
                                      </p:cBhvr>
                                      <p:tavLst>
                                        <p:tav tm="0">
                                          <p:val>
                                            <p:fltVal val="-45"/>
                                          </p:val>
                                        </p:tav>
                                        <p:tav tm="69900">
                                          <p:val>
                                            <p:fltVal val="45"/>
                                          </p:val>
                                        </p:tav>
                                        <p:tav tm="100000">
                                          <p:val>
                                            <p:fltVal val="0"/>
                                          </p:val>
                                        </p:tav>
                                      </p:tavLst>
                                    </p:anim>
                                    <p:anim calcmode="lin" valueType="num">
                                      <p:cBhvr>
                                        <p:cTn id="45" dur="455" fill="hold">
                                          <p:stCondLst>
                                            <p:cond delay="0"/>
                                          </p:stCondLst>
                                        </p:cTn>
                                        <p:tgtEl>
                                          <p:spTgt spid="10"/>
                                        </p:tgtEl>
                                        <p:attrNameLst>
                                          <p:attrName>ppt_y</p:attrName>
                                        </p:attrNameLst>
                                      </p:cBhvr>
                                      <p:tavLst>
                                        <p:tav tm="0">
                                          <p:val>
                                            <p:strVal val="#ppt_y-1"/>
                                          </p:val>
                                        </p:tav>
                                        <p:tav tm="100000">
                                          <p:val>
                                            <p:strVal val="#ppt_y-(0.354*#ppt_w-0.172*#ppt_h)"/>
                                          </p:val>
                                        </p:tav>
                                      </p:tavLst>
                                    </p:anim>
                                    <p:anim calcmode="lin" valueType="num">
                                      <p:cBhvr>
                                        <p:cTn id="46" dur="156" decel="50000" autoRev="1" fill="hold">
                                          <p:stCondLst>
                                            <p:cond delay="455"/>
                                          </p:stCondLst>
                                        </p:cTn>
                                        <p:tgtEl>
                                          <p:spTgt spid="10"/>
                                        </p:tgtEl>
                                        <p:attrNameLst>
                                          <p:attrName>ppt_y</p:attrName>
                                        </p:attrNameLst>
                                      </p:cBhvr>
                                      <p:tavLst>
                                        <p:tav tm="0">
                                          <p:val>
                                            <p:strVal val="#ppt_y-(0.354*#ppt_w-0.172*#ppt_h)"/>
                                          </p:val>
                                        </p:tav>
                                        <p:tav tm="100000">
                                          <p:val>
                                            <p:strVal val="#ppt_y-(0.354*#ppt_w-0.172*#ppt_h)-#ppt_h/2"/>
                                          </p:val>
                                        </p:tav>
                                      </p:tavLst>
                                    </p:anim>
                                    <p:anim calcmode="lin" valueType="num">
                                      <p:cBhvr>
                                        <p:cTn id="47" dur="136" fill="hold">
                                          <p:stCondLst>
                                            <p:cond delay="864"/>
                                          </p:stCondLst>
                                        </p:cTn>
                                        <p:tgtEl>
                                          <p:spTgt spid="10"/>
                                        </p:tgtEl>
                                        <p:attrNameLst>
                                          <p:attrName>ppt_y</p:attrName>
                                        </p:attrNameLst>
                                      </p:cBhvr>
                                      <p:tavLst>
                                        <p:tav tm="0">
                                          <p:val>
                                            <p:strVal val="#ppt_y-(0.354*#ppt_w-0.172*#ppt_h)"/>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9" fill="hold" grpId="0" nodeType="clickEffect">
                                  <p:stCondLst>
                                    <p:cond delay="0"/>
                                  </p:stCondLst>
                                  <p:childTnLst>
                                    <p:set>
                                      <p:cBhvr>
                                        <p:cTn id="51" dur="1" fill="hold">
                                          <p:stCondLst>
                                            <p:cond delay="0"/>
                                          </p:stCondLst>
                                        </p:cTn>
                                        <p:tgtEl>
                                          <p:spTgt spid="20"/>
                                        </p:tgtEl>
                                        <p:attrNameLst>
                                          <p:attrName>style.visibility</p:attrName>
                                        </p:attrNameLst>
                                      </p:cBhvr>
                                      <p:to>
                                        <p:strVal val="visible"/>
                                      </p:to>
                                    </p:set>
                                    <p:anim calcmode="lin" valueType="num">
                                      <p:cBhvr additive="base">
                                        <p:cTn id="52" dur="500" fill="hold"/>
                                        <p:tgtEl>
                                          <p:spTgt spid="20"/>
                                        </p:tgtEl>
                                        <p:attrNameLst>
                                          <p:attrName>ppt_x</p:attrName>
                                        </p:attrNameLst>
                                      </p:cBhvr>
                                      <p:tavLst>
                                        <p:tav tm="0">
                                          <p:val>
                                            <p:strVal val="0-#ppt_w/2"/>
                                          </p:val>
                                        </p:tav>
                                        <p:tav tm="100000">
                                          <p:val>
                                            <p:strVal val="#ppt_x"/>
                                          </p:val>
                                        </p:tav>
                                      </p:tavLst>
                                    </p:anim>
                                    <p:anim calcmode="lin" valueType="num">
                                      <p:cBhvr additive="base">
                                        <p:cTn id="53" dur="500" fill="hold"/>
                                        <p:tgtEl>
                                          <p:spTgt spid="20"/>
                                        </p:tgtEl>
                                        <p:attrNameLst>
                                          <p:attrName>ppt_y</p:attrName>
                                        </p:attrNameLst>
                                      </p:cBhvr>
                                      <p:tavLst>
                                        <p:tav tm="0">
                                          <p:val>
                                            <p:strVal val="0-#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38" presetClass="entr" presetSubtype="0" accel="50000" fill="hold" grpId="0" nodeType="clickEffect">
                                  <p:stCondLst>
                                    <p:cond delay="0"/>
                                  </p:stCondLst>
                                  <p:iterate type="lt">
                                    <p:tmPct val="50000"/>
                                  </p:iterate>
                                  <p:childTnLst>
                                    <p:set>
                                      <p:cBhvr>
                                        <p:cTn id="57" dur="1" fill="hold">
                                          <p:stCondLst>
                                            <p:cond delay="0"/>
                                          </p:stCondLst>
                                        </p:cTn>
                                        <p:tgtEl>
                                          <p:spTgt spid="19"/>
                                        </p:tgtEl>
                                        <p:attrNameLst>
                                          <p:attrName>style.visibility</p:attrName>
                                        </p:attrNameLst>
                                      </p:cBhvr>
                                      <p:to>
                                        <p:strVal val="visible"/>
                                      </p:to>
                                    </p:set>
                                    <p:set>
                                      <p:cBhvr>
                                        <p:cTn id="58" dur="455" fill="hold">
                                          <p:stCondLst>
                                            <p:cond delay="0"/>
                                          </p:stCondLst>
                                        </p:cTn>
                                        <p:tgtEl>
                                          <p:spTgt spid="19"/>
                                        </p:tgtEl>
                                        <p:attrNameLst>
                                          <p:attrName>style.rotation</p:attrName>
                                        </p:attrNameLst>
                                      </p:cBhvr>
                                      <p:to>
                                        <p:strVal val="-45.0"/>
                                      </p:to>
                                    </p:set>
                                    <p:anim calcmode="lin" valueType="num">
                                      <p:cBhvr>
                                        <p:cTn id="59" dur="455" fill="hold">
                                          <p:stCondLst>
                                            <p:cond delay="455"/>
                                          </p:stCondLst>
                                        </p:cTn>
                                        <p:tgtEl>
                                          <p:spTgt spid="19"/>
                                        </p:tgtEl>
                                        <p:attrNameLst>
                                          <p:attrName>style.rotation</p:attrName>
                                        </p:attrNameLst>
                                      </p:cBhvr>
                                      <p:tavLst>
                                        <p:tav tm="0">
                                          <p:val>
                                            <p:fltVal val="-45"/>
                                          </p:val>
                                        </p:tav>
                                        <p:tav tm="69900">
                                          <p:val>
                                            <p:fltVal val="45"/>
                                          </p:val>
                                        </p:tav>
                                        <p:tav tm="100000">
                                          <p:val>
                                            <p:fltVal val="0"/>
                                          </p:val>
                                        </p:tav>
                                      </p:tavLst>
                                    </p:anim>
                                    <p:anim calcmode="lin" valueType="num">
                                      <p:cBhvr>
                                        <p:cTn id="60" dur="455" fill="hold">
                                          <p:stCondLst>
                                            <p:cond delay="0"/>
                                          </p:stCondLst>
                                        </p:cTn>
                                        <p:tgtEl>
                                          <p:spTgt spid="19"/>
                                        </p:tgtEl>
                                        <p:attrNameLst>
                                          <p:attrName>ppt_y</p:attrName>
                                        </p:attrNameLst>
                                      </p:cBhvr>
                                      <p:tavLst>
                                        <p:tav tm="0">
                                          <p:val>
                                            <p:strVal val="#ppt_y-1"/>
                                          </p:val>
                                        </p:tav>
                                        <p:tav tm="100000">
                                          <p:val>
                                            <p:strVal val="#ppt_y-(0.354*#ppt_w-0.172*#ppt_h)"/>
                                          </p:val>
                                        </p:tav>
                                      </p:tavLst>
                                    </p:anim>
                                    <p:anim calcmode="lin" valueType="num">
                                      <p:cBhvr>
                                        <p:cTn id="61" dur="156" decel="50000" autoRev="1" fill="hold">
                                          <p:stCondLst>
                                            <p:cond delay="455"/>
                                          </p:stCondLst>
                                        </p:cTn>
                                        <p:tgtEl>
                                          <p:spTgt spid="19"/>
                                        </p:tgtEl>
                                        <p:attrNameLst>
                                          <p:attrName>ppt_y</p:attrName>
                                        </p:attrNameLst>
                                      </p:cBhvr>
                                      <p:tavLst>
                                        <p:tav tm="0">
                                          <p:val>
                                            <p:strVal val="#ppt_y-(0.354*#ppt_w-0.172*#ppt_h)"/>
                                          </p:val>
                                        </p:tav>
                                        <p:tav tm="100000">
                                          <p:val>
                                            <p:strVal val="#ppt_y-(0.354*#ppt_w-0.172*#ppt_h)-#ppt_h/2"/>
                                          </p:val>
                                        </p:tav>
                                      </p:tavLst>
                                    </p:anim>
                                    <p:anim calcmode="lin" valueType="num">
                                      <p:cBhvr>
                                        <p:cTn id="62" dur="136" fill="hold">
                                          <p:stCondLst>
                                            <p:cond delay="864"/>
                                          </p:stCondLst>
                                        </p:cTn>
                                        <p:tgtEl>
                                          <p:spTgt spid="19"/>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animBg="1"/>
      <p:bldP spid="5" grpId="0"/>
      <p:bldP spid="6" grpId="0"/>
      <p:bldP spid="10" grpId="0"/>
      <p:bldP spid="18" grpId="0"/>
      <p:bldP spid="19" grpId="0"/>
      <p:bldP spid="20" grpId="0"/>
    </p:bld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a:xfrm>
            <a:off x="7884886" y="914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6" name="Rectangle 5"/>
          <p:cNvSpPr/>
          <p:nvPr/>
        </p:nvSpPr>
        <p:spPr>
          <a:xfrm>
            <a:off x="5562600" y="986135"/>
            <a:ext cx="2367956" cy="461665"/>
          </a:xfrm>
          <a:prstGeom prst="rect">
            <a:avLst/>
          </a:prstGeom>
        </p:spPr>
        <p:txBody>
          <a:bodyPr wrap="none">
            <a:spAutoFit/>
          </a:bodyPr>
          <a:lstStyle/>
          <a:p>
            <a:r>
              <a:rPr lang="ar-SA" sz="2400" b="1" dirty="0" smtClean="0">
                <a:solidFill>
                  <a:srgbClr val="7030A0"/>
                </a:solidFill>
              </a:rPr>
              <a:t>أكملي الفراغات التالية</a:t>
            </a:r>
            <a:endParaRPr lang="ar-SA" sz="2400" b="1" dirty="0">
              <a:solidFill>
                <a:srgbClr val="7030A0"/>
              </a:solidFill>
            </a:endParaRPr>
          </a:p>
        </p:txBody>
      </p:sp>
      <p:sp>
        <p:nvSpPr>
          <p:cNvPr id="7" name="Rectangle 6"/>
          <p:cNvSpPr/>
          <p:nvPr/>
        </p:nvSpPr>
        <p:spPr>
          <a:xfrm>
            <a:off x="2286000" y="1840468"/>
            <a:ext cx="6258445" cy="369332"/>
          </a:xfrm>
          <a:prstGeom prst="rect">
            <a:avLst/>
          </a:prstGeom>
        </p:spPr>
        <p:txBody>
          <a:bodyPr wrap="none">
            <a:spAutoFit/>
          </a:bodyPr>
          <a:lstStyle/>
          <a:p>
            <a:pPr rtl="1"/>
            <a:r>
              <a:rPr lang="ar-SA" b="1" dirty="0" smtClean="0"/>
              <a:t>1- كانت ولاية العهد فى الدولة السعودية الثانية تسير على </a:t>
            </a:r>
            <a:r>
              <a:rPr lang="ar-SA" b="1" dirty="0" err="1" smtClean="0"/>
              <a:t>النظام ...................</a:t>
            </a:r>
            <a:endParaRPr lang="en-US" dirty="0"/>
          </a:p>
        </p:txBody>
      </p:sp>
      <p:sp>
        <p:nvSpPr>
          <p:cNvPr id="8" name="Rectangle 7"/>
          <p:cNvSpPr/>
          <p:nvPr/>
        </p:nvSpPr>
        <p:spPr>
          <a:xfrm>
            <a:off x="304800" y="3352800"/>
            <a:ext cx="8497520" cy="1200329"/>
          </a:xfrm>
          <a:prstGeom prst="rect">
            <a:avLst/>
          </a:prstGeom>
        </p:spPr>
        <p:txBody>
          <a:bodyPr wrap="square">
            <a:spAutoFit/>
          </a:bodyPr>
          <a:lstStyle/>
          <a:p>
            <a:pPr algn="r" rtl="1">
              <a:lnSpc>
                <a:spcPct val="200000"/>
              </a:lnSpc>
            </a:pPr>
            <a:r>
              <a:rPr lang="ar-SA" b="1" dirty="0" smtClean="0"/>
              <a:t>2- من النظم الإدارية فى الدولة السعودية الثانية الشورى وهى على </a:t>
            </a:r>
            <a:r>
              <a:rPr lang="ar-SA" b="1" dirty="0" err="1" smtClean="0"/>
              <a:t>نوعين ..........................</a:t>
            </a:r>
            <a:r>
              <a:rPr lang="ar-SA" b="1" dirty="0" smtClean="0"/>
              <a:t> </a:t>
            </a:r>
            <a:r>
              <a:rPr lang="ar-SA" b="1" dirty="0" err="1" smtClean="0"/>
              <a:t>و ...........................</a:t>
            </a:r>
            <a:endParaRPr lang="en-US" dirty="0"/>
          </a:p>
        </p:txBody>
      </p:sp>
      <p:sp>
        <p:nvSpPr>
          <p:cNvPr id="11" name="مستطيل 10"/>
          <p:cNvSpPr/>
          <p:nvPr/>
        </p:nvSpPr>
        <p:spPr>
          <a:xfrm>
            <a:off x="2590800" y="1676400"/>
            <a:ext cx="914400" cy="381000"/>
          </a:xfrm>
          <a:prstGeom prst="rect">
            <a:avLst/>
          </a:prstGeom>
        </p:spPr>
        <p:txBody>
          <a:bodyPr wrap="square">
            <a:spAutoFit/>
          </a:bodyPr>
          <a:lstStyle/>
          <a:p>
            <a:pPr algn="ctr"/>
            <a:r>
              <a:rPr lang="ar-SA" b="1" dirty="0" smtClean="0">
                <a:solidFill>
                  <a:srgbClr val="00B0F0"/>
                </a:solidFill>
                <a:latin typeface="Sakkal Majalla" pitchFamily="2" charset="-78"/>
                <a:cs typeface="Sakkal Majalla" pitchFamily="2" charset="-78"/>
              </a:rPr>
              <a:t>الإمامه</a:t>
            </a:r>
            <a:endParaRPr lang="ar-SA" dirty="0"/>
          </a:p>
        </p:txBody>
      </p:sp>
      <p:sp>
        <p:nvSpPr>
          <p:cNvPr id="9" name="مستطيل 8"/>
          <p:cNvSpPr/>
          <p:nvPr/>
        </p:nvSpPr>
        <p:spPr>
          <a:xfrm>
            <a:off x="1524000" y="3429000"/>
            <a:ext cx="1524000" cy="381000"/>
          </a:xfrm>
          <a:prstGeom prst="rect">
            <a:avLst/>
          </a:prstGeom>
        </p:spPr>
        <p:txBody>
          <a:bodyPr wrap="square">
            <a:spAutoFit/>
          </a:bodyPr>
          <a:lstStyle/>
          <a:p>
            <a:pPr algn="ctr"/>
            <a:r>
              <a:rPr lang="ar-SA" b="1" dirty="0" smtClean="0">
                <a:solidFill>
                  <a:srgbClr val="00B0F0"/>
                </a:solidFill>
                <a:latin typeface="Sakkal Majalla" pitchFamily="2" charset="-78"/>
                <a:cs typeface="Sakkal Majalla" pitchFamily="2" charset="-78"/>
              </a:rPr>
              <a:t>شوري خاصة </a:t>
            </a:r>
            <a:endParaRPr lang="ar-SA" dirty="0"/>
          </a:p>
        </p:txBody>
      </p:sp>
      <p:sp>
        <p:nvSpPr>
          <p:cNvPr id="10" name="مستطيل 9"/>
          <p:cNvSpPr/>
          <p:nvPr/>
        </p:nvSpPr>
        <p:spPr>
          <a:xfrm>
            <a:off x="7086600" y="3962400"/>
            <a:ext cx="1524000" cy="381000"/>
          </a:xfrm>
          <a:prstGeom prst="rect">
            <a:avLst/>
          </a:prstGeom>
        </p:spPr>
        <p:txBody>
          <a:bodyPr wrap="square">
            <a:spAutoFit/>
          </a:bodyPr>
          <a:lstStyle/>
          <a:p>
            <a:pPr algn="ctr"/>
            <a:r>
              <a:rPr lang="ar-SA" b="1" dirty="0" smtClean="0">
                <a:solidFill>
                  <a:srgbClr val="00B0F0"/>
                </a:solidFill>
                <a:latin typeface="Sakkal Majalla" pitchFamily="2" charset="-78"/>
                <a:cs typeface="Sakkal Majalla" pitchFamily="2" charset="-78"/>
              </a:rPr>
              <a:t>شوري عامة</a:t>
            </a:r>
            <a:endParaRPr lang="ar-SA" dirty="0"/>
          </a:p>
        </p:txBody>
      </p:sp>
    </p:spTree>
    <p:extLst>
      <p:ext uri="{BB962C8B-B14F-4D97-AF65-F5344CB8AC3E}">
        <p14:creationId xmlns:p14="http://schemas.microsoft.com/office/powerpoint/2010/main" xmlns="" val="3830061950"/>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0-#ppt_w/2"/>
                                          </p:val>
                                        </p:tav>
                                        <p:tav tm="100000">
                                          <p:val>
                                            <p:strVal val="#ppt_x"/>
                                          </p:val>
                                        </p:tav>
                                      </p:tavLst>
                                    </p:anim>
                                    <p:anim calcmode="lin" valueType="num">
                                      <p:cBhvr additive="base">
                                        <p:cTn id="14"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0-#ppt_w/2"/>
                                          </p:val>
                                        </p:tav>
                                        <p:tav tm="100000">
                                          <p:val>
                                            <p:strVal val="#ppt_x"/>
                                          </p:val>
                                        </p:tav>
                                      </p:tavLst>
                                    </p:anim>
                                    <p:anim calcmode="lin" valueType="num">
                                      <p:cBhvr additive="base">
                                        <p:cTn id="20"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8" presetClass="entr" presetSubtype="16"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diamond(in)">
                                      <p:cBhvr>
                                        <p:cTn id="25" dur="20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9"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additive="base">
                                        <p:cTn id="30" dur="500" fill="hold"/>
                                        <p:tgtEl>
                                          <p:spTgt spid="8"/>
                                        </p:tgtEl>
                                        <p:attrNameLst>
                                          <p:attrName>ppt_x</p:attrName>
                                        </p:attrNameLst>
                                      </p:cBhvr>
                                      <p:tavLst>
                                        <p:tav tm="0">
                                          <p:val>
                                            <p:strVal val="0-#ppt_w/2"/>
                                          </p:val>
                                        </p:tav>
                                        <p:tav tm="100000">
                                          <p:val>
                                            <p:strVal val="#ppt_x"/>
                                          </p:val>
                                        </p:tav>
                                      </p:tavLst>
                                    </p:anim>
                                    <p:anim calcmode="lin" valueType="num">
                                      <p:cBhvr additive="base">
                                        <p:cTn id="31"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diamond(in)">
                                      <p:cBhvr>
                                        <p:cTn id="36" dur="2000"/>
                                        <p:tgtEl>
                                          <p:spTgt spid="9"/>
                                        </p:tgtEl>
                                      </p:cBhvr>
                                    </p:animEffect>
                                  </p:childTnLst>
                                </p:cTn>
                              </p:par>
                            </p:childTnLst>
                          </p:cTn>
                        </p:par>
                      </p:childTnLst>
                    </p:cTn>
                  </p:par>
                  <p:par>
                    <p:cTn id="37" fill="hold">
                      <p:stCondLst>
                        <p:cond delay="indefinite"/>
                      </p:stCondLst>
                      <p:childTnLst>
                        <p:par>
                          <p:cTn id="38" fill="hold">
                            <p:stCondLst>
                              <p:cond delay="0"/>
                            </p:stCondLst>
                            <p:childTnLst>
                              <p:par>
                                <p:cTn id="39" presetID="8" presetClass="entr" presetSubtype="16"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diamond(in)">
                                      <p:cBhvr>
                                        <p:cTn id="41"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7" grpId="0"/>
      <p:bldP spid="8" grpId="0"/>
      <p:bldP spid="11" grpId="0"/>
      <p:bldP spid="9" grpId="0"/>
      <p:bldP spid="10" grpId="0"/>
    </p:bld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a:xfrm>
            <a:off x="8249051" y="128647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6" name="Rectangle 5"/>
          <p:cNvSpPr/>
          <p:nvPr/>
        </p:nvSpPr>
        <p:spPr>
          <a:xfrm>
            <a:off x="640663" y="1367135"/>
            <a:ext cx="7588937" cy="461665"/>
          </a:xfrm>
          <a:prstGeom prst="rect">
            <a:avLst/>
          </a:prstGeom>
        </p:spPr>
        <p:txBody>
          <a:bodyPr wrap="none">
            <a:spAutoFit/>
          </a:bodyPr>
          <a:lstStyle/>
          <a:p>
            <a:r>
              <a:rPr lang="ar-SA" sz="2400" b="1" dirty="0" smtClean="0">
                <a:solidFill>
                  <a:srgbClr val="7030A0"/>
                </a:solidFill>
              </a:rPr>
              <a:t>ما أبرز مهام ولى العهد فى الدولة السعودية الأولي والدولة السعودية الثانية</a:t>
            </a:r>
            <a:endParaRPr lang="ar-SA" sz="2400" b="1" dirty="0">
              <a:solidFill>
                <a:srgbClr val="7030A0"/>
              </a:solidFill>
            </a:endParaRPr>
          </a:p>
        </p:txBody>
      </p:sp>
      <p:sp>
        <p:nvSpPr>
          <p:cNvPr id="5" name="Rectangle 16"/>
          <p:cNvSpPr/>
          <p:nvPr/>
        </p:nvSpPr>
        <p:spPr>
          <a:xfrm rot="20041682">
            <a:off x="3783219" y="2977989"/>
            <a:ext cx="3025188" cy="923330"/>
          </a:xfrm>
          <a:prstGeom prst="rect">
            <a:avLst/>
          </a:prstGeom>
          <a:noFill/>
        </p:spPr>
        <p:txBody>
          <a:bodyPr wrap="none" lIns="91440" tIns="45720" rIns="91440" bIns="45720">
            <a:prstTxWarp prst="textTriangleInverted">
              <a:avLst/>
            </a:prstTxWarp>
            <a:spAutoFit/>
          </a:bodyPr>
          <a:lstStyle/>
          <a:p>
            <a:pPr algn="ctr"/>
            <a:r>
              <a:rPr lang="ar-SA"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glow rad="228600">
                    <a:schemeClr val="accent4">
                      <a:satMod val="175000"/>
                      <a:alpha val="40000"/>
                    </a:schemeClr>
                  </a:glow>
                </a:effectLst>
              </a:rPr>
              <a:t>مناقشة جماعية</a:t>
            </a:r>
            <a:endParaRPr lang="en-US"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glow rad="228600">
                  <a:schemeClr val="accent4">
                    <a:satMod val="175000"/>
                    <a:alpha val="40000"/>
                  </a:schemeClr>
                </a:glow>
              </a:effectLst>
            </a:endParaRPr>
          </a:p>
        </p:txBody>
      </p:sp>
    </p:spTree>
    <p:extLst>
      <p:ext uri="{BB962C8B-B14F-4D97-AF65-F5344CB8AC3E}">
        <p14:creationId xmlns:p14="http://schemas.microsoft.com/office/powerpoint/2010/main" xmlns="" val="3830061950"/>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0-#ppt_w/2"/>
                                          </p:val>
                                        </p:tav>
                                        <p:tav tm="100000">
                                          <p:val>
                                            <p:strVal val="#ppt_x"/>
                                          </p:val>
                                        </p:tav>
                                      </p:tavLst>
                                    </p:anim>
                                    <p:anim calcmode="lin" valueType="num">
                                      <p:cBhvr additive="base">
                                        <p:cTn id="14"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0-#ppt_w/2"/>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5" grpId="0"/>
    </p:bld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096651" y="1295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4" name="AutoShape 1"/>
          <p:cNvSpPr>
            <a:spLocks noChangeArrowheads="1"/>
          </p:cNvSpPr>
          <p:nvPr/>
        </p:nvSpPr>
        <p:spPr bwMode="auto">
          <a:xfrm>
            <a:off x="2359025" y="304800"/>
            <a:ext cx="4425950" cy="609600"/>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5" name="Rectangle 3"/>
          <p:cNvSpPr>
            <a:spLocks noChangeArrowheads="1"/>
          </p:cNvSpPr>
          <p:nvPr/>
        </p:nvSpPr>
        <p:spPr bwMode="auto">
          <a:xfrm>
            <a:off x="2350886" y="378768"/>
            <a:ext cx="4442242"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kumimoji="0" lang="ar-SA" sz="2400" b="1" i="0" u="none" strike="noStrike" cap="none" normalizeH="0" baseline="0" dirty="0" smtClean="0">
                <a:ln>
                  <a:noFill/>
                </a:ln>
                <a:solidFill>
                  <a:srgbClr val="002060"/>
                </a:solidFill>
                <a:effectLst/>
                <a:latin typeface="Sultan bold"/>
                <a:ea typeface="Times New Roman" pitchFamily="18" charset="0"/>
                <a:cs typeface="Arial" pitchFamily="34" charset="0"/>
              </a:rPr>
              <a:t>تاسع</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400" b="1" dirty="0" smtClean="0">
                <a:solidFill>
                  <a:srgbClr val="FF0000"/>
                </a:solidFill>
                <a:latin typeface="Sultan bold"/>
                <a:ea typeface="Times New Roman" pitchFamily="18" charset="0"/>
                <a:cs typeface="Arial" pitchFamily="34" charset="0"/>
              </a:rPr>
              <a:t>الدولة السعودية الثانية(3</a:t>
            </a:r>
            <a:r>
              <a:rPr lang="ar-SA" sz="2400" b="1" dirty="0" err="1" smtClean="0">
                <a:solidFill>
                  <a:srgbClr val="FF0000"/>
                </a:solidFill>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5791200" y="1371600"/>
            <a:ext cx="2367956" cy="461665"/>
          </a:xfrm>
          <a:prstGeom prst="rect">
            <a:avLst/>
          </a:prstGeom>
        </p:spPr>
        <p:txBody>
          <a:bodyPr wrap="none">
            <a:spAutoFit/>
          </a:bodyPr>
          <a:lstStyle/>
          <a:p>
            <a:r>
              <a:rPr lang="ar-SA" sz="2400" b="1" dirty="0" smtClean="0">
                <a:solidFill>
                  <a:srgbClr val="7030A0"/>
                </a:solidFill>
              </a:rPr>
              <a:t>أكملي الفراغات التالية</a:t>
            </a:r>
            <a:endParaRPr lang="ar-SA" sz="2400" dirty="0">
              <a:solidFill>
                <a:srgbClr val="7030A0"/>
              </a:solidFill>
            </a:endParaRPr>
          </a:p>
        </p:txBody>
      </p:sp>
      <p:sp>
        <p:nvSpPr>
          <p:cNvPr id="13" name="Rectangle 12"/>
          <p:cNvSpPr/>
          <p:nvPr/>
        </p:nvSpPr>
        <p:spPr>
          <a:xfrm>
            <a:off x="5943600" y="1828800"/>
            <a:ext cx="1143000" cy="507831"/>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محمد على</a:t>
            </a:r>
            <a:endParaRPr lang="ar-SA" dirty="0"/>
          </a:p>
        </p:txBody>
      </p:sp>
      <p:sp>
        <p:nvSpPr>
          <p:cNvPr id="15" name="Rectangle 6"/>
          <p:cNvSpPr/>
          <p:nvPr/>
        </p:nvSpPr>
        <p:spPr>
          <a:xfrm>
            <a:off x="533400" y="1676400"/>
            <a:ext cx="8229601" cy="1754326"/>
          </a:xfrm>
          <a:prstGeom prst="rect">
            <a:avLst/>
          </a:prstGeom>
        </p:spPr>
        <p:txBody>
          <a:bodyPr wrap="square">
            <a:spAutoFit/>
          </a:bodyPr>
          <a:lstStyle/>
          <a:p>
            <a:pPr algn="r" rtl="1">
              <a:lnSpc>
                <a:spcPct val="300000"/>
              </a:lnSpc>
            </a:pPr>
            <a:r>
              <a:rPr lang="ar-SA" b="1" dirty="0" smtClean="0"/>
              <a:t>1- تدخل والي </a:t>
            </a:r>
            <a:r>
              <a:rPr lang="ar-SA" b="1" dirty="0" err="1" smtClean="0"/>
              <a:t>مصر .....................</a:t>
            </a:r>
            <a:r>
              <a:rPr lang="ar-SA" b="1" dirty="0" smtClean="0"/>
              <a:t> فى شؤون الدولة السعودية الثانية فجهز جيشا وأسند قيادة الجيش الفعلية </a:t>
            </a:r>
            <a:r>
              <a:rPr lang="ar-SA" b="1" dirty="0" err="1" smtClean="0"/>
              <a:t>الى ...........................</a:t>
            </a:r>
            <a:endParaRPr lang="en-US" dirty="0"/>
          </a:p>
        </p:txBody>
      </p:sp>
      <p:sp>
        <p:nvSpPr>
          <p:cNvPr id="16" name="Rectangle 12"/>
          <p:cNvSpPr/>
          <p:nvPr/>
        </p:nvSpPr>
        <p:spPr>
          <a:xfrm>
            <a:off x="4038600" y="3733800"/>
            <a:ext cx="838200" cy="507831"/>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حائل</a:t>
            </a:r>
            <a:endParaRPr lang="ar-SA" dirty="0"/>
          </a:p>
        </p:txBody>
      </p:sp>
      <p:sp>
        <p:nvSpPr>
          <p:cNvPr id="11" name="Rectangle 6"/>
          <p:cNvSpPr/>
          <p:nvPr/>
        </p:nvSpPr>
        <p:spPr>
          <a:xfrm>
            <a:off x="914400" y="3581400"/>
            <a:ext cx="8077201" cy="1754326"/>
          </a:xfrm>
          <a:prstGeom prst="rect">
            <a:avLst/>
          </a:prstGeom>
        </p:spPr>
        <p:txBody>
          <a:bodyPr wrap="square">
            <a:spAutoFit/>
          </a:bodyPr>
          <a:lstStyle/>
          <a:p>
            <a:pPr algn="r" rtl="1">
              <a:lnSpc>
                <a:spcPct val="300000"/>
              </a:lnSpc>
            </a:pPr>
            <a:r>
              <a:rPr lang="ar-SA" b="1" dirty="0" smtClean="0"/>
              <a:t>2- سيطرة الجيش المصري على كل من القصيم </a:t>
            </a:r>
            <a:r>
              <a:rPr lang="ar-SA" b="1" dirty="0" err="1" smtClean="0"/>
              <a:t>و .......................</a:t>
            </a:r>
            <a:r>
              <a:rPr lang="ar-SA" b="1" dirty="0" smtClean="0"/>
              <a:t> ثم توجه </a:t>
            </a:r>
            <a:r>
              <a:rPr lang="ar-SA" b="1" dirty="0" err="1" smtClean="0"/>
              <a:t>الى ....................</a:t>
            </a:r>
            <a:r>
              <a:rPr lang="ar-SA" b="1" dirty="0" smtClean="0"/>
              <a:t> فدخلها دون قتال بعد ان فر منها معارضو الحكم العثماني </a:t>
            </a:r>
            <a:r>
              <a:rPr lang="ar-SA" b="1" dirty="0" err="1" smtClean="0"/>
              <a:t>سنة ......................</a:t>
            </a:r>
            <a:r>
              <a:rPr lang="ar-SA" b="1" dirty="0" smtClean="0"/>
              <a:t> هـ</a:t>
            </a:r>
            <a:endParaRPr lang="en-US" dirty="0"/>
          </a:p>
        </p:txBody>
      </p:sp>
      <p:sp>
        <p:nvSpPr>
          <p:cNvPr id="12" name="Rectangle 12"/>
          <p:cNvSpPr/>
          <p:nvPr/>
        </p:nvSpPr>
        <p:spPr>
          <a:xfrm>
            <a:off x="6400800" y="2667000"/>
            <a:ext cx="1143000"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اسماعيل بك</a:t>
            </a:r>
            <a:endParaRPr lang="ar-SA" dirty="0"/>
          </a:p>
        </p:txBody>
      </p:sp>
      <p:sp>
        <p:nvSpPr>
          <p:cNvPr id="14" name="Rectangle 12"/>
          <p:cNvSpPr/>
          <p:nvPr/>
        </p:nvSpPr>
        <p:spPr>
          <a:xfrm>
            <a:off x="1600200" y="3733800"/>
            <a:ext cx="838200"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الرياض</a:t>
            </a:r>
            <a:endParaRPr lang="ar-SA" dirty="0"/>
          </a:p>
        </p:txBody>
      </p:sp>
      <p:sp>
        <p:nvSpPr>
          <p:cNvPr id="17" name="Rectangle 12"/>
          <p:cNvSpPr/>
          <p:nvPr/>
        </p:nvSpPr>
        <p:spPr>
          <a:xfrm>
            <a:off x="3200400" y="4572000"/>
            <a:ext cx="838200"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1253 هـ</a:t>
            </a:r>
            <a:endParaRPr lang="ar-SA" dirty="0"/>
          </a:p>
        </p:txBody>
      </p:sp>
    </p:spTree>
    <p:extLst>
      <p:ext uri="{BB962C8B-B14F-4D97-AF65-F5344CB8AC3E}">
        <p14:creationId xmlns:p14="http://schemas.microsoft.com/office/powerpoint/2010/main" xmlns="" val="245986956"/>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1000"/>
                                        <p:tgtEl>
                                          <p:spTgt spid="2"/>
                                        </p:tgtEl>
                                      </p:cBhvr>
                                    </p:animEffect>
                                    <p:anim calcmode="lin" valueType="num">
                                      <p:cBhvr>
                                        <p:cTn id="20" dur="1000" fill="hold"/>
                                        <p:tgtEl>
                                          <p:spTgt spid="2"/>
                                        </p:tgtEl>
                                        <p:attrNameLst>
                                          <p:attrName>ppt_x</p:attrName>
                                        </p:attrNameLst>
                                      </p:cBhvr>
                                      <p:tavLst>
                                        <p:tav tm="0">
                                          <p:val>
                                            <p:strVal val="#ppt_x"/>
                                          </p:val>
                                        </p:tav>
                                        <p:tav tm="100000">
                                          <p:val>
                                            <p:strVal val="#ppt_x"/>
                                          </p:val>
                                        </p:tav>
                                      </p:tavLst>
                                    </p:anim>
                                    <p:anim calcmode="lin" valueType="num">
                                      <p:cBhvr>
                                        <p:cTn id="21"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9" fill="hold" grpId="0" nodeType="clickEffect">
                                  <p:stCondLst>
                                    <p:cond delay="0"/>
                                  </p:stCondLst>
                                  <p:childTnLst>
                                    <p:set>
                                      <p:cBhvr>
                                        <p:cTn id="25" dur="1" fill="hold">
                                          <p:stCondLst>
                                            <p:cond delay="0"/>
                                          </p:stCondLst>
                                        </p:cTn>
                                        <p:tgtEl>
                                          <p:spTgt spid="15"/>
                                        </p:tgtEl>
                                        <p:attrNameLst>
                                          <p:attrName>style.visibility</p:attrName>
                                        </p:attrNameLst>
                                      </p:cBhvr>
                                      <p:to>
                                        <p:strVal val="visible"/>
                                      </p:to>
                                    </p:set>
                                    <p:anim calcmode="lin" valueType="num">
                                      <p:cBhvr additive="base">
                                        <p:cTn id="26" dur="500" fill="hold"/>
                                        <p:tgtEl>
                                          <p:spTgt spid="15"/>
                                        </p:tgtEl>
                                        <p:attrNameLst>
                                          <p:attrName>ppt_x</p:attrName>
                                        </p:attrNameLst>
                                      </p:cBhvr>
                                      <p:tavLst>
                                        <p:tav tm="0">
                                          <p:val>
                                            <p:strVal val="0-#ppt_w/2"/>
                                          </p:val>
                                        </p:tav>
                                        <p:tav tm="100000">
                                          <p:val>
                                            <p:strVal val="#ppt_x"/>
                                          </p:val>
                                        </p:tav>
                                      </p:tavLst>
                                    </p:anim>
                                    <p:anim calcmode="lin" valueType="num">
                                      <p:cBhvr additive="base">
                                        <p:cTn id="27"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7"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1000"/>
                                        <p:tgtEl>
                                          <p:spTgt spid="6"/>
                                        </p:tgtEl>
                                      </p:cBhvr>
                                    </p:animEffect>
                                    <p:anim calcmode="lin" valueType="num">
                                      <p:cBhvr>
                                        <p:cTn id="33" dur="1000" fill="hold"/>
                                        <p:tgtEl>
                                          <p:spTgt spid="6"/>
                                        </p:tgtEl>
                                        <p:attrNameLst>
                                          <p:attrName>ppt_x</p:attrName>
                                        </p:attrNameLst>
                                      </p:cBhvr>
                                      <p:tavLst>
                                        <p:tav tm="0">
                                          <p:val>
                                            <p:strVal val="#ppt_x"/>
                                          </p:val>
                                        </p:tav>
                                        <p:tav tm="100000">
                                          <p:val>
                                            <p:strVal val="#ppt_x"/>
                                          </p:val>
                                        </p:tav>
                                      </p:tavLst>
                                    </p:anim>
                                    <p:anim calcmode="lin" valueType="num">
                                      <p:cBhvr>
                                        <p:cTn id="3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anim calcmode="lin" valueType="num">
                                      <p:cBhvr additive="base">
                                        <p:cTn id="39" dur="500" fill="hold"/>
                                        <p:tgtEl>
                                          <p:spTgt spid="13"/>
                                        </p:tgtEl>
                                        <p:attrNameLst>
                                          <p:attrName>ppt_x</p:attrName>
                                        </p:attrNameLst>
                                      </p:cBhvr>
                                      <p:tavLst>
                                        <p:tav tm="0">
                                          <p:val>
                                            <p:strVal val="#ppt_x"/>
                                          </p:val>
                                        </p:tav>
                                        <p:tav tm="100000">
                                          <p:val>
                                            <p:strVal val="#ppt_x"/>
                                          </p:val>
                                        </p:tav>
                                      </p:tavLst>
                                    </p:anim>
                                    <p:anim calcmode="lin" valueType="num">
                                      <p:cBhvr additive="base">
                                        <p:cTn id="4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6"/>
                                        </p:tgtEl>
                                        <p:attrNameLst>
                                          <p:attrName>style.visibility</p:attrName>
                                        </p:attrNameLst>
                                      </p:cBhvr>
                                      <p:to>
                                        <p:strVal val="visible"/>
                                      </p:to>
                                    </p:set>
                                    <p:anim calcmode="lin" valueType="num">
                                      <p:cBhvr additive="base">
                                        <p:cTn id="45" dur="500" fill="hold"/>
                                        <p:tgtEl>
                                          <p:spTgt spid="16"/>
                                        </p:tgtEl>
                                        <p:attrNameLst>
                                          <p:attrName>ppt_x</p:attrName>
                                        </p:attrNameLst>
                                      </p:cBhvr>
                                      <p:tavLst>
                                        <p:tav tm="0">
                                          <p:val>
                                            <p:strVal val="#ppt_x"/>
                                          </p:val>
                                        </p:tav>
                                        <p:tav tm="100000">
                                          <p:val>
                                            <p:strVal val="#ppt_x"/>
                                          </p:val>
                                        </p:tav>
                                      </p:tavLst>
                                    </p:anim>
                                    <p:anim calcmode="lin" valueType="num">
                                      <p:cBhvr additive="base">
                                        <p:cTn id="4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9" fill="hold" grpId="0" nodeType="clickEffect">
                                  <p:stCondLst>
                                    <p:cond delay="0"/>
                                  </p:stCondLst>
                                  <p:childTnLst>
                                    <p:set>
                                      <p:cBhvr>
                                        <p:cTn id="50" dur="1" fill="hold">
                                          <p:stCondLst>
                                            <p:cond delay="0"/>
                                          </p:stCondLst>
                                        </p:cTn>
                                        <p:tgtEl>
                                          <p:spTgt spid="11"/>
                                        </p:tgtEl>
                                        <p:attrNameLst>
                                          <p:attrName>style.visibility</p:attrName>
                                        </p:attrNameLst>
                                      </p:cBhvr>
                                      <p:to>
                                        <p:strVal val="visible"/>
                                      </p:to>
                                    </p:set>
                                    <p:anim calcmode="lin" valueType="num">
                                      <p:cBhvr additive="base">
                                        <p:cTn id="51" dur="500" fill="hold"/>
                                        <p:tgtEl>
                                          <p:spTgt spid="11"/>
                                        </p:tgtEl>
                                        <p:attrNameLst>
                                          <p:attrName>ppt_x</p:attrName>
                                        </p:attrNameLst>
                                      </p:cBhvr>
                                      <p:tavLst>
                                        <p:tav tm="0">
                                          <p:val>
                                            <p:strVal val="0-#ppt_w/2"/>
                                          </p:val>
                                        </p:tav>
                                        <p:tav tm="100000">
                                          <p:val>
                                            <p:strVal val="#ppt_x"/>
                                          </p:val>
                                        </p:tav>
                                      </p:tavLst>
                                    </p:anim>
                                    <p:anim calcmode="lin" valueType="num">
                                      <p:cBhvr additive="base">
                                        <p:cTn id="52" dur="5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 calcmode="lin" valueType="num">
                                      <p:cBhvr additive="base">
                                        <p:cTn id="57" dur="500" fill="hold"/>
                                        <p:tgtEl>
                                          <p:spTgt spid="12"/>
                                        </p:tgtEl>
                                        <p:attrNameLst>
                                          <p:attrName>ppt_x</p:attrName>
                                        </p:attrNameLst>
                                      </p:cBhvr>
                                      <p:tavLst>
                                        <p:tav tm="0">
                                          <p:val>
                                            <p:strVal val="#ppt_x"/>
                                          </p:val>
                                        </p:tav>
                                        <p:tav tm="100000">
                                          <p:val>
                                            <p:strVal val="#ppt_x"/>
                                          </p:val>
                                        </p:tav>
                                      </p:tavLst>
                                    </p:anim>
                                    <p:anim calcmode="lin" valueType="num">
                                      <p:cBhvr additive="base">
                                        <p:cTn id="5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 calcmode="lin" valueType="num">
                                      <p:cBhvr additive="base">
                                        <p:cTn id="63" dur="500" fill="hold"/>
                                        <p:tgtEl>
                                          <p:spTgt spid="14"/>
                                        </p:tgtEl>
                                        <p:attrNameLst>
                                          <p:attrName>ppt_x</p:attrName>
                                        </p:attrNameLst>
                                      </p:cBhvr>
                                      <p:tavLst>
                                        <p:tav tm="0">
                                          <p:val>
                                            <p:strVal val="#ppt_x"/>
                                          </p:val>
                                        </p:tav>
                                        <p:tav tm="100000">
                                          <p:val>
                                            <p:strVal val="#ppt_x"/>
                                          </p:val>
                                        </p:tav>
                                      </p:tavLst>
                                    </p:anim>
                                    <p:anim calcmode="lin" valueType="num">
                                      <p:cBhvr additive="base">
                                        <p:cTn id="6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7"/>
                                        </p:tgtEl>
                                        <p:attrNameLst>
                                          <p:attrName>style.visibility</p:attrName>
                                        </p:attrNameLst>
                                      </p:cBhvr>
                                      <p:to>
                                        <p:strVal val="visible"/>
                                      </p:to>
                                    </p:set>
                                    <p:anim calcmode="lin" valueType="num">
                                      <p:cBhvr additive="base">
                                        <p:cTn id="69" dur="500" fill="hold"/>
                                        <p:tgtEl>
                                          <p:spTgt spid="17"/>
                                        </p:tgtEl>
                                        <p:attrNameLst>
                                          <p:attrName>ppt_x</p:attrName>
                                        </p:attrNameLst>
                                      </p:cBhvr>
                                      <p:tavLst>
                                        <p:tav tm="0">
                                          <p:val>
                                            <p:strVal val="#ppt_x"/>
                                          </p:val>
                                        </p:tav>
                                        <p:tav tm="100000">
                                          <p:val>
                                            <p:strVal val="#ppt_x"/>
                                          </p:val>
                                        </p:tav>
                                      </p:tavLst>
                                    </p:anim>
                                    <p:anim calcmode="lin" valueType="num">
                                      <p:cBhvr additive="base">
                                        <p:cTn id="7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P spid="6" grpId="0"/>
      <p:bldP spid="13" grpId="0"/>
      <p:bldP spid="15" grpId="0"/>
      <p:bldP spid="16" grpId="0"/>
      <p:bldP spid="11" grpId="0"/>
      <p:bldP spid="12" grpId="0"/>
      <p:bldP spid="14" grpId="0"/>
      <p:bldP spid="17" grpId="0"/>
    </p:bld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a:xfrm>
            <a:off x="7860090" y="3810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lnSpc>
                <a:spcPct val="150000"/>
              </a:lnSpc>
            </a:pPr>
            <a:r>
              <a:rPr lang="en-US" sz="2800" dirty="0" smtClean="0"/>
              <a:t>2</a:t>
            </a:r>
            <a:endParaRPr lang="ar-SA" sz="2800" dirty="0"/>
          </a:p>
        </p:txBody>
      </p:sp>
      <p:sp>
        <p:nvSpPr>
          <p:cNvPr id="5" name="Rectangle 4"/>
          <p:cNvSpPr/>
          <p:nvPr/>
        </p:nvSpPr>
        <p:spPr>
          <a:xfrm>
            <a:off x="6315808" y="381000"/>
            <a:ext cx="1532792" cy="577850"/>
          </a:xfrm>
          <a:prstGeom prst="rect">
            <a:avLst/>
          </a:prstGeom>
        </p:spPr>
        <p:txBody>
          <a:bodyPr wrap="none">
            <a:spAutoFit/>
          </a:bodyPr>
          <a:lstStyle/>
          <a:p>
            <a:pPr algn="r">
              <a:lnSpc>
                <a:spcPct val="150000"/>
              </a:lnSpc>
            </a:pPr>
            <a:r>
              <a:rPr lang="ar-SA" sz="2400" b="1" dirty="0" smtClean="0">
                <a:solidFill>
                  <a:srgbClr val="7030A0"/>
                </a:solidFill>
              </a:rPr>
              <a:t>عللي لما يأتي</a:t>
            </a:r>
            <a:endParaRPr lang="ar-SA" sz="2400" b="1" dirty="0">
              <a:solidFill>
                <a:srgbClr val="7030A0"/>
              </a:solidFill>
            </a:endParaRPr>
          </a:p>
        </p:txBody>
      </p:sp>
      <p:sp>
        <p:nvSpPr>
          <p:cNvPr id="6" name="Rectangle 12"/>
          <p:cNvSpPr/>
          <p:nvPr/>
        </p:nvSpPr>
        <p:spPr>
          <a:xfrm>
            <a:off x="3048000" y="2209800"/>
            <a:ext cx="4444245" cy="507831"/>
          </a:xfrm>
          <a:prstGeom prst="rect">
            <a:avLst/>
          </a:prstGeom>
        </p:spPr>
        <p:txBody>
          <a:bodyPr wrap="square">
            <a:spAutoFit/>
          </a:bodyPr>
          <a:lstStyle/>
          <a:p>
            <a:pPr algn="ctr">
              <a:lnSpc>
                <a:spcPct val="150000"/>
              </a:lnSpc>
            </a:pPr>
            <a:r>
              <a:rPr lang="ar-SA" b="1" dirty="0" smtClean="0">
                <a:solidFill>
                  <a:srgbClr val="00B0F0"/>
                </a:solidFill>
                <a:latin typeface="Sakkal Majalla" pitchFamily="2" charset="-78"/>
                <a:cs typeface="Sakkal Majalla" pitchFamily="2" charset="-78"/>
              </a:rPr>
              <a:t>لتكوين دولة كبري على حساب الدولة العثمانية</a:t>
            </a:r>
            <a:endParaRPr lang="ar-SA" dirty="0"/>
          </a:p>
        </p:txBody>
      </p:sp>
      <p:sp>
        <p:nvSpPr>
          <p:cNvPr id="7" name="Rectangle 6"/>
          <p:cNvSpPr/>
          <p:nvPr/>
        </p:nvSpPr>
        <p:spPr>
          <a:xfrm>
            <a:off x="2514600" y="2692569"/>
            <a:ext cx="6400800" cy="784830"/>
          </a:xfrm>
          <a:prstGeom prst="rect">
            <a:avLst/>
          </a:prstGeom>
        </p:spPr>
        <p:txBody>
          <a:bodyPr wrap="square">
            <a:spAutoFit/>
          </a:bodyPr>
          <a:lstStyle/>
          <a:p>
            <a:pPr algn="r" rtl="1">
              <a:lnSpc>
                <a:spcPct val="300000"/>
              </a:lnSpc>
            </a:pPr>
            <a:r>
              <a:rPr lang="ar-SA" b="1" dirty="0" smtClean="0"/>
              <a:t>2- إرسال محمد على باشا حملة ثانية بقيادة خورشيد باشا</a:t>
            </a:r>
            <a:endParaRPr lang="en-US" dirty="0"/>
          </a:p>
        </p:txBody>
      </p:sp>
      <p:sp>
        <p:nvSpPr>
          <p:cNvPr id="9" name="Rectangle 12"/>
          <p:cNvSpPr/>
          <p:nvPr/>
        </p:nvSpPr>
        <p:spPr>
          <a:xfrm>
            <a:off x="3200400" y="3810000"/>
            <a:ext cx="4139445" cy="507831"/>
          </a:xfrm>
          <a:prstGeom prst="rect">
            <a:avLst/>
          </a:prstGeom>
        </p:spPr>
        <p:txBody>
          <a:bodyPr wrap="square">
            <a:spAutoFit/>
          </a:bodyPr>
          <a:lstStyle/>
          <a:p>
            <a:pPr algn="ctr">
              <a:lnSpc>
                <a:spcPct val="150000"/>
              </a:lnSpc>
            </a:pPr>
            <a:r>
              <a:rPr lang="ar-SA" b="1" dirty="0" smtClean="0">
                <a:solidFill>
                  <a:srgbClr val="00B0F0"/>
                </a:solidFill>
                <a:latin typeface="Sakkal Majalla" pitchFamily="2" charset="-78"/>
                <a:cs typeface="Sakkal Majalla" pitchFamily="2" charset="-78"/>
              </a:rPr>
              <a:t>لشعوره بضعف موقف خالد بن سعود فى المنطقة </a:t>
            </a:r>
            <a:endParaRPr lang="ar-SA" dirty="0"/>
          </a:p>
        </p:txBody>
      </p:sp>
      <p:sp>
        <p:nvSpPr>
          <p:cNvPr id="10" name="Rectangle 6"/>
          <p:cNvSpPr/>
          <p:nvPr/>
        </p:nvSpPr>
        <p:spPr>
          <a:xfrm>
            <a:off x="2514600" y="1219200"/>
            <a:ext cx="6400800" cy="784830"/>
          </a:xfrm>
          <a:prstGeom prst="rect">
            <a:avLst/>
          </a:prstGeom>
        </p:spPr>
        <p:txBody>
          <a:bodyPr wrap="square">
            <a:spAutoFit/>
          </a:bodyPr>
          <a:lstStyle/>
          <a:p>
            <a:pPr algn="r" rtl="1">
              <a:lnSpc>
                <a:spcPct val="300000"/>
              </a:lnSpc>
            </a:pPr>
            <a:r>
              <a:rPr lang="ar-SA" b="1" dirty="0" smtClean="0"/>
              <a:t>1- تجهيز محمد على باشا جيشا وضع على رأسه خالد بن سعود</a:t>
            </a:r>
            <a:endParaRPr lang="en-US" dirty="0"/>
          </a:p>
        </p:txBody>
      </p:sp>
    </p:spTree>
    <p:extLst>
      <p:ext uri="{BB962C8B-B14F-4D97-AF65-F5344CB8AC3E}">
        <p14:creationId xmlns:p14="http://schemas.microsoft.com/office/powerpoint/2010/main" xmlns="" val="2751160728"/>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0-#ppt_w/2"/>
                                          </p:val>
                                        </p:tav>
                                        <p:tav tm="100000">
                                          <p:val>
                                            <p:strVal val="#ppt_x"/>
                                          </p:val>
                                        </p:tav>
                                      </p:tavLst>
                                    </p:anim>
                                    <p:anim calcmode="lin" valueType="num">
                                      <p:cBhvr additive="base">
                                        <p:cTn id="20"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9"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0-#ppt_w/2"/>
                                          </p:val>
                                        </p:tav>
                                        <p:tav tm="100000">
                                          <p:val>
                                            <p:strVal val="#ppt_x"/>
                                          </p:val>
                                        </p:tav>
                                      </p:tavLst>
                                    </p:anim>
                                    <p:anim calcmode="lin" valueType="num">
                                      <p:cBhvr additive="base">
                                        <p:cTn id="32"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P spid="7" grpId="0"/>
      <p:bldP spid="9" grpId="0"/>
      <p:bldP spid="10" grpId="0"/>
    </p:bld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a:xfrm>
            <a:off x="7860090" y="533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lnSpc>
                <a:spcPct val="150000"/>
              </a:lnSpc>
            </a:pPr>
            <a:r>
              <a:rPr lang="en-US" sz="2800" dirty="0" smtClean="0"/>
              <a:t>3</a:t>
            </a:r>
            <a:endParaRPr lang="ar-SA" sz="2800" dirty="0"/>
          </a:p>
        </p:txBody>
      </p:sp>
      <p:sp>
        <p:nvSpPr>
          <p:cNvPr id="5" name="Rectangle 4"/>
          <p:cNvSpPr/>
          <p:nvPr/>
        </p:nvSpPr>
        <p:spPr>
          <a:xfrm>
            <a:off x="304800" y="533400"/>
            <a:ext cx="7543800" cy="1200329"/>
          </a:xfrm>
          <a:prstGeom prst="rect">
            <a:avLst/>
          </a:prstGeom>
        </p:spPr>
        <p:txBody>
          <a:bodyPr wrap="square">
            <a:spAutoFit/>
          </a:bodyPr>
          <a:lstStyle/>
          <a:p>
            <a:pPr algn="r">
              <a:lnSpc>
                <a:spcPct val="150000"/>
              </a:lnSpc>
            </a:pPr>
            <a:r>
              <a:rPr lang="ar-SA" sz="2400" b="1" dirty="0" smtClean="0">
                <a:solidFill>
                  <a:srgbClr val="7030A0"/>
                </a:solidFill>
              </a:rPr>
              <a:t>ما نتائج معارك </a:t>
            </a:r>
            <a:r>
              <a:rPr lang="ar-SA" sz="2400" b="1" dirty="0" err="1" smtClean="0">
                <a:solidFill>
                  <a:srgbClr val="7030A0"/>
                </a:solidFill>
              </a:rPr>
              <a:t>الدلم</a:t>
            </a:r>
            <a:r>
              <a:rPr lang="ar-SA" sz="2400" b="1" dirty="0" smtClean="0">
                <a:solidFill>
                  <a:srgbClr val="7030A0"/>
                </a:solidFill>
              </a:rPr>
              <a:t> التى حصلت بين الإمام فيصل بن تركي وبين خورشيد باشا سنة 1254 هـ</a:t>
            </a:r>
            <a:endParaRPr lang="ar-SA" sz="2400" b="1" dirty="0">
              <a:solidFill>
                <a:srgbClr val="7030A0"/>
              </a:solidFill>
            </a:endParaRPr>
          </a:p>
        </p:txBody>
      </p:sp>
      <p:pic>
        <p:nvPicPr>
          <p:cNvPr id="14" name="صورة 13" descr="3123_1.jpg"/>
          <p:cNvPicPr>
            <a:picLocks noChangeAspect="1"/>
          </p:cNvPicPr>
          <p:nvPr/>
        </p:nvPicPr>
        <p:blipFill>
          <a:blip r:embed="rId3" cstate="print"/>
          <a:stretch>
            <a:fillRect/>
          </a:stretch>
        </p:blipFill>
        <p:spPr>
          <a:xfrm flipH="1">
            <a:off x="2057400" y="1981200"/>
            <a:ext cx="5176838" cy="3238500"/>
          </a:xfrm>
          <a:prstGeom prst="rect">
            <a:avLst/>
          </a:prstGeom>
        </p:spPr>
      </p:pic>
    </p:spTree>
    <p:extLst>
      <p:ext uri="{BB962C8B-B14F-4D97-AF65-F5344CB8AC3E}">
        <p14:creationId xmlns:p14="http://schemas.microsoft.com/office/powerpoint/2010/main" xmlns="" val="2751160728"/>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2"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animScale>
                                      <p:cBhvr>
                                        <p:cTn id="19" dur="1000" decel="50000" fill="hold">
                                          <p:stCondLst>
                                            <p:cond delay="0"/>
                                          </p:stCondLst>
                                        </p:cTn>
                                        <p:tgtEl>
                                          <p:spTgt spid="1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14"/>
                                        </p:tgtEl>
                                        <p:attrNameLst>
                                          <p:attrName>ppt_x</p:attrName>
                                          <p:attrName>ppt_y</p:attrName>
                                        </p:attrNameLst>
                                      </p:cBhvr>
                                    </p:animMotion>
                                    <p:animEffect transition="in" filter="fade">
                                      <p:cBhvr>
                                        <p:cTn id="21"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1"/>
          <p:cNvSpPr>
            <a:spLocks noChangeArrowheads="1"/>
          </p:cNvSpPr>
          <p:nvPr/>
        </p:nvSpPr>
        <p:spPr bwMode="auto">
          <a:xfrm>
            <a:off x="2133600" y="228600"/>
            <a:ext cx="5145088" cy="762000"/>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5" name="Rectangle 3"/>
          <p:cNvSpPr>
            <a:spLocks noChangeArrowheads="1"/>
          </p:cNvSpPr>
          <p:nvPr/>
        </p:nvSpPr>
        <p:spPr bwMode="auto">
          <a:xfrm>
            <a:off x="2342872" y="378768"/>
            <a:ext cx="4458272"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400" b="1" dirty="0" smtClean="0">
                <a:solidFill>
                  <a:srgbClr val="002060"/>
                </a:solidFill>
                <a:latin typeface="Sultan bold"/>
                <a:ea typeface="Times New Roman" pitchFamily="18" charset="0"/>
                <a:cs typeface="Arial" pitchFamily="34" charset="0"/>
              </a:rPr>
              <a:t>عاشر</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400" b="1" dirty="0" smtClean="0">
                <a:solidFill>
                  <a:srgbClr val="FF0000"/>
                </a:solidFill>
                <a:latin typeface="Sultan bold"/>
                <a:ea typeface="Times New Roman" pitchFamily="18" charset="0"/>
                <a:cs typeface="Arial" pitchFamily="34" charset="0"/>
              </a:rPr>
              <a:t>الدولة السعودية الثانية</a:t>
            </a:r>
            <a:r>
              <a:rPr kumimoji="0" lang="ar-SA" sz="2400" b="1" i="0" u="none" strike="noStrike" cap="none" normalizeH="0" baseline="0" dirty="0" smtClean="0">
                <a:ln>
                  <a:noFill/>
                </a:ln>
                <a:solidFill>
                  <a:srgbClr val="FF0000"/>
                </a:solidFill>
                <a:effectLst/>
                <a:latin typeface="Sultan bold"/>
                <a:ea typeface="Times New Roman" pitchFamily="18" charset="0"/>
                <a:cs typeface="Arial" pitchFamily="34" charset="0"/>
              </a:rPr>
              <a:t>(4</a:t>
            </a:r>
            <a:r>
              <a:rPr kumimoji="0" lang="ar-SA" sz="2400" b="1" i="0" u="none" strike="noStrike" cap="none" normalizeH="0" baseline="0" dirty="0" err="1" smtClean="0">
                <a:ln>
                  <a:noFill/>
                </a:ln>
                <a:solidFill>
                  <a:srgbClr val="FF0000"/>
                </a:solidFill>
                <a:effectLst/>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4" name="Flowchart: Multidocument 1"/>
          <p:cNvSpPr/>
          <p:nvPr/>
        </p:nvSpPr>
        <p:spPr>
          <a:xfrm>
            <a:off x="8096651" y="1295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16"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22" name="Rectangle 5"/>
          <p:cNvSpPr/>
          <p:nvPr/>
        </p:nvSpPr>
        <p:spPr>
          <a:xfrm>
            <a:off x="745132" y="1167080"/>
            <a:ext cx="7351519" cy="613758"/>
          </a:xfrm>
          <a:prstGeom prst="rect">
            <a:avLst/>
          </a:prstGeom>
        </p:spPr>
        <p:txBody>
          <a:bodyPr wrap="square">
            <a:spAutoFit/>
          </a:bodyPr>
          <a:lstStyle/>
          <a:p>
            <a:pPr algn="r">
              <a:lnSpc>
                <a:spcPct val="200000"/>
              </a:lnSpc>
            </a:pPr>
            <a:r>
              <a:rPr lang="ar-SA" sz="2000" b="1" dirty="0" smtClean="0">
                <a:solidFill>
                  <a:srgbClr val="7030A0"/>
                </a:solidFill>
                <a:latin typeface="Sultan bold"/>
                <a:ea typeface="Times New Roman" pitchFamily="18" charset="0"/>
                <a:cs typeface="Arial" pitchFamily="34" charset="0"/>
              </a:rPr>
              <a:t>اختاري الاجابة الصحيحة</a:t>
            </a:r>
            <a:endParaRPr lang="ar-SA" sz="2000" dirty="0">
              <a:solidFill>
                <a:srgbClr val="7030A0"/>
              </a:solidFill>
            </a:endParaRPr>
          </a:p>
        </p:txBody>
      </p:sp>
      <p:sp>
        <p:nvSpPr>
          <p:cNvPr id="23" name="Rectangle 10"/>
          <p:cNvSpPr/>
          <p:nvPr/>
        </p:nvSpPr>
        <p:spPr>
          <a:xfrm>
            <a:off x="7239000" y="2678668"/>
            <a:ext cx="10257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سعود</a:t>
            </a:r>
          </a:p>
        </p:txBody>
      </p:sp>
      <p:sp>
        <p:nvSpPr>
          <p:cNvPr id="24" name="Rectangle 10"/>
          <p:cNvSpPr/>
          <p:nvPr/>
        </p:nvSpPr>
        <p:spPr>
          <a:xfrm>
            <a:off x="5029200" y="2678668"/>
            <a:ext cx="121920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عبد الرحمن</a:t>
            </a:r>
          </a:p>
        </p:txBody>
      </p:sp>
      <p:sp>
        <p:nvSpPr>
          <p:cNvPr id="25" name="Rectangle 10"/>
          <p:cNvSpPr/>
          <p:nvPr/>
        </p:nvSpPr>
        <p:spPr>
          <a:xfrm>
            <a:off x="2743200" y="2678668"/>
            <a:ext cx="11019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عبد الله </a:t>
            </a:r>
          </a:p>
        </p:txBody>
      </p:sp>
      <p:sp>
        <p:nvSpPr>
          <p:cNvPr id="26" name="Rectangle 5"/>
          <p:cNvSpPr/>
          <p:nvPr/>
        </p:nvSpPr>
        <p:spPr>
          <a:xfrm>
            <a:off x="1295400" y="1981200"/>
            <a:ext cx="7467600" cy="473206"/>
          </a:xfrm>
          <a:prstGeom prst="rect">
            <a:avLst/>
          </a:prstGeom>
        </p:spPr>
        <p:txBody>
          <a:bodyPr wrap="square">
            <a:spAutoFit/>
          </a:bodyPr>
          <a:lstStyle/>
          <a:p>
            <a:pPr algn="r" rtl="1">
              <a:lnSpc>
                <a:spcPct val="150000"/>
              </a:lnSpc>
            </a:pPr>
            <a:r>
              <a:rPr lang="ar-SA" b="1" dirty="0" smtClean="0"/>
              <a:t>1- تولى الحكم بعد وفاة الإمام فيصل بن تركي ابنه</a:t>
            </a:r>
            <a:endParaRPr lang="en-US" dirty="0"/>
          </a:p>
        </p:txBody>
      </p:sp>
      <p:sp>
        <p:nvSpPr>
          <p:cNvPr id="27" name="Rectangle 10"/>
          <p:cNvSpPr/>
          <p:nvPr/>
        </p:nvSpPr>
        <p:spPr>
          <a:xfrm>
            <a:off x="7239000" y="4355068"/>
            <a:ext cx="10257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الرياض</a:t>
            </a:r>
          </a:p>
        </p:txBody>
      </p:sp>
      <p:sp>
        <p:nvSpPr>
          <p:cNvPr id="28" name="Rectangle 10"/>
          <p:cNvSpPr/>
          <p:nvPr/>
        </p:nvSpPr>
        <p:spPr>
          <a:xfrm>
            <a:off x="5029200" y="4355068"/>
            <a:ext cx="121920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القصيم</a:t>
            </a:r>
          </a:p>
        </p:txBody>
      </p:sp>
      <p:sp>
        <p:nvSpPr>
          <p:cNvPr id="29" name="Rectangle 10"/>
          <p:cNvSpPr/>
          <p:nvPr/>
        </p:nvSpPr>
        <p:spPr>
          <a:xfrm>
            <a:off x="2743200" y="4355068"/>
            <a:ext cx="11019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حائل</a:t>
            </a:r>
          </a:p>
        </p:txBody>
      </p:sp>
      <p:sp>
        <p:nvSpPr>
          <p:cNvPr id="30" name="Rectangle 5"/>
          <p:cNvSpPr/>
          <p:nvPr/>
        </p:nvSpPr>
        <p:spPr>
          <a:xfrm>
            <a:off x="1295400" y="3657600"/>
            <a:ext cx="7467600" cy="473206"/>
          </a:xfrm>
          <a:prstGeom prst="rect">
            <a:avLst/>
          </a:prstGeom>
        </p:spPr>
        <p:txBody>
          <a:bodyPr wrap="square">
            <a:spAutoFit/>
          </a:bodyPr>
          <a:lstStyle/>
          <a:p>
            <a:pPr algn="r" rtl="1">
              <a:lnSpc>
                <a:spcPct val="150000"/>
              </a:lnSpc>
            </a:pPr>
            <a:r>
              <a:rPr lang="ar-SA" b="1" dirty="0" smtClean="0"/>
              <a:t>2- انتصر ابن رشيد فى معركة </a:t>
            </a:r>
            <a:r>
              <a:rPr lang="ar-SA" b="1" dirty="0" err="1" smtClean="0"/>
              <a:t>المليداء</a:t>
            </a:r>
            <a:r>
              <a:rPr lang="ar-SA" b="1" dirty="0" smtClean="0"/>
              <a:t> وسيطر على </a:t>
            </a:r>
            <a:endParaRPr lang="en-US" dirty="0"/>
          </a:p>
        </p:txBody>
      </p:sp>
      <p:sp>
        <p:nvSpPr>
          <p:cNvPr id="31" name="سهم مخطط إلى اليمين 30"/>
          <p:cNvSpPr/>
          <p:nvPr/>
        </p:nvSpPr>
        <p:spPr>
          <a:xfrm rot="16200000">
            <a:off x="3124200" y="30861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
        <p:nvSpPr>
          <p:cNvPr id="32" name="سهم مخطط إلى اليمين 31"/>
          <p:cNvSpPr/>
          <p:nvPr/>
        </p:nvSpPr>
        <p:spPr>
          <a:xfrm rot="16200000">
            <a:off x="5600700" y="48006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xmlns="" val="1076757576"/>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2"/>
                                        </p:tgtEl>
                                        <p:attrNameLst>
                                          <p:attrName>style.visibility</p:attrName>
                                        </p:attrNameLst>
                                      </p:cBhvr>
                                      <p:to>
                                        <p:strVal val="visible"/>
                                      </p:to>
                                    </p:set>
                                    <p:anim calcmode="lin" valueType="num">
                                      <p:cBhvr additive="base">
                                        <p:cTn id="25" dur="500" fill="hold"/>
                                        <p:tgtEl>
                                          <p:spTgt spid="22"/>
                                        </p:tgtEl>
                                        <p:attrNameLst>
                                          <p:attrName>ppt_x</p:attrName>
                                        </p:attrNameLst>
                                      </p:cBhvr>
                                      <p:tavLst>
                                        <p:tav tm="0">
                                          <p:val>
                                            <p:strVal val="#ppt_x"/>
                                          </p:val>
                                        </p:tav>
                                        <p:tav tm="100000">
                                          <p:val>
                                            <p:strVal val="#ppt_x"/>
                                          </p:val>
                                        </p:tav>
                                      </p:tavLst>
                                    </p:anim>
                                    <p:anim calcmode="lin" valueType="num">
                                      <p:cBhvr additive="base">
                                        <p:cTn id="2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3" fill="hold" grpId="0" nodeType="clickEffect">
                                  <p:stCondLst>
                                    <p:cond delay="0"/>
                                  </p:stCondLst>
                                  <p:childTnLst>
                                    <p:set>
                                      <p:cBhvr>
                                        <p:cTn id="30" dur="1" fill="hold">
                                          <p:stCondLst>
                                            <p:cond delay="0"/>
                                          </p:stCondLst>
                                        </p:cTn>
                                        <p:tgtEl>
                                          <p:spTgt spid="26"/>
                                        </p:tgtEl>
                                        <p:attrNameLst>
                                          <p:attrName>style.visibility</p:attrName>
                                        </p:attrNameLst>
                                      </p:cBhvr>
                                      <p:to>
                                        <p:strVal val="visible"/>
                                      </p:to>
                                    </p:set>
                                    <p:anim calcmode="lin" valueType="num">
                                      <p:cBhvr additive="base">
                                        <p:cTn id="31" dur="500" fill="hold"/>
                                        <p:tgtEl>
                                          <p:spTgt spid="26"/>
                                        </p:tgtEl>
                                        <p:attrNameLst>
                                          <p:attrName>ppt_x</p:attrName>
                                        </p:attrNameLst>
                                      </p:cBhvr>
                                      <p:tavLst>
                                        <p:tav tm="0">
                                          <p:val>
                                            <p:strVal val="1+#ppt_w/2"/>
                                          </p:val>
                                        </p:tav>
                                        <p:tav tm="100000">
                                          <p:val>
                                            <p:strVal val="#ppt_x"/>
                                          </p:val>
                                        </p:tav>
                                      </p:tavLst>
                                    </p:anim>
                                    <p:anim calcmode="lin" valueType="num">
                                      <p:cBhvr additive="base">
                                        <p:cTn id="32" dur="500" fill="hold"/>
                                        <p:tgtEl>
                                          <p:spTgt spid="26"/>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anim calcmode="lin" valueType="num">
                                      <p:cBhvr additive="base">
                                        <p:cTn id="37" dur="500" fill="hold"/>
                                        <p:tgtEl>
                                          <p:spTgt spid="23"/>
                                        </p:tgtEl>
                                        <p:attrNameLst>
                                          <p:attrName>ppt_x</p:attrName>
                                        </p:attrNameLst>
                                      </p:cBhvr>
                                      <p:tavLst>
                                        <p:tav tm="0">
                                          <p:val>
                                            <p:strVal val="#ppt_x"/>
                                          </p:val>
                                        </p:tav>
                                        <p:tav tm="100000">
                                          <p:val>
                                            <p:strVal val="#ppt_x"/>
                                          </p:val>
                                        </p:tav>
                                      </p:tavLst>
                                    </p:anim>
                                    <p:anim calcmode="lin" valueType="num">
                                      <p:cBhvr additive="base">
                                        <p:cTn id="3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anim calcmode="lin" valueType="num">
                                      <p:cBhvr additive="base">
                                        <p:cTn id="43" dur="500" fill="hold"/>
                                        <p:tgtEl>
                                          <p:spTgt spid="24"/>
                                        </p:tgtEl>
                                        <p:attrNameLst>
                                          <p:attrName>ppt_x</p:attrName>
                                        </p:attrNameLst>
                                      </p:cBhvr>
                                      <p:tavLst>
                                        <p:tav tm="0">
                                          <p:val>
                                            <p:strVal val="#ppt_x"/>
                                          </p:val>
                                        </p:tav>
                                        <p:tav tm="100000">
                                          <p:val>
                                            <p:strVal val="#ppt_x"/>
                                          </p:val>
                                        </p:tav>
                                      </p:tavLst>
                                    </p:anim>
                                    <p:anim calcmode="lin" valueType="num">
                                      <p:cBhvr additive="base">
                                        <p:cTn id="4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5"/>
                                        </p:tgtEl>
                                        <p:attrNameLst>
                                          <p:attrName>style.visibility</p:attrName>
                                        </p:attrNameLst>
                                      </p:cBhvr>
                                      <p:to>
                                        <p:strVal val="visible"/>
                                      </p:to>
                                    </p:set>
                                    <p:anim calcmode="lin" valueType="num">
                                      <p:cBhvr additive="base">
                                        <p:cTn id="49" dur="500" fill="hold"/>
                                        <p:tgtEl>
                                          <p:spTgt spid="25"/>
                                        </p:tgtEl>
                                        <p:attrNameLst>
                                          <p:attrName>ppt_x</p:attrName>
                                        </p:attrNameLst>
                                      </p:cBhvr>
                                      <p:tavLst>
                                        <p:tav tm="0">
                                          <p:val>
                                            <p:strVal val="#ppt_x"/>
                                          </p:val>
                                        </p:tav>
                                        <p:tav tm="100000">
                                          <p:val>
                                            <p:strVal val="#ppt_x"/>
                                          </p:val>
                                        </p:tav>
                                      </p:tavLst>
                                    </p:anim>
                                    <p:anim calcmode="lin" valueType="num">
                                      <p:cBhvr additive="base">
                                        <p:cTn id="50"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8" presetClass="entr" presetSubtype="0" accel="50000" fill="hold" grpId="0" nodeType="clickEffect">
                                  <p:stCondLst>
                                    <p:cond delay="0"/>
                                  </p:stCondLst>
                                  <p:childTnLst>
                                    <p:set>
                                      <p:cBhvr>
                                        <p:cTn id="54" dur="1" fill="hold">
                                          <p:stCondLst>
                                            <p:cond delay="0"/>
                                          </p:stCondLst>
                                        </p:cTn>
                                        <p:tgtEl>
                                          <p:spTgt spid="31"/>
                                        </p:tgtEl>
                                        <p:attrNameLst>
                                          <p:attrName>style.visibility</p:attrName>
                                        </p:attrNameLst>
                                      </p:cBhvr>
                                      <p:to>
                                        <p:strVal val="visible"/>
                                      </p:to>
                                    </p:set>
                                    <p:anim calcmode="lin" valueType="num">
                                      <p:cBhvr>
                                        <p:cTn id="55" dur="1000" fill="hold"/>
                                        <p:tgtEl>
                                          <p:spTgt spid="31"/>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56" dur="1000" fill="hold"/>
                                        <p:tgtEl>
                                          <p:spTgt spid="31"/>
                                        </p:tgtEl>
                                        <p:attrNameLst>
                                          <p:attrName>ppt_x</p:attrName>
                                        </p:attrNameLst>
                                      </p:cBhvr>
                                      <p:tavLst>
                                        <p:tav tm="0">
                                          <p:val>
                                            <p:fltVal val="-1"/>
                                          </p:val>
                                        </p:tav>
                                        <p:tav tm="50000">
                                          <p:val>
                                            <p:fltVal val="0.95"/>
                                          </p:val>
                                        </p:tav>
                                        <p:tav tm="100000">
                                          <p:val>
                                            <p:strVal val="#ppt_x"/>
                                          </p:val>
                                        </p:tav>
                                      </p:tavLst>
                                    </p:anim>
                                    <p:anim calcmode="lin" valueType="num">
                                      <p:cBhvr>
                                        <p:cTn id="57" dur="1000" fill="hold"/>
                                        <p:tgtEl>
                                          <p:spTgt spid="31"/>
                                        </p:tgtEl>
                                        <p:attrNameLst>
                                          <p:attrName>ppt_y</p:attrName>
                                        </p:attrNameLst>
                                      </p:cBhvr>
                                      <p:tavLst>
                                        <p:tav tm="0">
                                          <p:val>
                                            <p:strVal val="#ppt_y"/>
                                          </p:val>
                                        </p:tav>
                                        <p:tav tm="100000">
                                          <p:val>
                                            <p:strVal val="#ppt_y"/>
                                          </p:val>
                                        </p:tav>
                                      </p:tavLst>
                                    </p:anim>
                                    <p:animEffect transition="in" filter="fade">
                                      <p:cBhvr>
                                        <p:cTn id="58" dur="1000"/>
                                        <p:tgtEl>
                                          <p:spTgt spid="31"/>
                                        </p:tgtEl>
                                      </p:cBhvr>
                                    </p:animEffect>
                                  </p:childTnLst>
                                </p:cTn>
                              </p:par>
                            </p:childTnLst>
                          </p:cTn>
                        </p:par>
                      </p:childTnLst>
                    </p:cTn>
                  </p:par>
                  <p:par>
                    <p:cTn id="59" fill="hold">
                      <p:stCondLst>
                        <p:cond delay="indefinite"/>
                      </p:stCondLst>
                      <p:childTnLst>
                        <p:par>
                          <p:cTn id="60" fill="hold">
                            <p:stCondLst>
                              <p:cond delay="0"/>
                            </p:stCondLst>
                            <p:childTnLst>
                              <p:par>
                                <p:cTn id="61" presetID="2" presetClass="entr" presetSubtype="3" fill="hold" grpId="0" nodeType="clickEffect">
                                  <p:stCondLst>
                                    <p:cond delay="0"/>
                                  </p:stCondLst>
                                  <p:childTnLst>
                                    <p:set>
                                      <p:cBhvr>
                                        <p:cTn id="62" dur="1" fill="hold">
                                          <p:stCondLst>
                                            <p:cond delay="0"/>
                                          </p:stCondLst>
                                        </p:cTn>
                                        <p:tgtEl>
                                          <p:spTgt spid="30"/>
                                        </p:tgtEl>
                                        <p:attrNameLst>
                                          <p:attrName>style.visibility</p:attrName>
                                        </p:attrNameLst>
                                      </p:cBhvr>
                                      <p:to>
                                        <p:strVal val="visible"/>
                                      </p:to>
                                    </p:set>
                                    <p:anim calcmode="lin" valueType="num">
                                      <p:cBhvr additive="base">
                                        <p:cTn id="63" dur="500" fill="hold"/>
                                        <p:tgtEl>
                                          <p:spTgt spid="30"/>
                                        </p:tgtEl>
                                        <p:attrNameLst>
                                          <p:attrName>ppt_x</p:attrName>
                                        </p:attrNameLst>
                                      </p:cBhvr>
                                      <p:tavLst>
                                        <p:tav tm="0">
                                          <p:val>
                                            <p:strVal val="1+#ppt_w/2"/>
                                          </p:val>
                                        </p:tav>
                                        <p:tav tm="100000">
                                          <p:val>
                                            <p:strVal val="#ppt_x"/>
                                          </p:val>
                                        </p:tav>
                                      </p:tavLst>
                                    </p:anim>
                                    <p:anim calcmode="lin" valueType="num">
                                      <p:cBhvr additive="base">
                                        <p:cTn id="64" dur="500" fill="hold"/>
                                        <p:tgtEl>
                                          <p:spTgt spid="30"/>
                                        </p:tgtEl>
                                        <p:attrNameLst>
                                          <p:attrName>ppt_y</p:attrName>
                                        </p:attrNameLst>
                                      </p:cBhvr>
                                      <p:tavLst>
                                        <p:tav tm="0">
                                          <p:val>
                                            <p:strVal val="0-#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27"/>
                                        </p:tgtEl>
                                        <p:attrNameLst>
                                          <p:attrName>style.visibility</p:attrName>
                                        </p:attrNameLst>
                                      </p:cBhvr>
                                      <p:to>
                                        <p:strVal val="visible"/>
                                      </p:to>
                                    </p:set>
                                    <p:anim calcmode="lin" valueType="num">
                                      <p:cBhvr additive="base">
                                        <p:cTn id="69" dur="500" fill="hold"/>
                                        <p:tgtEl>
                                          <p:spTgt spid="27"/>
                                        </p:tgtEl>
                                        <p:attrNameLst>
                                          <p:attrName>ppt_x</p:attrName>
                                        </p:attrNameLst>
                                      </p:cBhvr>
                                      <p:tavLst>
                                        <p:tav tm="0">
                                          <p:val>
                                            <p:strVal val="#ppt_x"/>
                                          </p:val>
                                        </p:tav>
                                        <p:tav tm="100000">
                                          <p:val>
                                            <p:strVal val="#ppt_x"/>
                                          </p:val>
                                        </p:tav>
                                      </p:tavLst>
                                    </p:anim>
                                    <p:anim calcmode="lin" valueType="num">
                                      <p:cBhvr additive="base">
                                        <p:cTn id="7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28"/>
                                        </p:tgtEl>
                                        <p:attrNameLst>
                                          <p:attrName>style.visibility</p:attrName>
                                        </p:attrNameLst>
                                      </p:cBhvr>
                                      <p:to>
                                        <p:strVal val="visible"/>
                                      </p:to>
                                    </p:set>
                                    <p:anim calcmode="lin" valueType="num">
                                      <p:cBhvr additive="base">
                                        <p:cTn id="75" dur="500" fill="hold"/>
                                        <p:tgtEl>
                                          <p:spTgt spid="28"/>
                                        </p:tgtEl>
                                        <p:attrNameLst>
                                          <p:attrName>ppt_x</p:attrName>
                                        </p:attrNameLst>
                                      </p:cBhvr>
                                      <p:tavLst>
                                        <p:tav tm="0">
                                          <p:val>
                                            <p:strVal val="#ppt_x"/>
                                          </p:val>
                                        </p:tav>
                                        <p:tav tm="100000">
                                          <p:val>
                                            <p:strVal val="#ppt_x"/>
                                          </p:val>
                                        </p:tav>
                                      </p:tavLst>
                                    </p:anim>
                                    <p:anim calcmode="lin" valueType="num">
                                      <p:cBhvr additive="base">
                                        <p:cTn id="7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29"/>
                                        </p:tgtEl>
                                        <p:attrNameLst>
                                          <p:attrName>style.visibility</p:attrName>
                                        </p:attrNameLst>
                                      </p:cBhvr>
                                      <p:to>
                                        <p:strVal val="visible"/>
                                      </p:to>
                                    </p:set>
                                    <p:anim calcmode="lin" valueType="num">
                                      <p:cBhvr additive="base">
                                        <p:cTn id="81" dur="500" fill="hold"/>
                                        <p:tgtEl>
                                          <p:spTgt spid="29"/>
                                        </p:tgtEl>
                                        <p:attrNameLst>
                                          <p:attrName>ppt_x</p:attrName>
                                        </p:attrNameLst>
                                      </p:cBhvr>
                                      <p:tavLst>
                                        <p:tav tm="0">
                                          <p:val>
                                            <p:strVal val="#ppt_x"/>
                                          </p:val>
                                        </p:tav>
                                        <p:tav tm="100000">
                                          <p:val>
                                            <p:strVal val="#ppt_x"/>
                                          </p:val>
                                        </p:tav>
                                      </p:tavLst>
                                    </p:anim>
                                    <p:anim calcmode="lin" valueType="num">
                                      <p:cBhvr additive="base">
                                        <p:cTn id="8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48" presetClass="entr" presetSubtype="0" accel="50000" fill="hold" grpId="0" nodeType="clickEffect">
                                  <p:stCondLst>
                                    <p:cond delay="0"/>
                                  </p:stCondLst>
                                  <p:childTnLst>
                                    <p:set>
                                      <p:cBhvr>
                                        <p:cTn id="86" dur="1" fill="hold">
                                          <p:stCondLst>
                                            <p:cond delay="0"/>
                                          </p:stCondLst>
                                        </p:cTn>
                                        <p:tgtEl>
                                          <p:spTgt spid="32"/>
                                        </p:tgtEl>
                                        <p:attrNameLst>
                                          <p:attrName>style.visibility</p:attrName>
                                        </p:attrNameLst>
                                      </p:cBhvr>
                                      <p:to>
                                        <p:strVal val="visible"/>
                                      </p:to>
                                    </p:set>
                                    <p:anim calcmode="lin" valueType="num">
                                      <p:cBhvr>
                                        <p:cTn id="87" dur="1000" fill="hold"/>
                                        <p:tgtEl>
                                          <p:spTgt spid="32"/>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8" dur="1000" fill="hold"/>
                                        <p:tgtEl>
                                          <p:spTgt spid="32"/>
                                        </p:tgtEl>
                                        <p:attrNameLst>
                                          <p:attrName>ppt_x</p:attrName>
                                        </p:attrNameLst>
                                      </p:cBhvr>
                                      <p:tavLst>
                                        <p:tav tm="0">
                                          <p:val>
                                            <p:fltVal val="-1"/>
                                          </p:val>
                                        </p:tav>
                                        <p:tav tm="50000">
                                          <p:val>
                                            <p:fltVal val="0.95"/>
                                          </p:val>
                                        </p:tav>
                                        <p:tav tm="100000">
                                          <p:val>
                                            <p:strVal val="#ppt_x"/>
                                          </p:val>
                                        </p:tav>
                                      </p:tavLst>
                                    </p:anim>
                                    <p:anim calcmode="lin" valueType="num">
                                      <p:cBhvr>
                                        <p:cTn id="89" dur="1000" fill="hold"/>
                                        <p:tgtEl>
                                          <p:spTgt spid="32"/>
                                        </p:tgtEl>
                                        <p:attrNameLst>
                                          <p:attrName>ppt_y</p:attrName>
                                        </p:attrNameLst>
                                      </p:cBhvr>
                                      <p:tavLst>
                                        <p:tav tm="0">
                                          <p:val>
                                            <p:strVal val="#ppt_y"/>
                                          </p:val>
                                        </p:tav>
                                        <p:tav tm="100000">
                                          <p:val>
                                            <p:strVal val="#ppt_y"/>
                                          </p:val>
                                        </p:tav>
                                      </p:tavLst>
                                    </p:anim>
                                    <p:animEffect transition="in" filter="fade">
                                      <p:cBhvr>
                                        <p:cTn id="90" dur="1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14" grpId="0" animBg="1"/>
      <p:bldP spid="22" grpId="0"/>
      <p:bldP spid="23" grpId="0"/>
      <p:bldP spid="24" grpId="0"/>
      <p:bldP spid="25" grpId="0"/>
      <p:bldP spid="26" grpId="0"/>
      <p:bldP spid="27" grpId="0"/>
      <p:bldP spid="28" grpId="0"/>
      <p:bldP spid="29" grpId="0"/>
      <p:bldP spid="30" grpId="0"/>
      <p:bldP spid="31" grpId="0" animBg="1"/>
      <p:bldP spid="3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p:nvPr/>
        </p:nvSpPr>
        <p:spPr>
          <a:xfrm>
            <a:off x="0" y="1612121"/>
            <a:ext cx="8698191" cy="1131079"/>
          </a:xfrm>
          <a:prstGeom prst="rect">
            <a:avLst/>
          </a:prstGeom>
        </p:spPr>
        <p:txBody>
          <a:bodyPr wrap="square">
            <a:spAutoFit/>
          </a:bodyPr>
          <a:lstStyle/>
          <a:p>
            <a:pPr algn="r" rtl="1">
              <a:lnSpc>
                <a:spcPct val="200000"/>
              </a:lnSpc>
            </a:pPr>
            <a:r>
              <a:rPr lang="ar-SA" b="1" dirty="0"/>
              <a:t>1- </a:t>
            </a:r>
            <a:r>
              <a:rPr lang="ar-SA" b="1" dirty="0" smtClean="0"/>
              <a:t>الخلافة رئاسة عامة فى </a:t>
            </a:r>
            <a:r>
              <a:rPr lang="ar-SA" b="1" dirty="0" err="1" smtClean="0"/>
              <a:t>أمور .........................</a:t>
            </a:r>
            <a:r>
              <a:rPr lang="ar-SA" b="1" dirty="0" smtClean="0"/>
              <a:t> </a:t>
            </a:r>
            <a:r>
              <a:rPr lang="ar-SA" b="1" dirty="0" err="1" smtClean="0"/>
              <a:t>و ...............................</a:t>
            </a:r>
            <a:r>
              <a:rPr lang="ar-SA" b="1" dirty="0" smtClean="0"/>
              <a:t> نيابة عن صاحب الشريعة</a:t>
            </a:r>
            <a:r>
              <a:rPr lang="ar-SA" b="1" dirty="0"/>
              <a:t>						</a:t>
            </a:r>
            <a:endParaRPr lang="en-US" dirty="0"/>
          </a:p>
        </p:txBody>
      </p:sp>
      <p:sp>
        <p:nvSpPr>
          <p:cNvPr id="10" name="Rectangle 7"/>
          <p:cNvSpPr/>
          <p:nvPr/>
        </p:nvSpPr>
        <p:spPr>
          <a:xfrm>
            <a:off x="685800" y="2667000"/>
            <a:ext cx="8032802" cy="1200329"/>
          </a:xfrm>
          <a:prstGeom prst="rect">
            <a:avLst/>
          </a:prstGeom>
        </p:spPr>
        <p:txBody>
          <a:bodyPr wrap="square">
            <a:spAutoFit/>
          </a:bodyPr>
          <a:lstStyle/>
          <a:p>
            <a:pPr algn="r" rtl="1">
              <a:lnSpc>
                <a:spcPct val="200000"/>
              </a:lnSpc>
            </a:pPr>
            <a:r>
              <a:rPr lang="ar-SA" b="1" dirty="0"/>
              <a:t>2- </a:t>
            </a:r>
            <a:r>
              <a:rPr lang="ar-SA" b="1" dirty="0" smtClean="0"/>
              <a:t>جعل عمر بن الخطاب رضي الله </a:t>
            </a:r>
            <a:r>
              <a:rPr lang="ar-SA" b="1" dirty="0" err="1" smtClean="0"/>
              <a:t>عنه...............</a:t>
            </a:r>
            <a:r>
              <a:rPr lang="ar-SA" b="1" dirty="0" smtClean="0"/>
              <a:t> من بعده شورى </a:t>
            </a:r>
            <a:r>
              <a:rPr lang="ar-SA" b="1" dirty="0" err="1" smtClean="0"/>
              <a:t>فى ..............................................................</a:t>
            </a:r>
            <a:r>
              <a:rPr lang="ar-SA" dirty="0"/>
              <a:t>			</a:t>
            </a:r>
            <a:endParaRPr lang="en-US" dirty="0"/>
          </a:p>
        </p:txBody>
      </p:sp>
      <p:sp>
        <p:nvSpPr>
          <p:cNvPr id="11" name="Rectangle 5"/>
          <p:cNvSpPr/>
          <p:nvPr/>
        </p:nvSpPr>
        <p:spPr>
          <a:xfrm>
            <a:off x="2514600" y="1688321"/>
            <a:ext cx="1946367" cy="400110"/>
          </a:xfrm>
          <a:prstGeom prst="rect">
            <a:avLst/>
          </a:prstGeom>
        </p:spPr>
        <p:txBody>
          <a:bodyPr wrap="none">
            <a:spAutoFit/>
          </a:bodyPr>
          <a:lstStyle/>
          <a:p>
            <a:r>
              <a:rPr lang="ar-SA" sz="2000" b="1" dirty="0" smtClean="0">
                <a:solidFill>
                  <a:srgbClr val="00B0F0"/>
                </a:solidFill>
                <a:latin typeface="Sakkal Majalla" pitchFamily="2" charset="-78"/>
                <a:cs typeface="Sakkal Majalla" pitchFamily="2" charset="-78"/>
              </a:rPr>
              <a:t>وإجراء الأحكام الشرعية</a:t>
            </a:r>
            <a:endParaRPr lang="ar-SA" sz="2000" b="1" dirty="0">
              <a:solidFill>
                <a:srgbClr val="00B0F0"/>
              </a:solidFill>
              <a:latin typeface="Sakkal Majalla" pitchFamily="2" charset="-78"/>
              <a:cs typeface="Sakkal Majalla" pitchFamily="2" charset="-78"/>
            </a:endParaRPr>
          </a:p>
        </p:txBody>
      </p:sp>
      <p:sp>
        <p:nvSpPr>
          <p:cNvPr id="12" name="Rectangle 5"/>
          <p:cNvSpPr/>
          <p:nvPr/>
        </p:nvSpPr>
        <p:spPr>
          <a:xfrm>
            <a:off x="4419600" y="1688321"/>
            <a:ext cx="2056289" cy="400110"/>
          </a:xfrm>
          <a:prstGeom prst="rect">
            <a:avLst/>
          </a:prstGeom>
        </p:spPr>
        <p:txBody>
          <a:bodyPr wrap="square">
            <a:spAutoFit/>
          </a:bodyPr>
          <a:lstStyle/>
          <a:p>
            <a:pPr algn="ctr"/>
            <a:r>
              <a:rPr lang="ar-SA" sz="2000" b="1" dirty="0" smtClean="0">
                <a:solidFill>
                  <a:srgbClr val="00B0F0"/>
                </a:solidFill>
                <a:latin typeface="Sakkal Majalla" pitchFamily="2" charset="-78"/>
                <a:cs typeface="Sakkal Majalla" pitchFamily="2" charset="-78"/>
              </a:rPr>
              <a:t>المسلمين</a:t>
            </a:r>
            <a:endParaRPr lang="ar-SA" sz="2000" b="1" dirty="0">
              <a:solidFill>
                <a:srgbClr val="00B0F0"/>
              </a:solidFill>
              <a:latin typeface="Sakkal Majalla" pitchFamily="2" charset="-78"/>
              <a:cs typeface="Sakkal Majalla" pitchFamily="2" charset="-78"/>
            </a:endParaRPr>
          </a:p>
        </p:txBody>
      </p:sp>
      <p:sp>
        <p:nvSpPr>
          <p:cNvPr id="16" name="Rectangle 5"/>
          <p:cNvSpPr/>
          <p:nvPr/>
        </p:nvSpPr>
        <p:spPr>
          <a:xfrm>
            <a:off x="4886671" y="2744449"/>
            <a:ext cx="752129" cy="400110"/>
          </a:xfrm>
          <a:prstGeom prst="rect">
            <a:avLst/>
          </a:prstGeom>
        </p:spPr>
        <p:txBody>
          <a:bodyPr wrap="none">
            <a:spAutoFit/>
          </a:bodyPr>
          <a:lstStyle/>
          <a:p>
            <a:r>
              <a:rPr lang="ar-SA" sz="2000" b="1" dirty="0" smtClean="0">
                <a:solidFill>
                  <a:srgbClr val="00B0F0"/>
                </a:solidFill>
                <a:latin typeface="Sakkal Majalla" pitchFamily="2" charset="-78"/>
                <a:cs typeface="Sakkal Majalla" pitchFamily="2" charset="-78"/>
              </a:rPr>
              <a:t>الخلافه</a:t>
            </a:r>
            <a:endParaRPr lang="ar-SA" sz="2000" b="1" dirty="0">
              <a:solidFill>
                <a:srgbClr val="00B0F0"/>
              </a:solidFill>
              <a:latin typeface="Sakkal Majalla" pitchFamily="2" charset="-78"/>
              <a:cs typeface="Sakkal Majalla" pitchFamily="2" charset="-78"/>
            </a:endParaRPr>
          </a:p>
        </p:txBody>
      </p:sp>
      <p:sp>
        <p:nvSpPr>
          <p:cNvPr id="17" name="Rectangle 5"/>
          <p:cNvSpPr/>
          <p:nvPr/>
        </p:nvSpPr>
        <p:spPr>
          <a:xfrm>
            <a:off x="5181600" y="3220759"/>
            <a:ext cx="3334567" cy="400110"/>
          </a:xfrm>
          <a:prstGeom prst="rect">
            <a:avLst/>
          </a:prstGeom>
        </p:spPr>
        <p:txBody>
          <a:bodyPr wrap="none">
            <a:spAutoFit/>
          </a:bodyPr>
          <a:lstStyle/>
          <a:p>
            <a:r>
              <a:rPr lang="ar-SA" sz="2000" b="1" dirty="0" smtClean="0">
                <a:solidFill>
                  <a:srgbClr val="00B0F0"/>
                </a:solidFill>
                <a:latin typeface="Sakkal Majalla" pitchFamily="2" charset="-78"/>
                <a:cs typeface="Sakkal Majalla" pitchFamily="2" charset="-78"/>
              </a:rPr>
              <a:t>الستة الباقين من العشرة المبشرين بالجنة</a:t>
            </a:r>
            <a:endParaRPr lang="ar-SA" sz="2000" b="1" dirty="0">
              <a:solidFill>
                <a:srgbClr val="00B0F0"/>
              </a:solidFill>
              <a:latin typeface="Sakkal Majalla" pitchFamily="2" charset="-78"/>
              <a:cs typeface="Sakkal Majalla" pitchFamily="2" charset="-78"/>
            </a:endParaRPr>
          </a:p>
        </p:txBody>
      </p:sp>
      <p:sp>
        <p:nvSpPr>
          <p:cNvPr id="18" name="Flowchart: Multidocument 1"/>
          <p:cNvSpPr/>
          <p:nvPr/>
        </p:nvSpPr>
        <p:spPr>
          <a:xfrm>
            <a:off x="7924797" y="685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19" name="Rectangle 2"/>
          <p:cNvSpPr/>
          <p:nvPr/>
        </p:nvSpPr>
        <p:spPr>
          <a:xfrm>
            <a:off x="1371600" y="757535"/>
            <a:ext cx="6545940" cy="461665"/>
          </a:xfrm>
          <a:prstGeom prst="rect">
            <a:avLst/>
          </a:prstGeom>
        </p:spPr>
        <p:txBody>
          <a:bodyPr wrap="square">
            <a:spAutoFit/>
          </a:bodyPr>
          <a:lstStyle/>
          <a:p>
            <a:pPr algn="r"/>
            <a:r>
              <a:rPr lang="ar-SA" sz="2400" b="1" dirty="0" smtClean="0">
                <a:solidFill>
                  <a:srgbClr val="7030A0"/>
                </a:solidFill>
              </a:rPr>
              <a:t>اكملي الفراغات التالية</a:t>
            </a:r>
            <a:endParaRPr lang="ar-SA" sz="2400" dirty="0">
              <a:solidFill>
                <a:srgbClr val="7030A0"/>
              </a:solidFill>
            </a:endParaRPr>
          </a:p>
        </p:txBody>
      </p:sp>
    </p:spTree>
    <p:extLst>
      <p:ext uri="{BB962C8B-B14F-4D97-AF65-F5344CB8AC3E}">
        <p14:creationId xmlns:p14="http://schemas.microsoft.com/office/powerpoint/2010/main" xmlns="" val="2332859324"/>
      </p:ext>
    </p:extLst>
  </p:cSld>
  <p:clrMapOvr>
    <a:masterClrMapping/>
  </p:clrMapOvr>
  <mc:AlternateContent xmlns:mc="http://schemas.openxmlformats.org/markup-compatibility/2006">
    <mc:Choice xmlns:p14="http://schemas.microsoft.com/office/powerpoint/2010/main" xmlns="" Requires="p14">
      <p:transition spd="slow" p14:dur="800">
        <p14:flythroug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18">
                                            <p:bg/>
                                          </p:spTgt>
                                        </p:tgtEl>
                                        <p:attrNameLst>
                                          <p:attrName>style.visibility</p:attrName>
                                        </p:attrNameLst>
                                      </p:cBhvr>
                                      <p:to>
                                        <p:strVal val="visible"/>
                                      </p:to>
                                    </p:set>
                                    <p:animEffect transition="in" filter="circle(out)">
                                      <p:cBhvr>
                                        <p:cTn id="7" dur="2000"/>
                                        <p:tgtEl>
                                          <p:spTgt spid="18">
                                            <p:bg/>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grpId="0" nodeType="clickEffect">
                                  <p:stCondLst>
                                    <p:cond delay="0"/>
                                  </p:stCondLst>
                                  <p:childTnLst>
                                    <p:set>
                                      <p:cBhvr>
                                        <p:cTn id="11" dur="1" fill="hold">
                                          <p:stCondLst>
                                            <p:cond delay="0"/>
                                          </p:stCondLst>
                                        </p:cTn>
                                        <p:tgtEl>
                                          <p:spTgt spid="18">
                                            <p:txEl>
                                              <p:pRg st="0" end="0"/>
                                            </p:txEl>
                                          </p:spTgt>
                                        </p:tgtEl>
                                        <p:attrNameLst>
                                          <p:attrName>style.visibility</p:attrName>
                                        </p:attrNameLst>
                                      </p:cBhvr>
                                      <p:to>
                                        <p:strVal val="visible"/>
                                      </p:to>
                                    </p:set>
                                    <p:animEffect transition="in" filter="circle(out)">
                                      <p:cBhvr>
                                        <p:cTn id="12" dur="2000"/>
                                        <p:tgtEl>
                                          <p:spTgt spid="1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32" fill="hold" grpId="0" nodeType="clickEffect">
                                  <p:stCondLst>
                                    <p:cond delay="0"/>
                                  </p:stCondLst>
                                  <p:childTnLst>
                                    <p:set>
                                      <p:cBhvr>
                                        <p:cTn id="16" dur="1" fill="hold">
                                          <p:stCondLst>
                                            <p:cond delay="0"/>
                                          </p:stCondLst>
                                        </p:cTn>
                                        <p:tgtEl>
                                          <p:spTgt spid="19">
                                            <p:txEl>
                                              <p:pRg st="0" end="0"/>
                                            </p:txEl>
                                          </p:spTgt>
                                        </p:tgtEl>
                                        <p:attrNameLst>
                                          <p:attrName>style.visibility</p:attrName>
                                        </p:attrNameLst>
                                      </p:cBhvr>
                                      <p:to>
                                        <p:strVal val="visible"/>
                                      </p:to>
                                    </p:set>
                                    <p:animEffect transition="in" filter="circle(out)">
                                      <p:cBhvr>
                                        <p:cTn id="17" dur="2000"/>
                                        <p:tgtEl>
                                          <p:spTgt spid="1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7"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1000"/>
                                        <p:tgtEl>
                                          <p:spTgt spid="8"/>
                                        </p:tgtEl>
                                      </p:cBhvr>
                                    </p:animEffect>
                                    <p:anim calcmode="lin" valueType="num">
                                      <p:cBhvr>
                                        <p:cTn id="23" dur="1000" fill="hold"/>
                                        <p:tgtEl>
                                          <p:spTgt spid="8"/>
                                        </p:tgtEl>
                                        <p:attrNameLst>
                                          <p:attrName>ppt_x</p:attrName>
                                        </p:attrNameLst>
                                      </p:cBhvr>
                                      <p:tavLst>
                                        <p:tav tm="0">
                                          <p:val>
                                            <p:strVal val="#ppt_x"/>
                                          </p:val>
                                        </p:tav>
                                        <p:tav tm="100000">
                                          <p:val>
                                            <p:strVal val="#ppt_x"/>
                                          </p:val>
                                        </p:tav>
                                      </p:tavLst>
                                    </p:anim>
                                    <p:anim calcmode="lin" valueType="num">
                                      <p:cBhvr>
                                        <p:cTn id="2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7"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1000"/>
                                        <p:tgtEl>
                                          <p:spTgt spid="10"/>
                                        </p:tgtEl>
                                      </p:cBhvr>
                                    </p:animEffect>
                                    <p:anim calcmode="lin" valueType="num">
                                      <p:cBhvr>
                                        <p:cTn id="30" dur="1000" fill="hold"/>
                                        <p:tgtEl>
                                          <p:spTgt spid="10"/>
                                        </p:tgtEl>
                                        <p:attrNameLst>
                                          <p:attrName>ppt_x</p:attrName>
                                        </p:attrNameLst>
                                      </p:cBhvr>
                                      <p:tavLst>
                                        <p:tav tm="0">
                                          <p:val>
                                            <p:strVal val="#ppt_x"/>
                                          </p:val>
                                        </p:tav>
                                        <p:tav tm="100000">
                                          <p:val>
                                            <p:strVal val="#ppt_x"/>
                                          </p:val>
                                        </p:tav>
                                      </p:tavLst>
                                    </p:anim>
                                    <p:anim calcmode="lin" valueType="num">
                                      <p:cBhvr>
                                        <p:cTn id="31"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2" presetClass="entr" presetSubtype="2" fill="hold" grpId="0" nodeType="clickEffect">
                                  <p:stCondLst>
                                    <p:cond delay="0"/>
                                  </p:stCondLst>
                                  <p:childTnLst>
                                    <p:set>
                                      <p:cBhvr>
                                        <p:cTn id="35" dur="1" fill="hold">
                                          <p:stCondLst>
                                            <p:cond delay="0"/>
                                          </p:stCondLst>
                                        </p:cTn>
                                        <p:tgtEl>
                                          <p:spTgt spid="12">
                                            <p:txEl>
                                              <p:pRg st="0" end="0"/>
                                            </p:txEl>
                                          </p:spTgt>
                                        </p:tgtEl>
                                        <p:attrNameLst>
                                          <p:attrName>style.visibility</p:attrName>
                                        </p:attrNameLst>
                                      </p:cBhvr>
                                      <p:to>
                                        <p:strVal val="visible"/>
                                      </p:to>
                                    </p:set>
                                    <p:animEffect transition="in" filter="wipe(right)">
                                      <p:cBhvr>
                                        <p:cTn id="36" dur="500"/>
                                        <p:tgtEl>
                                          <p:spTgt spid="12">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2" fill="hold" grpId="0" nodeType="clickEffect">
                                  <p:stCondLst>
                                    <p:cond delay="0"/>
                                  </p:stCondLst>
                                  <p:childTnLst>
                                    <p:set>
                                      <p:cBhvr>
                                        <p:cTn id="40" dur="1" fill="hold">
                                          <p:stCondLst>
                                            <p:cond delay="0"/>
                                          </p:stCondLst>
                                        </p:cTn>
                                        <p:tgtEl>
                                          <p:spTgt spid="11">
                                            <p:txEl>
                                              <p:pRg st="0" end="0"/>
                                            </p:txEl>
                                          </p:spTgt>
                                        </p:tgtEl>
                                        <p:attrNameLst>
                                          <p:attrName>style.visibility</p:attrName>
                                        </p:attrNameLst>
                                      </p:cBhvr>
                                      <p:to>
                                        <p:strVal val="visible"/>
                                      </p:to>
                                    </p:set>
                                    <p:animEffect transition="in" filter="wipe(right)">
                                      <p:cBhvr>
                                        <p:cTn id="41" dur="500"/>
                                        <p:tgtEl>
                                          <p:spTgt spid="11">
                                            <p:txEl>
                                              <p:pRg st="0" end="0"/>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2" fill="hold" grpId="0" nodeType="clickEffect">
                                  <p:stCondLst>
                                    <p:cond delay="0"/>
                                  </p:stCondLst>
                                  <p:childTnLst>
                                    <p:set>
                                      <p:cBhvr>
                                        <p:cTn id="45" dur="1" fill="hold">
                                          <p:stCondLst>
                                            <p:cond delay="0"/>
                                          </p:stCondLst>
                                        </p:cTn>
                                        <p:tgtEl>
                                          <p:spTgt spid="16">
                                            <p:txEl>
                                              <p:pRg st="0" end="0"/>
                                            </p:txEl>
                                          </p:spTgt>
                                        </p:tgtEl>
                                        <p:attrNameLst>
                                          <p:attrName>style.visibility</p:attrName>
                                        </p:attrNameLst>
                                      </p:cBhvr>
                                      <p:to>
                                        <p:strVal val="visible"/>
                                      </p:to>
                                    </p:set>
                                    <p:animEffect transition="in" filter="wipe(right)">
                                      <p:cBhvr>
                                        <p:cTn id="46" dur="500"/>
                                        <p:tgtEl>
                                          <p:spTgt spid="16">
                                            <p:txEl>
                                              <p:pRg st="0" end="0"/>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2" fill="hold" grpId="0" nodeType="clickEffect">
                                  <p:stCondLst>
                                    <p:cond delay="0"/>
                                  </p:stCondLst>
                                  <p:childTnLst>
                                    <p:set>
                                      <p:cBhvr>
                                        <p:cTn id="50" dur="1" fill="hold">
                                          <p:stCondLst>
                                            <p:cond delay="0"/>
                                          </p:stCondLst>
                                        </p:cTn>
                                        <p:tgtEl>
                                          <p:spTgt spid="17">
                                            <p:txEl>
                                              <p:pRg st="0" end="0"/>
                                            </p:txEl>
                                          </p:spTgt>
                                        </p:tgtEl>
                                        <p:attrNameLst>
                                          <p:attrName>style.visibility</p:attrName>
                                        </p:attrNameLst>
                                      </p:cBhvr>
                                      <p:to>
                                        <p:strVal val="visible"/>
                                      </p:to>
                                    </p:set>
                                    <p:animEffect transition="in" filter="wipe(right)">
                                      <p:cBhvr>
                                        <p:cTn id="51" dur="500"/>
                                        <p:tgtEl>
                                          <p:spTgt spid="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build="p"/>
      <p:bldP spid="12" grpId="0" build="p"/>
      <p:bldP spid="16" grpId="0" build="p"/>
      <p:bldP spid="17" grpId="0" build="p"/>
      <p:bldP spid="18" grpId="0" build="allAtOnce" animBg="1"/>
      <p:bldP spid="19" grpId="0" build="allAtOnce"/>
    </p:bld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096651" y="744089"/>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3" name="Rectangle 2"/>
          <p:cNvSpPr/>
          <p:nvPr/>
        </p:nvSpPr>
        <p:spPr>
          <a:xfrm>
            <a:off x="1066800" y="838200"/>
            <a:ext cx="6981398" cy="461665"/>
          </a:xfrm>
          <a:prstGeom prst="rect">
            <a:avLst/>
          </a:prstGeom>
        </p:spPr>
        <p:txBody>
          <a:bodyPr wrap="none">
            <a:spAutoFit/>
          </a:bodyPr>
          <a:lstStyle/>
          <a:p>
            <a:pPr algn="r"/>
            <a:r>
              <a:rPr lang="ar-SA" sz="2400" b="1" dirty="0" smtClean="0">
                <a:solidFill>
                  <a:srgbClr val="7030A0"/>
                </a:solidFill>
              </a:rPr>
              <a:t>ما السبب الرئيسي فى سقوط الدولة السعودية الثانية من وجهة نظرك</a:t>
            </a:r>
            <a:endParaRPr lang="ar-SA" sz="2400" dirty="0">
              <a:solidFill>
                <a:srgbClr val="7030A0"/>
              </a:solidFill>
            </a:endParaRPr>
          </a:p>
        </p:txBody>
      </p:sp>
      <p:pic>
        <p:nvPicPr>
          <p:cNvPr id="7" name="صورة 6" descr="3123_1.jpg"/>
          <p:cNvPicPr>
            <a:picLocks noChangeAspect="1"/>
          </p:cNvPicPr>
          <p:nvPr/>
        </p:nvPicPr>
        <p:blipFill>
          <a:blip r:embed="rId2" cstate="print"/>
          <a:stretch>
            <a:fillRect/>
          </a:stretch>
        </p:blipFill>
        <p:spPr>
          <a:xfrm flipH="1">
            <a:off x="2057400" y="1981200"/>
            <a:ext cx="5176838" cy="3238500"/>
          </a:xfrm>
          <a:prstGeom prst="rect">
            <a:avLst/>
          </a:prstGeom>
        </p:spPr>
      </p:pic>
    </p:spTree>
    <p:extLst>
      <p:ext uri="{BB962C8B-B14F-4D97-AF65-F5344CB8AC3E}">
        <p14:creationId xmlns:p14="http://schemas.microsoft.com/office/powerpoint/2010/main" xmlns="" val="477151672"/>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0-#ppt_w/2"/>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2"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Scale>
                                      <p:cBhvr>
                                        <p:cTn id="19" dur="1000" decel="50000" fill="hold">
                                          <p:stCondLst>
                                            <p:cond delay="0"/>
                                          </p:stCondLst>
                                        </p:cTn>
                                        <p:tgtEl>
                                          <p:spTgt spid="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7"/>
                                        </p:tgtEl>
                                        <p:attrNameLst>
                                          <p:attrName>ppt_x</p:attrName>
                                          <p:attrName>ppt_y</p:attrName>
                                        </p:attrNameLst>
                                      </p:cBhvr>
                                    </p:animMotion>
                                    <p:animEffect transition="in" filter="fade">
                                      <p:cBhvr>
                                        <p:cTn id="21"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904270" y="9906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3" name="Rectangle 2"/>
          <p:cNvSpPr/>
          <p:nvPr/>
        </p:nvSpPr>
        <p:spPr>
          <a:xfrm>
            <a:off x="0" y="866239"/>
            <a:ext cx="7904270" cy="614079"/>
          </a:xfrm>
          <a:prstGeom prst="rect">
            <a:avLst/>
          </a:prstGeom>
        </p:spPr>
        <p:txBody>
          <a:bodyPr wrap="square">
            <a:spAutoFit/>
          </a:bodyPr>
          <a:lstStyle/>
          <a:p>
            <a:pPr algn="r">
              <a:lnSpc>
                <a:spcPct val="200000"/>
              </a:lnSpc>
            </a:pPr>
            <a:r>
              <a:rPr lang="ar-SA" sz="2000" b="1" dirty="0" smtClean="0">
                <a:solidFill>
                  <a:srgbClr val="7030A0"/>
                </a:solidFill>
              </a:rPr>
              <a:t>كيف كانت التجارة فى الدولة السعودية الثانية</a:t>
            </a:r>
            <a:endParaRPr lang="ar-SA" sz="2000" dirty="0">
              <a:solidFill>
                <a:srgbClr val="7030A0"/>
              </a:solidFill>
            </a:endParaRPr>
          </a:p>
        </p:txBody>
      </p:sp>
      <p:sp>
        <p:nvSpPr>
          <p:cNvPr id="5" name="Rectangle 12"/>
          <p:cNvSpPr/>
          <p:nvPr/>
        </p:nvSpPr>
        <p:spPr>
          <a:xfrm>
            <a:off x="1194555" y="1981200"/>
            <a:ext cx="7416045" cy="923330"/>
          </a:xfrm>
          <a:prstGeom prst="rect">
            <a:avLst/>
          </a:prstGeom>
        </p:spPr>
        <p:txBody>
          <a:bodyPr wrap="square">
            <a:spAutoFit/>
          </a:bodyPr>
          <a:lstStyle/>
          <a:p>
            <a:pPr algn="ctr">
              <a:lnSpc>
                <a:spcPct val="150000"/>
              </a:lnSpc>
            </a:pPr>
            <a:r>
              <a:rPr lang="ar-SA" b="1" dirty="0" err="1" smtClean="0">
                <a:solidFill>
                  <a:srgbClr val="00B0F0"/>
                </a:solidFill>
                <a:latin typeface="Sakkal Majalla" pitchFamily="2" charset="-78"/>
                <a:cs typeface="Sakkal Majalla" pitchFamily="2" charset="-78"/>
              </a:rPr>
              <a:t>اشتغل</a:t>
            </a:r>
            <a:r>
              <a:rPr lang="ar-SA" b="1" dirty="0" smtClean="0">
                <a:solidFill>
                  <a:srgbClr val="00B0F0"/>
                </a:solidFill>
                <a:latin typeface="Sakkal Majalla" pitchFamily="2" charset="-78"/>
                <a:cs typeface="Sakkal Majalla" pitchFamily="2" charset="-78"/>
              </a:rPr>
              <a:t> قسم من الناس فى التجارة وانتشرت الاسواق في المدن والبلدان ونزع بعض التجار الى مد تجارته الى الخارج كما دخلوا فى مبادلات تجارية مع الفرس والعراق والشام ومصر </a:t>
            </a:r>
            <a:endParaRPr lang="ar-SA" dirty="0"/>
          </a:p>
        </p:txBody>
      </p:sp>
    </p:spTree>
    <p:extLst>
      <p:ext uri="{BB962C8B-B14F-4D97-AF65-F5344CB8AC3E}">
        <p14:creationId xmlns:p14="http://schemas.microsoft.com/office/powerpoint/2010/main" xmlns="" val="4165849111"/>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5" grpId="0"/>
    </p:bld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utoShape 1"/>
          <p:cNvSpPr>
            <a:spLocks noChangeArrowheads="1"/>
          </p:cNvSpPr>
          <p:nvPr/>
        </p:nvSpPr>
        <p:spPr bwMode="auto">
          <a:xfrm>
            <a:off x="1134269" y="277812"/>
            <a:ext cx="6409531" cy="66357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9" name="Rectangle 3"/>
          <p:cNvSpPr>
            <a:spLocks noChangeArrowheads="1"/>
          </p:cNvSpPr>
          <p:nvPr/>
        </p:nvSpPr>
        <p:spPr bwMode="auto">
          <a:xfrm>
            <a:off x="1940518" y="378768"/>
            <a:ext cx="526298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a:t>
            </a:r>
            <a:r>
              <a:rPr kumimoji="0" lang="ar-SA"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الحادى عشر</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400" b="1" dirty="0" smtClean="0">
                <a:solidFill>
                  <a:srgbClr val="FF0000"/>
                </a:solidFill>
                <a:latin typeface="Sultan bold"/>
                <a:ea typeface="Times New Roman" pitchFamily="18" charset="0"/>
                <a:cs typeface="Arial" pitchFamily="34" charset="0"/>
              </a:rPr>
              <a:t>المملكة العربية السعودية</a:t>
            </a:r>
            <a:r>
              <a:rPr kumimoji="0" lang="ar-SA" sz="2400" b="1" i="0" u="none" strike="noStrike" cap="none" normalizeH="0" baseline="0" dirty="0" smtClean="0">
                <a:ln>
                  <a:noFill/>
                </a:ln>
                <a:solidFill>
                  <a:srgbClr val="FF0000"/>
                </a:solidFill>
                <a:effectLst/>
                <a:latin typeface="Sultan bold"/>
                <a:ea typeface="Times New Roman" pitchFamily="18" charset="0"/>
                <a:cs typeface="Arial" pitchFamily="34" charset="0"/>
              </a:rPr>
              <a:t>(1</a:t>
            </a:r>
            <a:r>
              <a:rPr kumimoji="0" lang="ar-SA" sz="2400" b="1" i="0" u="none" strike="noStrike" cap="none" normalizeH="0" baseline="0" dirty="0" err="1" smtClean="0">
                <a:ln>
                  <a:noFill/>
                </a:ln>
                <a:solidFill>
                  <a:srgbClr val="FF0000"/>
                </a:solidFill>
                <a:effectLst/>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2" name="Flowchart: Multidocument 3"/>
          <p:cNvSpPr/>
          <p:nvPr/>
        </p:nvSpPr>
        <p:spPr>
          <a:xfrm>
            <a:off x="8078707" y="15240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lnSpc>
                <a:spcPct val="150000"/>
              </a:lnSpc>
            </a:pPr>
            <a:r>
              <a:rPr lang="en-US" sz="2800" dirty="0" smtClean="0"/>
              <a:t>1</a:t>
            </a:r>
            <a:endParaRPr lang="ar-SA" sz="2800" dirty="0"/>
          </a:p>
        </p:txBody>
      </p:sp>
      <p:sp>
        <p:nvSpPr>
          <p:cNvPr id="16" name="Rectangle 4"/>
          <p:cNvSpPr/>
          <p:nvPr/>
        </p:nvSpPr>
        <p:spPr>
          <a:xfrm>
            <a:off x="5614301" y="1524000"/>
            <a:ext cx="2452916" cy="577850"/>
          </a:xfrm>
          <a:prstGeom prst="rect">
            <a:avLst/>
          </a:prstGeom>
        </p:spPr>
        <p:txBody>
          <a:bodyPr wrap="none">
            <a:spAutoFit/>
          </a:bodyPr>
          <a:lstStyle/>
          <a:p>
            <a:pPr algn="r">
              <a:lnSpc>
                <a:spcPct val="150000"/>
              </a:lnSpc>
            </a:pPr>
            <a:r>
              <a:rPr lang="ar-SA" sz="2400" b="1" dirty="0" smtClean="0">
                <a:solidFill>
                  <a:srgbClr val="7030A0"/>
                </a:solidFill>
              </a:rPr>
              <a:t>اكملي الفراغات التالية </a:t>
            </a:r>
            <a:endParaRPr lang="ar-SA" sz="2400" b="1" dirty="0">
              <a:solidFill>
                <a:srgbClr val="7030A0"/>
              </a:solidFill>
            </a:endParaRPr>
          </a:p>
        </p:txBody>
      </p:sp>
      <p:sp>
        <p:nvSpPr>
          <p:cNvPr id="17" name="Rectangle 11"/>
          <p:cNvSpPr/>
          <p:nvPr/>
        </p:nvSpPr>
        <p:spPr>
          <a:xfrm>
            <a:off x="2057400" y="2667000"/>
            <a:ext cx="1828800" cy="473206"/>
          </a:xfrm>
          <a:prstGeom prst="rect">
            <a:avLst/>
          </a:prstGeom>
        </p:spPr>
        <p:txBody>
          <a:bodyPr wrap="square">
            <a:spAutoFit/>
          </a:bodyPr>
          <a:lstStyle/>
          <a:p>
            <a:pPr algn="ctr">
              <a:lnSpc>
                <a:spcPct val="150000"/>
              </a:lnSpc>
            </a:pPr>
            <a:r>
              <a:rPr lang="ar-SA" b="1" dirty="0" smtClean="0">
                <a:solidFill>
                  <a:srgbClr val="00B0F0"/>
                </a:solidFill>
                <a:latin typeface="Sakkal Majalla" pitchFamily="2" charset="-78"/>
                <a:cs typeface="Sakkal Majalla" pitchFamily="2" charset="-78"/>
              </a:rPr>
              <a:t>الجيش الكويتي</a:t>
            </a:r>
            <a:endParaRPr lang="ar-SA" dirty="0"/>
          </a:p>
        </p:txBody>
      </p:sp>
      <p:sp>
        <p:nvSpPr>
          <p:cNvPr id="18" name="Rectangle 8"/>
          <p:cNvSpPr/>
          <p:nvPr/>
        </p:nvSpPr>
        <p:spPr>
          <a:xfrm>
            <a:off x="447217" y="2667000"/>
            <a:ext cx="8620583" cy="1323439"/>
          </a:xfrm>
          <a:prstGeom prst="rect">
            <a:avLst/>
          </a:prstGeom>
        </p:spPr>
        <p:txBody>
          <a:bodyPr wrap="square">
            <a:spAutoFit/>
          </a:bodyPr>
          <a:lstStyle/>
          <a:p>
            <a:pPr algn="r">
              <a:lnSpc>
                <a:spcPct val="200000"/>
              </a:lnSpc>
            </a:pPr>
            <a:r>
              <a:rPr lang="ar-SA" sz="2000" b="1" dirty="0" smtClean="0"/>
              <a:t>1- تمكن أمير حائل عبد العزيز بن متعب بن رشيد من </a:t>
            </a:r>
            <a:r>
              <a:rPr lang="ar-SA" sz="2000" b="1" dirty="0" err="1" smtClean="0"/>
              <a:t>هزيمة ............................</a:t>
            </a:r>
            <a:r>
              <a:rPr lang="ar-SA" sz="2000" b="1" dirty="0" smtClean="0"/>
              <a:t> فى </a:t>
            </a:r>
            <a:r>
              <a:rPr lang="ar-SA" sz="2000" b="1" dirty="0" err="1" smtClean="0"/>
              <a:t>معركة  ...................</a:t>
            </a:r>
            <a:r>
              <a:rPr lang="ar-SA" sz="2000" b="1" dirty="0" smtClean="0"/>
              <a:t> سنة 1318 هـ</a:t>
            </a:r>
            <a:endParaRPr lang="ar-SA" sz="2000" dirty="0"/>
          </a:p>
        </p:txBody>
      </p:sp>
      <p:sp>
        <p:nvSpPr>
          <p:cNvPr id="19" name="Rectangle 8"/>
          <p:cNvSpPr/>
          <p:nvPr/>
        </p:nvSpPr>
        <p:spPr>
          <a:xfrm>
            <a:off x="675817" y="4343400"/>
            <a:ext cx="8382000" cy="707886"/>
          </a:xfrm>
          <a:prstGeom prst="rect">
            <a:avLst/>
          </a:prstGeom>
        </p:spPr>
        <p:txBody>
          <a:bodyPr wrap="square">
            <a:spAutoFit/>
          </a:bodyPr>
          <a:lstStyle/>
          <a:p>
            <a:pPr algn="r">
              <a:lnSpc>
                <a:spcPct val="200000"/>
              </a:lnSpc>
            </a:pPr>
            <a:r>
              <a:rPr lang="ar-SA" sz="2000" b="1" dirty="0" smtClean="0"/>
              <a:t>2- انتهت ملحمة الرياض الكبري فى </a:t>
            </a:r>
            <a:r>
              <a:rPr lang="ar-SA" sz="2000" b="1" dirty="0" err="1" smtClean="0"/>
              <a:t>اليوم ....................</a:t>
            </a:r>
            <a:r>
              <a:rPr lang="ar-SA" sz="2000" b="1" dirty="0" smtClean="0"/>
              <a:t> من </a:t>
            </a:r>
            <a:r>
              <a:rPr lang="ar-SA" sz="2000" b="1" dirty="0" err="1" smtClean="0"/>
              <a:t>شهر ............</a:t>
            </a:r>
            <a:r>
              <a:rPr lang="ar-SA" sz="2000" b="1" dirty="0" smtClean="0"/>
              <a:t> </a:t>
            </a:r>
            <a:r>
              <a:rPr lang="ar-SA" sz="2000" b="1" dirty="0" err="1" smtClean="0"/>
              <a:t>سنة .............</a:t>
            </a:r>
            <a:r>
              <a:rPr lang="ar-SA" sz="2000" b="1" dirty="0" smtClean="0"/>
              <a:t> هـ</a:t>
            </a:r>
            <a:endParaRPr lang="ar-SA" sz="2000" dirty="0"/>
          </a:p>
        </p:txBody>
      </p:sp>
      <p:sp>
        <p:nvSpPr>
          <p:cNvPr id="21" name="Rectangle 11"/>
          <p:cNvSpPr/>
          <p:nvPr/>
        </p:nvSpPr>
        <p:spPr>
          <a:xfrm>
            <a:off x="4343400" y="4343400"/>
            <a:ext cx="990600" cy="507831"/>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الخميس</a:t>
            </a:r>
            <a:endParaRPr lang="ar-SA" dirty="0"/>
          </a:p>
        </p:txBody>
      </p:sp>
      <p:sp>
        <p:nvSpPr>
          <p:cNvPr id="10" name="Rectangle 11"/>
          <p:cNvSpPr/>
          <p:nvPr/>
        </p:nvSpPr>
        <p:spPr>
          <a:xfrm>
            <a:off x="7315200" y="3276600"/>
            <a:ext cx="1828800" cy="473206"/>
          </a:xfrm>
          <a:prstGeom prst="rect">
            <a:avLst/>
          </a:prstGeom>
        </p:spPr>
        <p:txBody>
          <a:bodyPr wrap="square">
            <a:spAutoFit/>
          </a:bodyPr>
          <a:lstStyle/>
          <a:p>
            <a:pPr algn="ctr">
              <a:lnSpc>
                <a:spcPct val="150000"/>
              </a:lnSpc>
            </a:pPr>
            <a:r>
              <a:rPr lang="ar-SA" b="1" dirty="0" smtClean="0">
                <a:solidFill>
                  <a:srgbClr val="00B0F0"/>
                </a:solidFill>
                <a:latin typeface="Sakkal Majalla" pitchFamily="2" charset="-78"/>
                <a:cs typeface="Sakkal Majalla" pitchFamily="2" charset="-78"/>
              </a:rPr>
              <a:t>الصريف</a:t>
            </a:r>
            <a:endParaRPr lang="ar-SA" dirty="0"/>
          </a:p>
        </p:txBody>
      </p:sp>
      <p:sp>
        <p:nvSpPr>
          <p:cNvPr id="11" name="Rectangle 11"/>
          <p:cNvSpPr/>
          <p:nvPr/>
        </p:nvSpPr>
        <p:spPr>
          <a:xfrm>
            <a:off x="2590800" y="4343400"/>
            <a:ext cx="609600" cy="507831"/>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شوال</a:t>
            </a:r>
            <a:endParaRPr lang="ar-SA" dirty="0"/>
          </a:p>
        </p:txBody>
      </p:sp>
      <p:sp>
        <p:nvSpPr>
          <p:cNvPr id="13" name="Rectangle 11"/>
          <p:cNvSpPr/>
          <p:nvPr/>
        </p:nvSpPr>
        <p:spPr>
          <a:xfrm>
            <a:off x="838200" y="4419600"/>
            <a:ext cx="990600"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1319 هـ</a:t>
            </a:r>
            <a:endParaRPr lang="ar-SA" dirty="0"/>
          </a:p>
        </p:txBody>
      </p:sp>
    </p:spTree>
    <p:extLst>
      <p:ext uri="{BB962C8B-B14F-4D97-AF65-F5344CB8AC3E}">
        <p14:creationId xmlns:p14="http://schemas.microsoft.com/office/powerpoint/2010/main" xmlns="" val="51461554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0-#ppt_w/2"/>
                                          </p:val>
                                        </p:tav>
                                        <p:tav tm="100000">
                                          <p:val>
                                            <p:strVal val="#ppt_x"/>
                                          </p:val>
                                        </p:tav>
                                      </p:tavLst>
                                    </p:anim>
                                    <p:anim calcmode="lin" valueType="num">
                                      <p:cBhvr additive="base">
                                        <p:cTn id="8" dur="5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0-#ppt_w/2"/>
                                          </p:val>
                                        </p:tav>
                                        <p:tav tm="100000">
                                          <p:val>
                                            <p:strVal val="#ppt_x"/>
                                          </p:val>
                                        </p:tav>
                                      </p:tavLst>
                                    </p:anim>
                                    <p:anim calcmode="lin" valueType="num">
                                      <p:cBhvr additive="base">
                                        <p:cTn id="14"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1+#ppt_w/2"/>
                                          </p:val>
                                        </p:tav>
                                        <p:tav tm="100000">
                                          <p:val>
                                            <p:strVal val="#ppt_x"/>
                                          </p:val>
                                        </p:tav>
                                      </p:tavLst>
                                    </p:anim>
                                    <p:anim calcmode="lin" valueType="num">
                                      <p:cBhvr additive="base">
                                        <p:cTn id="20"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1+#ppt_w/2"/>
                                          </p:val>
                                        </p:tav>
                                        <p:tav tm="100000">
                                          <p:val>
                                            <p:strVal val="#ppt_x"/>
                                          </p:val>
                                        </p:tav>
                                      </p:tavLst>
                                    </p:anim>
                                    <p:anim calcmode="lin" valueType="num">
                                      <p:cBhvr additive="base">
                                        <p:cTn id="26" dur="500" fill="hold"/>
                                        <p:tgtEl>
                                          <p:spTgt spid="16"/>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6" presetClass="entr" presetSubtype="26"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barn(inHorizontal)">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3" fill="hold" grpId="0" nodeType="clickEffect">
                                  <p:stCondLst>
                                    <p:cond delay="0"/>
                                  </p:stCondLst>
                                  <p:childTnLst>
                                    <p:set>
                                      <p:cBhvr>
                                        <p:cTn id="35" dur="1" fill="hold">
                                          <p:stCondLst>
                                            <p:cond delay="0"/>
                                          </p:stCondLst>
                                        </p:cTn>
                                        <p:tgtEl>
                                          <p:spTgt spid="17"/>
                                        </p:tgtEl>
                                        <p:attrNameLst>
                                          <p:attrName>style.visibility</p:attrName>
                                        </p:attrNameLst>
                                      </p:cBhvr>
                                      <p:to>
                                        <p:strVal val="visible"/>
                                      </p:to>
                                    </p:set>
                                    <p:anim calcmode="lin" valueType="num">
                                      <p:cBhvr additive="base">
                                        <p:cTn id="36" dur="500" fill="hold"/>
                                        <p:tgtEl>
                                          <p:spTgt spid="17"/>
                                        </p:tgtEl>
                                        <p:attrNameLst>
                                          <p:attrName>ppt_x</p:attrName>
                                        </p:attrNameLst>
                                      </p:cBhvr>
                                      <p:tavLst>
                                        <p:tav tm="0">
                                          <p:val>
                                            <p:strVal val="1+#ppt_w/2"/>
                                          </p:val>
                                        </p:tav>
                                        <p:tav tm="100000">
                                          <p:val>
                                            <p:strVal val="#ppt_x"/>
                                          </p:val>
                                        </p:tav>
                                      </p:tavLst>
                                    </p:anim>
                                    <p:anim calcmode="lin" valueType="num">
                                      <p:cBhvr additive="base">
                                        <p:cTn id="37"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3"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 calcmode="lin" valueType="num">
                                      <p:cBhvr additive="base">
                                        <p:cTn id="42" dur="500" fill="hold"/>
                                        <p:tgtEl>
                                          <p:spTgt spid="10"/>
                                        </p:tgtEl>
                                        <p:attrNameLst>
                                          <p:attrName>ppt_x</p:attrName>
                                        </p:attrNameLst>
                                      </p:cBhvr>
                                      <p:tavLst>
                                        <p:tav tm="0">
                                          <p:val>
                                            <p:strVal val="1+#ppt_w/2"/>
                                          </p:val>
                                        </p:tav>
                                        <p:tav tm="100000">
                                          <p:val>
                                            <p:strVal val="#ppt_x"/>
                                          </p:val>
                                        </p:tav>
                                      </p:tavLst>
                                    </p:anim>
                                    <p:anim calcmode="lin" valueType="num">
                                      <p:cBhvr additive="base">
                                        <p:cTn id="43"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6" presetClass="entr" presetSubtype="26" fill="hold" grpId="0" nodeType="clickEffect">
                                  <p:stCondLst>
                                    <p:cond delay="0"/>
                                  </p:stCondLst>
                                  <p:childTnLst>
                                    <p:set>
                                      <p:cBhvr>
                                        <p:cTn id="47" dur="1" fill="hold">
                                          <p:stCondLst>
                                            <p:cond delay="0"/>
                                          </p:stCondLst>
                                        </p:cTn>
                                        <p:tgtEl>
                                          <p:spTgt spid="19"/>
                                        </p:tgtEl>
                                        <p:attrNameLst>
                                          <p:attrName>style.visibility</p:attrName>
                                        </p:attrNameLst>
                                      </p:cBhvr>
                                      <p:to>
                                        <p:strVal val="visible"/>
                                      </p:to>
                                    </p:set>
                                    <p:animEffect transition="in" filter="barn(inHorizontal)">
                                      <p:cBhvr>
                                        <p:cTn id="48" dur="500"/>
                                        <p:tgtEl>
                                          <p:spTgt spid="19"/>
                                        </p:tgtEl>
                                      </p:cBhvr>
                                    </p:animEffect>
                                  </p:childTnLst>
                                </p:cTn>
                              </p:par>
                            </p:childTnLst>
                          </p:cTn>
                        </p:par>
                      </p:childTnLst>
                    </p:cTn>
                  </p:par>
                  <p:par>
                    <p:cTn id="49" fill="hold">
                      <p:stCondLst>
                        <p:cond delay="indefinite"/>
                      </p:stCondLst>
                      <p:childTnLst>
                        <p:par>
                          <p:cTn id="50" fill="hold">
                            <p:stCondLst>
                              <p:cond delay="0"/>
                            </p:stCondLst>
                            <p:childTnLst>
                              <p:par>
                                <p:cTn id="51" presetID="2" presetClass="entr" presetSubtype="3" fill="hold" grpId="0" nodeType="clickEffect">
                                  <p:stCondLst>
                                    <p:cond delay="0"/>
                                  </p:stCondLst>
                                  <p:childTnLst>
                                    <p:set>
                                      <p:cBhvr>
                                        <p:cTn id="52" dur="1" fill="hold">
                                          <p:stCondLst>
                                            <p:cond delay="0"/>
                                          </p:stCondLst>
                                        </p:cTn>
                                        <p:tgtEl>
                                          <p:spTgt spid="21"/>
                                        </p:tgtEl>
                                        <p:attrNameLst>
                                          <p:attrName>style.visibility</p:attrName>
                                        </p:attrNameLst>
                                      </p:cBhvr>
                                      <p:to>
                                        <p:strVal val="visible"/>
                                      </p:to>
                                    </p:set>
                                    <p:anim calcmode="lin" valueType="num">
                                      <p:cBhvr additive="base">
                                        <p:cTn id="53" dur="500" fill="hold"/>
                                        <p:tgtEl>
                                          <p:spTgt spid="21"/>
                                        </p:tgtEl>
                                        <p:attrNameLst>
                                          <p:attrName>ppt_x</p:attrName>
                                        </p:attrNameLst>
                                      </p:cBhvr>
                                      <p:tavLst>
                                        <p:tav tm="0">
                                          <p:val>
                                            <p:strVal val="1+#ppt_w/2"/>
                                          </p:val>
                                        </p:tav>
                                        <p:tav tm="100000">
                                          <p:val>
                                            <p:strVal val="#ppt_x"/>
                                          </p:val>
                                        </p:tav>
                                      </p:tavLst>
                                    </p:anim>
                                    <p:anim calcmode="lin" valueType="num">
                                      <p:cBhvr additive="base">
                                        <p:cTn id="54" dur="500" fill="hold"/>
                                        <p:tgtEl>
                                          <p:spTgt spid="21"/>
                                        </p:tgtEl>
                                        <p:attrNameLst>
                                          <p:attrName>ppt_y</p:attrName>
                                        </p:attrNameLst>
                                      </p:cBhvr>
                                      <p:tavLst>
                                        <p:tav tm="0">
                                          <p:val>
                                            <p:strVal val="0-#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3" fill="hold" grpId="0" nodeType="clickEffect">
                                  <p:stCondLst>
                                    <p:cond delay="0"/>
                                  </p:stCondLst>
                                  <p:childTnLst>
                                    <p:set>
                                      <p:cBhvr>
                                        <p:cTn id="58" dur="1" fill="hold">
                                          <p:stCondLst>
                                            <p:cond delay="0"/>
                                          </p:stCondLst>
                                        </p:cTn>
                                        <p:tgtEl>
                                          <p:spTgt spid="11"/>
                                        </p:tgtEl>
                                        <p:attrNameLst>
                                          <p:attrName>style.visibility</p:attrName>
                                        </p:attrNameLst>
                                      </p:cBhvr>
                                      <p:to>
                                        <p:strVal val="visible"/>
                                      </p:to>
                                    </p:set>
                                    <p:anim calcmode="lin" valueType="num">
                                      <p:cBhvr additive="base">
                                        <p:cTn id="59" dur="500" fill="hold"/>
                                        <p:tgtEl>
                                          <p:spTgt spid="11"/>
                                        </p:tgtEl>
                                        <p:attrNameLst>
                                          <p:attrName>ppt_x</p:attrName>
                                        </p:attrNameLst>
                                      </p:cBhvr>
                                      <p:tavLst>
                                        <p:tav tm="0">
                                          <p:val>
                                            <p:strVal val="1+#ppt_w/2"/>
                                          </p:val>
                                        </p:tav>
                                        <p:tav tm="100000">
                                          <p:val>
                                            <p:strVal val="#ppt_x"/>
                                          </p:val>
                                        </p:tav>
                                      </p:tavLst>
                                    </p:anim>
                                    <p:anim calcmode="lin" valueType="num">
                                      <p:cBhvr additive="base">
                                        <p:cTn id="60" dur="5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3" fill="hold" grpId="0" nodeType="clickEffect">
                                  <p:stCondLst>
                                    <p:cond delay="0"/>
                                  </p:stCondLst>
                                  <p:childTnLst>
                                    <p:set>
                                      <p:cBhvr>
                                        <p:cTn id="64" dur="1" fill="hold">
                                          <p:stCondLst>
                                            <p:cond delay="0"/>
                                          </p:stCondLst>
                                        </p:cTn>
                                        <p:tgtEl>
                                          <p:spTgt spid="13"/>
                                        </p:tgtEl>
                                        <p:attrNameLst>
                                          <p:attrName>style.visibility</p:attrName>
                                        </p:attrNameLst>
                                      </p:cBhvr>
                                      <p:to>
                                        <p:strVal val="visible"/>
                                      </p:to>
                                    </p:set>
                                    <p:anim calcmode="lin" valueType="num">
                                      <p:cBhvr additive="base">
                                        <p:cTn id="65" dur="500" fill="hold"/>
                                        <p:tgtEl>
                                          <p:spTgt spid="13"/>
                                        </p:tgtEl>
                                        <p:attrNameLst>
                                          <p:attrName>ppt_x</p:attrName>
                                        </p:attrNameLst>
                                      </p:cBhvr>
                                      <p:tavLst>
                                        <p:tav tm="0">
                                          <p:val>
                                            <p:strVal val="1+#ppt_w/2"/>
                                          </p:val>
                                        </p:tav>
                                        <p:tav tm="100000">
                                          <p:val>
                                            <p:strVal val="#ppt_x"/>
                                          </p:val>
                                        </p:tav>
                                      </p:tavLst>
                                    </p:anim>
                                    <p:anim calcmode="lin" valueType="num">
                                      <p:cBhvr additive="base">
                                        <p:cTn id="66"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12" grpId="0" animBg="1"/>
      <p:bldP spid="16" grpId="0"/>
      <p:bldP spid="17" grpId="0"/>
      <p:bldP spid="18" grpId="0"/>
      <p:bldP spid="19" grpId="0"/>
      <p:bldP spid="21" grpId="0"/>
      <p:bldP spid="10" grpId="0"/>
      <p:bldP spid="11" grpId="0"/>
      <p:bldP spid="13" grpId="0"/>
    </p:bld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889542" y="533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3" name="Rectangle 2"/>
          <p:cNvSpPr/>
          <p:nvPr/>
        </p:nvSpPr>
        <p:spPr>
          <a:xfrm>
            <a:off x="6222750" y="609600"/>
            <a:ext cx="1524776" cy="461665"/>
          </a:xfrm>
          <a:prstGeom prst="rect">
            <a:avLst/>
          </a:prstGeom>
        </p:spPr>
        <p:txBody>
          <a:bodyPr wrap="none">
            <a:spAutoFit/>
          </a:bodyPr>
          <a:lstStyle/>
          <a:p>
            <a:pPr algn="r" rtl="1"/>
            <a:r>
              <a:rPr lang="ar-SA" sz="2400" b="1" dirty="0" smtClean="0">
                <a:solidFill>
                  <a:srgbClr val="7030A0"/>
                </a:solidFill>
              </a:rPr>
              <a:t>عللي لما يأتى</a:t>
            </a:r>
            <a:endParaRPr lang="en-US" sz="2400" b="1" dirty="0">
              <a:solidFill>
                <a:srgbClr val="7030A0"/>
              </a:solidFill>
            </a:endParaRPr>
          </a:p>
        </p:txBody>
      </p:sp>
      <p:sp>
        <p:nvSpPr>
          <p:cNvPr id="6" name="Rectangle 5"/>
          <p:cNvSpPr/>
          <p:nvPr/>
        </p:nvSpPr>
        <p:spPr>
          <a:xfrm>
            <a:off x="2209800" y="2362200"/>
            <a:ext cx="5833648"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نتيجة انكسار الجيش الكويتي فى معركة الصريف سنة 1319 هـ أمام جيش ابن رشيد </a:t>
            </a:r>
            <a:endParaRPr lang="ar-SA" dirty="0"/>
          </a:p>
        </p:txBody>
      </p:sp>
      <p:sp>
        <p:nvSpPr>
          <p:cNvPr id="10" name="Rectangle 5"/>
          <p:cNvSpPr/>
          <p:nvPr/>
        </p:nvSpPr>
        <p:spPr>
          <a:xfrm>
            <a:off x="990600" y="4572000"/>
            <a:ext cx="7562026" cy="888705"/>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بسبب كتابة ابن رشيد الى الاتراك يدعوهم الى ايقاف نشاط عبد العزيز فى نواحى الاحساء فاستجابوا الى طلبه فخافوا من تهديد الأتراك</a:t>
            </a:r>
            <a:endParaRPr lang="ar-SA" dirty="0"/>
          </a:p>
        </p:txBody>
      </p:sp>
      <p:sp>
        <p:nvSpPr>
          <p:cNvPr id="12" name="Rectangle 6"/>
          <p:cNvSpPr/>
          <p:nvPr/>
        </p:nvSpPr>
        <p:spPr>
          <a:xfrm>
            <a:off x="2438400" y="1371600"/>
            <a:ext cx="6400800" cy="784830"/>
          </a:xfrm>
          <a:prstGeom prst="rect">
            <a:avLst/>
          </a:prstGeom>
        </p:spPr>
        <p:txBody>
          <a:bodyPr wrap="square">
            <a:spAutoFit/>
          </a:bodyPr>
          <a:lstStyle/>
          <a:p>
            <a:pPr algn="r" rtl="1">
              <a:lnSpc>
                <a:spcPct val="300000"/>
              </a:lnSpc>
            </a:pPr>
            <a:r>
              <a:rPr lang="ar-SA" b="1" dirty="0" smtClean="0"/>
              <a:t>1- مغادرة عبد العزيز الرياض عند محاولته الاولي لاستعادتها سنة 1318 هـ</a:t>
            </a:r>
            <a:endParaRPr lang="en-US" dirty="0"/>
          </a:p>
        </p:txBody>
      </p:sp>
      <p:sp>
        <p:nvSpPr>
          <p:cNvPr id="13" name="Rectangle 6"/>
          <p:cNvSpPr/>
          <p:nvPr/>
        </p:nvSpPr>
        <p:spPr>
          <a:xfrm>
            <a:off x="2438400" y="3505200"/>
            <a:ext cx="6400800" cy="784830"/>
          </a:xfrm>
          <a:prstGeom prst="rect">
            <a:avLst/>
          </a:prstGeom>
        </p:spPr>
        <p:txBody>
          <a:bodyPr wrap="square">
            <a:spAutoFit/>
          </a:bodyPr>
          <a:lstStyle/>
          <a:p>
            <a:pPr algn="r" rtl="1">
              <a:lnSpc>
                <a:spcPct val="300000"/>
              </a:lnSpc>
            </a:pPr>
            <a:r>
              <a:rPr lang="ar-SA" b="1" dirty="0" smtClean="0"/>
              <a:t>2- تناقض قوات عبد العزيز فى الاحساء أثناء مسيرة لاستعادة الرياض</a:t>
            </a:r>
            <a:endParaRPr lang="en-US" dirty="0"/>
          </a:p>
        </p:txBody>
      </p:sp>
    </p:spTree>
    <p:extLst>
      <p:ext uri="{BB962C8B-B14F-4D97-AF65-F5344CB8AC3E}">
        <p14:creationId xmlns:p14="http://schemas.microsoft.com/office/powerpoint/2010/main" xmlns="" val="1061843527"/>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9"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additive="base">
                                        <p:cTn id="26" dur="500" fill="hold"/>
                                        <p:tgtEl>
                                          <p:spTgt spid="12"/>
                                        </p:tgtEl>
                                        <p:attrNameLst>
                                          <p:attrName>ppt_x</p:attrName>
                                        </p:attrNameLst>
                                      </p:cBhvr>
                                      <p:tavLst>
                                        <p:tav tm="0">
                                          <p:val>
                                            <p:strVal val="0-#ppt_w/2"/>
                                          </p:val>
                                        </p:tav>
                                        <p:tav tm="100000">
                                          <p:val>
                                            <p:strVal val="#ppt_x"/>
                                          </p:val>
                                        </p:tav>
                                      </p:tavLst>
                                    </p:anim>
                                    <p:anim calcmode="lin" valueType="num">
                                      <p:cBhvr additive="base">
                                        <p:cTn id="27"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9"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 calcmode="lin" valueType="num">
                                      <p:cBhvr additive="base">
                                        <p:cTn id="32" dur="500" fill="hold"/>
                                        <p:tgtEl>
                                          <p:spTgt spid="13"/>
                                        </p:tgtEl>
                                        <p:attrNameLst>
                                          <p:attrName>ppt_x</p:attrName>
                                        </p:attrNameLst>
                                      </p:cBhvr>
                                      <p:tavLst>
                                        <p:tav tm="0">
                                          <p:val>
                                            <p:strVal val="0-#ppt_w/2"/>
                                          </p:val>
                                        </p:tav>
                                        <p:tav tm="100000">
                                          <p:val>
                                            <p:strVal val="#ppt_x"/>
                                          </p:val>
                                        </p:tav>
                                      </p:tavLst>
                                    </p:anim>
                                    <p:anim calcmode="lin" valueType="num">
                                      <p:cBhvr additive="base">
                                        <p:cTn id="33"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fade">
                                      <p:cBhvr>
                                        <p:cTn id="38" dur="1000"/>
                                        <p:tgtEl>
                                          <p:spTgt spid="10"/>
                                        </p:tgtEl>
                                      </p:cBhvr>
                                    </p:animEffect>
                                    <p:anim calcmode="lin" valueType="num">
                                      <p:cBhvr>
                                        <p:cTn id="39" dur="1000" fill="hold"/>
                                        <p:tgtEl>
                                          <p:spTgt spid="10"/>
                                        </p:tgtEl>
                                        <p:attrNameLst>
                                          <p:attrName>ppt_x</p:attrName>
                                        </p:attrNameLst>
                                      </p:cBhvr>
                                      <p:tavLst>
                                        <p:tav tm="0">
                                          <p:val>
                                            <p:strVal val="#ppt_x"/>
                                          </p:val>
                                        </p:tav>
                                        <p:tav tm="100000">
                                          <p:val>
                                            <p:strVal val="#ppt_x"/>
                                          </p:val>
                                        </p:tav>
                                      </p:tavLst>
                                    </p:anim>
                                    <p:anim calcmode="lin" valueType="num">
                                      <p:cBhvr>
                                        <p:cTn id="4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6" grpId="0"/>
      <p:bldP spid="10" grpId="0"/>
      <p:bldP spid="12" grpId="0"/>
      <p:bldP spid="13" grpId="0"/>
    </p:bld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1"/>
          <p:cNvSpPr>
            <a:spLocks noChangeArrowheads="1"/>
          </p:cNvSpPr>
          <p:nvPr/>
        </p:nvSpPr>
        <p:spPr bwMode="auto">
          <a:xfrm>
            <a:off x="1600200" y="296862"/>
            <a:ext cx="5653088" cy="62547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5" name="Rectangle 3"/>
          <p:cNvSpPr>
            <a:spLocks noChangeArrowheads="1"/>
          </p:cNvSpPr>
          <p:nvPr/>
        </p:nvSpPr>
        <p:spPr bwMode="auto">
          <a:xfrm>
            <a:off x="1447800" y="378768"/>
            <a:ext cx="570120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400" b="1" dirty="0" smtClean="0">
                <a:solidFill>
                  <a:srgbClr val="002060"/>
                </a:solidFill>
                <a:latin typeface="Sultan bold"/>
                <a:ea typeface="Times New Roman" pitchFamily="18" charset="0"/>
                <a:cs typeface="Arial" pitchFamily="34" charset="0"/>
              </a:rPr>
              <a:t>ثاني عشر</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lang="ar-SA" sz="2400" b="1" dirty="0" smtClean="0">
                <a:solidFill>
                  <a:srgbClr val="FF0000"/>
                </a:solidFill>
                <a:latin typeface="Sultan bold"/>
                <a:ea typeface="Times New Roman" pitchFamily="18" charset="0"/>
                <a:cs typeface="Arial" pitchFamily="34" charset="0"/>
              </a:rPr>
              <a:t> المملكة العربية السعودية(2</a:t>
            </a:r>
            <a:r>
              <a:rPr lang="ar-SA" sz="2400" b="1" dirty="0" err="1" smtClean="0">
                <a:solidFill>
                  <a:srgbClr val="FF0000"/>
                </a:solidFill>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4" name="Flowchart: Multidocument 1"/>
          <p:cNvSpPr/>
          <p:nvPr/>
        </p:nvSpPr>
        <p:spPr>
          <a:xfrm>
            <a:off x="8096651" y="1295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15"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16" name="Rectangle 5"/>
          <p:cNvSpPr/>
          <p:nvPr/>
        </p:nvSpPr>
        <p:spPr>
          <a:xfrm>
            <a:off x="745132" y="1167080"/>
            <a:ext cx="7351519" cy="613758"/>
          </a:xfrm>
          <a:prstGeom prst="rect">
            <a:avLst/>
          </a:prstGeom>
        </p:spPr>
        <p:txBody>
          <a:bodyPr wrap="square">
            <a:spAutoFit/>
          </a:bodyPr>
          <a:lstStyle/>
          <a:p>
            <a:pPr algn="r">
              <a:lnSpc>
                <a:spcPct val="200000"/>
              </a:lnSpc>
            </a:pPr>
            <a:r>
              <a:rPr lang="ar-SA" sz="2000" b="1" dirty="0" smtClean="0">
                <a:solidFill>
                  <a:srgbClr val="7030A0"/>
                </a:solidFill>
                <a:latin typeface="Sultan bold"/>
                <a:ea typeface="Times New Roman" pitchFamily="18" charset="0"/>
                <a:cs typeface="Arial" pitchFamily="34" charset="0"/>
              </a:rPr>
              <a:t>اختاري الاجابة الصحيحة</a:t>
            </a:r>
            <a:endParaRPr lang="ar-SA" sz="2000" dirty="0">
              <a:solidFill>
                <a:srgbClr val="7030A0"/>
              </a:solidFill>
            </a:endParaRPr>
          </a:p>
        </p:txBody>
      </p:sp>
      <p:sp>
        <p:nvSpPr>
          <p:cNvPr id="17" name="Rectangle 10"/>
          <p:cNvSpPr/>
          <p:nvPr/>
        </p:nvSpPr>
        <p:spPr>
          <a:xfrm>
            <a:off x="7239000" y="2678668"/>
            <a:ext cx="1025716" cy="369332"/>
          </a:xfrm>
          <a:prstGeom prst="rect">
            <a:avLst/>
          </a:prstGeom>
        </p:spPr>
        <p:txBody>
          <a:bodyPr wrap="square">
            <a:spAutoFit/>
          </a:bodyPr>
          <a:lstStyle/>
          <a:p>
            <a:pPr algn="r"/>
            <a:r>
              <a:rPr lang="ar-SA" b="1" dirty="0" err="1" smtClean="0">
                <a:solidFill>
                  <a:srgbClr val="00B0F0"/>
                </a:solidFill>
                <a:latin typeface="Sakkal Majalla" pitchFamily="2" charset="-78"/>
                <a:cs typeface="Sakkal Majalla" pitchFamily="2" charset="-78"/>
              </a:rPr>
              <a:t>البكيرية</a:t>
            </a:r>
            <a:endParaRPr lang="ar-SA" b="1" dirty="0" smtClean="0">
              <a:solidFill>
                <a:srgbClr val="00B0F0"/>
              </a:solidFill>
              <a:latin typeface="Sakkal Majalla" pitchFamily="2" charset="-78"/>
              <a:cs typeface="Sakkal Majalla" pitchFamily="2" charset="-78"/>
            </a:endParaRPr>
          </a:p>
        </p:txBody>
      </p:sp>
      <p:sp>
        <p:nvSpPr>
          <p:cNvPr id="18" name="Rectangle 10"/>
          <p:cNvSpPr/>
          <p:nvPr/>
        </p:nvSpPr>
        <p:spPr>
          <a:xfrm>
            <a:off x="5029200" y="2678668"/>
            <a:ext cx="1219200" cy="369332"/>
          </a:xfrm>
          <a:prstGeom prst="rect">
            <a:avLst/>
          </a:prstGeom>
        </p:spPr>
        <p:txBody>
          <a:bodyPr wrap="square">
            <a:spAutoFit/>
          </a:bodyPr>
          <a:lstStyle/>
          <a:p>
            <a:pPr algn="r"/>
            <a:r>
              <a:rPr lang="ar-SA" b="1" dirty="0" err="1" smtClean="0">
                <a:solidFill>
                  <a:srgbClr val="00B0F0"/>
                </a:solidFill>
                <a:latin typeface="Sakkal Majalla" pitchFamily="2" charset="-78"/>
                <a:cs typeface="Sakkal Majalla" pitchFamily="2" charset="-78"/>
              </a:rPr>
              <a:t>الشنانة</a:t>
            </a:r>
            <a:endParaRPr lang="ar-SA" b="1" dirty="0" smtClean="0">
              <a:solidFill>
                <a:srgbClr val="00B0F0"/>
              </a:solidFill>
              <a:latin typeface="Sakkal Majalla" pitchFamily="2" charset="-78"/>
              <a:cs typeface="Sakkal Majalla" pitchFamily="2" charset="-78"/>
            </a:endParaRPr>
          </a:p>
        </p:txBody>
      </p:sp>
      <p:sp>
        <p:nvSpPr>
          <p:cNvPr id="19" name="Rectangle 10"/>
          <p:cNvSpPr/>
          <p:nvPr/>
        </p:nvSpPr>
        <p:spPr>
          <a:xfrm>
            <a:off x="2743200" y="2678668"/>
            <a:ext cx="11019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روضة مهنا</a:t>
            </a:r>
          </a:p>
        </p:txBody>
      </p:sp>
      <p:sp>
        <p:nvSpPr>
          <p:cNvPr id="20" name="Rectangle 5"/>
          <p:cNvSpPr/>
          <p:nvPr/>
        </p:nvSpPr>
        <p:spPr>
          <a:xfrm>
            <a:off x="1295400" y="1981200"/>
            <a:ext cx="7467600" cy="473206"/>
          </a:xfrm>
          <a:prstGeom prst="rect">
            <a:avLst/>
          </a:prstGeom>
        </p:spPr>
        <p:txBody>
          <a:bodyPr wrap="square">
            <a:spAutoFit/>
          </a:bodyPr>
          <a:lstStyle/>
          <a:p>
            <a:pPr algn="r" rtl="1">
              <a:lnSpc>
                <a:spcPct val="150000"/>
              </a:lnSpc>
            </a:pPr>
            <a:r>
              <a:rPr lang="ar-SA" b="1" dirty="0" smtClean="0"/>
              <a:t>1- معركة التى حسمت القصيم لصالح الملك عبد العزيز هى معركة </a:t>
            </a:r>
            <a:endParaRPr lang="en-US" dirty="0"/>
          </a:p>
        </p:txBody>
      </p:sp>
      <p:sp>
        <p:nvSpPr>
          <p:cNvPr id="21" name="Rectangle 10"/>
          <p:cNvSpPr/>
          <p:nvPr/>
        </p:nvSpPr>
        <p:spPr>
          <a:xfrm>
            <a:off x="7239000" y="4355068"/>
            <a:ext cx="10257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الكويت</a:t>
            </a:r>
          </a:p>
        </p:txBody>
      </p:sp>
      <p:sp>
        <p:nvSpPr>
          <p:cNvPr id="22" name="Rectangle 10"/>
          <p:cNvSpPr/>
          <p:nvPr/>
        </p:nvSpPr>
        <p:spPr>
          <a:xfrm>
            <a:off x="5029200" y="4355068"/>
            <a:ext cx="121920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قطر</a:t>
            </a:r>
          </a:p>
        </p:txBody>
      </p:sp>
      <p:sp>
        <p:nvSpPr>
          <p:cNvPr id="24" name="Rectangle 10"/>
          <p:cNvSpPr/>
          <p:nvPr/>
        </p:nvSpPr>
        <p:spPr>
          <a:xfrm>
            <a:off x="2743200" y="4355068"/>
            <a:ext cx="11019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البحرين</a:t>
            </a:r>
          </a:p>
        </p:txBody>
      </p:sp>
      <p:sp>
        <p:nvSpPr>
          <p:cNvPr id="25" name="Rectangle 5"/>
          <p:cNvSpPr/>
          <p:nvPr/>
        </p:nvSpPr>
        <p:spPr>
          <a:xfrm>
            <a:off x="1295400" y="3657600"/>
            <a:ext cx="7467600" cy="473206"/>
          </a:xfrm>
          <a:prstGeom prst="rect">
            <a:avLst/>
          </a:prstGeom>
        </p:spPr>
        <p:txBody>
          <a:bodyPr wrap="square">
            <a:spAutoFit/>
          </a:bodyPr>
          <a:lstStyle/>
          <a:p>
            <a:pPr algn="r" rtl="1">
              <a:lnSpc>
                <a:spcPct val="150000"/>
              </a:lnSpc>
            </a:pPr>
            <a:r>
              <a:rPr lang="ar-SA" b="1" dirty="0" smtClean="0"/>
              <a:t>2- توجه ابن رشيد لمهاجمة القصيم بعد سماعه بتوجه الملك عبد العزيز الى نجدة حاكم</a:t>
            </a:r>
            <a:endParaRPr lang="en-US" dirty="0"/>
          </a:p>
        </p:txBody>
      </p:sp>
      <p:sp>
        <p:nvSpPr>
          <p:cNvPr id="26" name="سهم مخطط إلى اليمين 25"/>
          <p:cNvSpPr/>
          <p:nvPr/>
        </p:nvSpPr>
        <p:spPr>
          <a:xfrm rot="16200000">
            <a:off x="5600700" y="31623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
        <p:nvSpPr>
          <p:cNvPr id="27" name="سهم مخطط إلى اليمين 26"/>
          <p:cNvSpPr/>
          <p:nvPr/>
        </p:nvSpPr>
        <p:spPr>
          <a:xfrm rot="16200000">
            <a:off x="5753100" y="47625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xmlns="" val="229930494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3"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additive="base">
                                        <p:cTn id="37" dur="500" fill="hold"/>
                                        <p:tgtEl>
                                          <p:spTgt spid="17"/>
                                        </p:tgtEl>
                                        <p:attrNameLst>
                                          <p:attrName>ppt_x</p:attrName>
                                        </p:attrNameLst>
                                      </p:cBhvr>
                                      <p:tavLst>
                                        <p:tav tm="0">
                                          <p:val>
                                            <p:strVal val="#ppt_x"/>
                                          </p:val>
                                        </p:tav>
                                        <p:tav tm="100000">
                                          <p:val>
                                            <p:strVal val="#ppt_x"/>
                                          </p:val>
                                        </p:tav>
                                      </p:tavLst>
                                    </p:anim>
                                    <p:anim calcmode="lin" valueType="num">
                                      <p:cBhvr additive="base">
                                        <p:cTn id="3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anim calcmode="lin" valueType="num">
                                      <p:cBhvr additive="base">
                                        <p:cTn id="43" dur="500" fill="hold"/>
                                        <p:tgtEl>
                                          <p:spTgt spid="18"/>
                                        </p:tgtEl>
                                        <p:attrNameLst>
                                          <p:attrName>ppt_x</p:attrName>
                                        </p:attrNameLst>
                                      </p:cBhvr>
                                      <p:tavLst>
                                        <p:tav tm="0">
                                          <p:val>
                                            <p:strVal val="#ppt_x"/>
                                          </p:val>
                                        </p:tav>
                                        <p:tav tm="100000">
                                          <p:val>
                                            <p:strVal val="#ppt_x"/>
                                          </p:val>
                                        </p:tav>
                                      </p:tavLst>
                                    </p:anim>
                                    <p:anim calcmode="lin" valueType="num">
                                      <p:cBhvr additive="base">
                                        <p:cTn id="4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9"/>
                                        </p:tgtEl>
                                        <p:attrNameLst>
                                          <p:attrName>style.visibility</p:attrName>
                                        </p:attrNameLst>
                                      </p:cBhvr>
                                      <p:to>
                                        <p:strVal val="visible"/>
                                      </p:to>
                                    </p:set>
                                    <p:anim calcmode="lin" valueType="num">
                                      <p:cBhvr additive="base">
                                        <p:cTn id="49" dur="500" fill="hold"/>
                                        <p:tgtEl>
                                          <p:spTgt spid="19"/>
                                        </p:tgtEl>
                                        <p:attrNameLst>
                                          <p:attrName>ppt_x</p:attrName>
                                        </p:attrNameLst>
                                      </p:cBhvr>
                                      <p:tavLst>
                                        <p:tav tm="0">
                                          <p:val>
                                            <p:strVal val="#ppt_x"/>
                                          </p:val>
                                        </p:tav>
                                        <p:tav tm="100000">
                                          <p:val>
                                            <p:strVal val="#ppt_x"/>
                                          </p:val>
                                        </p:tav>
                                      </p:tavLst>
                                    </p:anim>
                                    <p:anim calcmode="lin" valueType="num">
                                      <p:cBhvr additive="base">
                                        <p:cTn id="5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8" presetClass="entr" presetSubtype="0" accel="50000" fill="hold" grpId="0" nodeType="clickEffect">
                                  <p:stCondLst>
                                    <p:cond delay="0"/>
                                  </p:stCondLst>
                                  <p:childTnLst>
                                    <p:set>
                                      <p:cBhvr>
                                        <p:cTn id="54" dur="1" fill="hold">
                                          <p:stCondLst>
                                            <p:cond delay="0"/>
                                          </p:stCondLst>
                                        </p:cTn>
                                        <p:tgtEl>
                                          <p:spTgt spid="26"/>
                                        </p:tgtEl>
                                        <p:attrNameLst>
                                          <p:attrName>style.visibility</p:attrName>
                                        </p:attrNameLst>
                                      </p:cBhvr>
                                      <p:to>
                                        <p:strVal val="visible"/>
                                      </p:to>
                                    </p:set>
                                    <p:anim calcmode="lin" valueType="num">
                                      <p:cBhvr>
                                        <p:cTn id="55" dur="1000" fill="hold"/>
                                        <p:tgtEl>
                                          <p:spTgt spid="2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56" dur="1000" fill="hold"/>
                                        <p:tgtEl>
                                          <p:spTgt spid="26"/>
                                        </p:tgtEl>
                                        <p:attrNameLst>
                                          <p:attrName>ppt_x</p:attrName>
                                        </p:attrNameLst>
                                      </p:cBhvr>
                                      <p:tavLst>
                                        <p:tav tm="0">
                                          <p:val>
                                            <p:fltVal val="-1"/>
                                          </p:val>
                                        </p:tav>
                                        <p:tav tm="50000">
                                          <p:val>
                                            <p:fltVal val="0.95"/>
                                          </p:val>
                                        </p:tav>
                                        <p:tav tm="100000">
                                          <p:val>
                                            <p:strVal val="#ppt_x"/>
                                          </p:val>
                                        </p:tav>
                                      </p:tavLst>
                                    </p:anim>
                                    <p:anim calcmode="lin" valueType="num">
                                      <p:cBhvr>
                                        <p:cTn id="57" dur="1000" fill="hold"/>
                                        <p:tgtEl>
                                          <p:spTgt spid="26"/>
                                        </p:tgtEl>
                                        <p:attrNameLst>
                                          <p:attrName>ppt_y</p:attrName>
                                        </p:attrNameLst>
                                      </p:cBhvr>
                                      <p:tavLst>
                                        <p:tav tm="0">
                                          <p:val>
                                            <p:strVal val="#ppt_y"/>
                                          </p:val>
                                        </p:tav>
                                        <p:tav tm="100000">
                                          <p:val>
                                            <p:strVal val="#ppt_y"/>
                                          </p:val>
                                        </p:tav>
                                      </p:tavLst>
                                    </p:anim>
                                    <p:animEffect transition="in" filter="fade">
                                      <p:cBhvr>
                                        <p:cTn id="58" dur="1000"/>
                                        <p:tgtEl>
                                          <p:spTgt spid="26"/>
                                        </p:tgtEl>
                                      </p:cBhvr>
                                    </p:animEffect>
                                  </p:childTnLst>
                                </p:cTn>
                              </p:par>
                            </p:childTnLst>
                          </p:cTn>
                        </p:par>
                      </p:childTnLst>
                    </p:cTn>
                  </p:par>
                  <p:par>
                    <p:cTn id="59" fill="hold">
                      <p:stCondLst>
                        <p:cond delay="indefinite"/>
                      </p:stCondLst>
                      <p:childTnLst>
                        <p:par>
                          <p:cTn id="60" fill="hold">
                            <p:stCondLst>
                              <p:cond delay="0"/>
                            </p:stCondLst>
                            <p:childTnLst>
                              <p:par>
                                <p:cTn id="61" presetID="2" presetClass="entr" presetSubtype="3" fill="hold" grpId="0" nodeType="clickEffect">
                                  <p:stCondLst>
                                    <p:cond delay="0"/>
                                  </p:stCondLst>
                                  <p:childTnLst>
                                    <p:set>
                                      <p:cBhvr>
                                        <p:cTn id="62" dur="1" fill="hold">
                                          <p:stCondLst>
                                            <p:cond delay="0"/>
                                          </p:stCondLst>
                                        </p:cTn>
                                        <p:tgtEl>
                                          <p:spTgt spid="25"/>
                                        </p:tgtEl>
                                        <p:attrNameLst>
                                          <p:attrName>style.visibility</p:attrName>
                                        </p:attrNameLst>
                                      </p:cBhvr>
                                      <p:to>
                                        <p:strVal val="visible"/>
                                      </p:to>
                                    </p:set>
                                    <p:anim calcmode="lin" valueType="num">
                                      <p:cBhvr additive="base">
                                        <p:cTn id="63" dur="500" fill="hold"/>
                                        <p:tgtEl>
                                          <p:spTgt spid="25"/>
                                        </p:tgtEl>
                                        <p:attrNameLst>
                                          <p:attrName>ppt_x</p:attrName>
                                        </p:attrNameLst>
                                      </p:cBhvr>
                                      <p:tavLst>
                                        <p:tav tm="0">
                                          <p:val>
                                            <p:strVal val="1+#ppt_w/2"/>
                                          </p:val>
                                        </p:tav>
                                        <p:tav tm="100000">
                                          <p:val>
                                            <p:strVal val="#ppt_x"/>
                                          </p:val>
                                        </p:tav>
                                      </p:tavLst>
                                    </p:anim>
                                    <p:anim calcmode="lin" valueType="num">
                                      <p:cBhvr additive="base">
                                        <p:cTn id="64" dur="500" fill="hold"/>
                                        <p:tgtEl>
                                          <p:spTgt spid="25"/>
                                        </p:tgtEl>
                                        <p:attrNameLst>
                                          <p:attrName>ppt_y</p:attrName>
                                        </p:attrNameLst>
                                      </p:cBhvr>
                                      <p:tavLst>
                                        <p:tav tm="0">
                                          <p:val>
                                            <p:strVal val="0-#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21"/>
                                        </p:tgtEl>
                                        <p:attrNameLst>
                                          <p:attrName>style.visibility</p:attrName>
                                        </p:attrNameLst>
                                      </p:cBhvr>
                                      <p:to>
                                        <p:strVal val="visible"/>
                                      </p:to>
                                    </p:set>
                                    <p:anim calcmode="lin" valueType="num">
                                      <p:cBhvr additive="base">
                                        <p:cTn id="69" dur="500" fill="hold"/>
                                        <p:tgtEl>
                                          <p:spTgt spid="21"/>
                                        </p:tgtEl>
                                        <p:attrNameLst>
                                          <p:attrName>ppt_x</p:attrName>
                                        </p:attrNameLst>
                                      </p:cBhvr>
                                      <p:tavLst>
                                        <p:tav tm="0">
                                          <p:val>
                                            <p:strVal val="#ppt_x"/>
                                          </p:val>
                                        </p:tav>
                                        <p:tav tm="100000">
                                          <p:val>
                                            <p:strVal val="#ppt_x"/>
                                          </p:val>
                                        </p:tav>
                                      </p:tavLst>
                                    </p:anim>
                                    <p:anim calcmode="lin" valueType="num">
                                      <p:cBhvr additive="base">
                                        <p:cTn id="7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22"/>
                                        </p:tgtEl>
                                        <p:attrNameLst>
                                          <p:attrName>style.visibility</p:attrName>
                                        </p:attrNameLst>
                                      </p:cBhvr>
                                      <p:to>
                                        <p:strVal val="visible"/>
                                      </p:to>
                                    </p:set>
                                    <p:anim calcmode="lin" valueType="num">
                                      <p:cBhvr additive="base">
                                        <p:cTn id="75" dur="500" fill="hold"/>
                                        <p:tgtEl>
                                          <p:spTgt spid="22"/>
                                        </p:tgtEl>
                                        <p:attrNameLst>
                                          <p:attrName>ppt_x</p:attrName>
                                        </p:attrNameLst>
                                      </p:cBhvr>
                                      <p:tavLst>
                                        <p:tav tm="0">
                                          <p:val>
                                            <p:strVal val="#ppt_x"/>
                                          </p:val>
                                        </p:tav>
                                        <p:tav tm="100000">
                                          <p:val>
                                            <p:strVal val="#ppt_x"/>
                                          </p:val>
                                        </p:tav>
                                      </p:tavLst>
                                    </p:anim>
                                    <p:anim calcmode="lin" valueType="num">
                                      <p:cBhvr additive="base">
                                        <p:cTn id="7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24"/>
                                        </p:tgtEl>
                                        <p:attrNameLst>
                                          <p:attrName>style.visibility</p:attrName>
                                        </p:attrNameLst>
                                      </p:cBhvr>
                                      <p:to>
                                        <p:strVal val="visible"/>
                                      </p:to>
                                    </p:set>
                                    <p:anim calcmode="lin" valueType="num">
                                      <p:cBhvr additive="base">
                                        <p:cTn id="81" dur="500" fill="hold"/>
                                        <p:tgtEl>
                                          <p:spTgt spid="24"/>
                                        </p:tgtEl>
                                        <p:attrNameLst>
                                          <p:attrName>ppt_x</p:attrName>
                                        </p:attrNameLst>
                                      </p:cBhvr>
                                      <p:tavLst>
                                        <p:tav tm="0">
                                          <p:val>
                                            <p:strVal val="#ppt_x"/>
                                          </p:val>
                                        </p:tav>
                                        <p:tav tm="100000">
                                          <p:val>
                                            <p:strVal val="#ppt_x"/>
                                          </p:val>
                                        </p:tav>
                                      </p:tavLst>
                                    </p:anim>
                                    <p:anim calcmode="lin" valueType="num">
                                      <p:cBhvr additive="base">
                                        <p:cTn id="8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48" presetClass="entr" presetSubtype="0" accel="50000" fill="hold" grpId="0" nodeType="clickEffect">
                                  <p:stCondLst>
                                    <p:cond delay="0"/>
                                  </p:stCondLst>
                                  <p:childTnLst>
                                    <p:set>
                                      <p:cBhvr>
                                        <p:cTn id="86" dur="1" fill="hold">
                                          <p:stCondLst>
                                            <p:cond delay="0"/>
                                          </p:stCondLst>
                                        </p:cTn>
                                        <p:tgtEl>
                                          <p:spTgt spid="27"/>
                                        </p:tgtEl>
                                        <p:attrNameLst>
                                          <p:attrName>style.visibility</p:attrName>
                                        </p:attrNameLst>
                                      </p:cBhvr>
                                      <p:to>
                                        <p:strVal val="visible"/>
                                      </p:to>
                                    </p:set>
                                    <p:anim calcmode="lin" valueType="num">
                                      <p:cBhvr>
                                        <p:cTn id="87" dur="1000" fill="hold"/>
                                        <p:tgtEl>
                                          <p:spTgt spid="27"/>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8" dur="1000" fill="hold"/>
                                        <p:tgtEl>
                                          <p:spTgt spid="27"/>
                                        </p:tgtEl>
                                        <p:attrNameLst>
                                          <p:attrName>ppt_x</p:attrName>
                                        </p:attrNameLst>
                                      </p:cBhvr>
                                      <p:tavLst>
                                        <p:tav tm="0">
                                          <p:val>
                                            <p:fltVal val="-1"/>
                                          </p:val>
                                        </p:tav>
                                        <p:tav tm="50000">
                                          <p:val>
                                            <p:fltVal val="0.95"/>
                                          </p:val>
                                        </p:tav>
                                        <p:tav tm="100000">
                                          <p:val>
                                            <p:strVal val="#ppt_x"/>
                                          </p:val>
                                        </p:tav>
                                      </p:tavLst>
                                    </p:anim>
                                    <p:anim calcmode="lin" valueType="num">
                                      <p:cBhvr>
                                        <p:cTn id="89" dur="1000" fill="hold"/>
                                        <p:tgtEl>
                                          <p:spTgt spid="27"/>
                                        </p:tgtEl>
                                        <p:attrNameLst>
                                          <p:attrName>ppt_y</p:attrName>
                                        </p:attrNameLst>
                                      </p:cBhvr>
                                      <p:tavLst>
                                        <p:tav tm="0">
                                          <p:val>
                                            <p:strVal val="#ppt_y"/>
                                          </p:val>
                                        </p:tav>
                                        <p:tav tm="100000">
                                          <p:val>
                                            <p:strVal val="#ppt_y"/>
                                          </p:val>
                                        </p:tav>
                                      </p:tavLst>
                                    </p:anim>
                                    <p:animEffect transition="in" filter="fade">
                                      <p:cBhvr>
                                        <p:cTn id="90" dur="1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14" grpId="0" animBg="1"/>
      <p:bldP spid="16" grpId="0"/>
      <p:bldP spid="17" grpId="0"/>
      <p:bldP spid="18" grpId="0"/>
      <p:bldP spid="19" grpId="0"/>
      <p:bldP spid="20" grpId="0"/>
      <p:bldP spid="21" grpId="0"/>
      <p:bldP spid="22" grpId="0"/>
      <p:bldP spid="24" grpId="0"/>
      <p:bldP spid="25" grpId="0"/>
      <p:bldP spid="26" grpId="0" animBg="1"/>
      <p:bldP spid="27" grpId="0" animBg="1"/>
    </p:bld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889542" y="533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3" name="Rectangle 2"/>
          <p:cNvSpPr/>
          <p:nvPr/>
        </p:nvSpPr>
        <p:spPr>
          <a:xfrm>
            <a:off x="5470941" y="609600"/>
            <a:ext cx="2276585" cy="461665"/>
          </a:xfrm>
          <a:prstGeom prst="rect">
            <a:avLst/>
          </a:prstGeom>
        </p:spPr>
        <p:txBody>
          <a:bodyPr wrap="none">
            <a:spAutoFit/>
          </a:bodyPr>
          <a:lstStyle/>
          <a:p>
            <a:pPr algn="r" rtl="1"/>
            <a:r>
              <a:rPr lang="ar-SA" sz="2400" b="1" dirty="0" smtClean="0">
                <a:solidFill>
                  <a:srgbClr val="7030A0"/>
                </a:solidFill>
              </a:rPr>
              <a:t>فسري تاريخيا ما يلي</a:t>
            </a:r>
            <a:endParaRPr lang="en-US" sz="2400" b="1" dirty="0">
              <a:solidFill>
                <a:srgbClr val="7030A0"/>
              </a:solidFill>
            </a:endParaRPr>
          </a:p>
        </p:txBody>
      </p:sp>
      <p:sp>
        <p:nvSpPr>
          <p:cNvPr id="6" name="Rectangle 5"/>
          <p:cNvSpPr/>
          <p:nvPr/>
        </p:nvSpPr>
        <p:spPr>
          <a:xfrm>
            <a:off x="1295400" y="2209800"/>
            <a:ext cx="7162800" cy="1200329"/>
          </a:xfrm>
          <a:prstGeom prst="rect">
            <a:avLst/>
          </a:prstGeom>
        </p:spPr>
        <p:txBody>
          <a:bodyPr wrap="square">
            <a:spAutoFit/>
          </a:bodyPr>
          <a:lstStyle/>
          <a:p>
            <a:pPr algn="r">
              <a:lnSpc>
                <a:spcPct val="200000"/>
              </a:lnSpc>
            </a:pPr>
            <a:r>
              <a:rPr lang="ar-SA" b="1" dirty="0" smtClean="0">
                <a:solidFill>
                  <a:srgbClr val="00B0F0"/>
                </a:solidFill>
                <a:latin typeface="Sakkal Majalla" pitchFamily="2" charset="-78"/>
                <a:cs typeface="Sakkal Majalla" pitchFamily="2" charset="-78"/>
              </a:rPr>
              <a:t>تأييد معظم سكان المنطقة اآل سعود وتأمين مواقعه الخلفية عند مواجهته ابن رشيد فى شمال نجد وغربها وبعدها عن حائل مركز حكم ابن رشيد وقلة المؤيدين له فيها</a:t>
            </a:r>
            <a:endParaRPr lang="ar-SA" dirty="0"/>
          </a:p>
        </p:txBody>
      </p:sp>
      <p:sp>
        <p:nvSpPr>
          <p:cNvPr id="10" name="Rectangle 5"/>
          <p:cNvSpPr/>
          <p:nvPr/>
        </p:nvSpPr>
        <p:spPr>
          <a:xfrm>
            <a:off x="990600" y="4495800"/>
            <a:ext cx="7617785" cy="1287532"/>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نتيجة السيطرة على قلعة </a:t>
            </a:r>
            <a:r>
              <a:rPr lang="ar-SA" b="1" dirty="0" err="1" smtClean="0">
                <a:solidFill>
                  <a:srgbClr val="00B0F0"/>
                </a:solidFill>
                <a:latin typeface="Sakkal Majalla" pitchFamily="2" charset="-78"/>
                <a:cs typeface="Sakkal Majalla" pitchFamily="2" charset="-78"/>
              </a:rPr>
              <a:t>الكوت</a:t>
            </a:r>
            <a:r>
              <a:rPr lang="ar-SA" b="1" dirty="0" smtClean="0">
                <a:solidFill>
                  <a:srgbClr val="00B0F0"/>
                </a:solidFill>
                <a:latin typeface="Sakkal Majalla" pitchFamily="2" charset="-78"/>
                <a:cs typeface="Sakkal Majalla" pitchFamily="2" charset="-78"/>
              </a:rPr>
              <a:t> وجرت مفاوضات بين عبد العزيز وقائد الحمية التركية فى الهفوف أسفرت عن تسليم الحامية مقابل  تأمينهم على أنفسهم وترحيلهم الى بلادهم</a:t>
            </a:r>
            <a:endParaRPr lang="ar-SA" dirty="0" smtClean="0"/>
          </a:p>
          <a:p>
            <a:pPr algn="r">
              <a:lnSpc>
                <a:spcPct val="150000"/>
              </a:lnSpc>
            </a:pPr>
            <a:endParaRPr lang="ar-SA" dirty="0"/>
          </a:p>
        </p:txBody>
      </p:sp>
      <p:sp>
        <p:nvSpPr>
          <p:cNvPr id="12" name="Rectangle 6"/>
          <p:cNvSpPr/>
          <p:nvPr/>
        </p:nvSpPr>
        <p:spPr>
          <a:xfrm>
            <a:off x="2438400" y="1371600"/>
            <a:ext cx="6400800" cy="784830"/>
          </a:xfrm>
          <a:prstGeom prst="rect">
            <a:avLst/>
          </a:prstGeom>
        </p:spPr>
        <p:txBody>
          <a:bodyPr wrap="square">
            <a:spAutoFit/>
          </a:bodyPr>
          <a:lstStyle/>
          <a:p>
            <a:pPr algn="r" rtl="1">
              <a:lnSpc>
                <a:spcPct val="300000"/>
              </a:lnSpc>
            </a:pPr>
            <a:r>
              <a:rPr lang="ar-SA" b="1" dirty="0" smtClean="0"/>
              <a:t>1- حرص الملك عبد العزيز على توحيد جنوب الرياض بعد استعادة الرياض</a:t>
            </a:r>
            <a:endParaRPr lang="en-US" dirty="0"/>
          </a:p>
        </p:txBody>
      </p:sp>
      <p:sp>
        <p:nvSpPr>
          <p:cNvPr id="13" name="Rectangle 6"/>
          <p:cNvSpPr/>
          <p:nvPr/>
        </p:nvSpPr>
        <p:spPr>
          <a:xfrm>
            <a:off x="2438400" y="3352800"/>
            <a:ext cx="6400800" cy="784830"/>
          </a:xfrm>
          <a:prstGeom prst="rect">
            <a:avLst/>
          </a:prstGeom>
        </p:spPr>
        <p:txBody>
          <a:bodyPr wrap="square">
            <a:spAutoFit/>
          </a:bodyPr>
          <a:lstStyle/>
          <a:p>
            <a:pPr algn="r" rtl="1">
              <a:lnSpc>
                <a:spcPct val="300000"/>
              </a:lnSpc>
            </a:pPr>
            <a:r>
              <a:rPr lang="ar-SA" b="1" dirty="0" smtClean="0"/>
              <a:t>2- استسلام رجال الحامية التركية فى الهفوف للملك عبد العزيز</a:t>
            </a:r>
            <a:endParaRPr lang="en-US" dirty="0"/>
          </a:p>
        </p:txBody>
      </p:sp>
    </p:spTree>
    <p:extLst>
      <p:ext uri="{BB962C8B-B14F-4D97-AF65-F5344CB8AC3E}">
        <p14:creationId xmlns:p14="http://schemas.microsoft.com/office/powerpoint/2010/main" xmlns="" val="1061843527"/>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0-#ppt_w/2"/>
                                          </p:val>
                                        </p:tav>
                                        <p:tav tm="100000">
                                          <p:val>
                                            <p:strVal val="#ppt_x"/>
                                          </p:val>
                                        </p:tav>
                                      </p:tavLst>
                                    </p:anim>
                                    <p:anim calcmode="lin" valueType="num">
                                      <p:cBhvr additive="base">
                                        <p:cTn id="20"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1000"/>
                                        <p:tgtEl>
                                          <p:spTgt spid="6"/>
                                        </p:tgtEl>
                                      </p:cBhvr>
                                    </p:animEffect>
                                    <p:anim calcmode="lin" valueType="num">
                                      <p:cBhvr>
                                        <p:cTn id="26" dur="1000" fill="hold"/>
                                        <p:tgtEl>
                                          <p:spTgt spid="6"/>
                                        </p:tgtEl>
                                        <p:attrNameLst>
                                          <p:attrName>ppt_x</p:attrName>
                                        </p:attrNameLst>
                                      </p:cBhvr>
                                      <p:tavLst>
                                        <p:tav tm="0">
                                          <p:val>
                                            <p:strVal val="#ppt_x"/>
                                          </p:val>
                                        </p:tav>
                                        <p:tav tm="100000">
                                          <p:val>
                                            <p:strVal val="#ppt_x"/>
                                          </p:val>
                                        </p:tav>
                                      </p:tavLst>
                                    </p:anim>
                                    <p:anim calcmode="lin" valueType="num">
                                      <p:cBhvr>
                                        <p:cTn id="2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9"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 calcmode="lin" valueType="num">
                                      <p:cBhvr additive="base">
                                        <p:cTn id="32" dur="500" fill="hold"/>
                                        <p:tgtEl>
                                          <p:spTgt spid="13"/>
                                        </p:tgtEl>
                                        <p:attrNameLst>
                                          <p:attrName>ppt_x</p:attrName>
                                        </p:attrNameLst>
                                      </p:cBhvr>
                                      <p:tavLst>
                                        <p:tav tm="0">
                                          <p:val>
                                            <p:strVal val="0-#ppt_w/2"/>
                                          </p:val>
                                        </p:tav>
                                        <p:tav tm="100000">
                                          <p:val>
                                            <p:strVal val="#ppt_x"/>
                                          </p:val>
                                        </p:tav>
                                      </p:tavLst>
                                    </p:anim>
                                    <p:anim calcmode="lin" valueType="num">
                                      <p:cBhvr additive="base">
                                        <p:cTn id="33"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fade">
                                      <p:cBhvr>
                                        <p:cTn id="38" dur="1000"/>
                                        <p:tgtEl>
                                          <p:spTgt spid="10"/>
                                        </p:tgtEl>
                                      </p:cBhvr>
                                    </p:animEffect>
                                    <p:anim calcmode="lin" valueType="num">
                                      <p:cBhvr>
                                        <p:cTn id="39" dur="1000" fill="hold"/>
                                        <p:tgtEl>
                                          <p:spTgt spid="10"/>
                                        </p:tgtEl>
                                        <p:attrNameLst>
                                          <p:attrName>ppt_x</p:attrName>
                                        </p:attrNameLst>
                                      </p:cBhvr>
                                      <p:tavLst>
                                        <p:tav tm="0">
                                          <p:val>
                                            <p:strVal val="#ppt_x"/>
                                          </p:val>
                                        </p:tav>
                                        <p:tav tm="100000">
                                          <p:val>
                                            <p:strVal val="#ppt_x"/>
                                          </p:val>
                                        </p:tav>
                                      </p:tavLst>
                                    </p:anim>
                                    <p:anim calcmode="lin" valueType="num">
                                      <p:cBhvr>
                                        <p:cTn id="4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6" grpId="0"/>
      <p:bldP spid="10" grpId="0"/>
      <p:bldP spid="12" grpId="0"/>
      <p:bldP spid="13" grpId="0"/>
    </p:bld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1"/>
          <p:cNvSpPr>
            <a:spLocks noChangeArrowheads="1"/>
          </p:cNvSpPr>
          <p:nvPr/>
        </p:nvSpPr>
        <p:spPr bwMode="auto">
          <a:xfrm>
            <a:off x="1447800" y="228600"/>
            <a:ext cx="6477000" cy="762000"/>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5" name="Rectangle 3"/>
          <p:cNvSpPr>
            <a:spLocks noChangeArrowheads="1"/>
          </p:cNvSpPr>
          <p:nvPr/>
        </p:nvSpPr>
        <p:spPr bwMode="auto">
          <a:xfrm>
            <a:off x="1946930" y="378768"/>
            <a:ext cx="5250156"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400" b="1" dirty="0" smtClean="0">
                <a:solidFill>
                  <a:srgbClr val="002060"/>
                </a:solidFill>
                <a:latin typeface="Sultan bold"/>
                <a:ea typeface="Times New Roman" pitchFamily="18" charset="0"/>
                <a:cs typeface="Arial" pitchFamily="34" charset="0"/>
              </a:rPr>
              <a:t>ثالث عشر</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kumimoji="0" lang="ar-SA" sz="2400" b="1" i="0" u="none" strike="noStrike" cap="none" normalizeH="0" baseline="0" dirty="0" smtClean="0">
                <a:ln>
                  <a:noFill/>
                </a:ln>
                <a:solidFill>
                  <a:srgbClr val="FF0000"/>
                </a:solidFill>
                <a:effectLst/>
                <a:latin typeface="Sultan bold"/>
                <a:ea typeface="Times New Roman" pitchFamily="18" charset="0"/>
                <a:cs typeface="Arial" pitchFamily="34" charset="0"/>
              </a:rPr>
              <a:t>المملكة</a:t>
            </a:r>
            <a:r>
              <a:rPr kumimoji="0" lang="ar-SA" sz="2400" b="1" i="0" u="none" strike="noStrike" cap="none" normalizeH="0" dirty="0" smtClean="0">
                <a:ln>
                  <a:noFill/>
                </a:ln>
                <a:solidFill>
                  <a:srgbClr val="FF0000"/>
                </a:solidFill>
                <a:effectLst/>
                <a:latin typeface="Sultan bold"/>
                <a:ea typeface="Times New Roman" pitchFamily="18" charset="0"/>
                <a:cs typeface="Arial" pitchFamily="34" charset="0"/>
              </a:rPr>
              <a:t> العربية السعودية</a:t>
            </a:r>
            <a:r>
              <a:rPr kumimoji="0" lang="ar-SA" sz="2400" b="1" i="0" u="none" strike="noStrike" cap="none" normalizeH="0" baseline="0" dirty="0" smtClean="0">
                <a:ln>
                  <a:noFill/>
                </a:ln>
                <a:solidFill>
                  <a:srgbClr val="FF0000"/>
                </a:solidFill>
                <a:effectLst/>
                <a:latin typeface="Sultan bold"/>
                <a:ea typeface="Times New Roman" pitchFamily="18" charset="0"/>
                <a:cs typeface="Arial" pitchFamily="34" charset="0"/>
              </a:rPr>
              <a:t>(3</a:t>
            </a:r>
            <a:r>
              <a:rPr kumimoji="0" lang="ar-SA" sz="2400" b="1" i="0" u="none" strike="noStrike" cap="none" normalizeH="0" baseline="0" dirty="0" err="1" smtClean="0">
                <a:ln>
                  <a:noFill/>
                </a:ln>
                <a:solidFill>
                  <a:srgbClr val="FF0000"/>
                </a:solidFill>
                <a:effectLst/>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2" name="Flowchart: Multidocument 3"/>
          <p:cNvSpPr/>
          <p:nvPr/>
        </p:nvSpPr>
        <p:spPr>
          <a:xfrm>
            <a:off x="8221198" y="13716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lnSpc>
                <a:spcPct val="150000"/>
              </a:lnSpc>
            </a:pPr>
            <a:r>
              <a:rPr lang="en-US" sz="2800" dirty="0" smtClean="0"/>
              <a:t>1</a:t>
            </a:r>
            <a:endParaRPr lang="ar-SA" sz="2800" dirty="0"/>
          </a:p>
        </p:txBody>
      </p:sp>
      <p:sp>
        <p:nvSpPr>
          <p:cNvPr id="13" name="Rectangle 4"/>
          <p:cNvSpPr/>
          <p:nvPr/>
        </p:nvSpPr>
        <p:spPr>
          <a:xfrm>
            <a:off x="5756792" y="1371600"/>
            <a:ext cx="2452916" cy="577850"/>
          </a:xfrm>
          <a:prstGeom prst="rect">
            <a:avLst/>
          </a:prstGeom>
        </p:spPr>
        <p:txBody>
          <a:bodyPr wrap="none">
            <a:spAutoFit/>
          </a:bodyPr>
          <a:lstStyle/>
          <a:p>
            <a:pPr algn="r">
              <a:lnSpc>
                <a:spcPct val="150000"/>
              </a:lnSpc>
            </a:pPr>
            <a:r>
              <a:rPr lang="ar-SA" sz="2400" b="1" dirty="0" smtClean="0">
                <a:solidFill>
                  <a:srgbClr val="7030A0"/>
                </a:solidFill>
              </a:rPr>
              <a:t>اكملي الفراغات التالية </a:t>
            </a:r>
            <a:endParaRPr lang="ar-SA" sz="2400" b="1" dirty="0">
              <a:solidFill>
                <a:srgbClr val="7030A0"/>
              </a:solidFill>
            </a:endParaRPr>
          </a:p>
        </p:txBody>
      </p:sp>
      <p:sp>
        <p:nvSpPr>
          <p:cNvPr id="15" name="Rectangle 11"/>
          <p:cNvSpPr/>
          <p:nvPr/>
        </p:nvSpPr>
        <p:spPr>
          <a:xfrm>
            <a:off x="3429000" y="2117594"/>
            <a:ext cx="1828800"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سلطان بن بجاد </a:t>
            </a:r>
            <a:endParaRPr lang="ar-SA" dirty="0"/>
          </a:p>
        </p:txBody>
      </p:sp>
      <p:sp>
        <p:nvSpPr>
          <p:cNvPr id="19" name="Rectangle 11"/>
          <p:cNvSpPr/>
          <p:nvPr/>
        </p:nvSpPr>
        <p:spPr>
          <a:xfrm>
            <a:off x="5410200" y="2667000"/>
            <a:ext cx="838200" cy="507831"/>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حسين</a:t>
            </a:r>
            <a:endParaRPr lang="ar-SA" dirty="0"/>
          </a:p>
        </p:txBody>
      </p:sp>
      <p:sp>
        <p:nvSpPr>
          <p:cNvPr id="20" name="Rectangle 11"/>
          <p:cNvSpPr/>
          <p:nvPr/>
        </p:nvSpPr>
        <p:spPr>
          <a:xfrm>
            <a:off x="3505200" y="4191000"/>
            <a:ext cx="1828800"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محمد بن عبد العزيز</a:t>
            </a:r>
            <a:endParaRPr lang="ar-SA" dirty="0"/>
          </a:p>
        </p:txBody>
      </p:sp>
      <p:sp>
        <p:nvSpPr>
          <p:cNvPr id="21" name="Rectangle 11"/>
          <p:cNvSpPr/>
          <p:nvPr/>
        </p:nvSpPr>
        <p:spPr>
          <a:xfrm>
            <a:off x="1981200" y="4191000"/>
            <a:ext cx="609600"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1344</a:t>
            </a:r>
            <a:endParaRPr lang="ar-SA" dirty="0"/>
          </a:p>
        </p:txBody>
      </p:sp>
      <p:sp>
        <p:nvSpPr>
          <p:cNvPr id="24" name="Rectangle 11"/>
          <p:cNvSpPr/>
          <p:nvPr/>
        </p:nvSpPr>
        <p:spPr>
          <a:xfrm>
            <a:off x="2438400" y="2743200"/>
            <a:ext cx="609600" cy="473206"/>
          </a:xfrm>
          <a:prstGeom prst="rect">
            <a:avLst/>
          </a:prstGeom>
        </p:spPr>
        <p:txBody>
          <a:bodyPr wrap="square">
            <a:spAutoFit/>
          </a:bodyPr>
          <a:lstStyle/>
          <a:p>
            <a:pPr algn="ctr">
              <a:lnSpc>
                <a:spcPct val="150000"/>
              </a:lnSpc>
            </a:pPr>
            <a:r>
              <a:rPr lang="ar-SA" b="1" dirty="0" smtClean="0">
                <a:solidFill>
                  <a:srgbClr val="00B0F0"/>
                </a:solidFill>
                <a:latin typeface="Sakkal Majalla" pitchFamily="2" charset="-78"/>
                <a:cs typeface="Sakkal Majalla" pitchFamily="2" charset="-78"/>
              </a:rPr>
              <a:t>تربة</a:t>
            </a:r>
            <a:endParaRPr lang="ar-SA" dirty="0"/>
          </a:p>
        </p:txBody>
      </p:sp>
      <p:sp>
        <p:nvSpPr>
          <p:cNvPr id="28" name="Rectangle 8"/>
          <p:cNvSpPr/>
          <p:nvPr/>
        </p:nvSpPr>
        <p:spPr>
          <a:xfrm>
            <a:off x="762000" y="4191000"/>
            <a:ext cx="8382000" cy="707886"/>
          </a:xfrm>
          <a:prstGeom prst="rect">
            <a:avLst/>
          </a:prstGeom>
        </p:spPr>
        <p:txBody>
          <a:bodyPr wrap="square">
            <a:spAutoFit/>
          </a:bodyPr>
          <a:lstStyle/>
          <a:p>
            <a:pPr algn="r">
              <a:lnSpc>
                <a:spcPct val="200000"/>
              </a:lnSpc>
            </a:pPr>
            <a:r>
              <a:rPr lang="ar-SA" sz="2000" b="1" dirty="0" smtClean="0"/>
              <a:t>2- استسلمت حامية المدينة المنورة </a:t>
            </a:r>
            <a:r>
              <a:rPr lang="ar-SA" sz="2000" b="1" dirty="0" err="1" smtClean="0"/>
              <a:t>للأمير ............................</a:t>
            </a:r>
            <a:r>
              <a:rPr lang="ar-SA" sz="2000" b="1" dirty="0" smtClean="0"/>
              <a:t> </a:t>
            </a:r>
            <a:r>
              <a:rPr lang="ar-SA" sz="2000" b="1" dirty="0" err="1" smtClean="0"/>
              <a:t>سنة  .................</a:t>
            </a:r>
            <a:r>
              <a:rPr lang="ar-SA" sz="2000" b="1" dirty="0" smtClean="0"/>
              <a:t> هـ.</a:t>
            </a:r>
            <a:endParaRPr lang="ar-SA" sz="2000" dirty="0"/>
          </a:p>
        </p:txBody>
      </p:sp>
      <p:sp>
        <p:nvSpPr>
          <p:cNvPr id="29" name="Rectangle 8"/>
          <p:cNvSpPr/>
          <p:nvPr/>
        </p:nvSpPr>
        <p:spPr>
          <a:xfrm>
            <a:off x="1" y="2133600"/>
            <a:ext cx="9067800" cy="1323439"/>
          </a:xfrm>
          <a:prstGeom prst="rect">
            <a:avLst/>
          </a:prstGeom>
        </p:spPr>
        <p:txBody>
          <a:bodyPr wrap="square">
            <a:spAutoFit/>
          </a:bodyPr>
          <a:lstStyle/>
          <a:p>
            <a:pPr algn="r">
              <a:lnSpc>
                <a:spcPct val="200000"/>
              </a:lnSpc>
            </a:pPr>
            <a:r>
              <a:rPr lang="ar-SA" sz="2000" b="1" dirty="0" smtClean="0"/>
              <a:t>1- أرسل الملك عبد العزيز فرقة </a:t>
            </a:r>
            <a:r>
              <a:rPr lang="ar-SA" sz="2000" b="1" dirty="0" err="1" smtClean="0"/>
              <a:t>بقيادة ................................</a:t>
            </a:r>
            <a:r>
              <a:rPr lang="ar-SA" sz="2000" b="1" dirty="0" smtClean="0"/>
              <a:t> تعاونها قوة عسكرية بقيادة الشريف خالد بن </a:t>
            </a:r>
            <a:r>
              <a:rPr lang="ar-SA" sz="2000" b="1" dirty="0" err="1" smtClean="0"/>
              <a:t>لؤي</a:t>
            </a:r>
            <a:r>
              <a:rPr lang="ar-SA" sz="2000" b="1" dirty="0" smtClean="0"/>
              <a:t> لصد اعتداء </a:t>
            </a:r>
            <a:r>
              <a:rPr lang="ar-SA" sz="2000" b="1" dirty="0" err="1" smtClean="0"/>
              <a:t>الشريف  ...............</a:t>
            </a:r>
            <a:r>
              <a:rPr lang="ar-SA" sz="2000" b="1" dirty="0" smtClean="0"/>
              <a:t> ووقعت بين الطرفين </a:t>
            </a:r>
            <a:r>
              <a:rPr lang="ar-SA" sz="2000" b="1" dirty="0" err="1" smtClean="0"/>
              <a:t>معركة .........</a:t>
            </a:r>
            <a:r>
              <a:rPr lang="ar-SA" sz="2000" b="1" dirty="0" smtClean="0"/>
              <a:t> سنة 1337 هـ.</a:t>
            </a:r>
            <a:endParaRPr lang="ar-SA" sz="2000" dirty="0"/>
          </a:p>
        </p:txBody>
      </p:sp>
    </p:spTree>
    <p:extLst>
      <p:ext uri="{BB962C8B-B14F-4D97-AF65-F5344CB8AC3E}">
        <p14:creationId xmlns:p14="http://schemas.microsoft.com/office/powerpoint/2010/main" xmlns="" val="1076757576"/>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1+#ppt_w/2"/>
                                          </p:val>
                                        </p:tav>
                                        <p:tav tm="100000">
                                          <p:val>
                                            <p:strVal val="#ppt_x"/>
                                          </p:val>
                                        </p:tav>
                                      </p:tavLst>
                                    </p:anim>
                                    <p:anim calcmode="lin" valueType="num">
                                      <p:cBhvr additive="base">
                                        <p:cTn id="20"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1+#ppt_w/2"/>
                                          </p:val>
                                        </p:tav>
                                        <p:tav tm="100000">
                                          <p:val>
                                            <p:strVal val="#ppt_x"/>
                                          </p:val>
                                        </p:tav>
                                      </p:tavLst>
                                    </p:anim>
                                    <p:anim calcmode="lin" valueType="num">
                                      <p:cBhvr additive="base">
                                        <p:cTn id="26"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6" presetClass="entr" presetSubtype="26" fill="hold" grpId="0" nodeType="clickEffect">
                                  <p:stCondLst>
                                    <p:cond delay="0"/>
                                  </p:stCondLst>
                                  <p:childTnLst>
                                    <p:set>
                                      <p:cBhvr>
                                        <p:cTn id="30" dur="1" fill="hold">
                                          <p:stCondLst>
                                            <p:cond delay="0"/>
                                          </p:stCondLst>
                                        </p:cTn>
                                        <p:tgtEl>
                                          <p:spTgt spid="29"/>
                                        </p:tgtEl>
                                        <p:attrNameLst>
                                          <p:attrName>style.visibility</p:attrName>
                                        </p:attrNameLst>
                                      </p:cBhvr>
                                      <p:to>
                                        <p:strVal val="visible"/>
                                      </p:to>
                                    </p:set>
                                    <p:animEffect transition="in" filter="barn(inHorizontal)">
                                      <p:cBhvr>
                                        <p:cTn id="31" dur="500"/>
                                        <p:tgtEl>
                                          <p:spTgt spid="29"/>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3" fill="hold" grpId="0" nodeType="clickEffect">
                                  <p:stCondLst>
                                    <p:cond delay="0"/>
                                  </p:stCondLst>
                                  <p:childTnLst>
                                    <p:set>
                                      <p:cBhvr>
                                        <p:cTn id="35" dur="1" fill="hold">
                                          <p:stCondLst>
                                            <p:cond delay="0"/>
                                          </p:stCondLst>
                                        </p:cTn>
                                        <p:tgtEl>
                                          <p:spTgt spid="15"/>
                                        </p:tgtEl>
                                        <p:attrNameLst>
                                          <p:attrName>style.visibility</p:attrName>
                                        </p:attrNameLst>
                                      </p:cBhvr>
                                      <p:to>
                                        <p:strVal val="visible"/>
                                      </p:to>
                                    </p:set>
                                    <p:anim calcmode="lin" valueType="num">
                                      <p:cBhvr additive="base">
                                        <p:cTn id="36" dur="500" fill="hold"/>
                                        <p:tgtEl>
                                          <p:spTgt spid="15"/>
                                        </p:tgtEl>
                                        <p:attrNameLst>
                                          <p:attrName>ppt_x</p:attrName>
                                        </p:attrNameLst>
                                      </p:cBhvr>
                                      <p:tavLst>
                                        <p:tav tm="0">
                                          <p:val>
                                            <p:strVal val="1+#ppt_w/2"/>
                                          </p:val>
                                        </p:tav>
                                        <p:tav tm="100000">
                                          <p:val>
                                            <p:strVal val="#ppt_x"/>
                                          </p:val>
                                        </p:tav>
                                      </p:tavLst>
                                    </p:anim>
                                    <p:anim calcmode="lin" valueType="num">
                                      <p:cBhvr additive="base">
                                        <p:cTn id="37"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3"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 calcmode="lin" valueType="num">
                                      <p:cBhvr additive="base">
                                        <p:cTn id="42" dur="500" fill="hold"/>
                                        <p:tgtEl>
                                          <p:spTgt spid="19"/>
                                        </p:tgtEl>
                                        <p:attrNameLst>
                                          <p:attrName>ppt_x</p:attrName>
                                        </p:attrNameLst>
                                      </p:cBhvr>
                                      <p:tavLst>
                                        <p:tav tm="0">
                                          <p:val>
                                            <p:strVal val="1+#ppt_w/2"/>
                                          </p:val>
                                        </p:tav>
                                        <p:tav tm="100000">
                                          <p:val>
                                            <p:strVal val="#ppt_x"/>
                                          </p:val>
                                        </p:tav>
                                      </p:tavLst>
                                    </p:anim>
                                    <p:anim calcmode="lin" valueType="num">
                                      <p:cBhvr additive="base">
                                        <p:cTn id="43" dur="500" fill="hold"/>
                                        <p:tgtEl>
                                          <p:spTgt spid="19"/>
                                        </p:tgtEl>
                                        <p:attrNameLst>
                                          <p:attrName>ppt_y</p:attrName>
                                        </p:attrNameLst>
                                      </p:cBhvr>
                                      <p:tavLst>
                                        <p:tav tm="0">
                                          <p:val>
                                            <p:strVal val="0-#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3" fill="hold" grpId="0" nodeType="clickEffect">
                                  <p:stCondLst>
                                    <p:cond delay="0"/>
                                  </p:stCondLst>
                                  <p:childTnLst>
                                    <p:set>
                                      <p:cBhvr>
                                        <p:cTn id="47" dur="1" fill="hold">
                                          <p:stCondLst>
                                            <p:cond delay="0"/>
                                          </p:stCondLst>
                                        </p:cTn>
                                        <p:tgtEl>
                                          <p:spTgt spid="24"/>
                                        </p:tgtEl>
                                        <p:attrNameLst>
                                          <p:attrName>style.visibility</p:attrName>
                                        </p:attrNameLst>
                                      </p:cBhvr>
                                      <p:to>
                                        <p:strVal val="visible"/>
                                      </p:to>
                                    </p:set>
                                    <p:anim calcmode="lin" valueType="num">
                                      <p:cBhvr additive="base">
                                        <p:cTn id="48" dur="500" fill="hold"/>
                                        <p:tgtEl>
                                          <p:spTgt spid="24"/>
                                        </p:tgtEl>
                                        <p:attrNameLst>
                                          <p:attrName>ppt_x</p:attrName>
                                        </p:attrNameLst>
                                      </p:cBhvr>
                                      <p:tavLst>
                                        <p:tav tm="0">
                                          <p:val>
                                            <p:strVal val="1+#ppt_w/2"/>
                                          </p:val>
                                        </p:tav>
                                        <p:tav tm="100000">
                                          <p:val>
                                            <p:strVal val="#ppt_x"/>
                                          </p:val>
                                        </p:tav>
                                      </p:tavLst>
                                    </p:anim>
                                    <p:anim calcmode="lin" valueType="num">
                                      <p:cBhvr additive="base">
                                        <p:cTn id="49" dur="500" fill="hold"/>
                                        <p:tgtEl>
                                          <p:spTgt spid="24"/>
                                        </p:tgtEl>
                                        <p:attrNameLst>
                                          <p:attrName>ppt_y</p:attrName>
                                        </p:attrNameLst>
                                      </p:cBhvr>
                                      <p:tavLst>
                                        <p:tav tm="0">
                                          <p:val>
                                            <p:strVal val="0-#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16" presetClass="entr" presetSubtype="26" fill="hold" grpId="0" nodeType="clickEffect">
                                  <p:stCondLst>
                                    <p:cond delay="0"/>
                                  </p:stCondLst>
                                  <p:childTnLst>
                                    <p:set>
                                      <p:cBhvr>
                                        <p:cTn id="53" dur="1" fill="hold">
                                          <p:stCondLst>
                                            <p:cond delay="0"/>
                                          </p:stCondLst>
                                        </p:cTn>
                                        <p:tgtEl>
                                          <p:spTgt spid="28"/>
                                        </p:tgtEl>
                                        <p:attrNameLst>
                                          <p:attrName>style.visibility</p:attrName>
                                        </p:attrNameLst>
                                      </p:cBhvr>
                                      <p:to>
                                        <p:strVal val="visible"/>
                                      </p:to>
                                    </p:set>
                                    <p:animEffect transition="in" filter="barn(inHorizontal)">
                                      <p:cBhvr>
                                        <p:cTn id="54" dur="500"/>
                                        <p:tgtEl>
                                          <p:spTgt spid="28"/>
                                        </p:tgtEl>
                                      </p:cBhvr>
                                    </p:animEffect>
                                  </p:childTnLst>
                                </p:cTn>
                              </p:par>
                            </p:childTnLst>
                          </p:cTn>
                        </p:par>
                      </p:childTnLst>
                    </p:cTn>
                  </p:par>
                  <p:par>
                    <p:cTn id="55" fill="hold">
                      <p:stCondLst>
                        <p:cond delay="indefinite"/>
                      </p:stCondLst>
                      <p:childTnLst>
                        <p:par>
                          <p:cTn id="56" fill="hold">
                            <p:stCondLst>
                              <p:cond delay="0"/>
                            </p:stCondLst>
                            <p:childTnLst>
                              <p:par>
                                <p:cTn id="57" presetID="2" presetClass="entr" presetSubtype="3" fill="hold" grpId="0" nodeType="clickEffect">
                                  <p:stCondLst>
                                    <p:cond delay="0"/>
                                  </p:stCondLst>
                                  <p:childTnLst>
                                    <p:set>
                                      <p:cBhvr>
                                        <p:cTn id="58" dur="1" fill="hold">
                                          <p:stCondLst>
                                            <p:cond delay="0"/>
                                          </p:stCondLst>
                                        </p:cTn>
                                        <p:tgtEl>
                                          <p:spTgt spid="20"/>
                                        </p:tgtEl>
                                        <p:attrNameLst>
                                          <p:attrName>style.visibility</p:attrName>
                                        </p:attrNameLst>
                                      </p:cBhvr>
                                      <p:to>
                                        <p:strVal val="visible"/>
                                      </p:to>
                                    </p:set>
                                    <p:anim calcmode="lin" valueType="num">
                                      <p:cBhvr additive="base">
                                        <p:cTn id="59" dur="500" fill="hold"/>
                                        <p:tgtEl>
                                          <p:spTgt spid="20"/>
                                        </p:tgtEl>
                                        <p:attrNameLst>
                                          <p:attrName>ppt_x</p:attrName>
                                        </p:attrNameLst>
                                      </p:cBhvr>
                                      <p:tavLst>
                                        <p:tav tm="0">
                                          <p:val>
                                            <p:strVal val="1+#ppt_w/2"/>
                                          </p:val>
                                        </p:tav>
                                        <p:tav tm="100000">
                                          <p:val>
                                            <p:strVal val="#ppt_x"/>
                                          </p:val>
                                        </p:tav>
                                      </p:tavLst>
                                    </p:anim>
                                    <p:anim calcmode="lin" valueType="num">
                                      <p:cBhvr additive="base">
                                        <p:cTn id="60" dur="500" fill="hold"/>
                                        <p:tgtEl>
                                          <p:spTgt spid="20"/>
                                        </p:tgtEl>
                                        <p:attrNameLst>
                                          <p:attrName>ppt_y</p:attrName>
                                        </p:attrNameLst>
                                      </p:cBhvr>
                                      <p:tavLst>
                                        <p:tav tm="0">
                                          <p:val>
                                            <p:strVal val="0-#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3" fill="hold" grpId="0" nodeType="clickEffect">
                                  <p:stCondLst>
                                    <p:cond delay="0"/>
                                  </p:stCondLst>
                                  <p:childTnLst>
                                    <p:set>
                                      <p:cBhvr>
                                        <p:cTn id="64" dur="1" fill="hold">
                                          <p:stCondLst>
                                            <p:cond delay="0"/>
                                          </p:stCondLst>
                                        </p:cTn>
                                        <p:tgtEl>
                                          <p:spTgt spid="21"/>
                                        </p:tgtEl>
                                        <p:attrNameLst>
                                          <p:attrName>style.visibility</p:attrName>
                                        </p:attrNameLst>
                                      </p:cBhvr>
                                      <p:to>
                                        <p:strVal val="visible"/>
                                      </p:to>
                                    </p:set>
                                    <p:anim calcmode="lin" valueType="num">
                                      <p:cBhvr additive="base">
                                        <p:cTn id="65" dur="500" fill="hold"/>
                                        <p:tgtEl>
                                          <p:spTgt spid="21"/>
                                        </p:tgtEl>
                                        <p:attrNameLst>
                                          <p:attrName>ppt_x</p:attrName>
                                        </p:attrNameLst>
                                      </p:cBhvr>
                                      <p:tavLst>
                                        <p:tav tm="0">
                                          <p:val>
                                            <p:strVal val="1+#ppt_w/2"/>
                                          </p:val>
                                        </p:tav>
                                        <p:tav tm="100000">
                                          <p:val>
                                            <p:strVal val="#ppt_x"/>
                                          </p:val>
                                        </p:tav>
                                      </p:tavLst>
                                    </p:anim>
                                    <p:anim calcmode="lin" valueType="num">
                                      <p:cBhvr additive="base">
                                        <p:cTn id="66" dur="500" fill="hold"/>
                                        <p:tgtEl>
                                          <p:spTgt spid="21"/>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12" grpId="0" animBg="1"/>
      <p:bldP spid="13" grpId="0"/>
      <p:bldP spid="15" grpId="0"/>
      <p:bldP spid="19" grpId="0"/>
      <p:bldP spid="20" grpId="0"/>
      <p:bldP spid="21" grpId="0"/>
      <p:bldP spid="24" grpId="0"/>
      <p:bldP spid="28" grpId="0"/>
      <p:bldP spid="29" grpId="0"/>
    </p:bld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980470" y="505361"/>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3" name="Rectangle 2"/>
          <p:cNvSpPr/>
          <p:nvPr/>
        </p:nvSpPr>
        <p:spPr>
          <a:xfrm>
            <a:off x="76200" y="381000"/>
            <a:ext cx="7904270" cy="614079"/>
          </a:xfrm>
          <a:prstGeom prst="rect">
            <a:avLst/>
          </a:prstGeom>
        </p:spPr>
        <p:txBody>
          <a:bodyPr wrap="square">
            <a:spAutoFit/>
          </a:bodyPr>
          <a:lstStyle/>
          <a:p>
            <a:pPr algn="r">
              <a:lnSpc>
                <a:spcPct val="200000"/>
              </a:lnSpc>
            </a:pPr>
            <a:r>
              <a:rPr lang="ar-SA" sz="2000" b="1" dirty="0" smtClean="0">
                <a:solidFill>
                  <a:srgbClr val="7030A0"/>
                </a:solidFill>
              </a:rPr>
              <a:t>عللي لما يأتي</a:t>
            </a:r>
            <a:endParaRPr lang="ar-SA" sz="2000" dirty="0">
              <a:solidFill>
                <a:srgbClr val="7030A0"/>
              </a:solidFill>
            </a:endParaRPr>
          </a:p>
        </p:txBody>
      </p:sp>
      <p:sp>
        <p:nvSpPr>
          <p:cNvPr id="5" name="Rectangle 12"/>
          <p:cNvSpPr/>
          <p:nvPr/>
        </p:nvSpPr>
        <p:spPr>
          <a:xfrm>
            <a:off x="3632955" y="2257961"/>
            <a:ext cx="4977645" cy="473206"/>
          </a:xfrm>
          <a:prstGeom prst="rect">
            <a:avLst/>
          </a:prstGeom>
        </p:spPr>
        <p:txBody>
          <a:bodyPr wrap="square">
            <a:spAutoFit/>
          </a:bodyPr>
          <a:lstStyle/>
          <a:p>
            <a:pPr algn="ctr">
              <a:lnSpc>
                <a:spcPct val="150000"/>
              </a:lnSpc>
            </a:pPr>
            <a:r>
              <a:rPr lang="ar-SA" b="1" dirty="0" smtClean="0">
                <a:solidFill>
                  <a:srgbClr val="00B0F0"/>
                </a:solidFill>
                <a:latin typeface="Sakkal Majalla" pitchFamily="2" charset="-78"/>
                <a:cs typeface="Sakkal Majalla" pitchFamily="2" charset="-78"/>
              </a:rPr>
              <a:t>بسبب السيادة على تربة </a:t>
            </a:r>
            <a:r>
              <a:rPr lang="ar-SA" b="1" dirty="0" err="1" smtClean="0">
                <a:solidFill>
                  <a:srgbClr val="00B0F0"/>
                </a:solidFill>
                <a:latin typeface="Sakkal Majalla" pitchFamily="2" charset="-78"/>
                <a:cs typeface="Sakkal Majalla" pitchFamily="2" charset="-78"/>
              </a:rPr>
              <a:t>والخرمة</a:t>
            </a:r>
            <a:r>
              <a:rPr lang="ar-SA" b="1" dirty="0" smtClean="0">
                <a:solidFill>
                  <a:srgbClr val="00B0F0"/>
                </a:solidFill>
                <a:latin typeface="Sakkal Majalla" pitchFamily="2" charset="-78"/>
                <a:cs typeface="Sakkal Majalla" pitchFamily="2" charset="-78"/>
              </a:rPr>
              <a:t> </a:t>
            </a:r>
            <a:endParaRPr lang="ar-SA" dirty="0"/>
          </a:p>
        </p:txBody>
      </p:sp>
      <p:sp>
        <p:nvSpPr>
          <p:cNvPr id="6" name="Rectangle 6"/>
          <p:cNvSpPr/>
          <p:nvPr/>
        </p:nvSpPr>
        <p:spPr>
          <a:xfrm>
            <a:off x="2590800" y="3283693"/>
            <a:ext cx="6400800" cy="784830"/>
          </a:xfrm>
          <a:prstGeom prst="rect">
            <a:avLst/>
          </a:prstGeom>
        </p:spPr>
        <p:txBody>
          <a:bodyPr wrap="square">
            <a:spAutoFit/>
          </a:bodyPr>
          <a:lstStyle/>
          <a:p>
            <a:pPr algn="r" rtl="1">
              <a:lnSpc>
                <a:spcPct val="300000"/>
              </a:lnSpc>
            </a:pPr>
            <a:r>
              <a:rPr lang="ar-SA" b="1" dirty="0" smtClean="0"/>
              <a:t>2- تحالف محمد بن علي الإدريسي مع الملك عبد العزيز</a:t>
            </a:r>
            <a:endParaRPr lang="en-US" dirty="0"/>
          </a:p>
        </p:txBody>
      </p:sp>
      <p:sp>
        <p:nvSpPr>
          <p:cNvPr id="8" name="Rectangle 12"/>
          <p:cNvSpPr/>
          <p:nvPr/>
        </p:nvSpPr>
        <p:spPr>
          <a:xfrm>
            <a:off x="2971800" y="4467761"/>
            <a:ext cx="4291845" cy="507831"/>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لتأمين بلاده من الأطماع الخارجية </a:t>
            </a:r>
            <a:endParaRPr lang="ar-SA" dirty="0"/>
          </a:p>
        </p:txBody>
      </p:sp>
      <p:sp>
        <p:nvSpPr>
          <p:cNvPr id="9" name="Rectangle 6"/>
          <p:cNvSpPr/>
          <p:nvPr/>
        </p:nvSpPr>
        <p:spPr>
          <a:xfrm>
            <a:off x="2590800" y="1244531"/>
            <a:ext cx="6400800" cy="784830"/>
          </a:xfrm>
          <a:prstGeom prst="rect">
            <a:avLst/>
          </a:prstGeom>
        </p:spPr>
        <p:txBody>
          <a:bodyPr wrap="square">
            <a:spAutoFit/>
          </a:bodyPr>
          <a:lstStyle/>
          <a:p>
            <a:pPr algn="r" rtl="1">
              <a:lnSpc>
                <a:spcPct val="300000"/>
              </a:lnSpc>
            </a:pPr>
            <a:r>
              <a:rPr lang="ar-SA" b="1" dirty="0" smtClean="0"/>
              <a:t>1- نشوب خلاف بين الملك عبد العزيز والشريف حسين بن علي</a:t>
            </a:r>
            <a:endParaRPr lang="en-US" dirty="0"/>
          </a:p>
        </p:txBody>
      </p:sp>
    </p:spTree>
    <p:extLst>
      <p:ext uri="{BB962C8B-B14F-4D97-AF65-F5344CB8AC3E}">
        <p14:creationId xmlns:p14="http://schemas.microsoft.com/office/powerpoint/2010/main" xmlns="" val="4165849111"/>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9"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additive="base">
                                        <p:cTn id="21" dur="500" fill="hold"/>
                                        <p:tgtEl>
                                          <p:spTgt spid="6"/>
                                        </p:tgtEl>
                                        <p:attrNameLst>
                                          <p:attrName>ppt_x</p:attrName>
                                        </p:attrNameLst>
                                      </p:cBhvr>
                                      <p:tavLst>
                                        <p:tav tm="0">
                                          <p:val>
                                            <p:strVal val="0-#ppt_w/2"/>
                                          </p:val>
                                        </p:tav>
                                        <p:tav tm="100000">
                                          <p:val>
                                            <p:strVal val="#ppt_x"/>
                                          </p:val>
                                        </p:tav>
                                      </p:tavLst>
                                    </p:anim>
                                    <p:anim calcmode="lin" valueType="num">
                                      <p:cBhvr additive="base">
                                        <p:cTn id="22"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9"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 calcmode="lin" valueType="num">
                                      <p:cBhvr additive="base">
                                        <p:cTn id="33" dur="500" fill="hold"/>
                                        <p:tgtEl>
                                          <p:spTgt spid="9"/>
                                        </p:tgtEl>
                                        <p:attrNameLst>
                                          <p:attrName>ppt_x</p:attrName>
                                        </p:attrNameLst>
                                      </p:cBhvr>
                                      <p:tavLst>
                                        <p:tav tm="0">
                                          <p:val>
                                            <p:strVal val="0-#ppt_w/2"/>
                                          </p:val>
                                        </p:tav>
                                        <p:tav tm="100000">
                                          <p:val>
                                            <p:strVal val="#ppt_x"/>
                                          </p:val>
                                        </p:tav>
                                      </p:tavLst>
                                    </p:anim>
                                    <p:anim calcmode="lin" valueType="num">
                                      <p:cBhvr additive="base">
                                        <p:cTn id="34" dur="5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additive="base">
                                        <p:cTn id="39" dur="500" fill="hold"/>
                                        <p:tgtEl>
                                          <p:spTgt spid="8"/>
                                        </p:tgtEl>
                                        <p:attrNameLst>
                                          <p:attrName>ppt_x</p:attrName>
                                        </p:attrNameLst>
                                      </p:cBhvr>
                                      <p:tavLst>
                                        <p:tav tm="0">
                                          <p:val>
                                            <p:strVal val="#ppt_x"/>
                                          </p:val>
                                        </p:tav>
                                        <p:tav tm="100000">
                                          <p:val>
                                            <p:strVal val="#ppt_x"/>
                                          </p:val>
                                        </p:tav>
                                      </p:tavLst>
                                    </p:anim>
                                    <p:anim calcmode="lin" valueType="num">
                                      <p:cBhvr additive="base">
                                        <p:cTn id="4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5" grpId="0"/>
      <p:bldP spid="6" grpId="0"/>
      <p:bldP spid="8" grpId="0"/>
      <p:bldP spid="9" grpId="0"/>
    </p:bld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lowchart: Multidocument 1"/>
          <p:cNvSpPr/>
          <p:nvPr/>
        </p:nvSpPr>
        <p:spPr>
          <a:xfrm>
            <a:off x="8096651" y="914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15" name="Rectangle 2"/>
          <p:cNvSpPr>
            <a:spLocks noChangeArrowheads="1"/>
          </p:cNvSpPr>
          <p:nvPr/>
        </p:nvSpPr>
        <p:spPr bwMode="auto">
          <a:xfrm>
            <a:off x="0" y="-38100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16" name="Rectangle 5"/>
          <p:cNvSpPr/>
          <p:nvPr/>
        </p:nvSpPr>
        <p:spPr>
          <a:xfrm>
            <a:off x="745132" y="786080"/>
            <a:ext cx="7351519" cy="613758"/>
          </a:xfrm>
          <a:prstGeom prst="rect">
            <a:avLst/>
          </a:prstGeom>
        </p:spPr>
        <p:txBody>
          <a:bodyPr wrap="square">
            <a:spAutoFit/>
          </a:bodyPr>
          <a:lstStyle/>
          <a:p>
            <a:pPr algn="r">
              <a:lnSpc>
                <a:spcPct val="200000"/>
              </a:lnSpc>
            </a:pPr>
            <a:r>
              <a:rPr lang="ar-SA" sz="2000" b="1" dirty="0" smtClean="0">
                <a:solidFill>
                  <a:srgbClr val="7030A0"/>
                </a:solidFill>
                <a:latin typeface="Sultan bold"/>
                <a:ea typeface="Times New Roman" pitchFamily="18" charset="0"/>
                <a:cs typeface="Arial" pitchFamily="34" charset="0"/>
              </a:rPr>
              <a:t>اختاري الاجابة الصحيحة</a:t>
            </a:r>
            <a:endParaRPr lang="ar-SA" sz="2000" dirty="0">
              <a:solidFill>
                <a:srgbClr val="7030A0"/>
              </a:solidFill>
            </a:endParaRPr>
          </a:p>
        </p:txBody>
      </p:sp>
      <p:sp>
        <p:nvSpPr>
          <p:cNvPr id="17" name="Rectangle 10"/>
          <p:cNvSpPr/>
          <p:nvPr/>
        </p:nvSpPr>
        <p:spPr>
          <a:xfrm>
            <a:off x="7239000" y="2297668"/>
            <a:ext cx="10257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ثلاثة أعوام</a:t>
            </a:r>
          </a:p>
        </p:txBody>
      </p:sp>
      <p:sp>
        <p:nvSpPr>
          <p:cNvPr id="18" name="Rectangle 10"/>
          <p:cNvSpPr/>
          <p:nvPr/>
        </p:nvSpPr>
        <p:spPr>
          <a:xfrm>
            <a:off x="5029200" y="2297668"/>
            <a:ext cx="121920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خمسة أعوام</a:t>
            </a:r>
          </a:p>
        </p:txBody>
      </p:sp>
      <p:sp>
        <p:nvSpPr>
          <p:cNvPr id="19" name="Rectangle 10"/>
          <p:cNvSpPr/>
          <p:nvPr/>
        </p:nvSpPr>
        <p:spPr>
          <a:xfrm>
            <a:off x="2743200" y="2297668"/>
            <a:ext cx="11019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سبعة أعوام</a:t>
            </a:r>
          </a:p>
        </p:txBody>
      </p:sp>
      <p:sp>
        <p:nvSpPr>
          <p:cNvPr id="20" name="Rectangle 5"/>
          <p:cNvSpPr/>
          <p:nvPr/>
        </p:nvSpPr>
        <p:spPr>
          <a:xfrm>
            <a:off x="0" y="1600200"/>
            <a:ext cx="8763000" cy="507831"/>
          </a:xfrm>
          <a:prstGeom prst="rect">
            <a:avLst/>
          </a:prstGeom>
        </p:spPr>
        <p:txBody>
          <a:bodyPr wrap="square">
            <a:spAutoFit/>
          </a:bodyPr>
          <a:lstStyle/>
          <a:p>
            <a:pPr algn="r" rtl="1">
              <a:lnSpc>
                <a:spcPct val="150000"/>
              </a:lnSpc>
            </a:pPr>
            <a:r>
              <a:rPr lang="ar-SA" b="1" dirty="0" smtClean="0"/>
              <a:t>1- منع الشريف حسين الملك عبد العزيز وأتباعه من الحج بعد معركة تربة سنة 1337 هـ واستمر الوضع لمدة </a:t>
            </a:r>
            <a:endParaRPr lang="en-US" dirty="0"/>
          </a:p>
        </p:txBody>
      </p:sp>
      <p:sp>
        <p:nvSpPr>
          <p:cNvPr id="21" name="Rectangle 10"/>
          <p:cNvSpPr/>
          <p:nvPr/>
        </p:nvSpPr>
        <p:spPr>
          <a:xfrm>
            <a:off x="6934200" y="3974068"/>
            <a:ext cx="198120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الحسن بن على الإدريسي</a:t>
            </a:r>
          </a:p>
        </p:txBody>
      </p:sp>
      <p:sp>
        <p:nvSpPr>
          <p:cNvPr id="22" name="Rectangle 10"/>
          <p:cNvSpPr/>
          <p:nvPr/>
        </p:nvSpPr>
        <p:spPr>
          <a:xfrm>
            <a:off x="3810000" y="3962400"/>
            <a:ext cx="220980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الشريف على بن الحسين</a:t>
            </a:r>
          </a:p>
        </p:txBody>
      </p:sp>
      <p:sp>
        <p:nvSpPr>
          <p:cNvPr id="24" name="Rectangle 10"/>
          <p:cNvSpPr/>
          <p:nvPr/>
        </p:nvSpPr>
        <p:spPr>
          <a:xfrm>
            <a:off x="1524000" y="3886200"/>
            <a:ext cx="17877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محمد بن على الإدريسي</a:t>
            </a:r>
          </a:p>
        </p:txBody>
      </p:sp>
      <p:sp>
        <p:nvSpPr>
          <p:cNvPr id="25" name="Rectangle 5"/>
          <p:cNvSpPr/>
          <p:nvPr/>
        </p:nvSpPr>
        <p:spPr>
          <a:xfrm>
            <a:off x="1295400" y="3276600"/>
            <a:ext cx="7467600" cy="473206"/>
          </a:xfrm>
          <a:prstGeom prst="rect">
            <a:avLst/>
          </a:prstGeom>
        </p:spPr>
        <p:txBody>
          <a:bodyPr wrap="square">
            <a:spAutoFit/>
          </a:bodyPr>
          <a:lstStyle/>
          <a:p>
            <a:pPr algn="r" rtl="1">
              <a:lnSpc>
                <a:spcPct val="150000"/>
              </a:lnSpc>
            </a:pPr>
            <a:r>
              <a:rPr lang="ar-SA" b="1" dirty="0" smtClean="0"/>
              <a:t>2- حرضه أعداء الحكم السعودي على الثورة ضد الملك عبد العزيز فى جازان</a:t>
            </a:r>
            <a:endParaRPr lang="en-US" dirty="0"/>
          </a:p>
        </p:txBody>
      </p:sp>
      <p:sp>
        <p:nvSpPr>
          <p:cNvPr id="26" name="سهم مخطط إلى اليمين 25"/>
          <p:cNvSpPr/>
          <p:nvPr/>
        </p:nvSpPr>
        <p:spPr>
          <a:xfrm rot="16200000">
            <a:off x="5372100" y="27051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
        <p:nvSpPr>
          <p:cNvPr id="27" name="سهم مخطط إلى اليمين 26"/>
          <p:cNvSpPr/>
          <p:nvPr/>
        </p:nvSpPr>
        <p:spPr>
          <a:xfrm rot="16200000">
            <a:off x="7505700" y="44577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xmlns="" val="229930494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ppt_x"/>
                                          </p:val>
                                        </p:tav>
                                        <p:tav tm="100000">
                                          <p:val>
                                            <p:strVal val="#ppt_x"/>
                                          </p:val>
                                        </p:tav>
                                      </p:tavLst>
                                    </p:anim>
                                    <p:anim calcmode="lin" valueType="num">
                                      <p:cBhvr additive="base">
                                        <p:cTn id="2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500" fill="hold"/>
                                        <p:tgtEl>
                                          <p:spTgt spid="18"/>
                                        </p:tgtEl>
                                        <p:attrNameLst>
                                          <p:attrName>ppt_x</p:attrName>
                                        </p:attrNameLst>
                                      </p:cBhvr>
                                      <p:tavLst>
                                        <p:tav tm="0">
                                          <p:val>
                                            <p:strVal val="#ppt_x"/>
                                          </p:val>
                                        </p:tav>
                                        <p:tav tm="100000">
                                          <p:val>
                                            <p:strVal val="#ppt_x"/>
                                          </p:val>
                                        </p:tav>
                                      </p:tavLst>
                                    </p:anim>
                                    <p:anim calcmode="lin" valueType="num">
                                      <p:cBhvr additive="base">
                                        <p:cTn id="2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anim calcmode="lin" valueType="num">
                                      <p:cBhvr additive="base">
                                        <p:cTn id="31" dur="500" fill="hold"/>
                                        <p:tgtEl>
                                          <p:spTgt spid="19"/>
                                        </p:tgtEl>
                                        <p:attrNameLst>
                                          <p:attrName>ppt_x</p:attrName>
                                        </p:attrNameLst>
                                      </p:cBhvr>
                                      <p:tavLst>
                                        <p:tav tm="0">
                                          <p:val>
                                            <p:strVal val="#ppt_x"/>
                                          </p:val>
                                        </p:tav>
                                        <p:tav tm="100000">
                                          <p:val>
                                            <p:strVal val="#ppt_x"/>
                                          </p:val>
                                        </p:tav>
                                      </p:tavLst>
                                    </p:anim>
                                    <p:anim calcmode="lin" valueType="num">
                                      <p:cBhvr additive="base">
                                        <p:cTn id="3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8" presetClass="entr" presetSubtype="0" accel="50000"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anim calcmode="lin" valueType="num">
                                      <p:cBhvr>
                                        <p:cTn id="37" dur="1000" fill="hold"/>
                                        <p:tgtEl>
                                          <p:spTgt spid="2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8" dur="1000" fill="hold"/>
                                        <p:tgtEl>
                                          <p:spTgt spid="26"/>
                                        </p:tgtEl>
                                        <p:attrNameLst>
                                          <p:attrName>ppt_x</p:attrName>
                                        </p:attrNameLst>
                                      </p:cBhvr>
                                      <p:tavLst>
                                        <p:tav tm="0">
                                          <p:val>
                                            <p:fltVal val="-1"/>
                                          </p:val>
                                        </p:tav>
                                        <p:tav tm="50000">
                                          <p:val>
                                            <p:fltVal val="0.95"/>
                                          </p:val>
                                        </p:tav>
                                        <p:tav tm="100000">
                                          <p:val>
                                            <p:strVal val="#ppt_x"/>
                                          </p:val>
                                        </p:tav>
                                      </p:tavLst>
                                    </p:anim>
                                    <p:anim calcmode="lin" valueType="num">
                                      <p:cBhvr>
                                        <p:cTn id="39" dur="1000" fill="hold"/>
                                        <p:tgtEl>
                                          <p:spTgt spid="26"/>
                                        </p:tgtEl>
                                        <p:attrNameLst>
                                          <p:attrName>ppt_y</p:attrName>
                                        </p:attrNameLst>
                                      </p:cBhvr>
                                      <p:tavLst>
                                        <p:tav tm="0">
                                          <p:val>
                                            <p:strVal val="#ppt_y"/>
                                          </p:val>
                                        </p:tav>
                                        <p:tav tm="100000">
                                          <p:val>
                                            <p:strVal val="#ppt_y"/>
                                          </p:val>
                                        </p:tav>
                                      </p:tavLst>
                                    </p:anim>
                                    <p:animEffect transition="in" filter="fade">
                                      <p:cBhvr>
                                        <p:cTn id="40" dur="1000"/>
                                        <p:tgtEl>
                                          <p:spTgt spid="26"/>
                                        </p:tgtEl>
                                      </p:cBhvr>
                                    </p:animEffect>
                                  </p:childTnLst>
                                </p:cTn>
                              </p:par>
                            </p:childTnLst>
                          </p:cTn>
                        </p:par>
                      </p:childTnLst>
                    </p:cTn>
                  </p:par>
                  <p:par>
                    <p:cTn id="41" fill="hold">
                      <p:stCondLst>
                        <p:cond delay="indefinite"/>
                      </p:stCondLst>
                      <p:childTnLst>
                        <p:par>
                          <p:cTn id="42" fill="hold">
                            <p:stCondLst>
                              <p:cond delay="0"/>
                            </p:stCondLst>
                            <p:childTnLst>
                              <p:par>
                                <p:cTn id="43" presetID="2" presetClass="entr" presetSubtype="3" fill="hold" grpId="0" nodeType="clickEffect">
                                  <p:stCondLst>
                                    <p:cond delay="0"/>
                                  </p:stCondLst>
                                  <p:childTnLst>
                                    <p:set>
                                      <p:cBhvr>
                                        <p:cTn id="44" dur="1" fill="hold">
                                          <p:stCondLst>
                                            <p:cond delay="0"/>
                                          </p:stCondLst>
                                        </p:cTn>
                                        <p:tgtEl>
                                          <p:spTgt spid="20"/>
                                        </p:tgtEl>
                                        <p:attrNameLst>
                                          <p:attrName>style.visibility</p:attrName>
                                        </p:attrNameLst>
                                      </p:cBhvr>
                                      <p:to>
                                        <p:strVal val="visible"/>
                                      </p:to>
                                    </p:set>
                                    <p:anim calcmode="lin" valueType="num">
                                      <p:cBhvr additive="base">
                                        <p:cTn id="45" dur="500" fill="hold"/>
                                        <p:tgtEl>
                                          <p:spTgt spid="20"/>
                                        </p:tgtEl>
                                        <p:attrNameLst>
                                          <p:attrName>ppt_x</p:attrName>
                                        </p:attrNameLst>
                                      </p:cBhvr>
                                      <p:tavLst>
                                        <p:tav tm="0">
                                          <p:val>
                                            <p:strVal val="1+#ppt_w/2"/>
                                          </p:val>
                                        </p:tav>
                                        <p:tav tm="100000">
                                          <p:val>
                                            <p:strVal val="#ppt_x"/>
                                          </p:val>
                                        </p:tav>
                                      </p:tavLst>
                                    </p:anim>
                                    <p:anim calcmode="lin" valueType="num">
                                      <p:cBhvr additive="base">
                                        <p:cTn id="46" dur="500" fill="hold"/>
                                        <p:tgtEl>
                                          <p:spTgt spid="20"/>
                                        </p:tgtEl>
                                        <p:attrNameLst>
                                          <p:attrName>ppt_y</p:attrName>
                                        </p:attrNameLst>
                                      </p:cBhvr>
                                      <p:tavLst>
                                        <p:tav tm="0">
                                          <p:val>
                                            <p:strVal val="0-#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fill="hold"/>
                                        <p:tgtEl>
                                          <p:spTgt spid="21"/>
                                        </p:tgtEl>
                                        <p:attrNameLst>
                                          <p:attrName>ppt_x</p:attrName>
                                        </p:attrNameLst>
                                      </p:cBhvr>
                                      <p:tavLst>
                                        <p:tav tm="0">
                                          <p:val>
                                            <p:strVal val="#ppt_x"/>
                                          </p:val>
                                        </p:tav>
                                        <p:tav tm="100000">
                                          <p:val>
                                            <p:strVal val="#ppt_x"/>
                                          </p:val>
                                        </p:tav>
                                      </p:tavLst>
                                    </p:anim>
                                    <p:anim calcmode="lin" valueType="num">
                                      <p:cBhvr additive="base">
                                        <p:cTn id="5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22"/>
                                        </p:tgtEl>
                                        <p:attrNameLst>
                                          <p:attrName>style.visibility</p:attrName>
                                        </p:attrNameLst>
                                      </p:cBhvr>
                                      <p:to>
                                        <p:strVal val="visible"/>
                                      </p:to>
                                    </p:set>
                                    <p:anim calcmode="lin" valueType="num">
                                      <p:cBhvr additive="base">
                                        <p:cTn id="57" dur="500" fill="hold"/>
                                        <p:tgtEl>
                                          <p:spTgt spid="22"/>
                                        </p:tgtEl>
                                        <p:attrNameLst>
                                          <p:attrName>ppt_x</p:attrName>
                                        </p:attrNameLst>
                                      </p:cBhvr>
                                      <p:tavLst>
                                        <p:tav tm="0">
                                          <p:val>
                                            <p:strVal val="#ppt_x"/>
                                          </p:val>
                                        </p:tav>
                                        <p:tav tm="100000">
                                          <p:val>
                                            <p:strVal val="#ppt_x"/>
                                          </p:val>
                                        </p:tav>
                                      </p:tavLst>
                                    </p:anim>
                                    <p:anim calcmode="lin" valueType="num">
                                      <p:cBhvr additive="base">
                                        <p:cTn id="5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24"/>
                                        </p:tgtEl>
                                        <p:attrNameLst>
                                          <p:attrName>style.visibility</p:attrName>
                                        </p:attrNameLst>
                                      </p:cBhvr>
                                      <p:to>
                                        <p:strVal val="visible"/>
                                      </p:to>
                                    </p:set>
                                    <p:anim calcmode="lin" valueType="num">
                                      <p:cBhvr additive="base">
                                        <p:cTn id="63" dur="500" fill="hold"/>
                                        <p:tgtEl>
                                          <p:spTgt spid="24"/>
                                        </p:tgtEl>
                                        <p:attrNameLst>
                                          <p:attrName>ppt_x</p:attrName>
                                        </p:attrNameLst>
                                      </p:cBhvr>
                                      <p:tavLst>
                                        <p:tav tm="0">
                                          <p:val>
                                            <p:strVal val="#ppt_x"/>
                                          </p:val>
                                        </p:tav>
                                        <p:tav tm="100000">
                                          <p:val>
                                            <p:strVal val="#ppt_x"/>
                                          </p:val>
                                        </p:tav>
                                      </p:tavLst>
                                    </p:anim>
                                    <p:anim calcmode="lin" valueType="num">
                                      <p:cBhvr additive="base">
                                        <p:cTn id="6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3" fill="hold" grpId="0" nodeType="clickEffect">
                                  <p:stCondLst>
                                    <p:cond delay="0"/>
                                  </p:stCondLst>
                                  <p:childTnLst>
                                    <p:set>
                                      <p:cBhvr>
                                        <p:cTn id="68" dur="1" fill="hold">
                                          <p:stCondLst>
                                            <p:cond delay="0"/>
                                          </p:stCondLst>
                                        </p:cTn>
                                        <p:tgtEl>
                                          <p:spTgt spid="25"/>
                                        </p:tgtEl>
                                        <p:attrNameLst>
                                          <p:attrName>style.visibility</p:attrName>
                                        </p:attrNameLst>
                                      </p:cBhvr>
                                      <p:to>
                                        <p:strVal val="visible"/>
                                      </p:to>
                                    </p:set>
                                    <p:anim calcmode="lin" valueType="num">
                                      <p:cBhvr additive="base">
                                        <p:cTn id="69" dur="500" fill="hold"/>
                                        <p:tgtEl>
                                          <p:spTgt spid="25"/>
                                        </p:tgtEl>
                                        <p:attrNameLst>
                                          <p:attrName>ppt_x</p:attrName>
                                        </p:attrNameLst>
                                      </p:cBhvr>
                                      <p:tavLst>
                                        <p:tav tm="0">
                                          <p:val>
                                            <p:strVal val="1+#ppt_w/2"/>
                                          </p:val>
                                        </p:tav>
                                        <p:tav tm="100000">
                                          <p:val>
                                            <p:strVal val="#ppt_x"/>
                                          </p:val>
                                        </p:tav>
                                      </p:tavLst>
                                    </p:anim>
                                    <p:anim calcmode="lin" valueType="num">
                                      <p:cBhvr additive="base">
                                        <p:cTn id="70" dur="500" fill="hold"/>
                                        <p:tgtEl>
                                          <p:spTgt spid="25"/>
                                        </p:tgtEl>
                                        <p:attrNameLst>
                                          <p:attrName>ppt_y</p:attrName>
                                        </p:attrNameLst>
                                      </p:cBhvr>
                                      <p:tavLst>
                                        <p:tav tm="0">
                                          <p:val>
                                            <p:strVal val="0-#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8" presetClass="entr" presetSubtype="0" accel="50000" fill="hold" grpId="0" nodeType="clickEffect">
                                  <p:stCondLst>
                                    <p:cond delay="0"/>
                                  </p:stCondLst>
                                  <p:childTnLst>
                                    <p:set>
                                      <p:cBhvr>
                                        <p:cTn id="74" dur="1" fill="hold">
                                          <p:stCondLst>
                                            <p:cond delay="0"/>
                                          </p:stCondLst>
                                        </p:cTn>
                                        <p:tgtEl>
                                          <p:spTgt spid="27"/>
                                        </p:tgtEl>
                                        <p:attrNameLst>
                                          <p:attrName>style.visibility</p:attrName>
                                        </p:attrNameLst>
                                      </p:cBhvr>
                                      <p:to>
                                        <p:strVal val="visible"/>
                                      </p:to>
                                    </p:set>
                                    <p:anim calcmode="lin" valueType="num">
                                      <p:cBhvr>
                                        <p:cTn id="75" dur="1000" fill="hold"/>
                                        <p:tgtEl>
                                          <p:spTgt spid="27"/>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76" dur="1000" fill="hold"/>
                                        <p:tgtEl>
                                          <p:spTgt spid="27"/>
                                        </p:tgtEl>
                                        <p:attrNameLst>
                                          <p:attrName>ppt_x</p:attrName>
                                        </p:attrNameLst>
                                      </p:cBhvr>
                                      <p:tavLst>
                                        <p:tav tm="0">
                                          <p:val>
                                            <p:fltVal val="-1"/>
                                          </p:val>
                                        </p:tav>
                                        <p:tav tm="50000">
                                          <p:val>
                                            <p:fltVal val="0.95"/>
                                          </p:val>
                                        </p:tav>
                                        <p:tav tm="100000">
                                          <p:val>
                                            <p:strVal val="#ppt_x"/>
                                          </p:val>
                                        </p:tav>
                                      </p:tavLst>
                                    </p:anim>
                                    <p:anim calcmode="lin" valueType="num">
                                      <p:cBhvr>
                                        <p:cTn id="77" dur="1000" fill="hold"/>
                                        <p:tgtEl>
                                          <p:spTgt spid="27"/>
                                        </p:tgtEl>
                                        <p:attrNameLst>
                                          <p:attrName>ppt_y</p:attrName>
                                        </p:attrNameLst>
                                      </p:cBhvr>
                                      <p:tavLst>
                                        <p:tav tm="0">
                                          <p:val>
                                            <p:strVal val="#ppt_y"/>
                                          </p:val>
                                        </p:tav>
                                        <p:tav tm="100000">
                                          <p:val>
                                            <p:strVal val="#ppt_y"/>
                                          </p:val>
                                        </p:tav>
                                      </p:tavLst>
                                    </p:anim>
                                    <p:animEffect transition="in" filter="fade">
                                      <p:cBhvr>
                                        <p:cTn id="78" dur="1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p:bldP spid="17" grpId="0"/>
      <p:bldP spid="18" grpId="0"/>
      <p:bldP spid="19" grpId="0"/>
      <p:bldP spid="20" grpId="0"/>
      <p:bldP spid="21" grpId="0"/>
      <p:bldP spid="22" grpId="0"/>
      <p:bldP spid="24" grpId="0"/>
      <p:bldP spid="25" grpId="0"/>
      <p:bldP spid="26" grpId="0" animBg="1"/>
      <p:bldP spid="27" grpId="0" animBg="1"/>
    </p:bld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utoShape 1"/>
          <p:cNvSpPr>
            <a:spLocks noChangeArrowheads="1"/>
          </p:cNvSpPr>
          <p:nvPr/>
        </p:nvSpPr>
        <p:spPr bwMode="auto">
          <a:xfrm>
            <a:off x="1134269" y="277812"/>
            <a:ext cx="6409531" cy="66357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9" name="Rectangle 3"/>
          <p:cNvSpPr>
            <a:spLocks noChangeArrowheads="1"/>
          </p:cNvSpPr>
          <p:nvPr/>
        </p:nvSpPr>
        <p:spPr bwMode="auto">
          <a:xfrm>
            <a:off x="1989412" y="378768"/>
            <a:ext cx="5165197"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a:t>
            </a:r>
            <a:r>
              <a:rPr kumimoji="0" lang="ar-SA"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الرابع</a:t>
            </a:r>
            <a:r>
              <a:rPr kumimoji="0" lang="ar-SA" sz="2400" b="1" i="0" u="none" strike="noStrike" cap="none" normalizeH="0" dirty="0" smtClean="0">
                <a:ln>
                  <a:noFill/>
                </a:ln>
                <a:solidFill>
                  <a:srgbClr val="002060"/>
                </a:solidFill>
                <a:effectLst/>
                <a:latin typeface="Sultan bold"/>
                <a:ea typeface="Times New Roman" pitchFamily="18" charset="0"/>
                <a:cs typeface="Arial" pitchFamily="34" charset="0"/>
              </a:rPr>
              <a:t> عشر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kumimoji="0" lang="ar-SA" sz="2400" b="1" i="0" u="none" strike="noStrike" cap="none" normalizeH="0" baseline="0" dirty="0" smtClean="0">
                <a:ln>
                  <a:noFill/>
                </a:ln>
                <a:solidFill>
                  <a:srgbClr val="FF0000"/>
                </a:solidFill>
                <a:effectLst/>
                <a:latin typeface="Sultan bold"/>
                <a:ea typeface="Times New Roman" pitchFamily="18" charset="0"/>
                <a:cs typeface="Arial" pitchFamily="34" charset="0"/>
              </a:rPr>
              <a:t>المملكه العربية السعودية(4</a:t>
            </a:r>
            <a:r>
              <a:rPr kumimoji="0" lang="ar-SA" sz="2400" b="1" i="0" u="none" strike="noStrike" cap="none" normalizeH="0" baseline="0" dirty="0" err="1" smtClean="0">
                <a:ln>
                  <a:noFill/>
                </a:ln>
                <a:solidFill>
                  <a:srgbClr val="FF0000"/>
                </a:solidFill>
                <a:effectLst/>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2" name="Flowchart: Multidocument 3"/>
          <p:cNvSpPr/>
          <p:nvPr/>
        </p:nvSpPr>
        <p:spPr>
          <a:xfrm>
            <a:off x="8078707" y="15240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lnSpc>
                <a:spcPct val="150000"/>
              </a:lnSpc>
            </a:pPr>
            <a:r>
              <a:rPr lang="en-US" sz="2800" dirty="0" smtClean="0"/>
              <a:t>2</a:t>
            </a:r>
            <a:endParaRPr lang="ar-SA" sz="2800" dirty="0"/>
          </a:p>
        </p:txBody>
      </p:sp>
      <p:sp>
        <p:nvSpPr>
          <p:cNvPr id="16" name="Rectangle 4"/>
          <p:cNvSpPr/>
          <p:nvPr/>
        </p:nvSpPr>
        <p:spPr>
          <a:xfrm>
            <a:off x="5614301" y="1524000"/>
            <a:ext cx="2452916" cy="577850"/>
          </a:xfrm>
          <a:prstGeom prst="rect">
            <a:avLst/>
          </a:prstGeom>
        </p:spPr>
        <p:txBody>
          <a:bodyPr wrap="none">
            <a:spAutoFit/>
          </a:bodyPr>
          <a:lstStyle/>
          <a:p>
            <a:pPr algn="r">
              <a:lnSpc>
                <a:spcPct val="150000"/>
              </a:lnSpc>
            </a:pPr>
            <a:r>
              <a:rPr lang="ar-SA" sz="2400" b="1" dirty="0" smtClean="0">
                <a:solidFill>
                  <a:srgbClr val="7030A0"/>
                </a:solidFill>
              </a:rPr>
              <a:t>اكملي الفراغات التالية </a:t>
            </a:r>
            <a:endParaRPr lang="ar-SA" sz="2400" b="1" dirty="0">
              <a:solidFill>
                <a:srgbClr val="7030A0"/>
              </a:solidFill>
            </a:endParaRPr>
          </a:p>
        </p:txBody>
      </p:sp>
      <p:sp>
        <p:nvSpPr>
          <p:cNvPr id="17" name="Rectangle 11"/>
          <p:cNvSpPr/>
          <p:nvPr/>
        </p:nvSpPr>
        <p:spPr>
          <a:xfrm>
            <a:off x="4724400" y="2667000"/>
            <a:ext cx="1828800"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قصر الإمارة فى الرياض</a:t>
            </a:r>
            <a:endParaRPr lang="ar-SA" dirty="0"/>
          </a:p>
        </p:txBody>
      </p:sp>
      <p:sp>
        <p:nvSpPr>
          <p:cNvPr id="18" name="Rectangle 8"/>
          <p:cNvSpPr/>
          <p:nvPr/>
        </p:nvSpPr>
        <p:spPr>
          <a:xfrm>
            <a:off x="447217" y="2667000"/>
            <a:ext cx="8620583" cy="612412"/>
          </a:xfrm>
          <a:prstGeom prst="rect">
            <a:avLst/>
          </a:prstGeom>
        </p:spPr>
        <p:txBody>
          <a:bodyPr wrap="square">
            <a:spAutoFit/>
          </a:bodyPr>
          <a:lstStyle/>
          <a:p>
            <a:pPr algn="r">
              <a:lnSpc>
                <a:spcPct val="200000"/>
              </a:lnSpc>
            </a:pPr>
            <a:r>
              <a:rPr lang="ar-SA" sz="2000" b="1" dirty="0" smtClean="0"/>
              <a:t>1- ولد الملك عبد العزيز </a:t>
            </a:r>
            <a:r>
              <a:rPr lang="ar-SA" sz="2000" b="1" dirty="0" err="1" smtClean="0"/>
              <a:t>فى ................................سنة ......................</a:t>
            </a:r>
            <a:endParaRPr lang="ar-SA" sz="2000" dirty="0"/>
          </a:p>
        </p:txBody>
      </p:sp>
      <p:sp>
        <p:nvSpPr>
          <p:cNvPr id="19" name="Rectangle 8"/>
          <p:cNvSpPr/>
          <p:nvPr/>
        </p:nvSpPr>
        <p:spPr>
          <a:xfrm>
            <a:off x="675817" y="4089231"/>
            <a:ext cx="8382000" cy="612412"/>
          </a:xfrm>
          <a:prstGeom prst="rect">
            <a:avLst/>
          </a:prstGeom>
        </p:spPr>
        <p:txBody>
          <a:bodyPr wrap="square">
            <a:spAutoFit/>
          </a:bodyPr>
          <a:lstStyle/>
          <a:p>
            <a:pPr algn="r">
              <a:lnSpc>
                <a:spcPct val="200000"/>
              </a:lnSpc>
            </a:pPr>
            <a:r>
              <a:rPr lang="ar-SA" sz="2000" b="1" dirty="0" smtClean="0"/>
              <a:t>2- ولد الملك سعود بن عبد العزيز </a:t>
            </a:r>
            <a:r>
              <a:rPr lang="ar-SA" sz="2000" b="1" dirty="0" err="1" smtClean="0"/>
              <a:t>فى ...................</a:t>
            </a:r>
            <a:r>
              <a:rPr lang="ar-SA" sz="2000" b="1" dirty="0" smtClean="0"/>
              <a:t> </a:t>
            </a:r>
            <a:r>
              <a:rPr lang="ar-SA" sz="2000" b="1" dirty="0" err="1" smtClean="0"/>
              <a:t>سنة ..............</a:t>
            </a:r>
            <a:endParaRPr lang="ar-SA" sz="2000" dirty="0"/>
          </a:p>
        </p:txBody>
      </p:sp>
      <p:sp>
        <p:nvSpPr>
          <p:cNvPr id="21" name="Rectangle 11"/>
          <p:cNvSpPr/>
          <p:nvPr/>
        </p:nvSpPr>
        <p:spPr>
          <a:xfrm>
            <a:off x="4800600" y="4038600"/>
            <a:ext cx="838200" cy="507831"/>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الكويت</a:t>
            </a:r>
            <a:endParaRPr lang="ar-SA" dirty="0"/>
          </a:p>
        </p:txBody>
      </p:sp>
      <p:sp>
        <p:nvSpPr>
          <p:cNvPr id="10" name="Rectangle 8"/>
          <p:cNvSpPr/>
          <p:nvPr/>
        </p:nvSpPr>
        <p:spPr>
          <a:xfrm>
            <a:off x="685800" y="5331188"/>
            <a:ext cx="8382000" cy="612412"/>
          </a:xfrm>
          <a:prstGeom prst="rect">
            <a:avLst/>
          </a:prstGeom>
        </p:spPr>
        <p:txBody>
          <a:bodyPr wrap="square">
            <a:spAutoFit/>
          </a:bodyPr>
          <a:lstStyle/>
          <a:p>
            <a:pPr algn="r">
              <a:lnSpc>
                <a:spcPct val="200000"/>
              </a:lnSpc>
            </a:pPr>
            <a:r>
              <a:rPr lang="ar-SA" sz="2000" b="1" dirty="0" smtClean="0"/>
              <a:t>2- بويع </a:t>
            </a:r>
            <a:r>
              <a:rPr lang="ar-SA" sz="2000" b="1" dirty="0" err="1" smtClean="0"/>
              <a:t>الملك..................</a:t>
            </a:r>
            <a:r>
              <a:rPr lang="ar-SA" sz="2000" b="1" dirty="0" smtClean="0"/>
              <a:t> بالحكم سنة 1373 هـ</a:t>
            </a:r>
            <a:endParaRPr lang="ar-SA" sz="2000" dirty="0"/>
          </a:p>
        </p:txBody>
      </p:sp>
      <p:sp>
        <p:nvSpPr>
          <p:cNvPr id="11" name="Rectangle 11"/>
          <p:cNvSpPr/>
          <p:nvPr/>
        </p:nvSpPr>
        <p:spPr>
          <a:xfrm>
            <a:off x="2743200" y="2667000"/>
            <a:ext cx="1143000" cy="473206"/>
          </a:xfrm>
          <a:prstGeom prst="rect">
            <a:avLst/>
          </a:prstGeom>
        </p:spPr>
        <p:txBody>
          <a:bodyPr wrap="square">
            <a:spAutoFit/>
          </a:bodyPr>
          <a:lstStyle/>
          <a:p>
            <a:pPr algn="ctr">
              <a:lnSpc>
                <a:spcPct val="150000"/>
              </a:lnSpc>
            </a:pPr>
            <a:r>
              <a:rPr lang="ar-SA" b="1" dirty="0" smtClean="0">
                <a:solidFill>
                  <a:srgbClr val="00B0F0"/>
                </a:solidFill>
                <a:latin typeface="Sakkal Majalla" pitchFamily="2" charset="-78"/>
                <a:cs typeface="Sakkal Majalla" pitchFamily="2" charset="-78"/>
              </a:rPr>
              <a:t>1293 هـ</a:t>
            </a:r>
            <a:endParaRPr lang="ar-SA" dirty="0"/>
          </a:p>
        </p:txBody>
      </p:sp>
      <p:sp>
        <p:nvSpPr>
          <p:cNvPr id="13" name="Rectangle 11"/>
          <p:cNvSpPr/>
          <p:nvPr/>
        </p:nvSpPr>
        <p:spPr>
          <a:xfrm>
            <a:off x="3124200" y="4038600"/>
            <a:ext cx="838200"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1319 هـ</a:t>
            </a:r>
            <a:endParaRPr lang="ar-SA" dirty="0"/>
          </a:p>
        </p:txBody>
      </p:sp>
      <p:sp>
        <p:nvSpPr>
          <p:cNvPr id="14" name="Rectangle 11"/>
          <p:cNvSpPr/>
          <p:nvPr/>
        </p:nvSpPr>
        <p:spPr>
          <a:xfrm>
            <a:off x="6705600" y="5334000"/>
            <a:ext cx="838200"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سعود</a:t>
            </a:r>
            <a:endParaRPr lang="ar-SA" dirty="0"/>
          </a:p>
        </p:txBody>
      </p:sp>
    </p:spTree>
    <p:extLst>
      <p:ext uri="{BB962C8B-B14F-4D97-AF65-F5344CB8AC3E}">
        <p14:creationId xmlns:p14="http://schemas.microsoft.com/office/powerpoint/2010/main" xmlns="" val="51461554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0-#ppt_w/2"/>
                                          </p:val>
                                        </p:tav>
                                        <p:tav tm="100000">
                                          <p:val>
                                            <p:strVal val="#ppt_x"/>
                                          </p:val>
                                        </p:tav>
                                      </p:tavLst>
                                    </p:anim>
                                    <p:anim calcmode="lin" valueType="num">
                                      <p:cBhvr additive="base">
                                        <p:cTn id="8" dur="5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0-#ppt_w/2"/>
                                          </p:val>
                                        </p:tav>
                                        <p:tav tm="100000">
                                          <p:val>
                                            <p:strVal val="#ppt_x"/>
                                          </p:val>
                                        </p:tav>
                                      </p:tavLst>
                                    </p:anim>
                                    <p:anim calcmode="lin" valueType="num">
                                      <p:cBhvr additive="base">
                                        <p:cTn id="14"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1+#ppt_w/2"/>
                                          </p:val>
                                        </p:tav>
                                        <p:tav tm="100000">
                                          <p:val>
                                            <p:strVal val="#ppt_x"/>
                                          </p:val>
                                        </p:tav>
                                      </p:tavLst>
                                    </p:anim>
                                    <p:anim calcmode="lin" valueType="num">
                                      <p:cBhvr additive="base">
                                        <p:cTn id="20"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1+#ppt_w/2"/>
                                          </p:val>
                                        </p:tav>
                                        <p:tav tm="100000">
                                          <p:val>
                                            <p:strVal val="#ppt_x"/>
                                          </p:val>
                                        </p:tav>
                                      </p:tavLst>
                                    </p:anim>
                                    <p:anim calcmode="lin" valueType="num">
                                      <p:cBhvr additive="base">
                                        <p:cTn id="26" dur="500" fill="hold"/>
                                        <p:tgtEl>
                                          <p:spTgt spid="16"/>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6" presetClass="entr" presetSubtype="26"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barn(inHorizontal)">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3" fill="hold" grpId="0" nodeType="clickEffect">
                                  <p:stCondLst>
                                    <p:cond delay="0"/>
                                  </p:stCondLst>
                                  <p:childTnLst>
                                    <p:set>
                                      <p:cBhvr>
                                        <p:cTn id="35" dur="1" fill="hold">
                                          <p:stCondLst>
                                            <p:cond delay="0"/>
                                          </p:stCondLst>
                                        </p:cTn>
                                        <p:tgtEl>
                                          <p:spTgt spid="17"/>
                                        </p:tgtEl>
                                        <p:attrNameLst>
                                          <p:attrName>style.visibility</p:attrName>
                                        </p:attrNameLst>
                                      </p:cBhvr>
                                      <p:to>
                                        <p:strVal val="visible"/>
                                      </p:to>
                                    </p:set>
                                    <p:anim calcmode="lin" valueType="num">
                                      <p:cBhvr additive="base">
                                        <p:cTn id="36" dur="500" fill="hold"/>
                                        <p:tgtEl>
                                          <p:spTgt spid="17"/>
                                        </p:tgtEl>
                                        <p:attrNameLst>
                                          <p:attrName>ppt_x</p:attrName>
                                        </p:attrNameLst>
                                      </p:cBhvr>
                                      <p:tavLst>
                                        <p:tav tm="0">
                                          <p:val>
                                            <p:strVal val="1+#ppt_w/2"/>
                                          </p:val>
                                        </p:tav>
                                        <p:tav tm="100000">
                                          <p:val>
                                            <p:strVal val="#ppt_x"/>
                                          </p:val>
                                        </p:tav>
                                      </p:tavLst>
                                    </p:anim>
                                    <p:anim calcmode="lin" valueType="num">
                                      <p:cBhvr additive="base">
                                        <p:cTn id="37"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6" presetClass="entr" presetSubtype="26"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barn(inHorizontal)">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2" presetClass="entr" presetSubtype="3"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additive="base">
                                        <p:cTn id="47" dur="500" fill="hold"/>
                                        <p:tgtEl>
                                          <p:spTgt spid="21"/>
                                        </p:tgtEl>
                                        <p:attrNameLst>
                                          <p:attrName>ppt_x</p:attrName>
                                        </p:attrNameLst>
                                      </p:cBhvr>
                                      <p:tavLst>
                                        <p:tav tm="0">
                                          <p:val>
                                            <p:strVal val="1+#ppt_w/2"/>
                                          </p:val>
                                        </p:tav>
                                        <p:tav tm="100000">
                                          <p:val>
                                            <p:strVal val="#ppt_x"/>
                                          </p:val>
                                        </p:tav>
                                      </p:tavLst>
                                    </p:anim>
                                    <p:anim calcmode="lin" valueType="num">
                                      <p:cBhvr additive="base">
                                        <p:cTn id="48" dur="500" fill="hold"/>
                                        <p:tgtEl>
                                          <p:spTgt spid="21"/>
                                        </p:tgtEl>
                                        <p:attrNameLst>
                                          <p:attrName>ppt_y</p:attrName>
                                        </p:attrNameLst>
                                      </p:cBhvr>
                                      <p:tavLst>
                                        <p:tav tm="0">
                                          <p:val>
                                            <p:strVal val="0-#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6" presetClass="entr" presetSubtype="26" fill="hold" grpId="0" nodeType="clickEffect">
                                  <p:stCondLst>
                                    <p:cond delay="0"/>
                                  </p:stCondLst>
                                  <p:childTnLst>
                                    <p:set>
                                      <p:cBhvr>
                                        <p:cTn id="52" dur="1" fill="hold">
                                          <p:stCondLst>
                                            <p:cond delay="0"/>
                                          </p:stCondLst>
                                        </p:cTn>
                                        <p:tgtEl>
                                          <p:spTgt spid="10"/>
                                        </p:tgtEl>
                                        <p:attrNameLst>
                                          <p:attrName>style.visibility</p:attrName>
                                        </p:attrNameLst>
                                      </p:cBhvr>
                                      <p:to>
                                        <p:strVal val="visible"/>
                                      </p:to>
                                    </p:set>
                                    <p:animEffect transition="in" filter="barn(inHorizontal)">
                                      <p:cBhvr>
                                        <p:cTn id="53" dur="500"/>
                                        <p:tgtEl>
                                          <p:spTgt spid="10"/>
                                        </p:tgtEl>
                                      </p:cBhvr>
                                    </p:animEffect>
                                  </p:childTnLst>
                                </p:cTn>
                              </p:par>
                            </p:childTnLst>
                          </p:cTn>
                        </p:par>
                      </p:childTnLst>
                    </p:cTn>
                  </p:par>
                  <p:par>
                    <p:cTn id="54" fill="hold">
                      <p:stCondLst>
                        <p:cond delay="indefinite"/>
                      </p:stCondLst>
                      <p:childTnLst>
                        <p:par>
                          <p:cTn id="55" fill="hold">
                            <p:stCondLst>
                              <p:cond delay="0"/>
                            </p:stCondLst>
                            <p:childTnLst>
                              <p:par>
                                <p:cTn id="56" presetID="2" presetClass="entr" presetSubtype="3" fill="hold" grpId="0" nodeType="clickEffect">
                                  <p:stCondLst>
                                    <p:cond delay="0"/>
                                  </p:stCondLst>
                                  <p:childTnLst>
                                    <p:set>
                                      <p:cBhvr>
                                        <p:cTn id="57" dur="1" fill="hold">
                                          <p:stCondLst>
                                            <p:cond delay="0"/>
                                          </p:stCondLst>
                                        </p:cTn>
                                        <p:tgtEl>
                                          <p:spTgt spid="11"/>
                                        </p:tgtEl>
                                        <p:attrNameLst>
                                          <p:attrName>style.visibility</p:attrName>
                                        </p:attrNameLst>
                                      </p:cBhvr>
                                      <p:to>
                                        <p:strVal val="visible"/>
                                      </p:to>
                                    </p:set>
                                    <p:anim calcmode="lin" valueType="num">
                                      <p:cBhvr additive="base">
                                        <p:cTn id="58" dur="500" fill="hold"/>
                                        <p:tgtEl>
                                          <p:spTgt spid="11"/>
                                        </p:tgtEl>
                                        <p:attrNameLst>
                                          <p:attrName>ppt_x</p:attrName>
                                        </p:attrNameLst>
                                      </p:cBhvr>
                                      <p:tavLst>
                                        <p:tav tm="0">
                                          <p:val>
                                            <p:strVal val="1+#ppt_w/2"/>
                                          </p:val>
                                        </p:tav>
                                        <p:tav tm="100000">
                                          <p:val>
                                            <p:strVal val="#ppt_x"/>
                                          </p:val>
                                        </p:tav>
                                      </p:tavLst>
                                    </p:anim>
                                    <p:anim calcmode="lin" valueType="num">
                                      <p:cBhvr additive="base">
                                        <p:cTn id="59" dur="5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3" fill="hold" grpId="0" nodeType="clickEffect">
                                  <p:stCondLst>
                                    <p:cond delay="0"/>
                                  </p:stCondLst>
                                  <p:childTnLst>
                                    <p:set>
                                      <p:cBhvr>
                                        <p:cTn id="63" dur="1" fill="hold">
                                          <p:stCondLst>
                                            <p:cond delay="0"/>
                                          </p:stCondLst>
                                        </p:cTn>
                                        <p:tgtEl>
                                          <p:spTgt spid="13"/>
                                        </p:tgtEl>
                                        <p:attrNameLst>
                                          <p:attrName>style.visibility</p:attrName>
                                        </p:attrNameLst>
                                      </p:cBhvr>
                                      <p:to>
                                        <p:strVal val="visible"/>
                                      </p:to>
                                    </p:set>
                                    <p:anim calcmode="lin" valueType="num">
                                      <p:cBhvr additive="base">
                                        <p:cTn id="64" dur="500" fill="hold"/>
                                        <p:tgtEl>
                                          <p:spTgt spid="13"/>
                                        </p:tgtEl>
                                        <p:attrNameLst>
                                          <p:attrName>ppt_x</p:attrName>
                                        </p:attrNameLst>
                                      </p:cBhvr>
                                      <p:tavLst>
                                        <p:tav tm="0">
                                          <p:val>
                                            <p:strVal val="1+#ppt_w/2"/>
                                          </p:val>
                                        </p:tav>
                                        <p:tav tm="100000">
                                          <p:val>
                                            <p:strVal val="#ppt_x"/>
                                          </p:val>
                                        </p:tav>
                                      </p:tavLst>
                                    </p:anim>
                                    <p:anim calcmode="lin" valueType="num">
                                      <p:cBhvr additive="base">
                                        <p:cTn id="65"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2" presetClass="entr" presetSubtype="3" fill="hold" grpId="0" nodeType="clickEffect">
                                  <p:stCondLst>
                                    <p:cond delay="0"/>
                                  </p:stCondLst>
                                  <p:childTnLst>
                                    <p:set>
                                      <p:cBhvr>
                                        <p:cTn id="69" dur="1" fill="hold">
                                          <p:stCondLst>
                                            <p:cond delay="0"/>
                                          </p:stCondLst>
                                        </p:cTn>
                                        <p:tgtEl>
                                          <p:spTgt spid="14"/>
                                        </p:tgtEl>
                                        <p:attrNameLst>
                                          <p:attrName>style.visibility</p:attrName>
                                        </p:attrNameLst>
                                      </p:cBhvr>
                                      <p:to>
                                        <p:strVal val="visible"/>
                                      </p:to>
                                    </p:set>
                                    <p:anim calcmode="lin" valueType="num">
                                      <p:cBhvr additive="base">
                                        <p:cTn id="70" dur="500" fill="hold"/>
                                        <p:tgtEl>
                                          <p:spTgt spid="14"/>
                                        </p:tgtEl>
                                        <p:attrNameLst>
                                          <p:attrName>ppt_x</p:attrName>
                                        </p:attrNameLst>
                                      </p:cBhvr>
                                      <p:tavLst>
                                        <p:tav tm="0">
                                          <p:val>
                                            <p:strVal val="1+#ppt_w/2"/>
                                          </p:val>
                                        </p:tav>
                                        <p:tav tm="100000">
                                          <p:val>
                                            <p:strVal val="#ppt_x"/>
                                          </p:val>
                                        </p:tav>
                                      </p:tavLst>
                                    </p:anim>
                                    <p:anim calcmode="lin" valueType="num">
                                      <p:cBhvr additive="base">
                                        <p:cTn id="71" dur="500" fill="hold"/>
                                        <p:tgtEl>
                                          <p:spTgt spid="1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12" grpId="0" animBg="1"/>
      <p:bldP spid="16" grpId="0"/>
      <p:bldP spid="17" grpId="0"/>
      <p:bldP spid="18" grpId="0"/>
      <p:bldP spid="19" grpId="0"/>
      <p:bldP spid="21" grpId="0"/>
      <p:bldP spid="10" grpId="0"/>
      <p:bldP spid="11" grpId="0"/>
      <p:bldP spid="13" grpId="0"/>
      <p:bldP spid="1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3" name="AutoShape 1"/>
          <p:cNvSpPr>
            <a:spLocks noChangeArrowheads="1"/>
          </p:cNvSpPr>
          <p:nvPr/>
        </p:nvSpPr>
        <p:spPr bwMode="auto">
          <a:xfrm>
            <a:off x="1752601" y="425126"/>
            <a:ext cx="5086698" cy="5810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sz="2800" b="1" dirty="0">
              <a:solidFill>
                <a:srgbClr val="7030A0"/>
              </a:solidFill>
            </a:endParaRPr>
          </a:p>
        </p:txBody>
      </p:sp>
      <p:sp>
        <p:nvSpPr>
          <p:cNvPr id="4" name="Rectangle 3"/>
          <p:cNvSpPr>
            <a:spLocks noChangeArrowheads="1"/>
          </p:cNvSpPr>
          <p:nvPr/>
        </p:nvSpPr>
        <p:spPr bwMode="auto">
          <a:xfrm>
            <a:off x="1695102" y="484807"/>
            <a:ext cx="5239098"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kumimoji="0" lang="ar-SA" sz="2400" b="1" i="0" u="none" strike="noStrike" cap="none" normalizeH="0" baseline="0" dirty="0" smtClean="0">
                <a:ln>
                  <a:noFill/>
                </a:ln>
                <a:solidFill>
                  <a:srgbClr val="002060"/>
                </a:solidFill>
                <a:effectLst/>
                <a:latin typeface="Sultan bold"/>
                <a:ea typeface="Times New Roman" pitchFamily="18" charset="0"/>
                <a:cs typeface="Arial" pitchFamily="34" charset="0"/>
              </a:rPr>
              <a:t>ثاني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400" b="1" dirty="0" smtClean="0">
                <a:solidFill>
                  <a:srgbClr val="FF0000"/>
                </a:solidFill>
                <a:latin typeface="Sultan bold"/>
                <a:ea typeface="Times New Roman" pitchFamily="18" charset="0"/>
                <a:cs typeface="Arial" pitchFamily="34" charset="0"/>
              </a:rPr>
              <a:t>تابع 1- نظام الحكم والإدارة </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Flowchart: Multidocument 4"/>
          <p:cNvSpPr/>
          <p:nvPr/>
        </p:nvSpPr>
        <p:spPr>
          <a:xfrm>
            <a:off x="8077200" y="13716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6" name="Rectangle 5"/>
          <p:cNvSpPr/>
          <p:nvPr/>
        </p:nvSpPr>
        <p:spPr>
          <a:xfrm>
            <a:off x="762000" y="1447800"/>
            <a:ext cx="7305205" cy="461665"/>
          </a:xfrm>
          <a:prstGeom prst="rect">
            <a:avLst/>
          </a:prstGeom>
        </p:spPr>
        <p:txBody>
          <a:bodyPr wrap="none">
            <a:spAutoFit/>
          </a:bodyPr>
          <a:lstStyle/>
          <a:p>
            <a:pPr algn="r"/>
            <a:r>
              <a:rPr lang="ar-SA" sz="2400" b="1" dirty="0" smtClean="0">
                <a:solidFill>
                  <a:srgbClr val="7030A0"/>
                </a:solidFill>
              </a:rPr>
              <a:t>عرفي ديوان الخراج الذي أنشئ فى عهد عمر بن الخطاب رضي الله عنه </a:t>
            </a:r>
            <a:endParaRPr lang="ar-SA" sz="2400" b="1" dirty="0">
              <a:solidFill>
                <a:srgbClr val="7030A0"/>
              </a:solidFill>
            </a:endParaRPr>
          </a:p>
        </p:txBody>
      </p:sp>
      <p:sp>
        <p:nvSpPr>
          <p:cNvPr id="11" name="Rectangle 6"/>
          <p:cNvSpPr/>
          <p:nvPr/>
        </p:nvSpPr>
        <p:spPr>
          <a:xfrm>
            <a:off x="2133600" y="2286000"/>
            <a:ext cx="5429356" cy="400110"/>
          </a:xfrm>
          <a:prstGeom prst="rect">
            <a:avLst/>
          </a:prstGeom>
        </p:spPr>
        <p:txBody>
          <a:bodyPr wrap="square">
            <a:spAutoFit/>
          </a:bodyPr>
          <a:lstStyle/>
          <a:p>
            <a:pPr algn="r"/>
            <a:r>
              <a:rPr lang="ar-SA" sz="2000" b="1" dirty="0" smtClean="0">
                <a:solidFill>
                  <a:srgbClr val="00B0F0"/>
                </a:solidFill>
                <a:latin typeface="Sakkal Majalla" pitchFamily="2" charset="-78"/>
                <a:cs typeface="Sakkal Majalla" pitchFamily="2" charset="-78"/>
              </a:rPr>
              <a:t>لتدوين موارد الدولة ومصروفاتها وما يحصل عليه من غلة الأرض</a:t>
            </a:r>
            <a:endParaRPr lang="ar-SA" sz="2000" dirty="0">
              <a:solidFill>
                <a:srgbClr val="00B0F0"/>
              </a:solidFill>
            </a:endParaRPr>
          </a:p>
        </p:txBody>
      </p:sp>
      <p:sp>
        <p:nvSpPr>
          <p:cNvPr id="12" name="Rectangle 6"/>
          <p:cNvSpPr/>
          <p:nvPr/>
        </p:nvSpPr>
        <p:spPr>
          <a:xfrm>
            <a:off x="248054" y="4355321"/>
            <a:ext cx="8698191" cy="1131079"/>
          </a:xfrm>
          <a:prstGeom prst="rect">
            <a:avLst/>
          </a:prstGeom>
        </p:spPr>
        <p:txBody>
          <a:bodyPr wrap="square">
            <a:spAutoFit/>
          </a:bodyPr>
          <a:lstStyle/>
          <a:p>
            <a:pPr algn="r" rtl="1">
              <a:lnSpc>
                <a:spcPct val="200000"/>
              </a:lnSpc>
            </a:pPr>
            <a:r>
              <a:rPr lang="ar-SA" b="1" dirty="0"/>
              <a:t>1- </a:t>
            </a:r>
            <a:r>
              <a:rPr lang="ar-SA" b="1" dirty="0" smtClean="0"/>
              <a:t>اول من كلف عمالا للحسبة فى الإسلام </a:t>
            </a:r>
            <a:r>
              <a:rPr lang="ar-SA" b="1" dirty="0" err="1" smtClean="0"/>
              <a:t>هو ..........................................................</a:t>
            </a:r>
            <a:r>
              <a:rPr lang="ar-SA" b="1" dirty="0" smtClean="0"/>
              <a:t> </a:t>
            </a:r>
            <a:r>
              <a:rPr lang="ar-SA" b="1" dirty="0"/>
              <a:t>						</a:t>
            </a:r>
            <a:endParaRPr lang="en-US" dirty="0"/>
          </a:p>
        </p:txBody>
      </p:sp>
      <p:sp>
        <p:nvSpPr>
          <p:cNvPr id="14" name="Rectangle 5"/>
          <p:cNvSpPr/>
          <p:nvPr/>
        </p:nvSpPr>
        <p:spPr>
          <a:xfrm>
            <a:off x="1905000" y="4419600"/>
            <a:ext cx="3732689" cy="400110"/>
          </a:xfrm>
          <a:prstGeom prst="rect">
            <a:avLst/>
          </a:prstGeom>
        </p:spPr>
        <p:txBody>
          <a:bodyPr wrap="square">
            <a:spAutoFit/>
          </a:bodyPr>
          <a:lstStyle/>
          <a:p>
            <a:pPr algn="ctr"/>
            <a:r>
              <a:rPr lang="ar-SA" sz="2000" b="1" dirty="0" smtClean="0">
                <a:solidFill>
                  <a:srgbClr val="00B0F0"/>
                </a:solidFill>
                <a:latin typeface="Sakkal Majalla" pitchFamily="2" charset="-78"/>
                <a:cs typeface="Sakkal Majalla" pitchFamily="2" charset="-78"/>
              </a:rPr>
              <a:t>الخليفة عمر بن الخطاب رضي الله عنه</a:t>
            </a:r>
            <a:endParaRPr lang="ar-SA" sz="2000" b="1" dirty="0">
              <a:solidFill>
                <a:srgbClr val="00B0F0"/>
              </a:solidFill>
              <a:latin typeface="Sakkal Majalla" pitchFamily="2" charset="-78"/>
              <a:cs typeface="Sakkal Majalla" pitchFamily="2" charset="-78"/>
            </a:endParaRPr>
          </a:p>
        </p:txBody>
      </p:sp>
      <p:sp>
        <p:nvSpPr>
          <p:cNvPr id="15" name="Flowchart: Multidocument 1"/>
          <p:cNvSpPr/>
          <p:nvPr/>
        </p:nvSpPr>
        <p:spPr>
          <a:xfrm>
            <a:off x="8172851" y="34290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16" name="Rectangle 2"/>
          <p:cNvSpPr/>
          <p:nvPr/>
        </p:nvSpPr>
        <p:spPr>
          <a:xfrm>
            <a:off x="1619654" y="3500735"/>
            <a:ext cx="6545940" cy="461665"/>
          </a:xfrm>
          <a:prstGeom prst="rect">
            <a:avLst/>
          </a:prstGeom>
        </p:spPr>
        <p:txBody>
          <a:bodyPr wrap="square">
            <a:spAutoFit/>
          </a:bodyPr>
          <a:lstStyle/>
          <a:p>
            <a:pPr algn="r"/>
            <a:r>
              <a:rPr lang="ar-SA" sz="2400" b="1" dirty="0" smtClean="0">
                <a:solidFill>
                  <a:srgbClr val="7030A0"/>
                </a:solidFill>
              </a:rPr>
              <a:t>اكملي الفراغات التالية</a:t>
            </a:r>
            <a:endParaRPr lang="ar-SA" sz="2400" dirty="0">
              <a:solidFill>
                <a:srgbClr val="7030A0"/>
              </a:solidFill>
            </a:endParaRPr>
          </a:p>
        </p:txBody>
      </p:sp>
    </p:spTree>
    <p:extLst>
      <p:ext uri="{BB962C8B-B14F-4D97-AF65-F5344CB8AC3E}">
        <p14:creationId xmlns:p14="http://schemas.microsoft.com/office/powerpoint/2010/main" xmlns="" val="1702277987"/>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anim calcmode="lin" valueType="num">
                                      <p:cBhvr>
                                        <p:cTn id="10" dur="500" fill="hold"/>
                                        <p:tgtEl>
                                          <p:spTgt spid="2"/>
                                        </p:tgtEl>
                                        <p:attrNameLst>
                                          <p:attrName>ppt_x</p:attrName>
                                        </p:attrNameLst>
                                      </p:cBhvr>
                                      <p:tavLst>
                                        <p:tav tm="0">
                                          <p:val>
                                            <p:fltVal val="0.5"/>
                                          </p:val>
                                        </p:tav>
                                        <p:tav tm="100000">
                                          <p:val>
                                            <p:strVal val="#ppt_x"/>
                                          </p:val>
                                        </p:tav>
                                      </p:tavLst>
                                    </p:anim>
                                    <p:anim calcmode="lin" valueType="num">
                                      <p:cBhvr>
                                        <p:cTn id="11" dur="500" fill="hold"/>
                                        <p:tgtEl>
                                          <p:spTgt spid="2"/>
                                        </p:tgtEl>
                                        <p:attrNameLst>
                                          <p:attrName>ppt_y</p:attrName>
                                        </p:attrNameLst>
                                      </p:cBhvr>
                                      <p:tavLst>
                                        <p:tav tm="0">
                                          <p:val>
                                            <p:fltVal val="0.5"/>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3" presetClass="entr" presetSubtype="528"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 calcmode="lin" valueType="num">
                                      <p:cBhvr>
                                        <p:cTn id="16" dur="500" fill="hold"/>
                                        <p:tgtEl>
                                          <p:spTgt spid="3"/>
                                        </p:tgtEl>
                                        <p:attrNameLst>
                                          <p:attrName>ppt_w</p:attrName>
                                        </p:attrNameLst>
                                      </p:cBhvr>
                                      <p:tavLst>
                                        <p:tav tm="0">
                                          <p:val>
                                            <p:fltVal val="0"/>
                                          </p:val>
                                        </p:tav>
                                        <p:tav tm="100000">
                                          <p:val>
                                            <p:strVal val="#ppt_w"/>
                                          </p:val>
                                        </p:tav>
                                      </p:tavLst>
                                    </p:anim>
                                    <p:anim calcmode="lin" valueType="num">
                                      <p:cBhvr>
                                        <p:cTn id="17" dur="500" fill="hold"/>
                                        <p:tgtEl>
                                          <p:spTgt spid="3"/>
                                        </p:tgtEl>
                                        <p:attrNameLst>
                                          <p:attrName>ppt_h</p:attrName>
                                        </p:attrNameLst>
                                      </p:cBhvr>
                                      <p:tavLst>
                                        <p:tav tm="0">
                                          <p:val>
                                            <p:fltVal val="0"/>
                                          </p:val>
                                        </p:tav>
                                        <p:tav tm="100000">
                                          <p:val>
                                            <p:strVal val="#ppt_h"/>
                                          </p:val>
                                        </p:tav>
                                      </p:tavLst>
                                    </p:anim>
                                    <p:animEffect transition="in" filter="fade">
                                      <p:cBhvr>
                                        <p:cTn id="18" dur="500"/>
                                        <p:tgtEl>
                                          <p:spTgt spid="3"/>
                                        </p:tgtEl>
                                      </p:cBhvr>
                                    </p:animEffect>
                                    <p:anim calcmode="lin" valueType="num">
                                      <p:cBhvr>
                                        <p:cTn id="19" dur="500" fill="hold"/>
                                        <p:tgtEl>
                                          <p:spTgt spid="3"/>
                                        </p:tgtEl>
                                        <p:attrNameLst>
                                          <p:attrName>ppt_x</p:attrName>
                                        </p:attrNameLst>
                                      </p:cBhvr>
                                      <p:tavLst>
                                        <p:tav tm="0">
                                          <p:val>
                                            <p:fltVal val="0.5"/>
                                          </p:val>
                                        </p:tav>
                                        <p:tav tm="100000">
                                          <p:val>
                                            <p:strVal val="#ppt_x"/>
                                          </p:val>
                                        </p:tav>
                                      </p:tavLst>
                                    </p:anim>
                                    <p:anim calcmode="lin" valueType="num">
                                      <p:cBhvr>
                                        <p:cTn id="20" dur="500" fill="hold"/>
                                        <p:tgtEl>
                                          <p:spTgt spid="3"/>
                                        </p:tgtEl>
                                        <p:attrNameLst>
                                          <p:attrName>ppt_y</p:attrName>
                                        </p:attrNameLst>
                                      </p:cBhvr>
                                      <p:tavLst>
                                        <p:tav tm="0">
                                          <p:val>
                                            <p:fltVal val="0.5"/>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528"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p:cTn id="25" dur="500" fill="hold"/>
                                        <p:tgtEl>
                                          <p:spTgt spid="4"/>
                                        </p:tgtEl>
                                        <p:attrNameLst>
                                          <p:attrName>ppt_w</p:attrName>
                                        </p:attrNameLst>
                                      </p:cBhvr>
                                      <p:tavLst>
                                        <p:tav tm="0">
                                          <p:val>
                                            <p:fltVal val="0"/>
                                          </p:val>
                                        </p:tav>
                                        <p:tav tm="100000">
                                          <p:val>
                                            <p:strVal val="#ppt_w"/>
                                          </p:val>
                                        </p:tav>
                                      </p:tavLst>
                                    </p:anim>
                                    <p:anim calcmode="lin" valueType="num">
                                      <p:cBhvr>
                                        <p:cTn id="26" dur="500" fill="hold"/>
                                        <p:tgtEl>
                                          <p:spTgt spid="4"/>
                                        </p:tgtEl>
                                        <p:attrNameLst>
                                          <p:attrName>ppt_h</p:attrName>
                                        </p:attrNameLst>
                                      </p:cBhvr>
                                      <p:tavLst>
                                        <p:tav tm="0">
                                          <p:val>
                                            <p:fltVal val="0"/>
                                          </p:val>
                                        </p:tav>
                                        <p:tav tm="100000">
                                          <p:val>
                                            <p:strVal val="#ppt_h"/>
                                          </p:val>
                                        </p:tav>
                                      </p:tavLst>
                                    </p:anim>
                                    <p:animEffect transition="in" filter="fade">
                                      <p:cBhvr>
                                        <p:cTn id="27" dur="500"/>
                                        <p:tgtEl>
                                          <p:spTgt spid="4"/>
                                        </p:tgtEl>
                                      </p:cBhvr>
                                    </p:animEffect>
                                    <p:anim calcmode="lin" valueType="num">
                                      <p:cBhvr>
                                        <p:cTn id="28" dur="500" fill="hold"/>
                                        <p:tgtEl>
                                          <p:spTgt spid="4"/>
                                        </p:tgtEl>
                                        <p:attrNameLst>
                                          <p:attrName>ppt_x</p:attrName>
                                        </p:attrNameLst>
                                      </p:cBhvr>
                                      <p:tavLst>
                                        <p:tav tm="0">
                                          <p:val>
                                            <p:fltVal val="0.5"/>
                                          </p:val>
                                        </p:tav>
                                        <p:tav tm="100000">
                                          <p:val>
                                            <p:strVal val="#ppt_x"/>
                                          </p:val>
                                        </p:tav>
                                      </p:tavLst>
                                    </p:anim>
                                    <p:anim calcmode="lin" valueType="num">
                                      <p:cBhvr>
                                        <p:cTn id="29" dur="500" fill="hold"/>
                                        <p:tgtEl>
                                          <p:spTgt spid="4"/>
                                        </p:tgtEl>
                                        <p:attrNameLst>
                                          <p:attrName>ppt_y</p:attrName>
                                        </p:attrNameLst>
                                      </p:cBhvr>
                                      <p:tavLst>
                                        <p:tav tm="0">
                                          <p:val>
                                            <p:fltVal val="0.5"/>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53" presetClass="entr" presetSubtype="528" fill="hold" grpId="0" nodeType="clickEffect">
                                  <p:stCondLst>
                                    <p:cond delay="0"/>
                                  </p:stCondLst>
                                  <p:childTnLst>
                                    <p:set>
                                      <p:cBhvr>
                                        <p:cTn id="33" dur="1" fill="hold">
                                          <p:stCondLst>
                                            <p:cond delay="0"/>
                                          </p:stCondLst>
                                        </p:cTn>
                                        <p:tgtEl>
                                          <p:spTgt spid="5"/>
                                        </p:tgtEl>
                                        <p:attrNameLst>
                                          <p:attrName>style.visibility</p:attrName>
                                        </p:attrNameLst>
                                      </p:cBhvr>
                                      <p:to>
                                        <p:strVal val="visible"/>
                                      </p:to>
                                    </p:set>
                                    <p:anim calcmode="lin" valueType="num">
                                      <p:cBhvr>
                                        <p:cTn id="34" dur="500" fill="hold"/>
                                        <p:tgtEl>
                                          <p:spTgt spid="5"/>
                                        </p:tgtEl>
                                        <p:attrNameLst>
                                          <p:attrName>ppt_w</p:attrName>
                                        </p:attrNameLst>
                                      </p:cBhvr>
                                      <p:tavLst>
                                        <p:tav tm="0">
                                          <p:val>
                                            <p:fltVal val="0"/>
                                          </p:val>
                                        </p:tav>
                                        <p:tav tm="100000">
                                          <p:val>
                                            <p:strVal val="#ppt_w"/>
                                          </p:val>
                                        </p:tav>
                                      </p:tavLst>
                                    </p:anim>
                                    <p:anim calcmode="lin" valueType="num">
                                      <p:cBhvr>
                                        <p:cTn id="35" dur="500" fill="hold"/>
                                        <p:tgtEl>
                                          <p:spTgt spid="5"/>
                                        </p:tgtEl>
                                        <p:attrNameLst>
                                          <p:attrName>ppt_h</p:attrName>
                                        </p:attrNameLst>
                                      </p:cBhvr>
                                      <p:tavLst>
                                        <p:tav tm="0">
                                          <p:val>
                                            <p:fltVal val="0"/>
                                          </p:val>
                                        </p:tav>
                                        <p:tav tm="100000">
                                          <p:val>
                                            <p:strVal val="#ppt_h"/>
                                          </p:val>
                                        </p:tav>
                                      </p:tavLst>
                                    </p:anim>
                                    <p:animEffect transition="in" filter="fade">
                                      <p:cBhvr>
                                        <p:cTn id="36" dur="500"/>
                                        <p:tgtEl>
                                          <p:spTgt spid="5"/>
                                        </p:tgtEl>
                                      </p:cBhvr>
                                    </p:animEffect>
                                    <p:anim calcmode="lin" valueType="num">
                                      <p:cBhvr>
                                        <p:cTn id="37" dur="500" fill="hold"/>
                                        <p:tgtEl>
                                          <p:spTgt spid="5"/>
                                        </p:tgtEl>
                                        <p:attrNameLst>
                                          <p:attrName>ppt_x</p:attrName>
                                        </p:attrNameLst>
                                      </p:cBhvr>
                                      <p:tavLst>
                                        <p:tav tm="0">
                                          <p:val>
                                            <p:fltVal val="0.5"/>
                                          </p:val>
                                        </p:tav>
                                        <p:tav tm="100000">
                                          <p:val>
                                            <p:strVal val="#ppt_x"/>
                                          </p:val>
                                        </p:tav>
                                      </p:tavLst>
                                    </p:anim>
                                    <p:anim calcmode="lin" valueType="num">
                                      <p:cBhvr>
                                        <p:cTn id="38" dur="500" fill="hold"/>
                                        <p:tgtEl>
                                          <p:spTgt spid="5"/>
                                        </p:tgtEl>
                                        <p:attrNameLst>
                                          <p:attrName>ppt_y</p:attrName>
                                        </p:attrNameLst>
                                      </p:cBhvr>
                                      <p:tavLst>
                                        <p:tav tm="0">
                                          <p:val>
                                            <p:fltVal val="0.5"/>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53" presetClass="entr" presetSubtype="528"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 calcmode="lin" valueType="num">
                                      <p:cBhvr>
                                        <p:cTn id="43" dur="500" fill="hold"/>
                                        <p:tgtEl>
                                          <p:spTgt spid="6"/>
                                        </p:tgtEl>
                                        <p:attrNameLst>
                                          <p:attrName>ppt_w</p:attrName>
                                        </p:attrNameLst>
                                      </p:cBhvr>
                                      <p:tavLst>
                                        <p:tav tm="0">
                                          <p:val>
                                            <p:fltVal val="0"/>
                                          </p:val>
                                        </p:tav>
                                        <p:tav tm="100000">
                                          <p:val>
                                            <p:strVal val="#ppt_w"/>
                                          </p:val>
                                        </p:tav>
                                      </p:tavLst>
                                    </p:anim>
                                    <p:anim calcmode="lin" valueType="num">
                                      <p:cBhvr>
                                        <p:cTn id="44" dur="500" fill="hold"/>
                                        <p:tgtEl>
                                          <p:spTgt spid="6"/>
                                        </p:tgtEl>
                                        <p:attrNameLst>
                                          <p:attrName>ppt_h</p:attrName>
                                        </p:attrNameLst>
                                      </p:cBhvr>
                                      <p:tavLst>
                                        <p:tav tm="0">
                                          <p:val>
                                            <p:fltVal val="0"/>
                                          </p:val>
                                        </p:tav>
                                        <p:tav tm="100000">
                                          <p:val>
                                            <p:strVal val="#ppt_h"/>
                                          </p:val>
                                        </p:tav>
                                      </p:tavLst>
                                    </p:anim>
                                    <p:animEffect transition="in" filter="fade">
                                      <p:cBhvr>
                                        <p:cTn id="45" dur="500"/>
                                        <p:tgtEl>
                                          <p:spTgt spid="6"/>
                                        </p:tgtEl>
                                      </p:cBhvr>
                                    </p:animEffect>
                                    <p:anim calcmode="lin" valueType="num">
                                      <p:cBhvr>
                                        <p:cTn id="46" dur="500" fill="hold"/>
                                        <p:tgtEl>
                                          <p:spTgt spid="6"/>
                                        </p:tgtEl>
                                        <p:attrNameLst>
                                          <p:attrName>ppt_x</p:attrName>
                                        </p:attrNameLst>
                                      </p:cBhvr>
                                      <p:tavLst>
                                        <p:tav tm="0">
                                          <p:val>
                                            <p:fltVal val="0.5"/>
                                          </p:val>
                                        </p:tav>
                                        <p:tav tm="100000">
                                          <p:val>
                                            <p:strVal val="#ppt_x"/>
                                          </p:val>
                                        </p:tav>
                                      </p:tavLst>
                                    </p:anim>
                                    <p:anim calcmode="lin" valueType="num">
                                      <p:cBhvr>
                                        <p:cTn id="47" dur="500" fill="hold"/>
                                        <p:tgtEl>
                                          <p:spTgt spid="6"/>
                                        </p:tgtEl>
                                        <p:attrNameLst>
                                          <p:attrName>ppt_y</p:attrName>
                                        </p:attrNameLst>
                                      </p:cBhvr>
                                      <p:tavLst>
                                        <p:tav tm="0">
                                          <p:val>
                                            <p:fltVal val="0.5"/>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53" presetClass="entr" presetSubtype="16"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 calcmode="lin" valueType="num">
                                      <p:cBhvr>
                                        <p:cTn id="52" dur="500" fill="hold"/>
                                        <p:tgtEl>
                                          <p:spTgt spid="11"/>
                                        </p:tgtEl>
                                        <p:attrNameLst>
                                          <p:attrName>ppt_w</p:attrName>
                                        </p:attrNameLst>
                                      </p:cBhvr>
                                      <p:tavLst>
                                        <p:tav tm="0">
                                          <p:val>
                                            <p:fltVal val="0"/>
                                          </p:val>
                                        </p:tav>
                                        <p:tav tm="100000">
                                          <p:val>
                                            <p:strVal val="#ppt_w"/>
                                          </p:val>
                                        </p:tav>
                                      </p:tavLst>
                                    </p:anim>
                                    <p:anim calcmode="lin" valueType="num">
                                      <p:cBhvr>
                                        <p:cTn id="53" dur="500" fill="hold"/>
                                        <p:tgtEl>
                                          <p:spTgt spid="11"/>
                                        </p:tgtEl>
                                        <p:attrNameLst>
                                          <p:attrName>ppt_h</p:attrName>
                                        </p:attrNameLst>
                                      </p:cBhvr>
                                      <p:tavLst>
                                        <p:tav tm="0">
                                          <p:val>
                                            <p:fltVal val="0"/>
                                          </p:val>
                                        </p:tav>
                                        <p:tav tm="100000">
                                          <p:val>
                                            <p:strVal val="#ppt_h"/>
                                          </p:val>
                                        </p:tav>
                                      </p:tavLst>
                                    </p:anim>
                                    <p:animEffect transition="in" filter="fade">
                                      <p:cBhvr>
                                        <p:cTn id="54" dur="500"/>
                                        <p:tgtEl>
                                          <p:spTgt spid="11"/>
                                        </p:tgtEl>
                                      </p:cBhvr>
                                    </p:animEffect>
                                  </p:childTnLst>
                                </p:cTn>
                              </p:par>
                            </p:childTnLst>
                          </p:cTn>
                        </p:par>
                      </p:childTnLst>
                    </p:cTn>
                  </p:par>
                  <p:par>
                    <p:cTn id="55" fill="hold">
                      <p:stCondLst>
                        <p:cond delay="indefinite"/>
                      </p:stCondLst>
                      <p:childTnLst>
                        <p:par>
                          <p:cTn id="56" fill="hold">
                            <p:stCondLst>
                              <p:cond delay="0"/>
                            </p:stCondLst>
                            <p:childTnLst>
                              <p:par>
                                <p:cTn id="57" presetID="6" presetClass="entr" presetSubtype="32" fill="hold" grpId="0" nodeType="clickEffect">
                                  <p:stCondLst>
                                    <p:cond delay="0"/>
                                  </p:stCondLst>
                                  <p:childTnLst>
                                    <p:set>
                                      <p:cBhvr>
                                        <p:cTn id="58" dur="1" fill="hold">
                                          <p:stCondLst>
                                            <p:cond delay="0"/>
                                          </p:stCondLst>
                                        </p:cTn>
                                        <p:tgtEl>
                                          <p:spTgt spid="15">
                                            <p:bg/>
                                          </p:spTgt>
                                        </p:tgtEl>
                                        <p:attrNameLst>
                                          <p:attrName>style.visibility</p:attrName>
                                        </p:attrNameLst>
                                      </p:cBhvr>
                                      <p:to>
                                        <p:strVal val="visible"/>
                                      </p:to>
                                    </p:set>
                                    <p:animEffect transition="in" filter="circle(out)">
                                      <p:cBhvr>
                                        <p:cTn id="59" dur="2000"/>
                                        <p:tgtEl>
                                          <p:spTgt spid="15">
                                            <p:bg/>
                                          </p:spTgt>
                                        </p:tgtEl>
                                      </p:cBhvr>
                                    </p:animEffect>
                                  </p:childTnLst>
                                </p:cTn>
                              </p:par>
                            </p:childTnLst>
                          </p:cTn>
                        </p:par>
                      </p:childTnLst>
                    </p:cTn>
                  </p:par>
                  <p:par>
                    <p:cTn id="60" fill="hold">
                      <p:stCondLst>
                        <p:cond delay="indefinite"/>
                      </p:stCondLst>
                      <p:childTnLst>
                        <p:par>
                          <p:cTn id="61" fill="hold">
                            <p:stCondLst>
                              <p:cond delay="0"/>
                            </p:stCondLst>
                            <p:childTnLst>
                              <p:par>
                                <p:cTn id="62" presetID="6" presetClass="entr" presetSubtype="32" fill="hold" grpId="0" nodeType="clickEffect">
                                  <p:stCondLst>
                                    <p:cond delay="0"/>
                                  </p:stCondLst>
                                  <p:childTnLst>
                                    <p:set>
                                      <p:cBhvr>
                                        <p:cTn id="63" dur="1" fill="hold">
                                          <p:stCondLst>
                                            <p:cond delay="0"/>
                                          </p:stCondLst>
                                        </p:cTn>
                                        <p:tgtEl>
                                          <p:spTgt spid="15">
                                            <p:txEl>
                                              <p:pRg st="0" end="0"/>
                                            </p:txEl>
                                          </p:spTgt>
                                        </p:tgtEl>
                                        <p:attrNameLst>
                                          <p:attrName>style.visibility</p:attrName>
                                        </p:attrNameLst>
                                      </p:cBhvr>
                                      <p:to>
                                        <p:strVal val="visible"/>
                                      </p:to>
                                    </p:set>
                                    <p:animEffect transition="in" filter="circle(out)">
                                      <p:cBhvr>
                                        <p:cTn id="64" dur="2000"/>
                                        <p:tgtEl>
                                          <p:spTgt spid="15">
                                            <p:txEl>
                                              <p:pRg st="0" end="0"/>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6" presetClass="entr" presetSubtype="32" fill="hold" grpId="0" nodeType="clickEffect">
                                  <p:stCondLst>
                                    <p:cond delay="0"/>
                                  </p:stCondLst>
                                  <p:childTnLst>
                                    <p:set>
                                      <p:cBhvr>
                                        <p:cTn id="68" dur="1" fill="hold">
                                          <p:stCondLst>
                                            <p:cond delay="0"/>
                                          </p:stCondLst>
                                        </p:cTn>
                                        <p:tgtEl>
                                          <p:spTgt spid="16">
                                            <p:txEl>
                                              <p:pRg st="0" end="0"/>
                                            </p:txEl>
                                          </p:spTgt>
                                        </p:tgtEl>
                                        <p:attrNameLst>
                                          <p:attrName>style.visibility</p:attrName>
                                        </p:attrNameLst>
                                      </p:cBhvr>
                                      <p:to>
                                        <p:strVal val="visible"/>
                                      </p:to>
                                    </p:set>
                                    <p:animEffect transition="in" filter="circle(out)">
                                      <p:cBhvr>
                                        <p:cTn id="69" dur="2000"/>
                                        <p:tgtEl>
                                          <p:spTgt spid="16">
                                            <p:txEl>
                                              <p:pRg st="0" end="0"/>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47" presetClass="entr" presetSubtype="0" fill="hold" grpId="0" nodeType="clickEffect">
                                  <p:stCondLst>
                                    <p:cond delay="0"/>
                                  </p:stCondLst>
                                  <p:childTnLst>
                                    <p:set>
                                      <p:cBhvr>
                                        <p:cTn id="73" dur="1" fill="hold">
                                          <p:stCondLst>
                                            <p:cond delay="0"/>
                                          </p:stCondLst>
                                        </p:cTn>
                                        <p:tgtEl>
                                          <p:spTgt spid="12"/>
                                        </p:tgtEl>
                                        <p:attrNameLst>
                                          <p:attrName>style.visibility</p:attrName>
                                        </p:attrNameLst>
                                      </p:cBhvr>
                                      <p:to>
                                        <p:strVal val="visible"/>
                                      </p:to>
                                    </p:set>
                                    <p:animEffect transition="in" filter="fade">
                                      <p:cBhvr>
                                        <p:cTn id="74" dur="1000"/>
                                        <p:tgtEl>
                                          <p:spTgt spid="12"/>
                                        </p:tgtEl>
                                      </p:cBhvr>
                                    </p:animEffect>
                                    <p:anim calcmode="lin" valueType="num">
                                      <p:cBhvr>
                                        <p:cTn id="75" dur="1000" fill="hold"/>
                                        <p:tgtEl>
                                          <p:spTgt spid="12"/>
                                        </p:tgtEl>
                                        <p:attrNameLst>
                                          <p:attrName>ppt_x</p:attrName>
                                        </p:attrNameLst>
                                      </p:cBhvr>
                                      <p:tavLst>
                                        <p:tav tm="0">
                                          <p:val>
                                            <p:strVal val="#ppt_x"/>
                                          </p:val>
                                        </p:tav>
                                        <p:tav tm="100000">
                                          <p:val>
                                            <p:strVal val="#ppt_x"/>
                                          </p:val>
                                        </p:tav>
                                      </p:tavLst>
                                    </p:anim>
                                    <p:anim calcmode="lin" valueType="num">
                                      <p:cBhvr>
                                        <p:cTn id="7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2" presetClass="entr" presetSubtype="2" fill="hold" grpId="0" nodeType="clickEffect">
                                  <p:stCondLst>
                                    <p:cond delay="0"/>
                                  </p:stCondLst>
                                  <p:childTnLst>
                                    <p:set>
                                      <p:cBhvr>
                                        <p:cTn id="80" dur="1" fill="hold">
                                          <p:stCondLst>
                                            <p:cond delay="0"/>
                                          </p:stCondLst>
                                        </p:cTn>
                                        <p:tgtEl>
                                          <p:spTgt spid="14">
                                            <p:txEl>
                                              <p:pRg st="0" end="0"/>
                                            </p:txEl>
                                          </p:spTgt>
                                        </p:tgtEl>
                                        <p:attrNameLst>
                                          <p:attrName>style.visibility</p:attrName>
                                        </p:attrNameLst>
                                      </p:cBhvr>
                                      <p:to>
                                        <p:strVal val="visible"/>
                                      </p:to>
                                    </p:set>
                                    <p:animEffect transition="in" filter="wipe(right)">
                                      <p:cBhvr>
                                        <p:cTn id="81" dur="5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5" grpId="0" animBg="1"/>
      <p:bldP spid="6" grpId="0"/>
      <p:bldP spid="11" grpId="0"/>
      <p:bldP spid="12" grpId="0"/>
      <p:bldP spid="14" grpId="0" build="p"/>
      <p:bldP spid="15" grpId="0" build="allAtOnce" animBg="1"/>
      <p:bldP spid="16" grpId="0" build="allAtOnce"/>
    </p:bld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889542" y="533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3" name="Rectangle 2"/>
          <p:cNvSpPr/>
          <p:nvPr/>
        </p:nvSpPr>
        <p:spPr>
          <a:xfrm>
            <a:off x="4220599" y="609600"/>
            <a:ext cx="3526928" cy="461665"/>
          </a:xfrm>
          <a:prstGeom prst="rect">
            <a:avLst/>
          </a:prstGeom>
        </p:spPr>
        <p:txBody>
          <a:bodyPr wrap="none">
            <a:spAutoFit/>
          </a:bodyPr>
          <a:lstStyle/>
          <a:p>
            <a:pPr algn="r" rtl="1"/>
            <a:r>
              <a:rPr lang="ar-SA" sz="2400" b="1" dirty="0" smtClean="0">
                <a:solidFill>
                  <a:srgbClr val="7030A0"/>
                </a:solidFill>
              </a:rPr>
              <a:t>اختاري الاجابة الصحيحة فيما يلي</a:t>
            </a:r>
            <a:endParaRPr lang="en-US" sz="2400" b="1" dirty="0">
              <a:solidFill>
                <a:srgbClr val="7030A0"/>
              </a:solidFill>
            </a:endParaRPr>
          </a:p>
        </p:txBody>
      </p:sp>
      <p:sp>
        <p:nvSpPr>
          <p:cNvPr id="6" name="Rectangle 5"/>
          <p:cNvSpPr/>
          <p:nvPr/>
        </p:nvSpPr>
        <p:spPr>
          <a:xfrm>
            <a:off x="6477000" y="2514600"/>
            <a:ext cx="2319866"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الشيخ عبد الله بن عبد اللطيف</a:t>
            </a:r>
            <a:endParaRPr lang="ar-SA" dirty="0"/>
          </a:p>
        </p:txBody>
      </p:sp>
      <p:sp>
        <p:nvSpPr>
          <p:cNvPr id="8" name="Rectangle 5"/>
          <p:cNvSpPr/>
          <p:nvPr/>
        </p:nvSpPr>
        <p:spPr>
          <a:xfrm>
            <a:off x="3733800" y="2514600"/>
            <a:ext cx="1888659"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الشيخ محمد بن </a:t>
            </a:r>
            <a:r>
              <a:rPr lang="ar-SA" b="1" dirty="0" err="1" smtClean="0">
                <a:solidFill>
                  <a:srgbClr val="00B0F0"/>
                </a:solidFill>
                <a:latin typeface="Sakkal Majalla" pitchFamily="2" charset="-78"/>
                <a:cs typeface="Sakkal Majalla" pitchFamily="2" charset="-78"/>
              </a:rPr>
              <a:t>مصيبيح</a:t>
            </a:r>
            <a:endParaRPr lang="ar-SA" dirty="0"/>
          </a:p>
        </p:txBody>
      </p:sp>
      <p:sp>
        <p:nvSpPr>
          <p:cNvPr id="9" name="Rectangle 5"/>
          <p:cNvSpPr/>
          <p:nvPr/>
        </p:nvSpPr>
        <p:spPr>
          <a:xfrm>
            <a:off x="990600" y="2514600"/>
            <a:ext cx="1837362"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القاضي عبد الله الخرجي</a:t>
            </a:r>
            <a:endParaRPr lang="ar-SA" dirty="0"/>
          </a:p>
        </p:txBody>
      </p:sp>
      <p:sp>
        <p:nvSpPr>
          <p:cNvPr id="10" name="Rectangle 5"/>
          <p:cNvSpPr/>
          <p:nvPr/>
        </p:nvSpPr>
        <p:spPr>
          <a:xfrm>
            <a:off x="7315200" y="4648200"/>
            <a:ext cx="907621"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الملك خالد</a:t>
            </a:r>
            <a:endParaRPr lang="ar-SA" dirty="0"/>
          </a:p>
        </p:txBody>
      </p:sp>
      <p:sp>
        <p:nvSpPr>
          <p:cNvPr id="11" name="Rectangle 5"/>
          <p:cNvSpPr/>
          <p:nvPr/>
        </p:nvSpPr>
        <p:spPr>
          <a:xfrm>
            <a:off x="4648200" y="4648200"/>
            <a:ext cx="976549"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الملك سعود</a:t>
            </a:r>
            <a:endParaRPr lang="ar-SA" dirty="0"/>
          </a:p>
        </p:txBody>
      </p:sp>
      <p:sp>
        <p:nvSpPr>
          <p:cNvPr id="12" name="Rectangle 6"/>
          <p:cNvSpPr/>
          <p:nvPr/>
        </p:nvSpPr>
        <p:spPr>
          <a:xfrm>
            <a:off x="2438400" y="1371600"/>
            <a:ext cx="6400800" cy="784830"/>
          </a:xfrm>
          <a:prstGeom prst="rect">
            <a:avLst/>
          </a:prstGeom>
        </p:spPr>
        <p:txBody>
          <a:bodyPr wrap="square">
            <a:spAutoFit/>
          </a:bodyPr>
          <a:lstStyle/>
          <a:p>
            <a:pPr algn="r" rtl="1">
              <a:lnSpc>
                <a:spcPct val="300000"/>
              </a:lnSpc>
            </a:pPr>
            <a:r>
              <a:rPr lang="ar-SA" b="1" dirty="0" smtClean="0"/>
              <a:t>تلقي الملك عبد العزيز بعض أصول الفقه والتوحيد علي يد </a:t>
            </a:r>
            <a:endParaRPr lang="en-US" dirty="0"/>
          </a:p>
        </p:txBody>
      </p:sp>
      <p:sp>
        <p:nvSpPr>
          <p:cNvPr id="13" name="Rectangle 6"/>
          <p:cNvSpPr/>
          <p:nvPr/>
        </p:nvSpPr>
        <p:spPr>
          <a:xfrm>
            <a:off x="2438400" y="3505200"/>
            <a:ext cx="6400800" cy="784830"/>
          </a:xfrm>
          <a:prstGeom prst="rect">
            <a:avLst/>
          </a:prstGeom>
        </p:spPr>
        <p:txBody>
          <a:bodyPr wrap="square">
            <a:spAutoFit/>
          </a:bodyPr>
          <a:lstStyle/>
          <a:p>
            <a:pPr algn="r" rtl="1">
              <a:lnSpc>
                <a:spcPct val="300000"/>
              </a:lnSpc>
            </a:pPr>
            <a:r>
              <a:rPr lang="ar-SA" b="1" dirty="0" smtClean="0"/>
              <a:t>2- بويع بالحكم عقب وفاة الملك عبد العزيز سنة 1373 هـ </a:t>
            </a:r>
            <a:endParaRPr lang="en-US" dirty="0"/>
          </a:p>
        </p:txBody>
      </p:sp>
      <p:sp>
        <p:nvSpPr>
          <p:cNvPr id="14" name="Rectangle 5"/>
          <p:cNvSpPr/>
          <p:nvPr/>
        </p:nvSpPr>
        <p:spPr>
          <a:xfrm>
            <a:off x="1828800" y="4648200"/>
            <a:ext cx="1007007"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الملك فيصل</a:t>
            </a:r>
            <a:endParaRPr lang="ar-SA" dirty="0"/>
          </a:p>
        </p:txBody>
      </p:sp>
      <p:sp>
        <p:nvSpPr>
          <p:cNvPr id="15" name="سهم مخطط إلى اليمين 14"/>
          <p:cNvSpPr/>
          <p:nvPr/>
        </p:nvSpPr>
        <p:spPr>
          <a:xfrm rot="16200000">
            <a:off x="7353300" y="30099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
        <p:nvSpPr>
          <p:cNvPr id="16" name="سهم مخطط إلى اليمين 15"/>
          <p:cNvSpPr/>
          <p:nvPr/>
        </p:nvSpPr>
        <p:spPr>
          <a:xfrm rot="16200000">
            <a:off x="4838700" y="51435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xmlns="" val="1061843527"/>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9"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additive="base">
                                        <p:cTn id="26" dur="500" fill="hold"/>
                                        <p:tgtEl>
                                          <p:spTgt spid="12"/>
                                        </p:tgtEl>
                                        <p:attrNameLst>
                                          <p:attrName>ppt_x</p:attrName>
                                        </p:attrNameLst>
                                      </p:cBhvr>
                                      <p:tavLst>
                                        <p:tav tm="0">
                                          <p:val>
                                            <p:strVal val="0-#ppt_w/2"/>
                                          </p:val>
                                        </p:tav>
                                        <p:tav tm="100000">
                                          <p:val>
                                            <p:strVal val="#ppt_x"/>
                                          </p:val>
                                        </p:tav>
                                      </p:tavLst>
                                    </p:anim>
                                    <p:anim calcmode="lin" valueType="num">
                                      <p:cBhvr additive="base">
                                        <p:cTn id="27"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1000"/>
                                        <p:tgtEl>
                                          <p:spTgt spid="8"/>
                                        </p:tgtEl>
                                      </p:cBhvr>
                                    </p:animEffect>
                                    <p:anim calcmode="lin" valueType="num">
                                      <p:cBhvr>
                                        <p:cTn id="33" dur="1000" fill="hold"/>
                                        <p:tgtEl>
                                          <p:spTgt spid="8"/>
                                        </p:tgtEl>
                                        <p:attrNameLst>
                                          <p:attrName>ppt_x</p:attrName>
                                        </p:attrNameLst>
                                      </p:cBhvr>
                                      <p:tavLst>
                                        <p:tav tm="0">
                                          <p:val>
                                            <p:strVal val="#ppt_x"/>
                                          </p:val>
                                        </p:tav>
                                        <p:tav tm="100000">
                                          <p:val>
                                            <p:strVal val="#ppt_x"/>
                                          </p:val>
                                        </p:tav>
                                      </p:tavLst>
                                    </p:anim>
                                    <p:anim calcmode="lin" valueType="num">
                                      <p:cBhvr>
                                        <p:cTn id="3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fade">
                                      <p:cBhvr>
                                        <p:cTn id="39" dur="1000"/>
                                        <p:tgtEl>
                                          <p:spTgt spid="9"/>
                                        </p:tgtEl>
                                      </p:cBhvr>
                                    </p:animEffect>
                                    <p:anim calcmode="lin" valueType="num">
                                      <p:cBhvr>
                                        <p:cTn id="40" dur="1000" fill="hold"/>
                                        <p:tgtEl>
                                          <p:spTgt spid="9"/>
                                        </p:tgtEl>
                                        <p:attrNameLst>
                                          <p:attrName>ppt_x</p:attrName>
                                        </p:attrNameLst>
                                      </p:cBhvr>
                                      <p:tavLst>
                                        <p:tav tm="0">
                                          <p:val>
                                            <p:strVal val="#ppt_x"/>
                                          </p:val>
                                        </p:tav>
                                        <p:tav tm="100000">
                                          <p:val>
                                            <p:strVal val="#ppt_x"/>
                                          </p:val>
                                        </p:tav>
                                      </p:tavLst>
                                    </p:anim>
                                    <p:anim calcmode="lin" valueType="num">
                                      <p:cBhvr>
                                        <p:cTn id="4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8" presetClass="entr" presetSubtype="0" accel="50000" fill="hold" grpId="0" nodeType="clickEffect">
                                  <p:stCondLst>
                                    <p:cond delay="0"/>
                                  </p:stCondLst>
                                  <p:childTnLst>
                                    <p:set>
                                      <p:cBhvr>
                                        <p:cTn id="45" dur="1" fill="hold">
                                          <p:stCondLst>
                                            <p:cond delay="0"/>
                                          </p:stCondLst>
                                        </p:cTn>
                                        <p:tgtEl>
                                          <p:spTgt spid="15"/>
                                        </p:tgtEl>
                                        <p:attrNameLst>
                                          <p:attrName>style.visibility</p:attrName>
                                        </p:attrNameLst>
                                      </p:cBhvr>
                                      <p:to>
                                        <p:strVal val="visible"/>
                                      </p:to>
                                    </p:set>
                                    <p:anim calcmode="lin" valueType="num">
                                      <p:cBhvr>
                                        <p:cTn id="46" dur="1000" fill="hold"/>
                                        <p:tgtEl>
                                          <p:spTgt spid="1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7" dur="1000" fill="hold"/>
                                        <p:tgtEl>
                                          <p:spTgt spid="15"/>
                                        </p:tgtEl>
                                        <p:attrNameLst>
                                          <p:attrName>ppt_x</p:attrName>
                                        </p:attrNameLst>
                                      </p:cBhvr>
                                      <p:tavLst>
                                        <p:tav tm="0">
                                          <p:val>
                                            <p:fltVal val="-1"/>
                                          </p:val>
                                        </p:tav>
                                        <p:tav tm="50000">
                                          <p:val>
                                            <p:fltVal val="0.95"/>
                                          </p:val>
                                        </p:tav>
                                        <p:tav tm="100000">
                                          <p:val>
                                            <p:strVal val="#ppt_x"/>
                                          </p:val>
                                        </p:tav>
                                      </p:tavLst>
                                    </p:anim>
                                    <p:anim calcmode="lin" valueType="num">
                                      <p:cBhvr>
                                        <p:cTn id="48" dur="1000" fill="hold"/>
                                        <p:tgtEl>
                                          <p:spTgt spid="15"/>
                                        </p:tgtEl>
                                        <p:attrNameLst>
                                          <p:attrName>ppt_y</p:attrName>
                                        </p:attrNameLst>
                                      </p:cBhvr>
                                      <p:tavLst>
                                        <p:tav tm="0">
                                          <p:val>
                                            <p:strVal val="#ppt_y"/>
                                          </p:val>
                                        </p:tav>
                                        <p:tav tm="100000">
                                          <p:val>
                                            <p:strVal val="#ppt_y"/>
                                          </p:val>
                                        </p:tav>
                                      </p:tavLst>
                                    </p:anim>
                                    <p:animEffect transition="in" filter="fade">
                                      <p:cBhvr>
                                        <p:cTn id="49" dur="1000"/>
                                        <p:tgtEl>
                                          <p:spTgt spid="15"/>
                                        </p:tgtEl>
                                      </p:cBhvr>
                                    </p:animEffect>
                                  </p:childTnLst>
                                </p:cTn>
                              </p:par>
                            </p:childTnLst>
                          </p:cTn>
                        </p:par>
                      </p:childTnLst>
                    </p:cTn>
                  </p:par>
                  <p:par>
                    <p:cTn id="50" fill="hold">
                      <p:stCondLst>
                        <p:cond delay="indefinite"/>
                      </p:stCondLst>
                      <p:childTnLst>
                        <p:par>
                          <p:cTn id="51" fill="hold">
                            <p:stCondLst>
                              <p:cond delay="0"/>
                            </p:stCondLst>
                            <p:childTnLst>
                              <p:par>
                                <p:cTn id="52" presetID="2" presetClass="entr" presetSubtype="9" fill="hold" grpId="0" nodeType="clickEffect">
                                  <p:stCondLst>
                                    <p:cond delay="0"/>
                                  </p:stCondLst>
                                  <p:childTnLst>
                                    <p:set>
                                      <p:cBhvr>
                                        <p:cTn id="53" dur="1" fill="hold">
                                          <p:stCondLst>
                                            <p:cond delay="0"/>
                                          </p:stCondLst>
                                        </p:cTn>
                                        <p:tgtEl>
                                          <p:spTgt spid="13"/>
                                        </p:tgtEl>
                                        <p:attrNameLst>
                                          <p:attrName>style.visibility</p:attrName>
                                        </p:attrNameLst>
                                      </p:cBhvr>
                                      <p:to>
                                        <p:strVal val="visible"/>
                                      </p:to>
                                    </p:set>
                                    <p:anim calcmode="lin" valueType="num">
                                      <p:cBhvr additive="base">
                                        <p:cTn id="54" dur="500" fill="hold"/>
                                        <p:tgtEl>
                                          <p:spTgt spid="13"/>
                                        </p:tgtEl>
                                        <p:attrNameLst>
                                          <p:attrName>ppt_x</p:attrName>
                                        </p:attrNameLst>
                                      </p:cBhvr>
                                      <p:tavLst>
                                        <p:tav tm="0">
                                          <p:val>
                                            <p:strVal val="0-#ppt_w/2"/>
                                          </p:val>
                                        </p:tav>
                                        <p:tav tm="100000">
                                          <p:val>
                                            <p:strVal val="#ppt_x"/>
                                          </p:val>
                                        </p:tav>
                                      </p:tavLst>
                                    </p:anim>
                                    <p:anim calcmode="lin" valueType="num">
                                      <p:cBhvr additive="base">
                                        <p:cTn id="55"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10"/>
                                        </p:tgtEl>
                                        <p:attrNameLst>
                                          <p:attrName>style.visibility</p:attrName>
                                        </p:attrNameLst>
                                      </p:cBhvr>
                                      <p:to>
                                        <p:strVal val="visible"/>
                                      </p:to>
                                    </p:set>
                                    <p:animEffect transition="in" filter="fade">
                                      <p:cBhvr>
                                        <p:cTn id="60" dur="1000"/>
                                        <p:tgtEl>
                                          <p:spTgt spid="10"/>
                                        </p:tgtEl>
                                      </p:cBhvr>
                                    </p:animEffect>
                                    <p:anim calcmode="lin" valueType="num">
                                      <p:cBhvr>
                                        <p:cTn id="61" dur="1000" fill="hold"/>
                                        <p:tgtEl>
                                          <p:spTgt spid="10"/>
                                        </p:tgtEl>
                                        <p:attrNameLst>
                                          <p:attrName>ppt_x</p:attrName>
                                        </p:attrNameLst>
                                      </p:cBhvr>
                                      <p:tavLst>
                                        <p:tav tm="0">
                                          <p:val>
                                            <p:strVal val="#ppt_x"/>
                                          </p:val>
                                        </p:tav>
                                        <p:tav tm="100000">
                                          <p:val>
                                            <p:strVal val="#ppt_x"/>
                                          </p:val>
                                        </p:tav>
                                      </p:tavLst>
                                    </p:anim>
                                    <p:anim calcmode="lin" valueType="num">
                                      <p:cBhvr>
                                        <p:cTn id="6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fade">
                                      <p:cBhvr>
                                        <p:cTn id="67" dur="1000"/>
                                        <p:tgtEl>
                                          <p:spTgt spid="11"/>
                                        </p:tgtEl>
                                      </p:cBhvr>
                                    </p:animEffect>
                                    <p:anim calcmode="lin" valueType="num">
                                      <p:cBhvr>
                                        <p:cTn id="68" dur="1000" fill="hold"/>
                                        <p:tgtEl>
                                          <p:spTgt spid="11"/>
                                        </p:tgtEl>
                                        <p:attrNameLst>
                                          <p:attrName>ppt_x</p:attrName>
                                        </p:attrNameLst>
                                      </p:cBhvr>
                                      <p:tavLst>
                                        <p:tav tm="0">
                                          <p:val>
                                            <p:strVal val="#ppt_x"/>
                                          </p:val>
                                        </p:tav>
                                        <p:tav tm="100000">
                                          <p:val>
                                            <p:strVal val="#ppt_x"/>
                                          </p:val>
                                        </p:tav>
                                      </p:tavLst>
                                    </p:anim>
                                    <p:anim calcmode="lin" valueType="num">
                                      <p:cBhvr>
                                        <p:cTn id="6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14"/>
                                        </p:tgtEl>
                                        <p:attrNameLst>
                                          <p:attrName>style.visibility</p:attrName>
                                        </p:attrNameLst>
                                      </p:cBhvr>
                                      <p:to>
                                        <p:strVal val="visible"/>
                                      </p:to>
                                    </p:set>
                                    <p:animEffect transition="in" filter="fade">
                                      <p:cBhvr>
                                        <p:cTn id="74" dur="1000"/>
                                        <p:tgtEl>
                                          <p:spTgt spid="14"/>
                                        </p:tgtEl>
                                      </p:cBhvr>
                                    </p:animEffect>
                                    <p:anim calcmode="lin" valueType="num">
                                      <p:cBhvr>
                                        <p:cTn id="75" dur="1000" fill="hold"/>
                                        <p:tgtEl>
                                          <p:spTgt spid="14"/>
                                        </p:tgtEl>
                                        <p:attrNameLst>
                                          <p:attrName>ppt_x</p:attrName>
                                        </p:attrNameLst>
                                      </p:cBhvr>
                                      <p:tavLst>
                                        <p:tav tm="0">
                                          <p:val>
                                            <p:strVal val="#ppt_x"/>
                                          </p:val>
                                        </p:tav>
                                        <p:tav tm="100000">
                                          <p:val>
                                            <p:strVal val="#ppt_x"/>
                                          </p:val>
                                        </p:tav>
                                      </p:tavLst>
                                    </p:anim>
                                    <p:anim calcmode="lin" valueType="num">
                                      <p:cBhvr>
                                        <p:cTn id="7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8" presetClass="entr" presetSubtype="0" accel="50000" fill="hold" grpId="0" nodeType="clickEffect">
                                  <p:stCondLst>
                                    <p:cond delay="0"/>
                                  </p:stCondLst>
                                  <p:childTnLst>
                                    <p:set>
                                      <p:cBhvr>
                                        <p:cTn id="80" dur="1" fill="hold">
                                          <p:stCondLst>
                                            <p:cond delay="0"/>
                                          </p:stCondLst>
                                        </p:cTn>
                                        <p:tgtEl>
                                          <p:spTgt spid="16"/>
                                        </p:tgtEl>
                                        <p:attrNameLst>
                                          <p:attrName>style.visibility</p:attrName>
                                        </p:attrNameLst>
                                      </p:cBhvr>
                                      <p:to>
                                        <p:strVal val="visible"/>
                                      </p:to>
                                    </p:set>
                                    <p:anim calcmode="lin" valueType="num">
                                      <p:cBhvr>
                                        <p:cTn id="81" dur="1000" fill="hold"/>
                                        <p:tgtEl>
                                          <p:spTgt spid="1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2" dur="1000" fill="hold"/>
                                        <p:tgtEl>
                                          <p:spTgt spid="16"/>
                                        </p:tgtEl>
                                        <p:attrNameLst>
                                          <p:attrName>ppt_x</p:attrName>
                                        </p:attrNameLst>
                                      </p:cBhvr>
                                      <p:tavLst>
                                        <p:tav tm="0">
                                          <p:val>
                                            <p:fltVal val="-1"/>
                                          </p:val>
                                        </p:tav>
                                        <p:tav tm="50000">
                                          <p:val>
                                            <p:fltVal val="0.95"/>
                                          </p:val>
                                        </p:tav>
                                        <p:tav tm="100000">
                                          <p:val>
                                            <p:strVal val="#ppt_x"/>
                                          </p:val>
                                        </p:tav>
                                      </p:tavLst>
                                    </p:anim>
                                    <p:anim calcmode="lin" valueType="num">
                                      <p:cBhvr>
                                        <p:cTn id="83" dur="1000" fill="hold"/>
                                        <p:tgtEl>
                                          <p:spTgt spid="16"/>
                                        </p:tgtEl>
                                        <p:attrNameLst>
                                          <p:attrName>ppt_y</p:attrName>
                                        </p:attrNameLst>
                                      </p:cBhvr>
                                      <p:tavLst>
                                        <p:tav tm="0">
                                          <p:val>
                                            <p:strVal val="#ppt_y"/>
                                          </p:val>
                                        </p:tav>
                                        <p:tav tm="100000">
                                          <p:val>
                                            <p:strVal val="#ppt_y"/>
                                          </p:val>
                                        </p:tav>
                                      </p:tavLst>
                                    </p:anim>
                                    <p:animEffect transition="in" filter="fade">
                                      <p:cBhvr>
                                        <p:cTn id="84"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6" grpId="0"/>
      <p:bldP spid="8" grpId="0"/>
      <p:bldP spid="9" grpId="0"/>
      <p:bldP spid="10" grpId="0"/>
      <p:bldP spid="11" grpId="0"/>
      <p:bldP spid="12" grpId="0"/>
      <p:bldP spid="13" grpId="0"/>
      <p:bldP spid="14" grpId="0"/>
      <p:bldP spid="15" grpId="0" animBg="1"/>
      <p:bldP spid="16" grpId="0" animBg="1"/>
    </p:bld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172851" y="1367135"/>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3" name="Rectangle 2"/>
          <p:cNvSpPr/>
          <p:nvPr/>
        </p:nvSpPr>
        <p:spPr>
          <a:xfrm>
            <a:off x="1524000" y="1443335"/>
            <a:ext cx="6617517" cy="461665"/>
          </a:xfrm>
          <a:prstGeom prst="rect">
            <a:avLst/>
          </a:prstGeom>
        </p:spPr>
        <p:txBody>
          <a:bodyPr wrap="none">
            <a:spAutoFit/>
          </a:bodyPr>
          <a:lstStyle/>
          <a:p>
            <a:pPr rtl="1"/>
            <a:r>
              <a:rPr lang="ar-SA" sz="2400" b="1" dirty="0" smtClean="0">
                <a:solidFill>
                  <a:srgbClr val="7030A0"/>
                </a:solidFill>
              </a:rPr>
              <a:t>ما أبرز مهام الملك فيصل بن عبد العزيز ومناصبه قبل توليه الحكم</a:t>
            </a:r>
            <a:endParaRPr lang="en-US" sz="2400" b="1" dirty="0">
              <a:solidFill>
                <a:srgbClr val="7030A0"/>
              </a:solidFill>
            </a:endParaRPr>
          </a:p>
        </p:txBody>
      </p:sp>
      <p:sp>
        <p:nvSpPr>
          <p:cNvPr id="9" name="Rectangle 16"/>
          <p:cNvSpPr/>
          <p:nvPr/>
        </p:nvSpPr>
        <p:spPr>
          <a:xfrm>
            <a:off x="3783219" y="2977989"/>
            <a:ext cx="3025188" cy="923330"/>
          </a:xfrm>
          <a:prstGeom prst="rect">
            <a:avLst/>
          </a:prstGeom>
          <a:noFill/>
        </p:spPr>
        <p:txBody>
          <a:bodyPr wrap="none" lIns="91440" tIns="45720" rIns="91440" bIns="45720">
            <a:prstTxWarp prst="textTriangleInverted">
              <a:avLst/>
            </a:prstTxWarp>
            <a:spAutoFit/>
          </a:bodyPr>
          <a:lstStyle/>
          <a:p>
            <a:pPr algn="ctr"/>
            <a:r>
              <a:rPr lang="ar-SA"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مناقشة جماعية</a:t>
            </a:r>
            <a:endPar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xmlns="" val="1061843527"/>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0-#ppt_w/2"/>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9" grpId="0"/>
    </p:bld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172851" y="1775936"/>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1178004"/>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4" name="AutoShape 1"/>
          <p:cNvSpPr>
            <a:spLocks noChangeArrowheads="1"/>
          </p:cNvSpPr>
          <p:nvPr/>
        </p:nvSpPr>
        <p:spPr bwMode="auto">
          <a:xfrm>
            <a:off x="1219200" y="296862"/>
            <a:ext cx="6491288" cy="62547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5" name="Rectangle 3"/>
          <p:cNvSpPr>
            <a:spLocks noChangeArrowheads="1"/>
          </p:cNvSpPr>
          <p:nvPr/>
        </p:nvSpPr>
        <p:spPr bwMode="auto">
          <a:xfrm>
            <a:off x="1883616" y="378768"/>
            <a:ext cx="5376793"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400" b="1" dirty="0" smtClean="0">
                <a:solidFill>
                  <a:srgbClr val="002060"/>
                </a:solidFill>
                <a:latin typeface="Sultan bold"/>
                <a:ea typeface="Times New Roman" pitchFamily="18" charset="0"/>
                <a:cs typeface="Arial" pitchFamily="34" charset="0"/>
              </a:rPr>
              <a:t>خامس عسر</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lang="ar-SA" sz="2400" b="1" dirty="0" smtClean="0">
                <a:solidFill>
                  <a:srgbClr val="FF0000"/>
                </a:solidFill>
                <a:latin typeface="Sultan bold"/>
                <a:ea typeface="Times New Roman" pitchFamily="18" charset="0"/>
                <a:cs typeface="Arial" pitchFamily="34" charset="0"/>
              </a:rPr>
              <a:t> المملكة العربية السعودية(5</a:t>
            </a:r>
            <a:r>
              <a:rPr lang="ar-SA" sz="2400" b="1" dirty="0" err="1" smtClean="0">
                <a:solidFill>
                  <a:srgbClr val="FF0000"/>
                </a:solidFill>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4648200" y="1828800"/>
            <a:ext cx="3483646" cy="400110"/>
          </a:xfrm>
          <a:prstGeom prst="rect">
            <a:avLst/>
          </a:prstGeom>
        </p:spPr>
        <p:txBody>
          <a:bodyPr wrap="none">
            <a:spAutoFit/>
          </a:bodyPr>
          <a:lstStyle/>
          <a:p>
            <a:pPr rtl="1"/>
            <a:r>
              <a:rPr lang="ar-SA" sz="2000" b="1" dirty="0" smtClean="0">
                <a:solidFill>
                  <a:srgbClr val="7030A0"/>
                </a:solidFill>
              </a:rPr>
              <a:t>صححي ما تحته خط فى العبارات التالية </a:t>
            </a:r>
            <a:endParaRPr lang="en-US" sz="2000" b="1" dirty="0">
              <a:solidFill>
                <a:srgbClr val="7030A0"/>
              </a:solidFill>
            </a:endParaRPr>
          </a:p>
        </p:txBody>
      </p:sp>
      <p:sp>
        <p:nvSpPr>
          <p:cNvPr id="11" name="Rectangle 10"/>
          <p:cNvSpPr/>
          <p:nvPr/>
        </p:nvSpPr>
        <p:spPr>
          <a:xfrm>
            <a:off x="5181600" y="3124200"/>
            <a:ext cx="832279"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الملك فهد</a:t>
            </a:r>
            <a:endParaRPr lang="ar-SA" dirty="0"/>
          </a:p>
        </p:txBody>
      </p:sp>
      <p:sp>
        <p:nvSpPr>
          <p:cNvPr id="23" name="Rectangle 5"/>
          <p:cNvSpPr/>
          <p:nvPr/>
        </p:nvSpPr>
        <p:spPr>
          <a:xfrm>
            <a:off x="1295400" y="2614136"/>
            <a:ext cx="7478854" cy="369332"/>
          </a:xfrm>
          <a:prstGeom prst="rect">
            <a:avLst/>
          </a:prstGeom>
        </p:spPr>
        <p:txBody>
          <a:bodyPr wrap="square">
            <a:spAutoFit/>
          </a:bodyPr>
          <a:lstStyle/>
          <a:p>
            <a:pPr algn="r" rtl="1"/>
            <a:r>
              <a:rPr lang="ar-SA" b="1" dirty="0" smtClean="0"/>
              <a:t>1- عين الملك  عبد الله بن عبد العزيز وزيرا للداخلية </a:t>
            </a:r>
            <a:endParaRPr lang="en-US" dirty="0"/>
          </a:p>
        </p:txBody>
      </p:sp>
      <p:sp>
        <p:nvSpPr>
          <p:cNvPr id="12" name="Rectangle 10"/>
          <p:cNvSpPr/>
          <p:nvPr/>
        </p:nvSpPr>
        <p:spPr>
          <a:xfrm>
            <a:off x="4876800" y="4419600"/>
            <a:ext cx="907621"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الملك خالد</a:t>
            </a:r>
            <a:endParaRPr lang="ar-SA" dirty="0"/>
          </a:p>
        </p:txBody>
      </p:sp>
      <p:sp>
        <p:nvSpPr>
          <p:cNvPr id="13" name="Rectangle 5"/>
          <p:cNvSpPr/>
          <p:nvPr/>
        </p:nvSpPr>
        <p:spPr>
          <a:xfrm>
            <a:off x="1295400" y="3745468"/>
            <a:ext cx="7478854" cy="369332"/>
          </a:xfrm>
          <a:prstGeom prst="rect">
            <a:avLst/>
          </a:prstGeom>
        </p:spPr>
        <p:txBody>
          <a:bodyPr wrap="square">
            <a:spAutoFit/>
          </a:bodyPr>
          <a:lstStyle/>
          <a:p>
            <a:pPr algn="r" rtl="1"/>
            <a:r>
              <a:rPr lang="ar-SA" b="1" dirty="0" smtClean="0"/>
              <a:t>2- شارك الملك </a:t>
            </a:r>
            <a:r>
              <a:rPr lang="ar-SA" b="1" u="sng" dirty="0" smtClean="0"/>
              <a:t>فهد بن عبد العزيز </a:t>
            </a:r>
            <a:r>
              <a:rPr lang="ar-SA" b="1" dirty="0" smtClean="0"/>
              <a:t>فى بعض الحملات العسكرية فى عهد والده</a:t>
            </a:r>
            <a:endParaRPr lang="en-US" dirty="0"/>
          </a:p>
        </p:txBody>
      </p:sp>
    </p:spTree>
    <p:extLst>
      <p:ext uri="{BB962C8B-B14F-4D97-AF65-F5344CB8AC3E}">
        <p14:creationId xmlns:p14="http://schemas.microsoft.com/office/powerpoint/2010/main" xmlns="" val="229930494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1+#ppt_w/2"/>
                                          </p:val>
                                        </p:tav>
                                        <p:tav tm="100000">
                                          <p:val>
                                            <p:strVal val="#ppt_x"/>
                                          </p:val>
                                        </p:tav>
                                      </p:tavLst>
                                    </p:anim>
                                    <p:anim calcmode="lin" valueType="num">
                                      <p:cBhvr additive="base">
                                        <p:cTn id="14"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1+#ppt_w/2"/>
                                          </p:val>
                                        </p:tav>
                                        <p:tav tm="100000">
                                          <p:val>
                                            <p:strVal val="#ppt_x"/>
                                          </p:val>
                                        </p:tav>
                                      </p:tavLst>
                                    </p:anim>
                                    <p:anim calcmode="lin" valueType="num">
                                      <p:cBhvr additive="base">
                                        <p:cTn id="26"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3"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1+#ppt_w/2"/>
                                          </p:val>
                                        </p:tav>
                                        <p:tav tm="100000">
                                          <p:val>
                                            <p:strVal val="#ppt_x"/>
                                          </p:val>
                                        </p:tav>
                                      </p:tavLst>
                                    </p:anim>
                                    <p:anim calcmode="lin" valueType="num">
                                      <p:cBhvr additive="base">
                                        <p:cTn id="32"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anim calcmode="lin" valueType="num">
                                      <p:cBhvr>
                                        <p:cTn id="37" dur="500" fill="hold"/>
                                        <p:tgtEl>
                                          <p:spTgt spid="23"/>
                                        </p:tgtEl>
                                        <p:attrNameLst>
                                          <p:attrName>ppt_w</p:attrName>
                                        </p:attrNameLst>
                                      </p:cBhvr>
                                      <p:tavLst>
                                        <p:tav tm="0">
                                          <p:val>
                                            <p:fltVal val="0"/>
                                          </p:val>
                                        </p:tav>
                                        <p:tav tm="100000">
                                          <p:val>
                                            <p:strVal val="#ppt_w"/>
                                          </p:val>
                                        </p:tav>
                                      </p:tavLst>
                                    </p:anim>
                                    <p:anim calcmode="lin" valueType="num">
                                      <p:cBhvr>
                                        <p:cTn id="38" dur="500" fill="hold"/>
                                        <p:tgtEl>
                                          <p:spTgt spid="23"/>
                                        </p:tgtEl>
                                        <p:attrNameLst>
                                          <p:attrName>ppt_h</p:attrName>
                                        </p:attrNameLst>
                                      </p:cBhvr>
                                      <p:tavLst>
                                        <p:tav tm="0">
                                          <p:val>
                                            <p:fltVal val="0"/>
                                          </p:val>
                                        </p:tav>
                                        <p:tav tm="100000">
                                          <p:val>
                                            <p:strVal val="#ppt_h"/>
                                          </p:val>
                                        </p:tav>
                                      </p:tavLst>
                                    </p:anim>
                                    <p:animEffect transition="in" filter="fade">
                                      <p:cBhvr>
                                        <p:cTn id="39" dur="500"/>
                                        <p:tgtEl>
                                          <p:spTgt spid="23"/>
                                        </p:tgtEl>
                                      </p:cBhvr>
                                    </p:animEffect>
                                  </p:childTnLst>
                                </p:cTn>
                              </p:par>
                            </p:childTnLst>
                          </p:cTn>
                        </p:par>
                      </p:childTnLst>
                    </p:cTn>
                  </p:par>
                  <p:par>
                    <p:cTn id="40" fill="hold">
                      <p:stCondLst>
                        <p:cond delay="indefinite"/>
                      </p:stCondLst>
                      <p:childTnLst>
                        <p:par>
                          <p:cTn id="41" fill="hold">
                            <p:stCondLst>
                              <p:cond delay="0"/>
                            </p:stCondLst>
                            <p:childTnLst>
                              <p:par>
                                <p:cTn id="42" presetID="31" presetClass="entr" presetSubtype="0"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 calcmode="lin" valueType="num">
                                      <p:cBhvr>
                                        <p:cTn id="44" dur="1000" fill="hold"/>
                                        <p:tgtEl>
                                          <p:spTgt spid="11"/>
                                        </p:tgtEl>
                                        <p:attrNameLst>
                                          <p:attrName>ppt_w</p:attrName>
                                        </p:attrNameLst>
                                      </p:cBhvr>
                                      <p:tavLst>
                                        <p:tav tm="0">
                                          <p:val>
                                            <p:fltVal val="0"/>
                                          </p:val>
                                        </p:tav>
                                        <p:tav tm="100000">
                                          <p:val>
                                            <p:strVal val="#ppt_w"/>
                                          </p:val>
                                        </p:tav>
                                      </p:tavLst>
                                    </p:anim>
                                    <p:anim calcmode="lin" valueType="num">
                                      <p:cBhvr>
                                        <p:cTn id="45" dur="1000" fill="hold"/>
                                        <p:tgtEl>
                                          <p:spTgt spid="11"/>
                                        </p:tgtEl>
                                        <p:attrNameLst>
                                          <p:attrName>ppt_h</p:attrName>
                                        </p:attrNameLst>
                                      </p:cBhvr>
                                      <p:tavLst>
                                        <p:tav tm="0">
                                          <p:val>
                                            <p:fltVal val="0"/>
                                          </p:val>
                                        </p:tav>
                                        <p:tav tm="100000">
                                          <p:val>
                                            <p:strVal val="#ppt_h"/>
                                          </p:val>
                                        </p:tav>
                                      </p:tavLst>
                                    </p:anim>
                                    <p:anim calcmode="lin" valueType="num">
                                      <p:cBhvr>
                                        <p:cTn id="46" dur="1000" fill="hold"/>
                                        <p:tgtEl>
                                          <p:spTgt spid="11"/>
                                        </p:tgtEl>
                                        <p:attrNameLst>
                                          <p:attrName>style.rotation</p:attrName>
                                        </p:attrNameLst>
                                      </p:cBhvr>
                                      <p:tavLst>
                                        <p:tav tm="0">
                                          <p:val>
                                            <p:fltVal val="90"/>
                                          </p:val>
                                        </p:tav>
                                        <p:tav tm="100000">
                                          <p:val>
                                            <p:fltVal val="0"/>
                                          </p:val>
                                        </p:tav>
                                      </p:tavLst>
                                    </p:anim>
                                    <p:animEffect transition="in" filter="fade">
                                      <p:cBhvr>
                                        <p:cTn id="47" dur="10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53" presetClass="entr" presetSubtype="16"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 calcmode="lin" valueType="num">
                                      <p:cBhvr>
                                        <p:cTn id="52" dur="500" fill="hold"/>
                                        <p:tgtEl>
                                          <p:spTgt spid="13"/>
                                        </p:tgtEl>
                                        <p:attrNameLst>
                                          <p:attrName>ppt_w</p:attrName>
                                        </p:attrNameLst>
                                      </p:cBhvr>
                                      <p:tavLst>
                                        <p:tav tm="0">
                                          <p:val>
                                            <p:fltVal val="0"/>
                                          </p:val>
                                        </p:tav>
                                        <p:tav tm="100000">
                                          <p:val>
                                            <p:strVal val="#ppt_w"/>
                                          </p:val>
                                        </p:tav>
                                      </p:tavLst>
                                    </p:anim>
                                    <p:anim calcmode="lin" valueType="num">
                                      <p:cBhvr>
                                        <p:cTn id="53" dur="500" fill="hold"/>
                                        <p:tgtEl>
                                          <p:spTgt spid="13"/>
                                        </p:tgtEl>
                                        <p:attrNameLst>
                                          <p:attrName>ppt_h</p:attrName>
                                        </p:attrNameLst>
                                      </p:cBhvr>
                                      <p:tavLst>
                                        <p:tav tm="0">
                                          <p:val>
                                            <p:fltVal val="0"/>
                                          </p:val>
                                        </p:tav>
                                        <p:tav tm="100000">
                                          <p:val>
                                            <p:strVal val="#ppt_h"/>
                                          </p:val>
                                        </p:tav>
                                      </p:tavLst>
                                    </p:anim>
                                    <p:animEffect transition="in" filter="fade">
                                      <p:cBhvr>
                                        <p:cTn id="54" dur="500"/>
                                        <p:tgtEl>
                                          <p:spTgt spid="13"/>
                                        </p:tgtEl>
                                      </p:cBhvr>
                                    </p:animEffect>
                                  </p:childTnLst>
                                </p:cTn>
                              </p:par>
                            </p:childTnLst>
                          </p:cTn>
                        </p:par>
                      </p:childTnLst>
                    </p:cTn>
                  </p:par>
                  <p:par>
                    <p:cTn id="55" fill="hold">
                      <p:stCondLst>
                        <p:cond delay="indefinite"/>
                      </p:stCondLst>
                      <p:childTnLst>
                        <p:par>
                          <p:cTn id="56" fill="hold">
                            <p:stCondLst>
                              <p:cond delay="0"/>
                            </p:stCondLst>
                            <p:childTnLst>
                              <p:par>
                                <p:cTn id="57" presetID="31" presetClass="entr" presetSubtype="0"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anim calcmode="lin" valueType="num">
                                      <p:cBhvr>
                                        <p:cTn id="59" dur="1000" fill="hold"/>
                                        <p:tgtEl>
                                          <p:spTgt spid="12"/>
                                        </p:tgtEl>
                                        <p:attrNameLst>
                                          <p:attrName>ppt_w</p:attrName>
                                        </p:attrNameLst>
                                      </p:cBhvr>
                                      <p:tavLst>
                                        <p:tav tm="0">
                                          <p:val>
                                            <p:fltVal val="0"/>
                                          </p:val>
                                        </p:tav>
                                        <p:tav tm="100000">
                                          <p:val>
                                            <p:strVal val="#ppt_w"/>
                                          </p:val>
                                        </p:tav>
                                      </p:tavLst>
                                    </p:anim>
                                    <p:anim calcmode="lin" valueType="num">
                                      <p:cBhvr>
                                        <p:cTn id="60" dur="1000" fill="hold"/>
                                        <p:tgtEl>
                                          <p:spTgt spid="12"/>
                                        </p:tgtEl>
                                        <p:attrNameLst>
                                          <p:attrName>ppt_h</p:attrName>
                                        </p:attrNameLst>
                                      </p:cBhvr>
                                      <p:tavLst>
                                        <p:tav tm="0">
                                          <p:val>
                                            <p:fltVal val="0"/>
                                          </p:val>
                                        </p:tav>
                                        <p:tav tm="100000">
                                          <p:val>
                                            <p:strVal val="#ppt_h"/>
                                          </p:val>
                                        </p:tav>
                                      </p:tavLst>
                                    </p:anim>
                                    <p:anim calcmode="lin" valueType="num">
                                      <p:cBhvr>
                                        <p:cTn id="61" dur="1000" fill="hold"/>
                                        <p:tgtEl>
                                          <p:spTgt spid="12"/>
                                        </p:tgtEl>
                                        <p:attrNameLst>
                                          <p:attrName>style.rotation</p:attrName>
                                        </p:attrNameLst>
                                      </p:cBhvr>
                                      <p:tavLst>
                                        <p:tav tm="0">
                                          <p:val>
                                            <p:fltVal val="90"/>
                                          </p:val>
                                        </p:tav>
                                        <p:tav tm="100000">
                                          <p:val>
                                            <p:fltVal val="0"/>
                                          </p:val>
                                        </p:tav>
                                      </p:tavLst>
                                    </p:anim>
                                    <p:animEffect transition="in" filter="fade">
                                      <p:cBhvr>
                                        <p:cTn id="6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animBg="1"/>
      <p:bldP spid="5" grpId="0"/>
      <p:bldP spid="6" grpId="0"/>
      <p:bldP spid="11" grpId="0"/>
      <p:bldP spid="23" grpId="0"/>
      <p:bldP spid="12" grpId="0"/>
      <p:bldP spid="13" grpId="0"/>
    </p:bld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owchart: Multidocument 3"/>
          <p:cNvSpPr/>
          <p:nvPr/>
        </p:nvSpPr>
        <p:spPr>
          <a:xfrm>
            <a:off x="7879305" y="4572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9" name="Rectangle 4"/>
          <p:cNvSpPr/>
          <p:nvPr/>
        </p:nvSpPr>
        <p:spPr>
          <a:xfrm>
            <a:off x="1752600" y="533400"/>
            <a:ext cx="6101350" cy="400110"/>
          </a:xfrm>
          <a:prstGeom prst="rect">
            <a:avLst/>
          </a:prstGeom>
        </p:spPr>
        <p:txBody>
          <a:bodyPr wrap="none">
            <a:spAutoFit/>
          </a:bodyPr>
          <a:lstStyle/>
          <a:p>
            <a:r>
              <a:rPr lang="ar-SA" sz="2000" b="1" dirty="0" smtClean="0">
                <a:solidFill>
                  <a:srgbClr val="7030A0"/>
                </a:solidFill>
              </a:rPr>
              <a:t>عدد أهم مناصب الملك فهد بن عبد العزيز التى أسندت له قبل توليه الحكم</a:t>
            </a:r>
          </a:p>
        </p:txBody>
      </p:sp>
      <p:sp>
        <p:nvSpPr>
          <p:cNvPr id="11" name="Rectangle 12"/>
          <p:cNvSpPr/>
          <p:nvPr/>
        </p:nvSpPr>
        <p:spPr>
          <a:xfrm>
            <a:off x="5562600" y="1600200"/>
            <a:ext cx="2800767"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قام بنشاط دبلوماسي مكثف فى الخارج</a:t>
            </a:r>
            <a:endParaRPr lang="ar-SA" dirty="0"/>
          </a:p>
        </p:txBody>
      </p:sp>
      <p:sp>
        <p:nvSpPr>
          <p:cNvPr id="13" name="Rectangle 12"/>
          <p:cNvSpPr/>
          <p:nvPr/>
        </p:nvSpPr>
        <p:spPr>
          <a:xfrm>
            <a:off x="5562600" y="2438400"/>
            <a:ext cx="1443024"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تولي وزارة المعارف </a:t>
            </a:r>
            <a:endParaRPr lang="ar-SA" dirty="0"/>
          </a:p>
        </p:txBody>
      </p:sp>
      <p:sp>
        <p:nvSpPr>
          <p:cNvPr id="16" name="Rectangle 12"/>
          <p:cNvSpPr/>
          <p:nvPr/>
        </p:nvSpPr>
        <p:spPr>
          <a:xfrm>
            <a:off x="4343400" y="3352800"/>
            <a:ext cx="1560042"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تقلد وزارة الداخلية </a:t>
            </a:r>
            <a:endParaRPr lang="ar-SA" dirty="0"/>
          </a:p>
        </p:txBody>
      </p:sp>
      <p:sp>
        <p:nvSpPr>
          <p:cNvPr id="12" name="Rectangle 12"/>
          <p:cNvSpPr/>
          <p:nvPr/>
        </p:nvSpPr>
        <p:spPr>
          <a:xfrm>
            <a:off x="2667000" y="4114800"/>
            <a:ext cx="2286203"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نائب ثاني لرئيس مجلس الوزراء</a:t>
            </a:r>
            <a:endParaRPr lang="ar-SA" dirty="0"/>
          </a:p>
        </p:txBody>
      </p:sp>
      <p:sp>
        <p:nvSpPr>
          <p:cNvPr id="15" name="Rectangle 12"/>
          <p:cNvSpPr/>
          <p:nvPr/>
        </p:nvSpPr>
        <p:spPr>
          <a:xfrm>
            <a:off x="2155150" y="4953000"/>
            <a:ext cx="1350050"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اصبح وليا للعهد </a:t>
            </a:r>
            <a:endParaRPr lang="ar-SA" dirty="0"/>
          </a:p>
        </p:txBody>
      </p:sp>
    </p:spTree>
    <p:extLst>
      <p:ext uri="{BB962C8B-B14F-4D97-AF65-F5344CB8AC3E}">
        <p14:creationId xmlns:p14="http://schemas.microsoft.com/office/powerpoint/2010/main" xmlns="" val="1672066117"/>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ppt_w</p:attrName>
                                        </p:attrNameLst>
                                      </p:cBhvr>
                                      <p:tavLst>
                                        <p:tav tm="0">
                                          <p:val>
                                            <p:fltVal val="0"/>
                                          </p:val>
                                        </p:tav>
                                        <p:tav tm="100000">
                                          <p:val>
                                            <p:strVal val="#ppt_w"/>
                                          </p:val>
                                        </p:tav>
                                      </p:tavLst>
                                    </p:anim>
                                    <p:anim calcmode="lin" valueType="num">
                                      <p:cBhvr>
                                        <p:cTn id="15" dur="500" fill="hold"/>
                                        <p:tgtEl>
                                          <p:spTgt spid="9"/>
                                        </p:tgtEl>
                                        <p:attrNameLst>
                                          <p:attrName>ppt_h</p:attrName>
                                        </p:attrNameLst>
                                      </p:cBhvr>
                                      <p:tavLst>
                                        <p:tav tm="0">
                                          <p:val>
                                            <p:fltVal val="0"/>
                                          </p:val>
                                        </p:tav>
                                        <p:tav tm="100000">
                                          <p:val>
                                            <p:strVal val="#ppt_h"/>
                                          </p:val>
                                        </p:tav>
                                      </p:tavLst>
                                    </p:anim>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500" fill="hold"/>
                                        <p:tgtEl>
                                          <p:spTgt spid="11"/>
                                        </p:tgtEl>
                                        <p:attrNameLst>
                                          <p:attrName>ppt_w</p:attrName>
                                        </p:attrNameLst>
                                      </p:cBhvr>
                                      <p:tavLst>
                                        <p:tav tm="0">
                                          <p:val>
                                            <p:fltVal val="0"/>
                                          </p:val>
                                        </p:tav>
                                        <p:tav tm="100000">
                                          <p:val>
                                            <p:strVal val="#ppt_w"/>
                                          </p:val>
                                        </p:tav>
                                      </p:tavLst>
                                    </p:anim>
                                    <p:anim calcmode="lin" valueType="num">
                                      <p:cBhvr>
                                        <p:cTn id="22" dur="500" fill="hold"/>
                                        <p:tgtEl>
                                          <p:spTgt spid="11"/>
                                        </p:tgtEl>
                                        <p:attrNameLst>
                                          <p:attrName>ppt_h</p:attrName>
                                        </p:attrNameLst>
                                      </p:cBhvr>
                                      <p:tavLst>
                                        <p:tav tm="0">
                                          <p:val>
                                            <p:fltVal val="0"/>
                                          </p:val>
                                        </p:tav>
                                        <p:tav tm="100000">
                                          <p:val>
                                            <p:strVal val="#ppt_h"/>
                                          </p:val>
                                        </p:tav>
                                      </p:tavLst>
                                    </p:anim>
                                    <p:animEffect transition="in" filter="fade">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 calcmode="lin" valueType="num">
                                      <p:cBhvr>
                                        <p:cTn id="28" dur="500" fill="hold"/>
                                        <p:tgtEl>
                                          <p:spTgt spid="13"/>
                                        </p:tgtEl>
                                        <p:attrNameLst>
                                          <p:attrName>ppt_w</p:attrName>
                                        </p:attrNameLst>
                                      </p:cBhvr>
                                      <p:tavLst>
                                        <p:tav tm="0">
                                          <p:val>
                                            <p:fltVal val="0"/>
                                          </p:val>
                                        </p:tav>
                                        <p:tav tm="100000">
                                          <p:val>
                                            <p:strVal val="#ppt_w"/>
                                          </p:val>
                                        </p:tav>
                                      </p:tavLst>
                                    </p:anim>
                                    <p:anim calcmode="lin" valueType="num">
                                      <p:cBhvr>
                                        <p:cTn id="29" dur="500" fill="hold"/>
                                        <p:tgtEl>
                                          <p:spTgt spid="13"/>
                                        </p:tgtEl>
                                        <p:attrNameLst>
                                          <p:attrName>ppt_h</p:attrName>
                                        </p:attrNameLst>
                                      </p:cBhvr>
                                      <p:tavLst>
                                        <p:tav tm="0">
                                          <p:val>
                                            <p:fltVal val="0"/>
                                          </p:val>
                                        </p:tav>
                                        <p:tav tm="100000">
                                          <p:val>
                                            <p:strVal val="#ppt_h"/>
                                          </p:val>
                                        </p:tav>
                                      </p:tavLst>
                                    </p:anim>
                                    <p:animEffect transition="in" filter="fade">
                                      <p:cBhvr>
                                        <p:cTn id="30" dur="500"/>
                                        <p:tgtEl>
                                          <p:spTgt spid="13"/>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 calcmode="lin" valueType="num">
                                      <p:cBhvr>
                                        <p:cTn id="35" dur="500" fill="hold"/>
                                        <p:tgtEl>
                                          <p:spTgt spid="16"/>
                                        </p:tgtEl>
                                        <p:attrNameLst>
                                          <p:attrName>ppt_w</p:attrName>
                                        </p:attrNameLst>
                                      </p:cBhvr>
                                      <p:tavLst>
                                        <p:tav tm="0">
                                          <p:val>
                                            <p:fltVal val="0"/>
                                          </p:val>
                                        </p:tav>
                                        <p:tav tm="100000">
                                          <p:val>
                                            <p:strVal val="#ppt_w"/>
                                          </p:val>
                                        </p:tav>
                                      </p:tavLst>
                                    </p:anim>
                                    <p:anim calcmode="lin" valueType="num">
                                      <p:cBhvr>
                                        <p:cTn id="36" dur="500" fill="hold"/>
                                        <p:tgtEl>
                                          <p:spTgt spid="16"/>
                                        </p:tgtEl>
                                        <p:attrNameLst>
                                          <p:attrName>ppt_h</p:attrName>
                                        </p:attrNameLst>
                                      </p:cBhvr>
                                      <p:tavLst>
                                        <p:tav tm="0">
                                          <p:val>
                                            <p:fltVal val="0"/>
                                          </p:val>
                                        </p:tav>
                                        <p:tav tm="100000">
                                          <p:val>
                                            <p:strVal val="#ppt_h"/>
                                          </p:val>
                                        </p:tav>
                                      </p:tavLst>
                                    </p:anim>
                                    <p:animEffect transition="in" filter="fade">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 calcmode="lin" valueType="num">
                                      <p:cBhvr>
                                        <p:cTn id="42" dur="500" fill="hold"/>
                                        <p:tgtEl>
                                          <p:spTgt spid="12"/>
                                        </p:tgtEl>
                                        <p:attrNameLst>
                                          <p:attrName>ppt_w</p:attrName>
                                        </p:attrNameLst>
                                      </p:cBhvr>
                                      <p:tavLst>
                                        <p:tav tm="0">
                                          <p:val>
                                            <p:fltVal val="0"/>
                                          </p:val>
                                        </p:tav>
                                        <p:tav tm="100000">
                                          <p:val>
                                            <p:strVal val="#ppt_w"/>
                                          </p:val>
                                        </p:tav>
                                      </p:tavLst>
                                    </p:anim>
                                    <p:anim calcmode="lin" valueType="num">
                                      <p:cBhvr>
                                        <p:cTn id="43" dur="500" fill="hold"/>
                                        <p:tgtEl>
                                          <p:spTgt spid="12"/>
                                        </p:tgtEl>
                                        <p:attrNameLst>
                                          <p:attrName>ppt_h</p:attrName>
                                        </p:attrNameLst>
                                      </p:cBhvr>
                                      <p:tavLst>
                                        <p:tav tm="0">
                                          <p:val>
                                            <p:fltVal val="0"/>
                                          </p:val>
                                        </p:tav>
                                        <p:tav tm="100000">
                                          <p:val>
                                            <p:strVal val="#ppt_h"/>
                                          </p:val>
                                        </p:tav>
                                      </p:tavLst>
                                    </p:anim>
                                    <p:animEffect transition="in" filter="fade">
                                      <p:cBhvr>
                                        <p:cTn id="44" dur="500"/>
                                        <p:tgtEl>
                                          <p:spTgt spid="12"/>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p:cTn id="49" dur="500" fill="hold"/>
                                        <p:tgtEl>
                                          <p:spTgt spid="15"/>
                                        </p:tgtEl>
                                        <p:attrNameLst>
                                          <p:attrName>ppt_w</p:attrName>
                                        </p:attrNameLst>
                                      </p:cBhvr>
                                      <p:tavLst>
                                        <p:tav tm="0">
                                          <p:val>
                                            <p:fltVal val="0"/>
                                          </p:val>
                                        </p:tav>
                                        <p:tav tm="100000">
                                          <p:val>
                                            <p:strVal val="#ppt_w"/>
                                          </p:val>
                                        </p:tav>
                                      </p:tavLst>
                                    </p:anim>
                                    <p:anim calcmode="lin" valueType="num">
                                      <p:cBhvr>
                                        <p:cTn id="50" dur="500" fill="hold"/>
                                        <p:tgtEl>
                                          <p:spTgt spid="15"/>
                                        </p:tgtEl>
                                        <p:attrNameLst>
                                          <p:attrName>ppt_h</p:attrName>
                                        </p:attrNameLst>
                                      </p:cBhvr>
                                      <p:tavLst>
                                        <p:tav tm="0">
                                          <p:val>
                                            <p:fltVal val="0"/>
                                          </p:val>
                                        </p:tav>
                                        <p:tav tm="100000">
                                          <p:val>
                                            <p:strVal val="#ppt_h"/>
                                          </p:val>
                                        </p:tav>
                                      </p:tavLst>
                                    </p:anim>
                                    <p:animEffect transition="in" filter="fade">
                                      <p:cBhvr>
                                        <p:cTn id="5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11" grpId="0"/>
      <p:bldP spid="13" grpId="0"/>
      <p:bldP spid="16" grpId="0"/>
      <p:bldP spid="12" grpId="0"/>
      <p:bldP spid="15" grpId="0"/>
    </p:bld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owchart: Multidocument 3"/>
          <p:cNvSpPr/>
          <p:nvPr/>
        </p:nvSpPr>
        <p:spPr>
          <a:xfrm>
            <a:off x="8077200" y="4572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9" name="Rectangle 4"/>
          <p:cNvSpPr/>
          <p:nvPr/>
        </p:nvSpPr>
        <p:spPr>
          <a:xfrm>
            <a:off x="609600" y="457200"/>
            <a:ext cx="7354954" cy="958660"/>
          </a:xfrm>
          <a:prstGeom prst="rect">
            <a:avLst/>
          </a:prstGeom>
        </p:spPr>
        <p:txBody>
          <a:bodyPr wrap="square">
            <a:spAutoFit/>
          </a:bodyPr>
          <a:lstStyle/>
          <a:p>
            <a:pPr algn="r">
              <a:lnSpc>
                <a:spcPct val="150000"/>
              </a:lnSpc>
            </a:pPr>
            <a:r>
              <a:rPr lang="ar-SA" sz="2000" b="1" dirty="0" smtClean="0">
                <a:solidFill>
                  <a:srgbClr val="7030A0"/>
                </a:solidFill>
              </a:rPr>
              <a:t>أصدر الملك عبد العزيز عدد من القرارات بعد توليه الحكم منها ما ذكر فى كتاب الطالب ما أهم قرار تراه من وجهة نظرك معللا سبب ذلك</a:t>
            </a:r>
            <a:endParaRPr lang="ar-SA" sz="2000" dirty="0"/>
          </a:p>
        </p:txBody>
      </p:sp>
      <p:pic>
        <p:nvPicPr>
          <p:cNvPr id="7" name="صورة 6" descr="3123_1.jpg"/>
          <p:cNvPicPr>
            <a:picLocks noChangeAspect="1"/>
          </p:cNvPicPr>
          <p:nvPr/>
        </p:nvPicPr>
        <p:blipFill>
          <a:blip r:embed="rId2" cstate="print"/>
          <a:stretch>
            <a:fillRect/>
          </a:stretch>
        </p:blipFill>
        <p:spPr>
          <a:xfrm flipH="1">
            <a:off x="2209800" y="2057400"/>
            <a:ext cx="5176838" cy="3238500"/>
          </a:xfrm>
          <a:prstGeom prst="rect">
            <a:avLst/>
          </a:prstGeom>
        </p:spPr>
      </p:pic>
    </p:spTree>
    <p:extLst>
      <p:ext uri="{BB962C8B-B14F-4D97-AF65-F5344CB8AC3E}">
        <p14:creationId xmlns:p14="http://schemas.microsoft.com/office/powerpoint/2010/main" xmlns="" val="1672066117"/>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ppt_w</p:attrName>
                                        </p:attrNameLst>
                                      </p:cBhvr>
                                      <p:tavLst>
                                        <p:tav tm="0">
                                          <p:val>
                                            <p:fltVal val="0"/>
                                          </p:val>
                                        </p:tav>
                                        <p:tav tm="100000">
                                          <p:val>
                                            <p:strVal val="#ppt_w"/>
                                          </p:val>
                                        </p:tav>
                                      </p:tavLst>
                                    </p:anim>
                                    <p:anim calcmode="lin" valueType="num">
                                      <p:cBhvr>
                                        <p:cTn id="15" dur="500" fill="hold"/>
                                        <p:tgtEl>
                                          <p:spTgt spid="9"/>
                                        </p:tgtEl>
                                        <p:attrNameLst>
                                          <p:attrName>ppt_h</p:attrName>
                                        </p:attrNameLst>
                                      </p:cBhvr>
                                      <p:tavLst>
                                        <p:tav tm="0">
                                          <p:val>
                                            <p:fltVal val="0"/>
                                          </p:val>
                                        </p:tav>
                                        <p:tav tm="100000">
                                          <p:val>
                                            <p:strVal val="#ppt_h"/>
                                          </p:val>
                                        </p:tav>
                                      </p:tavLst>
                                    </p:anim>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Scale>
                                      <p:cBhvr>
                                        <p:cTn id="21" dur="1000" decel="50000" fill="hold">
                                          <p:stCondLst>
                                            <p:cond delay="0"/>
                                          </p:stCondLst>
                                        </p:cTn>
                                        <p:tgtEl>
                                          <p:spTgt spid="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7"/>
                                        </p:tgtEl>
                                        <p:attrNameLst>
                                          <p:attrName>ppt_x</p:attrName>
                                          <p:attrName>ppt_y</p:attrName>
                                        </p:attrNameLst>
                                      </p:cBhvr>
                                    </p:animMotion>
                                    <p:animEffect transition="in" filter="fade">
                                      <p:cBhvr>
                                        <p:cTn id="23"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889542" y="14859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3" name="Rectangle 2"/>
          <p:cNvSpPr/>
          <p:nvPr/>
        </p:nvSpPr>
        <p:spPr>
          <a:xfrm>
            <a:off x="4220599" y="1562100"/>
            <a:ext cx="3526928" cy="461665"/>
          </a:xfrm>
          <a:prstGeom prst="rect">
            <a:avLst/>
          </a:prstGeom>
        </p:spPr>
        <p:txBody>
          <a:bodyPr wrap="none">
            <a:spAutoFit/>
          </a:bodyPr>
          <a:lstStyle/>
          <a:p>
            <a:pPr algn="r" rtl="1"/>
            <a:r>
              <a:rPr lang="ar-SA" sz="2400" b="1" dirty="0" smtClean="0">
                <a:solidFill>
                  <a:srgbClr val="7030A0"/>
                </a:solidFill>
              </a:rPr>
              <a:t>اختاري الاجابة الصحيحة فيما يلي</a:t>
            </a:r>
            <a:endParaRPr lang="en-US" sz="2400" b="1" dirty="0">
              <a:solidFill>
                <a:srgbClr val="7030A0"/>
              </a:solidFill>
            </a:endParaRPr>
          </a:p>
        </p:txBody>
      </p:sp>
      <p:sp>
        <p:nvSpPr>
          <p:cNvPr id="6" name="Rectangle 5"/>
          <p:cNvSpPr/>
          <p:nvPr/>
        </p:nvSpPr>
        <p:spPr>
          <a:xfrm>
            <a:off x="7624203" y="3467100"/>
            <a:ext cx="681597"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الرياض</a:t>
            </a:r>
            <a:endParaRPr lang="ar-SA" dirty="0"/>
          </a:p>
        </p:txBody>
      </p:sp>
      <p:sp>
        <p:nvSpPr>
          <p:cNvPr id="8" name="Rectangle 5"/>
          <p:cNvSpPr/>
          <p:nvPr/>
        </p:nvSpPr>
        <p:spPr>
          <a:xfrm>
            <a:off x="5003576" y="3467100"/>
            <a:ext cx="482824"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جدة</a:t>
            </a:r>
            <a:endParaRPr lang="ar-SA" dirty="0"/>
          </a:p>
        </p:txBody>
      </p:sp>
      <p:sp>
        <p:nvSpPr>
          <p:cNvPr id="9" name="Rectangle 5"/>
          <p:cNvSpPr/>
          <p:nvPr/>
        </p:nvSpPr>
        <p:spPr>
          <a:xfrm>
            <a:off x="2137803" y="3467100"/>
            <a:ext cx="987771"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مكة المكرمة</a:t>
            </a:r>
            <a:endParaRPr lang="ar-SA" dirty="0"/>
          </a:p>
        </p:txBody>
      </p:sp>
      <p:sp>
        <p:nvSpPr>
          <p:cNvPr id="10" name="Rectangle 5"/>
          <p:cNvSpPr/>
          <p:nvPr/>
        </p:nvSpPr>
        <p:spPr>
          <a:xfrm>
            <a:off x="7315200" y="5600700"/>
            <a:ext cx="925253"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عبد العزيز</a:t>
            </a:r>
            <a:endParaRPr lang="ar-SA" dirty="0"/>
          </a:p>
        </p:txBody>
      </p:sp>
      <p:sp>
        <p:nvSpPr>
          <p:cNvPr id="11" name="Rectangle 5"/>
          <p:cNvSpPr/>
          <p:nvPr/>
        </p:nvSpPr>
        <p:spPr>
          <a:xfrm>
            <a:off x="4648200" y="5600700"/>
            <a:ext cx="623889"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 سعود</a:t>
            </a:r>
            <a:endParaRPr lang="ar-SA" dirty="0"/>
          </a:p>
        </p:txBody>
      </p:sp>
      <p:sp>
        <p:nvSpPr>
          <p:cNvPr id="12" name="Rectangle 6"/>
          <p:cNvSpPr/>
          <p:nvPr/>
        </p:nvSpPr>
        <p:spPr>
          <a:xfrm>
            <a:off x="2438400" y="2324100"/>
            <a:ext cx="6400800" cy="784830"/>
          </a:xfrm>
          <a:prstGeom prst="rect">
            <a:avLst/>
          </a:prstGeom>
        </p:spPr>
        <p:txBody>
          <a:bodyPr wrap="square">
            <a:spAutoFit/>
          </a:bodyPr>
          <a:lstStyle/>
          <a:p>
            <a:pPr algn="r" rtl="1">
              <a:lnSpc>
                <a:spcPct val="300000"/>
              </a:lnSpc>
            </a:pPr>
            <a:r>
              <a:rPr lang="ar-SA" b="1" dirty="0" smtClean="0"/>
              <a:t>1- أنشأت إدارة المعارف العامة فى عهد الملك عبد العزيز المعهد العلمي السعودى </a:t>
            </a:r>
            <a:endParaRPr lang="en-US" dirty="0"/>
          </a:p>
        </p:txBody>
      </p:sp>
      <p:sp>
        <p:nvSpPr>
          <p:cNvPr id="13" name="Rectangle 6"/>
          <p:cNvSpPr/>
          <p:nvPr/>
        </p:nvSpPr>
        <p:spPr>
          <a:xfrm>
            <a:off x="2438400" y="4457700"/>
            <a:ext cx="6400800" cy="784830"/>
          </a:xfrm>
          <a:prstGeom prst="rect">
            <a:avLst/>
          </a:prstGeom>
        </p:spPr>
        <p:txBody>
          <a:bodyPr wrap="square">
            <a:spAutoFit/>
          </a:bodyPr>
          <a:lstStyle/>
          <a:p>
            <a:pPr algn="r" rtl="1">
              <a:lnSpc>
                <a:spcPct val="300000"/>
              </a:lnSpc>
            </a:pPr>
            <a:r>
              <a:rPr lang="ar-SA" b="1" dirty="0" smtClean="0"/>
              <a:t>2- جرى استحداث وزارة المعارف لرعاية شؤون التعليم فى عهد الملك</a:t>
            </a:r>
            <a:endParaRPr lang="en-US" dirty="0"/>
          </a:p>
        </p:txBody>
      </p:sp>
      <p:sp>
        <p:nvSpPr>
          <p:cNvPr id="14" name="Rectangle 5"/>
          <p:cNvSpPr/>
          <p:nvPr/>
        </p:nvSpPr>
        <p:spPr>
          <a:xfrm>
            <a:off x="1828800" y="5600700"/>
            <a:ext cx="619080"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فيصل</a:t>
            </a:r>
            <a:endParaRPr lang="ar-SA" dirty="0"/>
          </a:p>
        </p:txBody>
      </p:sp>
      <p:sp>
        <p:nvSpPr>
          <p:cNvPr id="15" name="سهم مخطط إلى اليمين 14"/>
          <p:cNvSpPr/>
          <p:nvPr/>
        </p:nvSpPr>
        <p:spPr>
          <a:xfrm rot="16200000">
            <a:off x="2171700" y="39243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
        <p:nvSpPr>
          <p:cNvPr id="16" name="سهم مخطط إلى اليمين 15"/>
          <p:cNvSpPr/>
          <p:nvPr/>
        </p:nvSpPr>
        <p:spPr>
          <a:xfrm rot="16200000">
            <a:off x="4610100" y="60579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
        <p:nvSpPr>
          <p:cNvPr id="17" name="AutoShape 1"/>
          <p:cNvSpPr>
            <a:spLocks noChangeArrowheads="1"/>
          </p:cNvSpPr>
          <p:nvPr/>
        </p:nvSpPr>
        <p:spPr bwMode="auto">
          <a:xfrm>
            <a:off x="1219200" y="296862"/>
            <a:ext cx="6491288" cy="62547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18" name="Rectangle 3"/>
          <p:cNvSpPr>
            <a:spLocks noChangeArrowheads="1"/>
          </p:cNvSpPr>
          <p:nvPr/>
        </p:nvSpPr>
        <p:spPr bwMode="auto">
          <a:xfrm>
            <a:off x="1882013" y="378768"/>
            <a:ext cx="5379999"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400" b="1" dirty="0" smtClean="0">
                <a:solidFill>
                  <a:srgbClr val="002060"/>
                </a:solidFill>
                <a:latin typeface="Sultan bold"/>
                <a:ea typeface="Times New Roman" pitchFamily="18" charset="0"/>
                <a:cs typeface="Arial" pitchFamily="34" charset="0"/>
              </a:rPr>
              <a:t>سادس عسر</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lang="ar-SA" sz="2400" b="1" dirty="0" smtClean="0">
                <a:solidFill>
                  <a:srgbClr val="FF0000"/>
                </a:solidFill>
                <a:latin typeface="Sultan bold"/>
                <a:ea typeface="Times New Roman" pitchFamily="18" charset="0"/>
                <a:cs typeface="Arial" pitchFamily="34" charset="0"/>
              </a:rPr>
              <a:t> المملكة العربية السعودية(5</a:t>
            </a:r>
            <a:r>
              <a:rPr lang="ar-SA" sz="2400" b="1" dirty="0" err="1" smtClean="0">
                <a:solidFill>
                  <a:srgbClr val="FF0000"/>
                </a:solidFill>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1061843527"/>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0-#ppt_w/2"/>
                                          </p:val>
                                        </p:tav>
                                        <p:tav tm="100000">
                                          <p:val>
                                            <p:strVal val="#ppt_x"/>
                                          </p:val>
                                        </p:tav>
                                      </p:tavLst>
                                    </p:anim>
                                    <p:anim calcmode="lin" valueType="num">
                                      <p:cBhvr additive="base">
                                        <p:cTn id="20"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1000"/>
                                        <p:tgtEl>
                                          <p:spTgt spid="6"/>
                                        </p:tgtEl>
                                      </p:cBhvr>
                                    </p:animEffect>
                                    <p:anim calcmode="lin" valueType="num">
                                      <p:cBhvr>
                                        <p:cTn id="26" dur="1000" fill="hold"/>
                                        <p:tgtEl>
                                          <p:spTgt spid="6"/>
                                        </p:tgtEl>
                                        <p:attrNameLst>
                                          <p:attrName>ppt_x</p:attrName>
                                        </p:attrNameLst>
                                      </p:cBhvr>
                                      <p:tavLst>
                                        <p:tav tm="0">
                                          <p:val>
                                            <p:strVal val="#ppt_x"/>
                                          </p:val>
                                        </p:tav>
                                        <p:tav tm="100000">
                                          <p:val>
                                            <p:strVal val="#ppt_x"/>
                                          </p:val>
                                        </p:tav>
                                      </p:tavLst>
                                    </p:anim>
                                    <p:anim calcmode="lin" valueType="num">
                                      <p:cBhvr>
                                        <p:cTn id="2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1000"/>
                                        <p:tgtEl>
                                          <p:spTgt spid="8"/>
                                        </p:tgtEl>
                                      </p:cBhvr>
                                    </p:animEffect>
                                    <p:anim calcmode="lin" valueType="num">
                                      <p:cBhvr>
                                        <p:cTn id="33" dur="1000" fill="hold"/>
                                        <p:tgtEl>
                                          <p:spTgt spid="8"/>
                                        </p:tgtEl>
                                        <p:attrNameLst>
                                          <p:attrName>ppt_x</p:attrName>
                                        </p:attrNameLst>
                                      </p:cBhvr>
                                      <p:tavLst>
                                        <p:tav tm="0">
                                          <p:val>
                                            <p:strVal val="#ppt_x"/>
                                          </p:val>
                                        </p:tav>
                                        <p:tav tm="100000">
                                          <p:val>
                                            <p:strVal val="#ppt_x"/>
                                          </p:val>
                                        </p:tav>
                                      </p:tavLst>
                                    </p:anim>
                                    <p:anim calcmode="lin" valueType="num">
                                      <p:cBhvr>
                                        <p:cTn id="3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fade">
                                      <p:cBhvr>
                                        <p:cTn id="39" dur="1000"/>
                                        <p:tgtEl>
                                          <p:spTgt spid="9"/>
                                        </p:tgtEl>
                                      </p:cBhvr>
                                    </p:animEffect>
                                    <p:anim calcmode="lin" valueType="num">
                                      <p:cBhvr>
                                        <p:cTn id="40" dur="1000" fill="hold"/>
                                        <p:tgtEl>
                                          <p:spTgt spid="9"/>
                                        </p:tgtEl>
                                        <p:attrNameLst>
                                          <p:attrName>ppt_x</p:attrName>
                                        </p:attrNameLst>
                                      </p:cBhvr>
                                      <p:tavLst>
                                        <p:tav tm="0">
                                          <p:val>
                                            <p:strVal val="#ppt_x"/>
                                          </p:val>
                                        </p:tav>
                                        <p:tav tm="100000">
                                          <p:val>
                                            <p:strVal val="#ppt_x"/>
                                          </p:val>
                                        </p:tav>
                                      </p:tavLst>
                                    </p:anim>
                                    <p:anim calcmode="lin" valueType="num">
                                      <p:cBhvr>
                                        <p:cTn id="4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8" presetClass="entr" presetSubtype="0" accel="50000" fill="hold" grpId="0" nodeType="clickEffect">
                                  <p:stCondLst>
                                    <p:cond delay="0"/>
                                  </p:stCondLst>
                                  <p:childTnLst>
                                    <p:set>
                                      <p:cBhvr>
                                        <p:cTn id="45" dur="1" fill="hold">
                                          <p:stCondLst>
                                            <p:cond delay="0"/>
                                          </p:stCondLst>
                                        </p:cTn>
                                        <p:tgtEl>
                                          <p:spTgt spid="15"/>
                                        </p:tgtEl>
                                        <p:attrNameLst>
                                          <p:attrName>style.visibility</p:attrName>
                                        </p:attrNameLst>
                                      </p:cBhvr>
                                      <p:to>
                                        <p:strVal val="visible"/>
                                      </p:to>
                                    </p:set>
                                    <p:anim calcmode="lin" valueType="num">
                                      <p:cBhvr>
                                        <p:cTn id="46" dur="1000" fill="hold"/>
                                        <p:tgtEl>
                                          <p:spTgt spid="1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7" dur="1000" fill="hold"/>
                                        <p:tgtEl>
                                          <p:spTgt spid="15"/>
                                        </p:tgtEl>
                                        <p:attrNameLst>
                                          <p:attrName>ppt_x</p:attrName>
                                        </p:attrNameLst>
                                      </p:cBhvr>
                                      <p:tavLst>
                                        <p:tav tm="0">
                                          <p:val>
                                            <p:fltVal val="-1"/>
                                          </p:val>
                                        </p:tav>
                                        <p:tav tm="50000">
                                          <p:val>
                                            <p:fltVal val="0.95"/>
                                          </p:val>
                                        </p:tav>
                                        <p:tav tm="100000">
                                          <p:val>
                                            <p:strVal val="#ppt_x"/>
                                          </p:val>
                                        </p:tav>
                                      </p:tavLst>
                                    </p:anim>
                                    <p:anim calcmode="lin" valueType="num">
                                      <p:cBhvr>
                                        <p:cTn id="48" dur="1000" fill="hold"/>
                                        <p:tgtEl>
                                          <p:spTgt spid="15"/>
                                        </p:tgtEl>
                                        <p:attrNameLst>
                                          <p:attrName>ppt_y</p:attrName>
                                        </p:attrNameLst>
                                      </p:cBhvr>
                                      <p:tavLst>
                                        <p:tav tm="0">
                                          <p:val>
                                            <p:strVal val="#ppt_y"/>
                                          </p:val>
                                        </p:tav>
                                        <p:tav tm="100000">
                                          <p:val>
                                            <p:strVal val="#ppt_y"/>
                                          </p:val>
                                        </p:tav>
                                      </p:tavLst>
                                    </p:anim>
                                    <p:animEffect transition="in" filter="fade">
                                      <p:cBhvr>
                                        <p:cTn id="49" dur="1000"/>
                                        <p:tgtEl>
                                          <p:spTgt spid="15"/>
                                        </p:tgtEl>
                                      </p:cBhvr>
                                    </p:animEffect>
                                  </p:childTnLst>
                                </p:cTn>
                              </p:par>
                            </p:childTnLst>
                          </p:cTn>
                        </p:par>
                      </p:childTnLst>
                    </p:cTn>
                  </p:par>
                  <p:par>
                    <p:cTn id="50" fill="hold">
                      <p:stCondLst>
                        <p:cond delay="indefinite"/>
                      </p:stCondLst>
                      <p:childTnLst>
                        <p:par>
                          <p:cTn id="51" fill="hold">
                            <p:stCondLst>
                              <p:cond delay="0"/>
                            </p:stCondLst>
                            <p:childTnLst>
                              <p:par>
                                <p:cTn id="52" presetID="2" presetClass="entr" presetSubtype="9" fill="hold" grpId="0" nodeType="clickEffect">
                                  <p:stCondLst>
                                    <p:cond delay="0"/>
                                  </p:stCondLst>
                                  <p:childTnLst>
                                    <p:set>
                                      <p:cBhvr>
                                        <p:cTn id="53" dur="1" fill="hold">
                                          <p:stCondLst>
                                            <p:cond delay="0"/>
                                          </p:stCondLst>
                                        </p:cTn>
                                        <p:tgtEl>
                                          <p:spTgt spid="13"/>
                                        </p:tgtEl>
                                        <p:attrNameLst>
                                          <p:attrName>style.visibility</p:attrName>
                                        </p:attrNameLst>
                                      </p:cBhvr>
                                      <p:to>
                                        <p:strVal val="visible"/>
                                      </p:to>
                                    </p:set>
                                    <p:anim calcmode="lin" valueType="num">
                                      <p:cBhvr additive="base">
                                        <p:cTn id="54" dur="500" fill="hold"/>
                                        <p:tgtEl>
                                          <p:spTgt spid="13"/>
                                        </p:tgtEl>
                                        <p:attrNameLst>
                                          <p:attrName>ppt_x</p:attrName>
                                        </p:attrNameLst>
                                      </p:cBhvr>
                                      <p:tavLst>
                                        <p:tav tm="0">
                                          <p:val>
                                            <p:strVal val="0-#ppt_w/2"/>
                                          </p:val>
                                        </p:tav>
                                        <p:tav tm="100000">
                                          <p:val>
                                            <p:strVal val="#ppt_x"/>
                                          </p:val>
                                        </p:tav>
                                      </p:tavLst>
                                    </p:anim>
                                    <p:anim calcmode="lin" valueType="num">
                                      <p:cBhvr additive="base">
                                        <p:cTn id="55"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10"/>
                                        </p:tgtEl>
                                        <p:attrNameLst>
                                          <p:attrName>style.visibility</p:attrName>
                                        </p:attrNameLst>
                                      </p:cBhvr>
                                      <p:to>
                                        <p:strVal val="visible"/>
                                      </p:to>
                                    </p:set>
                                    <p:animEffect transition="in" filter="fade">
                                      <p:cBhvr>
                                        <p:cTn id="60" dur="1000"/>
                                        <p:tgtEl>
                                          <p:spTgt spid="10"/>
                                        </p:tgtEl>
                                      </p:cBhvr>
                                    </p:animEffect>
                                    <p:anim calcmode="lin" valueType="num">
                                      <p:cBhvr>
                                        <p:cTn id="61" dur="1000" fill="hold"/>
                                        <p:tgtEl>
                                          <p:spTgt spid="10"/>
                                        </p:tgtEl>
                                        <p:attrNameLst>
                                          <p:attrName>ppt_x</p:attrName>
                                        </p:attrNameLst>
                                      </p:cBhvr>
                                      <p:tavLst>
                                        <p:tav tm="0">
                                          <p:val>
                                            <p:strVal val="#ppt_x"/>
                                          </p:val>
                                        </p:tav>
                                        <p:tav tm="100000">
                                          <p:val>
                                            <p:strVal val="#ppt_x"/>
                                          </p:val>
                                        </p:tav>
                                      </p:tavLst>
                                    </p:anim>
                                    <p:anim calcmode="lin" valueType="num">
                                      <p:cBhvr>
                                        <p:cTn id="6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fade">
                                      <p:cBhvr>
                                        <p:cTn id="67" dur="1000"/>
                                        <p:tgtEl>
                                          <p:spTgt spid="11"/>
                                        </p:tgtEl>
                                      </p:cBhvr>
                                    </p:animEffect>
                                    <p:anim calcmode="lin" valueType="num">
                                      <p:cBhvr>
                                        <p:cTn id="68" dur="1000" fill="hold"/>
                                        <p:tgtEl>
                                          <p:spTgt spid="11"/>
                                        </p:tgtEl>
                                        <p:attrNameLst>
                                          <p:attrName>ppt_x</p:attrName>
                                        </p:attrNameLst>
                                      </p:cBhvr>
                                      <p:tavLst>
                                        <p:tav tm="0">
                                          <p:val>
                                            <p:strVal val="#ppt_x"/>
                                          </p:val>
                                        </p:tav>
                                        <p:tav tm="100000">
                                          <p:val>
                                            <p:strVal val="#ppt_x"/>
                                          </p:val>
                                        </p:tav>
                                      </p:tavLst>
                                    </p:anim>
                                    <p:anim calcmode="lin" valueType="num">
                                      <p:cBhvr>
                                        <p:cTn id="6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14"/>
                                        </p:tgtEl>
                                        <p:attrNameLst>
                                          <p:attrName>style.visibility</p:attrName>
                                        </p:attrNameLst>
                                      </p:cBhvr>
                                      <p:to>
                                        <p:strVal val="visible"/>
                                      </p:to>
                                    </p:set>
                                    <p:animEffect transition="in" filter="fade">
                                      <p:cBhvr>
                                        <p:cTn id="74" dur="1000"/>
                                        <p:tgtEl>
                                          <p:spTgt spid="14"/>
                                        </p:tgtEl>
                                      </p:cBhvr>
                                    </p:animEffect>
                                    <p:anim calcmode="lin" valueType="num">
                                      <p:cBhvr>
                                        <p:cTn id="75" dur="1000" fill="hold"/>
                                        <p:tgtEl>
                                          <p:spTgt spid="14"/>
                                        </p:tgtEl>
                                        <p:attrNameLst>
                                          <p:attrName>ppt_x</p:attrName>
                                        </p:attrNameLst>
                                      </p:cBhvr>
                                      <p:tavLst>
                                        <p:tav tm="0">
                                          <p:val>
                                            <p:strVal val="#ppt_x"/>
                                          </p:val>
                                        </p:tav>
                                        <p:tav tm="100000">
                                          <p:val>
                                            <p:strVal val="#ppt_x"/>
                                          </p:val>
                                        </p:tav>
                                      </p:tavLst>
                                    </p:anim>
                                    <p:anim calcmode="lin" valueType="num">
                                      <p:cBhvr>
                                        <p:cTn id="7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8" presetClass="entr" presetSubtype="0" accel="50000" fill="hold" grpId="0" nodeType="clickEffect">
                                  <p:stCondLst>
                                    <p:cond delay="0"/>
                                  </p:stCondLst>
                                  <p:childTnLst>
                                    <p:set>
                                      <p:cBhvr>
                                        <p:cTn id="80" dur="1" fill="hold">
                                          <p:stCondLst>
                                            <p:cond delay="0"/>
                                          </p:stCondLst>
                                        </p:cTn>
                                        <p:tgtEl>
                                          <p:spTgt spid="16"/>
                                        </p:tgtEl>
                                        <p:attrNameLst>
                                          <p:attrName>style.visibility</p:attrName>
                                        </p:attrNameLst>
                                      </p:cBhvr>
                                      <p:to>
                                        <p:strVal val="visible"/>
                                      </p:to>
                                    </p:set>
                                    <p:anim calcmode="lin" valueType="num">
                                      <p:cBhvr>
                                        <p:cTn id="81" dur="1000" fill="hold"/>
                                        <p:tgtEl>
                                          <p:spTgt spid="1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2" dur="1000" fill="hold"/>
                                        <p:tgtEl>
                                          <p:spTgt spid="16"/>
                                        </p:tgtEl>
                                        <p:attrNameLst>
                                          <p:attrName>ppt_x</p:attrName>
                                        </p:attrNameLst>
                                      </p:cBhvr>
                                      <p:tavLst>
                                        <p:tav tm="0">
                                          <p:val>
                                            <p:fltVal val="-1"/>
                                          </p:val>
                                        </p:tav>
                                        <p:tav tm="50000">
                                          <p:val>
                                            <p:fltVal val="0.95"/>
                                          </p:val>
                                        </p:tav>
                                        <p:tav tm="100000">
                                          <p:val>
                                            <p:strVal val="#ppt_x"/>
                                          </p:val>
                                        </p:tav>
                                      </p:tavLst>
                                    </p:anim>
                                    <p:anim calcmode="lin" valueType="num">
                                      <p:cBhvr>
                                        <p:cTn id="83" dur="1000" fill="hold"/>
                                        <p:tgtEl>
                                          <p:spTgt spid="16"/>
                                        </p:tgtEl>
                                        <p:attrNameLst>
                                          <p:attrName>ppt_y</p:attrName>
                                        </p:attrNameLst>
                                      </p:cBhvr>
                                      <p:tavLst>
                                        <p:tav tm="0">
                                          <p:val>
                                            <p:strVal val="#ppt_y"/>
                                          </p:val>
                                        </p:tav>
                                        <p:tav tm="100000">
                                          <p:val>
                                            <p:strVal val="#ppt_y"/>
                                          </p:val>
                                        </p:tav>
                                      </p:tavLst>
                                    </p:anim>
                                    <p:animEffect transition="in" filter="fade">
                                      <p:cBhvr>
                                        <p:cTn id="84" dur="1000"/>
                                        <p:tgtEl>
                                          <p:spTgt spid="16"/>
                                        </p:tgtEl>
                                      </p:cBhvr>
                                    </p:animEffect>
                                  </p:childTnLst>
                                </p:cTn>
                              </p:par>
                            </p:childTnLst>
                          </p:cTn>
                        </p:par>
                      </p:childTnLst>
                    </p:cTn>
                  </p:par>
                  <p:par>
                    <p:cTn id="85" fill="hold">
                      <p:stCondLst>
                        <p:cond delay="indefinite"/>
                      </p:stCondLst>
                      <p:childTnLst>
                        <p:par>
                          <p:cTn id="86" fill="hold">
                            <p:stCondLst>
                              <p:cond delay="0"/>
                            </p:stCondLst>
                            <p:childTnLst>
                              <p:par>
                                <p:cTn id="87" presetID="2" presetClass="entr" presetSubtype="3" fill="hold" grpId="0" nodeType="clickEffect">
                                  <p:stCondLst>
                                    <p:cond delay="0"/>
                                  </p:stCondLst>
                                  <p:childTnLst>
                                    <p:set>
                                      <p:cBhvr>
                                        <p:cTn id="88" dur="1" fill="hold">
                                          <p:stCondLst>
                                            <p:cond delay="0"/>
                                          </p:stCondLst>
                                        </p:cTn>
                                        <p:tgtEl>
                                          <p:spTgt spid="17"/>
                                        </p:tgtEl>
                                        <p:attrNameLst>
                                          <p:attrName>style.visibility</p:attrName>
                                        </p:attrNameLst>
                                      </p:cBhvr>
                                      <p:to>
                                        <p:strVal val="visible"/>
                                      </p:to>
                                    </p:set>
                                    <p:anim calcmode="lin" valueType="num">
                                      <p:cBhvr additive="base">
                                        <p:cTn id="89" dur="500" fill="hold"/>
                                        <p:tgtEl>
                                          <p:spTgt spid="17"/>
                                        </p:tgtEl>
                                        <p:attrNameLst>
                                          <p:attrName>ppt_x</p:attrName>
                                        </p:attrNameLst>
                                      </p:cBhvr>
                                      <p:tavLst>
                                        <p:tav tm="0">
                                          <p:val>
                                            <p:strVal val="1+#ppt_w/2"/>
                                          </p:val>
                                        </p:tav>
                                        <p:tav tm="100000">
                                          <p:val>
                                            <p:strVal val="#ppt_x"/>
                                          </p:val>
                                        </p:tav>
                                      </p:tavLst>
                                    </p:anim>
                                    <p:anim calcmode="lin" valueType="num">
                                      <p:cBhvr additive="base">
                                        <p:cTn id="90"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2" presetClass="entr" presetSubtype="3" fill="hold" grpId="0" nodeType="clickEffect">
                                  <p:stCondLst>
                                    <p:cond delay="0"/>
                                  </p:stCondLst>
                                  <p:childTnLst>
                                    <p:set>
                                      <p:cBhvr>
                                        <p:cTn id="94" dur="1" fill="hold">
                                          <p:stCondLst>
                                            <p:cond delay="0"/>
                                          </p:stCondLst>
                                        </p:cTn>
                                        <p:tgtEl>
                                          <p:spTgt spid="18"/>
                                        </p:tgtEl>
                                        <p:attrNameLst>
                                          <p:attrName>style.visibility</p:attrName>
                                        </p:attrNameLst>
                                      </p:cBhvr>
                                      <p:to>
                                        <p:strVal val="visible"/>
                                      </p:to>
                                    </p:set>
                                    <p:anim calcmode="lin" valueType="num">
                                      <p:cBhvr additive="base">
                                        <p:cTn id="95" dur="500" fill="hold"/>
                                        <p:tgtEl>
                                          <p:spTgt spid="18"/>
                                        </p:tgtEl>
                                        <p:attrNameLst>
                                          <p:attrName>ppt_x</p:attrName>
                                        </p:attrNameLst>
                                      </p:cBhvr>
                                      <p:tavLst>
                                        <p:tav tm="0">
                                          <p:val>
                                            <p:strVal val="1+#ppt_w/2"/>
                                          </p:val>
                                        </p:tav>
                                        <p:tav tm="100000">
                                          <p:val>
                                            <p:strVal val="#ppt_x"/>
                                          </p:val>
                                        </p:tav>
                                      </p:tavLst>
                                    </p:anim>
                                    <p:anim calcmode="lin" valueType="num">
                                      <p:cBhvr additive="base">
                                        <p:cTn id="96" dur="500" fill="hold"/>
                                        <p:tgtEl>
                                          <p:spTgt spid="1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6" grpId="0"/>
      <p:bldP spid="8" grpId="0"/>
      <p:bldP spid="9" grpId="0"/>
      <p:bldP spid="10" grpId="0"/>
      <p:bldP spid="11" grpId="0"/>
      <p:bldP spid="12" grpId="0"/>
      <p:bldP spid="13" grpId="0"/>
      <p:bldP spid="14" grpId="0"/>
      <p:bldP spid="15" grpId="0" animBg="1"/>
      <p:bldP spid="16" grpId="0" animBg="1"/>
      <p:bldP spid="17" grpId="0" animBg="1"/>
      <p:bldP spid="18" grpId="0"/>
    </p:bld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a:xfrm>
            <a:off x="8096651" y="833735"/>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5" name="Rectangle 4"/>
          <p:cNvSpPr/>
          <p:nvPr/>
        </p:nvSpPr>
        <p:spPr>
          <a:xfrm>
            <a:off x="2786225" y="909935"/>
            <a:ext cx="5218095" cy="461665"/>
          </a:xfrm>
          <a:prstGeom prst="rect">
            <a:avLst/>
          </a:prstGeom>
        </p:spPr>
        <p:txBody>
          <a:bodyPr wrap="none">
            <a:spAutoFit/>
          </a:bodyPr>
          <a:lstStyle/>
          <a:p>
            <a:r>
              <a:rPr lang="ar-SA" sz="2400" b="1" dirty="0" err="1" smtClean="0">
                <a:solidFill>
                  <a:srgbClr val="7030A0"/>
                </a:solidFill>
              </a:rPr>
              <a:t>أكتبي</a:t>
            </a:r>
            <a:r>
              <a:rPr lang="ar-SA" sz="2400" b="1" dirty="0" smtClean="0">
                <a:solidFill>
                  <a:srgbClr val="7030A0"/>
                </a:solidFill>
              </a:rPr>
              <a:t> عن جهود الملك عبد العزيز فى مجال التعليم</a:t>
            </a:r>
            <a:endParaRPr lang="ar-SA" sz="2400" dirty="0">
              <a:solidFill>
                <a:srgbClr val="7030A0"/>
              </a:solidFill>
            </a:endParaRPr>
          </a:p>
        </p:txBody>
      </p:sp>
      <p:sp>
        <p:nvSpPr>
          <p:cNvPr id="12" name="Rectangle 11"/>
          <p:cNvSpPr/>
          <p:nvPr/>
        </p:nvSpPr>
        <p:spPr>
          <a:xfrm>
            <a:off x="1066800" y="2057400"/>
            <a:ext cx="7732633" cy="646331"/>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انشاء عدد من الجامعات فى مختلف مناطق المملكة ومحافظاتها كما افتتحت جامعة الملك عبد الله للعلوم والتقنية فى منطقة مكة المكرمة</a:t>
            </a:r>
            <a:endParaRPr lang="ar-SA" dirty="0">
              <a:solidFill>
                <a:srgbClr val="0070C0"/>
              </a:solidFill>
            </a:endParaRPr>
          </a:p>
        </p:txBody>
      </p:sp>
    </p:spTree>
    <p:extLst>
      <p:ext uri="{BB962C8B-B14F-4D97-AF65-F5344CB8AC3E}">
        <p14:creationId xmlns:p14="http://schemas.microsoft.com/office/powerpoint/2010/main" xmlns="" val="18592517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12" grpId="0"/>
    </p:bld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owchart: Multidocument 3"/>
          <p:cNvSpPr/>
          <p:nvPr/>
        </p:nvSpPr>
        <p:spPr>
          <a:xfrm>
            <a:off x="8077200" y="4572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9" name="Rectangle 4"/>
          <p:cNvSpPr/>
          <p:nvPr/>
        </p:nvSpPr>
        <p:spPr>
          <a:xfrm>
            <a:off x="609600" y="457200"/>
            <a:ext cx="7354954" cy="496996"/>
          </a:xfrm>
          <a:prstGeom prst="rect">
            <a:avLst/>
          </a:prstGeom>
        </p:spPr>
        <p:txBody>
          <a:bodyPr wrap="square">
            <a:spAutoFit/>
          </a:bodyPr>
          <a:lstStyle/>
          <a:p>
            <a:pPr algn="r">
              <a:lnSpc>
                <a:spcPct val="150000"/>
              </a:lnSpc>
            </a:pPr>
            <a:r>
              <a:rPr lang="ar-SA" sz="2000" b="1" dirty="0" smtClean="0">
                <a:solidFill>
                  <a:srgbClr val="7030A0"/>
                </a:solidFill>
              </a:rPr>
              <a:t>أكملي الفراغات التالية</a:t>
            </a:r>
            <a:endParaRPr lang="ar-SA" sz="2000" dirty="0"/>
          </a:p>
        </p:txBody>
      </p:sp>
      <p:sp>
        <p:nvSpPr>
          <p:cNvPr id="5" name="Rectangle 5"/>
          <p:cNvSpPr/>
          <p:nvPr/>
        </p:nvSpPr>
        <p:spPr>
          <a:xfrm>
            <a:off x="4343400" y="1307068"/>
            <a:ext cx="1579278"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الملك سعود بالرياض</a:t>
            </a:r>
            <a:endParaRPr lang="ar-SA" dirty="0"/>
          </a:p>
        </p:txBody>
      </p:sp>
      <p:sp>
        <p:nvSpPr>
          <p:cNvPr id="6" name="Rectangle 5"/>
          <p:cNvSpPr/>
          <p:nvPr/>
        </p:nvSpPr>
        <p:spPr>
          <a:xfrm>
            <a:off x="3505200" y="3429000"/>
            <a:ext cx="2153154"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عبد الله بن سليمان </a:t>
            </a:r>
            <a:r>
              <a:rPr lang="ar-SA" b="1" dirty="0" err="1" smtClean="0">
                <a:solidFill>
                  <a:srgbClr val="00B0F0"/>
                </a:solidFill>
                <a:latin typeface="Sakkal Majalla" pitchFamily="2" charset="-78"/>
                <a:cs typeface="Sakkal Majalla" pitchFamily="2" charset="-78"/>
              </a:rPr>
              <a:t>الحمدان</a:t>
            </a:r>
            <a:endParaRPr lang="ar-SA" dirty="0"/>
          </a:p>
        </p:txBody>
      </p:sp>
      <p:sp>
        <p:nvSpPr>
          <p:cNvPr id="10" name="Rectangle 6"/>
          <p:cNvSpPr/>
          <p:nvPr/>
        </p:nvSpPr>
        <p:spPr>
          <a:xfrm>
            <a:off x="2438400" y="1066800"/>
            <a:ext cx="6400800" cy="784830"/>
          </a:xfrm>
          <a:prstGeom prst="rect">
            <a:avLst/>
          </a:prstGeom>
        </p:spPr>
        <p:txBody>
          <a:bodyPr wrap="square">
            <a:spAutoFit/>
          </a:bodyPr>
          <a:lstStyle/>
          <a:p>
            <a:pPr algn="r" rtl="1">
              <a:lnSpc>
                <a:spcPct val="300000"/>
              </a:lnSpc>
            </a:pPr>
            <a:r>
              <a:rPr lang="ar-SA" b="1" dirty="0" smtClean="0"/>
              <a:t>1- أول جامعة فى المملكة هى </a:t>
            </a:r>
            <a:r>
              <a:rPr lang="ar-SA" b="1" dirty="0" err="1" smtClean="0"/>
              <a:t>جامعة ...........................</a:t>
            </a:r>
            <a:endParaRPr lang="en-US" dirty="0"/>
          </a:p>
        </p:txBody>
      </p:sp>
      <p:sp>
        <p:nvSpPr>
          <p:cNvPr id="11" name="Rectangle 6"/>
          <p:cNvSpPr/>
          <p:nvPr/>
        </p:nvSpPr>
        <p:spPr>
          <a:xfrm>
            <a:off x="2438400" y="3200400"/>
            <a:ext cx="6400800" cy="784830"/>
          </a:xfrm>
          <a:prstGeom prst="rect">
            <a:avLst/>
          </a:prstGeom>
        </p:spPr>
        <p:txBody>
          <a:bodyPr wrap="square">
            <a:spAutoFit/>
          </a:bodyPr>
          <a:lstStyle/>
          <a:p>
            <a:pPr algn="r" rtl="1">
              <a:lnSpc>
                <a:spcPct val="300000"/>
              </a:lnSpc>
            </a:pPr>
            <a:r>
              <a:rPr lang="ar-SA" b="1" dirty="0" smtClean="0"/>
              <a:t>2- أول وزير لوزارة المالية للمملكة </a:t>
            </a:r>
            <a:r>
              <a:rPr lang="ar-SA" b="1" dirty="0" err="1" smtClean="0"/>
              <a:t>هو ......................................</a:t>
            </a:r>
            <a:endParaRPr lang="en-US" dirty="0"/>
          </a:p>
        </p:txBody>
      </p:sp>
    </p:spTree>
    <p:extLst>
      <p:ext uri="{BB962C8B-B14F-4D97-AF65-F5344CB8AC3E}">
        <p14:creationId xmlns:p14="http://schemas.microsoft.com/office/powerpoint/2010/main" xmlns="" val="1672066117"/>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ppt_w</p:attrName>
                                        </p:attrNameLst>
                                      </p:cBhvr>
                                      <p:tavLst>
                                        <p:tav tm="0">
                                          <p:val>
                                            <p:fltVal val="0"/>
                                          </p:val>
                                        </p:tav>
                                        <p:tav tm="100000">
                                          <p:val>
                                            <p:strVal val="#ppt_w"/>
                                          </p:val>
                                        </p:tav>
                                      </p:tavLst>
                                    </p:anim>
                                    <p:anim calcmode="lin" valueType="num">
                                      <p:cBhvr>
                                        <p:cTn id="15" dur="500" fill="hold"/>
                                        <p:tgtEl>
                                          <p:spTgt spid="9"/>
                                        </p:tgtEl>
                                        <p:attrNameLst>
                                          <p:attrName>ppt_h</p:attrName>
                                        </p:attrNameLst>
                                      </p:cBhvr>
                                      <p:tavLst>
                                        <p:tav tm="0">
                                          <p:val>
                                            <p:fltVal val="0"/>
                                          </p:val>
                                        </p:tav>
                                        <p:tav tm="100000">
                                          <p:val>
                                            <p:strVal val="#ppt_h"/>
                                          </p:val>
                                        </p:tav>
                                      </p:tavLst>
                                    </p:anim>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9"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additive="base">
                                        <p:cTn id="21" dur="500" fill="hold"/>
                                        <p:tgtEl>
                                          <p:spTgt spid="10"/>
                                        </p:tgtEl>
                                        <p:attrNameLst>
                                          <p:attrName>ppt_x</p:attrName>
                                        </p:attrNameLst>
                                      </p:cBhvr>
                                      <p:tavLst>
                                        <p:tav tm="0">
                                          <p:val>
                                            <p:strVal val="0-#ppt_w/2"/>
                                          </p:val>
                                        </p:tav>
                                        <p:tav tm="100000">
                                          <p:val>
                                            <p:strVal val="#ppt_x"/>
                                          </p:val>
                                        </p:tav>
                                      </p:tavLst>
                                    </p:anim>
                                    <p:anim calcmode="lin" valueType="num">
                                      <p:cBhvr additive="base">
                                        <p:cTn id="22"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1000"/>
                                        <p:tgtEl>
                                          <p:spTgt spid="5"/>
                                        </p:tgtEl>
                                      </p:cBhvr>
                                    </p:animEffect>
                                    <p:anim calcmode="lin" valueType="num">
                                      <p:cBhvr>
                                        <p:cTn id="28" dur="1000" fill="hold"/>
                                        <p:tgtEl>
                                          <p:spTgt spid="5"/>
                                        </p:tgtEl>
                                        <p:attrNameLst>
                                          <p:attrName>ppt_x</p:attrName>
                                        </p:attrNameLst>
                                      </p:cBhvr>
                                      <p:tavLst>
                                        <p:tav tm="0">
                                          <p:val>
                                            <p:strVal val="#ppt_x"/>
                                          </p:val>
                                        </p:tav>
                                        <p:tav tm="100000">
                                          <p:val>
                                            <p:strVal val="#ppt_x"/>
                                          </p:val>
                                        </p:tav>
                                      </p:tavLst>
                                    </p:anim>
                                    <p:anim calcmode="lin" valueType="num">
                                      <p:cBhvr>
                                        <p:cTn id="2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9"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 calcmode="lin" valueType="num">
                                      <p:cBhvr additive="base">
                                        <p:cTn id="34" dur="500" fill="hold"/>
                                        <p:tgtEl>
                                          <p:spTgt spid="11"/>
                                        </p:tgtEl>
                                        <p:attrNameLst>
                                          <p:attrName>ppt_x</p:attrName>
                                        </p:attrNameLst>
                                      </p:cBhvr>
                                      <p:tavLst>
                                        <p:tav tm="0">
                                          <p:val>
                                            <p:strVal val="0-#ppt_w/2"/>
                                          </p:val>
                                        </p:tav>
                                        <p:tav tm="100000">
                                          <p:val>
                                            <p:strVal val="#ppt_x"/>
                                          </p:val>
                                        </p:tav>
                                      </p:tavLst>
                                    </p:anim>
                                    <p:anim calcmode="lin" valueType="num">
                                      <p:cBhvr additive="base">
                                        <p:cTn id="35" dur="5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6"/>
                                        </p:tgtEl>
                                        <p:attrNameLst>
                                          <p:attrName>style.visibility</p:attrName>
                                        </p:attrNameLst>
                                      </p:cBhvr>
                                      <p:to>
                                        <p:strVal val="visible"/>
                                      </p:to>
                                    </p:set>
                                    <p:animEffect transition="in" filter="fade">
                                      <p:cBhvr>
                                        <p:cTn id="40" dur="1000"/>
                                        <p:tgtEl>
                                          <p:spTgt spid="6"/>
                                        </p:tgtEl>
                                      </p:cBhvr>
                                    </p:animEffect>
                                    <p:anim calcmode="lin" valueType="num">
                                      <p:cBhvr>
                                        <p:cTn id="41" dur="1000" fill="hold"/>
                                        <p:tgtEl>
                                          <p:spTgt spid="6"/>
                                        </p:tgtEl>
                                        <p:attrNameLst>
                                          <p:attrName>ppt_x</p:attrName>
                                        </p:attrNameLst>
                                      </p:cBhvr>
                                      <p:tavLst>
                                        <p:tav tm="0">
                                          <p:val>
                                            <p:strVal val="#ppt_x"/>
                                          </p:val>
                                        </p:tav>
                                        <p:tav tm="100000">
                                          <p:val>
                                            <p:strVal val="#ppt_x"/>
                                          </p:val>
                                        </p:tav>
                                      </p:tavLst>
                                    </p:anim>
                                    <p:anim calcmode="lin" valueType="num">
                                      <p:cBhvr>
                                        <p:cTn id="42"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5" grpId="0"/>
      <p:bldP spid="6" grpId="0"/>
      <p:bldP spid="10" grpId="0"/>
      <p:bldP spid="11" grpId="0"/>
    </p:bld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881582" y="1639669"/>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4" name="AutoShape 1"/>
          <p:cNvSpPr>
            <a:spLocks noChangeArrowheads="1"/>
          </p:cNvSpPr>
          <p:nvPr/>
        </p:nvSpPr>
        <p:spPr bwMode="auto">
          <a:xfrm>
            <a:off x="1752600" y="555625"/>
            <a:ext cx="5486400" cy="66357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5" name="Rectangle 3"/>
          <p:cNvSpPr>
            <a:spLocks noChangeArrowheads="1"/>
          </p:cNvSpPr>
          <p:nvPr/>
        </p:nvSpPr>
        <p:spPr bwMode="auto">
          <a:xfrm>
            <a:off x="2271493" y="687358"/>
            <a:ext cx="4448654"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000" b="1" dirty="0" smtClean="0">
                <a:solidFill>
                  <a:srgbClr val="002060"/>
                </a:solidFill>
                <a:latin typeface="Sultan bold"/>
                <a:ea typeface="Times New Roman" pitchFamily="18" charset="0"/>
                <a:cs typeface="Arial" pitchFamily="34" charset="0"/>
              </a:rPr>
              <a:t>سابع عشر  </a:t>
            </a:r>
            <a:r>
              <a:rPr kumimoji="0" lang="ar-EG" sz="20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0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000" b="1" dirty="0" smtClean="0">
                <a:solidFill>
                  <a:srgbClr val="FF0000"/>
                </a:solidFill>
                <a:latin typeface="Sultan bold"/>
                <a:ea typeface="Times New Roman" pitchFamily="18" charset="0"/>
                <a:cs typeface="Arial" pitchFamily="34" charset="0"/>
              </a:rPr>
              <a:t>المملكة العربية السعودية(7</a:t>
            </a:r>
            <a:r>
              <a:rPr lang="ar-SA" sz="2000" b="1" dirty="0" err="1" smtClean="0">
                <a:solidFill>
                  <a:srgbClr val="FF0000"/>
                </a:solidFill>
                <a:latin typeface="Sultan bold"/>
                <a:ea typeface="Times New Roman" pitchFamily="18" charset="0"/>
                <a:cs typeface="Arial" pitchFamily="34" charset="0"/>
              </a:rPr>
              <a:t>)</a:t>
            </a:r>
            <a:endParaRPr kumimoji="0" lang="ar-EG" sz="20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228600" y="1752600"/>
            <a:ext cx="7620000" cy="400110"/>
          </a:xfrm>
          <a:prstGeom prst="rect">
            <a:avLst/>
          </a:prstGeom>
        </p:spPr>
        <p:txBody>
          <a:bodyPr wrap="square">
            <a:spAutoFit/>
          </a:bodyPr>
          <a:lstStyle/>
          <a:p>
            <a:pPr algn="r"/>
            <a:r>
              <a:rPr lang="ar-SA" sz="2000" b="1" dirty="0" smtClean="0">
                <a:solidFill>
                  <a:srgbClr val="7030A0"/>
                </a:solidFill>
              </a:rPr>
              <a:t>أكملي الفراغات التالية</a:t>
            </a:r>
            <a:endParaRPr lang="ar-SA" sz="2000" dirty="0">
              <a:solidFill>
                <a:srgbClr val="7030A0"/>
              </a:solidFill>
            </a:endParaRPr>
          </a:p>
        </p:txBody>
      </p:sp>
      <p:sp>
        <p:nvSpPr>
          <p:cNvPr id="10" name="Rectangle 5"/>
          <p:cNvSpPr/>
          <p:nvPr/>
        </p:nvSpPr>
        <p:spPr>
          <a:xfrm>
            <a:off x="228600" y="2286000"/>
            <a:ext cx="8382000" cy="646331"/>
          </a:xfrm>
          <a:prstGeom prst="rect">
            <a:avLst/>
          </a:prstGeom>
        </p:spPr>
        <p:txBody>
          <a:bodyPr wrap="square">
            <a:spAutoFit/>
          </a:bodyPr>
          <a:lstStyle/>
          <a:p>
            <a:pPr algn="r" rtl="1">
              <a:lnSpc>
                <a:spcPct val="200000"/>
              </a:lnSpc>
            </a:pPr>
            <a:r>
              <a:rPr lang="ar-SA" b="1" dirty="0" smtClean="0"/>
              <a:t>1- أمر </a:t>
            </a:r>
            <a:r>
              <a:rPr lang="ar-SA" b="1" dirty="0" err="1" smtClean="0"/>
              <a:t>الملك .......................</a:t>
            </a:r>
            <a:r>
              <a:rPr lang="ar-SA" b="1" dirty="0" smtClean="0"/>
              <a:t> بإنشاء مصلحة </a:t>
            </a:r>
            <a:r>
              <a:rPr lang="ar-SA" b="1" dirty="0" err="1" smtClean="0"/>
              <a:t>الصحه</a:t>
            </a:r>
            <a:r>
              <a:rPr lang="ar-SA" b="1" dirty="0" smtClean="0"/>
              <a:t> العامة سنة 1343 هـ وجعل مقرها </a:t>
            </a:r>
            <a:r>
              <a:rPr lang="ar-SA" b="1" dirty="0" err="1" smtClean="0"/>
              <a:t>فى .................</a:t>
            </a:r>
            <a:r>
              <a:rPr lang="ar-SA" b="1" dirty="0" smtClean="0"/>
              <a:t> </a:t>
            </a:r>
            <a:endParaRPr lang="en-US" dirty="0"/>
          </a:p>
        </p:txBody>
      </p:sp>
      <p:sp>
        <p:nvSpPr>
          <p:cNvPr id="13" name="Rectangle 8"/>
          <p:cNvSpPr/>
          <p:nvPr/>
        </p:nvSpPr>
        <p:spPr>
          <a:xfrm>
            <a:off x="6212773" y="2286000"/>
            <a:ext cx="1026227"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عبد العزيز</a:t>
            </a:r>
            <a:endParaRPr lang="ar-SA" dirty="0"/>
          </a:p>
        </p:txBody>
      </p:sp>
      <p:sp>
        <p:nvSpPr>
          <p:cNvPr id="11" name="Rectangle 8"/>
          <p:cNvSpPr/>
          <p:nvPr/>
        </p:nvSpPr>
        <p:spPr>
          <a:xfrm>
            <a:off x="457200" y="2286000"/>
            <a:ext cx="797627"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مكة</a:t>
            </a:r>
            <a:endParaRPr lang="ar-SA" dirty="0"/>
          </a:p>
        </p:txBody>
      </p:sp>
      <p:sp>
        <p:nvSpPr>
          <p:cNvPr id="15" name="Rectangle 8"/>
          <p:cNvSpPr/>
          <p:nvPr/>
        </p:nvSpPr>
        <p:spPr>
          <a:xfrm>
            <a:off x="6288973" y="3733800"/>
            <a:ext cx="1026227"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عبد العزيز</a:t>
            </a:r>
            <a:endParaRPr lang="ar-SA" dirty="0"/>
          </a:p>
        </p:txBody>
      </p:sp>
      <p:sp>
        <p:nvSpPr>
          <p:cNvPr id="16" name="Rectangle 8"/>
          <p:cNvSpPr/>
          <p:nvPr/>
        </p:nvSpPr>
        <p:spPr>
          <a:xfrm>
            <a:off x="3962400" y="3745468"/>
            <a:ext cx="1102427"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مصنع</a:t>
            </a:r>
            <a:endParaRPr lang="ar-SA" dirty="0"/>
          </a:p>
        </p:txBody>
      </p:sp>
      <p:sp>
        <p:nvSpPr>
          <p:cNvPr id="17" name="Rectangle 8"/>
          <p:cNvSpPr/>
          <p:nvPr/>
        </p:nvSpPr>
        <p:spPr>
          <a:xfrm>
            <a:off x="5867400" y="5181600"/>
            <a:ext cx="797627"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خالد</a:t>
            </a:r>
            <a:endParaRPr lang="ar-SA" dirty="0"/>
          </a:p>
        </p:txBody>
      </p:sp>
      <p:sp>
        <p:nvSpPr>
          <p:cNvPr id="14" name="Rectangle 5"/>
          <p:cNvSpPr/>
          <p:nvPr/>
        </p:nvSpPr>
        <p:spPr>
          <a:xfrm>
            <a:off x="228600" y="3697069"/>
            <a:ext cx="8382000" cy="577081"/>
          </a:xfrm>
          <a:prstGeom prst="rect">
            <a:avLst/>
          </a:prstGeom>
        </p:spPr>
        <p:txBody>
          <a:bodyPr wrap="square">
            <a:spAutoFit/>
          </a:bodyPr>
          <a:lstStyle/>
          <a:p>
            <a:pPr algn="r" rtl="1">
              <a:lnSpc>
                <a:spcPct val="200000"/>
              </a:lnSpc>
            </a:pPr>
            <a:r>
              <a:rPr lang="ar-SA" b="1" dirty="0" smtClean="0"/>
              <a:t>1- أمر </a:t>
            </a:r>
            <a:r>
              <a:rPr lang="ar-SA" b="1" dirty="0" err="1" smtClean="0"/>
              <a:t>الملك .......................</a:t>
            </a:r>
            <a:r>
              <a:rPr lang="ar-SA" b="1" dirty="0" smtClean="0"/>
              <a:t> </a:t>
            </a:r>
            <a:r>
              <a:rPr lang="ar-SA" b="1" dirty="0" err="1" smtClean="0"/>
              <a:t>بتأسيس .................</a:t>
            </a:r>
            <a:r>
              <a:rPr lang="ar-SA" b="1" dirty="0" smtClean="0"/>
              <a:t> لكسوة الكعبة  </a:t>
            </a:r>
            <a:endParaRPr lang="en-US" dirty="0"/>
          </a:p>
        </p:txBody>
      </p:sp>
      <p:sp>
        <p:nvSpPr>
          <p:cNvPr id="18" name="Rectangle 5"/>
          <p:cNvSpPr/>
          <p:nvPr/>
        </p:nvSpPr>
        <p:spPr>
          <a:xfrm>
            <a:off x="228600" y="5144869"/>
            <a:ext cx="8382000" cy="577081"/>
          </a:xfrm>
          <a:prstGeom prst="rect">
            <a:avLst/>
          </a:prstGeom>
        </p:spPr>
        <p:txBody>
          <a:bodyPr wrap="square">
            <a:spAutoFit/>
          </a:bodyPr>
          <a:lstStyle/>
          <a:p>
            <a:pPr algn="r" rtl="1">
              <a:lnSpc>
                <a:spcPct val="200000"/>
              </a:lnSpc>
            </a:pPr>
            <a:r>
              <a:rPr lang="ar-SA" b="1" dirty="0" smtClean="0"/>
              <a:t>1- تم فى عهد  </a:t>
            </a:r>
            <a:r>
              <a:rPr lang="ar-SA" b="1" dirty="0" err="1" smtClean="0"/>
              <a:t>الملك .......................</a:t>
            </a:r>
            <a:r>
              <a:rPr lang="ar-SA" b="1" dirty="0" smtClean="0"/>
              <a:t> صناعة باب الكعبة</a:t>
            </a:r>
            <a:endParaRPr lang="en-US" dirty="0"/>
          </a:p>
        </p:txBody>
      </p:sp>
    </p:spTree>
    <p:extLst>
      <p:ext uri="{BB962C8B-B14F-4D97-AF65-F5344CB8AC3E}">
        <p14:creationId xmlns:p14="http://schemas.microsoft.com/office/powerpoint/2010/main" xmlns="" val="708271577"/>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p:cTn id="21" dur="500" fill="hold"/>
                                        <p:tgtEl>
                                          <p:spTgt spid="2"/>
                                        </p:tgtEl>
                                        <p:attrNameLst>
                                          <p:attrName>ppt_w</p:attrName>
                                        </p:attrNameLst>
                                      </p:cBhvr>
                                      <p:tavLst>
                                        <p:tav tm="0">
                                          <p:val>
                                            <p:fltVal val="0"/>
                                          </p:val>
                                        </p:tav>
                                        <p:tav tm="100000">
                                          <p:val>
                                            <p:strVal val="#ppt_w"/>
                                          </p:val>
                                        </p:tav>
                                      </p:tavLst>
                                    </p:anim>
                                    <p:anim calcmode="lin" valueType="num">
                                      <p:cBhvr>
                                        <p:cTn id="22" dur="500" fill="hold"/>
                                        <p:tgtEl>
                                          <p:spTgt spid="2"/>
                                        </p:tgtEl>
                                        <p:attrNameLst>
                                          <p:attrName>ppt_h</p:attrName>
                                        </p:attrNameLst>
                                      </p:cBhvr>
                                      <p:tavLst>
                                        <p:tav tm="0">
                                          <p:val>
                                            <p:fltVal val="0"/>
                                          </p:val>
                                        </p:tav>
                                        <p:tav tm="100000">
                                          <p:val>
                                            <p:strVal val="#ppt_h"/>
                                          </p:val>
                                        </p:tav>
                                      </p:tavLst>
                                    </p:anim>
                                    <p:animEffect transition="in" filter="fade">
                                      <p:cBhvr>
                                        <p:cTn id="23" dur="500"/>
                                        <p:tgtEl>
                                          <p:spTgt spid="2"/>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p:cTn id="28" dur="500" fill="hold"/>
                                        <p:tgtEl>
                                          <p:spTgt spid="6"/>
                                        </p:tgtEl>
                                        <p:attrNameLst>
                                          <p:attrName>ppt_w</p:attrName>
                                        </p:attrNameLst>
                                      </p:cBhvr>
                                      <p:tavLst>
                                        <p:tav tm="0">
                                          <p:val>
                                            <p:fltVal val="0"/>
                                          </p:val>
                                        </p:tav>
                                        <p:tav tm="100000">
                                          <p:val>
                                            <p:strVal val="#ppt_w"/>
                                          </p:val>
                                        </p:tav>
                                      </p:tavLst>
                                    </p:anim>
                                    <p:anim calcmode="lin" valueType="num">
                                      <p:cBhvr>
                                        <p:cTn id="29" dur="500" fill="hold"/>
                                        <p:tgtEl>
                                          <p:spTgt spid="6"/>
                                        </p:tgtEl>
                                        <p:attrNameLst>
                                          <p:attrName>ppt_h</p:attrName>
                                        </p:attrNameLst>
                                      </p:cBhvr>
                                      <p:tavLst>
                                        <p:tav tm="0">
                                          <p:val>
                                            <p:fltVal val="0"/>
                                          </p:val>
                                        </p:tav>
                                        <p:tav tm="100000">
                                          <p:val>
                                            <p:strVal val="#ppt_h"/>
                                          </p:val>
                                        </p:tav>
                                      </p:tavLst>
                                    </p:anim>
                                    <p:animEffect transition="in" filter="fade">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3"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500" fill="hold"/>
                                        <p:tgtEl>
                                          <p:spTgt spid="10"/>
                                        </p:tgtEl>
                                        <p:attrNameLst>
                                          <p:attrName>ppt_x</p:attrName>
                                        </p:attrNameLst>
                                      </p:cBhvr>
                                      <p:tavLst>
                                        <p:tav tm="0">
                                          <p:val>
                                            <p:strVal val="1+#ppt_w/2"/>
                                          </p:val>
                                        </p:tav>
                                        <p:tav tm="100000">
                                          <p:val>
                                            <p:strVal val="#ppt_x"/>
                                          </p:val>
                                        </p:tav>
                                      </p:tavLst>
                                    </p:anim>
                                    <p:anim calcmode="lin" valueType="num">
                                      <p:cBhvr additive="base">
                                        <p:cTn id="36"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9"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 calcmode="lin" valueType="num">
                                      <p:cBhvr additive="base">
                                        <p:cTn id="41" dur="500" fill="hold"/>
                                        <p:tgtEl>
                                          <p:spTgt spid="13"/>
                                        </p:tgtEl>
                                        <p:attrNameLst>
                                          <p:attrName>ppt_x</p:attrName>
                                        </p:attrNameLst>
                                      </p:cBhvr>
                                      <p:tavLst>
                                        <p:tav tm="0">
                                          <p:val>
                                            <p:strVal val="0-#ppt_w/2"/>
                                          </p:val>
                                        </p:tav>
                                        <p:tav tm="100000">
                                          <p:val>
                                            <p:strVal val="#ppt_x"/>
                                          </p:val>
                                        </p:tav>
                                      </p:tavLst>
                                    </p:anim>
                                    <p:anim calcmode="lin" valueType="num">
                                      <p:cBhvr additive="base">
                                        <p:cTn id="42"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9"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additive="base">
                                        <p:cTn id="47" dur="500" fill="hold"/>
                                        <p:tgtEl>
                                          <p:spTgt spid="11"/>
                                        </p:tgtEl>
                                        <p:attrNameLst>
                                          <p:attrName>ppt_x</p:attrName>
                                        </p:attrNameLst>
                                      </p:cBhvr>
                                      <p:tavLst>
                                        <p:tav tm="0">
                                          <p:val>
                                            <p:strVal val="0-#ppt_w/2"/>
                                          </p:val>
                                        </p:tav>
                                        <p:tav tm="100000">
                                          <p:val>
                                            <p:strVal val="#ppt_x"/>
                                          </p:val>
                                        </p:tav>
                                      </p:tavLst>
                                    </p:anim>
                                    <p:anim calcmode="lin" valueType="num">
                                      <p:cBhvr additive="base">
                                        <p:cTn id="48" dur="5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3" fill="hold" grpId="0" nodeType="clickEffect">
                                  <p:stCondLst>
                                    <p:cond delay="0"/>
                                  </p:stCondLst>
                                  <p:childTnLst>
                                    <p:set>
                                      <p:cBhvr>
                                        <p:cTn id="52" dur="1" fill="hold">
                                          <p:stCondLst>
                                            <p:cond delay="0"/>
                                          </p:stCondLst>
                                        </p:cTn>
                                        <p:tgtEl>
                                          <p:spTgt spid="14"/>
                                        </p:tgtEl>
                                        <p:attrNameLst>
                                          <p:attrName>style.visibility</p:attrName>
                                        </p:attrNameLst>
                                      </p:cBhvr>
                                      <p:to>
                                        <p:strVal val="visible"/>
                                      </p:to>
                                    </p:set>
                                    <p:anim calcmode="lin" valueType="num">
                                      <p:cBhvr additive="base">
                                        <p:cTn id="53" dur="500" fill="hold"/>
                                        <p:tgtEl>
                                          <p:spTgt spid="14"/>
                                        </p:tgtEl>
                                        <p:attrNameLst>
                                          <p:attrName>ppt_x</p:attrName>
                                        </p:attrNameLst>
                                      </p:cBhvr>
                                      <p:tavLst>
                                        <p:tav tm="0">
                                          <p:val>
                                            <p:strVal val="1+#ppt_w/2"/>
                                          </p:val>
                                        </p:tav>
                                        <p:tav tm="100000">
                                          <p:val>
                                            <p:strVal val="#ppt_x"/>
                                          </p:val>
                                        </p:tav>
                                      </p:tavLst>
                                    </p:anim>
                                    <p:anim calcmode="lin" valueType="num">
                                      <p:cBhvr additive="base">
                                        <p:cTn id="54" dur="5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9"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anim calcmode="lin" valueType="num">
                                      <p:cBhvr additive="base">
                                        <p:cTn id="59" dur="500" fill="hold"/>
                                        <p:tgtEl>
                                          <p:spTgt spid="15"/>
                                        </p:tgtEl>
                                        <p:attrNameLst>
                                          <p:attrName>ppt_x</p:attrName>
                                        </p:attrNameLst>
                                      </p:cBhvr>
                                      <p:tavLst>
                                        <p:tav tm="0">
                                          <p:val>
                                            <p:strVal val="0-#ppt_w/2"/>
                                          </p:val>
                                        </p:tav>
                                        <p:tav tm="100000">
                                          <p:val>
                                            <p:strVal val="#ppt_x"/>
                                          </p:val>
                                        </p:tav>
                                      </p:tavLst>
                                    </p:anim>
                                    <p:anim calcmode="lin" valueType="num">
                                      <p:cBhvr additive="base">
                                        <p:cTn id="60"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9" fill="hold" grpId="0" nodeType="clickEffect">
                                  <p:stCondLst>
                                    <p:cond delay="0"/>
                                  </p:stCondLst>
                                  <p:childTnLst>
                                    <p:set>
                                      <p:cBhvr>
                                        <p:cTn id="64" dur="1" fill="hold">
                                          <p:stCondLst>
                                            <p:cond delay="0"/>
                                          </p:stCondLst>
                                        </p:cTn>
                                        <p:tgtEl>
                                          <p:spTgt spid="16"/>
                                        </p:tgtEl>
                                        <p:attrNameLst>
                                          <p:attrName>style.visibility</p:attrName>
                                        </p:attrNameLst>
                                      </p:cBhvr>
                                      <p:to>
                                        <p:strVal val="visible"/>
                                      </p:to>
                                    </p:set>
                                    <p:anim calcmode="lin" valueType="num">
                                      <p:cBhvr additive="base">
                                        <p:cTn id="65" dur="500" fill="hold"/>
                                        <p:tgtEl>
                                          <p:spTgt spid="16"/>
                                        </p:tgtEl>
                                        <p:attrNameLst>
                                          <p:attrName>ppt_x</p:attrName>
                                        </p:attrNameLst>
                                      </p:cBhvr>
                                      <p:tavLst>
                                        <p:tav tm="0">
                                          <p:val>
                                            <p:strVal val="0-#ppt_w/2"/>
                                          </p:val>
                                        </p:tav>
                                        <p:tav tm="100000">
                                          <p:val>
                                            <p:strVal val="#ppt_x"/>
                                          </p:val>
                                        </p:tav>
                                      </p:tavLst>
                                    </p:anim>
                                    <p:anim calcmode="lin" valueType="num">
                                      <p:cBhvr additive="base">
                                        <p:cTn id="66" dur="500" fill="hold"/>
                                        <p:tgtEl>
                                          <p:spTgt spid="16"/>
                                        </p:tgtEl>
                                        <p:attrNameLst>
                                          <p:attrName>ppt_y</p:attrName>
                                        </p:attrNameLst>
                                      </p:cBhvr>
                                      <p:tavLst>
                                        <p:tav tm="0">
                                          <p:val>
                                            <p:strVal val="0-#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3" fill="hold" grpId="0" nodeType="clickEffect">
                                  <p:stCondLst>
                                    <p:cond delay="0"/>
                                  </p:stCondLst>
                                  <p:childTnLst>
                                    <p:set>
                                      <p:cBhvr>
                                        <p:cTn id="70" dur="1" fill="hold">
                                          <p:stCondLst>
                                            <p:cond delay="0"/>
                                          </p:stCondLst>
                                        </p:cTn>
                                        <p:tgtEl>
                                          <p:spTgt spid="18"/>
                                        </p:tgtEl>
                                        <p:attrNameLst>
                                          <p:attrName>style.visibility</p:attrName>
                                        </p:attrNameLst>
                                      </p:cBhvr>
                                      <p:to>
                                        <p:strVal val="visible"/>
                                      </p:to>
                                    </p:set>
                                    <p:anim calcmode="lin" valueType="num">
                                      <p:cBhvr additive="base">
                                        <p:cTn id="71" dur="500" fill="hold"/>
                                        <p:tgtEl>
                                          <p:spTgt spid="18"/>
                                        </p:tgtEl>
                                        <p:attrNameLst>
                                          <p:attrName>ppt_x</p:attrName>
                                        </p:attrNameLst>
                                      </p:cBhvr>
                                      <p:tavLst>
                                        <p:tav tm="0">
                                          <p:val>
                                            <p:strVal val="1+#ppt_w/2"/>
                                          </p:val>
                                        </p:tav>
                                        <p:tav tm="100000">
                                          <p:val>
                                            <p:strVal val="#ppt_x"/>
                                          </p:val>
                                        </p:tav>
                                      </p:tavLst>
                                    </p:anim>
                                    <p:anim calcmode="lin" valueType="num">
                                      <p:cBhvr additive="base">
                                        <p:cTn id="72" dur="500" fill="hold"/>
                                        <p:tgtEl>
                                          <p:spTgt spid="18"/>
                                        </p:tgtEl>
                                        <p:attrNameLst>
                                          <p:attrName>ppt_y</p:attrName>
                                        </p:attrNameLst>
                                      </p:cBhvr>
                                      <p:tavLst>
                                        <p:tav tm="0">
                                          <p:val>
                                            <p:strVal val="0-#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9" fill="hold" grpId="0" nodeType="clickEffect">
                                  <p:stCondLst>
                                    <p:cond delay="0"/>
                                  </p:stCondLst>
                                  <p:childTnLst>
                                    <p:set>
                                      <p:cBhvr>
                                        <p:cTn id="76" dur="1" fill="hold">
                                          <p:stCondLst>
                                            <p:cond delay="0"/>
                                          </p:stCondLst>
                                        </p:cTn>
                                        <p:tgtEl>
                                          <p:spTgt spid="17"/>
                                        </p:tgtEl>
                                        <p:attrNameLst>
                                          <p:attrName>style.visibility</p:attrName>
                                        </p:attrNameLst>
                                      </p:cBhvr>
                                      <p:to>
                                        <p:strVal val="visible"/>
                                      </p:to>
                                    </p:set>
                                    <p:anim calcmode="lin" valueType="num">
                                      <p:cBhvr additive="base">
                                        <p:cTn id="77" dur="500" fill="hold"/>
                                        <p:tgtEl>
                                          <p:spTgt spid="17"/>
                                        </p:tgtEl>
                                        <p:attrNameLst>
                                          <p:attrName>ppt_x</p:attrName>
                                        </p:attrNameLst>
                                      </p:cBhvr>
                                      <p:tavLst>
                                        <p:tav tm="0">
                                          <p:val>
                                            <p:strVal val="0-#ppt_w/2"/>
                                          </p:val>
                                        </p:tav>
                                        <p:tav tm="100000">
                                          <p:val>
                                            <p:strVal val="#ppt_x"/>
                                          </p:val>
                                        </p:tav>
                                      </p:tavLst>
                                    </p:anim>
                                    <p:anim calcmode="lin" valueType="num">
                                      <p:cBhvr additive="base">
                                        <p:cTn id="78"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P spid="6" grpId="0"/>
      <p:bldP spid="10" grpId="0"/>
      <p:bldP spid="13" grpId="0"/>
      <p:bldP spid="11" grpId="0"/>
      <p:bldP spid="15" grpId="0"/>
      <p:bldP spid="16" grpId="0"/>
      <p:bldP spid="17" grpId="0"/>
      <p:bldP spid="14" grpId="0"/>
      <p:bldP spid="18" grpId="0"/>
    </p:bld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077200" y="4572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3" name="Rectangle 2"/>
          <p:cNvSpPr/>
          <p:nvPr/>
        </p:nvSpPr>
        <p:spPr>
          <a:xfrm>
            <a:off x="6182677" y="533400"/>
            <a:ext cx="1824538" cy="400110"/>
          </a:xfrm>
          <a:prstGeom prst="rect">
            <a:avLst/>
          </a:prstGeom>
        </p:spPr>
        <p:txBody>
          <a:bodyPr wrap="none">
            <a:spAutoFit/>
          </a:bodyPr>
          <a:lstStyle/>
          <a:p>
            <a:pPr algn="r"/>
            <a:r>
              <a:rPr lang="ar-SA" sz="2000" b="1" dirty="0" smtClean="0">
                <a:solidFill>
                  <a:srgbClr val="7030A0"/>
                </a:solidFill>
              </a:rPr>
              <a:t>صححي ما تحته خط</a:t>
            </a:r>
            <a:endParaRPr lang="ar-SA" sz="2000" dirty="0">
              <a:solidFill>
                <a:srgbClr val="7030A0"/>
              </a:solidFill>
            </a:endParaRPr>
          </a:p>
        </p:txBody>
      </p:sp>
      <p:sp>
        <p:nvSpPr>
          <p:cNvPr id="12" name="Rectangle 8"/>
          <p:cNvSpPr/>
          <p:nvPr/>
        </p:nvSpPr>
        <p:spPr>
          <a:xfrm>
            <a:off x="3505200" y="2133600"/>
            <a:ext cx="1254827"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جدة</a:t>
            </a:r>
            <a:endParaRPr lang="ar-SA" dirty="0"/>
          </a:p>
        </p:txBody>
      </p:sp>
      <p:sp>
        <p:nvSpPr>
          <p:cNvPr id="8" name="Rectangle 5"/>
          <p:cNvSpPr/>
          <p:nvPr/>
        </p:nvSpPr>
        <p:spPr>
          <a:xfrm>
            <a:off x="685800" y="1524000"/>
            <a:ext cx="8229600" cy="473206"/>
          </a:xfrm>
          <a:prstGeom prst="rect">
            <a:avLst/>
          </a:prstGeom>
        </p:spPr>
        <p:txBody>
          <a:bodyPr wrap="square">
            <a:spAutoFit/>
          </a:bodyPr>
          <a:lstStyle/>
          <a:p>
            <a:pPr algn="r" rtl="1">
              <a:lnSpc>
                <a:spcPct val="150000"/>
              </a:lnSpc>
            </a:pPr>
            <a:r>
              <a:rPr lang="ar-SA" b="1" dirty="0" smtClean="0"/>
              <a:t>1- انشأ الملك عبد العزيز إدارة خاصة للمحاجر الصحية فى </a:t>
            </a:r>
            <a:r>
              <a:rPr lang="ar-SA" b="1" u="sng" dirty="0" smtClean="0"/>
              <a:t>الرياض</a:t>
            </a:r>
            <a:endParaRPr lang="en-US" u="sng" dirty="0"/>
          </a:p>
        </p:txBody>
      </p:sp>
      <p:sp>
        <p:nvSpPr>
          <p:cNvPr id="9" name="Rectangle 8"/>
          <p:cNvSpPr/>
          <p:nvPr/>
        </p:nvSpPr>
        <p:spPr>
          <a:xfrm>
            <a:off x="6858000" y="3581400"/>
            <a:ext cx="1178627"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عبد العزيز</a:t>
            </a:r>
            <a:endParaRPr lang="ar-SA" dirty="0"/>
          </a:p>
        </p:txBody>
      </p:sp>
      <p:sp>
        <p:nvSpPr>
          <p:cNvPr id="10" name="Rectangle 5"/>
          <p:cNvSpPr/>
          <p:nvPr/>
        </p:nvSpPr>
        <p:spPr>
          <a:xfrm>
            <a:off x="1447800" y="2971800"/>
            <a:ext cx="7467600" cy="473206"/>
          </a:xfrm>
          <a:prstGeom prst="rect">
            <a:avLst/>
          </a:prstGeom>
        </p:spPr>
        <p:txBody>
          <a:bodyPr wrap="square">
            <a:spAutoFit/>
          </a:bodyPr>
          <a:lstStyle/>
          <a:p>
            <a:pPr algn="r" rtl="1">
              <a:lnSpc>
                <a:spcPct val="150000"/>
              </a:lnSpc>
            </a:pPr>
            <a:r>
              <a:rPr lang="ar-SA" b="1" dirty="0" smtClean="0"/>
              <a:t>2- أمر الملك </a:t>
            </a:r>
            <a:r>
              <a:rPr lang="ar-SA" b="1" u="sng" dirty="0" smtClean="0"/>
              <a:t>خالد</a:t>
            </a:r>
            <a:r>
              <a:rPr lang="ar-SA" b="1" dirty="0" smtClean="0"/>
              <a:t> بتشكيل مؤسسة حكومية لمكافحة الفقر ومعالجة أوضاع الفقراء</a:t>
            </a:r>
            <a:endParaRPr lang="en-US" dirty="0"/>
          </a:p>
        </p:txBody>
      </p:sp>
    </p:spTree>
    <p:extLst>
      <p:ext uri="{BB962C8B-B14F-4D97-AF65-F5344CB8AC3E}">
        <p14:creationId xmlns:p14="http://schemas.microsoft.com/office/powerpoint/2010/main" xmlns="" val="665621171"/>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3"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1+#ppt_w/2"/>
                                          </p:val>
                                        </p:tav>
                                        <p:tav tm="100000">
                                          <p:val>
                                            <p:strVal val="#ppt_x"/>
                                          </p:val>
                                        </p:tav>
                                      </p:tavLst>
                                    </p:anim>
                                    <p:anim calcmode="lin" valueType="num">
                                      <p:cBhvr additive="base">
                                        <p:cTn id="22"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9"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0-#ppt_w/2"/>
                                          </p:val>
                                        </p:tav>
                                        <p:tav tm="100000">
                                          <p:val>
                                            <p:strVal val="#ppt_x"/>
                                          </p:val>
                                        </p:tav>
                                      </p:tavLst>
                                    </p:anim>
                                    <p:anim calcmode="lin" valueType="num">
                                      <p:cBhvr additive="base">
                                        <p:cTn id="28"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3"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additive="base">
                                        <p:cTn id="33" dur="500" fill="hold"/>
                                        <p:tgtEl>
                                          <p:spTgt spid="10"/>
                                        </p:tgtEl>
                                        <p:attrNameLst>
                                          <p:attrName>ppt_x</p:attrName>
                                        </p:attrNameLst>
                                      </p:cBhvr>
                                      <p:tavLst>
                                        <p:tav tm="0">
                                          <p:val>
                                            <p:strVal val="1+#ppt_w/2"/>
                                          </p:val>
                                        </p:tav>
                                        <p:tav tm="100000">
                                          <p:val>
                                            <p:strVal val="#ppt_x"/>
                                          </p:val>
                                        </p:tav>
                                      </p:tavLst>
                                    </p:anim>
                                    <p:anim calcmode="lin" valueType="num">
                                      <p:cBhvr additive="base">
                                        <p:cTn id="34"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9"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 calcmode="lin" valueType="num">
                                      <p:cBhvr additive="base">
                                        <p:cTn id="39" dur="500" fill="hold"/>
                                        <p:tgtEl>
                                          <p:spTgt spid="9"/>
                                        </p:tgtEl>
                                        <p:attrNameLst>
                                          <p:attrName>ppt_x</p:attrName>
                                        </p:attrNameLst>
                                      </p:cBhvr>
                                      <p:tavLst>
                                        <p:tav tm="0">
                                          <p:val>
                                            <p:strVal val="0-#ppt_w/2"/>
                                          </p:val>
                                        </p:tav>
                                        <p:tav tm="100000">
                                          <p:val>
                                            <p:strVal val="#ppt_x"/>
                                          </p:val>
                                        </p:tav>
                                      </p:tavLst>
                                    </p:anim>
                                    <p:anim calcmode="lin" valueType="num">
                                      <p:cBhvr additive="base">
                                        <p:cTn id="40" dur="500" fill="hold"/>
                                        <p:tgtEl>
                                          <p:spTgt spid="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12" grpId="0"/>
      <p:bldP spid="8" grpId="0"/>
      <p:bldP spid="9" grpId="0"/>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917538" y="533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3" name="Rectangle 2"/>
          <p:cNvSpPr/>
          <p:nvPr/>
        </p:nvSpPr>
        <p:spPr>
          <a:xfrm>
            <a:off x="6536012" y="605135"/>
            <a:ext cx="1471878" cy="461665"/>
          </a:xfrm>
          <a:prstGeom prst="rect">
            <a:avLst/>
          </a:prstGeom>
        </p:spPr>
        <p:txBody>
          <a:bodyPr wrap="none">
            <a:spAutoFit/>
          </a:bodyPr>
          <a:lstStyle/>
          <a:p>
            <a:r>
              <a:rPr lang="ar-SA" sz="2400" b="1" dirty="0" smtClean="0">
                <a:solidFill>
                  <a:srgbClr val="7030A0"/>
                </a:solidFill>
              </a:rPr>
              <a:t>عللي </a:t>
            </a:r>
            <a:r>
              <a:rPr lang="ar-SA" sz="2400" b="1" dirty="0">
                <a:solidFill>
                  <a:srgbClr val="7030A0"/>
                </a:solidFill>
              </a:rPr>
              <a:t>مايلى :</a:t>
            </a:r>
          </a:p>
        </p:txBody>
      </p:sp>
      <p:sp>
        <p:nvSpPr>
          <p:cNvPr id="5" name="Rectangle 4"/>
          <p:cNvSpPr/>
          <p:nvPr/>
        </p:nvSpPr>
        <p:spPr>
          <a:xfrm>
            <a:off x="5638800" y="1752600"/>
            <a:ext cx="3288080" cy="369332"/>
          </a:xfrm>
          <a:prstGeom prst="rect">
            <a:avLst/>
          </a:prstGeom>
        </p:spPr>
        <p:txBody>
          <a:bodyPr wrap="none">
            <a:spAutoFit/>
          </a:bodyPr>
          <a:lstStyle/>
          <a:p>
            <a:pPr rtl="1"/>
            <a:r>
              <a:rPr lang="ar-SA" b="1" dirty="0" smtClean="0"/>
              <a:t>1- دون الخليفة عمر بن الخطاب للدواوين</a:t>
            </a:r>
            <a:endParaRPr lang="en-US" dirty="0"/>
          </a:p>
        </p:txBody>
      </p:sp>
      <p:sp>
        <p:nvSpPr>
          <p:cNvPr id="6" name="Rectangle 5"/>
          <p:cNvSpPr/>
          <p:nvPr/>
        </p:nvSpPr>
        <p:spPr>
          <a:xfrm>
            <a:off x="3429000" y="3124200"/>
            <a:ext cx="5408853" cy="369332"/>
          </a:xfrm>
          <a:prstGeom prst="rect">
            <a:avLst/>
          </a:prstGeom>
        </p:spPr>
        <p:txBody>
          <a:bodyPr wrap="none">
            <a:spAutoFit/>
          </a:bodyPr>
          <a:lstStyle/>
          <a:p>
            <a:pPr rtl="1"/>
            <a:r>
              <a:rPr lang="ar-SA" b="1" dirty="0" smtClean="0"/>
              <a:t>2- عين عمر بن الخطاب رضي الله عمه رجال يتجولون فى المدينة ليلا</a:t>
            </a:r>
            <a:endParaRPr lang="en-US" dirty="0"/>
          </a:p>
        </p:txBody>
      </p:sp>
      <p:sp>
        <p:nvSpPr>
          <p:cNvPr id="7" name="Rectangle 6"/>
          <p:cNvSpPr/>
          <p:nvPr/>
        </p:nvSpPr>
        <p:spPr>
          <a:xfrm>
            <a:off x="762000" y="2286000"/>
            <a:ext cx="6800956" cy="400110"/>
          </a:xfrm>
          <a:prstGeom prst="rect">
            <a:avLst/>
          </a:prstGeom>
        </p:spPr>
        <p:txBody>
          <a:bodyPr wrap="square">
            <a:spAutoFit/>
          </a:bodyPr>
          <a:lstStyle/>
          <a:p>
            <a:pPr algn="r"/>
            <a:r>
              <a:rPr lang="ar-SA" sz="2000" b="1" dirty="0" smtClean="0">
                <a:solidFill>
                  <a:srgbClr val="00B0F0"/>
                </a:solidFill>
                <a:latin typeface="Sakkal Majalla" pitchFamily="2" charset="-78"/>
                <a:cs typeface="Sakkal Majalla" pitchFamily="2" charset="-78"/>
              </a:rPr>
              <a:t>لاتساع مساحة الدولة وكثرت مواردها المالية وتنوع رعاياها وتضاعف أعباء إدارتها </a:t>
            </a:r>
            <a:endParaRPr lang="ar-SA" sz="2000" dirty="0">
              <a:solidFill>
                <a:srgbClr val="00B0F0"/>
              </a:solidFill>
            </a:endParaRPr>
          </a:p>
        </p:txBody>
      </p:sp>
      <p:sp>
        <p:nvSpPr>
          <p:cNvPr id="8" name="Rectangle 7"/>
          <p:cNvSpPr/>
          <p:nvPr/>
        </p:nvSpPr>
        <p:spPr>
          <a:xfrm>
            <a:off x="3200400" y="3810000"/>
            <a:ext cx="3764172" cy="400110"/>
          </a:xfrm>
          <a:prstGeom prst="rect">
            <a:avLst/>
          </a:prstGeom>
        </p:spPr>
        <p:txBody>
          <a:bodyPr wrap="none">
            <a:spAutoFit/>
          </a:bodyPr>
          <a:lstStyle/>
          <a:p>
            <a:r>
              <a:rPr lang="ar-SA" sz="2000" b="1" dirty="0" smtClean="0">
                <a:solidFill>
                  <a:srgbClr val="00B0F0"/>
                </a:solidFill>
                <a:latin typeface="Sakkal Majalla" pitchFamily="2" charset="-78"/>
                <a:cs typeface="Sakkal Majalla" pitchFamily="2" charset="-78"/>
              </a:rPr>
              <a:t>لحفظ الأمن ومنع السرقات ومطاردة المشبوهين </a:t>
            </a:r>
            <a:endParaRPr lang="ar-SA" sz="2000" dirty="0">
              <a:solidFill>
                <a:srgbClr val="00B0F0"/>
              </a:solidFill>
            </a:endParaRPr>
          </a:p>
        </p:txBody>
      </p:sp>
    </p:spTree>
    <p:extLst>
      <p:ext uri="{BB962C8B-B14F-4D97-AF65-F5344CB8AC3E}">
        <p14:creationId xmlns:p14="http://schemas.microsoft.com/office/powerpoint/2010/main" xmlns="" val="4167144136"/>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1+#ppt_w/2"/>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1+#ppt_w/2"/>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p:cTn id="31" dur="500" fill="hold"/>
                                        <p:tgtEl>
                                          <p:spTgt spid="7"/>
                                        </p:tgtEl>
                                        <p:attrNameLst>
                                          <p:attrName>ppt_w</p:attrName>
                                        </p:attrNameLst>
                                      </p:cBhvr>
                                      <p:tavLst>
                                        <p:tav tm="0">
                                          <p:val>
                                            <p:fltVal val="0"/>
                                          </p:val>
                                        </p:tav>
                                        <p:tav tm="100000">
                                          <p:val>
                                            <p:strVal val="#ppt_w"/>
                                          </p:val>
                                        </p:tav>
                                      </p:tavLst>
                                    </p:anim>
                                    <p:anim calcmode="lin" valueType="num">
                                      <p:cBhvr>
                                        <p:cTn id="32" dur="500" fill="hold"/>
                                        <p:tgtEl>
                                          <p:spTgt spid="7"/>
                                        </p:tgtEl>
                                        <p:attrNameLst>
                                          <p:attrName>ppt_h</p:attrName>
                                        </p:attrNameLst>
                                      </p:cBhvr>
                                      <p:tavLst>
                                        <p:tav tm="0">
                                          <p:val>
                                            <p:fltVal val="0"/>
                                          </p:val>
                                        </p:tav>
                                        <p:tav tm="100000">
                                          <p:val>
                                            <p:strVal val="#ppt_h"/>
                                          </p:val>
                                        </p:tav>
                                      </p:tavLst>
                                    </p:anim>
                                    <p:animEffect transition="in" filter="fade">
                                      <p:cBhvr>
                                        <p:cTn id="33" dur="5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8"/>
                                        </p:tgtEl>
                                        <p:attrNameLst>
                                          <p:attrName>style.visibility</p:attrName>
                                        </p:attrNameLst>
                                      </p:cBhvr>
                                      <p:to>
                                        <p:strVal val="visible"/>
                                      </p:to>
                                    </p:set>
                                    <p:anim calcmode="lin" valueType="num">
                                      <p:cBhvr>
                                        <p:cTn id="38" dur="500" fill="hold"/>
                                        <p:tgtEl>
                                          <p:spTgt spid="8"/>
                                        </p:tgtEl>
                                        <p:attrNameLst>
                                          <p:attrName>ppt_w</p:attrName>
                                        </p:attrNameLst>
                                      </p:cBhvr>
                                      <p:tavLst>
                                        <p:tav tm="0">
                                          <p:val>
                                            <p:fltVal val="0"/>
                                          </p:val>
                                        </p:tav>
                                        <p:tav tm="100000">
                                          <p:val>
                                            <p:strVal val="#ppt_w"/>
                                          </p:val>
                                        </p:tav>
                                      </p:tavLst>
                                    </p:anim>
                                    <p:anim calcmode="lin" valueType="num">
                                      <p:cBhvr>
                                        <p:cTn id="39" dur="500" fill="hold"/>
                                        <p:tgtEl>
                                          <p:spTgt spid="8"/>
                                        </p:tgtEl>
                                        <p:attrNameLst>
                                          <p:attrName>ppt_h</p:attrName>
                                        </p:attrNameLst>
                                      </p:cBhvr>
                                      <p:tavLst>
                                        <p:tav tm="0">
                                          <p:val>
                                            <p:fltVal val="0"/>
                                          </p:val>
                                        </p:tav>
                                        <p:tav tm="100000">
                                          <p:val>
                                            <p:strVal val="#ppt_h"/>
                                          </p:val>
                                        </p:tav>
                                      </p:tavLst>
                                    </p:anim>
                                    <p:animEffect transition="in" filter="fade">
                                      <p:cBhvr>
                                        <p:cTn id="4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5" grpId="0"/>
      <p:bldP spid="6" grpId="0"/>
      <p:bldP spid="7" grpId="0"/>
      <p:bldP spid="8" grpId="0"/>
    </p:bld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077200" y="4572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3" name="Rectangle 2"/>
          <p:cNvSpPr/>
          <p:nvPr/>
        </p:nvSpPr>
        <p:spPr>
          <a:xfrm>
            <a:off x="1066800" y="381000"/>
            <a:ext cx="6940415" cy="1227965"/>
          </a:xfrm>
          <a:prstGeom prst="rect">
            <a:avLst/>
          </a:prstGeom>
        </p:spPr>
        <p:txBody>
          <a:bodyPr wrap="square">
            <a:spAutoFit/>
          </a:bodyPr>
          <a:lstStyle/>
          <a:p>
            <a:pPr algn="r">
              <a:lnSpc>
                <a:spcPct val="200000"/>
              </a:lnSpc>
            </a:pPr>
            <a:r>
              <a:rPr lang="ar-SA" sz="2000" b="1" dirty="0" smtClean="0">
                <a:solidFill>
                  <a:srgbClr val="7030A0"/>
                </a:solidFill>
              </a:rPr>
              <a:t>وضحي الجهود المبذولة من الدولة فى مجال الرعاية الصحية خلال عهود الملوك من أبناء الملك عبد العزيز </a:t>
            </a:r>
            <a:endParaRPr lang="ar-SA" sz="2000" dirty="0">
              <a:solidFill>
                <a:srgbClr val="7030A0"/>
              </a:solidFill>
            </a:endParaRPr>
          </a:p>
        </p:txBody>
      </p:sp>
      <p:sp>
        <p:nvSpPr>
          <p:cNvPr id="7" name="Rectangle 16"/>
          <p:cNvSpPr/>
          <p:nvPr/>
        </p:nvSpPr>
        <p:spPr>
          <a:xfrm rot="21214535">
            <a:off x="3783219" y="2977989"/>
            <a:ext cx="3025188" cy="923330"/>
          </a:xfrm>
          <a:prstGeom prst="rect">
            <a:avLst/>
          </a:prstGeom>
          <a:noFill/>
        </p:spPr>
        <p:txBody>
          <a:bodyPr wrap="none" lIns="91440" tIns="45720" rIns="91440" bIns="45720">
            <a:prstTxWarp prst="textTriangleInverted">
              <a:avLst/>
            </a:prstTxWarp>
            <a:spAutoFit/>
          </a:bodyPr>
          <a:lstStyle/>
          <a:p>
            <a:pPr algn="ctr"/>
            <a:r>
              <a:rPr lang="ar-SA"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مناقشة جماعية</a:t>
            </a:r>
            <a:endPar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xmlns="" val="665621171"/>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12"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0-#ppt_w/2"/>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917538" y="533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4</a:t>
            </a:r>
            <a:endParaRPr lang="ar-SA" sz="2800" dirty="0"/>
          </a:p>
        </p:txBody>
      </p:sp>
      <p:sp>
        <p:nvSpPr>
          <p:cNvPr id="3" name="Rectangle 2"/>
          <p:cNvSpPr/>
          <p:nvPr/>
        </p:nvSpPr>
        <p:spPr>
          <a:xfrm>
            <a:off x="3962400" y="609600"/>
            <a:ext cx="4054315" cy="461665"/>
          </a:xfrm>
          <a:prstGeom prst="rect">
            <a:avLst/>
          </a:prstGeom>
        </p:spPr>
        <p:txBody>
          <a:bodyPr wrap="none">
            <a:spAutoFit/>
          </a:bodyPr>
          <a:lstStyle/>
          <a:p>
            <a:r>
              <a:rPr lang="ar-SA" sz="2400" b="1" dirty="0" smtClean="0">
                <a:solidFill>
                  <a:srgbClr val="7030A0"/>
                </a:solidFill>
              </a:rPr>
              <a:t>عددي مهام الحسبة فى العصر الراشدي</a:t>
            </a:r>
            <a:endParaRPr lang="ar-SA" sz="2400" b="1" dirty="0">
              <a:solidFill>
                <a:srgbClr val="7030A0"/>
              </a:solidFill>
            </a:endParaRPr>
          </a:p>
        </p:txBody>
      </p:sp>
      <p:pic>
        <p:nvPicPr>
          <p:cNvPr id="9" name="صورة 8" descr="5.jpg"/>
          <p:cNvPicPr>
            <a:picLocks noChangeAspect="1"/>
          </p:cNvPicPr>
          <p:nvPr/>
        </p:nvPicPr>
        <p:blipFill>
          <a:blip r:embed="rId2" cstate="print"/>
          <a:stretch>
            <a:fillRect/>
          </a:stretch>
        </p:blipFill>
        <p:spPr>
          <a:xfrm flipH="1">
            <a:off x="4343400" y="1981200"/>
            <a:ext cx="2895600" cy="2143125"/>
          </a:xfrm>
          <a:prstGeom prst="rect">
            <a:avLst/>
          </a:prstGeom>
        </p:spPr>
      </p:pic>
    </p:spTree>
    <p:extLst>
      <p:ext uri="{BB962C8B-B14F-4D97-AF65-F5344CB8AC3E}">
        <p14:creationId xmlns:p14="http://schemas.microsoft.com/office/powerpoint/2010/main" xmlns="" val="4167144136"/>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1+#ppt_w/2"/>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blinds(horizontal)">
                                      <p:cBhvr>
                                        <p:cTn id="1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892136" y="1828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p:nvPr/>
        </p:nvSpPr>
        <p:spPr>
          <a:xfrm>
            <a:off x="4267200" y="1951726"/>
            <a:ext cx="3748142" cy="461665"/>
          </a:xfrm>
          <a:prstGeom prst="rect">
            <a:avLst/>
          </a:prstGeom>
        </p:spPr>
        <p:txBody>
          <a:bodyPr wrap="none">
            <a:spAutoFit/>
          </a:bodyPr>
          <a:lstStyle/>
          <a:p>
            <a:r>
              <a:rPr lang="ar-SA" sz="2400" b="1" dirty="0" smtClean="0">
                <a:solidFill>
                  <a:srgbClr val="7030A0"/>
                </a:solidFill>
              </a:rPr>
              <a:t>أكملي </a:t>
            </a:r>
            <a:r>
              <a:rPr lang="ar-SA" sz="2400" b="1" dirty="0">
                <a:solidFill>
                  <a:srgbClr val="7030A0"/>
                </a:solidFill>
              </a:rPr>
              <a:t>الفراغات الأتية  بما يناسبها :</a:t>
            </a:r>
          </a:p>
        </p:txBody>
      </p:sp>
      <p:sp>
        <p:nvSpPr>
          <p:cNvPr id="4" name="Rectangle 3"/>
          <p:cNvSpPr/>
          <p:nvPr/>
        </p:nvSpPr>
        <p:spPr>
          <a:xfrm>
            <a:off x="838200" y="2895600"/>
            <a:ext cx="7869056" cy="369332"/>
          </a:xfrm>
          <a:prstGeom prst="rect">
            <a:avLst/>
          </a:prstGeom>
        </p:spPr>
        <p:txBody>
          <a:bodyPr wrap="square">
            <a:spAutoFit/>
          </a:bodyPr>
          <a:lstStyle/>
          <a:p>
            <a:pPr algn="r" rtl="1"/>
            <a:r>
              <a:rPr lang="ar-SA" b="1" dirty="0" smtClean="0"/>
              <a:t>1- أبي أبو بكر الصديق رضي الله عنه التفريق بين مانعي الزكاة </a:t>
            </a:r>
            <a:r>
              <a:rPr lang="ar-SA" b="1" dirty="0" err="1" smtClean="0"/>
              <a:t>و ................................</a:t>
            </a:r>
            <a:r>
              <a:rPr lang="ar-SA" b="1" dirty="0" smtClean="0"/>
              <a:t> </a:t>
            </a:r>
            <a:endParaRPr lang="en-US" dirty="0"/>
          </a:p>
        </p:txBody>
      </p:sp>
      <p:sp>
        <p:nvSpPr>
          <p:cNvPr id="5" name="Rectangle 4"/>
          <p:cNvSpPr/>
          <p:nvPr/>
        </p:nvSpPr>
        <p:spPr>
          <a:xfrm>
            <a:off x="1066800" y="3983504"/>
            <a:ext cx="7644085" cy="369332"/>
          </a:xfrm>
          <a:prstGeom prst="rect">
            <a:avLst/>
          </a:prstGeom>
        </p:spPr>
        <p:txBody>
          <a:bodyPr wrap="square">
            <a:spAutoFit/>
          </a:bodyPr>
          <a:lstStyle/>
          <a:p>
            <a:pPr algn="r" rtl="1"/>
            <a:r>
              <a:rPr lang="ar-SA" b="1" dirty="0" smtClean="0"/>
              <a:t>2- شرع أبو بكر رضي الله عنه فى مواجهة حركة الردة </a:t>
            </a:r>
            <a:r>
              <a:rPr lang="ar-SA" b="1" dirty="0" err="1" smtClean="0"/>
              <a:t>سنة .........................</a:t>
            </a:r>
            <a:endParaRPr lang="en-US" dirty="0"/>
          </a:p>
        </p:txBody>
      </p:sp>
      <p:sp>
        <p:nvSpPr>
          <p:cNvPr id="7" name="Rectangle 6"/>
          <p:cNvSpPr/>
          <p:nvPr/>
        </p:nvSpPr>
        <p:spPr>
          <a:xfrm>
            <a:off x="2082156" y="2667000"/>
            <a:ext cx="1346844" cy="461665"/>
          </a:xfrm>
          <a:prstGeom prst="rect">
            <a:avLst/>
          </a:prstGeom>
        </p:spPr>
        <p:txBody>
          <a:bodyPr wrap="none">
            <a:spAutoFit/>
          </a:bodyPr>
          <a:lstStyle/>
          <a:p>
            <a:r>
              <a:rPr lang="ar-SA" sz="2400" b="1" dirty="0" smtClean="0">
                <a:solidFill>
                  <a:srgbClr val="00B0F0"/>
                </a:solidFill>
                <a:latin typeface="Sakkal Majalla" pitchFamily="2" charset="-78"/>
                <a:cs typeface="Sakkal Majalla" pitchFamily="2" charset="-78"/>
              </a:rPr>
              <a:t>مدعو النبوة </a:t>
            </a:r>
            <a:endParaRPr lang="ar-SA" sz="2400" dirty="0">
              <a:solidFill>
                <a:srgbClr val="00B0F0"/>
              </a:solidFill>
            </a:endParaRPr>
          </a:p>
        </p:txBody>
      </p:sp>
      <p:sp>
        <p:nvSpPr>
          <p:cNvPr id="12" name="Rectangle 11"/>
          <p:cNvSpPr/>
          <p:nvPr/>
        </p:nvSpPr>
        <p:spPr>
          <a:xfrm>
            <a:off x="2998445" y="3733800"/>
            <a:ext cx="659155" cy="461665"/>
          </a:xfrm>
          <a:prstGeom prst="rect">
            <a:avLst/>
          </a:prstGeom>
        </p:spPr>
        <p:txBody>
          <a:bodyPr wrap="none">
            <a:spAutoFit/>
          </a:bodyPr>
          <a:lstStyle/>
          <a:p>
            <a:r>
              <a:rPr lang="ar-SA" sz="2400" b="1" smtClean="0">
                <a:solidFill>
                  <a:srgbClr val="00B0F0"/>
                </a:solidFill>
                <a:latin typeface="Sakkal Majalla" pitchFamily="2" charset="-78"/>
                <a:cs typeface="Sakkal Majalla" pitchFamily="2" charset="-78"/>
              </a:rPr>
              <a:t>11 ه</a:t>
            </a:r>
            <a:endParaRPr lang="ar-SA" sz="2400" dirty="0">
              <a:solidFill>
                <a:srgbClr val="00B0F0"/>
              </a:solidFill>
            </a:endParaRPr>
          </a:p>
        </p:txBody>
      </p:sp>
      <p:sp>
        <p:nvSpPr>
          <p:cNvPr id="15" name="AutoShape 1"/>
          <p:cNvSpPr>
            <a:spLocks noChangeArrowheads="1"/>
          </p:cNvSpPr>
          <p:nvPr/>
        </p:nvSpPr>
        <p:spPr bwMode="auto">
          <a:xfrm>
            <a:off x="1676400" y="403225"/>
            <a:ext cx="5562600" cy="66357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16" name="Rectangle 3"/>
          <p:cNvSpPr>
            <a:spLocks noChangeArrowheads="1"/>
          </p:cNvSpPr>
          <p:nvPr/>
        </p:nvSpPr>
        <p:spPr bwMode="auto">
          <a:xfrm>
            <a:off x="2751636" y="473404"/>
            <a:ext cx="3640740"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8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kumimoji="0" lang="ar-SA" sz="2800" b="1" i="0" u="none" strike="noStrike" cap="none" normalizeH="0" baseline="0" dirty="0" smtClean="0">
                <a:ln>
                  <a:noFill/>
                </a:ln>
                <a:solidFill>
                  <a:srgbClr val="002060"/>
                </a:solidFill>
                <a:effectLst/>
                <a:latin typeface="Sultan bold"/>
                <a:ea typeface="Times New Roman" pitchFamily="18" charset="0"/>
                <a:cs typeface="Arial" pitchFamily="34" charset="0"/>
              </a:rPr>
              <a:t>ثالث</a:t>
            </a:r>
            <a:r>
              <a:rPr kumimoji="0" lang="ar-EG" sz="28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8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8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kumimoji="0" lang="ar-SA" sz="2800" b="1" i="0" u="none" strike="noStrike" cap="none" normalizeH="0" baseline="0" dirty="0" smtClean="0">
                <a:ln>
                  <a:noFill/>
                </a:ln>
                <a:solidFill>
                  <a:srgbClr val="FF0000"/>
                </a:solidFill>
                <a:effectLst/>
                <a:latin typeface="Sultan bold"/>
                <a:ea typeface="Times New Roman" pitchFamily="18" charset="0"/>
                <a:cs typeface="Arial" pitchFamily="34" charset="0"/>
              </a:rPr>
              <a:t>حوادث العصر</a:t>
            </a:r>
            <a:endParaRPr kumimoji="0" lang="ar-EG" sz="2800" b="1"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1528531694"/>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ppt_w</p:attrName>
                                        </p:attrNameLst>
                                      </p:cBhvr>
                                      <p:tavLst>
                                        <p:tav tm="0">
                                          <p:val>
                                            <p:fltVal val="0"/>
                                          </p:val>
                                        </p:tav>
                                        <p:tav tm="100000">
                                          <p:val>
                                            <p:strVal val="#ppt_w"/>
                                          </p:val>
                                        </p:tav>
                                      </p:tavLst>
                                    </p:anim>
                                    <p:anim calcmode="lin" valueType="num">
                                      <p:cBhvr>
                                        <p:cTn id="8" dur="500" fill="hold"/>
                                        <p:tgtEl>
                                          <p:spTgt spid="15"/>
                                        </p:tgtEl>
                                        <p:attrNameLst>
                                          <p:attrName>ppt_h</p:attrName>
                                        </p:attrNameLst>
                                      </p:cBhvr>
                                      <p:tavLst>
                                        <p:tav tm="0">
                                          <p:val>
                                            <p:fltVal val="0"/>
                                          </p:val>
                                        </p:tav>
                                        <p:tav tm="100000">
                                          <p:val>
                                            <p:strVal val="#ppt_h"/>
                                          </p:val>
                                        </p:tav>
                                      </p:tavLst>
                                    </p:anim>
                                    <p:animEffect transition="in" filter="fade">
                                      <p:cBhvr>
                                        <p:cTn id="9" dur="500"/>
                                        <p:tgtEl>
                                          <p:spTgt spid="1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6"/>
                                        </p:tgtEl>
                                        <p:attrNameLst>
                                          <p:attrName>style.visibility</p:attrName>
                                        </p:attrNameLst>
                                      </p:cBhvr>
                                      <p:to>
                                        <p:strVal val="visible"/>
                                      </p:to>
                                    </p:set>
                                    <p:anim calcmode="lin" valueType="num">
                                      <p:cBhvr>
                                        <p:cTn id="14" dur="500" fill="hold"/>
                                        <p:tgtEl>
                                          <p:spTgt spid="16"/>
                                        </p:tgtEl>
                                        <p:attrNameLst>
                                          <p:attrName>ppt_w</p:attrName>
                                        </p:attrNameLst>
                                      </p:cBhvr>
                                      <p:tavLst>
                                        <p:tav tm="0">
                                          <p:val>
                                            <p:fltVal val="0"/>
                                          </p:val>
                                        </p:tav>
                                        <p:tav tm="100000">
                                          <p:val>
                                            <p:strVal val="#ppt_w"/>
                                          </p:val>
                                        </p:tav>
                                      </p:tavLst>
                                    </p:anim>
                                    <p:anim calcmode="lin" valueType="num">
                                      <p:cBhvr>
                                        <p:cTn id="15" dur="500" fill="hold"/>
                                        <p:tgtEl>
                                          <p:spTgt spid="16"/>
                                        </p:tgtEl>
                                        <p:attrNameLst>
                                          <p:attrName>ppt_h</p:attrName>
                                        </p:attrNameLst>
                                      </p:cBhvr>
                                      <p:tavLst>
                                        <p:tav tm="0">
                                          <p:val>
                                            <p:fltVal val="0"/>
                                          </p:val>
                                        </p:tav>
                                        <p:tav tm="100000">
                                          <p:val>
                                            <p:strVal val="#ppt_h"/>
                                          </p:val>
                                        </p:tav>
                                      </p:tavLst>
                                    </p:anim>
                                    <p:animEffect transition="in" filter="fade">
                                      <p:cBhvr>
                                        <p:cTn id="16" dur="500"/>
                                        <p:tgtEl>
                                          <p:spTgt spid="16"/>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2">
                                            <p:bg/>
                                          </p:spTgt>
                                        </p:tgtEl>
                                        <p:attrNameLst>
                                          <p:attrName>style.visibility</p:attrName>
                                        </p:attrNameLst>
                                      </p:cBhvr>
                                      <p:to>
                                        <p:strVal val="visible"/>
                                      </p:to>
                                    </p:set>
                                    <p:anim calcmode="lin" valueType="num">
                                      <p:cBhvr>
                                        <p:cTn id="21" dur="1000" fill="hold"/>
                                        <p:tgtEl>
                                          <p:spTgt spid="2">
                                            <p:bg/>
                                          </p:spTgt>
                                        </p:tgtEl>
                                        <p:attrNameLst>
                                          <p:attrName>ppt_w</p:attrName>
                                        </p:attrNameLst>
                                      </p:cBhvr>
                                      <p:tavLst>
                                        <p:tav tm="0">
                                          <p:val>
                                            <p:fltVal val="0"/>
                                          </p:val>
                                        </p:tav>
                                        <p:tav tm="100000">
                                          <p:val>
                                            <p:strVal val="#ppt_w"/>
                                          </p:val>
                                        </p:tav>
                                      </p:tavLst>
                                    </p:anim>
                                    <p:anim calcmode="lin" valueType="num">
                                      <p:cBhvr>
                                        <p:cTn id="22" dur="1000" fill="hold"/>
                                        <p:tgtEl>
                                          <p:spTgt spid="2">
                                            <p:bg/>
                                          </p:spTgt>
                                        </p:tgtEl>
                                        <p:attrNameLst>
                                          <p:attrName>ppt_h</p:attrName>
                                        </p:attrNameLst>
                                      </p:cBhvr>
                                      <p:tavLst>
                                        <p:tav tm="0">
                                          <p:val>
                                            <p:fltVal val="0"/>
                                          </p:val>
                                        </p:tav>
                                        <p:tav tm="100000">
                                          <p:val>
                                            <p:strVal val="#ppt_h"/>
                                          </p:val>
                                        </p:tav>
                                      </p:tavLst>
                                    </p:anim>
                                    <p:anim calcmode="lin" valueType="num">
                                      <p:cBhvr>
                                        <p:cTn id="23" dur="1000" fill="hold"/>
                                        <p:tgtEl>
                                          <p:spTgt spid="2">
                                            <p:bg/>
                                          </p:spTgt>
                                        </p:tgtEl>
                                        <p:attrNameLst>
                                          <p:attrName>style.rotation</p:attrName>
                                        </p:attrNameLst>
                                      </p:cBhvr>
                                      <p:tavLst>
                                        <p:tav tm="0">
                                          <p:val>
                                            <p:fltVal val="90"/>
                                          </p:val>
                                        </p:tav>
                                        <p:tav tm="100000">
                                          <p:val>
                                            <p:fltVal val="0"/>
                                          </p:val>
                                        </p:tav>
                                      </p:tavLst>
                                    </p:anim>
                                    <p:animEffect transition="in" filter="fade">
                                      <p:cBhvr>
                                        <p:cTn id="24" dur="1000"/>
                                        <p:tgtEl>
                                          <p:spTgt spid="2">
                                            <p:bg/>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grpId="0" nodeType="clickEffect">
                                  <p:stCondLst>
                                    <p:cond delay="0"/>
                                  </p:stCondLst>
                                  <p:childTnLst>
                                    <p:set>
                                      <p:cBhvr>
                                        <p:cTn id="28" dur="1" fill="hold">
                                          <p:stCondLst>
                                            <p:cond delay="0"/>
                                          </p:stCondLst>
                                        </p:cTn>
                                        <p:tgtEl>
                                          <p:spTgt spid="2">
                                            <p:txEl>
                                              <p:pRg st="0" end="0"/>
                                            </p:txEl>
                                          </p:spTgt>
                                        </p:tgtEl>
                                        <p:attrNameLst>
                                          <p:attrName>style.visibility</p:attrName>
                                        </p:attrNameLst>
                                      </p:cBhvr>
                                      <p:to>
                                        <p:strVal val="visible"/>
                                      </p:to>
                                    </p:set>
                                    <p:anim calcmode="lin" valueType="num">
                                      <p:cBhvr>
                                        <p:cTn id="29"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30"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31"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32" dur="1000"/>
                                        <p:tgtEl>
                                          <p:spTgt spid="2">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grpId="0"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visible"/>
                                      </p:to>
                                    </p:set>
                                    <p:anim calcmode="lin" valueType="num">
                                      <p:cBhvr>
                                        <p:cTn id="3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1" presetClass="entr" presetSubtype="0" fill="hold" grpId="0" nodeType="clickEffect">
                                  <p:stCondLst>
                                    <p:cond delay="0"/>
                                  </p:stCondLst>
                                  <p:childTnLst>
                                    <p:set>
                                      <p:cBhvr>
                                        <p:cTn id="44" dur="1" fill="hold">
                                          <p:stCondLst>
                                            <p:cond delay="0"/>
                                          </p:stCondLst>
                                        </p:cTn>
                                        <p:tgtEl>
                                          <p:spTgt spid="4">
                                            <p:txEl>
                                              <p:pRg st="0" end="0"/>
                                            </p:txEl>
                                          </p:spTgt>
                                        </p:tgtEl>
                                        <p:attrNameLst>
                                          <p:attrName>style.visibility</p:attrName>
                                        </p:attrNameLst>
                                      </p:cBhvr>
                                      <p:to>
                                        <p:strVal val="visible"/>
                                      </p:to>
                                    </p:set>
                                    <p:anim calcmode="lin" valueType="num">
                                      <p:cBhvr>
                                        <p:cTn id="45"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46"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47"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48" dur="1000"/>
                                        <p:tgtEl>
                                          <p:spTgt spid="4">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31" presetClass="entr" presetSubtype="0" fill="hold" grpId="0" nodeType="clickEffect">
                                  <p:stCondLst>
                                    <p:cond delay="0"/>
                                  </p:stCondLst>
                                  <p:childTnLst>
                                    <p:set>
                                      <p:cBhvr>
                                        <p:cTn id="52" dur="1" fill="hold">
                                          <p:stCondLst>
                                            <p:cond delay="0"/>
                                          </p:stCondLst>
                                        </p:cTn>
                                        <p:tgtEl>
                                          <p:spTgt spid="5">
                                            <p:txEl>
                                              <p:pRg st="0" end="0"/>
                                            </p:txEl>
                                          </p:spTgt>
                                        </p:tgtEl>
                                        <p:attrNameLst>
                                          <p:attrName>style.visibility</p:attrName>
                                        </p:attrNameLst>
                                      </p:cBhvr>
                                      <p:to>
                                        <p:strVal val="visible"/>
                                      </p:to>
                                    </p:set>
                                    <p:anim calcmode="lin" valueType="num">
                                      <p:cBhvr>
                                        <p:cTn id="53"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54"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55"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56" dur="1000"/>
                                        <p:tgtEl>
                                          <p:spTgt spid="5">
                                            <p:txEl>
                                              <p:pRg st="0" end="0"/>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2" presetClass="entr" presetSubtype="9" fill="hold" grpId="0" nodeType="clickEffect">
                                  <p:stCondLst>
                                    <p:cond delay="0"/>
                                  </p:stCondLst>
                                  <p:childTnLst>
                                    <p:set>
                                      <p:cBhvr>
                                        <p:cTn id="60" dur="1" fill="hold">
                                          <p:stCondLst>
                                            <p:cond delay="0"/>
                                          </p:stCondLst>
                                        </p:cTn>
                                        <p:tgtEl>
                                          <p:spTgt spid="7"/>
                                        </p:tgtEl>
                                        <p:attrNameLst>
                                          <p:attrName>style.visibility</p:attrName>
                                        </p:attrNameLst>
                                      </p:cBhvr>
                                      <p:to>
                                        <p:strVal val="visible"/>
                                      </p:to>
                                    </p:set>
                                    <p:anim calcmode="lin" valueType="num">
                                      <p:cBhvr additive="base">
                                        <p:cTn id="61" dur="500" fill="hold"/>
                                        <p:tgtEl>
                                          <p:spTgt spid="7"/>
                                        </p:tgtEl>
                                        <p:attrNameLst>
                                          <p:attrName>ppt_x</p:attrName>
                                        </p:attrNameLst>
                                      </p:cBhvr>
                                      <p:tavLst>
                                        <p:tav tm="0">
                                          <p:val>
                                            <p:strVal val="0-#ppt_w/2"/>
                                          </p:val>
                                        </p:tav>
                                        <p:tav tm="100000">
                                          <p:val>
                                            <p:strVal val="#ppt_x"/>
                                          </p:val>
                                        </p:tav>
                                      </p:tavLst>
                                    </p:anim>
                                    <p:anim calcmode="lin" valueType="num">
                                      <p:cBhvr additive="base">
                                        <p:cTn id="62"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9" fill="hold" grpId="0" nodeType="clickEffect">
                                  <p:stCondLst>
                                    <p:cond delay="0"/>
                                  </p:stCondLst>
                                  <p:childTnLst>
                                    <p:set>
                                      <p:cBhvr>
                                        <p:cTn id="66" dur="1" fill="hold">
                                          <p:stCondLst>
                                            <p:cond delay="0"/>
                                          </p:stCondLst>
                                        </p:cTn>
                                        <p:tgtEl>
                                          <p:spTgt spid="12"/>
                                        </p:tgtEl>
                                        <p:attrNameLst>
                                          <p:attrName>style.visibility</p:attrName>
                                        </p:attrNameLst>
                                      </p:cBhvr>
                                      <p:to>
                                        <p:strVal val="visible"/>
                                      </p:to>
                                    </p:set>
                                    <p:anim calcmode="lin" valueType="num">
                                      <p:cBhvr additive="base">
                                        <p:cTn id="67" dur="500" fill="hold"/>
                                        <p:tgtEl>
                                          <p:spTgt spid="12"/>
                                        </p:tgtEl>
                                        <p:attrNameLst>
                                          <p:attrName>ppt_x</p:attrName>
                                        </p:attrNameLst>
                                      </p:cBhvr>
                                      <p:tavLst>
                                        <p:tav tm="0">
                                          <p:val>
                                            <p:strVal val="0-#ppt_w/2"/>
                                          </p:val>
                                        </p:tav>
                                        <p:tav tm="100000">
                                          <p:val>
                                            <p:strVal val="#ppt_x"/>
                                          </p:val>
                                        </p:tav>
                                      </p:tavLst>
                                    </p:anim>
                                    <p:anim calcmode="lin" valueType="num">
                                      <p:cBhvr additive="base">
                                        <p:cTn id="68"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P spid="3" grpId="0" build="allAtOnce"/>
      <p:bldP spid="4" grpId="0" build="allAtOnce"/>
      <p:bldP spid="5" grpId="0" build="allAtOnce"/>
      <p:bldP spid="7" grpId="0"/>
      <p:bldP spid="12" grpId="0"/>
      <p:bldP spid="15" grpId="0" animBg="1"/>
      <p:bldP spid="1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324600" y="457200"/>
            <a:ext cx="1760418" cy="523220"/>
          </a:xfrm>
          <a:prstGeom prst="rect">
            <a:avLst/>
          </a:prstGeom>
        </p:spPr>
        <p:txBody>
          <a:bodyPr wrap="none">
            <a:spAutoFit/>
          </a:bodyPr>
          <a:lstStyle/>
          <a:p>
            <a:pPr rtl="1"/>
            <a:r>
              <a:rPr lang="ar-SA" sz="2800" b="1" dirty="0" smtClean="0">
                <a:solidFill>
                  <a:srgbClr val="7030A0"/>
                </a:solidFill>
              </a:rPr>
              <a:t>عللي لما يأتي</a:t>
            </a:r>
            <a:endParaRPr lang="en-US" sz="2800" b="1" dirty="0">
              <a:solidFill>
                <a:srgbClr val="7030A0"/>
              </a:solidFill>
            </a:endParaRPr>
          </a:p>
        </p:txBody>
      </p:sp>
      <p:sp>
        <p:nvSpPr>
          <p:cNvPr id="5" name="Flowchart: Multidocument 4"/>
          <p:cNvSpPr/>
          <p:nvPr/>
        </p:nvSpPr>
        <p:spPr>
          <a:xfrm>
            <a:off x="8014846" y="375112"/>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rtl="1"/>
            <a:r>
              <a:rPr lang="en-US" sz="2800" dirty="0" smtClean="0"/>
              <a:t>2</a:t>
            </a:r>
            <a:endParaRPr lang="ar-SA" sz="2800" dirty="0"/>
          </a:p>
        </p:txBody>
      </p:sp>
      <p:sp>
        <p:nvSpPr>
          <p:cNvPr id="6" name="Rectangle 5"/>
          <p:cNvSpPr/>
          <p:nvPr/>
        </p:nvSpPr>
        <p:spPr>
          <a:xfrm>
            <a:off x="1981199" y="1302603"/>
            <a:ext cx="6729685" cy="369332"/>
          </a:xfrm>
          <a:prstGeom prst="rect">
            <a:avLst/>
          </a:prstGeom>
        </p:spPr>
        <p:txBody>
          <a:bodyPr wrap="square">
            <a:spAutoFit/>
          </a:bodyPr>
          <a:lstStyle/>
          <a:p>
            <a:pPr algn="r" rtl="1"/>
            <a:r>
              <a:rPr lang="ar-SA" b="1" dirty="0" smtClean="0"/>
              <a:t>1- إصرار أبي بكر رضي الله عنه على إنفاذ جيش أسامة بن زيد رضي الله عنه</a:t>
            </a:r>
            <a:endParaRPr lang="en-US" dirty="0"/>
          </a:p>
        </p:txBody>
      </p:sp>
      <p:sp>
        <p:nvSpPr>
          <p:cNvPr id="13" name="Rectangle 8"/>
          <p:cNvSpPr/>
          <p:nvPr/>
        </p:nvSpPr>
        <p:spPr>
          <a:xfrm>
            <a:off x="3429000" y="1900535"/>
            <a:ext cx="4121641" cy="461665"/>
          </a:xfrm>
          <a:prstGeom prst="rect">
            <a:avLst/>
          </a:prstGeom>
        </p:spPr>
        <p:txBody>
          <a:bodyPr wrap="none">
            <a:spAutoFit/>
          </a:bodyPr>
          <a:lstStyle/>
          <a:p>
            <a:r>
              <a:rPr lang="ar-SA" sz="2400" b="1" dirty="0" smtClean="0">
                <a:solidFill>
                  <a:srgbClr val="00B0F0"/>
                </a:solidFill>
                <a:latin typeface="Sakkal Majalla" pitchFamily="2" charset="-78"/>
                <a:cs typeface="Sakkal Majalla" pitchFamily="2" charset="-78"/>
              </a:rPr>
              <a:t>امتثالا لوصية الرسول صلي الله عليه وسلم </a:t>
            </a:r>
            <a:endParaRPr lang="ar-SA" sz="2400" dirty="0">
              <a:solidFill>
                <a:srgbClr val="00B0F0"/>
              </a:solidFill>
            </a:endParaRPr>
          </a:p>
        </p:txBody>
      </p:sp>
      <p:sp>
        <p:nvSpPr>
          <p:cNvPr id="23" name="Rectangle 5"/>
          <p:cNvSpPr/>
          <p:nvPr/>
        </p:nvSpPr>
        <p:spPr>
          <a:xfrm>
            <a:off x="1981200" y="2895600"/>
            <a:ext cx="6729685" cy="369332"/>
          </a:xfrm>
          <a:prstGeom prst="rect">
            <a:avLst/>
          </a:prstGeom>
        </p:spPr>
        <p:txBody>
          <a:bodyPr wrap="square">
            <a:spAutoFit/>
          </a:bodyPr>
          <a:lstStyle/>
          <a:p>
            <a:pPr algn="r" rtl="1"/>
            <a:r>
              <a:rPr lang="ar-SA" b="1" dirty="0" smtClean="0"/>
              <a:t>2- ارتداد معظم القبائل العربية بعد وفاة النبي صلي الله علية وسلم</a:t>
            </a:r>
            <a:endParaRPr lang="en-US" dirty="0"/>
          </a:p>
        </p:txBody>
      </p:sp>
      <p:sp>
        <p:nvSpPr>
          <p:cNvPr id="25" name="Rectangle 8"/>
          <p:cNvSpPr/>
          <p:nvPr/>
        </p:nvSpPr>
        <p:spPr>
          <a:xfrm>
            <a:off x="95211" y="3581400"/>
            <a:ext cx="7677189" cy="1200329"/>
          </a:xfrm>
          <a:prstGeom prst="rect">
            <a:avLst/>
          </a:prstGeom>
        </p:spPr>
        <p:txBody>
          <a:bodyPr wrap="square">
            <a:spAutoFit/>
          </a:bodyPr>
          <a:lstStyle/>
          <a:p>
            <a:pPr algn="r">
              <a:lnSpc>
                <a:spcPct val="150000"/>
              </a:lnSpc>
            </a:pPr>
            <a:r>
              <a:rPr lang="ar-SA" sz="2400" b="1" dirty="0" smtClean="0">
                <a:solidFill>
                  <a:srgbClr val="00B0F0"/>
                </a:solidFill>
                <a:latin typeface="Sakkal Majalla" pitchFamily="2" charset="-78"/>
                <a:cs typeface="Sakkal Majalla" pitchFamily="2" charset="-78"/>
              </a:rPr>
              <a:t>لنبض العصبية القبلية وكرهت سلطان قريش وسيادتها فانضووا تحت طاعة رجال منهم ادعوا النبوة</a:t>
            </a:r>
            <a:endParaRPr lang="ar-SA" sz="2400" dirty="0">
              <a:solidFill>
                <a:srgbClr val="00B0F0"/>
              </a:solidFill>
            </a:endParaRPr>
          </a:p>
        </p:txBody>
      </p:sp>
    </p:spTree>
    <p:extLst>
      <p:ext uri="{BB962C8B-B14F-4D97-AF65-F5344CB8AC3E}">
        <p14:creationId xmlns:p14="http://schemas.microsoft.com/office/powerpoint/2010/main" xmlns="" val="216994373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1+#ppt_w/2"/>
                                          </p:val>
                                        </p:tav>
                                        <p:tav tm="100000">
                                          <p:val>
                                            <p:strVal val="#ppt_x"/>
                                          </p:val>
                                        </p:tav>
                                      </p:tavLst>
                                    </p:anim>
                                    <p:anim calcmode="lin" valueType="num">
                                      <p:cBhvr additive="base">
                                        <p:cTn id="14"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1+#ppt_w/2"/>
                                          </p:val>
                                        </p:tav>
                                        <p:tav tm="100000">
                                          <p:val>
                                            <p:strVal val="#ppt_x"/>
                                          </p:val>
                                        </p:tav>
                                      </p:tavLst>
                                    </p:anim>
                                    <p:anim calcmode="lin" valueType="num">
                                      <p:cBhvr additive="base">
                                        <p:cTn id="20"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2" presetClass="entr" presetSubtype="2"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wipe(right)">
                                      <p:cBhvr>
                                        <p:cTn id="25" dur="500"/>
                                        <p:tgtEl>
                                          <p:spTgt spid="13"/>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3" fill="hold" grpId="0" nodeType="clickEffect">
                                  <p:stCondLst>
                                    <p:cond delay="0"/>
                                  </p:stCondLst>
                                  <p:childTnLst>
                                    <p:set>
                                      <p:cBhvr>
                                        <p:cTn id="29" dur="1" fill="hold">
                                          <p:stCondLst>
                                            <p:cond delay="0"/>
                                          </p:stCondLst>
                                        </p:cTn>
                                        <p:tgtEl>
                                          <p:spTgt spid="23"/>
                                        </p:tgtEl>
                                        <p:attrNameLst>
                                          <p:attrName>style.visibility</p:attrName>
                                        </p:attrNameLst>
                                      </p:cBhvr>
                                      <p:to>
                                        <p:strVal val="visible"/>
                                      </p:to>
                                    </p:set>
                                    <p:anim calcmode="lin" valueType="num">
                                      <p:cBhvr additive="base">
                                        <p:cTn id="30" dur="500" fill="hold"/>
                                        <p:tgtEl>
                                          <p:spTgt spid="23"/>
                                        </p:tgtEl>
                                        <p:attrNameLst>
                                          <p:attrName>ppt_x</p:attrName>
                                        </p:attrNameLst>
                                      </p:cBhvr>
                                      <p:tavLst>
                                        <p:tav tm="0">
                                          <p:val>
                                            <p:strVal val="1+#ppt_w/2"/>
                                          </p:val>
                                        </p:tav>
                                        <p:tav tm="100000">
                                          <p:val>
                                            <p:strVal val="#ppt_x"/>
                                          </p:val>
                                        </p:tav>
                                      </p:tavLst>
                                    </p:anim>
                                    <p:anim calcmode="lin" valueType="num">
                                      <p:cBhvr additive="base">
                                        <p:cTn id="31" dur="500" fill="hold"/>
                                        <p:tgtEl>
                                          <p:spTgt spid="23"/>
                                        </p:tgtEl>
                                        <p:attrNameLst>
                                          <p:attrName>ppt_y</p:attrName>
                                        </p:attrNameLst>
                                      </p:cBhvr>
                                      <p:tavLst>
                                        <p:tav tm="0">
                                          <p:val>
                                            <p:strVal val="0-#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2" presetClass="entr" presetSubtype="2" fill="hold" grpId="0" nodeType="click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wipe(right)">
                                      <p:cBhvr>
                                        <p:cTn id="36"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p:bldP spid="13" grpId="0"/>
      <p:bldP spid="23" grpId="0"/>
      <p:bldP spid="2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00233" y="1248229"/>
            <a:ext cx="2661306" cy="461665"/>
          </a:xfrm>
          <a:prstGeom prst="rect">
            <a:avLst/>
          </a:prstGeom>
        </p:spPr>
        <p:txBody>
          <a:bodyPr wrap="none">
            <a:spAutoFit/>
          </a:bodyPr>
          <a:lstStyle/>
          <a:p>
            <a:pPr rtl="1"/>
            <a:r>
              <a:rPr lang="ar-SA" sz="2400" b="1" dirty="0" smtClean="0">
                <a:solidFill>
                  <a:srgbClr val="7030A0"/>
                </a:solidFill>
              </a:rPr>
              <a:t>عرفي مفهوم علم التاريخ</a:t>
            </a:r>
            <a:endParaRPr lang="en-US" sz="2400" dirty="0">
              <a:solidFill>
                <a:srgbClr val="7030A0"/>
              </a:solidFill>
            </a:endParaRPr>
          </a:p>
        </p:txBody>
      </p:sp>
      <p:sp>
        <p:nvSpPr>
          <p:cNvPr id="3" name="AutoShape 2"/>
          <p:cNvSpPr>
            <a:spLocks noChangeArrowheads="1"/>
          </p:cNvSpPr>
          <p:nvPr/>
        </p:nvSpPr>
        <p:spPr bwMode="auto">
          <a:xfrm>
            <a:off x="1905000" y="228600"/>
            <a:ext cx="4833938" cy="685800"/>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pPr algn="ctr" rtl="1"/>
            <a:r>
              <a:rPr lang="ar-EG" sz="2400" b="1" dirty="0">
                <a:solidFill>
                  <a:srgbClr val="C00000"/>
                </a:solidFill>
              </a:rPr>
              <a:t>الدرس </a:t>
            </a:r>
            <a:r>
              <a:rPr lang="ar-EG" sz="2400" b="1" dirty="0" smtClean="0">
                <a:solidFill>
                  <a:srgbClr val="C00000"/>
                </a:solidFill>
              </a:rPr>
              <a:t>الأول</a:t>
            </a:r>
            <a:r>
              <a:rPr lang="ar-SA" sz="2400" b="1" dirty="0" smtClean="0">
                <a:solidFill>
                  <a:srgbClr val="C00000"/>
                </a:solidFill>
              </a:rPr>
              <a:t> </a:t>
            </a:r>
            <a:r>
              <a:rPr lang="ar-EG" sz="2400" b="1" dirty="0" err="1" smtClean="0">
                <a:solidFill>
                  <a:srgbClr val="C00000"/>
                </a:solidFill>
              </a:rPr>
              <a:t>:</a:t>
            </a:r>
            <a:r>
              <a:rPr lang="ar-SA" sz="2400" b="1" dirty="0" smtClean="0">
                <a:solidFill>
                  <a:srgbClr val="C00000"/>
                </a:solidFill>
              </a:rPr>
              <a:t> </a:t>
            </a:r>
            <a:r>
              <a:rPr lang="ar-SA" sz="2400" b="1" dirty="0" smtClean="0">
                <a:solidFill>
                  <a:srgbClr val="0070C0"/>
                </a:solidFill>
              </a:rPr>
              <a:t>تعريف علم  التاريخ</a:t>
            </a:r>
            <a:endParaRPr lang="en-US" sz="2000" b="1" dirty="0">
              <a:solidFill>
                <a:srgbClr val="0070C0"/>
              </a:solidFill>
            </a:endParaRPr>
          </a:p>
        </p:txBody>
      </p:sp>
      <p:sp>
        <p:nvSpPr>
          <p:cNvPr id="4" name="Flowchart: Multidocument 3"/>
          <p:cNvSpPr/>
          <p:nvPr/>
        </p:nvSpPr>
        <p:spPr>
          <a:xfrm>
            <a:off x="7924800" y="1219200"/>
            <a:ext cx="67752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6" name="Rectangle 5"/>
          <p:cNvSpPr/>
          <p:nvPr/>
        </p:nvSpPr>
        <p:spPr>
          <a:xfrm>
            <a:off x="1371600" y="1934029"/>
            <a:ext cx="6534161" cy="461665"/>
          </a:xfrm>
          <a:prstGeom prst="rect">
            <a:avLst/>
          </a:prstGeom>
        </p:spPr>
        <p:txBody>
          <a:bodyPr wrap="none">
            <a:spAutoFit/>
          </a:bodyPr>
          <a:lstStyle/>
          <a:p>
            <a:r>
              <a:rPr lang="ar-SA" sz="2400" b="1" dirty="0" smtClean="0">
                <a:solidFill>
                  <a:srgbClr val="00B0F0"/>
                </a:solidFill>
                <a:latin typeface="Sakkal Majalla" pitchFamily="2" charset="-78"/>
                <a:cs typeface="Sakkal Majalla" pitchFamily="2" charset="-78"/>
              </a:rPr>
              <a:t>هو علم بحث واستقصاء الحوادث التى وقعت للإنسان فى الزمن الماضي</a:t>
            </a:r>
            <a:endParaRPr lang="ar-SA" sz="2400" b="1" dirty="0">
              <a:solidFill>
                <a:srgbClr val="00B0F0"/>
              </a:solidFill>
              <a:latin typeface="Sakkal Majalla" pitchFamily="2" charset="-78"/>
              <a:cs typeface="Sakkal Majalla" pitchFamily="2" charset="-78"/>
            </a:endParaRPr>
          </a:p>
        </p:txBody>
      </p:sp>
      <p:sp>
        <p:nvSpPr>
          <p:cNvPr id="16" name="Flowchart: Multidocument 1"/>
          <p:cNvSpPr/>
          <p:nvPr/>
        </p:nvSpPr>
        <p:spPr>
          <a:xfrm>
            <a:off x="7911594" y="3043535"/>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17" name="Rectangle 3"/>
          <p:cNvSpPr/>
          <p:nvPr/>
        </p:nvSpPr>
        <p:spPr>
          <a:xfrm>
            <a:off x="5257800" y="3119735"/>
            <a:ext cx="2730235" cy="461665"/>
          </a:xfrm>
          <a:prstGeom prst="rect">
            <a:avLst/>
          </a:prstGeom>
        </p:spPr>
        <p:txBody>
          <a:bodyPr wrap="none">
            <a:spAutoFit/>
          </a:bodyPr>
          <a:lstStyle/>
          <a:p>
            <a:pPr rtl="1"/>
            <a:r>
              <a:rPr lang="ar-SA" sz="2400" b="1" dirty="0" smtClean="0">
                <a:solidFill>
                  <a:srgbClr val="7030A0"/>
                </a:solidFill>
              </a:rPr>
              <a:t>اختاري الإجابة الصحيحة </a:t>
            </a:r>
            <a:endParaRPr lang="en-US" sz="2400" dirty="0">
              <a:solidFill>
                <a:srgbClr val="7030A0"/>
              </a:solidFill>
            </a:endParaRPr>
          </a:p>
        </p:txBody>
      </p:sp>
      <p:sp>
        <p:nvSpPr>
          <p:cNvPr id="9" name="Rectangle 7"/>
          <p:cNvSpPr/>
          <p:nvPr/>
        </p:nvSpPr>
        <p:spPr>
          <a:xfrm>
            <a:off x="2742013" y="3897868"/>
            <a:ext cx="5945977" cy="400110"/>
          </a:xfrm>
          <a:prstGeom prst="rect">
            <a:avLst/>
          </a:prstGeom>
        </p:spPr>
        <p:txBody>
          <a:bodyPr wrap="square">
            <a:spAutoFit/>
          </a:bodyPr>
          <a:lstStyle/>
          <a:p>
            <a:pPr algn="r"/>
            <a:r>
              <a:rPr lang="ar-SA" sz="2000" b="1" dirty="0" smtClean="0">
                <a:latin typeface="Sakkal Majalla" pitchFamily="2" charset="-78"/>
                <a:cs typeface="Sakkal Majalla" pitchFamily="2" charset="-78"/>
              </a:rPr>
              <a:t>1- تبرز أهمية النقوش الكتابات التاريخية الأثرية فى أنها</a:t>
            </a:r>
            <a:endParaRPr lang="ar-SA" sz="2000" dirty="0">
              <a:latin typeface="Sakkal Majalla" pitchFamily="2" charset="-78"/>
              <a:cs typeface="Sakkal Majalla" pitchFamily="2" charset="-78"/>
            </a:endParaRPr>
          </a:p>
        </p:txBody>
      </p:sp>
      <p:sp>
        <p:nvSpPr>
          <p:cNvPr id="11" name="Rectangle 5"/>
          <p:cNvSpPr/>
          <p:nvPr/>
        </p:nvSpPr>
        <p:spPr>
          <a:xfrm>
            <a:off x="1676400" y="4964668"/>
            <a:ext cx="6147837"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توضيح جوانب تاريخية من الفترة التى كتبت فيها باعتبارها معاصرة للحوادث التى سجلتها</a:t>
            </a:r>
            <a:endParaRPr lang="ar-SA" b="1" dirty="0">
              <a:solidFill>
                <a:srgbClr val="00B0F0"/>
              </a:solidFill>
              <a:latin typeface="Sakkal Majalla" pitchFamily="2" charset="-78"/>
              <a:cs typeface="Sakkal Majalla" pitchFamily="2" charset="-78"/>
            </a:endParaRPr>
          </a:p>
        </p:txBody>
      </p:sp>
      <p:sp>
        <p:nvSpPr>
          <p:cNvPr id="12" name="Rectangle 5"/>
          <p:cNvSpPr/>
          <p:nvPr/>
        </p:nvSpPr>
        <p:spPr>
          <a:xfrm>
            <a:off x="2185614" y="5486400"/>
            <a:ext cx="5586786" cy="400110"/>
          </a:xfrm>
          <a:prstGeom prst="rect">
            <a:avLst/>
          </a:prstGeom>
        </p:spPr>
        <p:txBody>
          <a:bodyPr wrap="none">
            <a:spAutoFit/>
          </a:bodyPr>
          <a:lstStyle/>
          <a:p>
            <a:r>
              <a:rPr lang="ar-SA" sz="2000" b="1" dirty="0" smtClean="0">
                <a:solidFill>
                  <a:srgbClr val="00B0F0"/>
                </a:solidFill>
                <a:latin typeface="Sakkal Majalla" pitchFamily="2" charset="-78"/>
                <a:cs typeface="Sakkal Majalla" pitchFamily="2" charset="-78"/>
              </a:rPr>
              <a:t>تحتوى على المادة التاريخية الأصلية التى استقي منها المؤرخون معلوماتهم</a:t>
            </a:r>
            <a:endParaRPr lang="ar-SA" sz="2000" b="1" dirty="0">
              <a:solidFill>
                <a:srgbClr val="00B0F0"/>
              </a:solidFill>
              <a:latin typeface="Sakkal Majalla" pitchFamily="2" charset="-78"/>
              <a:cs typeface="Sakkal Majalla" pitchFamily="2" charset="-78"/>
            </a:endParaRPr>
          </a:p>
        </p:txBody>
      </p:sp>
      <p:sp>
        <p:nvSpPr>
          <p:cNvPr id="13" name="Rectangle 5"/>
          <p:cNvSpPr/>
          <p:nvPr/>
        </p:nvSpPr>
        <p:spPr>
          <a:xfrm>
            <a:off x="2133600" y="4419600"/>
            <a:ext cx="5617243"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تكسف جانب من الحياة الاقتصادية والاجتماعية للفترة التاريخية التى تنتمى اليها</a:t>
            </a:r>
            <a:endParaRPr lang="ar-SA" b="1" dirty="0">
              <a:solidFill>
                <a:srgbClr val="00B0F0"/>
              </a:solidFill>
              <a:latin typeface="Sakkal Majalla" pitchFamily="2" charset="-78"/>
              <a:cs typeface="Sakkal Majalla" pitchFamily="2" charset="-78"/>
            </a:endParaRPr>
          </a:p>
        </p:txBody>
      </p:sp>
      <p:sp>
        <p:nvSpPr>
          <p:cNvPr id="22" name="سهم مسنن إلى اليمين 21"/>
          <p:cNvSpPr/>
          <p:nvPr/>
        </p:nvSpPr>
        <p:spPr>
          <a:xfrm>
            <a:off x="304800" y="4876800"/>
            <a:ext cx="1295400" cy="381000"/>
          </a:xfrm>
          <a:prstGeom prst="notchedRightArrow">
            <a:avLst/>
          </a:prstGeom>
        </p:spPr>
        <p:style>
          <a:lnRef idx="1">
            <a:schemeClr val="accent2"/>
          </a:lnRef>
          <a:fillRef idx="3">
            <a:schemeClr val="accent2"/>
          </a:fillRef>
          <a:effectRef idx="2">
            <a:schemeClr val="accent2"/>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xmlns="" val="1948765186"/>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2" fill="hold" grpId="0" nodeType="clickEffect">
                                  <p:stCondLst>
                                    <p:cond delay="0"/>
                                  </p:stCondLst>
                                  <p:childTnLst>
                                    <p:set>
                                      <p:cBhvr>
                                        <p:cTn id="13" dur="1" fill="hold">
                                          <p:stCondLst>
                                            <p:cond delay="0"/>
                                          </p:stCondLst>
                                        </p:cTn>
                                        <p:tgtEl>
                                          <p:spTgt spid="4">
                                            <p:bg/>
                                          </p:spTgt>
                                        </p:tgtEl>
                                        <p:attrNameLst>
                                          <p:attrName>style.visibility</p:attrName>
                                        </p:attrNameLst>
                                      </p:cBhvr>
                                      <p:to>
                                        <p:strVal val="visible"/>
                                      </p:to>
                                    </p:set>
                                    <p:animEffect transition="in" filter="wipe(right)">
                                      <p:cBhvr>
                                        <p:cTn id="14" dur="500"/>
                                        <p:tgtEl>
                                          <p:spTgt spid="4">
                                            <p:bg/>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2"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wipe(right)">
                                      <p:cBhvr>
                                        <p:cTn id="19" dur="500"/>
                                        <p:tgtEl>
                                          <p:spTgt spid="4">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2" fill="hold" grpId="0" nodeType="clickEffect">
                                  <p:stCondLst>
                                    <p:cond delay="0"/>
                                  </p:stCondLst>
                                  <p:childTnLst>
                                    <p:set>
                                      <p:cBhvr>
                                        <p:cTn id="23" dur="1" fill="hold">
                                          <p:stCondLst>
                                            <p:cond delay="0"/>
                                          </p:stCondLst>
                                        </p:cTn>
                                        <p:tgtEl>
                                          <p:spTgt spid="2">
                                            <p:txEl>
                                              <p:pRg st="0" end="0"/>
                                            </p:txEl>
                                          </p:spTgt>
                                        </p:tgtEl>
                                        <p:attrNameLst>
                                          <p:attrName>style.visibility</p:attrName>
                                        </p:attrNameLst>
                                      </p:cBhvr>
                                      <p:to>
                                        <p:strVal val="visible"/>
                                      </p:to>
                                    </p:set>
                                    <p:animEffect transition="in" filter="wipe(right)">
                                      <p:cBhvr>
                                        <p:cTn id="24" dur="500"/>
                                        <p:tgtEl>
                                          <p:spTgt spid="2">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2" fill="hold" grpId="0" nodeType="clickEffect">
                                  <p:stCondLst>
                                    <p:cond delay="0"/>
                                  </p:stCondLst>
                                  <p:childTnLst>
                                    <p:set>
                                      <p:cBhvr>
                                        <p:cTn id="28" dur="1" fill="hold">
                                          <p:stCondLst>
                                            <p:cond delay="0"/>
                                          </p:stCondLst>
                                        </p:cTn>
                                        <p:tgtEl>
                                          <p:spTgt spid="6">
                                            <p:txEl>
                                              <p:pRg st="0" end="0"/>
                                            </p:txEl>
                                          </p:spTgt>
                                        </p:tgtEl>
                                        <p:attrNameLst>
                                          <p:attrName>style.visibility</p:attrName>
                                        </p:attrNameLst>
                                      </p:cBhvr>
                                      <p:to>
                                        <p:strVal val="visible"/>
                                      </p:to>
                                    </p:set>
                                    <p:animEffect transition="in" filter="wipe(right)">
                                      <p:cBhvr>
                                        <p:cTn id="29" dur="500"/>
                                        <p:tgtEl>
                                          <p:spTgt spid="6">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528" fill="hold" grpId="0" nodeType="clickEffect">
                                  <p:stCondLst>
                                    <p:cond delay="0"/>
                                  </p:stCondLst>
                                  <p:childTnLst>
                                    <p:set>
                                      <p:cBhvr>
                                        <p:cTn id="33" dur="1" fill="hold">
                                          <p:stCondLst>
                                            <p:cond delay="0"/>
                                          </p:stCondLst>
                                        </p:cTn>
                                        <p:tgtEl>
                                          <p:spTgt spid="16">
                                            <p:bg/>
                                          </p:spTgt>
                                        </p:tgtEl>
                                        <p:attrNameLst>
                                          <p:attrName>style.visibility</p:attrName>
                                        </p:attrNameLst>
                                      </p:cBhvr>
                                      <p:to>
                                        <p:strVal val="visible"/>
                                      </p:to>
                                    </p:set>
                                    <p:anim calcmode="lin" valueType="num">
                                      <p:cBhvr>
                                        <p:cTn id="34" dur="500" fill="hold"/>
                                        <p:tgtEl>
                                          <p:spTgt spid="16">
                                            <p:bg/>
                                          </p:spTgt>
                                        </p:tgtEl>
                                        <p:attrNameLst>
                                          <p:attrName>ppt_w</p:attrName>
                                        </p:attrNameLst>
                                      </p:cBhvr>
                                      <p:tavLst>
                                        <p:tav tm="0">
                                          <p:val>
                                            <p:fltVal val="0"/>
                                          </p:val>
                                        </p:tav>
                                        <p:tav tm="100000">
                                          <p:val>
                                            <p:strVal val="#ppt_w"/>
                                          </p:val>
                                        </p:tav>
                                      </p:tavLst>
                                    </p:anim>
                                    <p:anim calcmode="lin" valueType="num">
                                      <p:cBhvr>
                                        <p:cTn id="35" dur="500" fill="hold"/>
                                        <p:tgtEl>
                                          <p:spTgt spid="16">
                                            <p:bg/>
                                          </p:spTgt>
                                        </p:tgtEl>
                                        <p:attrNameLst>
                                          <p:attrName>ppt_h</p:attrName>
                                        </p:attrNameLst>
                                      </p:cBhvr>
                                      <p:tavLst>
                                        <p:tav tm="0">
                                          <p:val>
                                            <p:fltVal val="0"/>
                                          </p:val>
                                        </p:tav>
                                        <p:tav tm="100000">
                                          <p:val>
                                            <p:strVal val="#ppt_h"/>
                                          </p:val>
                                        </p:tav>
                                      </p:tavLst>
                                    </p:anim>
                                    <p:animEffect transition="in" filter="fade">
                                      <p:cBhvr>
                                        <p:cTn id="36" dur="500"/>
                                        <p:tgtEl>
                                          <p:spTgt spid="16">
                                            <p:bg/>
                                          </p:spTgt>
                                        </p:tgtEl>
                                      </p:cBhvr>
                                    </p:animEffect>
                                    <p:anim calcmode="lin" valueType="num">
                                      <p:cBhvr>
                                        <p:cTn id="37" dur="500" fill="hold"/>
                                        <p:tgtEl>
                                          <p:spTgt spid="16">
                                            <p:bg/>
                                          </p:spTgt>
                                        </p:tgtEl>
                                        <p:attrNameLst>
                                          <p:attrName>ppt_x</p:attrName>
                                        </p:attrNameLst>
                                      </p:cBhvr>
                                      <p:tavLst>
                                        <p:tav tm="0">
                                          <p:val>
                                            <p:fltVal val="0.5"/>
                                          </p:val>
                                        </p:tav>
                                        <p:tav tm="100000">
                                          <p:val>
                                            <p:strVal val="#ppt_x"/>
                                          </p:val>
                                        </p:tav>
                                      </p:tavLst>
                                    </p:anim>
                                    <p:anim calcmode="lin" valueType="num">
                                      <p:cBhvr>
                                        <p:cTn id="38" dur="500" fill="hold"/>
                                        <p:tgtEl>
                                          <p:spTgt spid="16">
                                            <p:bg/>
                                          </p:spTgt>
                                        </p:tgtEl>
                                        <p:attrNameLst>
                                          <p:attrName>ppt_y</p:attrName>
                                        </p:attrNameLst>
                                      </p:cBhvr>
                                      <p:tavLst>
                                        <p:tav tm="0">
                                          <p:val>
                                            <p:fltVal val="0.5"/>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53" presetClass="entr" presetSubtype="528" fill="hold" grpId="0" nodeType="clickEffect">
                                  <p:stCondLst>
                                    <p:cond delay="0"/>
                                  </p:stCondLst>
                                  <p:childTnLst>
                                    <p:set>
                                      <p:cBhvr>
                                        <p:cTn id="42" dur="1" fill="hold">
                                          <p:stCondLst>
                                            <p:cond delay="0"/>
                                          </p:stCondLst>
                                        </p:cTn>
                                        <p:tgtEl>
                                          <p:spTgt spid="16">
                                            <p:txEl>
                                              <p:pRg st="0" end="0"/>
                                            </p:txEl>
                                          </p:spTgt>
                                        </p:tgtEl>
                                        <p:attrNameLst>
                                          <p:attrName>style.visibility</p:attrName>
                                        </p:attrNameLst>
                                      </p:cBhvr>
                                      <p:to>
                                        <p:strVal val="visible"/>
                                      </p:to>
                                    </p:set>
                                    <p:anim calcmode="lin" valueType="num">
                                      <p:cBhvr>
                                        <p:cTn id="43" dur="500" fill="hold"/>
                                        <p:tgtEl>
                                          <p:spTgt spid="16">
                                            <p:txEl>
                                              <p:pRg st="0" end="0"/>
                                            </p:txEl>
                                          </p:spTgt>
                                        </p:tgtEl>
                                        <p:attrNameLst>
                                          <p:attrName>ppt_w</p:attrName>
                                        </p:attrNameLst>
                                      </p:cBhvr>
                                      <p:tavLst>
                                        <p:tav tm="0">
                                          <p:val>
                                            <p:fltVal val="0"/>
                                          </p:val>
                                        </p:tav>
                                        <p:tav tm="100000">
                                          <p:val>
                                            <p:strVal val="#ppt_w"/>
                                          </p:val>
                                        </p:tav>
                                      </p:tavLst>
                                    </p:anim>
                                    <p:anim calcmode="lin" valueType="num">
                                      <p:cBhvr>
                                        <p:cTn id="44" dur="500" fill="hold"/>
                                        <p:tgtEl>
                                          <p:spTgt spid="16">
                                            <p:txEl>
                                              <p:pRg st="0" end="0"/>
                                            </p:txEl>
                                          </p:spTgt>
                                        </p:tgtEl>
                                        <p:attrNameLst>
                                          <p:attrName>ppt_h</p:attrName>
                                        </p:attrNameLst>
                                      </p:cBhvr>
                                      <p:tavLst>
                                        <p:tav tm="0">
                                          <p:val>
                                            <p:fltVal val="0"/>
                                          </p:val>
                                        </p:tav>
                                        <p:tav tm="100000">
                                          <p:val>
                                            <p:strVal val="#ppt_h"/>
                                          </p:val>
                                        </p:tav>
                                      </p:tavLst>
                                    </p:anim>
                                    <p:animEffect transition="in" filter="fade">
                                      <p:cBhvr>
                                        <p:cTn id="45" dur="500"/>
                                        <p:tgtEl>
                                          <p:spTgt spid="16">
                                            <p:txEl>
                                              <p:pRg st="0" end="0"/>
                                            </p:txEl>
                                          </p:spTgt>
                                        </p:tgtEl>
                                      </p:cBhvr>
                                    </p:animEffect>
                                    <p:anim calcmode="lin" valueType="num">
                                      <p:cBhvr>
                                        <p:cTn id="46" dur="500" fill="hold"/>
                                        <p:tgtEl>
                                          <p:spTgt spid="16">
                                            <p:txEl>
                                              <p:pRg st="0" end="0"/>
                                            </p:txEl>
                                          </p:spTgt>
                                        </p:tgtEl>
                                        <p:attrNameLst>
                                          <p:attrName>ppt_x</p:attrName>
                                        </p:attrNameLst>
                                      </p:cBhvr>
                                      <p:tavLst>
                                        <p:tav tm="0">
                                          <p:val>
                                            <p:fltVal val="0.5"/>
                                          </p:val>
                                        </p:tav>
                                        <p:tav tm="100000">
                                          <p:val>
                                            <p:strVal val="#ppt_x"/>
                                          </p:val>
                                        </p:tav>
                                      </p:tavLst>
                                    </p:anim>
                                    <p:anim calcmode="lin" valueType="num">
                                      <p:cBhvr>
                                        <p:cTn id="47" dur="500" fill="hold"/>
                                        <p:tgtEl>
                                          <p:spTgt spid="16">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53" presetClass="entr" presetSubtype="528" fill="hold" grpId="0" nodeType="clickEffect">
                                  <p:stCondLst>
                                    <p:cond delay="0"/>
                                  </p:stCondLst>
                                  <p:childTnLst>
                                    <p:set>
                                      <p:cBhvr>
                                        <p:cTn id="51" dur="1" fill="hold">
                                          <p:stCondLst>
                                            <p:cond delay="0"/>
                                          </p:stCondLst>
                                        </p:cTn>
                                        <p:tgtEl>
                                          <p:spTgt spid="17">
                                            <p:txEl>
                                              <p:pRg st="0" end="0"/>
                                            </p:txEl>
                                          </p:spTgt>
                                        </p:tgtEl>
                                        <p:attrNameLst>
                                          <p:attrName>style.visibility</p:attrName>
                                        </p:attrNameLst>
                                      </p:cBhvr>
                                      <p:to>
                                        <p:strVal val="visible"/>
                                      </p:to>
                                    </p:set>
                                    <p:anim calcmode="lin" valueType="num">
                                      <p:cBhvr>
                                        <p:cTn id="52" dur="500" fill="hold"/>
                                        <p:tgtEl>
                                          <p:spTgt spid="17">
                                            <p:txEl>
                                              <p:pRg st="0" end="0"/>
                                            </p:txEl>
                                          </p:spTgt>
                                        </p:tgtEl>
                                        <p:attrNameLst>
                                          <p:attrName>ppt_w</p:attrName>
                                        </p:attrNameLst>
                                      </p:cBhvr>
                                      <p:tavLst>
                                        <p:tav tm="0">
                                          <p:val>
                                            <p:fltVal val="0"/>
                                          </p:val>
                                        </p:tav>
                                        <p:tav tm="100000">
                                          <p:val>
                                            <p:strVal val="#ppt_w"/>
                                          </p:val>
                                        </p:tav>
                                      </p:tavLst>
                                    </p:anim>
                                    <p:anim calcmode="lin" valueType="num">
                                      <p:cBhvr>
                                        <p:cTn id="53" dur="500" fill="hold"/>
                                        <p:tgtEl>
                                          <p:spTgt spid="17">
                                            <p:txEl>
                                              <p:pRg st="0" end="0"/>
                                            </p:txEl>
                                          </p:spTgt>
                                        </p:tgtEl>
                                        <p:attrNameLst>
                                          <p:attrName>ppt_h</p:attrName>
                                        </p:attrNameLst>
                                      </p:cBhvr>
                                      <p:tavLst>
                                        <p:tav tm="0">
                                          <p:val>
                                            <p:fltVal val="0"/>
                                          </p:val>
                                        </p:tav>
                                        <p:tav tm="100000">
                                          <p:val>
                                            <p:strVal val="#ppt_h"/>
                                          </p:val>
                                        </p:tav>
                                      </p:tavLst>
                                    </p:anim>
                                    <p:animEffect transition="in" filter="fade">
                                      <p:cBhvr>
                                        <p:cTn id="54" dur="500"/>
                                        <p:tgtEl>
                                          <p:spTgt spid="17">
                                            <p:txEl>
                                              <p:pRg st="0" end="0"/>
                                            </p:txEl>
                                          </p:spTgt>
                                        </p:tgtEl>
                                      </p:cBhvr>
                                    </p:animEffect>
                                    <p:anim calcmode="lin" valueType="num">
                                      <p:cBhvr>
                                        <p:cTn id="55" dur="500" fill="hold"/>
                                        <p:tgtEl>
                                          <p:spTgt spid="17">
                                            <p:txEl>
                                              <p:pRg st="0" end="0"/>
                                            </p:txEl>
                                          </p:spTgt>
                                        </p:tgtEl>
                                        <p:attrNameLst>
                                          <p:attrName>ppt_x</p:attrName>
                                        </p:attrNameLst>
                                      </p:cBhvr>
                                      <p:tavLst>
                                        <p:tav tm="0">
                                          <p:val>
                                            <p:fltVal val="0.5"/>
                                          </p:val>
                                        </p:tav>
                                        <p:tav tm="100000">
                                          <p:val>
                                            <p:strVal val="#ppt_x"/>
                                          </p:val>
                                        </p:tav>
                                      </p:tavLst>
                                    </p:anim>
                                    <p:anim calcmode="lin" valueType="num">
                                      <p:cBhvr>
                                        <p:cTn id="56" dur="500" fill="hold"/>
                                        <p:tgtEl>
                                          <p:spTgt spid="17">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16" presetClass="entr" presetSubtype="37" fill="hold" grpId="0" nodeType="clickEffect">
                                  <p:stCondLst>
                                    <p:cond delay="0"/>
                                  </p:stCondLst>
                                  <p:childTnLst>
                                    <p:set>
                                      <p:cBhvr>
                                        <p:cTn id="60" dur="1" fill="hold">
                                          <p:stCondLst>
                                            <p:cond delay="0"/>
                                          </p:stCondLst>
                                        </p:cTn>
                                        <p:tgtEl>
                                          <p:spTgt spid="9"/>
                                        </p:tgtEl>
                                        <p:attrNameLst>
                                          <p:attrName>style.visibility</p:attrName>
                                        </p:attrNameLst>
                                      </p:cBhvr>
                                      <p:to>
                                        <p:strVal val="visible"/>
                                      </p:to>
                                    </p:set>
                                    <p:animEffect transition="in" filter="barn(outVertical)">
                                      <p:cBhvr>
                                        <p:cTn id="61" dur="500"/>
                                        <p:tgtEl>
                                          <p:spTgt spid="9"/>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2" fill="hold" grpId="0" nodeType="clickEffect">
                                  <p:stCondLst>
                                    <p:cond delay="0"/>
                                  </p:stCondLst>
                                  <p:childTnLst>
                                    <p:set>
                                      <p:cBhvr>
                                        <p:cTn id="65" dur="1" fill="hold">
                                          <p:stCondLst>
                                            <p:cond delay="0"/>
                                          </p:stCondLst>
                                        </p:cTn>
                                        <p:tgtEl>
                                          <p:spTgt spid="13">
                                            <p:txEl>
                                              <p:pRg st="0" end="0"/>
                                            </p:txEl>
                                          </p:spTgt>
                                        </p:tgtEl>
                                        <p:attrNameLst>
                                          <p:attrName>style.visibility</p:attrName>
                                        </p:attrNameLst>
                                      </p:cBhvr>
                                      <p:to>
                                        <p:strVal val="visible"/>
                                      </p:to>
                                    </p:set>
                                    <p:animEffect transition="in" filter="wipe(right)">
                                      <p:cBhvr>
                                        <p:cTn id="66" dur="500"/>
                                        <p:tgtEl>
                                          <p:spTgt spid="13">
                                            <p:txEl>
                                              <p:pRg st="0" end="0"/>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2" fill="hold" grpId="0" nodeType="clickEffect">
                                  <p:stCondLst>
                                    <p:cond delay="0"/>
                                  </p:stCondLst>
                                  <p:childTnLst>
                                    <p:set>
                                      <p:cBhvr>
                                        <p:cTn id="70" dur="1" fill="hold">
                                          <p:stCondLst>
                                            <p:cond delay="0"/>
                                          </p:stCondLst>
                                        </p:cTn>
                                        <p:tgtEl>
                                          <p:spTgt spid="11">
                                            <p:txEl>
                                              <p:pRg st="0" end="0"/>
                                            </p:txEl>
                                          </p:spTgt>
                                        </p:tgtEl>
                                        <p:attrNameLst>
                                          <p:attrName>style.visibility</p:attrName>
                                        </p:attrNameLst>
                                      </p:cBhvr>
                                      <p:to>
                                        <p:strVal val="visible"/>
                                      </p:to>
                                    </p:set>
                                    <p:animEffect transition="in" filter="wipe(right)">
                                      <p:cBhvr>
                                        <p:cTn id="71" dur="500"/>
                                        <p:tgtEl>
                                          <p:spTgt spid="11">
                                            <p:txEl>
                                              <p:pRg st="0" end="0"/>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2" fill="hold" grpId="0" nodeType="clickEffect">
                                  <p:stCondLst>
                                    <p:cond delay="0"/>
                                  </p:stCondLst>
                                  <p:childTnLst>
                                    <p:set>
                                      <p:cBhvr>
                                        <p:cTn id="75" dur="1" fill="hold">
                                          <p:stCondLst>
                                            <p:cond delay="0"/>
                                          </p:stCondLst>
                                        </p:cTn>
                                        <p:tgtEl>
                                          <p:spTgt spid="12">
                                            <p:txEl>
                                              <p:pRg st="0" end="0"/>
                                            </p:txEl>
                                          </p:spTgt>
                                        </p:tgtEl>
                                        <p:attrNameLst>
                                          <p:attrName>style.visibility</p:attrName>
                                        </p:attrNameLst>
                                      </p:cBhvr>
                                      <p:to>
                                        <p:strVal val="visible"/>
                                      </p:to>
                                    </p:set>
                                    <p:animEffect transition="in" filter="wipe(right)">
                                      <p:cBhvr>
                                        <p:cTn id="76" dur="500"/>
                                        <p:tgtEl>
                                          <p:spTgt spid="12">
                                            <p:txEl>
                                              <p:pRg st="0" end="0"/>
                                            </p:txEl>
                                          </p:spTgt>
                                        </p:tgtEl>
                                      </p:cBhvr>
                                    </p:animEffect>
                                  </p:childTnLst>
                                </p:cTn>
                              </p:par>
                            </p:childTnLst>
                          </p:cTn>
                        </p:par>
                      </p:childTnLst>
                    </p:cTn>
                  </p:par>
                  <p:par>
                    <p:cTn id="77" fill="hold">
                      <p:stCondLst>
                        <p:cond delay="indefinite"/>
                      </p:stCondLst>
                      <p:childTnLst>
                        <p:par>
                          <p:cTn id="78" fill="hold">
                            <p:stCondLst>
                              <p:cond delay="0"/>
                            </p:stCondLst>
                            <p:childTnLst>
                              <p:par>
                                <p:cTn id="79" presetID="26" presetClass="entr" presetSubtype="0" fill="hold" grpId="0" nodeType="clickEffect">
                                  <p:stCondLst>
                                    <p:cond delay="0"/>
                                  </p:stCondLst>
                                  <p:childTnLst>
                                    <p:set>
                                      <p:cBhvr>
                                        <p:cTn id="80" dur="1" fill="hold">
                                          <p:stCondLst>
                                            <p:cond delay="0"/>
                                          </p:stCondLst>
                                        </p:cTn>
                                        <p:tgtEl>
                                          <p:spTgt spid="22"/>
                                        </p:tgtEl>
                                        <p:attrNameLst>
                                          <p:attrName>style.visibility</p:attrName>
                                        </p:attrNameLst>
                                      </p:cBhvr>
                                      <p:to>
                                        <p:strVal val="visible"/>
                                      </p:to>
                                    </p:set>
                                    <p:animEffect transition="in" filter="wipe(down)">
                                      <p:cBhvr>
                                        <p:cTn id="81" dur="580">
                                          <p:stCondLst>
                                            <p:cond delay="0"/>
                                          </p:stCondLst>
                                        </p:cTn>
                                        <p:tgtEl>
                                          <p:spTgt spid="22"/>
                                        </p:tgtEl>
                                      </p:cBhvr>
                                    </p:animEffect>
                                    <p:anim calcmode="lin" valueType="num">
                                      <p:cBhvr>
                                        <p:cTn id="82"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83"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84"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85"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86"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87" dur="26">
                                          <p:stCondLst>
                                            <p:cond delay="650"/>
                                          </p:stCondLst>
                                        </p:cTn>
                                        <p:tgtEl>
                                          <p:spTgt spid="22"/>
                                        </p:tgtEl>
                                      </p:cBhvr>
                                      <p:to x="100000" y="60000"/>
                                    </p:animScale>
                                    <p:animScale>
                                      <p:cBhvr>
                                        <p:cTn id="88" dur="166" decel="50000">
                                          <p:stCondLst>
                                            <p:cond delay="676"/>
                                          </p:stCondLst>
                                        </p:cTn>
                                        <p:tgtEl>
                                          <p:spTgt spid="22"/>
                                        </p:tgtEl>
                                      </p:cBhvr>
                                      <p:to x="100000" y="100000"/>
                                    </p:animScale>
                                    <p:animScale>
                                      <p:cBhvr>
                                        <p:cTn id="89" dur="26">
                                          <p:stCondLst>
                                            <p:cond delay="1312"/>
                                          </p:stCondLst>
                                        </p:cTn>
                                        <p:tgtEl>
                                          <p:spTgt spid="22"/>
                                        </p:tgtEl>
                                      </p:cBhvr>
                                      <p:to x="100000" y="80000"/>
                                    </p:animScale>
                                    <p:animScale>
                                      <p:cBhvr>
                                        <p:cTn id="90" dur="166" decel="50000">
                                          <p:stCondLst>
                                            <p:cond delay="1338"/>
                                          </p:stCondLst>
                                        </p:cTn>
                                        <p:tgtEl>
                                          <p:spTgt spid="22"/>
                                        </p:tgtEl>
                                      </p:cBhvr>
                                      <p:to x="100000" y="100000"/>
                                    </p:animScale>
                                    <p:animScale>
                                      <p:cBhvr>
                                        <p:cTn id="91" dur="26">
                                          <p:stCondLst>
                                            <p:cond delay="1642"/>
                                          </p:stCondLst>
                                        </p:cTn>
                                        <p:tgtEl>
                                          <p:spTgt spid="22"/>
                                        </p:tgtEl>
                                      </p:cBhvr>
                                      <p:to x="100000" y="90000"/>
                                    </p:animScale>
                                    <p:animScale>
                                      <p:cBhvr>
                                        <p:cTn id="92" dur="166" decel="50000">
                                          <p:stCondLst>
                                            <p:cond delay="1668"/>
                                          </p:stCondLst>
                                        </p:cTn>
                                        <p:tgtEl>
                                          <p:spTgt spid="22"/>
                                        </p:tgtEl>
                                      </p:cBhvr>
                                      <p:to x="100000" y="100000"/>
                                    </p:animScale>
                                    <p:animScale>
                                      <p:cBhvr>
                                        <p:cTn id="93" dur="26">
                                          <p:stCondLst>
                                            <p:cond delay="1808"/>
                                          </p:stCondLst>
                                        </p:cTn>
                                        <p:tgtEl>
                                          <p:spTgt spid="22"/>
                                        </p:tgtEl>
                                      </p:cBhvr>
                                      <p:to x="100000" y="95000"/>
                                    </p:animScale>
                                    <p:animScale>
                                      <p:cBhvr>
                                        <p:cTn id="94" dur="166" decel="50000">
                                          <p:stCondLst>
                                            <p:cond delay="1834"/>
                                          </p:stCondLst>
                                        </p:cTn>
                                        <p:tgtEl>
                                          <p:spTgt spid="2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animBg="1"/>
      <p:bldP spid="4" grpId="0" build="p" animBg="1"/>
      <p:bldP spid="6" grpId="0" build="p"/>
      <p:bldP spid="16" grpId="0" build="allAtOnce" animBg="1"/>
      <p:bldP spid="17" grpId="0" build="allAtOnce"/>
      <p:bldP spid="9" grpId="0"/>
      <p:bldP spid="11" grpId="0" build="p"/>
      <p:bldP spid="12" grpId="0" build="p"/>
      <p:bldP spid="13" grpId="0" build="p"/>
      <p:bldP spid="2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52800" y="457200"/>
            <a:ext cx="4756430" cy="523220"/>
          </a:xfrm>
          <a:prstGeom prst="rect">
            <a:avLst/>
          </a:prstGeom>
        </p:spPr>
        <p:txBody>
          <a:bodyPr wrap="none">
            <a:spAutoFit/>
          </a:bodyPr>
          <a:lstStyle/>
          <a:p>
            <a:pPr rtl="1"/>
            <a:r>
              <a:rPr lang="ar-SA" sz="2800" b="1" dirty="0" smtClean="0">
                <a:solidFill>
                  <a:srgbClr val="7030A0"/>
                </a:solidFill>
              </a:rPr>
              <a:t>عددي أسباب الردة مرتبة حسب أهميتها</a:t>
            </a:r>
            <a:endParaRPr lang="en-US" sz="2800" b="1" dirty="0">
              <a:solidFill>
                <a:srgbClr val="7030A0"/>
              </a:solidFill>
            </a:endParaRPr>
          </a:p>
        </p:txBody>
      </p:sp>
      <p:sp>
        <p:nvSpPr>
          <p:cNvPr id="5" name="Flowchart: Multidocument 4"/>
          <p:cNvSpPr/>
          <p:nvPr/>
        </p:nvSpPr>
        <p:spPr>
          <a:xfrm>
            <a:off x="8014846" y="375112"/>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rtl="1"/>
            <a:r>
              <a:rPr lang="en-US" sz="2800" dirty="0" smtClean="0"/>
              <a:t>3</a:t>
            </a:r>
            <a:endParaRPr lang="ar-SA" sz="2800" dirty="0"/>
          </a:p>
        </p:txBody>
      </p:sp>
      <p:sp>
        <p:nvSpPr>
          <p:cNvPr id="25" name="Rectangle 8"/>
          <p:cNvSpPr/>
          <p:nvPr/>
        </p:nvSpPr>
        <p:spPr>
          <a:xfrm>
            <a:off x="1066800" y="1371600"/>
            <a:ext cx="7406194" cy="2308324"/>
          </a:xfrm>
          <a:prstGeom prst="rect">
            <a:avLst/>
          </a:prstGeom>
        </p:spPr>
        <p:txBody>
          <a:bodyPr wrap="none">
            <a:spAutoFit/>
          </a:bodyPr>
          <a:lstStyle/>
          <a:p>
            <a:pPr algn="r">
              <a:lnSpc>
                <a:spcPct val="150000"/>
              </a:lnSpc>
            </a:pPr>
            <a:r>
              <a:rPr lang="ar-SA" sz="2400" b="1" dirty="0" smtClean="0">
                <a:solidFill>
                  <a:srgbClr val="00B0F0"/>
                </a:solidFill>
                <a:latin typeface="Sakkal Majalla" pitchFamily="2" charset="-78"/>
                <a:cs typeface="Sakkal Majalla" pitchFamily="2" charset="-78"/>
              </a:rPr>
              <a:t>ظن البعض أن النبي سيبقي خالدا لا يموت</a:t>
            </a:r>
          </a:p>
          <a:p>
            <a:pPr algn="r">
              <a:lnSpc>
                <a:spcPct val="150000"/>
              </a:lnSpc>
            </a:pPr>
            <a:r>
              <a:rPr lang="ar-SA" sz="2400" b="1" dirty="0" smtClean="0">
                <a:solidFill>
                  <a:srgbClr val="00B0F0"/>
                </a:solidFill>
                <a:latin typeface="Sakkal Majalla" pitchFamily="2" charset="-78"/>
                <a:cs typeface="Sakkal Majalla" pitchFamily="2" charset="-78"/>
              </a:rPr>
              <a:t>رأى البعض ان كان معاهد للنبي ومرتبط </a:t>
            </a:r>
            <a:r>
              <a:rPr lang="ar-SA" sz="2400" b="1" dirty="0" err="1" smtClean="0">
                <a:solidFill>
                  <a:srgbClr val="00B0F0"/>
                </a:solidFill>
                <a:latin typeface="Sakkal Majalla" pitchFamily="2" charset="-78"/>
                <a:cs typeface="Sakkal Majalla" pitchFamily="2" charset="-78"/>
              </a:rPr>
              <a:t>به</a:t>
            </a:r>
            <a:r>
              <a:rPr lang="ar-SA" sz="2400" b="1" dirty="0" smtClean="0">
                <a:solidFill>
                  <a:srgbClr val="00B0F0"/>
                </a:solidFill>
                <a:latin typeface="Sakkal Majalla" pitchFamily="2" charset="-78"/>
                <a:cs typeface="Sakkal Majalla" pitchFamily="2" charset="-78"/>
              </a:rPr>
              <a:t> وبوفاته اعتبر نفسه منحلا من رابطته</a:t>
            </a:r>
          </a:p>
          <a:p>
            <a:pPr algn="r">
              <a:lnSpc>
                <a:spcPct val="150000"/>
              </a:lnSpc>
            </a:pPr>
            <a:r>
              <a:rPr lang="ar-SA" sz="2400" b="1" dirty="0" smtClean="0">
                <a:solidFill>
                  <a:srgbClr val="00B0F0"/>
                </a:solidFill>
                <a:latin typeface="Sakkal Majalla" pitchFamily="2" charset="-78"/>
                <a:cs typeface="Sakkal Majalla" pitchFamily="2" charset="-78"/>
              </a:rPr>
              <a:t>نبض عرق العصيبة القبيلة لدي القبائل وانضووا تحت طاعة رجال ادعو النبوة </a:t>
            </a:r>
          </a:p>
          <a:p>
            <a:pPr algn="r">
              <a:lnSpc>
                <a:spcPct val="150000"/>
              </a:lnSpc>
            </a:pPr>
            <a:r>
              <a:rPr lang="ar-SA" sz="2400" b="1" dirty="0" smtClean="0">
                <a:solidFill>
                  <a:srgbClr val="00B0F0"/>
                </a:solidFill>
                <a:latin typeface="Sakkal Majalla" pitchFamily="2" charset="-78"/>
                <a:cs typeface="Sakkal Majalla" pitchFamily="2" charset="-78"/>
              </a:rPr>
              <a:t>استكبار آخرون عن طاعة أبو بكر </a:t>
            </a:r>
            <a:endParaRPr lang="ar-SA" sz="2400" dirty="0">
              <a:solidFill>
                <a:srgbClr val="00B0F0"/>
              </a:solidFill>
            </a:endParaRPr>
          </a:p>
        </p:txBody>
      </p:sp>
    </p:spTree>
    <p:extLst>
      <p:ext uri="{BB962C8B-B14F-4D97-AF65-F5344CB8AC3E}">
        <p14:creationId xmlns:p14="http://schemas.microsoft.com/office/powerpoint/2010/main" xmlns="" val="216994373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1+#ppt_w/2"/>
                                          </p:val>
                                        </p:tav>
                                        <p:tav tm="100000">
                                          <p:val>
                                            <p:strVal val="#ppt_x"/>
                                          </p:val>
                                        </p:tav>
                                      </p:tavLst>
                                    </p:anim>
                                    <p:anim calcmode="lin" valueType="num">
                                      <p:cBhvr additive="base">
                                        <p:cTn id="14"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2"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animEffect transition="in" filter="wipe(right)">
                                      <p:cBhvr>
                                        <p:cTn id="19"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2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3" name="AutoShape 1"/>
          <p:cNvSpPr>
            <a:spLocks noChangeArrowheads="1"/>
          </p:cNvSpPr>
          <p:nvPr/>
        </p:nvSpPr>
        <p:spPr bwMode="auto">
          <a:xfrm>
            <a:off x="2044700" y="523229"/>
            <a:ext cx="5105400" cy="62547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sz="2400"/>
          </a:p>
        </p:txBody>
      </p:sp>
      <p:sp>
        <p:nvSpPr>
          <p:cNvPr id="4" name="Rectangle 3"/>
          <p:cNvSpPr>
            <a:spLocks noChangeArrowheads="1"/>
          </p:cNvSpPr>
          <p:nvPr/>
        </p:nvSpPr>
        <p:spPr bwMode="auto">
          <a:xfrm>
            <a:off x="2057400" y="605135"/>
            <a:ext cx="510540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400" b="1" dirty="0" smtClean="0">
                <a:solidFill>
                  <a:srgbClr val="002060"/>
                </a:solidFill>
                <a:latin typeface="Sultan bold"/>
                <a:ea typeface="Times New Roman" pitchFamily="18" charset="0"/>
                <a:cs typeface="Arial" pitchFamily="34" charset="0"/>
              </a:rPr>
              <a:t>رابع</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400" b="1" dirty="0" smtClean="0">
                <a:solidFill>
                  <a:srgbClr val="FF0000"/>
                </a:solidFill>
                <a:latin typeface="Sultan bold"/>
                <a:ea typeface="Times New Roman" pitchFamily="18" charset="0"/>
                <a:cs typeface="Arial" pitchFamily="34" charset="0"/>
              </a:rPr>
              <a:t>حوادث العصر(2</a:t>
            </a:r>
            <a:r>
              <a:rPr lang="ar-SA" sz="2400" b="1" dirty="0" err="1" smtClean="0">
                <a:solidFill>
                  <a:srgbClr val="FF0000"/>
                </a:solidFill>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Flowchart: Multidocument 4"/>
          <p:cNvSpPr/>
          <p:nvPr/>
        </p:nvSpPr>
        <p:spPr>
          <a:xfrm>
            <a:off x="7868050" y="12192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13" name="مستطيل 12"/>
          <p:cNvSpPr/>
          <p:nvPr/>
        </p:nvSpPr>
        <p:spPr>
          <a:xfrm>
            <a:off x="7315200" y="1219200"/>
            <a:ext cx="630301" cy="646331"/>
          </a:xfrm>
          <a:prstGeom prst="rect">
            <a:avLst/>
          </a:prstGeom>
        </p:spPr>
        <p:txBody>
          <a:bodyPr wrap="none">
            <a:spAutoFit/>
          </a:bodyPr>
          <a:lstStyle/>
          <a:p>
            <a:r>
              <a:rPr lang="ar-SA" sz="3600" b="1" dirty="0" smtClean="0">
                <a:solidFill>
                  <a:srgbClr val="7030A0"/>
                </a:solidFill>
                <a:latin typeface="Arabic Typesetting"/>
                <a:cs typeface="Arabic Typesetting"/>
              </a:rPr>
              <a:t>عللي</a:t>
            </a:r>
            <a:endParaRPr lang="ar-SA" sz="3600" dirty="0"/>
          </a:p>
        </p:txBody>
      </p:sp>
      <p:sp>
        <p:nvSpPr>
          <p:cNvPr id="11" name="Rectangle 5"/>
          <p:cNvSpPr/>
          <p:nvPr/>
        </p:nvSpPr>
        <p:spPr>
          <a:xfrm>
            <a:off x="2033315" y="2145268"/>
            <a:ext cx="6729685" cy="369332"/>
          </a:xfrm>
          <a:prstGeom prst="rect">
            <a:avLst/>
          </a:prstGeom>
        </p:spPr>
        <p:txBody>
          <a:bodyPr wrap="square">
            <a:spAutoFit/>
          </a:bodyPr>
          <a:lstStyle/>
          <a:p>
            <a:pPr algn="r" rtl="1"/>
            <a:r>
              <a:rPr lang="ar-SA" b="1" dirty="0" smtClean="0"/>
              <a:t>1- تعدد حركة الردة فى اليمامة من أشد هذه الحركات خطرا</a:t>
            </a:r>
          </a:p>
        </p:txBody>
      </p:sp>
      <p:sp>
        <p:nvSpPr>
          <p:cNvPr id="15" name="Rectangle 5"/>
          <p:cNvSpPr/>
          <p:nvPr/>
        </p:nvSpPr>
        <p:spPr>
          <a:xfrm>
            <a:off x="2133600" y="3200400"/>
            <a:ext cx="6729685" cy="369332"/>
          </a:xfrm>
          <a:prstGeom prst="rect">
            <a:avLst/>
          </a:prstGeom>
        </p:spPr>
        <p:txBody>
          <a:bodyPr wrap="square">
            <a:spAutoFit/>
          </a:bodyPr>
          <a:lstStyle/>
          <a:p>
            <a:pPr algn="r" rtl="1"/>
            <a:r>
              <a:rPr lang="ar-SA" b="1" dirty="0" smtClean="0"/>
              <a:t>2- تسمية بستان مسيلمة بن حبيب بحديقة الموت</a:t>
            </a:r>
            <a:endParaRPr lang="en-US" dirty="0"/>
          </a:p>
        </p:txBody>
      </p:sp>
      <p:sp>
        <p:nvSpPr>
          <p:cNvPr id="17" name="Rectangle 8"/>
          <p:cNvSpPr/>
          <p:nvPr/>
        </p:nvSpPr>
        <p:spPr>
          <a:xfrm>
            <a:off x="1371600" y="2590800"/>
            <a:ext cx="6433171" cy="461665"/>
          </a:xfrm>
          <a:prstGeom prst="rect">
            <a:avLst/>
          </a:prstGeom>
        </p:spPr>
        <p:txBody>
          <a:bodyPr wrap="none">
            <a:spAutoFit/>
          </a:bodyPr>
          <a:lstStyle/>
          <a:p>
            <a:r>
              <a:rPr lang="ar-SA" sz="2400" b="1" dirty="0" smtClean="0">
                <a:solidFill>
                  <a:srgbClr val="00B0F0"/>
                </a:solidFill>
                <a:latin typeface="Sakkal Majalla" pitchFamily="2" charset="-78"/>
                <a:cs typeface="Sakkal Majalla" pitchFamily="2" charset="-78"/>
              </a:rPr>
              <a:t>حيث اجتمع تحت طاعة مسيلمة عدد كبير من المقاتلين واستفحل امره</a:t>
            </a:r>
            <a:endParaRPr lang="ar-SA" sz="2400" dirty="0">
              <a:solidFill>
                <a:srgbClr val="00B0F0"/>
              </a:solidFill>
            </a:endParaRPr>
          </a:p>
        </p:txBody>
      </p:sp>
      <p:sp>
        <p:nvSpPr>
          <p:cNvPr id="18" name="Rectangle 8"/>
          <p:cNvSpPr/>
          <p:nvPr/>
        </p:nvSpPr>
        <p:spPr>
          <a:xfrm>
            <a:off x="2286000" y="3733800"/>
            <a:ext cx="5509842" cy="461665"/>
          </a:xfrm>
          <a:prstGeom prst="rect">
            <a:avLst/>
          </a:prstGeom>
        </p:spPr>
        <p:txBody>
          <a:bodyPr wrap="none">
            <a:spAutoFit/>
          </a:bodyPr>
          <a:lstStyle/>
          <a:p>
            <a:r>
              <a:rPr lang="ar-SA" sz="2400" b="1" dirty="0" smtClean="0">
                <a:solidFill>
                  <a:srgbClr val="00B0F0"/>
                </a:solidFill>
                <a:latin typeface="Sakkal Majalla" pitchFamily="2" charset="-78"/>
                <a:cs typeface="Sakkal Majalla" pitchFamily="2" charset="-78"/>
              </a:rPr>
              <a:t>لكثرة من قتل </a:t>
            </a:r>
            <a:r>
              <a:rPr lang="ar-SA" sz="2400" b="1" dirty="0" err="1" smtClean="0">
                <a:solidFill>
                  <a:srgbClr val="00B0F0"/>
                </a:solidFill>
                <a:latin typeface="Sakkal Majalla" pitchFamily="2" charset="-78"/>
                <a:cs typeface="Sakkal Majalla" pitchFamily="2" charset="-78"/>
              </a:rPr>
              <a:t>بها</a:t>
            </a:r>
            <a:r>
              <a:rPr lang="ar-SA" sz="2400" b="1" dirty="0" smtClean="0">
                <a:solidFill>
                  <a:srgbClr val="00B0F0"/>
                </a:solidFill>
                <a:latin typeface="Sakkal Majalla" pitchFamily="2" charset="-78"/>
                <a:cs typeface="Sakkal Majalla" pitchFamily="2" charset="-78"/>
              </a:rPr>
              <a:t> من بني حنيفة وفي مقدمتهم مسيلمة نفسه</a:t>
            </a:r>
            <a:endParaRPr lang="ar-SA" sz="2400" dirty="0">
              <a:solidFill>
                <a:srgbClr val="00B0F0"/>
              </a:solidFill>
            </a:endParaRPr>
          </a:p>
        </p:txBody>
      </p:sp>
    </p:spTree>
    <p:extLst>
      <p:ext uri="{BB962C8B-B14F-4D97-AF65-F5344CB8AC3E}">
        <p14:creationId xmlns:p14="http://schemas.microsoft.com/office/powerpoint/2010/main" xmlns="" val="1873022295"/>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 presetClass="entr" presetSubtype="1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checkerboard(across)">
                                      <p:cBhvr>
                                        <p:cTn id="31" dur="500"/>
                                        <p:tgtEl>
                                          <p:spTgt spid="13"/>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3"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 calcmode="lin" valueType="num">
                                      <p:cBhvr additive="base">
                                        <p:cTn id="36" dur="500" fill="hold"/>
                                        <p:tgtEl>
                                          <p:spTgt spid="11"/>
                                        </p:tgtEl>
                                        <p:attrNameLst>
                                          <p:attrName>ppt_x</p:attrName>
                                        </p:attrNameLst>
                                      </p:cBhvr>
                                      <p:tavLst>
                                        <p:tav tm="0">
                                          <p:val>
                                            <p:strVal val="1+#ppt_w/2"/>
                                          </p:val>
                                        </p:tav>
                                        <p:tav tm="100000">
                                          <p:val>
                                            <p:strVal val="#ppt_x"/>
                                          </p:val>
                                        </p:tav>
                                      </p:tavLst>
                                    </p:anim>
                                    <p:anim calcmode="lin" valueType="num">
                                      <p:cBhvr additive="base">
                                        <p:cTn id="37" dur="5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3"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 calcmode="lin" valueType="num">
                                      <p:cBhvr additive="base">
                                        <p:cTn id="42" dur="500" fill="hold"/>
                                        <p:tgtEl>
                                          <p:spTgt spid="15"/>
                                        </p:tgtEl>
                                        <p:attrNameLst>
                                          <p:attrName>ppt_x</p:attrName>
                                        </p:attrNameLst>
                                      </p:cBhvr>
                                      <p:tavLst>
                                        <p:tav tm="0">
                                          <p:val>
                                            <p:strVal val="1+#ppt_w/2"/>
                                          </p:val>
                                        </p:tav>
                                        <p:tav tm="100000">
                                          <p:val>
                                            <p:strVal val="#ppt_x"/>
                                          </p:val>
                                        </p:tav>
                                      </p:tavLst>
                                    </p:anim>
                                    <p:anim calcmode="lin" valueType="num">
                                      <p:cBhvr additive="base">
                                        <p:cTn id="43"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2" presetClass="entr" presetSubtype="2" fill="hold" grpId="0" nodeType="clickEffect">
                                  <p:stCondLst>
                                    <p:cond delay="0"/>
                                  </p:stCondLst>
                                  <p:childTnLst>
                                    <p:set>
                                      <p:cBhvr>
                                        <p:cTn id="47" dur="1" fill="hold">
                                          <p:stCondLst>
                                            <p:cond delay="0"/>
                                          </p:stCondLst>
                                        </p:cTn>
                                        <p:tgtEl>
                                          <p:spTgt spid="17"/>
                                        </p:tgtEl>
                                        <p:attrNameLst>
                                          <p:attrName>style.visibility</p:attrName>
                                        </p:attrNameLst>
                                      </p:cBhvr>
                                      <p:to>
                                        <p:strVal val="visible"/>
                                      </p:to>
                                    </p:set>
                                    <p:animEffect transition="in" filter="wipe(right)">
                                      <p:cBhvr>
                                        <p:cTn id="48" dur="500"/>
                                        <p:tgtEl>
                                          <p:spTgt spid="17"/>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2" fill="hold" grpId="0" nodeType="click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wipe(right)">
                                      <p:cBhvr>
                                        <p:cTn id="53"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5" grpId="0" animBg="1"/>
      <p:bldP spid="13" grpId="0"/>
      <p:bldP spid="11" grpId="0"/>
      <p:bldP spid="15" grpId="0"/>
      <p:bldP spid="17" grpId="0"/>
      <p:bldP spid="1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927413" y="4445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17" name="Rectangle 9"/>
          <p:cNvSpPr/>
          <p:nvPr/>
        </p:nvSpPr>
        <p:spPr>
          <a:xfrm>
            <a:off x="5899027" y="533400"/>
            <a:ext cx="1999265" cy="584775"/>
          </a:xfrm>
          <a:prstGeom prst="rect">
            <a:avLst/>
          </a:prstGeom>
        </p:spPr>
        <p:txBody>
          <a:bodyPr wrap="none">
            <a:spAutoFit/>
          </a:bodyPr>
          <a:lstStyle/>
          <a:p>
            <a:r>
              <a:rPr lang="ar-SA" sz="3200" b="1" dirty="0" smtClean="0">
                <a:solidFill>
                  <a:srgbClr val="7030A0"/>
                </a:solidFill>
                <a:latin typeface="Arabic Typesetting"/>
                <a:cs typeface="Arabic Typesetting"/>
              </a:rPr>
              <a:t>أكملي الفراغات التالية</a:t>
            </a:r>
            <a:endParaRPr lang="ar-SA" sz="3200" dirty="0"/>
          </a:p>
        </p:txBody>
      </p:sp>
      <p:sp>
        <p:nvSpPr>
          <p:cNvPr id="11" name="Rectangle 3"/>
          <p:cNvSpPr/>
          <p:nvPr/>
        </p:nvSpPr>
        <p:spPr>
          <a:xfrm>
            <a:off x="228600" y="1600200"/>
            <a:ext cx="8478656" cy="1200329"/>
          </a:xfrm>
          <a:prstGeom prst="rect">
            <a:avLst/>
          </a:prstGeom>
        </p:spPr>
        <p:txBody>
          <a:bodyPr wrap="square">
            <a:spAutoFit/>
          </a:bodyPr>
          <a:lstStyle/>
          <a:p>
            <a:pPr algn="r" rtl="1">
              <a:lnSpc>
                <a:spcPct val="200000"/>
              </a:lnSpc>
            </a:pPr>
            <a:r>
              <a:rPr lang="ar-SA" b="1" dirty="0" smtClean="0"/>
              <a:t>1- لما فرغ خالد بن الوليد من جهاد طليحة بن </a:t>
            </a:r>
            <a:r>
              <a:rPr lang="ar-SA" b="1" dirty="0" err="1" smtClean="0"/>
              <a:t>خوبلد</a:t>
            </a:r>
            <a:r>
              <a:rPr lang="ar-SA" b="1" dirty="0" smtClean="0"/>
              <a:t> أمره أبو بكر رضي الله عنه أن يتوجه </a:t>
            </a:r>
            <a:r>
              <a:rPr lang="ar-SA" b="1" dirty="0" err="1" smtClean="0"/>
              <a:t>إلى ................................</a:t>
            </a:r>
            <a:r>
              <a:rPr lang="ar-SA" b="1" dirty="0" smtClean="0"/>
              <a:t> فوصلها أواخر </a:t>
            </a:r>
            <a:r>
              <a:rPr lang="ar-SA" b="1" dirty="0" err="1" smtClean="0"/>
              <a:t>سنة ........................</a:t>
            </a:r>
            <a:endParaRPr lang="en-US" dirty="0"/>
          </a:p>
        </p:txBody>
      </p:sp>
      <p:sp>
        <p:nvSpPr>
          <p:cNvPr id="12" name="Rectangle 4"/>
          <p:cNvSpPr/>
          <p:nvPr/>
        </p:nvSpPr>
        <p:spPr>
          <a:xfrm>
            <a:off x="381000" y="3581400"/>
            <a:ext cx="8482285" cy="1200329"/>
          </a:xfrm>
          <a:prstGeom prst="rect">
            <a:avLst/>
          </a:prstGeom>
        </p:spPr>
        <p:txBody>
          <a:bodyPr wrap="square">
            <a:spAutoFit/>
          </a:bodyPr>
          <a:lstStyle/>
          <a:p>
            <a:pPr algn="r" rtl="1">
              <a:lnSpc>
                <a:spcPct val="200000"/>
              </a:lnSpc>
            </a:pPr>
            <a:r>
              <a:rPr lang="ar-SA" b="1" dirty="0" smtClean="0"/>
              <a:t>2- أرسل الخليفة أبو بكر جيشا الى البحرين </a:t>
            </a:r>
            <a:r>
              <a:rPr lang="ar-SA" b="1" dirty="0" err="1" smtClean="0"/>
              <a:t>بقيادة .................................</a:t>
            </a:r>
            <a:r>
              <a:rPr lang="ar-SA" b="1" dirty="0" smtClean="0"/>
              <a:t> وسار الى </a:t>
            </a:r>
            <a:r>
              <a:rPr lang="ar-SA" b="1" dirty="0" err="1" smtClean="0"/>
              <a:t>جواثا</a:t>
            </a:r>
            <a:r>
              <a:rPr lang="ar-SA" b="1" dirty="0" smtClean="0"/>
              <a:t> لفك الحصار </a:t>
            </a:r>
            <a:r>
              <a:rPr lang="ar-SA" b="1" dirty="0" err="1" smtClean="0"/>
              <a:t>عن ..............................</a:t>
            </a:r>
            <a:r>
              <a:rPr lang="ar-SA" b="1" dirty="0" smtClean="0"/>
              <a:t> زعيم عبد القيس ومن معه من المسلمين.</a:t>
            </a:r>
            <a:endParaRPr lang="en-US" dirty="0"/>
          </a:p>
        </p:txBody>
      </p:sp>
      <p:sp>
        <p:nvSpPr>
          <p:cNvPr id="13" name="Rectangle 6"/>
          <p:cNvSpPr/>
          <p:nvPr/>
        </p:nvSpPr>
        <p:spPr>
          <a:xfrm>
            <a:off x="7000291" y="2133600"/>
            <a:ext cx="848309" cy="461665"/>
          </a:xfrm>
          <a:prstGeom prst="rect">
            <a:avLst/>
          </a:prstGeom>
        </p:spPr>
        <p:txBody>
          <a:bodyPr wrap="none">
            <a:spAutoFit/>
          </a:bodyPr>
          <a:lstStyle/>
          <a:p>
            <a:r>
              <a:rPr lang="ar-SA" sz="2400" b="1" dirty="0" smtClean="0">
                <a:solidFill>
                  <a:srgbClr val="00B0F0"/>
                </a:solidFill>
                <a:latin typeface="Sakkal Majalla" pitchFamily="2" charset="-78"/>
                <a:cs typeface="Sakkal Majalla" pitchFamily="2" charset="-78"/>
              </a:rPr>
              <a:t>اليمامه</a:t>
            </a:r>
            <a:endParaRPr lang="ar-SA" sz="2400" dirty="0">
              <a:solidFill>
                <a:srgbClr val="00B0F0"/>
              </a:solidFill>
            </a:endParaRPr>
          </a:p>
        </p:txBody>
      </p:sp>
      <p:sp>
        <p:nvSpPr>
          <p:cNvPr id="14" name="Rectangle 11"/>
          <p:cNvSpPr/>
          <p:nvPr/>
        </p:nvSpPr>
        <p:spPr>
          <a:xfrm>
            <a:off x="3048000" y="3581400"/>
            <a:ext cx="1951175" cy="461665"/>
          </a:xfrm>
          <a:prstGeom prst="rect">
            <a:avLst/>
          </a:prstGeom>
        </p:spPr>
        <p:txBody>
          <a:bodyPr wrap="none">
            <a:spAutoFit/>
          </a:bodyPr>
          <a:lstStyle/>
          <a:p>
            <a:r>
              <a:rPr lang="ar-SA" sz="2400" b="1" dirty="0" smtClean="0">
                <a:solidFill>
                  <a:srgbClr val="00B0F0"/>
                </a:solidFill>
                <a:latin typeface="Sakkal Majalla" pitchFamily="2" charset="-78"/>
                <a:cs typeface="Sakkal Majalla" pitchFamily="2" charset="-78"/>
              </a:rPr>
              <a:t>العلاء بن الحضرمي</a:t>
            </a:r>
            <a:endParaRPr lang="ar-SA" sz="2400" dirty="0">
              <a:solidFill>
                <a:srgbClr val="00B0F0"/>
              </a:solidFill>
            </a:endParaRPr>
          </a:p>
        </p:txBody>
      </p:sp>
      <p:sp>
        <p:nvSpPr>
          <p:cNvPr id="15" name="Rectangle 6"/>
          <p:cNvSpPr/>
          <p:nvPr/>
        </p:nvSpPr>
        <p:spPr>
          <a:xfrm>
            <a:off x="3657600" y="2133600"/>
            <a:ext cx="659155" cy="461665"/>
          </a:xfrm>
          <a:prstGeom prst="rect">
            <a:avLst/>
          </a:prstGeom>
        </p:spPr>
        <p:txBody>
          <a:bodyPr wrap="none">
            <a:spAutoFit/>
          </a:bodyPr>
          <a:lstStyle/>
          <a:p>
            <a:r>
              <a:rPr lang="ar-SA" sz="2400" b="1" dirty="0" smtClean="0">
                <a:solidFill>
                  <a:srgbClr val="00B0F0"/>
                </a:solidFill>
                <a:latin typeface="Sakkal Majalla" pitchFamily="2" charset="-78"/>
                <a:cs typeface="Sakkal Majalla" pitchFamily="2" charset="-78"/>
              </a:rPr>
              <a:t>11 ه</a:t>
            </a:r>
            <a:endParaRPr lang="ar-SA" sz="2400" dirty="0">
              <a:solidFill>
                <a:srgbClr val="00B0F0"/>
              </a:solidFill>
            </a:endParaRPr>
          </a:p>
        </p:txBody>
      </p:sp>
      <p:sp>
        <p:nvSpPr>
          <p:cNvPr id="16" name="Rectangle 11"/>
          <p:cNvSpPr/>
          <p:nvPr/>
        </p:nvSpPr>
        <p:spPr>
          <a:xfrm>
            <a:off x="7086600" y="4110335"/>
            <a:ext cx="1737976" cy="461665"/>
          </a:xfrm>
          <a:prstGeom prst="rect">
            <a:avLst/>
          </a:prstGeom>
        </p:spPr>
        <p:txBody>
          <a:bodyPr wrap="none">
            <a:spAutoFit/>
          </a:bodyPr>
          <a:lstStyle/>
          <a:p>
            <a:r>
              <a:rPr lang="ar-SA" sz="2400" b="1" dirty="0" err="1" smtClean="0">
                <a:solidFill>
                  <a:srgbClr val="00B0F0"/>
                </a:solidFill>
                <a:latin typeface="Sakkal Majalla" pitchFamily="2" charset="-78"/>
                <a:cs typeface="Sakkal Majalla" pitchFamily="2" charset="-78"/>
              </a:rPr>
              <a:t>الجارود</a:t>
            </a:r>
            <a:r>
              <a:rPr lang="ar-SA" sz="2400" b="1" dirty="0" smtClean="0">
                <a:solidFill>
                  <a:srgbClr val="00B0F0"/>
                </a:solidFill>
                <a:latin typeface="Sakkal Majalla" pitchFamily="2" charset="-78"/>
                <a:cs typeface="Sakkal Majalla" pitchFamily="2" charset="-78"/>
              </a:rPr>
              <a:t> بن المعلي</a:t>
            </a:r>
            <a:endParaRPr lang="ar-SA" sz="2400" dirty="0">
              <a:solidFill>
                <a:srgbClr val="00B0F0"/>
              </a:solidFill>
            </a:endParaRPr>
          </a:p>
        </p:txBody>
      </p:sp>
    </p:spTree>
    <p:extLst>
      <p:ext uri="{BB962C8B-B14F-4D97-AF65-F5344CB8AC3E}">
        <p14:creationId xmlns:p14="http://schemas.microsoft.com/office/powerpoint/2010/main" xmlns="" val="4281393956"/>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7"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1000"/>
                                        <p:tgtEl>
                                          <p:spTgt spid="17"/>
                                        </p:tgtEl>
                                      </p:cBhvr>
                                    </p:animEffect>
                                    <p:anim calcmode="lin" valueType="num">
                                      <p:cBhvr>
                                        <p:cTn id="14" dur="1000" fill="hold"/>
                                        <p:tgtEl>
                                          <p:spTgt spid="17"/>
                                        </p:tgtEl>
                                        <p:attrNameLst>
                                          <p:attrName>ppt_x</p:attrName>
                                        </p:attrNameLst>
                                      </p:cBhvr>
                                      <p:tavLst>
                                        <p:tav tm="0">
                                          <p:val>
                                            <p:strVal val="#ppt_x"/>
                                          </p:val>
                                        </p:tav>
                                        <p:tav tm="100000">
                                          <p:val>
                                            <p:strVal val="#ppt_x"/>
                                          </p:val>
                                        </p:tav>
                                      </p:tavLst>
                                    </p:anim>
                                    <p:anim calcmode="lin" valueType="num">
                                      <p:cBhvr>
                                        <p:cTn id="15"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11">
                                            <p:txEl>
                                              <p:pRg st="0" end="0"/>
                                            </p:txEl>
                                          </p:spTgt>
                                        </p:tgtEl>
                                        <p:attrNameLst>
                                          <p:attrName>style.visibility</p:attrName>
                                        </p:attrNameLst>
                                      </p:cBhvr>
                                      <p:to>
                                        <p:strVal val="visible"/>
                                      </p:to>
                                    </p:set>
                                    <p:anim calcmode="lin" valueType="num">
                                      <p:cBhvr>
                                        <p:cTn id="20" dur="1000" fill="hold"/>
                                        <p:tgtEl>
                                          <p:spTgt spid="11">
                                            <p:txEl>
                                              <p:pRg st="0" end="0"/>
                                            </p:txEl>
                                          </p:spTgt>
                                        </p:tgtEl>
                                        <p:attrNameLst>
                                          <p:attrName>ppt_w</p:attrName>
                                        </p:attrNameLst>
                                      </p:cBhvr>
                                      <p:tavLst>
                                        <p:tav tm="0">
                                          <p:val>
                                            <p:fltVal val="0"/>
                                          </p:val>
                                        </p:tav>
                                        <p:tav tm="100000">
                                          <p:val>
                                            <p:strVal val="#ppt_w"/>
                                          </p:val>
                                        </p:tav>
                                      </p:tavLst>
                                    </p:anim>
                                    <p:anim calcmode="lin" valueType="num">
                                      <p:cBhvr>
                                        <p:cTn id="21" dur="1000" fill="hold"/>
                                        <p:tgtEl>
                                          <p:spTgt spid="11">
                                            <p:txEl>
                                              <p:pRg st="0" end="0"/>
                                            </p:txEl>
                                          </p:spTgt>
                                        </p:tgtEl>
                                        <p:attrNameLst>
                                          <p:attrName>ppt_h</p:attrName>
                                        </p:attrNameLst>
                                      </p:cBhvr>
                                      <p:tavLst>
                                        <p:tav tm="0">
                                          <p:val>
                                            <p:fltVal val="0"/>
                                          </p:val>
                                        </p:tav>
                                        <p:tav tm="100000">
                                          <p:val>
                                            <p:strVal val="#ppt_h"/>
                                          </p:val>
                                        </p:tav>
                                      </p:tavLst>
                                    </p:anim>
                                    <p:anim calcmode="lin" valueType="num">
                                      <p:cBhvr>
                                        <p:cTn id="22" dur="1000" fill="hold"/>
                                        <p:tgtEl>
                                          <p:spTgt spid="11">
                                            <p:txEl>
                                              <p:pRg st="0" end="0"/>
                                            </p:txEl>
                                          </p:spTgt>
                                        </p:tgtEl>
                                        <p:attrNameLst>
                                          <p:attrName>style.rotation</p:attrName>
                                        </p:attrNameLst>
                                      </p:cBhvr>
                                      <p:tavLst>
                                        <p:tav tm="0">
                                          <p:val>
                                            <p:fltVal val="90"/>
                                          </p:val>
                                        </p:tav>
                                        <p:tav tm="100000">
                                          <p:val>
                                            <p:fltVal val="0"/>
                                          </p:val>
                                        </p:tav>
                                      </p:tavLst>
                                    </p:anim>
                                    <p:animEffect transition="in" filter="fade">
                                      <p:cBhvr>
                                        <p:cTn id="23" dur="1000"/>
                                        <p:tgtEl>
                                          <p:spTgt spid="11">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9"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 calcmode="lin" valueType="num">
                                      <p:cBhvr additive="base">
                                        <p:cTn id="28" dur="500" fill="hold"/>
                                        <p:tgtEl>
                                          <p:spTgt spid="13"/>
                                        </p:tgtEl>
                                        <p:attrNameLst>
                                          <p:attrName>ppt_x</p:attrName>
                                        </p:attrNameLst>
                                      </p:cBhvr>
                                      <p:tavLst>
                                        <p:tav tm="0">
                                          <p:val>
                                            <p:strVal val="0-#ppt_w/2"/>
                                          </p:val>
                                        </p:tav>
                                        <p:tav tm="100000">
                                          <p:val>
                                            <p:strVal val="#ppt_x"/>
                                          </p:val>
                                        </p:tav>
                                      </p:tavLst>
                                    </p:anim>
                                    <p:anim calcmode="lin" valueType="num">
                                      <p:cBhvr additive="base">
                                        <p:cTn id="29"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9" fill="hold" grpId="0" nodeType="clickEffect">
                                  <p:stCondLst>
                                    <p:cond delay="0"/>
                                  </p:stCondLst>
                                  <p:childTnLst>
                                    <p:set>
                                      <p:cBhvr>
                                        <p:cTn id="33" dur="1" fill="hold">
                                          <p:stCondLst>
                                            <p:cond delay="0"/>
                                          </p:stCondLst>
                                        </p:cTn>
                                        <p:tgtEl>
                                          <p:spTgt spid="15"/>
                                        </p:tgtEl>
                                        <p:attrNameLst>
                                          <p:attrName>style.visibility</p:attrName>
                                        </p:attrNameLst>
                                      </p:cBhvr>
                                      <p:to>
                                        <p:strVal val="visible"/>
                                      </p:to>
                                    </p:set>
                                    <p:anim calcmode="lin" valueType="num">
                                      <p:cBhvr additive="base">
                                        <p:cTn id="34" dur="500" fill="hold"/>
                                        <p:tgtEl>
                                          <p:spTgt spid="15"/>
                                        </p:tgtEl>
                                        <p:attrNameLst>
                                          <p:attrName>ppt_x</p:attrName>
                                        </p:attrNameLst>
                                      </p:cBhvr>
                                      <p:tavLst>
                                        <p:tav tm="0">
                                          <p:val>
                                            <p:strVal val="0-#ppt_w/2"/>
                                          </p:val>
                                        </p:tav>
                                        <p:tav tm="100000">
                                          <p:val>
                                            <p:strVal val="#ppt_x"/>
                                          </p:val>
                                        </p:tav>
                                      </p:tavLst>
                                    </p:anim>
                                    <p:anim calcmode="lin" valueType="num">
                                      <p:cBhvr additive="base">
                                        <p:cTn id="35"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31" presetClass="entr" presetSubtype="0" fill="hold" grpId="0" nodeType="clickEffect">
                                  <p:stCondLst>
                                    <p:cond delay="0"/>
                                  </p:stCondLst>
                                  <p:childTnLst>
                                    <p:set>
                                      <p:cBhvr>
                                        <p:cTn id="39" dur="1" fill="hold">
                                          <p:stCondLst>
                                            <p:cond delay="0"/>
                                          </p:stCondLst>
                                        </p:cTn>
                                        <p:tgtEl>
                                          <p:spTgt spid="12">
                                            <p:txEl>
                                              <p:pRg st="0" end="0"/>
                                            </p:txEl>
                                          </p:spTgt>
                                        </p:tgtEl>
                                        <p:attrNameLst>
                                          <p:attrName>style.visibility</p:attrName>
                                        </p:attrNameLst>
                                      </p:cBhvr>
                                      <p:to>
                                        <p:strVal val="visible"/>
                                      </p:to>
                                    </p:set>
                                    <p:anim calcmode="lin" valueType="num">
                                      <p:cBhvr>
                                        <p:cTn id="40"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41" dur="1000" fill="hold"/>
                                        <p:tgtEl>
                                          <p:spTgt spid="12">
                                            <p:txEl>
                                              <p:pRg st="0" end="0"/>
                                            </p:txEl>
                                          </p:spTgt>
                                        </p:tgtEl>
                                        <p:attrNameLst>
                                          <p:attrName>ppt_h</p:attrName>
                                        </p:attrNameLst>
                                      </p:cBhvr>
                                      <p:tavLst>
                                        <p:tav tm="0">
                                          <p:val>
                                            <p:fltVal val="0"/>
                                          </p:val>
                                        </p:tav>
                                        <p:tav tm="100000">
                                          <p:val>
                                            <p:strVal val="#ppt_h"/>
                                          </p:val>
                                        </p:tav>
                                      </p:tavLst>
                                    </p:anim>
                                    <p:anim calcmode="lin" valueType="num">
                                      <p:cBhvr>
                                        <p:cTn id="42" dur="1000" fill="hold"/>
                                        <p:tgtEl>
                                          <p:spTgt spid="12">
                                            <p:txEl>
                                              <p:pRg st="0" end="0"/>
                                            </p:txEl>
                                          </p:spTgt>
                                        </p:tgtEl>
                                        <p:attrNameLst>
                                          <p:attrName>style.rotation</p:attrName>
                                        </p:attrNameLst>
                                      </p:cBhvr>
                                      <p:tavLst>
                                        <p:tav tm="0">
                                          <p:val>
                                            <p:fltVal val="90"/>
                                          </p:val>
                                        </p:tav>
                                        <p:tav tm="100000">
                                          <p:val>
                                            <p:fltVal val="0"/>
                                          </p:val>
                                        </p:tav>
                                      </p:tavLst>
                                    </p:anim>
                                    <p:animEffect transition="in" filter="fade">
                                      <p:cBhvr>
                                        <p:cTn id="43" dur="1000"/>
                                        <p:tgtEl>
                                          <p:spTgt spid="12">
                                            <p:txEl>
                                              <p:pRg st="0" end="0"/>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 presetClass="entr" presetSubtype="9" fill="hold" grpId="0" nodeType="clickEffect">
                                  <p:stCondLst>
                                    <p:cond delay="0"/>
                                  </p:stCondLst>
                                  <p:childTnLst>
                                    <p:set>
                                      <p:cBhvr>
                                        <p:cTn id="47" dur="1" fill="hold">
                                          <p:stCondLst>
                                            <p:cond delay="0"/>
                                          </p:stCondLst>
                                        </p:cTn>
                                        <p:tgtEl>
                                          <p:spTgt spid="14"/>
                                        </p:tgtEl>
                                        <p:attrNameLst>
                                          <p:attrName>style.visibility</p:attrName>
                                        </p:attrNameLst>
                                      </p:cBhvr>
                                      <p:to>
                                        <p:strVal val="visible"/>
                                      </p:to>
                                    </p:set>
                                    <p:anim calcmode="lin" valueType="num">
                                      <p:cBhvr additive="base">
                                        <p:cTn id="48" dur="500" fill="hold"/>
                                        <p:tgtEl>
                                          <p:spTgt spid="14"/>
                                        </p:tgtEl>
                                        <p:attrNameLst>
                                          <p:attrName>ppt_x</p:attrName>
                                        </p:attrNameLst>
                                      </p:cBhvr>
                                      <p:tavLst>
                                        <p:tav tm="0">
                                          <p:val>
                                            <p:strVal val="0-#ppt_w/2"/>
                                          </p:val>
                                        </p:tav>
                                        <p:tav tm="100000">
                                          <p:val>
                                            <p:strVal val="#ppt_x"/>
                                          </p:val>
                                        </p:tav>
                                      </p:tavLst>
                                    </p:anim>
                                    <p:anim calcmode="lin" valueType="num">
                                      <p:cBhvr additive="base">
                                        <p:cTn id="49" dur="5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9" fill="hold" grpId="0" nodeType="clickEffect">
                                  <p:stCondLst>
                                    <p:cond delay="0"/>
                                  </p:stCondLst>
                                  <p:childTnLst>
                                    <p:set>
                                      <p:cBhvr>
                                        <p:cTn id="53" dur="1" fill="hold">
                                          <p:stCondLst>
                                            <p:cond delay="0"/>
                                          </p:stCondLst>
                                        </p:cTn>
                                        <p:tgtEl>
                                          <p:spTgt spid="16"/>
                                        </p:tgtEl>
                                        <p:attrNameLst>
                                          <p:attrName>style.visibility</p:attrName>
                                        </p:attrNameLst>
                                      </p:cBhvr>
                                      <p:to>
                                        <p:strVal val="visible"/>
                                      </p:to>
                                    </p:set>
                                    <p:anim calcmode="lin" valueType="num">
                                      <p:cBhvr additive="base">
                                        <p:cTn id="54" dur="500" fill="hold"/>
                                        <p:tgtEl>
                                          <p:spTgt spid="16"/>
                                        </p:tgtEl>
                                        <p:attrNameLst>
                                          <p:attrName>ppt_x</p:attrName>
                                        </p:attrNameLst>
                                      </p:cBhvr>
                                      <p:tavLst>
                                        <p:tav tm="0">
                                          <p:val>
                                            <p:strVal val="0-#ppt_w/2"/>
                                          </p:val>
                                        </p:tav>
                                        <p:tav tm="100000">
                                          <p:val>
                                            <p:strVal val="#ppt_x"/>
                                          </p:val>
                                        </p:tav>
                                      </p:tavLst>
                                    </p:anim>
                                    <p:anim calcmode="lin" valueType="num">
                                      <p:cBhvr additive="base">
                                        <p:cTn id="55" dur="500" fill="hold"/>
                                        <p:tgtEl>
                                          <p:spTgt spid="1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7" grpId="0"/>
      <p:bldP spid="11" grpId="0" build="allAtOnce"/>
      <p:bldP spid="12" grpId="0" build="allAtOnce"/>
      <p:bldP spid="13" grpId="0"/>
      <p:bldP spid="14" grpId="0"/>
      <p:bldP spid="15" grpId="0"/>
      <p:bldP spid="1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1"/>
          <p:cNvSpPr>
            <a:spLocks noChangeArrowheads="1"/>
          </p:cNvSpPr>
          <p:nvPr/>
        </p:nvSpPr>
        <p:spPr bwMode="auto">
          <a:xfrm>
            <a:off x="2057400" y="419773"/>
            <a:ext cx="4649373" cy="658813"/>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4" name="Rectangle 3"/>
          <p:cNvSpPr>
            <a:spLocks noChangeArrowheads="1"/>
          </p:cNvSpPr>
          <p:nvPr/>
        </p:nvSpPr>
        <p:spPr bwMode="auto">
          <a:xfrm>
            <a:off x="2704352" y="518348"/>
            <a:ext cx="3735318"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algn="ctr" rtl="1" fontAlgn="base">
              <a:spcBef>
                <a:spcPct val="0"/>
              </a:spcBef>
              <a:spcAft>
                <a:spcPct val="0"/>
              </a:spcAf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400" b="1" dirty="0" smtClean="0">
                <a:solidFill>
                  <a:srgbClr val="002060"/>
                </a:solidFill>
                <a:latin typeface="Sultan bold"/>
                <a:ea typeface="Times New Roman" pitchFamily="18" charset="0"/>
                <a:cs typeface="Arial" pitchFamily="34" charset="0"/>
              </a:rPr>
              <a:t>خامس</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kumimoji="0" lang="ar-SA" sz="2400" b="1" i="0" u="none" strike="noStrike" cap="none" normalizeH="0" baseline="0" dirty="0" smtClean="0">
                <a:ln>
                  <a:noFill/>
                </a:ln>
                <a:solidFill>
                  <a:srgbClr val="FF0000"/>
                </a:solidFill>
                <a:effectLst/>
                <a:latin typeface="Sultan bold"/>
                <a:ea typeface="Times New Roman" pitchFamily="18" charset="0"/>
                <a:cs typeface="Arial" pitchFamily="34" charset="0"/>
              </a:rPr>
              <a:t>حوادث</a:t>
            </a:r>
            <a:r>
              <a:rPr kumimoji="0" lang="ar-SA" sz="2400" b="1" i="0" u="none" strike="noStrike" cap="none" normalizeH="0" dirty="0" smtClean="0">
                <a:ln>
                  <a:noFill/>
                </a:ln>
                <a:solidFill>
                  <a:srgbClr val="FF0000"/>
                </a:solidFill>
                <a:effectLst/>
                <a:latin typeface="Sultan bold"/>
                <a:ea typeface="Times New Roman" pitchFamily="18" charset="0"/>
                <a:cs typeface="Arial" pitchFamily="34" charset="0"/>
              </a:rPr>
              <a:t> العصر(3</a:t>
            </a:r>
            <a:r>
              <a:rPr kumimoji="0" lang="ar-SA" sz="2400" b="1" i="0" u="none" strike="noStrike" cap="none" normalizeH="0" dirty="0" err="1" smtClean="0">
                <a:ln>
                  <a:noFill/>
                </a:ln>
                <a:solidFill>
                  <a:srgbClr val="FF0000"/>
                </a:solidFill>
                <a:effectLst/>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2" name="Flowchart: Multidocument 1"/>
          <p:cNvSpPr/>
          <p:nvPr/>
        </p:nvSpPr>
        <p:spPr>
          <a:xfrm>
            <a:off x="7927413" y="1149171"/>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14" name="Rectangle 9"/>
          <p:cNvSpPr/>
          <p:nvPr/>
        </p:nvSpPr>
        <p:spPr>
          <a:xfrm>
            <a:off x="5899027" y="1238071"/>
            <a:ext cx="1999265" cy="584775"/>
          </a:xfrm>
          <a:prstGeom prst="rect">
            <a:avLst/>
          </a:prstGeom>
        </p:spPr>
        <p:txBody>
          <a:bodyPr wrap="none">
            <a:spAutoFit/>
          </a:bodyPr>
          <a:lstStyle/>
          <a:p>
            <a:r>
              <a:rPr lang="ar-SA" sz="3200" b="1" dirty="0" smtClean="0">
                <a:solidFill>
                  <a:srgbClr val="7030A0"/>
                </a:solidFill>
                <a:latin typeface="Arabic Typesetting"/>
                <a:cs typeface="Arabic Typesetting"/>
              </a:rPr>
              <a:t>أكملي الفراغات التالية</a:t>
            </a:r>
            <a:endParaRPr lang="ar-SA" sz="3200" dirty="0"/>
          </a:p>
        </p:txBody>
      </p:sp>
      <p:sp>
        <p:nvSpPr>
          <p:cNvPr id="15" name="Rectangle 3"/>
          <p:cNvSpPr/>
          <p:nvPr/>
        </p:nvSpPr>
        <p:spPr>
          <a:xfrm>
            <a:off x="228600" y="2304871"/>
            <a:ext cx="8478656" cy="1200329"/>
          </a:xfrm>
          <a:prstGeom prst="rect">
            <a:avLst/>
          </a:prstGeom>
        </p:spPr>
        <p:txBody>
          <a:bodyPr wrap="square">
            <a:spAutoFit/>
          </a:bodyPr>
          <a:lstStyle/>
          <a:p>
            <a:pPr algn="r" rtl="1">
              <a:lnSpc>
                <a:spcPct val="200000"/>
              </a:lnSpc>
            </a:pPr>
            <a:r>
              <a:rPr lang="ar-SA" b="1" dirty="0" smtClean="0"/>
              <a:t>1-بعد أن نجح المسلمون فى إخماد فتنة الدرة شرعوا فى الإعداد </a:t>
            </a:r>
            <a:r>
              <a:rPr lang="ar-SA" b="1" dirty="0" err="1" smtClean="0"/>
              <a:t>لحركة ...........................</a:t>
            </a:r>
            <a:r>
              <a:rPr lang="ar-SA" b="1" dirty="0" smtClean="0"/>
              <a:t>  الكبري ونشر الدعوة الإسلامية </a:t>
            </a:r>
            <a:r>
              <a:rPr lang="ar-SA" b="1" dirty="0" err="1" smtClean="0"/>
              <a:t>خارج  ...........................</a:t>
            </a:r>
            <a:endParaRPr lang="en-US" dirty="0"/>
          </a:p>
        </p:txBody>
      </p:sp>
      <p:sp>
        <p:nvSpPr>
          <p:cNvPr id="16" name="Rectangle 4"/>
          <p:cNvSpPr/>
          <p:nvPr/>
        </p:nvSpPr>
        <p:spPr>
          <a:xfrm>
            <a:off x="381000" y="4286071"/>
            <a:ext cx="8482285" cy="1200329"/>
          </a:xfrm>
          <a:prstGeom prst="rect">
            <a:avLst/>
          </a:prstGeom>
        </p:spPr>
        <p:txBody>
          <a:bodyPr wrap="square">
            <a:spAutoFit/>
          </a:bodyPr>
          <a:lstStyle/>
          <a:p>
            <a:pPr algn="r" rtl="1">
              <a:lnSpc>
                <a:spcPct val="200000"/>
              </a:lnSpc>
            </a:pPr>
            <a:r>
              <a:rPr lang="ar-SA" b="1" dirty="0" smtClean="0"/>
              <a:t>2- عندما انتهي خالد بن الوليد رضى الله عنه من حرجة الردة </a:t>
            </a:r>
            <a:r>
              <a:rPr lang="ar-SA" b="1" dirty="0" err="1" smtClean="0"/>
              <a:t>فى .................</a:t>
            </a:r>
            <a:r>
              <a:rPr lang="ar-SA" b="1" dirty="0" smtClean="0"/>
              <a:t> أمره أبو بكر الصديق رضي الله عنه  بالمضي </a:t>
            </a:r>
            <a:r>
              <a:rPr lang="ar-SA" b="1" dirty="0" err="1" smtClean="0"/>
              <a:t>إلي ..................</a:t>
            </a:r>
            <a:r>
              <a:rPr lang="ar-SA" b="1" dirty="0" smtClean="0"/>
              <a:t> </a:t>
            </a:r>
            <a:endParaRPr lang="en-US" dirty="0"/>
          </a:p>
        </p:txBody>
      </p:sp>
      <p:sp>
        <p:nvSpPr>
          <p:cNvPr id="17" name="Rectangle 6"/>
          <p:cNvSpPr/>
          <p:nvPr/>
        </p:nvSpPr>
        <p:spPr>
          <a:xfrm>
            <a:off x="5105400" y="2819400"/>
            <a:ext cx="1779654" cy="461665"/>
          </a:xfrm>
          <a:prstGeom prst="rect">
            <a:avLst/>
          </a:prstGeom>
        </p:spPr>
        <p:txBody>
          <a:bodyPr wrap="none">
            <a:spAutoFit/>
          </a:bodyPr>
          <a:lstStyle/>
          <a:p>
            <a:r>
              <a:rPr lang="ar-SA" sz="2400" b="1" dirty="0" smtClean="0">
                <a:solidFill>
                  <a:srgbClr val="00B0F0"/>
                </a:solidFill>
                <a:latin typeface="Sakkal Majalla" pitchFamily="2" charset="-78"/>
                <a:cs typeface="Sakkal Majalla" pitchFamily="2" charset="-78"/>
              </a:rPr>
              <a:t>شبه جزيرة العرب</a:t>
            </a:r>
            <a:endParaRPr lang="ar-SA" sz="2400" dirty="0">
              <a:solidFill>
                <a:srgbClr val="00B0F0"/>
              </a:solidFill>
            </a:endParaRPr>
          </a:p>
        </p:txBody>
      </p:sp>
      <p:sp>
        <p:nvSpPr>
          <p:cNvPr id="18" name="Rectangle 11"/>
          <p:cNvSpPr/>
          <p:nvPr/>
        </p:nvSpPr>
        <p:spPr>
          <a:xfrm>
            <a:off x="2894365" y="4267200"/>
            <a:ext cx="915635" cy="461665"/>
          </a:xfrm>
          <a:prstGeom prst="rect">
            <a:avLst/>
          </a:prstGeom>
        </p:spPr>
        <p:txBody>
          <a:bodyPr wrap="none">
            <a:spAutoFit/>
          </a:bodyPr>
          <a:lstStyle/>
          <a:p>
            <a:r>
              <a:rPr lang="ar-SA" sz="2400" b="1" dirty="0" smtClean="0">
                <a:solidFill>
                  <a:srgbClr val="00B0F0"/>
                </a:solidFill>
                <a:latin typeface="Sakkal Majalla" pitchFamily="2" charset="-78"/>
                <a:cs typeface="Sakkal Majalla" pitchFamily="2" charset="-78"/>
              </a:rPr>
              <a:t>اليمامة </a:t>
            </a:r>
            <a:endParaRPr lang="ar-SA" sz="2400" dirty="0">
              <a:solidFill>
                <a:srgbClr val="00B0F0"/>
              </a:solidFill>
            </a:endParaRPr>
          </a:p>
        </p:txBody>
      </p:sp>
      <p:sp>
        <p:nvSpPr>
          <p:cNvPr id="19" name="Rectangle 6"/>
          <p:cNvSpPr/>
          <p:nvPr/>
        </p:nvSpPr>
        <p:spPr>
          <a:xfrm>
            <a:off x="1905000" y="2286000"/>
            <a:ext cx="1080745" cy="461665"/>
          </a:xfrm>
          <a:prstGeom prst="rect">
            <a:avLst/>
          </a:prstGeom>
        </p:spPr>
        <p:txBody>
          <a:bodyPr wrap="none">
            <a:spAutoFit/>
          </a:bodyPr>
          <a:lstStyle/>
          <a:p>
            <a:r>
              <a:rPr lang="ar-SA" sz="2400" b="1" dirty="0" smtClean="0">
                <a:solidFill>
                  <a:srgbClr val="00B0F0"/>
                </a:solidFill>
                <a:latin typeface="Sakkal Majalla" pitchFamily="2" charset="-78"/>
                <a:cs typeface="Sakkal Majalla" pitchFamily="2" charset="-78"/>
              </a:rPr>
              <a:t>الفتوحات</a:t>
            </a:r>
            <a:endParaRPr lang="ar-SA" sz="2400" dirty="0">
              <a:solidFill>
                <a:srgbClr val="00B0F0"/>
              </a:solidFill>
            </a:endParaRPr>
          </a:p>
        </p:txBody>
      </p:sp>
      <p:sp>
        <p:nvSpPr>
          <p:cNvPr id="20" name="Rectangle 11"/>
          <p:cNvSpPr/>
          <p:nvPr/>
        </p:nvSpPr>
        <p:spPr>
          <a:xfrm>
            <a:off x="6534217" y="4800600"/>
            <a:ext cx="780983" cy="461665"/>
          </a:xfrm>
          <a:prstGeom prst="rect">
            <a:avLst/>
          </a:prstGeom>
        </p:spPr>
        <p:txBody>
          <a:bodyPr wrap="none">
            <a:spAutoFit/>
          </a:bodyPr>
          <a:lstStyle/>
          <a:p>
            <a:r>
              <a:rPr lang="ar-SA" sz="2400" b="1" dirty="0" smtClean="0">
                <a:solidFill>
                  <a:srgbClr val="00B0F0"/>
                </a:solidFill>
                <a:latin typeface="Sakkal Majalla" pitchFamily="2" charset="-78"/>
                <a:cs typeface="Sakkal Majalla" pitchFamily="2" charset="-78"/>
              </a:rPr>
              <a:t>العراق</a:t>
            </a:r>
            <a:endParaRPr lang="ar-SA" sz="2400" dirty="0">
              <a:solidFill>
                <a:srgbClr val="00B0F0"/>
              </a:solidFill>
            </a:endParaRPr>
          </a:p>
        </p:txBody>
      </p:sp>
    </p:spTree>
    <p:extLst>
      <p:ext uri="{BB962C8B-B14F-4D97-AF65-F5344CB8AC3E}">
        <p14:creationId xmlns:p14="http://schemas.microsoft.com/office/powerpoint/2010/main" xmlns="" val="2025720615"/>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4)">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2"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 calcmode="lin" valueType="num">
                                      <p:cBhvr additive="base">
                                        <p:cTn id="18" dur="500" fill="hold"/>
                                        <p:tgtEl>
                                          <p:spTgt spid="12"/>
                                        </p:tgtEl>
                                        <p:attrNameLst>
                                          <p:attrName>ppt_x</p:attrName>
                                        </p:attrNameLst>
                                      </p:cBhvr>
                                      <p:tavLst>
                                        <p:tav tm="0">
                                          <p:val>
                                            <p:strVal val="1+#ppt_w/2"/>
                                          </p:val>
                                        </p:tav>
                                        <p:tav tm="100000">
                                          <p:val>
                                            <p:strVal val="#ppt_x"/>
                                          </p:val>
                                        </p:tav>
                                      </p:tavLst>
                                    </p:anim>
                                    <p:anim calcmode="lin" valueType="num">
                                      <p:cBhvr additive="base">
                                        <p:cTn id="19"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fade">
                                      <p:cBhvr>
                                        <p:cTn id="24" dur="1000"/>
                                        <p:tgtEl>
                                          <p:spTgt spid="14"/>
                                        </p:tgtEl>
                                      </p:cBhvr>
                                    </p:animEffect>
                                    <p:anim calcmode="lin" valueType="num">
                                      <p:cBhvr>
                                        <p:cTn id="25" dur="1000" fill="hold"/>
                                        <p:tgtEl>
                                          <p:spTgt spid="14"/>
                                        </p:tgtEl>
                                        <p:attrNameLst>
                                          <p:attrName>ppt_x</p:attrName>
                                        </p:attrNameLst>
                                      </p:cBhvr>
                                      <p:tavLst>
                                        <p:tav tm="0">
                                          <p:val>
                                            <p:strVal val="#ppt_x"/>
                                          </p:val>
                                        </p:tav>
                                        <p:tav tm="100000">
                                          <p:val>
                                            <p:strVal val="#ppt_x"/>
                                          </p:val>
                                        </p:tav>
                                      </p:tavLst>
                                    </p:anim>
                                    <p:anim calcmode="lin" valueType="num">
                                      <p:cBhvr>
                                        <p:cTn id="2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15">
                                            <p:txEl>
                                              <p:pRg st="0" end="0"/>
                                            </p:txEl>
                                          </p:spTgt>
                                        </p:tgtEl>
                                        <p:attrNameLst>
                                          <p:attrName>style.visibility</p:attrName>
                                        </p:attrNameLst>
                                      </p:cBhvr>
                                      <p:to>
                                        <p:strVal val="visible"/>
                                      </p:to>
                                    </p:set>
                                    <p:anim calcmode="lin" valueType="num">
                                      <p:cBhvr>
                                        <p:cTn id="31" dur="1000" fill="hold"/>
                                        <p:tgtEl>
                                          <p:spTgt spid="15">
                                            <p:txEl>
                                              <p:pRg st="0" end="0"/>
                                            </p:txEl>
                                          </p:spTgt>
                                        </p:tgtEl>
                                        <p:attrNameLst>
                                          <p:attrName>ppt_w</p:attrName>
                                        </p:attrNameLst>
                                      </p:cBhvr>
                                      <p:tavLst>
                                        <p:tav tm="0">
                                          <p:val>
                                            <p:fltVal val="0"/>
                                          </p:val>
                                        </p:tav>
                                        <p:tav tm="100000">
                                          <p:val>
                                            <p:strVal val="#ppt_w"/>
                                          </p:val>
                                        </p:tav>
                                      </p:tavLst>
                                    </p:anim>
                                    <p:anim calcmode="lin" valueType="num">
                                      <p:cBhvr>
                                        <p:cTn id="32" dur="1000" fill="hold"/>
                                        <p:tgtEl>
                                          <p:spTgt spid="15">
                                            <p:txEl>
                                              <p:pRg st="0" end="0"/>
                                            </p:txEl>
                                          </p:spTgt>
                                        </p:tgtEl>
                                        <p:attrNameLst>
                                          <p:attrName>ppt_h</p:attrName>
                                        </p:attrNameLst>
                                      </p:cBhvr>
                                      <p:tavLst>
                                        <p:tav tm="0">
                                          <p:val>
                                            <p:fltVal val="0"/>
                                          </p:val>
                                        </p:tav>
                                        <p:tav tm="100000">
                                          <p:val>
                                            <p:strVal val="#ppt_h"/>
                                          </p:val>
                                        </p:tav>
                                      </p:tavLst>
                                    </p:anim>
                                    <p:anim calcmode="lin" valueType="num">
                                      <p:cBhvr>
                                        <p:cTn id="33" dur="1000" fill="hold"/>
                                        <p:tgtEl>
                                          <p:spTgt spid="15">
                                            <p:txEl>
                                              <p:pRg st="0" end="0"/>
                                            </p:txEl>
                                          </p:spTgt>
                                        </p:tgtEl>
                                        <p:attrNameLst>
                                          <p:attrName>style.rotation</p:attrName>
                                        </p:attrNameLst>
                                      </p:cBhvr>
                                      <p:tavLst>
                                        <p:tav tm="0">
                                          <p:val>
                                            <p:fltVal val="90"/>
                                          </p:val>
                                        </p:tav>
                                        <p:tav tm="100000">
                                          <p:val>
                                            <p:fltVal val="0"/>
                                          </p:val>
                                        </p:tav>
                                      </p:tavLst>
                                    </p:anim>
                                    <p:animEffect transition="in" filter="fade">
                                      <p:cBhvr>
                                        <p:cTn id="34" dur="1000"/>
                                        <p:tgtEl>
                                          <p:spTgt spid="15">
                                            <p:txEl>
                                              <p:pRg st="0" end="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9"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anim calcmode="lin" valueType="num">
                                      <p:cBhvr additive="base">
                                        <p:cTn id="39" dur="500" fill="hold"/>
                                        <p:tgtEl>
                                          <p:spTgt spid="17"/>
                                        </p:tgtEl>
                                        <p:attrNameLst>
                                          <p:attrName>ppt_x</p:attrName>
                                        </p:attrNameLst>
                                      </p:cBhvr>
                                      <p:tavLst>
                                        <p:tav tm="0">
                                          <p:val>
                                            <p:strVal val="0-#ppt_w/2"/>
                                          </p:val>
                                        </p:tav>
                                        <p:tav tm="100000">
                                          <p:val>
                                            <p:strVal val="#ppt_x"/>
                                          </p:val>
                                        </p:tav>
                                      </p:tavLst>
                                    </p:anim>
                                    <p:anim calcmode="lin" valueType="num">
                                      <p:cBhvr additive="base">
                                        <p:cTn id="40"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9"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anim calcmode="lin" valueType="num">
                                      <p:cBhvr additive="base">
                                        <p:cTn id="45" dur="500" fill="hold"/>
                                        <p:tgtEl>
                                          <p:spTgt spid="19"/>
                                        </p:tgtEl>
                                        <p:attrNameLst>
                                          <p:attrName>ppt_x</p:attrName>
                                        </p:attrNameLst>
                                      </p:cBhvr>
                                      <p:tavLst>
                                        <p:tav tm="0">
                                          <p:val>
                                            <p:strVal val="0-#ppt_w/2"/>
                                          </p:val>
                                        </p:tav>
                                        <p:tav tm="100000">
                                          <p:val>
                                            <p:strVal val="#ppt_x"/>
                                          </p:val>
                                        </p:tav>
                                      </p:tavLst>
                                    </p:anim>
                                    <p:anim calcmode="lin" valueType="num">
                                      <p:cBhvr additive="base">
                                        <p:cTn id="46" dur="500" fill="hold"/>
                                        <p:tgtEl>
                                          <p:spTgt spid="19"/>
                                        </p:tgtEl>
                                        <p:attrNameLst>
                                          <p:attrName>ppt_y</p:attrName>
                                        </p:attrNameLst>
                                      </p:cBhvr>
                                      <p:tavLst>
                                        <p:tav tm="0">
                                          <p:val>
                                            <p:strVal val="0-#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31" presetClass="entr" presetSubtype="0" fill="hold" grpId="0" nodeType="clickEffect">
                                  <p:stCondLst>
                                    <p:cond delay="0"/>
                                  </p:stCondLst>
                                  <p:childTnLst>
                                    <p:set>
                                      <p:cBhvr>
                                        <p:cTn id="50" dur="1" fill="hold">
                                          <p:stCondLst>
                                            <p:cond delay="0"/>
                                          </p:stCondLst>
                                        </p:cTn>
                                        <p:tgtEl>
                                          <p:spTgt spid="16">
                                            <p:txEl>
                                              <p:pRg st="0" end="0"/>
                                            </p:txEl>
                                          </p:spTgt>
                                        </p:tgtEl>
                                        <p:attrNameLst>
                                          <p:attrName>style.visibility</p:attrName>
                                        </p:attrNameLst>
                                      </p:cBhvr>
                                      <p:to>
                                        <p:strVal val="visible"/>
                                      </p:to>
                                    </p:set>
                                    <p:anim calcmode="lin" valueType="num">
                                      <p:cBhvr>
                                        <p:cTn id="51" dur="1000" fill="hold"/>
                                        <p:tgtEl>
                                          <p:spTgt spid="16">
                                            <p:txEl>
                                              <p:pRg st="0" end="0"/>
                                            </p:txEl>
                                          </p:spTgt>
                                        </p:tgtEl>
                                        <p:attrNameLst>
                                          <p:attrName>ppt_w</p:attrName>
                                        </p:attrNameLst>
                                      </p:cBhvr>
                                      <p:tavLst>
                                        <p:tav tm="0">
                                          <p:val>
                                            <p:fltVal val="0"/>
                                          </p:val>
                                        </p:tav>
                                        <p:tav tm="100000">
                                          <p:val>
                                            <p:strVal val="#ppt_w"/>
                                          </p:val>
                                        </p:tav>
                                      </p:tavLst>
                                    </p:anim>
                                    <p:anim calcmode="lin" valueType="num">
                                      <p:cBhvr>
                                        <p:cTn id="52" dur="1000" fill="hold"/>
                                        <p:tgtEl>
                                          <p:spTgt spid="16">
                                            <p:txEl>
                                              <p:pRg st="0" end="0"/>
                                            </p:txEl>
                                          </p:spTgt>
                                        </p:tgtEl>
                                        <p:attrNameLst>
                                          <p:attrName>ppt_h</p:attrName>
                                        </p:attrNameLst>
                                      </p:cBhvr>
                                      <p:tavLst>
                                        <p:tav tm="0">
                                          <p:val>
                                            <p:fltVal val="0"/>
                                          </p:val>
                                        </p:tav>
                                        <p:tav tm="100000">
                                          <p:val>
                                            <p:strVal val="#ppt_h"/>
                                          </p:val>
                                        </p:tav>
                                      </p:tavLst>
                                    </p:anim>
                                    <p:anim calcmode="lin" valueType="num">
                                      <p:cBhvr>
                                        <p:cTn id="53" dur="1000" fill="hold"/>
                                        <p:tgtEl>
                                          <p:spTgt spid="16">
                                            <p:txEl>
                                              <p:pRg st="0" end="0"/>
                                            </p:txEl>
                                          </p:spTgt>
                                        </p:tgtEl>
                                        <p:attrNameLst>
                                          <p:attrName>style.rotation</p:attrName>
                                        </p:attrNameLst>
                                      </p:cBhvr>
                                      <p:tavLst>
                                        <p:tav tm="0">
                                          <p:val>
                                            <p:fltVal val="90"/>
                                          </p:val>
                                        </p:tav>
                                        <p:tav tm="100000">
                                          <p:val>
                                            <p:fltVal val="0"/>
                                          </p:val>
                                        </p:tav>
                                      </p:tavLst>
                                    </p:anim>
                                    <p:animEffect transition="in" filter="fade">
                                      <p:cBhvr>
                                        <p:cTn id="54" dur="1000"/>
                                        <p:tgtEl>
                                          <p:spTgt spid="16">
                                            <p:txEl>
                                              <p:pRg st="0" end="0"/>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2" presetClass="entr" presetSubtype="9" fill="hold" grpId="0" nodeType="clickEffect">
                                  <p:stCondLst>
                                    <p:cond delay="0"/>
                                  </p:stCondLst>
                                  <p:childTnLst>
                                    <p:set>
                                      <p:cBhvr>
                                        <p:cTn id="58" dur="1" fill="hold">
                                          <p:stCondLst>
                                            <p:cond delay="0"/>
                                          </p:stCondLst>
                                        </p:cTn>
                                        <p:tgtEl>
                                          <p:spTgt spid="18"/>
                                        </p:tgtEl>
                                        <p:attrNameLst>
                                          <p:attrName>style.visibility</p:attrName>
                                        </p:attrNameLst>
                                      </p:cBhvr>
                                      <p:to>
                                        <p:strVal val="visible"/>
                                      </p:to>
                                    </p:set>
                                    <p:anim calcmode="lin" valueType="num">
                                      <p:cBhvr additive="base">
                                        <p:cTn id="59" dur="500" fill="hold"/>
                                        <p:tgtEl>
                                          <p:spTgt spid="18"/>
                                        </p:tgtEl>
                                        <p:attrNameLst>
                                          <p:attrName>ppt_x</p:attrName>
                                        </p:attrNameLst>
                                      </p:cBhvr>
                                      <p:tavLst>
                                        <p:tav tm="0">
                                          <p:val>
                                            <p:strVal val="0-#ppt_w/2"/>
                                          </p:val>
                                        </p:tav>
                                        <p:tav tm="100000">
                                          <p:val>
                                            <p:strVal val="#ppt_x"/>
                                          </p:val>
                                        </p:tav>
                                      </p:tavLst>
                                    </p:anim>
                                    <p:anim calcmode="lin" valueType="num">
                                      <p:cBhvr additive="base">
                                        <p:cTn id="60" dur="500" fill="hold"/>
                                        <p:tgtEl>
                                          <p:spTgt spid="18"/>
                                        </p:tgtEl>
                                        <p:attrNameLst>
                                          <p:attrName>ppt_y</p:attrName>
                                        </p:attrNameLst>
                                      </p:cBhvr>
                                      <p:tavLst>
                                        <p:tav tm="0">
                                          <p:val>
                                            <p:strVal val="0-#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9" fill="hold" grpId="0" nodeType="clickEffect">
                                  <p:stCondLst>
                                    <p:cond delay="0"/>
                                  </p:stCondLst>
                                  <p:childTnLst>
                                    <p:set>
                                      <p:cBhvr>
                                        <p:cTn id="64" dur="1" fill="hold">
                                          <p:stCondLst>
                                            <p:cond delay="0"/>
                                          </p:stCondLst>
                                        </p:cTn>
                                        <p:tgtEl>
                                          <p:spTgt spid="20"/>
                                        </p:tgtEl>
                                        <p:attrNameLst>
                                          <p:attrName>style.visibility</p:attrName>
                                        </p:attrNameLst>
                                      </p:cBhvr>
                                      <p:to>
                                        <p:strVal val="visible"/>
                                      </p:to>
                                    </p:set>
                                    <p:anim calcmode="lin" valueType="num">
                                      <p:cBhvr additive="base">
                                        <p:cTn id="65" dur="500" fill="hold"/>
                                        <p:tgtEl>
                                          <p:spTgt spid="20"/>
                                        </p:tgtEl>
                                        <p:attrNameLst>
                                          <p:attrName>ppt_x</p:attrName>
                                        </p:attrNameLst>
                                      </p:cBhvr>
                                      <p:tavLst>
                                        <p:tav tm="0">
                                          <p:val>
                                            <p:strVal val="0-#ppt_w/2"/>
                                          </p:val>
                                        </p:tav>
                                        <p:tav tm="100000">
                                          <p:val>
                                            <p:strVal val="#ppt_x"/>
                                          </p:val>
                                        </p:tav>
                                      </p:tavLst>
                                    </p:anim>
                                    <p:anim calcmode="lin" valueType="num">
                                      <p:cBhvr additive="base">
                                        <p:cTn id="66" dur="500" fill="hold"/>
                                        <p:tgtEl>
                                          <p:spTgt spid="2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2"/>
      <p:bldP spid="12" grpId="0" animBg="1"/>
      <p:bldP spid="14" grpId="0"/>
      <p:bldP spid="15" grpId="0" build="allAtOnce"/>
      <p:bldP spid="16" grpId="0" build="allAtOnce"/>
      <p:bldP spid="17" grpId="0"/>
      <p:bldP spid="18" grpId="0"/>
      <p:bldP spid="19" grpId="0"/>
      <p:bldP spid="2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324600" y="729343"/>
            <a:ext cx="1617751" cy="461665"/>
          </a:xfrm>
          <a:prstGeom prst="rect">
            <a:avLst/>
          </a:prstGeom>
        </p:spPr>
        <p:txBody>
          <a:bodyPr wrap="none">
            <a:spAutoFit/>
          </a:bodyPr>
          <a:lstStyle/>
          <a:p>
            <a:pPr rtl="1"/>
            <a:r>
              <a:rPr lang="ar-SA" sz="2400" b="1" dirty="0" smtClean="0">
                <a:solidFill>
                  <a:srgbClr val="7030A0"/>
                </a:solidFill>
              </a:rPr>
              <a:t>عللي لما يأتي </a:t>
            </a:r>
            <a:endParaRPr lang="en-US" sz="2400" dirty="0">
              <a:solidFill>
                <a:srgbClr val="7030A0"/>
              </a:solidFill>
            </a:endParaRPr>
          </a:p>
        </p:txBody>
      </p:sp>
      <p:sp>
        <p:nvSpPr>
          <p:cNvPr id="3" name="Flowchart: Multidocument 2"/>
          <p:cNvSpPr/>
          <p:nvPr/>
        </p:nvSpPr>
        <p:spPr>
          <a:xfrm>
            <a:off x="7918484" y="685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6" name="Rectangle 8"/>
          <p:cNvSpPr/>
          <p:nvPr/>
        </p:nvSpPr>
        <p:spPr>
          <a:xfrm>
            <a:off x="1854399" y="1981200"/>
            <a:ext cx="6748963" cy="400110"/>
          </a:xfrm>
          <a:prstGeom prst="rect">
            <a:avLst/>
          </a:prstGeom>
        </p:spPr>
        <p:txBody>
          <a:bodyPr wrap="none">
            <a:spAutoFit/>
          </a:bodyPr>
          <a:lstStyle/>
          <a:p>
            <a:pPr algn="r" rtl="1"/>
            <a:r>
              <a:rPr lang="ar-SA" sz="2000" b="1" dirty="0" smtClean="0"/>
              <a:t>1- تحرك خالد بن الوليد رضي الله عنه من الحيرة الى الأنبار شمال غرب العراق</a:t>
            </a:r>
            <a:endParaRPr lang="en-US" sz="2000" dirty="0"/>
          </a:p>
        </p:txBody>
      </p:sp>
      <p:sp>
        <p:nvSpPr>
          <p:cNvPr id="7" name="Rectangle 8"/>
          <p:cNvSpPr/>
          <p:nvPr/>
        </p:nvSpPr>
        <p:spPr>
          <a:xfrm>
            <a:off x="1295400" y="3352800"/>
            <a:ext cx="7386959" cy="400110"/>
          </a:xfrm>
          <a:prstGeom prst="rect">
            <a:avLst/>
          </a:prstGeom>
        </p:spPr>
        <p:txBody>
          <a:bodyPr wrap="none">
            <a:spAutoFit/>
          </a:bodyPr>
          <a:lstStyle/>
          <a:p>
            <a:pPr algn="r" rtl="1"/>
            <a:r>
              <a:rPr lang="ar-SA" sz="2000" b="1" dirty="0" smtClean="0"/>
              <a:t>2- اضطرار خالد بن الوليد الى العودة بعد فتح عين التمر الى شمال شبه الجزيرة العربية</a:t>
            </a:r>
            <a:endParaRPr lang="en-US" sz="2000" dirty="0"/>
          </a:p>
        </p:txBody>
      </p:sp>
      <p:sp>
        <p:nvSpPr>
          <p:cNvPr id="8" name="Rectangle 8"/>
          <p:cNvSpPr/>
          <p:nvPr/>
        </p:nvSpPr>
        <p:spPr>
          <a:xfrm>
            <a:off x="1016143" y="5086290"/>
            <a:ext cx="7739619" cy="400110"/>
          </a:xfrm>
          <a:prstGeom prst="rect">
            <a:avLst/>
          </a:prstGeom>
        </p:spPr>
        <p:txBody>
          <a:bodyPr wrap="none">
            <a:spAutoFit/>
          </a:bodyPr>
          <a:lstStyle/>
          <a:p>
            <a:pPr algn="r" rtl="1"/>
            <a:r>
              <a:rPr lang="ar-SA" sz="2000" b="1" dirty="0" smtClean="0"/>
              <a:t>3- حين رجع بن الوليد الى الحيرة أتاه أمر الخليفة أبي بكر رضي الله عنه بالمسير الى الشام</a:t>
            </a:r>
            <a:endParaRPr lang="en-US" sz="2000" dirty="0"/>
          </a:p>
        </p:txBody>
      </p:sp>
      <p:sp>
        <p:nvSpPr>
          <p:cNvPr id="10" name="Rectangle 7"/>
          <p:cNvSpPr/>
          <p:nvPr/>
        </p:nvSpPr>
        <p:spPr>
          <a:xfrm rot="20041682">
            <a:off x="49418" y="615788"/>
            <a:ext cx="3025188" cy="923330"/>
          </a:xfrm>
          <a:prstGeom prst="rect">
            <a:avLst/>
          </a:prstGeom>
          <a:noFill/>
        </p:spPr>
        <p:txBody>
          <a:bodyPr wrap="none" lIns="91440" tIns="45720" rIns="91440" bIns="45720">
            <a:prstTxWarp prst="textFadeUp">
              <a:avLst/>
            </a:prstTxWarp>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ar-SA" sz="54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متروك للطالب</a:t>
            </a:r>
            <a:endParaRPr lang="en-US" sz="5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Tree>
    <p:extLst>
      <p:ext uri="{BB962C8B-B14F-4D97-AF65-F5344CB8AC3E}">
        <p14:creationId xmlns:p14="http://schemas.microsoft.com/office/powerpoint/2010/main" xmlns="" val="3498054331"/>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3"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3)">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3"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3)">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fill="hold"/>
                                        <p:tgtEl>
                                          <p:spTgt spid="8"/>
                                        </p:tgtEl>
                                        <p:attrNameLst>
                                          <p:attrName>ppt_x</p:attrName>
                                        </p:attrNameLst>
                                      </p:cBhvr>
                                      <p:tavLst>
                                        <p:tav tm="0">
                                          <p:val>
                                            <p:strVal val="#ppt_x"/>
                                          </p:val>
                                        </p:tav>
                                        <p:tav tm="100000">
                                          <p:val>
                                            <p:strVal val="#ppt_x"/>
                                          </p:val>
                                        </p:tav>
                                      </p:tavLst>
                                    </p:anim>
                                    <p:anim calcmode="lin" valueType="num">
                                      <p:cBhvr additive="base">
                                        <p:cTn id="3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9" presetClass="entr" presetSubtype="0" decel="10000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p:cTn id="35" dur="500" fill="hold"/>
                                        <p:tgtEl>
                                          <p:spTgt spid="10"/>
                                        </p:tgtEl>
                                        <p:attrNameLst>
                                          <p:attrName>ppt_w</p:attrName>
                                        </p:attrNameLst>
                                      </p:cBhvr>
                                      <p:tavLst>
                                        <p:tav tm="0">
                                          <p:val>
                                            <p:fltVal val="0"/>
                                          </p:val>
                                        </p:tav>
                                        <p:tav tm="100000">
                                          <p:val>
                                            <p:strVal val="#ppt_w"/>
                                          </p:val>
                                        </p:tav>
                                      </p:tavLst>
                                    </p:anim>
                                    <p:anim calcmode="lin" valueType="num">
                                      <p:cBhvr>
                                        <p:cTn id="36" dur="500" fill="hold"/>
                                        <p:tgtEl>
                                          <p:spTgt spid="10"/>
                                        </p:tgtEl>
                                        <p:attrNameLst>
                                          <p:attrName>ppt_h</p:attrName>
                                        </p:attrNameLst>
                                      </p:cBhvr>
                                      <p:tavLst>
                                        <p:tav tm="0">
                                          <p:val>
                                            <p:fltVal val="0"/>
                                          </p:val>
                                        </p:tav>
                                        <p:tav tm="100000">
                                          <p:val>
                                            <p:strVal val="#ppt_h"/>
                                          </p:val>
                                        </p:tav>
                                      </p:tavLst>
                                    </p:anim>
                                    <p:anim calcmode="lin" valueType="num">
                                      <p:cBhvr>
                                        <p:cTn id="37" dur="500" fill="hold"/>
                                        <p:tgtEl>
                                          <p:spTgt spid="10"/>
                                        </p:tgtEl>
                                        <p:attrNameLst>
                                          <p:attrName>style.rotation</p:attrName>
                                        </p:attrNameLst>
                                      </p:cBhvr>
                                      <p:tavLst>
                                        <p:tav tm="0">
                                          <p:val>
                                            <p:fltVal val="360"/>
                                          </p:val>
                                        </p:tav>
                                        <p:tav tm="100000">
                                          <p:val>
                                            <p:fltVal val="0"/>
                                          </p:val>
                                        </p:tav>
                                      </p:tavLst>
                                    </p:anim>
                                    <p:animEffect transition="in" filter="fade">
                                      <p:cBhvr>
                                        <p:cTn id="3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6" grpId="0"/>
      <p:bldP spid="7" grpId="0"/>
      <p:bldP spid="8" grpId="0"/>
      <p:bldP spid="1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lowchart: Multidocument 1"/>
          <p:cNvSpPr/>
          <p:nvPr/>
        </p:nvSpPr>
        <p:spPr>
          <a:xfrm>
            <a:off x="7911594" y="304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11" name="Rectangle 3"/>
          <p:cNvSpPr/>
          <p:nvPr/>
        </p:nvSpPr>
        <p:spPr>
          <a:xfrm>
            <a:off x="5257800" y="381000"/>
            <a:ext cx="2730235" cy="461665"/>
          </a:xfrm>
          <a:prstGeom prst="rect">
            <a:avLst/>
          </a:prstGeom>
        </p:spPr>
        <p:txBody>
          <a:bodyPr wrap="none">
            <a:spAutoFit/>
          </a:bodyPr>
          <a:lstStyle/>
          <a:p>
            <a:pPr rtl="1"/>
            <a:r>
              <a:rPr lang="ar-SA" sz="2400" b="1" dirty="0" smtClean="0">
                <a:solidFill>
                  <a:srgbClr val="7030A0"/>
                </a:solidFill>
              </a:rPr>
              <a:t>اختاري الإجابة الصحيحة </a:t>
            </a:r>
            <a:endParaRPr lang="en-US" sz="2400" dirty="0">
              <a:solidFill>
                <a:srgbClr val="7030A0"/>
              </a:solidFill>
            </a:endParaRPr>
          </a:p>
        </p:txBody>
      </p:sp>
      <p:sp>
        <p:nvSpPr>
          <p:cNvPr id="12" name="Rectangle 7"/>
          <p:cNvSpPr/>
          <p:nvPr/>
        </p:nvSpPr>
        <p:spPr>
          <a:xfrm>
            <a:off x="685801" y="1159133"/>
            <a:ext cx="8002190" cy="400110"/>
          </a:xfrm>
          <a:prstGeom prst="rect">
            <a:avLst/>
          </a:prstGeom>
        </p:spPr>
        <p:txBody>
          <a:bodyPr wrap="square">
            <a:spAutoFit/>
          </a:bodyPr>
          <a:lstStyle/>
          <a:p>
            <a:pPr algn="r"/>
            <a:r>
              <a:rPr lang="ar-SA" sz="2000" b="1" dirty="0" smtClean="0">
                <a:latin typeface="Sakkal Majalla" pitchFamily="2" charset="-78"/>
                <a:cs typeface="Sakkal Majalla" pitchFamily="2" charset="-78"/>
              </a:rPr>
              <a:t>1- أولى الوقائع بين خالد بن الوليد وبين هرمز الحاكم الفارسي على ثغر الأبله على الخليج العربي  </a:t>
            </a:r>
            <a:endParaRPr lang="ar-SA" sz="2000" dirty="0">
              <a:latin typeface="Sakkal Majalla" pitchFamily="2" charset="-78"/>
              <a:cs typeface="Sakkal Majalla" pitchFamily="2" charset="-78"/>
            </a:endParaRPr>
          </a:p>
        </p:txBody>
      </p:sp>
      <p:sp>
        <p:nvSpPr>
          <p:cNvPr id="13" name="Rectangle 5"/>
          <p:cNvSpPr/>
          <p:nvPr/>
        </p:nvSpPr>
        <p:spPr>
          <a:xfrm>
            <a:off x="4800600" y="1905000"/>
            <a:ext cx="1167307"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فتح عين التمر</a:t>
            </a:r>
            <a:endParaRPr lang="ar-SA" b="1" dirty="0">
              <a:solidFill>
                <a:srgbClr val="00B0F0"/>
              </a:solidFill>
              <a:latin typeface="Sakkal Majalla" pitchFamily="2" charset="-78"/>
              <a:cs typeface="Sakkal Majalla" pitchFamily="2" charset="-78"/>
            </a:endParaRPr>
          </a:p>
        </p:txBody>
      </p:sp>
      <p:sp>
        <p:nvSpPr>
          <p:cNvPr id="14" name="Rectangle 5"/>
          <p:cNvSpPr/>
          <p:nvPr/>
        </p:nvSpPr>
        <p:spPr>
          <a:xfrm>
            <a:off x="1905000" y="1905000"/>
            <a:ext cx="1762021" cy="400110"/>
          </a:xfrm>
          <a:prstGeom prst="rect">
            <a:avLst/>
          </a:prstGeom>
        </p:spPr>
        <p:txBody>
          <a:bodyPr wrap="none">
            <a:spAutoFit/>
          </a:bodyPr>
          <a:lstStyle/>
          <a:p>
            <a:r>
              <a:rPr lang="ar-SA" sz="2000" b="1" dirty="0" smtClean="0">
                <a:solidFill>
                  <a:srgbClr val="00B0F0"/>
                </a:solidFill>
                <a:latin typeface="Sakkal Majalla" pitchFamily="2" charset="-78"/>
                <a:cs typeface="Sakkal Majalla" pitchFamily="2" charset="-78"/>
              </a:rPr>
              <a:t>معركة ذات السلاسل</a:t>
            </a:r>
            <a:endParaRPr lang="ar-SA" sz="2000" b="1" dirty="0">
              <a:solidFill>
                <a:srgbClr val="00B0F0"/>
              </a:solidFill>
              <a:latin typeface="Sakkal Majalla" pitchFamily="2" charset="-78"/>
              <a:cs typeface="Sakkal Majalla" pitchFamily="2" charset="-78"/>
            </a:endParaRPr>
          </a:p>
        </p:txBody>
      </p:sp>
      <p:sp>
        <p:nvSpPr>
          <p:cNvPr id="15" name="Rectangle 5"/>
          <p:cNvSpPr/>
          <p:nvPr/>
        </p:nvSpPr>
        <p:spPr>
          <a:xfrm>
            <a:off x="7239000" y="1905000"/>
            <a:ext cx="904415"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فتح الأنبار </a:t>
            </a:r>
            <a:endParaRPr lang="ar-SA" b="1" dirty="0">
              <a:solidFill>
                <a:srgbClr val="00B0F0"/>
              </a:solidFill>
              <a:latin typeface="Sakkal Majalla" pitchFamily="2" charset="-78"/>
              <a:cs typeface="Sakkal Majalla" pitchFamily="2" charset="-78"/>
            </a:endParaRPr>
          </a:p>
        </p:txBody>
      </p:sp>
      <p:sp>
        <p:nvSpPr>
          <p:cNvPr id="16" name="سهم مسنن إلى اليمين 15"/>
          <p:cNvSpPr/>
          <p:nvPr/>
        </p:nvSpPr>
        <p:spPr>
          <a:xfrm rot="16200000">
            <a:off x="2478733" y="2321867"/>
            <a:ext cx="452735" cy="381000"/>
          </a:xfrm>
          <a:prstGeom prst="notchedRightArrow">
            <a:avLst/>
          </a:prstGeom>
        </p:spPr>
        <p:style>
          <a:lnRef idx="1">
            <a:schemeClr val="accent2"/>
          </a:lnRef>
          <a:fillRef idx="3">
            <a:schemeClr val="accent2"/>
          </a:fillRef>
          <a:effectRef idx="2">
            <a:schemeClr val="accent2"/>
          </a:effectRef>
          <a:fontRef idx="minor">
            <a:schemeClr val="lt1"/>
          </a:fontRef>
        </p:style>
        <p:txBody>
          <a:bodyPr rtlCol="1" anchor="ctr"/>
          <a:lstStyle/>
          <a:p>
            <a:pPr algn="ctr"/>
            <a:endParaRPr lang="ar-SA"/>
          </a:p>
        </p:txBody>
      </p:sp>
      <p:sp>
        <p:nvSpPr>
          <p:cNvPr id="17" name="Rectangle 7"/>
          <p:cNvSpPr/>
          <p:nvPr/>
        </p:nvSpPr>
        <p:spPr>
          <a:xfrm>
            <a:off x="685800" y="3429000"/>
            <a:ext cx="8002190" cy="400110"/>
          </a:xfrm>
          <a:prstGeom prst="rect">
            <a:avLst/>
          </a:prstGeom>
        </p:spPr>
        <p:txBody>
          <a:bodyPr wrap="square">
            <a:spAutoFit/>
          </a:bodyPr>
          <a:lstStyle/>
          <a:p>
            <a:pPr algn="r"/>
            <a:r>
              <a:rPr lang="ar-SA" sz="2000" b="1" dirty="0" smtClean="0">
                <a:latin typeface="Sakkal Majalla" pitchFamily="2" charset="-78"/>
                <a:cs typeface="Sakkal Majalla" pitchFamily="2" charset="-78"/>
              </a:rPr>
              <a:t>2- شدد المسلمون الحصار عليها الى أن طلب أهلها الصلح فدخلها المسلمون صلحا سنة 12 ه </a:t>
            </a:r>
            <a:endParaRPr lang="ar-SA" sz="2000" dirty="0">
              <a:latin typeface="Sakkal Majalla" pitchFamily="2" charset="-78"/>
              <a:cs typeface="Sakkal Majalla" pitchFamily="2" charset="-78"/>
            </a:endParaRPr>
          </a:p>
        </p:txBody>
      </p:sp>
      <p:sp>
        <p:nvSpPr>
          <p:cNvPr id="18" name="Rectangle 5"/>
          <p:cNvSpPr/>
          <p:nvPr/>
        </p:nvSpPr>
        <p:spPr>
          <a:xfrm>
            <a:off x="4800599" y="4174867"/>
            <a:ext cx="1072730" cy="369332"/>
          </a:xfrm>
          <a:prstGeom prst="rect">
            <a:avLst/>
          </a:prstGeom>
        </p:spPr>
        <p:txBody>
          <a:bodyPr wrap="none">
            <a:spAutoFit/>
          </a:bodyPr>
          <a:lstStyle/>
          <a:p>
            <a:r>
              <a:rPr lang="ar-SA" b="1" dirty="0" err="1" smtClean="0">
                <a:solidFill>
                  <a:srgbClr val="00B0F0"/>
                </a:solidFill>
                <a:latin typeface="Sakkal Majalla" pitchFamily="2" charset="-78"/>
                <a:cs typeface="Sakkal Majalla" pitchFamily="2" charset="-78"/>
              </a:rPr>
              <a:t>دومة</a:t>
            </a:r>
            <a:r>
              <a:rPr lang="ar-SA" b="1" dirty="0" smtClean="0">
                <a:solidFill>
                  <a:srgbClr val="00B0F0"/>
                </a:solidFill>
                <a:latin typeface="Sakkal Majalla" pitchFamily="2" charset="-78"/>
                <a:cs typeface="Sakkal Majalla" pitchFamily="2" charset="-78"/>
              </a:rPr>
              <a:t> الجندل</a:t>
            </a:r>
            <a:endParaRPr lang="ar-SA" b="1" dirty="0">
              <a:solidFill>
                <a:srgbClr val="00B0F0"/>
              </a:solidFill>
              <a:latin typeface="Sakkal Majalla" pitchFamily="2" charset="-78"/>
              <a:cs typeface="Sakkal Majalla" pitchFamily="2" charset="-78"/>
            </a:endParaRPr>
          </a:p>
        </p:txBody>
      </p:sp>
      <p:sp>
        <p:nvSpPr>
          <p:cNvPr id="19" name="Rectangle 5"/>
          <p:cNvSpPr/>
          <p:nvPr/>
        </p:nvSpPr>
        <p:spPr>
          <a:xfrm>
            <a:off x="1904999" y="4174867"/>
            <a:ext cx="777777" cy="400110"/>
          </a:xfrm>
          <a:prstGeom prst="rect">
            <a:avLst/>
          </a:prstGeom>
        </p:spPr>
        <p:txBody>
          <a:bodyPr wrap="none">
            <a:spAutoFit/>
          </a:bodyPr>
          <a:lstStyle/>
          <a:p>
            <a:r>
              <a:rPr lang="ar-SA" sz="2000" b="1" dirty="0" err="1" smtClean="0">
                <a:solidFill>
                  <a:srgbClr val="00B0F0"/>
                </a:solidFill>
                <a:latin typeface="Sakkal Majalla" pitchFamily="2" charset="-78"/>
                <a:cs typeface="Sakkal Majalla" pitchFamily="2" charset="-78"/>
              </a:rPr>
              <a:t>الفراض</a:t>
            </a:r>
            <a:endParaRPr lang="ar-SA" sz="2000" b="1" dirty="0">
              <a:solidFill>
                <a:srgbClr val="00B0F0"/>
              </a:solidFill>
              <a:latin typeface="Sakkal Majalla" pitchFamily="2" charset="-78"/>
              <a:cs typeface="Sakkal Majalla" pitchFamily="2" charset="-78"/>
            </a:endParaRPr>
          </a:p>
        </p:txBody>
      </p:sp>
      <p:sp>
        <p:nvSpPr>
          <p:cNvPr id="20" name="Rectangle 5"/>
          <p:cNvSpPr/>
          <p:nvPr/>
        </p:nvSpPr>
        <p:spPr>
          <a:xfrm>
            <a:off x="7238999" y="4174867"/>
            <a:ext cx="641522"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الحيرة </a:t>
            </a:r>
            <a:endParaRPr lang="ar-SA" b="1" dirty="0">
              <a:solidFill>
                <a:srgbClr val="00B0F0"/>
              </a:solidFill>
              <a:latin typeface="Sakkal Majalla" pitchFamily="2" charset="-78"/>
              <a:cs typeface="Sakkal Majalla" pitchFamily="2" charset="-78"/>
            </a:endParaRPr>
          </a:p>
        </p:txBody>
      </p:sp>
      <p:sp>
        <p:nvSpPr>
          <p:cNvPr id="21" name="سهم مسنن إلى اليمين 20"/>
          <p:cNvSpPr/>
          <p:nvPr/>
        </p:nvSpPr>
        <p:spPr>
          <a:xfrm rot="16200000">
            <a:off x="7279333" y="4607868"/>
            <a:ext cx="452735" cy="381000"/>
          </a:xfrm>
          <a:prstGeom prst="notchedRightArrow">
            <a:avLst/>
          </a:prstGeom>
        </p:spPr>
        <p:style>
          <a:lnRef idx="1">
            <a:schemeClr val="accent2"/>
          </a:lnRef>
          <a:fillRef idx="3">
            <a:schemeClr val="accent2"/>
          </a:fillRef>
          <a:effectRef idx="2">
            <a:schemeClr val="accent2"/>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xmlns="" val="3498054331"/>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grpId="0" nodeType="clickEffect">
                                  <p:stCondLst>
                                    <p:cond delay="0"/>
                                  </p:stCondLst>
                                  <p:childTnLst>
                                    <p:set>
                                      <p:cBhvr>
                                        <p:cTn id="6" dur="1" fill="hold">
                                          <p:stCondLst>
                                            <p:cond delay="0"/>
                                          </p:stCondLst>
                                        </p:cTn>
                                        <p:tgtEl>
                                          <p:spTgt spid="9">
                                            <p:bg/>
                                          </p:spTgt>
                                        </p:tgtEl>
                                        <p:attrNameLst>
                                          <p:attrName>style.visibility</p:attrName>
                                        </p:attrNameLst>
                                      </p:cBhvr>
                                      <p:to>
                                        <p:strVal val="visible"/>
                                      </p:to>
                                    </p:set>
                                    <p:anim calcmode="lin" valueType="num">
                                      <p:cBhvr>
                                        <p:cTn id="7" dur="500" fill="hold"/>
                                        <p:tgtEl>
                                          <p:spTgt spid="9">
                                            <p:bg/>
                                          </p:spTgt>
                                        </p:tgtEl>
                                        <p:attrNameLst>
                                          <p:attrName>ppt_w</p:attrName>
                                        </p:attrNameLst>
                                      </p:cBhvr>
                                      <p:tavLst>
                                        <p:tav tm="0">
                                          <p:val>
                                            <p:fltVal val="0"/>
                                          </p:val>
                                        </p:tav>
                                        <p:tav tm="100000">
                                          <p:val>
                                            <p:strVal val="#ppt_w"/>
                                          </p:val>
                                        </p:tav>
                                      </p:tavLst>
                                    </p:anim>
                                    <p:anim calcmode="lin" valueType="num">
                                      <p:cBhvr>
                                        <p:cTn id="8" dur="500" fill="hold"/>
                                        <p:tgtEl>
                                          <p:spTgt spid="9">
                                            <p:bg/>
                                          </p:spTgt>
                                        </p:tgtEl>
                                        <p:attrNameLst>
                                          <p:attrName>ppt_h</p:attrName>
                                        </p:attrNameLst>
                                      </p:cBhvr>
                                      <p:tavLst>
                                        <p:tav tm="0">
                                          <p:val>
                                            <p:fltVal val="0"/>
                                          </p:val>
                                        </p:tav>
                                        <p:tav tm="100000">
                                          <p:val>
                                            <p:strVal val="#ppt_h"/>
                                          </p:val>
                                        </p:tav>
                                      </p:tavLst>
                                    </p:anim>
                                    <p:animEffect transition="in" filter="fade">
                                      <p:cBhvr>
                                        <p:cTn id="9" dur="500"/>
                                        <p:tgtEl>
                                          <p:spTgt spid="9">
                                            <p:bg/>
                                          </p:spTgt>
                                        </p:tgtEl>
                                      </p:cBhvr>
                                    </p:animEffect>
                                    <p:anim calcmode="lin" valueType="num">
                                      <p:cBhvr>
                                        <p:cTn id="10" dur="500" fill="hold"/>
                                        <p:tgtEl>
                                          <p:spTgt spid="9">
                                            <p:bg/>
                                          </p:spTgt>
                                        </p:tgtEl>
                                        <p:attrNameLst>
                                          <p:attrName>ppt_x</p:attrName>
                                        </p:attrNameLst>
                                      </p:cBhvr>
                                      <p:tavLst>
                                        <p:tav tm="0">
                                          <p:val>
                                            <p:fltVal val="0.5"/>
                                          </p:val>
                                        </p:tav>
                                        <p:tav tm="100000">
                                          <p:val>
                                            <p:strVal val="#ppt_x"/>
                                          </p:val>
                                        </p:tav>
                                      </p:tavLst>
                                    </p:anim>
                                    <p:anim calcmode="lin" valueType="num">
                                      <p:cBhvr>
                                        <p:cTn id="11" dur="500" fill="hold"/>
                                        <p:tgtEl>
                                          <p:spTgt spid="9">
                                            <p:bg/>
                                          </p:spTgt>
                                        </p:tgtEl>
                                        <p:attrNameLst>
                                          <p:attrName>ppt_y</p:attrName>
                                        </p:attrNameLst>
                                      </p:cBhvr>
                                      <p:tavLst>
                                        <p:tav tm="0">
                                          <p:val>
                                            <p:fltVal val="0.5"/>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3" presetClass="entr" presetSubtype="528" fill="hold" grpId="0" nodeType="clickEffect">
                                  <p:stCondLst>
                                    <p:cond delay="0"/>
                                  </p:stCondLst>
                                  <p:childTnLst>
                                    <p:set>
                                      <p:cBhvr>
                                        <p:cTn id="15" dur="1" fill="hold">
                                          <p:stCondLst>
                                            <p:cond delay="0"/>
                                          </p:stCondLst>
                                        </p:cTn>
                                        <p:tgtEl>
                                          <p:spTgt spid="9">
                                            <p:txEl>
                                              <p:pRg st="0" end="0"/>
                                            </p:txEl>
                                          </p:spTgt>
                                        </p:tgtEl>
                                        <p:attrNameLst>
                                          <p:attrName>style.visibility</p:attrName>
                                        </p:attrNameLst>
                                      </p:cBhvr>
                                      <p:to>
                                        <p:strVal val="visible"/>
                                      </p:to>
                                    </p:set>
                                    <p:anim calcmode="lin" valueType="num">
                                      <p:cBhvr>
                                        <p:cTn id="16"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17"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18" dur="500"/>
                                        <p:tgtEl>
                                          <p:spTgt spid="9">
                                            <p:txEl>
                                              <p:pRg st="0" end="0"/>
                                            </p:txEl>
                                          </p:spTgt>
                                        </p:tgtEl>
                                      </p:cBhvr>
                                    </p:animEffect>
                                    <p:anim calcmode="lin" valueType="num">
                                      <p:cBhvr>
                                        <p:cTn id="19" dur="500" fill="hold"/>
                                        <p:tgtEl>
                                          <p:spTgt spid="9">
                                            <p:txEl>
                                              <p:pRg st="0" end="0"/>
                                            </p:txEl>
                                          </p:spTgt>
                                        </p:tgtEl>
                                        <p:attrNameLst>
                                          <p:attrName>ppt_x</p:attrName>
                                        </p:attrNameLst>
                                      </p:cBhvr>
                                      <p:tavLst>
                                        <p:tav tm="0">
                                          <p:val>
                                            <p:fltVal val="0.5"/>
                                          </p:val>
                                        </p:tav>
                                        <p:tav tm="100000">
                                          <p:val>
                                            <p:strVal val="#ppt_x"/>
                                          </p:val>
                                        </p:tav>
                                      </p:tavLst>
                                    </p:anim>
                                    <p:anim calcmode="lin" valueType="num">
                                      <p:cBhvr>
                                        <p:cTn id="20" dur="500" fill="hold"/>
                                        <p:tgtEl>
                                          <p:spTgt spid="9">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528" fill="hold" grpId="0" nodeType="clickEffect">
                                  <p:stCondLst>
                                    <p:cond delay="0"/>
                                  </p:stCondLst>
                                  <p:childTnLst>
                                    <p:set>
                                      <p:cBhvr>
                                        <p:cTn id="24" dur="1" fill="hold">
                                          <p:stCondLst>
                                            <p:cond delay="0"/>
                                          </p:stCondLst>
                                        </p:cTn>
                                        <p:tgtEl>
                                          <p:spTgt spid="11">
                                            <p:txEl>
                                              <p:pRg st="0" end="0"/>
                                            </p:txEl>
                                          </p:spTgt>
                                        </p:tgtEl>
                                        <p:attrNameLst>
                                          <p:attrName>style.visibility</p:attrName>
                                        </p:attrNameLst>
                                      </p:cBhvr>
                                      <p:to>
                                        <p:strVal val="visible"/>
                                      </p:to>
                                    </p:set>
                                    <p:anim calcmode="lin" valueType="num">
                                      <p:cBhvr>
                                        <p:cTn id="25" dur="500" fill="hold"/>
                                        <p:tgtEl>
                                          <p:spTgt spid="11">
                                            <p:txEl>
                                              <p:pRg st="0" end="0"/>
                                            </p:txEl>
                                          </p:spTgt>
                                        </p:tgtEl>
                                        <p:attrNameLst>
                                          <p:attrName>ppt_w</p:attrName>
                                        </p:attrNameLst>
                                      </p:cBhvr>
                                      <p:tavLst>
                                        <p:tav tm="0">
                                          <p:val>
                                            <p:fltVal val="0"/>
                                          </p:val>
                                        </p:tav>
                                        <p:tav tm="100000">
                                          <p:val>
                                            <p:strVal val="#ppt_w"/>
                                          </p:val>
                                        </p:tav>
                                      </p:tavLst>
                                    </p:anim>
                                    <p:anim calcmode="lin" valueType="num">
                                      <p:cBhvr>
                                        <p:cTn id="26" dur="500" fill="hold"/>
                                        <p:tgtEl>
                                          <p:spTgt spid="11">
                                            <p:txEl>
                                              <p:pRg st="0" end="0"/>
                                            </p:txEl>
                                          </p:spTgt>
                                        </p:tgtEl>
                                        <p:attrNameLst>
                                          <p:attrName>ppt_h</p:attrName>
                                        </p:attrNameLst>
                                      </p:cBhvr>
                                      <p:tavLst>
                                        <p:tav tm="0">
                                          <p:val>
                                            <p:fltVal val="0"/>
                                          </p:val>
                                        </p:tav>
                                        <p:tav tm="100000">
                                          <p:val>
                                            <p:strVal val="#ppt_h"/>
                                          </p:val>
                                        </p:tav>
                                      </p:tavLst>
                                    </p:anim>
                                    <p:animEffect transition="in" filter="fade">
                                      <p:cBhvr>
                                        <p:cTn id="27" dur="500"/>
                                        <p:tgtEl>
                                          <p:spTgt spid="11">
                                            <p:txEl>
                                              <p:pRg st="0" end="0"/>
                                            </p:txEl>
                                          </p:spTgt>
                                        </p:tgtEl>
                                      </p:cBhvr>
                                    </p:animEffect>
                                    <p:anim calcmode="lin" valueType="num">
                                      <p:cBhvr>
                                        <p:cTn id="28" dur="500" fill="hold"/>
                                        <p:tgtEl>
                                          <p:spTgt spid="11">
                                            <p:txEl>
                                              <p:pRg st="0" end="0"/>
                                            </p:txEl>
                                          </p:spTgt>
                                        </p:tgtEl>
                                        <p:attrNameLst>
                                          <p:attrName>ppt_x</p:attrName>
                                        </p:attrNameLst>
                                      </p:cBhvr>
                                      <p:tavLst>
                                        <p:tav tm="0">
                                          <p:val>
                                            <p:fltVal val="0.5"/>
                                          </p:val>
                                        </p:tav>
                                        <p:tav tm="100000">
                                          <p:val>
                                            <p:strVal val="#ppt_x"/>
                                          </p:val>
                                        </p:tav>
                                      </p:tavLst>
                                    </p:anim>
                                    <p:anim calcmode="lin" valueType="num">
                                      <p:cBhvr>
                                        <p:cTn id="29" dur="500" fill="hold"/>
                                        <p:tgtEl>
                                          <p:spTgt spid="11">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6" presetClass="entr" presetSubtype="37" fill="hold" grpId="0" nodeType="click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barn(outVertical)">
                                      <p:cBhvr>
                                        <p:cTn id="34" dur="500"/>
                                        <p:tgtEl>
                                          <p:spTgt spid="12"/>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2" fill="hold" grpId="0" nodeType="clickEffect">
                                  <p:stCondLst>
                                    <p:cond delay="0"/>
                                  </p:stCondLst>
                                  <p:childTnLst>
                                    <p:set>
                                      <p:cBhvr>
                                        <p:cTn id="38" dur="1" fill="hold">
                                          <p:stCondLst>
                                            <p:cond delay="0"/>
                                          </p:stCondLst>
                                        </p:cTn>
                                        <p:tgtEl>
                                          <p:spTgt spid="15">
                                            <p:txEl>
                                              <p:pRg st="0" end="0"/>
                                            </p:txEl>
                                          </p:spTgt>
                                        </p:tgtEl>
                                        <p:attrNameLst>
                                          <p:attrName>style.visibility</p:attrName>
                                        </p:attrNameLst>
                                      </p:cBhvr>
                                      <p:to>
                                        <p:strVal val="visible"/>
                                      </p:to>
                                    </p:set>
                                    <p:animEffect transition="in" filter="wipe(right)">
                                      <p:cBhvr>
                                        <p:cTn id="39" dur="500"/>
                                        <p:tgtEl>
                                          <p:spTgt spid="15">
                                            <p:txEl>
                                              <p:pRg st="0" end="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2" fill="hold" grpId="0" nodeType="clickEffect">
                                  <p:stCondLst>
                                    <p:cond delay="0"/>
                                  </p:stCondLst>
                                  <p:childTnLst>
                                    <p:set>
                                      <p:cBhvr>
                                        <p:cTn id="43" dur="1" fill="hold">
                                          <p:stCondLst>
                                            <p:cond delay="0"/>
                                          </p:stCondLst>
                                        </p:cTn>
                                        <p:tgtEl>
                                          <p:spTgt spid="13">
                                            <p:txEl>
                                              <p:pRg st="0" end="0"/>
                                            </p:txEl>
                                          </p:spTgt>
                                        </p:tgtEl>
                                        <p:attrNameLst>
                                          <p:attrName>style.visibility</p:attrName>
                                        </p:attrNameLst>
                                      </p:cBhvr>
                                      <p:to>
                                        <p:strVal val="visible"/>
                                      </p:to>
                                    </p:set>
                                    <p:animEffect transition="in" filter="wipe(right)">
                                      <p:cBhvr>
                                        <p:cTn id="44" dur="500"/>
                                        <p:tgtEl>
                                          <p:spTgt spid="13">
                                            <p:txEl>
                                              <p:pRg st="0" end="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2" fill="hold" grpId="0" nodeType="clickEffect">
                                  <p:stCondLst>
                                    <p:cond delay="0"/>
                                  </p:stCondLst>
                                  <p:childTnLst>
                                    <p:set>
                                      <p:cBhvr>
                                        <p:cTn id="48" dur="1" fill="hold">
                                          <p:stCondLst>
                                            <p:cond delay="0"/>
                                          </p:stCondLst>
                                        </p:cTn>
                                        <p:tgtEl>
                                          <p:spTgt spid="14">
                                            <p:txEl>
                                              <p:pRg st="0" end="0"/>
                                            </p:txEl>
                                          </p:spTgt>
                                        </p:tgtEl>
                                        <p:attrNameLst>
                                          <p:attrName>style.visibility</p:attrName>
                                        </p:attrNameLst>
                                      </p:cBhvr>
                                      <p:to>
                                        <p:strVal val="visible"/>
                                      </p:to>
                                    </p:set>
                                    <p:animEffect transition="in" filter="wipe(right)">
                                      <p:cBhvr>
                                        <p:cTn id="49" dur="500"/>
                                        <p:tgtEl>
                                          <p:spTgt spid="14">
                                            <p:txEl>
                                              <p:pRg st="0" end="0"/>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6" presetClass="entr" presetSubtype="0" fill="hold" grpId="0" nodeType="clickEffect">
                                  <p:stCondLst>
                                    <p:cond delay="0"/>
                                  </p:stCondLst>
                                  <p:childTnLst>
                                    <p:set>
                                      <p:cBhvr>
                                        <p:cTn id="53" dur="1" fill="hold">
                                          <p:stCondLst>
                                            <p:cond delay="0"/>
                                          </p:stCondLst>
                                        </p:cTn>
                                        <p:tgtEl>
                                          <p:spTgt spid="16"/>
                                        </p:tgtEl>
                                        <p:attrNameLst>
                                          <p:attrName>style.visibility</p:attrName>
                                        </p:attrNameLst>
                                      </p:cBhvr>
                                      <p:to>
                                        <p:strVal val="visible"/>
                                      </p:to>
                                    </p:set>
                                    <p:animEffect transition="in" filter="wipe(down)">
                                      <p:cBhvr>
                                        <p:cTn id="54" dur="580">
                                          <p:stCondLst>
                                            <p:cond delay="0"/>
                                          </p:stCondLst>
                                        </p:cTn>
                                        <p:tgtEl>
                                          <p:spTgt spid="16"/>
                                        </p:tgtEl>
                                      </p:cBhvr>
                                    </p:animEffect>
                                    <p:anim calcmode="lin" valueType="num">
                                      <p:cBhvr>
                                        <p:cTn id="55"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56"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57"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58"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59"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60" dur="26">
                                          <p:stCondLst>
                                            <p:cond delay="650"/>
                                          </p:stCondLst>
                                        </p:cTn>
                                        <p:tgtEl>
                                          <p:spTgt spid="16"/>
                                        </p:tgtEl>
                                      </p:cBhvr>
                                      <p:to x="100000" y="60000"/>
                                    </p:animScale>
                                    <p:animScale>
                                      <p:cBhvr>
                                        <p:cTn id="61" dur="166" decel="50000">
                                          <p:stCondLst>
                                            <p:cond delay="676"/>
                                          </p:stCondLst>
                                        </p:cTn>
                                        <p:tgtEl>
                                          <p:spTgt spid="16"/>
                                        </p:tgtEl>
                                      </p:cBhvr>
                                      <p:to x="100000" y="100000"/>
                                    </p:animScale>
                                    <p:animScale>
                                      <p:cBhvr>
                                        <p:cTn id="62" dur="26">
                                          <p:stCondLst>
                                            <p:cond delay="1312"/>
                                          </p:stCondLst>
                                        </p:cTn>
                                        <p:tgtEl>
                                          <p:spTgt spid="16"/>
                                        </p:tgtEl>
                                      </p:cBhvr>
                                      <p:to x="100000" y="80000"/>
                                    </p:animScale>
                                    <p:animScale>
                                      <p:cBhvr>
                                        <p:cTn id="63" dur="166" decel="50000">
                                          <p:stCondLst>
                                            <p:cond delay="1338"/>
                                          </p:stCondLst>
                                        </p:cTn>
                                        <p:tgtEl>
                                          <p:spTgt spid="16"/>
                                        </p:tgtEl>
                                      </p:cBhvr>
                                      <p:to x="100000" y="100000"/>
                                    </p:animScale>
                                    <p:animScale>
                                      <p:cBhvr>
                                        <p:cTn id="64" dur="26">
                                          <p:stCondLst>
                                            <p:cond delay="1642"/>
                                          </p:stCondLst>
                                        </p:cTn>
                                        <p:tgtEl>
                                          <p:spTgt spid="16"/>
                                        </p:tgtEl>
                                      </p:cBhvr>
                                      <p:to x="100000" y="90000"/>
                                    </p:animScale>
                                    <p:animScale>
                                      <p:cBhvr>
                                        <p:cTn id="65" dur="166" decel="50000">
                                          <p:stCondLst>
                                            <p:cond delay="1668"/>
                                          </p:stCondLst>
                                        </p:cTn>
                                        <p:tgtEl>
                                          <p:spTgt spid="16"/>
                                        </p:tgtEl>
                                      </p:cBhvr>
                                      <p:to x="100000" y="100000"/>
                                    </p:animScale>
                                    <p:animScale>
                                      <p:cBhvr>
                                        <p:cTn id="66" dur="26">
                                          <p:stCondLst>
                                            <p:cond delay="1808"/>
                                          </p:stCondLst>
                                        </p:cTn>
                                        <p:tgtEl>
                                          <p:spTgt spid="16"/>
                                        </p:tgtEl>
                                      </p:cBhvr>
                                      <p:to x="100000" y="95000"/>
                                    </p:animScale>
                                    <p:animScale>
                                      <p:cBhvr>
                                        <p:cTn id="67" dur="166" decel="50000">
                                          <p:stCondLst>
                                            <p:cond delay="1834"/>
                                          </p:stCondLst>
                                        </p:cTn>
                                        <p:tgtEl>
                                          <p:spTgt spid="16"/>
                                        </p:tgtEl>
                                      </p:cBhvr>
                                      <p:to x="100000" y="100000"/>
                                    </p:animScale>
                                  </p:childTnLst>
                                </p:cTn>
                              </p:par>
                            </p:childTnLst>
                          </p:cTn>
                        </p:par>
                      </p:childTnLst>
                    </p:cTn>
                  </p:par>
                  <p:par>
                    <p:cTn id="68" fill="hold">
                      <p:stCondLst>
                        <p:cond delay="indefinite"/>
                      </p:stCondLst>
                      <p:childTnLst>
                        <p:par>
                          <p:cTn id="69" fill="hold">
                            <p:stCondLst>
                              <p:cond delay="0"/>
                            </p:stCondLst>
                            <p:childTnLst>
                              <p:par>
                                <p:cTn id="70" presetID="16" presetClass="entr" presetSubtype="37" fill="hold" grpId="0" nodeType="clickEffect">
                                  <p:stCondLst>
                                    <p:cond delay="0"/>
                                  </p:stCondLst>
                                  <p:childTnLst>
                                    <p:set>
                                      <p:cBhvr>
                                        <p:cTn id="71" dur="1" fill="hold">
                                          <p:stCondLst>
                                            <p:cond delay="0"/>
                                          </p:stCondLst>
                                        </p:cTn>
                                        <p:tgtEl>
                                          <p:spTgt spid="17"/>
                                        </p:tgtEl>
                                        <p:attrNameLst>
                                          <p:attrName>style.visibility</p:attrName>
                                        </p:attrNameLst>
                                      </p:cBhvr>
                                      <p:to>
                                        <p:strVal val="visible"/>
                                      </p:to>
                                    </p:set>
                                    <p:animEffect transition="in" filter="barn(outVertical)">
                                      <p:cBhvr>
                                        <p:cTn id="72" dur="500"/>
                                        <p:tgtEl>
                                          <p:spTgt spid="17"/>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2" fill="hold" grpId="0" nodeType="clickEffect">
                                  <p:stCondLst>
                                    <p:cond delay="0"/>
                                  </p:stCondLst>
                                  <p:childTnLst>
                                    <p:set>
                                      <p:cBhvr>
                                        <p:cTn id="76" dur="1" fill="hold">
                                          <p:stCondLst>
                                            <p:cond delay="0"/>
                                          </p:stCondLst>
                                        </p:cTn>
                                        <p:tgtEl>
                                          <p:spTgt spid="20">
                                            <p:txEl>
                                              <p:pRg st="0" end="0"/>
                                            </p:txEl>
                                          </p:spTgt>
                                        </p:tgtEl>
                                        <p:attrNameLst>
                                          <p:attrName>style.visibility</p:attrName>
                                        </p:attrNameLst>
                                      </p:cBhvr>
                                      <p:to>
                                        <p:strVal val="visible"/>
                                      </p:to>
                                    </p:set>
                                    <p:animEffect transition="in" filter="wipe(right)">
                                      <p:cBhvr>
                                        <p:cTn id="77" dur="500"/>
                                        <p:tgtEl>
                                          <p:spTgt spid="20">
                                            <p:txEl>
                                              <p:pRg st="0" end="0"/>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2" fill="hold" grpId="0" nodeType="clickEffect">
                                  <p:stCondLst>
                                    <p:cond delay="0"/>
                                  </p:stCondLst>
                                  <p:childTnLst>
                                    <p:set>
                                      <p:cBhvr>
                                        <p:cTn id="81" dur="1" fill="hold">
                                          <p:stCondLst>
                                            <p:cond delay="0"/>
                                          </p:stCondLst>
                                        </p:cTn>
                                        <p:tgtEl>
                                          <p:spTgt spid="18">
                                            <p:txEl>
                                              <p:pRg st="0" end="0"/>
                                            </p:txEl>
                                          </p:spTgt>
                                        </p:tgtEl>
                                        <p:attrNameLst>
                                          <p:attrName>style.visibility</p:attrName>
                                        </p:attrNameLst>
                                      </p:cBhvr>
                                      <p:to>
                                        <p:strVal val="visible"/>
                                      </p:to>
                                    </p:set>
                                    <p:animEffect transition="in" filter="wipe(right)">
                                      <p:cBhvr>
                                        <p:cTn id="82" dur="500"/>
                                        <p:tgtEl>
                                          <p:spTgt spid="18">
                                            <p:txEl>
                                              <p:pRg st="0" end="0"/>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2" fill="hold" grpId="0" nodeType="clickEffect">
                                  <p:stCondLst>
                                    <p:cond delay="0"/>
                                  </p:stCondLst>
                                  <p:childTnLst>
                                    <p:set>
                                      <p:cBhvr>
                                        <p:cTn id="86" dur="1" fill="hold">
                                          <p:stCondLst>
                                            <p:cond delay="0"/>
                                          </p:stCondLst>
                                        </p:cTn>
                                        <p:tgtEl>
                                          <p:spTgt spid="19">
                                            <p:txEl>
                                              <p:pRg st="0" end="0"/>
                                            </p:txEl>
                                          </p:spTgt>
                                        </p:tgtEl>
                                        <p:attrNameLst>
                                          <p:attrName>style.visibility</p:attrName>
                                        </p:attrNameLst>
                                      </p:cBhvr>
                                      <p:to>
                                        <p:strVal val="visible"/>
                                      </p:to>
                                    </p:set>
                                    <p:animEffect transition="in" filter="wipe(right)">
                                      <p:cBhvr>
                                        <p:cTn id="87" dur="500"/>
                                        <p:tgtEl>
                                          <p:spTgt spid="19">
                                            <p:txEl>
                                              <p:pRg st="0" end="0"/>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26" presetClass="entr" presetSubtype="0" fill="hold" grpId="0" nodeType="clickEffect">
                                  <p:stCondLst>
                                    <p:cond delay="0"/>
                                  </p:stCondLst>
                                  <p:childTnLst>
                                    <p:set>
                                      <p:cBhvr>
                                        <p:cTn id="91" dur="1" fill="hold">
                                          <p:stCondLst>
                                            <p:cond delay="0"/>
                                          </p:stCondLst>
                                        </p:cTn>
                                        <p:tgtEl>
                                          <p:spTgt spid="21"/>
                                        </p:tgtEl>
                                        <p:attrNameLst>
                                          <p:attrName>style.visibility</p:attrName>
                                        </p:attrNameLst>
                                      </p:cBhvr>
                                      <p:to>
                                        <p:strVal val="visible"/>
                                      </p:to>
                                    </p:set>
                                    <p:animEffect transition="in" filter="wipe(down)">
                                      <p:cBhvr>
                                        <p:cTn id="92" dur="580">
                                          <p:stCondLst>
                                            <p:cond delay="0"/>
                                          </p:stCondLst>
                                        </p:cTn>
                                        <p:tgtEl>
                                          <p:spTgt spid="21"/>
                                        </p:tgtEl>
                                      </p:cBhvr>
                                    </p:animEffect>
                                    <p:anim calcmode="lin" valueType="num">
                                      <p:cBhvr>
                                        <p:cTn id="93"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94"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95"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96"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97"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98" dur="26">
                                          <p:stCondLst>
                                            <p:cond delay="650"/>
                                          </p:stCondLst>
                                        </p:cTn>
                                        <p:tgtEl>
                                          <p:spTgt spid="21"/>
                                        </p:tgtEl>
                                      </p:cBhvr>
                                      <p:to x="100000" y="60000"/>
                                    </p:animScale>
                                    <p:animScale>
                                      <p:cBhvr>
                                        <p:cTn id="99" dur="166" decel="50000">
                                          <p:stCondLst>
                                            <p:cond delay="676"/>
                                          </p:stCondLst>
                                        </p:cTn>
                                        <p:tgtEl>
                                          <p:spTgt spid="21"/>
                                        </p:tgtEl>
                                      </p:cBhvr>
                                      <p:to x="100000" y="100000"/>
                                    </p:animScale>
                                    <p:animScale>
                                      <p:cBhvr>
                                        <p:cTn id="100" dur="26">
                                          <p:stCondLst>
                                            <p:cond delay="1312"/>
                                          </p:stCondLst>
                                        </p:cTn>
                                        <p:tgtEl>
                                          <p:spTgt spid="21"/>
                                        </p:tgtEl>
                                      </p:cBhvr>
                                      <p:to x="100000" y="80000"/>
                                    </p:animScale>
                                    <p:animScale>
                                      <p:cBhvr>
                                        <p:cTn id="101" dur="166" decel="50000">
                                          <p:stCondLst>
                                            <p:cond delay="1338"/>
                                          </p:stCondLst>
                                        </p:cTn>
                                        <p:tgtEl>
                                          <p:spTgt spid="21"/>
                                        </p:tgtEl>
                                      </p:cBhvr>
                                      <p:to x="100000" y="100000"/>
                                    </p:animScale>
                                    <p:animScale>
                                      <p:cBhvr>
                                        <p:cTn id="102" dur="26">
                                          <p:stCondLst>
                                            <p:cond delay="1642"/>
                                          </p:stCondLst>
                                        </p:cTn>
                                        <p:tgtEl>
                                          <p:spTgt spid="21"/>
                                        </p:tgtEl>
                                      </p:cBhvr>
                                      <p:to x="100000" y="90000"/>
                                    </p:animScale>
                                    <p:animScale>
                                      <p:cBhvr>
                                        <p:cTn id="103" dur="166" decel="50000">
                                          <p:stCondLst>
                                            <p:cond delay="1668"/>
                                          </p:stCondLst>
                                        </p:cTn>
                                        <p:tgtEl>
                                          <p:spTgt spid="21"/>
                                        </p:tgtEl>
                                      </p:cBhvr>
                                      <p:to x="100000" y="100000"/>
                                    </p:animScale>
                                    <p:animScale>
                                      <p:cBhvr>
                                        <p:cTn id="104" dur="26">
                                          <p:stCondLst>
                                            <p:cond delay="1808"/>
                                          </p:stCondLst>
                                        </p:cTn>
                                        <p:tgtEl>
                                          <p:spTgt spid="21"/>
                                        </p:tgtEl>
                                      </p:cBhvr>
                                      <p:to x="100000" y="95000"/>
                                    </p:animScale>
                                    <p:animScale>
                                      <p:cBhvr>
                                        <p:cTn id="105" dur="166" decel="50000">
                                          <p:stCondLst>
                                            <p:cond delay="1834"/>
                                          </p:stCondLst>
                                        </p:cTn>
                                        <p:tgtEl>
                                          <p:spTgt spid="2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allAtOnce" animBg="1"/>
      <p:bldP spid="11" grpId="0" build="allAtOnce"/>
      <p:bldP spid="12" grpId="0"/>
      <p:bldP spid="13" grpId="0" build="p"/>
      <p:bldP spid="14" grpId="0" build="p"/>
      <p:bldP spid="15" grpId="0" build="p"/>
      <p:bldP spid="16" grpId="0" animBg="1"/>
      <p:bldP spid="17" grpId="0"/>
      <p:bldP spid="18" grpId="0" build="p"/>
      <p:bldP spid="19" grpId="0" build="p"/>
      <p:bldP spid="20" grpId="0" build="p"/>
      <p:bldP spid="21"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944251" y="1447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p:nvPr/>
        </p:nvSpPr>
        <p:spPr>
          <a:xfrm>
            <a:off x="5550563" y="1519535"/>
            <a:ext cx="2367956" cy="461665"/>
          </a:xfrm>
          <a:prstGeom prst="rect">
            <a:avLst/>
          </a:prstGeom>
        </p:spPr>
        <p:txBody>
          <a:bodyPr wrap="none">
            <a:spAutoFit/>
          </a:bodyPr>
          <a:lstStyle/>
          <a:p>
            <a:pPr algn="r"/>
            <a:r>
              <a:rPr lang="ar-SA" sz="2400" b="1" dirty="0" smtClean="0">
                <a:solidFill>
                  <a:srgbClr val="7030A0"/>
                </a:solidFill>
              </a:rPr>
              <a:t>أكملي الفراغات التالية</a:t>
            </a:r>
            <a:endParaRPr lang="ar-SA" sz="2400" b="1" dirty="0">
              <a:solidFill>
                <a:srgbClr val="7030A0"/>
              </a:solidFill>
            </a:endParaRPr>
          </a:p>
        </p:txBody>
      </p:sp>
      <p:sp>
        <p:nvSpPr>
          <p:cNvPr id="9" name="AutoShape 1"/>
          <p:cNvSpPr>
            <a:spLocks noChangeArrowheads="1"/>
          </p:cNvSpPr>
          <p:nvPr/>
        </p:nvSpPr>
        <p:spPr bwMode="auto">
          <a:xfrm>
            <a:off x="2276533" y="281456"/>
            <a:ext cx="5191067" cy="658813"/>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10" name="Rectangle 3"/>
          <p:cNvSpPr>
            <a:spLocks noChangeArrowheads="1"/>
          </p:cNvSpPr>
          <p:nvPr/>
        </p:nvSpPr>
        <p:spPr bwMode="auto">
          <a:xfrm>
            <a:off x="2826230" y="360091"/>
            <a:ext cx="4043094"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algn="ctr" rtl="1" fontAlgn="base">
              <a:spcBef>
                <a:spcPct val="0"/>
              </a:spcBef>
              <a:spcAft>
                <a:spcPct val="0"/>
              </a:spcAft>
            </a:pPr>
            <a:r>
              <a:rPr lang="ar-EG" sz="2400" b="1" dirty="0" smtClean="0">
                <a:solidFill>
                  <a:srgbClr val="002060"/>
                </a:solidFill>
                <a:latin typeface="Sultan bold"/>
                <a:ea typeface="Times New Roman" pitchFamily="18" charset="0"/>
                <a:cs typeface="Arial" pitchFamily="34" charset="0"/>
              </a:rPr>
              <a:t>الدرس ال</a:t>
            </a:r>
            <a:r>
              <a:rPr lang="ar-SA" sz="2400" b="1" dirty="0" smtClean="0">
                <a:solidFill>
                  <a:srgbClr val="002060"/>
                </a:solidFill>
                <a:latin typeface="Sultan bold"/>
                <a:ea typeface="Times New Roman" pitchFamily="18" charset="0"/>
                <a:cs typeface="Arial" pitchFamily="34" charset="0"/>
              </a:rPr>
              <a:t>سادس</a:t>
            </a:r>
            <a:r>
              <a:rPr lang="ar-EG" sz="2400" b="1" dirty="0" smtClean="0">
                <a:solidFill>
                  <a:srgbClr val="002060"/>
                </a:solidFill>
                <a:latin typeface="Sultan bold"/>
                <a:ea typeface="Times New Roman" pitchFamily="18" charset="0"/>
                <a:cs typeface="Arial" pitchFamily="34" charset="0"/>
              </a:rPr>
              <a:t> </a:t>
            </a:r>
            <a:r>
              <a:rPr kumimoji="0" lang="ar-EG" sz="2800" b="0"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800" b="0"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800" b="1" dirty="0" smtClean="0">
                <a:solidFill>
                  <a:srgbClr val="FF0000"/>
                </a:solidFill>
                <a:latin typeface="Sultan bold"/>
                <a:ea typeface="Times New Roman" pitchFamily="18" charset="0"/>
                <a:cs typeface="Arial" pitchFamily="34" charset="0"/>
              </a:rPr>
              <a:t>حوادث العصر(4</a:t>
            </a:r>
            <a:r>
              <a:rPr lang="ar-SA" sz="2800" b="1" dirty="0" err="1" smtClean="0">
                <a:solidFill>
                  <a:srgbClr val="FF0000"/>
                </a:solidFill>
                <a:latin typeface="Sultan bold"/>
                <a:ea typeface="Times New Roman" pitchFamily="18" charset="0"/>
                <a:cs typeface="Arial" pitchFamily="34" charset="0"/>
              </a:rPr>
              <a:t>)</a:t>
            </a:r>
            <a:endParaRPr kumimoji="0" lang="ar-EG"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1"/>
          <p:cNvSpPr/>
          <p:nvPr/>
        </p:nvSpPr>
        <p:spPr>
          <a:xfrm>
            <a:off x="228600" y="2426732"/>
            <a:ext cx="8304341" cy="369332"/>
          </a:xfrm>
          <a:prstGeom prst="rect">
            <a:avLst/>
          </a:prstGeom>
        </p:spPr>
        <p:txBody>
          <a:bodyPr wrap="square">
            <a:spAutoFit/>
          </a:bodyPr>
          <a:lstStyle/>
          <a:p>
            <a:pPr algn="r" rtl="1"/>
            <a:r>
              <a:rPr lang="ar-SA" b="1" dirty="0" smtClean="0"/>
              <a:t>1- لما ألت القيادة الى المثني بن حارثة رضي الله عنه انتصر المسلمون على الفرس </a:t>
            </a:r>
            <a:r>
              <a:rPr lang="ar-SA" b="1" dirty="0" err="1" smtClean="0"/>
              <a:t>فى ...............</a:t>
            </a:r>
            <a:r>
              <a:rPr lang="ar-SA" b="1" dirty="0" smtClean="0"/>
              <a:t> </a:t>
            </a:r>
            <a:endParaRPr lang="en-US" dirty="0"/>
          </a:p>
        </p:txBody>
      </p:sp>
      <p:sp>
        <p:nvSpPr>
          <p:cNvPr id="12" name="Rectangle 1"/>
          <p:cNvSpPr/>
          <p:nvPr/>
        </p:nvSpPr>
        <p:spPr>
          <a:xfrm>
            <a:off x="457200" y="3657600"/>
            <a:ext cx="8151941" cy="369332"/>
          </a:xfrm>
          <a:prstGeom prst="rect">
            <a:avLst/>
          </a:prstGeom>
        </p:spPr>
        <p:txBody>
          <a:bodyPr wrap="square">
            <a:spAutoFit/>
          </a:bodyPr>
          <a:lstStyle/>
          <a:p>
            <a:pPr algn="r" rtl="1"/>
            <a:r>
              <a:rPr lang="ar-SA" b="1" dirty="0" smtClean="0"/>
              <a:t>2- انطلق المسلمون بعد انتصارهم </a:t>
            </a:r>
            <a:r>
              <a:rPr lang="ar-SA" b="1" dirty="0" err="1" smtClean="0"/>
              <a:t>فى .................</a:t>
            </a:r>
            <a:r>
              <a:rPr lang="ar-SA" b="1" dirty="0" smtClean="0"/>
              <a:t> الى المدائن </a:t>
            </a:r>
            <a:r>
              <a:rPr lang="ar-SA" b="1" dirty="0" err="1" smtClean="0"/>
              <a:t>عاصمة ........................</a:t>
            </a:r>
            <a:endParaRPr lang="en-US" dirty="0"/>
          </a:p>
        </p:txBody>
      </p:sp>
      <p:sp>
        <p:nvSpPr>
          <p:cNvPr id="11" name="Rectangle 5"/>
          <p:cNvSpPr/>
          <p:nvPr/>
        </p:nvSpPr>
        <p:spPr>
          <a:xfrm>
            <a:off x="1143000" y="2209800"/>
            <a:ext cx="647934" cy="369332"/>
          </a:xfrm>
          <a:prstGeom prst="rect">
            <a:avLst/>
          </a:prstGeom>
        </p:spPr>
        <p:txBody>
          <a:bodyPr wrap="none">
            <a:spAutoFit/>
          </a:bodyPr>
          <a:lstStyle/>
          <a:p>
            <a:r>
              <a:rPr lang="ar-SA" b="1" dirty="0" err="1" smtClean="0">
                <a:solidFill>
                  <a:srgbClr val="00B0F0"/>
                </a:solidFill>
                <a:latin typeface="Sakkal Majalla" pitchFamily="2" charset="-78"/>
                <a:cs typeface="Sakkal Majalla" pitchFamily="2" charset="-78"/>
              </a:rPr>
              <a:t>البويب</a:t>
            </a:r>
            <a:endParaRPr lang="ar-SA" b="1" dirty="0">
              <a:solidFill>
                <a:srgbClr val="00B0F0"/>
              </a:solidFill>
              <a:latin typeface="Sakkal Majalla" pitchFamily="2" charset="-78"/>
              <a:cs typeface="Sakkal Majalla" pitchFamily="2" charset="-78"/>
            </a:endParaRPr>
          </a:p>
        </p:txBody>
      </p:sp>
      <p:sp>
        <p:nvSpPr>
          <p:cNvPr id="13" name="Rectangle 5"/>
          <p:cNvSpPr/>
          <p:nvPr/>
        </p:nvSpPr>
        <p:spPr>
          <a:xfrm>
            <a:off x="4800600" y="3429000"/>
            <a:ext cx="814647"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القادسية</a:t>
            </a:r>
            <a:endParaRPr lang="ar-SA" b="1" dirty="0">
              <a:solidFill>
                <a:srgbClr val="00B0F0"/>
              </a:solidFill>
              <a:latin typeface="Sakkal Majalla" pitchFamily="2" charset="-78"/>
              <a:cs typeface="Sakkal Majalla" pitchFamily="2" charset="-78"/>
            </a:endParaRPr>
          </a:p>
        </p:txBody>
      </p:sp>
      <p:sp>
        <p:nvSpPr>
          <p:cNvPr id="14" name="Rectangle 5"/>
          <p:cNvSpPr/>
          <p:nvPr/>
        </p:nvSpPr>
        <p:spPr>
          <a:xfrm>
            <a:off x="1981200" y="3429000"/>
            <a:ext cx="635110"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الفرس</a:t>
            </a:r>
            <a:endParaRPr lang="ar-SA" b="1" dirty="0">
              <a:solidFill>
                <a:srgbClr val="00B0F0"/>
              </a:solidFill>
              <a:latin typeface="Sakkal Majalla" pitchFamily="2" charset="-78"/>
              <a:cs typeface="Sakkal Majalla" pitchFamily="2" charset="-78"/>
            </a:endParaRPr>
          </a:p>
        </p:txBody>
      </p:sp>
    </p:spTree>
    <p:extLst>
      <p:ext uri="{BB962C8B-B14F-4D97-AF65-F5344CB8AC3E}">
        <p14:creationId xmlns:p14="http://schemas.microsoft.com/office/powerpoint/2010/main" xmlns="" val="3695916259"/>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0-#ppt_w/2"/>
                                          </p:val>
                                        </p:tav>
                                        <p:tav tm="100000">
                                          <p:val>
                                            <p:strVal val="#ppt_x"/>
                                          </p:val>
                                        </p:tav>
                                      </p:tavLst>
                                    </p:anim>
                                    <p:anim calcmode="lin" valueType="num">
                                      <p:cBhvr additive="base">
                                        <p:cTn id="8" dur="5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0-#ppt_w/2"/>
                                          </p:val>
                                        </p:tav>
                                        <p:tav tm="100000">
                                          <p:val>
                                            <p:strVal val="#ppt_x"/>
                                          </p:val>
                                        </p:tav>
                                      </p:tavLst>
                                    </p:anim>
                                    <p:anim calcmode="lin" valueType="num">
                                      <p:cBhvr additive="base">
                                        <p:cTn id="14"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1000"/>
                                        <p:tgtEl>
                                          <p:spTgt spid="2"/>
                                        </p:tgtEl>
                                      </p:cBhvr>
                                    </p:animEffect>
                                    <p:anim calcmode="lin" valueType="num">
                                      <p:cBhvr>
                                        <p:cTn id="20" dur="1000" fill="hold"/>
                                        <p:tgtEl>
                                          <p:spTgt spid="2"/>
                                        </p:tgtEl>
                                        <p:attrNameLst>
                                          <p:attrName>ppt_x</p:attrName>
                                        </p:attrNameLst>
                                      </p:cBhvr>
                                      <p:tavLst>
                                        <p:tav tm="0">
                                          <p:val>
                                            <p:strVal val="#ppt_x"/>
                                          </p:val>
                                        </p:tav>
                                        <p:tav tm="100000">
                                          <p:val>
                                            <p:strVal val="#ppt_x"/>
                                          </p:val>
                                        </p:tav>
                                      </p:tavLst>
                                    </p:anim>
                                    <p:anim calcmode="lin" valueType="num">
                                      <p:cBhvr>
                                        <p:cTn id="21"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7" presetClass="entr" presetSubtype="0"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fade">
                                      <p:cBhvr>
                                        <p:cTn id="26" dur="1000"/>
                                        <p:tgtEl>
                                          <p:spTgt spid="3"/>
                                        </p:tgtEl>
                                      </p:cBhvr>
                                    </p:animEffect>
                                    <p:anim calcmode="lin" valueType="num">
                                      <p:cBhvr>
                                        <p:cTn id="27" dur="1000" fill="hold"/>
                                        <p:tgtEl>
                                          <p:spTgt spid="3"/>
                                        </p:tgtEl>
                                        <p:attrNameLst>
                                          <p:attrName>ppt_x</p:attrName>
                                        </p:attrNameLst>
                                      </p:cBhvr>
                                      <p:tavLst>
                                        <p:tav tm="0">
                                          <p:val>
                                            <p:strVal val="#ppt_x"/>
                                          </p:val>
                                        </p:tav>
                                        <p:tav tm="100000">
                                          <p:val>
                                            <p:strVal val="#ppt_x"/>
                                          </p:val>
                                        </p:tav>
                                      </p:tavLst>
                                    </p:anim>
                                    <p:anim calcmode="lin" valueType="num">
                                      <p:cBhvr>
                                        <p:cTn id="28"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additive="base">
                                        <p:cTn id="33" dur="500" fill="hold"/>
                                        <p:tgtEl>
                                          <p:spTgt spid="7"/>
                                        </p:tgtEl>
                                        <p:attrNameLst>
                                          <p:attrName>ppt_x</p:attrName>
                                        </p:attrNameLst>
                                      </p:cBhvr>
                                      <p:tavLst>
                                        <p:tav tm="0">
                                          <p:val>
                                            <p:strVal val="#ppt_x"/>
                                          </p:val>
                                        </p:tav>
                                        <p:tav tm="100000">
                                          <p:val>
                                            <p:strVal val="#ppt_x"/>
                                          </p:val>
                                        </p:tav>
                                      </p:tavLst>
                                    </p:anim>
                                    <p:anim calcmode="lin" valueType="num">
                                      <p:cBhvr additive="base">
                                        <p:cTn id="3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2" presetClass="entr" presetSubtype="2" fill="hold" grpId="0" nodeType="clickEffect">
                                  <p:stCondLst>
                                    <p:cond delay="0"/>
                                  </p:stCondLst>
                                  <p:childTnLst>
                                    <p:set>
                                      <p:cBhvr>
                                        <p:cTn id="38" dur="1" fill="hold">
                                          <p:stCondLst>
                                            <p:cond delay="0"/>
                                          </p:stCondLst>
                                        </p:cTn>
                                        <p:tgtEl>
                                          <p:spTgt spid="11">
                                            <p:txEl>
                                              <p:pRg st="0" end="0"/>
                                            </p:txEl>
                                          </p:spTgt>
                                        </p:tgtEl>
                                        <p:attrNameLst>
                                          <p:attrName>style.visibility</p:attrName>
                                        </p:attrNameLst>
                                      </p:cBhvr>
                                      <p:to>
                                        <p:strVal val="visible"/>
                                      </p:to>
                                    </p:set>
                                    <p:animEffect transition="in" filter="wipe(right)">
                                      <p:cBhvr>
                                        <p:cTn id="39" dur="500"/>
                                        <p:tgtEl>
                                          <p:spTgt spid="11">
                                            <p:txEl>
                                              <p:pRg st="0" end="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2"/>
                                        </p:tgtEl>
                                        <p:attrNameLst>
                                          <p:attrName>style.visibility</p:attrName>
                                        </p:attrNameLst>
                                      </p:cBhvr>
                                      <p:to>
                                        <p:strVal val="visible"/>
                                      </p:to>
                                    </p:set>
                                    <p:anim calcmode="lin" valueType="num">
                                      <p:cBhvr additive="base">
                                        <p:cTn id="44" dur="500" fill="hold"/>
                                        <p:tgtEl>
                                          <p:spTgt spid="12"/>
                                        </p:tgtEl>
                                        <p:attrNameLst>
                                          <p:attrName>ppt_x</p:attrName>
                                        </p:attrNameLst>
                                      </p:cBhvr>
                                      <p:tavLst>
                                        <p:tav tm="0">
                                          <p:val>
                                            <p:strVal val="#ppt_x"/>
                                          </p:val>
                                        </p:tav>
                                        <p:tav tm="100000">
                                          <p:val>
                                            <p:strVal val="#ppt_x"/>
                                          </p:val>
                                        </p:tav>
                                      </p:tavLst>
                                    </p:anim>
                                    <p:anim calcmode="lin" valueType="num">
                                      <p:cBhvr additive="base">
                                        <p:cTn id="4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2" presetClass="entr" presetSubtype="2" fill="hold" grpId="0" nodeType="clickEffect">
                                  <p:stCondLst>
                                    <p:cond delay="0"/>
                                  </p:stCondLst>
                                  <p:childTnLst>
                                    <p:set>
                                      <p:cBhvr>
                                        <p:cTn id="49" dur="1" fill="hold">
                                          <p:stCondLst>
                                            <p:cond delay="0"/>
                                          </p:stCondLst>
                                        </p:cTn>
                                        <p:tgtEl>
                                          <p:spTgt spid="13">
                                            <p:txEl>
                                              <p:pRg st="0" end="0"/>
                                            </p:txEl>
                                          </p:spTgt>
                                        </p:tgtEl>
                                        <p:attrNameLst>
                                          <p:attrName>style.visibility</p:attrName>
                                        </p:attrNameLst>
                                      </p:cBhvr>
                                      <p:to>
                                        <p:strVal val="visible"/>
                                      </p:to>
                                    </p:set>
                                    <p:animEffect transition="in" filter="wipe(right)">
                                      <p:cBhvr>
                                        <p:cTn id="50" dur="500"/>
                                        <p:tgtEl>
                                          <p:spTgt spid="13">
                                            <p:txEl>
                                              <p:pRg st="0" end="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2" fill="hold" grpId="0" nodeType="clickEffect">
                                  <p:stCondLst>
                                    <p:cond delay="0"/>
                                  </p:stCondLst>
                                  <p:childTnLst>
                                    <p:set>
                                      <p:cBhvr>
                                        <p:cTn id="54" dur="1" fill="hold">
                                          <p:stCondLst>
                                            <p:cond delay="0"/>
                                          </p:stCondLst>
                                        </p:cTn>
                                        <p:tgtEl>
                                          <p:spTgt spid="14">
                                            <p:txEl>
                                              <p:pRg st="0" end="0"/>
                                            </p:txEl>
                                          </p:spTgt>
                                        </p:tgtEl>
                                        <p:attrNameLst>
                                          <p:attrName>style.visibility</p:attrName>
                                        </p:attrNameLst>
                                      </p:cBhvr>
                                      <p:to>
                                        <p:strVal val="visible"/>
                                      </p:to>
                                    </p:set>
                                    <p:animEffect transition="in" filter="wipe(right)">
                                      <p:cBhvr>
                                        <p:cTn id="55" dur="5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9" grpId="0" animBg="1"/>
      <p:bldP spid="10" grpId="0"/>
      <p:bldP spid="7" grpId="0"/>
      <p:bldP spid="12" grpId="0"/>
      <p:bldP spid="11" grpId="0" build="p"/>
      <p:bldP spid="13" grpId="0" build="p"/>
      <p:bldP spid="14"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944251" y="554708"/>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3" name="Rectangle 2"/>
          <p:cNvSpPr/>
          <p:nvPr/>
        </p:nvSpPr>
        <p:spPr>
          <a:xfrm>
            <a:off x="374466" y="626443"/>
            <a:ext cx="7544053" cy="461665"/>
          </a:xfrm>
          <a:prstGeom prst="rect">
            <a:avLst/>
          </a:prstGeom>
        </p:spPr>
        <p:txBody>
          <a:bodyPr wrap="none">
            <a:spAutoFit/>
          </a:bodyPr>
          <a:lstStyle/>
          <a:p>
            <a:pPr algn="r"/>
            <a:r>
              <a:rPr lang="ar-SA" sz="2400" b="1" dirty="0" smtClean="0">
                <a:solidFill>
                  <a:srgbClr val="7030A0"/>
                </a:solidFill>
              </a:rPr>
              <a:t>ضعي الرقم الموجود يمين القائمة الأولي يمين بما يناسبه فى القائمة الثانية</a:t>
            </a:r>
            <a:endParaRPr lang="ar-SA" sz="2400" b="1" dirty="0">
              <a:solidFill>
                <a:srgbClr val="7030A0"/>
              </a:solidFill>
            </a:endParaRPr>
          </a:p>
        </p:txBody>
      </p:sp>
      <p:graphicFrame>
        <p:nvGraphicFramePr>
          <p:cNvPr id="15" name="جدول 14"/>
          <p:cNvGraphicFramePr>
            <a:graphicFrameLocks noGrp="1"/>
          </p:cNvGraphicFramePr>
          <p:nvPr/>
        </p:nvGraphicFramePr>
        <p:xfrm>
          <a:off x="228600" y="1447800"/>
          <a:ext cx="8534400" cy="4419600"/>
        </p:xfrm>
        <a:graphic>
          <a:graphicData uri="http://schemas.openxmlformats.org/drawingml/2006/table">
            <a:tbl>
              <a:tblPr rtl="1" firstRow="1" bandRow="1">
                <a:tableStyleId>{D03447BB-5D67-496B-8E87-E561075AD55C}</a:tableStyleId>
              </a:tblPr>
              <a:tblGrid>
                <a:gridCol w="297976"/>
                <a:gridCol w="1560394"/>
                <a:gridCol w="6676030"/>
              </a:tblGrid>
              <a:tr h="736600">
                <a:tc>
                  <a:txBody>
                    <a:bodyPr/>
                    <a:lstStyle/>
                    <a:p>
                      <a:pPr rtl="1"/>
                      <a:endParaRPr lang="ar-SA" b="1" dirty="0">
                        <a:solidFill>
                          <a:srgbClr val="FFFF00"/>
                        </a:solidFill>
                      </a:endParaRPr>
                    </a:p>
                  </a:txBody>
                  <a:tcPr/>
                </a:tc>
                <a:tc>
                  <a:txBody>
                    <a:bodyPr/>
                    <a:lstStyle/>
                    <a:p>
                      <a:pPr algn="ctr" rtl="1"/>
                      <a:r>
                        <a:rPr lang="ar-SA" sz="2400" b="1" dirty="0" smtClean="0"/>
                        <a:t>القائمة الاولى</a:t>
                      </a:r>
                      <a:endParaRPr lang="ar-SA" sz="2400" b="1" dirty="0">
                        <a:solidFill>
                          <a:schemeClr val="bg1"/>
                        </a:solidFill>
                      </a:endParaRPr>
                    </a:p>
                  </a:txBody>
                  <a:tcPr/>
                </a:tc>
                <a:tc>
                  <a:txBody>
                    <a:bodyPr/>
                    <a:lstStyle/>
                    <a:p>
                      <a:pPr algn="ctr" rtl="1"/>
                      <a:r>
                        <a:rPr lang="ar-SA" sz="2800" b="1" dirty="0" smtClean="0"/>
                        <a:t>القائمة</a:t>
                      </a:r>
                      <a:r>
                        <a:rPr lang="ar-SA" sz="2800" b="1" baseline="0" dirty="0" smtClean="0"/>
                        <a:t> الثانية </a:t>
                      </a:r>
                      <a:endParaRPr lang="ar-SA" sz="2800" b="1" dirty="0">
                        <a:solidFill>
                          <a:schemeClr val="bg1"/>
                        </a:solidFill>
                      </a:endParaRPr>
                    </a:p>
                  </a:txBody>
                  <a:tcPr/>
                </a:tc>
              </a:tr>
              <a:tr h="736600">
                <a:tc>
                  <a:txBody>
                    <a:bodyPr/>
                    <a:lstStyle/>
                    <a:p>
                      <a:pPr rtl="1"/>
                      <a:r>
                        <a:rPr lang="ar-SA" b="1" dirty="0" smtClean="0"/>
                        <a:t>1</a:t>
                      </a:r>
                      <a:endParaRPr lang="ar-SA" b="1" dirty="0">
                        <a:solidFill>
                          <a:srgbClr val="FFFF00"/>
                        </a:solidFill>
                      </a:endParaRPr>
                    </a:p>
                  </a:txBody>
                  <a:tcPr/>
                </a:tc>
                <a:tc>
                  <a:txBody>
                    <a:bodyPr/>
                    <a:lstStyle/>
                    <a:p>
                      <a:pPr rtl="1"/>
                      <a:r>
                        <a:rPr lang="ar-SA" b="1" dirty="0" smtClean="0">
                          <a:solidFill>
                            <a:schemeClr val="tx1"/>
                          </a:solidFill>
                        </a:rPr>
                        <a:t>معركة الجسر</a:t>
                      </a:r>
                      <a:endParaRPr lang="ar-SA" b="1" dirty="0">
                        <a:solidFill>
                          <a:schemeClr val="tx1"/>
                        </a:solidFill>
                      </a:endParaRPr>
                    </a:p>
                  </a:txBody>
                  <a:tcPr>
                    <a:solidFill>
                      <a:schemeClr val="accent3">
                        <a:lumMod val="60000"/>
                        <a:lumOff val="40000"/>
                      </a:schemeClr>
                    </a:solidFill>
                  </a:tcPr>
                </a:tc>
                <a:tc>
                  <a:txBody>
                    <a:bodyPr/>
                    <a:lstStyle/>
                    <a:p>
                      <a:pPr rtl="1"/>
                      <a:r>
                        <a:rPr lang="ar-SA" b="1" dirty="0" err="1" smtClean="0">
                          <a:solidFill>
                            <a:schemeClr val="tx1"/>
                          </a:solidFill>
                        </a:rPr>
                        <a:t>(    </a:t>
                      </a:r>
                      <a:r>
                        <a:rPr lang="ar-SA" b="1" dirty="0" smtClean="0">
                          <a:solidFill>
                            <a:schemeClr val="tx1"/>
                          </a:solidFill>
                        </a:rPr>
                        <a:t>) وقعت بين جيوش المسلمين بقيادة خالد بن</a:t>
                      </a:r>
                      <a:r>
                        <a:rPr lang="ar-SA" b="1" baseline="0" dirty="0" smtClean="0">
                          <a:solidFill>
                            <a:schemeClr val="tx1"/>
                          </a:solidFill>
                        </a:rPr>
                        <a:t> الوليد وبين جيوش الفرس بقيادة هرمز</a:t>
                      </a:r>
                      <a:endParaRPr lang="ar-SA" b="1" dirty="0">
                        <a:solidFill>
                          <a:schemeClr val="tx1"/>
                        </a:solidFill>
                      </a:endParaRPr>
                    </a:p>
                  </a:txBody>
                  <a:tcPr>
                    <a:solidFill>
                      <a:schemeClr val="accent1">
                        <a:lumMod val="20000"/>
                        <a:lumOff val="80000"/>
                      </a:schemeClr>
                    </a:solidFill>
                  </a:tcPr>
                </a:tc>
              </a:tr>
              <a:tr h="736600">
                <a:tc>
                  <a:txBody>
                    <a:bodyPr/>
                    <a:lstStyle/>
                    <a:p>
                      <a:pPr rtl="1"/>
                      <a:r>
                        <a:rPr lang="ar-SA" b="1" dirty="0" smtClean="0"/>
                        <a:t>2</a:t>
                      </a:r>
                      <a:endParaRPr lang="ar-SA" b="1" dirty="0">
                        <a:solidFill>
                          <a:srgbClr val="FFFF00"/>
                        </a:solidFill>
                      </a:endParaRPr>
                    </a:p>
                  </a:txBody>
                  <a:tcPr/>
                </a:tc>
                <a:tc>
                  <a:txBody>
                    <a:bodyPr/>
                    <a:lstStyle/>
                    <a:p>
                      <a:pPr rtl="1"/>
                      <a:r>
                        <a:rPr lang="ar-SA" b="1" dirty="0" smtClean="0">
                          <a:solidFill>
                            <a:schemeClr val="tx1"/>
                          </a:solidFill>
                        </a:rPr>
                        <a:t>معركة القادسية</a:t>
                      </a:r>
                      <a:endParaRPr lang="ar-SA" b="1" dirty="0">
                        <a:solidFill>
                          <a:schemeClr val="tx1"/>
                        </a:solidFill>
                      </a:endParaRPr>
                    </a:p>
                  </a:txBody>
                  <a:tcPr>
                    <a:solidFill>
                      <a:schemeClr val="accent3">
                        <a:lumMod val="60000"/>
                        <a:lumOff val="40000"/>
                      </a:schemeClr>
                    </a:solidFill>
                  </a:tcPr>
                </a:tc>
                <a:tc>
                  <a:txBody>
                    <a:bodyPr/>
                    <a:lstStyle/>
                    <a:p>
                      <a:pPr rtl="1"/>
                      <a:r>
                        <a:rPr lang="ar-SA" b="1" dirty="0" err="1" smtClean="0">
                          <a:solidFill>
                            <a:schemeClr val="tx1"/>
                          </a:solidFill>
                        </a:rPr>
                        <a:t>(    </a:t>
                      </a:r>
                      <a:r>
                        <a:rPr lang="ar-SA" b="1" dirty="0" smtClean="0">
                          <a:solidFill>
                            <a:schemeClr val="tx1"/>
                          </a:solidFill>
                        </a:rPr>
                        <a:t>)</a:t>
                      </a:r>
                      <a:r>
                        <a:rPr lang="ar-SA" b="1" baseline="0" dirty="0" smtClean="0">
                          <a:solidFill>
                            <a:schemeClr val="tx1"/>
                          </a:solidFill>
                        </a:rPr>
                        <a:t> استشهد فيها أبو عبيدة بن مسعود الثقفي ومعه قرابة أربعة آلاف شهيد</a:t>
                      </a:r>
                      <a:r>
                        <a:rPr lang="ar-SA" b="1" dirty="0" smtClean="0">
                          <a:solidFill>
                            <a:schemeClr val="tx1"/>
                          </a:solidFill>
                        </a:rPr>
                        <a:t>  </a:t>
                      </a:r>
                      <a:endParaRPr lang="ar-SA" b="1" dirty="0">
                        <a:solidFill>
                          <a:schemeClr val="tx1"/>
                        </a:solidFill>
                      </a:endParaRPr>
                    </a:p>
                  </a:txBody>
                  <a:tcPr>
                    <a:solidFill>
                      <a:schemeClr val="bg2"/>
                    </a:solidFill>
                  </a:tcPr>
                </a:tc>
              </a:tr>
              <a:tr h="736600">
                <a:tc>
                  <a:txBody>
                    <a:bodyPr/>
                    <a:lstStyle/>
                    <a:p>
                      <a:pPr rtl="1"/>
                      <a:r>
                        <a:rPr lang="ar-SA" b="1" dirty="0" smtClean="0"/>
                        <a:t>3</a:t>
                      </a:r>
                      <a:endParaRPr lang="ar-SA" b="1" dirty="0">
                        <a:solidFill>
                          <a:srgbClr val="FFFF00"/>
                        </a:solidFill>
                      </a:endParaRPr>
                    </a:p>
                  </a:txBody>
                  <a:tcPr/>
                </a:tc>
                <a:tc>
                  <a:txBody>
                    <a:bodyPr/>
                    <a:lstStyle/>
                    <a:p>
                      <a:pPr rtl="1"/>
                      <a:r>
                        <a:rPr lang="ar-SA" b="1" dirty="0" smtClean="0">
                          <a:solidFill>
                            <a:schemeClr val="tx1"/>
                          </a:solidFill>
                        </a:rPr>
                        <a:t>معركة</a:t>
                      </a:r>
                      <a:r>
                        <a:rPr lang="ar-SA" b="1" baseline="0" dirty="0" smtClean="0">
                          <a:solidFill>
                            <a:schemeClr val="tx1"/>
                          </a:solidFill>
                        </a:rPr>
                        <a:t> </a:t>
                      </a:r>
                      <a:r>
                        <a:rPr lang="ar-SA" b="1" baseline="0" dirty="0" err="1" smtClean="0">
                          <a:solidFill>
                            <a:schemeClr val="tx1"/>
                          </a:solidFill>
                        </a:rPr>
                        <a:t>جلولاء</a:t>
                      </a:r>
                      <a:endParaRPr lang="ar-SA" b="1" dirty="0">
                        <a:solidFill>
                          <a:schemeClr val="tx1"/>
                        </a:solidFill>
                      </a:endParaRPr>
                    </a:p>
                  </a:txBody>
                  <a:tcPr>
                    <a:solidFill>
                      <a:schemeClr val="accent3">
                        <a:lumMod val="60000"/>
                        <a:lumOff val="40000"/>
                      </a:schemeClr>
                    </a:solidFill>
                  </a:tcPr>
                </a:tc>
                <a:tc>
                  <a:txBody>
                    <a:bodyPr/>
                    <a:lstStyle/>
                    <a:p>
                      <a:pPr rtl="1"/>
                      <a:r>
                        <a:rPr lang="ar-SA" b="1" dirty="0" err="1" smtClean="0">
                          <a:solidFill>
                            <a:schemeClr val="tx1"/>
                          </a:solidFill>
                        </a:rPr>
                        <a:t>(</a:t>
                      </a:r>
                      <a:r>
                        <a:rPr lang="ar-SA" b="1" baseline="0" dirty="0" err="1" smtClean="0">
                          <a:solidFill>
                            <a:schemeClr val="tx1"/>
                          </a:solidFill>
                        </a:rPr>
                        <a:t>    </a:t>
                      </a:r>
                      <a:r>
                        <a:rPr lang="ar-SA" b="1" dirty="0" smtClean="0">
                          <a:solidFill>
                            <a:schemeClr val="tx1"/>
                          </a:solidFill>
                        </a:rPr>
                        <a:t>) لم تقم للفرس قائمة بعدها ولذا سميت </a:t>
                      </a:r>
                      <a:r>
                        <a:rPr lang="ar-SA" b="1" dirty="0" err="1" smtClean="0">
                          <a:solidFill>
                            <a:schemeClr val="tx1"/>
                          </a:solidFill>
                        </a:rPr>
                        <a:t>بـ</a:t>
                      </a:r>
                      <a:r>
                        <a:rPr lang="ar-SA" b="1" dirty="0" smtClean="0">
                          <a:solidFill>
                            <a:schemeClr val="tx1"/>
                          </a:solidFill>
                        </a:rPr>
                        <a:t> فتح الفتوح</a:t>
                      </a:r>
                      <a:endParaRPr lang="ar-SA" b="1" dirty="0">
                        <a:solidFill>
                          <a:schemeClr val="tx1"/>
                        </a:solidFill>
                      </a:endParaRPr>
                    </a:p>
                  </a:txBody>
                  <a:tcPr>
                    <a:solidFill>
                      <a:schemeClr val="accent1">
                        <a:lumMod val="20000"/>
                        <a:lumOff val="80000"/>
                      </a:schemeClr>
                    </a:solidFill>
                  </a:tcPr>
                </a:tc>
              </a:tr>
              <a:tr h="736600">
                <a:tc>
                  <a:txBody>
                    <a:bodyPr/>
                    <a:lstStyle/>
                    <a:p>
                      <a:pPr rtl="1"/>
                      <a:r>
                        <a:rPr lang="ar-SA" b="1" dirty="0" smtClean="0"/>
                        <a:t>4</a:t>
                      </a:r>
                      <a:endParaRPr lang="ar-SA" b="1" dirty="0">
                        <a:solidFill>
                          <a:srgbClr val="FFFF00"/>
                        </a:solidFill>
                      </a:endParaRPr>
                    </a:p>
                  </a:txBody>
                  <a:tcPr/>
                </a:tc>
                <a:tc>
                  <a:txBody>
                    <a:bodyPr/>
                    <a:lstStyle/>
                    <a:p>
                      <a:pPr rtl="1"/>
                      <a:r>
                        <a:rPr lang="ar-SA" b="1" dirty="0" smtClean="0">
                          <a:solidFill>
                            <a:schemeClr val="tx1"/>
                          </a:solidFill>
                        </a:rPr>
                        <a:t>معركة نهاوند</a:t>
                      </a:r>
                      <a:endParaRPr lang="ar-SA" b="1" dirty="0">
                        <a:solidFill>
                          <a:schemeClr val="tx1"/>
                        </a:solidFill>
                      </a:endParaRPr>
                    </a:p>
                  </a:txBody>
                  <a:tcPr>
                    <a:solidFill>
                      <a:schemeClr val="accent3">
                        <a:lumMod val="60000"/>
                        <a:lumOff val="40000"/>
                      </a:schemeClr>
                    </a:solidFill>
                  </a:tcPr>
                </a:tc>
                <a:tc>
                  <a:txBody>
                    <a:bodyPr/>
                    <a:lstStyle/>
                    <a:p>
                      <a:pPr rtl="1"/>
                      <a:r>
                        <a:rPr lang="ar-SA" b="1" dirty="0" err="1" smtClean="0">
                          <a:solidFill>
                            <a:schemeClr val="tx1"/>
                          </a:solidFill>
                        </a:rPr>
                        <a:t>(   </a:t>
                      </a:r>
                      <a:r>
                        <a:rPr lang="ar-SA" b="1" dirty="0" smtClean="0">
                          <a:solidFill>
                            <a:schemeClr val="tx1"/>
                          </a:solidFill>
                        </a:rPr>
                        <a:t>) وقعت سنة 15 هـ ودارت</a:t>
                      </a:r>
                      <a:r>
                        <a:rPr lang="ar-SA" b="1" baseline="0" dirty="0" smtClean="0">
                          <a:solidFill>
                            <a:schemeClr val="tx1"/>
                          </a:solidFill>
                        </a:rPr>
                        <a:t> رحاها مدة ثلاثة أيام وكان النصر فيها حليف المسلمين</a:t>
                      </a:r>
                      <a:endParaRPr lang="ar-SA" b="1" dirty="0">
                        <a:solidFill>
                          <a:schemeClr val="tx1"/>
                        </a:solidFill>
                      </a:endParaRPr>
                    </a:p>
                  </a:txBody>
                  <a:tcPr>
                    <a:solidFill>
                      <a:schemeClr val="accent1">
                        <a:lumMod val="20000"/>
                        <a:lumOff val="80000"/>
                      </a:schemeClr>
                    </a:solidFill>
                  </a:tcPr>
                </a:tc>
              </a:tr>
              <a:tr h="736600">
                <a:tc>
                  <a:txBody>
                    <a:bodyPr/>
                    <a:lstStyle/>
                    <a:p>
                      <a:pPr rtl="1"/>
                      <a:endParaRPr lang="ar-SA" b="1">
                        <a:solidFill>
                          <a:srgbClr val="FFFF00"/>
                        </a:solidFill>
                      </a:endParaRPr>
                    </a:p>
                  </a:txBody>
                  <a:tcPr/>
                </a:tc>
                <a:tc>
                  <a:txBody>
                    <a:bodyPr/>
                    <a:lstStyle/>
                    <a:p>
                      <a:pPr rtl="1"/>
                      <a:endParaRPr lang="ar-SA" b="1" dirty="0">
                        <a:solidFill>
                          <a:srgbClr val="FFFF00"/>
                        </a:solidFill>
                      </a:endParaRPr>
                    </a:p>
                  </a:txBody>
                  <a:tcPr>
                    <a:solidFill>
                      <a:schemeClr val="accent3">
                        <a:lumMod val="60000"/>
                        <a:lumOff val="40000"/>
                      </a:schemeClr>
                    </a:solidFill>
                  </a:tcPr>
                </a:tc>
                <a:tc>
                  <a:txBody>
                    <a:bodyPr/>
                    <a:lstStyle/>
                    <a:p>
                      <a:pPr rtl="1"/>
                      <a:r>
                        <a:rPr lang="ar-SA" b="1" dirty="0" err="1" smtClean="0">
                          <a:solidFill>
                            <a:schemeClr val="tx1"/>
                          </a:solidFill>
                        </a:rPr>
                        <a:t>(   </a:t>
                      </a:r>
                      <a:r>
                        <a:rPr lang="ar-SA" b="1" dirty="0" smtClean="0">
                          <a:solidFill>
                            <a:schemeClr val="tx1"/>
                          </a:solidFill>
                        </a:rPr>
                        <a:t>) وقعت سنة 16 هـ وكسبها المسلمون وسقطت على إثرها حلوان وبسقوطها</a:t>
                      </a:r>
                      <a:r>
                        <a:rPr lang="ar-SA" b="1" baseline="0" dirty="0" smtClean="0">
                          <a:solidFill>
                            <a:schemeClr val="tx1"/>
                          </a:solidFill>
                        </a:rPr>
                        <a:t> انهارت الخطوط الدفاعية الأولى للمقاومة الفارسية</a:t>
                      </a:r>
                      <a:endParaRPr lang="ar-SA" b="1" dirty="0">
                        <a:solidFill>
                          <a:schemeClr val="tx1"/>
                        </a:solidFill>
                      </a:endParaRPr>
                    </a:p>
                  </a:txBody>
                  <a:tcPr>
                    <a:solidFill>
                      <a:schemeClr val="accent1">
                        <a:lumMod val="20000"/>
                        <a:lumOff val="80000"/>
                      </a:schemeClr>
                    </a:solidFill>
                  </a:tcPr>
                </a:tc>
              </a:tr>
            </a:tbl>
          </a:graphicData>
        </a:graphic>
      </p:graphicFrame>
      <p:sp>
        <p:nvSpPr>
          <p:cNvPr id="18" name="Rectangle 2"/>
          <p:cNvSpPr/>
          <p:nvPr/>
        </p:nvSpPr>
        <p:spPr>
          <a:xfrm>
            <a:off x="6424010" y="2891135"/>
            <a:ext cx="357790" cy="461665"/>
          </a:xfrm>
          <a:prstGeom prst="rect">
            <a:avLst/>
          </a:prstGeom>
        </p:spPr>
        <p:txBody>
          <a:bodyPr wrap="none">
            <a:spAutoFit/>
          </a:bodyPr>
          <a:lstStyle/>
          <a:p>
            <a:pPr algn="r"/>
            <a:r>
              <a:rPr lang="ar-SA" sz="2400" b="1" cap="all" dirty="0" smtClean="0">
                <a:ln w="9000" cmpd="sng">
                  <a:solidFill>
                    <a:srgbClr val="FF0000"/>
                  </a:solidFill>
                  <a:prstDash val="solid"/>
                </a:ln>
                <a:solidFill>
                  <a:srgbClr val="C00000"/>
                </a:solidFill>
                <a:effectLst>
                  <a:reflection blurRad="12700" stA="28000" endPos="45000" dist="1000" dir="5400000" sy="-100000" algn="bl" rotWithShape="0"/>
                </a:effectLst>
              </a:rPr>
              <a:t>1</a:t>
            </a:r>
            <a:endParaRPr lang="ar-SA" sz="2400" b="1" cap="all" dirty="0">
              <a:ln w="9000" cmpd="sng">
                <a:solidFill>
                  <a:srgbClr val="FF0000"/>
                </a:solidFill>
                <a:prstDash val="solid"/>
              </a:ln>
              <a:solidFill>
                <a:srgbClr val="C00000"/>
              </a:solidFill>
              <a:effectLst>
                <a:reflection blurRad="12700" stA="28000" endPos="45000" dist="1000" dir="5400000" sy="-100000" algn="bl" rotWithShape="0"/>
              </a:effectLst>
            </a:endParaRPr>
          </a:p>
        </p:txBody>
      </p:sp>
      <p:sp>
        <p:nvSpPr>
          <p:cNvPr id="19" name="Rectangle 2"/>
          <p:cNvSpPr/>
          <p:nvPr/>
        </p:nvSpPr>
        <p:spPr>
          <a:xfrm>
            <a:off x="6424010" y="3653135"/>
            <a:ext cx="357790" cy="461665"/>
          </a:xfrm>
          <a:prstGeom prst="rect">
            <a:avLst/>
          </a:prstGeom>
        </p:spPr>
        <p:txBody>
          <a:bodyPr wrap="none">
            <a:spAutoFit/>
          </a:bodyPr>
          <a:lstStyle/>
          <a:p>
            <a:pPr algn="r"/>
            <a:r>
              <a:rPr lang="ar-SA" sz="2400" b="1" cap="all" dirty="0" smtClean="0">
                <a:ln w="9000" cmpd="sng">
                  <a:solidFill>
                    <a:srgbClr val="FF0000"/>
                  </a:solidFill>
                  <a:prstDash val="solid"/>
                </a:ln>
                <a:solidFill>
                  <a:srgbClr val="C00000"/>
                </a:solidFill>
                <a:effectLst>
                  <a:reflection blurRad="12700" stA="28000" endPos="45000" dist="1000" dir="5400000" sy="-100000" algn="bl" rotWithShape="0"/>
                </a:effectLst>
              </a:rPr>
              <a:t>4</a:t>
            </a:r>
            <a:endParaRPr lang="ar-SA" sz="2400" b="1" cap="all" dirty="0">
              <a:ln w="9000" cmpd="sng">
                <a:solidFill>
                  <a:srgbClr val="FF0000"/>
                </a:solidFill>
                <a:prstDash val="solid"/>
              </a:ln>
              <a:solidFill>
                <a:srgbClr val="C00000"/>
              </a:solidFill>
              <a:effectLst>
                <a:reflection blurRad="12700" stA="28000" endPos="45000" dist="1000" dir="5400000" sy="-100000" algn="bl" rotWithShape="0"/>
              </a:effectLst>
            </a:endParaRPr>
          </a:p>
        </p:txBody>
      </p:sp>
      <p:sp>
        <p:nvSpPr>
          <p:cNvPr id="20" name="Rectangle 2"/>
          <p:cNvSpPr/>
          <p:nvPr/>
        </p:nvSpPr>
        <p:spPr>
          <a:xfrm>
            <a:off x="6477000" y="4343400"/>
            <a:ext cx="357790" cy="461665"/>
          </a:xfrm>
          <a:prstGeom prst="rect">
            <a:avLst/>
          </a:prstGeom>
        </p:spPr>
        <p:txBody>
          <a:bodyPr wrap="none">
            <a:spAutoFit/>
          </a:bodyPr>
          <a:lstStyle/>
          <a:p>
            <a:pPr algn="r"/>
            <a:r>
              <a:rPr lang="ar-SA" sz="2400" b="1" cap="all" dirty="0" smtClean="0">
                <a:ln w="9000" cmpd="sng">
                  <a:solidFill>
                    <a:srgbClr val="FF0000"/>
                  </a:solidFill>
                  <a:prstDash val="solid"/>
                </a:ln>
                <a:solidFill>
                  <a:srgbClr val="C00000"/>
                </a:solidFill>
                <a:effectLst>
                  <a:reflection blurRad="12700" stA="28000" endPos="45000" dist="1000" dir="5400000" sy="-100000" algn="bl" rotWithShape="0"/>
                </a:effectLst>
              </a:rPr>
              <a:t>2</a:t>
            </a:r>
            <a:endParaRPr lang="ar-SA" sz="2400" b="1" cap="all" dirty="0">
              <a:ln w="9000" cmpd="sng">
                <a:solidFill>
                  <a:srgbClr val="FF0000"/>
                </a:solidFill>
                <a:prstDash val="solid"/>
              </a:ln>
              <a:solidFill>
                <a:srgbClr val="C00000"/>
              </a:solidFill>
              <a:effectLst>
                <a:reflection blurRad="12700" stA="28000" endPos="45000" dist="1000" dir="5400000" sy="-100000" algn="bl" rotWithShape="0"/>
              </a:effectLst>
            </a:endParaRPr>
          </a:p>
        </p:txBody>
      </p:sp>
      <p:sp>
        <p:nvSpPr>
          <p:cNvPr id="21" name="Rectangle 2"/>
          <p:cNvSpPr/>
          <p:nvPr/>
        </p:nvSpPr>
        <p:spPr>
          <a:xfrm>
            <a:off x="6477000" y="5100935"/>
            <a:ext cx="357790" cy="461665"/>
          </a:xfrm>
          <a:prstGeom prst="rect">
            <a:avLst/>
          </a:prstGeom>
        </p:spPr>
        <p:txBody>
          <a:bodyPr wrap="none">
            <a:spAutoFit/>
          </a:bodyPr>
          <a:lstStyle/>
          <a:p>
            <a:pPr algn="r"/>
            <a:r>
              <a:rPr lang="ar-SA" sz="2400" b="1" cap="all" dirty="0" smtClean="0">
                <a:ln w="9000" cmpd="sng">
                  <a:solidFill>
                    <a:srgbClr val="FF0000"/>
                  </a:solidFill>
                  <a:prstDash val="solid"/>
                </a:ln>
                <a:solidFill>
                  <a:srgbClr val="C00000"/>
                </a:solidFill>
                <a:effectLst>
                  <a:reflection blurRad="12700" stA="28000" endPos="45000" dist="1000" dir="5400000" sy="-100000" algn="bl" rotWithShape="0"/>
                </a:effectLst>
              </a:rPr>
              <a:t>3</a:t>
            </a:r>
            <a:endParaRPr lang="ar-SA" sz="2400" b="1" cap="all" dirty="0">
              <a:ln w="9000" cmpd="sng">
                <a:solidFill>
                  <a:srgbClr val="FF0000"/>
                </a:solidFill>
                <a:prstDash val="solid"/>
              </a:ln>
              <a:solidFill>
                <a:srgbClr val="C00000"/>
              </a:solidFill>
              <a:effectLst>
                <a:reflection blurRad="12700" stA="28000" endPos="45000" dist="1000" dir="5400000" sy="-100000" algn="bl" rotWithShape="0"/>
              </a:effectLst>
            </a:endParaRPr>
          </a:p>
        </p:txBody>
      </p:sp>
    </p:spTree>
    <p:extLst>
      <p:ext uri="{BB962C8B-B14F-4D97-AF65-F5344CB8AC3E}">
        <p14:creationId xmlns:p14="http://schemas.microsoft.com/office/powerpoint/2010/main" xmlns="" val="3695916259"/>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4" presetClass="entr" presetSubtype="0" fill="hold" nodeType="clickEffect">
                                  <p:stCondLst>
                                    <p:cond delay="0"/>
                                  </p:stCondLst>
                                  <p:childTnLst>
                                    <p:set>
                                      <p:cBhvr>
                                        <p:cTn id="20" dur="1" fill="hold">
                                          <p:stCondLst>
                                            <p:cond delay="0"/>
                                          </p:stCondLst>
                                        </p:cTn>
                                        <p:tgtEl>
                                          <p:spTgt spid="15"/>
                                        </p:tgtEl>
                                        <p:attrNameLst>
                                          <p:attrName>style.visibility</p:attrName>
                                        </p:attrNameLst>
                                      </p:cBhvr>
                                      <p:to>
                                        <p:strVal val="visible"/>
                                      </p:to>
                                    </p:set>
                                    <p:anim from="(-#ppt_w/2)" to="(#ppt_x)" calcmode="lin" valueType="num">
                                      <p:cBhvr>
                                        <p:cTn id="21" dur="600" fill="hold">
                                          <p:stCondLst>
                                            <p:cond delay="0"/>
                                          </p:stCondLst>
                                        </p:cTn>
                                        <p:tgtEl>
                                          <p:spTgt spid="15"/>
                                        </p:tgtEl>
                                        <p:attrNameLst>
                                          <p:attrName>ppt_x</p:attrName>
                                        </p:attrNameLst>
                                      </p:cBhvr>
                                    </p:anim>
                                    <p:anim from="0" to="-1.0" calcmode="lin" valueType="num">
                                      <p:cBhvr>
                                        <p:cTn id="22" dur="200" decel="50000" autoRev="1" fill="hold">
                                          <p:stCondLst>
                                            <p:cond delay="600"/>
                                          </p:stCondLst>
                                        </p:cTn>
                                        <p:tgtEl>
                                          <p:spTgt spid="15"/>
                                        </p:tgtEl>
                                        <p:attrNameLst>
                                          <p:attrName>xshear</p:attrName>
                                        </p:attrNameLst>
                                      </p:cBhvr>
                                    </p:anim>
                                    <p:animScale>
                                      <p:cBhvr>
                                        <p:cTn id="23" dur="200" decel="100000" autoRev="1" fill="hold">
                                          <p:stCondLst>
                                            <p:cond delay="600"/>
                                          </p:stCondLst>
                                        </p:cTn>
                                        <p:tgtEl>
                                          <p:spTgt spid="15"/>
                                        </p:tgtEl>
                                      </p:cBhvr>
                                      <p:from x="100000" y="100000"/>
                                      <p:to x="80000" y="100000"/>
                                    </p:animScale>
                                    <p:anim by="(#ppt_h/3+#ppt_w*0.1)" calcmode="lin" valueType="num">
                                      <p:cBhvr additive="sum">
                                        <p:cTn id="24" dur="200" decel="100000" autoRev="1" fill="hold">
                                          <p:stCondLst>
                                            <p:cond delay="600"/>
                                          </p:stCondLst>
                                        </p:cTn>
                                        <p:tgtEl>
                                          <p:spTgt spid="15"/>
                                        </p:tgtEl>
                                        <p:attrNameLst>
                                          <p:attrName>ppt_x</p:attrName>
                                        </p:attrNameLst>
                                      </p:cBhvr>
                                    </p:anim>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wipe(down)">
                                      <p:cBhvr>
                                        <p:cTn id="29" dur="580">
                                          <p:stCondLst>
                                            <p:cond delay="0"/>
                                          </p:stCondLst>
                                        </p:cTn>
                                        <p:tgtEl>
                                          <p:spTgt spid="18"/>
                                        </p:tgtEl>
                                      </p:cBhvr>
                                    </p:animEffect>
                                    <p:anim calcmode="lin" valueType="num">
                                      <p:cBhvr>
                                        <p:cTn id="30"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35" dur="26">
                                          <p:stCondLst>
                                            <p:cond delay="650"/>
                                          </p:stCondLst>
                                        </p:cTn>
                                        <p:tgtEl>
                                          <p:spTgt spid="18"/>
                                        </p:tgtEl>
                                      </p:cBhvr>
                                      <p:to x="100000" y="60000"/>
                                    </p:animScale>
                                    <p:animScale>
                                      <p:cBhvr>
                                        <p:cTn id="36" dur="166" decel="50000">
                                          <p:stCondLst>
                                            <p:cond delay="676"/>
                                          </p:stCondLst>
                                        </p:cTn>
                                        <p:tgtEl>
                                          <p:spTgt spid="18"/>
                                        </p:tgtEl>
                                      </p:cBhvr>
                                      <p:to x="100000" y="100000"/>
                                    </p:animScale>
                                    <p:animScale>
                                      <p:cBhvr>
                                        <p:cTn id="37" dur="26">
                                          <p:stCondLst>
                                            <p:cond delay="1312"/>
                                          </p:stCondLst>
                                        </p:cTn>
                                        <p:tgtEl>
                                          <p:spTgt spid="18"/>
                                        </p:tgtEl>
                                      </p:cBhvr>
                                      <p:to x="100000" y="80000"/>
                                    </p:animScale>
                                    <p:animScale>
                                      <p:cBhvr>
                                        <p:cTn id="38" dur="166" decel="50000">
                                          <p:stCondLst>
                                            <p:cond delay="1338"/>
                                          </p:stCondLst>
                                        </p:cTn>
                                        <p:tgtEl>
                                          <p:spTgt spid="18"/>
                                        </p:tgtEl>
                                      </p:cBhvr>
                                      <p:to x="100000" y="100000"/>
                                    </p:animScale>
                                    <p:animScale>
                                      <p:cBhvr>
                                        <p:cTn id="39" dur="26">
                                          <p:stCondLst>
                                            <p:cond delay="1642"/>
                                          </p:stCondLst>
                                        </p:cTn>
                                        <p:tgtEl>
                                          <p:spTgt spid="18"/>
                                        </p:tgtEl>
                                      </p:cBhvr>
                                      <p:to x="100000" y="90000"/>
                                    </p:animScale>
                                    <p:animScale>
                                      <p:cBhvr>
                                        <p:cTn id="40" dur="166" decel="50000">
                                          <p:stCondLst>
                                            <p:cond delay="1668"/>
                                          </p:stCondLst>
                                        </p:cTn>
                                        <p:tgtEl>
                                          <p:spTgt spid="18"/>
                                        </p:tgtEl>
                                      </p:cBhvr>
                                      <p:to x="100000" y="100000"/>
                                    </p:animScale>
                                    <p:animScale>
                                      <p:cBhvr>
                                        <p:cTn id="41" dur="26">
                                          <p:stCondLst>
                                            <p:cond delay="1808"/>
                                          </p:stCondLst>
                                        </p:cTn>
                                        <p:tgtEl>
                                          <p:spTgt spid="18"/>
                                        </p:tgtEl>
                                      </p:cBhvr>
                                      <p:to x="100000" y="95000"/>
                                    </p:animScale>
                                    <p:animScale>
                                      <p:cBhvr>
                                        <p:cTn id="42" dur="166" decel="50000">
                                          <p:stCondLst>
                                            <p:cond delay="1834"/>
                                          </p:stCondLst>
                                        </p:cTn>
                                        <p:tgtEl>
                                          <p:spTgt spid="18"/>
                                        </p:tgtEl>
                                      </p:cBhvr>
                                      <p:to x="100000" y="100000"/>
                                    </p:animScale>
                                  </p:childTnLst>
                                </p:cTn>
                              </p:par>
                            </p:childTnLst>
                          </p:cTn>
                        </p:par>
                      </p:childTnLst>
                    </p:cTn>
                  </p:par>
                  <p:par>
                    <p:cTn id="43" fill="hold">
                      <p:stCondLst>
                        <p:cond delay="indefinite"/>
                      </p:stCondLst>
                      <p:childTnLst>
                        <p:par>
                          <p:cTn id="44" fill="hold">
                            <p:stCondLst>
                              <p:cond delay="0"/>
                            </p:stCondLst>
                            <p:childTnLst>
                              <p:par>
                                <p:cTn id="45" presetID="26"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wipe(down)">
                                      <p:cBhvr>
                                        <p:cTn id="47" dur="580">
                                          <p:stCondLst>
                                            <p:cond delay="0"/>
                                          </p:stCondLst>
                                        </p:cTn>
                                        <p:tgtEl>
                                          <p:spTgt spid="19"/>
                                        </p:tgtEl>
                                      </p:cBhvr>
                                    </p:animEffect>
                                    <p:anim calcmode="lin" valueType="num">
                                      <p:cBhvr>
                                        <p:cTn id="48"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53" dur="26">
                                          <p:stCondLst>
                                            <p:cond delay="650"/>
                                          </p:stCondLst>
                                        </p:cTn>
                                        <p:tgtEl>
                                          <p:spTgt spid="19"/>
                                        </p:tgtEl>
                                      </p:cBhvr>
                                      <p:to x="100000" y="60000"/>
                                    </p:animScale>
                                    <p:animScale>
                                      <p:cBhvr>
                                        <p:cTn id="54" dur="166" decel="50000">
                                          <p:stCondLst>
                                            <p:cond delay="676"/>
                                          </p:stCondLst>
                                        </p:cTn>
                                        <p:tgtEl>
                                          <p:spTgt spid="19"/>
                                        </p:tgtEl>
                                      </p:cBhvr>
                                      <p:to x="100000" y="100000"/>
                                    </p:animScale>
                                    <p:animScale>
                                      <p:cBhvr>
                                        <p:cTn id="55" dur="26">
                                          <p:stCondLst>
                                            <p:cond delay="1312"/>
                                          </p:stCondLst>
                                        </p:cTn>
                                        <p:tgtEl>
                                          <p:spTgt spid="19"/>
                                        </p:tgtEl>
                                      </p:cBhvr>
                                      <p:to x="100000" y="80000"/>
                                    </p:animScale>
                                    <p:animScale>
                                      <p:cBhvr>
                                        <p:cTn id="56" dur="166" decel="50000">
                                          <p:stCondLst>
                                            <p:cond delay="1338"/>
                                          </p:stCondLst>
                                        </p:cTn>
                                        <p:tgtEl>
                                          <p:spTgt spid="19"/>
                                        </p:tgtEl>
                                      </p:cBhvr>
                                      <p:to x="100000" y="100000"/>
                                    </p:animScale>
                                    <p:animScale>
                                      <p:cBhvr>
                                        <p:cTn id="57" dur="26">
                                          <p:stCondLst>
                                            <p:cond delay="1642"/>
                                          </p:stCondLst>
                                        </p:cTn>
                                        <p:tgtEl>
                                          <p:spTgt spid="19"/>
                                        </p:tgtEl>
                                      </p:cBhvr>
                                      <p:to x="100000" y="90000"/>
                                    </p:animScale>
                                    <p:animScale>
                                      <p:cBhvr>
                                        <p:cTn id="58" dur="166" decel="50000">
                                          <p:stCondLst>
                                            <p:cond delay="1668"/>
                                          </p:stCondLst>
                                        </p:cTn>
                                        <p:tgtEl>
                                          <p:spTgt spid="19"/>
                                        </p:tgtEl>
                                      </p:cBhvr>
                                      <p:to x="100000" y="100000"/>
                                    </p:animScale>
                                    <p:animScale>
                                      <p:cBhvr>
                                        <p:cTn id="59" dur="26">
                                          <p:stCondLst>
                                            <p:cond delay="1808"/>
                                          </p:stCondLst>
                                        </p:cTn>
                                        <p:tgtEl>
                                          <p:spTgt spid="19"/>
                                        </p:tgtEl>
                                      </p:cBhvr>
                                      <p:to x="100000" y="95000"/>
                                    </p:animScale>
                                    <p:animScale>
                                      <p:cBhvr>
                                        <p:cTn id="60" dur="166" decel="50000">
                                          <p:stCondLst>
                                            <p:cond delay="1834"/>
                                          </p:stCondLst>
                                        </p:cTn>
                                        <p:tgtEl>
                                          <p:spTgt spid="19"/>
                                        </p:tgtEl>
                                      </p:cBhvr>
                                      <p:to x="100000" y="100000"/>
                                    </p:animScale>
                                  </p:childTnLst>
                                </p:cTn>
                              </p:par>
                            </p:childTnLst>
                          </p:cTn>
                        </p:par>
                      </p:childTnLst>
                    </p:cTn>
                  </p:par>
                  <p:par>
                    <p:cTn id="61" fill="hold">
                      <p:stCondLst>
                        <p:cond delay="indefinite"/>
                      </p:stCondLst>
                      <p:childTnLst>
                        <p:par>
                          <p:cTn id="62" fill="hold">
                            <p:stCondLst>
                              <p:cond delay="0"/>
                            </p:stCondLst>
                            <p:childTnLst>
                              <p:par>
                                <p:cTn id="63" presetID="26" presetClass="entr" presetSubtype="0" fill="hold" grpId="0" nodeType="clickEffect">
                                  <p:stCondLst>
                                    <p:cond delay="0"/>
                                  </p:stCondLst>
                                  <p:childTnLst>
                                    <p:set>
                                      <p:cBhvr>
                                        <p:cTn id="64" dur="1" fill="hold">
                                          <p:stCondLst>
                                            <p:cond delay="0"/>
                                          </p:stCondLst>
                                        </p:cTn>
                                        <p:tgtEl>
                                          <p:spTgt spid="20"/>
                                        </p:tgtEl>
                                        <p:attrNameLst>
                                          <p:attrName>style.visibility</p:attrName>
                                        </p:attrNameLst>
                                      </p:cBhvr>
                                      <p:to>
                                        <p:strVal val="visible"/>
                                      </p:to>
                                    </p:set>
                                    <p:animEffect transition="in" filter="wipe(down)">
                                      <p:cBhvr>
                                        <p:cTn id="65" dur="580">
                                          <p:stCondLst>
                                            <p:cond delay="0"/>
                                          </p:stCondLst>
                                        </p:cTn>
                                        <p:tgtEl>
                                          <p:spTgt spid="20"/>
                                        </p:tgtEl>
                                      </p:cBhvr>
                                    </p:animEffect>
                                    <p:anim calcmode="lin" valueType="num">
                                      <p:cBhvr>
                                        <p:cTn id="66"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67"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68"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69"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70"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71" dur="26">
                                          <p:stCondLst>
                                            <p:cond delay="650"/>
                                          </p:stCondLst>
                                        </p:cTn>
                                        <p:tgtEl>
                                          <p:spTgt spid="20"/>
                                        </p:tgtEl>
                                      </p:cBhvr>
                                      <p:to x="100000" y="60000"/>
                                    </p:animScale>
                                    <p:animScale>
                                      <p:cBhvr>
                                        <p:cTn id="72" dur="166" decel="50000">
                                          <p:stCondLst>
                                            <p:cond delay="676"/>
                                          </p:stCondLst>
                                        </p:cTn>
                                        <p:tgtEl>
                                          <p:spTgt spid="20"/>
                                        </p:tgtEl>
                                      </p:cBhvr>
                                      <p:to x="100000" y="100000"/>
                                    </p:animScale>
                                    <p:animScale>
                                      <p:cBhvr>
                                        <p:cTn id="73" dur="26">
                                          <p:stCondLst>
                                            <p:cond delay="1312"/>
                                          </p:stCondLst>
                                        </p:cTn>
                                        <p:tgtEl>
                                          <p:spTgt spid="20"/>
                                        </p:tgtEl>
                                      </p:cBhvr>
                                      <p:to x="100000" y="80000"/>
                                    </p:animScale>
                                    <p:animScale>
                                      <p:cBhvr>
                                        <p:cTn id="74" dur="166" decel="50000">
                                          <p:stCondLst>
                                            <p:cond delay="1338"/>
                                          </p:stCondLst>
                                        </p:cTn>
                                        <p:tgtEl>
                                          <p:spTgt spid="20"/>
                                        </p:tgtEl>
                                      </p:cBhvr>
                                      <p:to x="100000" y="100000"/>
                                    </p:animScale>
                                    <p:animScale>
                                      <p:cBhvr>
                                        <p:cTn id="75" dur="26">
                                          <p:stCondLst>
                                            <p:cond delay="1642"/>
                                          </p:stCondLst>
                                        </p:cTn>
                                        <p:tgtEl>
                                          <p:spTgt spid="20"/>
                                        </p:tgtEl>
                                      </p:cBhvr>
                                      <p:to x="100000" y="90000"/>
                                    </p:animScale>
                                    <p:animScale>
                                      <p:cBhvr>
                                        <p:cTn id="76" dur="166" decel="50000">
                                          <p:stCondLst>
                                            <p:cond delay="1668"/>
                                          </p:stCondLst>
                                        </p:cTn>
                                        <p:tgtEl>
                                          <p:spTgt spid="20"/>
                                        </p:tgtEl>
                                      </p:cBhvr>
                                      <p:to x="100000" y="100000"/>
                                    </p:animScale>
                                    <p:animScale>
                                      <p:cBhvr>
                                        <p:cTn id="77" dur="26">
                                          <p:stCondLst>
                                            <p:cond delay="1808"/>
                                          </p:stCondLst>
                                        </p:cTn>
                                        <p:tgtEl>
                                          <p:spTgt spid="20"/>
                                        </p:tgtEl>
                                      </p:cBhvr>
                                      <p:to x="100000" y="95000"/>
                                    </p:animScale>
                                    <p:animScale>
                                      <p:cBhvr>
                                        <p:cTn id="78" dur="166" decel="50000">
                                          <p:stCondLst>
                                            <p:cond delay="1834"/>
                                          </p:stCondLst>
                                        </p:cTn>
                                        <p:tgtEl>
                                          <p:spTgt spid="20"/>
                                        </p:tgtEl>
                                      </p:cBhvr>
                                      <p:to x="100000" y="100000"/>
                                    </p:animScale>
                                  </p:childTnLst>
                                </p:cTn>
                              </p:par>
                            </p:childTnLst>
                          </p:cTn>
                        </p:par>
                      </p:childTnLst>
                    </p:cTn>
                  </p:par>
                  <p:par>
                    <p:cTn id="79" fill="hold">
                      <p:stCondLst>
                        <p:cond delay="indefinite"/>
                      </p:stCondLst>
                      <p:childTnLst>
                        <p:par>
                          <p:cTn id="80" fill="hold">
                            <p:stCondLst>
                              <p:cond delay="0"/>
                            </p:stCondLst>
                            <p:childTnLst>
                              <p:par>
                                <p:cTn id="81" presetID="26" presetClass="entr" presetSubtype="0" fill="hold" grpId="0" nodeType="clickEffect">
                                  <p:stCondLst>
                                    <p:cond delay="0"/>
                                  </p:stCondLst>
                                  <p:childTnLst>
                                    <p:set>
                                      <p:cBhvr>
                                        <p:cTn id="82" dur="1" fill="hold">
                                          <p:stCondLst>
                                            <p:cond delay="0"/>
                                          </p:stCondLst>
                                        </p:cTn>
                                        <p:tgtEl>
                                          <p:spTgt spid="21"/>
                                        </p:tgtEl>
                                        <p:attrNameLst>
                                          <p:attrName>style.visibility</p:attrName>
                                        </p:attrNameLst>
                                      </p:cBhvr>
                                      <p:to>
                                        <p:strVal val="visible"/>
                                      </p:to>
                                    </p:set>
                                    <p:animEffect transition="in" filter="wipe(down)">
                                      <p:cBhvr>
                                        <p:cTn id="83" dur="580">
                                          <p:stCondLst>
                                            <p:cond delay="0"/>
                                          </p:stCondLst>
                                        </p:cTn>
                                        <p:tgtEl>
                                          <p:spTgt spid="21"/>
                                        </p:tgtEl>
                                      </p:cBhvr>
                                    </p:animEffect>
                                    <p:anim calcmode="lin" valueType="num">
                                      <p:cBhvr>
                                        <p:cTn id="84"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85"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86"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87"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88"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89" dur="26">
                                          <p:stCondLst>
                                            <p:cond delay="650"/>
                                          </p:stCondLst>
                                        </p:cTn>
                                        <p:tgtEl>
                                          <p:spTgt spid="21"/>
                                        </p:tgtEl>
                                      </p:cBhvr>
                                      <p:to x="100000" y="60000"/>
                                    </p:animScale>
                                    <p:animScale>
                                      <p:cBhvr>
                                        <p:cTn id="90" dur="166" decel="50000">
                                          <p:stCondLst>
                                            <p:cond delay="676"/>
                                          </p:stCondLst>
                                        </p:cTn>
                                        <p:tgtEl>
                                          <p:spTgt spid="21"/>
                                        </p:tgtEl>
                                      </p:cBhvr>
                                      <p:to x="100000" y="100000"/>
                                    </p:animScale>
                                    <p:animScale>
                                      <p:cBhvr>
                                        <p:cTn id="91" dur="26">
                                          <p:stCondLst>
                                            <p:cond delay="1312"/>
                                          </p:stCondLst>
                                        </p:cTn>
                                        <p:tgtEl>
                                          <p:spTgt spid="21"/>
                                        </p:tgtEl>
                                      </p:cBhvr>
                                      <p:to x="100000" y="80000"/>
                                    </p:animScale>
                                    <p:animScale>
                                      <p:cBhvr>
                                        <p:cTn id="92" dur="166" decel="50000">
                                          <p:stCondLst>
                                            <p:cond delay="1338"/>
                                          </p:stCondLst>
                                        </p:cTn>
                                        <p:tgtEl>
                                          <p:spTgt spid="21"/>
                                        </p:tgtEl>
                                      </p:cBhvr>
                                      <p:to x="100000" y="100000"/>
                                    </p:animScale>
                                    <p:animScale>
                                      <p:cBhvr>
                                        <p:cTn id="93" dur="26">
                                          <p:stCondLst>
                                            <p:cond delay="1642"/>
                                          </p:stCondLst>
                                        </p:cTn>
                                        <p:tgtEl>
                                          <p:spTgt spid="21"/>
                                        </p:tgtEl>
                                      </p:cBhvr>
                                      <p:to x="100000" y="90000"/>
                                    </p:animScale>
                                    <p:animScale>
                                      <p:cBhvr>
                                        <p:cTn id="94" dur="166" decel="50000">
                                          <p:stCondLst>
                                            <p:cond delay="1668"/>
                                          </p:stCondLst>
                                        </p:cTn>
                                        <p:tgtEl>
                                          <p:spTgt spid="21"/>
                                        </p:tgtEl>
                                      </p:cBhvr>
                                      <p:to x="100000" y="100000"/>
                                    </p:animScale>
                                    <p:animScale>
                                      <p:cBhvr>
                                        <p:cTn id="95" dur="26">
                                          <p:stCondLst>
                                            <p:cond delay="1808"/>
                                          </p:stCondLst>
                                        </p:cTn>
                                        <p:tgtEl>
                                          <p:spTgt spid="21"/>
                                        </p:tgtEl>
                                      </p:cBhvr>
                                      <p:to x="100000" y="95000"/>
                                    </p:animScale>
                                    <p:animScale>
                                      <p:cBhvr>
                                        <p:cTn id="96" dur="166" decel="50000">
                                          <p:stCondLst>
                                            <p:cond delay="1834"/>
                                          </p:stCondLst>
                                        </p:cTn>
                                        <p:tgtEl>
                                          <p:spTgt spid="2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18" grpId="0"/>
      <p:bldP spid="19" grpId="0"/>
      <p:bldP spid="20" grpId="0"/>
      <p:bldP spid="2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944251" y="554708"/>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3" name="Rectangle 2"/>
          <p:cNvSpPr/>
          <p:nvPr/>
        </p:nvSpPr>
        <p:spPr>
          <a:xfrm>
            <a:off x="4176789" y="626443"/>
            <a:ext cx="3741730" cy="461665"/>
          </a:xfrm>
          <a:prstGeom prst="rect">
            <a:avLst/>
          </a:prstGeom>
        </p:spPr>
        <p:txBody>
          <a:bodyPr wrap="none">
            <a:spAutoFit/>
          </a:bodyPr>
          <a:lstStyle/>
          <a:p>
            <a:pPr algn="r"/>
            <a:r>
              <a:rPr lang="ar-SA" sz="2400" b="1" dirty="0" smtClean="0">
                <a:solidFill>
                  <a:srgbClr val="7030A0"/>
                </a:solidFill>
              </a:rPr>
              <a:t>قارني بين معركتي القادسية ونهاوند</a:t>
            </a:r>
            <a:endParaRPr lang="ar-SA" sz="2400" b="1" dirty="0">
              <a:solidFill>
                <a:srgbClr val="7030A0"/>
              </a:solidFill>
            </a:endParaRPr>
          </a:p>
        </p:txBody>
      </p:sp>
      <p:sp>
        <p:nvSpPr>
          <p:cNvPr id="4" name="Rectangle 7"/>
          <p:cNvSpPr/>
          <p:nvPr/>
        </p:nvSpPr>
        <p:spPr>
          <a:xfrm rot="20041682">
            <a:off x="2259220" y="2215987"/>
            <a:ext cx="3025188" cy="923330"/>
          </a:xfrm>
          <a:prstGeom prst="rect">
            <a:avLst/>
          </a:prstGeom>
          <a:noFill/>
        </p:spPr>
        <p:txBody>
          <a:bodyPr wrap="none" lIns="91440" tIns="45720" rIns="91440" bIns="45720">
            <a:prstTxWarp prst="textFadeUp">
              <a:avLst/>
            </a:prstTxWarp>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SA"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عمل جماعي</a:t>
            </a:r>
            <a:endPar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xmlns="" val="3695916259"/>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9" presetClass="entr" presetSubtype="0" decel="10000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500" fill="hold"/>
                                        <p:tgtEl>
                                          <p:spTgt spid="4"/>
                                        </p:tgtEl>
                                        <p:attrNameLst>
                                          <p:attrName>ppt_w</p:attrName>
                                        </p:attrNameLst>
                                      </p:cBhvr>
                                      <p:tavLst>
                                        <p:tav tm="0">
                                          <p:val>
                                            <p:fltVal val="0"/>
                                          </p:val>
                                        </p:tav>
                                        <p:tav tm="100000">
                                          <p:val>
                                            <p:strVal val="#ppt_w"/>
                                          </p:val>
                                        </p:tav>
                                      </p:tavLst>
                                    </p:anim>
                                    <p:anim calcmode="lin" valueType="num">
                                      <p:cBhvr>
                                        <p:cTn id="22" dur="500" fill="hold"/>
                                        <p:tgtEl>
                                          <p:spTgt spid="4"/>
                                        </p:tgtEl>
                                        <p:attrNameLst>
                                          <p:attrName>ppt_h</p:attrName>
                                        </p:attrNameLst>
                                      </p:cBhvr>
                                      <p:tavLst>
                                        <p:tav tm="0">
                                          <p:val>
                                            <p:fltVal val="0"/>
                                          </p:val>
                                        </p:tav>
                                        <p:tav tm="100000">
                                          <p:val>
                                            <p:strVal val="#ppt_h"/>
                                          </p:val>
                                        </p:tav>
                                      </p:tavLst>
                                    </p:anim>
                                    <p:anim calcmode="lin" valueType="num">
                                      <p:cBhvr>
                                        <p:cTn id="23" dur="500" fill="hold"/>
                                        <p:tgtEl>
                                          <p:spTgt spid="4"/>
                                        </p:tgtEl>
                                        <p:attrNameLst>
                                          <p:attrName>style.rotation</p:attrName>
                                        </p:attrNameLst>
                                      </p:cBhvr>
                                      <p:tavLst>
                                        <p:tav tm="0">
                                          <p:val>
                                            <p:fltVal val="360"/>
                                          </p:val>
                                        </p:tav>
                                        <p:tav tm="100000">
                                          <p:val>
                                            <p:fltVal val="0"/>
                                          </p:val>
                                        </p:tav>
                                      </p:tavLst>
                                    </p:anim>
                                    <p:animEffect transition="in" filter="fade">
                                      <p:cBhvr>
                                        <p:cTn id="2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899067" y="1447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4" name="AutoShape 1"/>
          <p:cNvSpPr>
            <a:spLocks noChangeArrowheads="1"/>
          </p:cNvSpPr>
          <p:nvPr/>
        </p:nvSpPr>
        <p:spPr bwMode="auto">
          <a:xfrm>
            <a:off x="1371600" y="280987"/>
            <a:ext cx="6400800" cy="8096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5" name="Rectangle 3"/>
          <p:cNvSpPr>
            <a:spLocks noChangeArrowheads="1"/>
          </p:cNvSpPr>
          <p:nvPr/>
        </p:nvSpPr>
        <p:spPr bwMode="auto">
          <a:xfrm>
            <a:off x="2780488" y="454968"/>
            <a:ext cx="3583033"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kumimoji="0" lang="ar-SA" sz="2400" b="1" i="0" u="none" strike="noStrike" cap="none" normalizeH="0" baseline="0" dirty="0" smtClean="0">
                <a:ln>
                  <a:noFill/>
                </a:ln>
                <a:solidFill>
                  <a:srgbClr val="002060"/>
                </a:solidFill>
                <a:effectLst/>
                <a:latin typeface="Sultan bold"/>
                <a:ea typeface="Times New Roman" pitchFamily="18" charset="0"/>
                <a:cs typeface="Arial" pitchFamily="34" charset="0"/>
              </a:rPr>
              <a:t>سابع</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400" b="1" dirty="0" smtClean="0">
                <a:solidFill>
                  <a:srgbClr val="FF0000"/>
                </a:solidFill>
                <a:latin typeface="Sultan bold"/>
                <a:ea typeface="Times New Roman" pitchFamily="18" charset="0"/>
                <a:cs typeface="Arial" pitchFamily="34" charset="0"/>
              </a:rPr>
              <a:t>حوادث العصر(5</a:t>
            </a:r>
            <a:r>
              <a:rPr lang="ar-SA" sz="2400" b="1" dirty="0" err="1" smtClean="0">
                <a:solidFill>
                  <a:srgbClr val="FF0000"/>
                </a:solidFill>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380999" y="1295400"/>
            <a:ext cx="7507181" cy="738664"/>
          </a:xfrm>
          <a:prstGeom prst="rect">
            <a:avLst/>
          </a:prstGeom>
        </p:spPr>
        <p:txBody>
          <a:bodyPr wrap="square">
            <a:spAutoFit/>
          </a:bodyPr>
          <a:lstStyle/>
          <a:p>
            <a:pPr algn="r" rtl="1">
              <a:lnSpc>
                <a:spcPct val="200000"/>
              </a:lnSpc>
            </a:pPr>
            <a:r>
              <a:rPr lang="ar-SA" sz="2400" b="1" dirty="0" smtClean="0">
                <a:solidFill>
                  <a:srgbClr val="7030A0"/>
                </a:solidFill>
              </a:rPr>
              <a:t>أكملي</a:t>
            </a:r>
            <a:endParaRPr lang="en-US" sz="2400" b="1" dirty="0">
              <a:solidFill>
                <a:srgbClr val="7030A0"/>
              </a:solidFill>
            </a:endParaRPr>
          </a:p>
        </p:txBody>
      </p:sp>
      <p:sp>
        <p:nvSpPr>
          <p:cNvPr id="13" name="Rectangle 12"/>
          <p:cNvSpPr/>
          <p:nvPr/>
        </p:nvSpPr>
        <p:spPr>
          <a:xfrm>
            <a:off x="4800600" y="1879937"/>
            <a:ext cx="947460" cy="1015663"/>
          </a:xfrm>
          <a:prstGeom prst="rect">
            <a:avLst/>
          </a:prstGeom>
        </p:spPr>
        <p:txBody>
          <a:bodyPr wrap="square">
            <a:spAutoFit/>
          </a:bodyPr>
          <a:lstStyle/>
          <a:p>
            <a:pPr algn="r">
              <a:lnSpc>
                <a:spcPct val="300000"/>
              </a:lnSpc>
            </a:pPr>
            <a:r>
              <a:rPr lang="ar-SA" sz="2000" b="1" dirty="0" smtClean="0">
                <a:solidFill>
                  <a:srgbClr val="00B0F0"/>
                </a:solidFill>
                <a:latin typeface="Sakkal Majalla" pitchFamily="2" charset="-78"/>
                <a:cs typeface="Sakkal Majalla" pitchFamily="2" charset="-78"/>
              </a:rPr>
              <a:t>الشام</a:t>
            </a:r>
            <a:endParaRPr lang="ar-SA" sz="2000" dirty="0"/>
          </a:p>
        </p:txBody>
      </p:sp>
      <p:sp>
        <p:nvSpPr>
          <p:cNvPr id="11" name="Rectangle 1"/>
          <p:cNvSpPr/>
          <p:nvPr/>
        </p:nvSpPr>
        <p:spPr>
          <a:xfrm>
            <a:off x="1066800" y="2209800"/>
            <a:ext cx="7389941" cy="1246495"/>
          </a:xfrm>
          <a:prstGeom prst="rect">
            <a:avLst/>
          </a:prstGeom>
        </p:spPr>
        <p:txBody>
          <a:bodyPr wrap="square">
            <a:spAutoFit/>
          </a:bodyPr>
          <a:lstStyle/>
          <a:p>
            <a:pPr algn="r" rtl="1">
              <a:lnSpc>
                <a:spcPct val="200000"/>
              </a:lnSpc>
            </a:pPr>
            <a:r>
              <a:rPr lang="ar-SA" sz="2000" b="1" dirty="0" smtClean="0"/>
              <a:t>1- بدأت بواكير التوجه </a:t>
            </a:r>
            <a:r>
              <a:rPr lang="ar-SA" sz="2000" b="1" dirty="0" err="1" smtClean="0"/>
              <a:t>لفتح </a:t>
            </a:r>
            <a:r>
              <a:rPr lang="ar-SA" sz="2000" dirty="0" err="1" smtClean="0"/>
              <a:t>...............</a:t>
            </a:r>
            <a:r>
              <a:rPr lang="ar-SA" sz="2000" b="1" dirty="0" smtClean="0"/>
              <a:t> منذ أواخر حياة النبي صل الله عليه وسلم حيث وقعت </a:t>
            </a:r>
            <a:r>
              <a:rPr lang="ar-SA" sz="2000" b="1" dirty="0" err="1" smtClean="0"/>
              <a:t>غزوة </a:t>
            </a:r>
            <a:r>
              <a:rPr lang="ar-SA" sz="2000" dirty="0" err="1" smtClean="0"/>
              <a:t>...............</a:t>
            </a:r>
            <a:r>
              <a:rPr lang="ar-SA" sz="2000" b="1" dirty="0" smtClean="0"/>
              <a:t> فى سنة 8 هـ</a:t>
            </a:r>
            <a:endParaRPr lang="en-US" sz="2000" dirty="0"/>
          </a:p>
        </p:txBody>
      </p:sp>
      <p:sp>
        <p:nvSpPr>
          <p:cNvPr id="10" name="Rectangle 12"/>
          <p:cNvSpPr/>
          <p:nvPr/>
        </p:nvSpPr>
        <p:spPr>
          <a:xfrm>
            <a:off x="6139140" y="2438400"/>
            <a:ext cx="947460" cy="861774"/>
          </a:xfrm>
          <a:prstGeom prst="rect">
            <a:avLst/>
          </a:prstGeom>
        </p:spPr>
        <p:txBody>
          <a:bodyPr wrap="square">
            <a:spAutoFit/>
          </a:bodyPr>
          <a:lstStyle/>
          <a:p>
            <a:pPr algn="r">
              <a:lnSpc>
                <a:spcPct val="300000"/>
              </a:lnSpc>
            </a:pPr>
            <a:r>
              <a:rPr lang="ar-SA" sz="2000" b="1" dirty="0" smtClean="0">
                <a:solidFill>
                  <a:srgbClr val="00B0F0"/>
                </a:solidFill>
                <a:latin typeface="Sakkal Majalla" pitchFamily="2" charset="-78"/>
                <a:cs typeface="Sakkal Majalla" pitchFamily="2" charset="-78"/>
              </a:rPr>
              <a:t>مؤتة</a:t>
            </a:r>
            <a:endParaRPr lang="ar-SA" sz="2000" dirty="0"/>
          </a:p>
        </p:txBody>
      </p:sp>
      <p:sp>
        <p:nvSpPr>
          <p:cNvPr id="14" name="Rectangle 1"/>
          <p:cNvSpPr/>
          <p:nvPr/>
        </p:nvSpPr>
        <p:spPr>
          <a:xfrm>
            <a:off x="1143000" y="3935105"/>
            <a:ext cx="7389941" cy="1323439"/>
          </a:xfrm>
          <a:prstGeom prst="rect">
            <a:avLst/>
          </a:prstGeom>
        </p:spPr>
        <p:txBody>
          <a:bodyPr wrap="square">
            <a:spAutoFit/>
          </a:bodyPr>
          <a:lstStyle/>
          <a:p>
            <a:pPr algn="r" rtl="1">
              <a:lnSpc>
                <a:spcPct val="200000"/>
              </a:lnSpc>
            </a:pPr>
            <a:r>
              <a:rPr lang="ar-SA" sz="2000" b="1" dirty="0" smtClean="0"/>
              <a:t>2- حدثت معركة مرج الصفر أواخر </a:t>
            </a:r>
            <a:r>
              <a:rPr lang="ar-SA" sz="2000" b="1" dirty="0" err="1" smtClean="0"/>
              <a:t>سنة</a:t>
            </a:r>
            <a:r>
              <a:rPr lang="ar-SA" sz="2000" dirty="0" err="1" smtClean="0"/>
              <a:t>...............</a:t>
            </a:r>
            <a:r>
              <a:rPr lang="ar-SA" sz="2000" b="1" dirty="0" smtClean="0"/>
              <a:t> وكانت قائد المسلمين </a:t>
            </a:r>
            <a:r>
              <a:rPr lang="ar-SA" sz="2000" b="1" dirty="0" err="1" smtClean="0"/>
              <a:t>فيها </a:t>
            </a:r>
            <a:r>
              <a:rPr lang="ar-SA" sz="2000" dirty="0" err="1" smtClean="0"/>
              <a:t>..............................</a:t>
            </a:r>
            <a:r>
              <a:rPr lang="ar-SA" sz="2000" b="1" dirty="0" smtClean="0"/>
              <a:t> </a:t>
            </a:r>
            <a:endParaRPr lang="en-US" sz="2000" dirty="0"/>
          </a:p>
        </p:txBody>
      </p:sp>
      <p:sp>
        <p:nvSpPr>
          <p:cNvPr id="16" name="Rectangle 12"/>
          <p:cNvSpPr/>
          <p:nvPr/>
        </p:nvSpPr>
        <p:spPr>
          <a:xfrm>
            <a:off x="3886200" y="3581400"/>
            <a:ext cx="947460" cy="861774"/>
          </a:xfrm>
          <a:prstGeom prst="rect">
            <a:avLst/>
          </a:prstGeom>
        </p:spPr>
        <p:txBody>
          <a:bodyPr wrap="square">
            <a:spAutoFit/>
          </a:bodyPr>
          <a:lstStyle/>
          <a:p>
            <a:pPr algn="r">
              <a:lnSpc>
                <a:spcPct val="300000"/>
              </a:lnSpc>
            </a:pPr>
            <a:r>
              <a:rPr lang="ar-SA" sz="2000" b="1" dirty="0" smtClean="0">
                <a:solidFill>
                  <a:srgbClr val="00B0F0"/>
                </a:solidFill>
                <a:latin typeface="Sakkal Majalla" pitchFamily="2" charset="-78"/>
                <a:cs typeface="Sakkal Majalla" pitchFamily="2" charset="-78"/>
              </a:rPr>
              <a:t>13 هـ</a:t>
            </a:r>
            <a:endParaRPr lang="ar-SA" sz="2000" dirty="0"/>
          </a:p>
        </p:txBody>
      </p:sp>
      <p:sp>
        <p:nvSpPr>
          <p:cNvPr id="17" name="Rectangle 12"/>
          <p:cNvSpPr/>
          <p:nvPr/>
        </p:nvSpPr>
        <p:spPr>
          <a:xfrm>
            <a:off x="3124200" y="4114800"/>
            <a:ext cx="5367060" cy="861774"/>
          </a:xfrm>
          <a:prstGeom prst="rect">
            <a:avLst/>
          </a:prstGeom>
        </p:spPr>
        <p:txBody>
          <a:bodyPr wrap="square">
            <a:spAutoFit/>
          </a:bodyPr>
          <a:lstStyle/>
          <a:p>
            <a:pPr algn="r">
              <a:lnSpc>
                <a:spcPct val="300000"/>
              </a:lnSpc>
            </a:pPr>
            <a:r>
              <a:rPr lang="ar-SA" sz="2000" b="1" dirty="0" smtClean="0">
                <a:solidFill>
                  <a:srgbClr val="00B0F0"/>
                </a:solidFill>
                <a:latin typeface="Sakkal Majalla" pitchFamily="2" charset="-78"/>
                <a:cs typeface="Sakkal Majalla" pitchFamily="2" charset="-78"/>
              </a:rPr>
              <a:t>خالد ابن سعيد بن العاص</a:t>
            </a:r>
            <a:endParaRPr lang="ar-SA" sz="2000" dirty="0"/>
          </a:p>
        </p:txBody>
      </p:sp>
    </p:spTree>
    <p:extLst>
      <p:ext uri="{BB962C8B-B14F-4D97-AF65-F5344CB8AC3E}">
        <p14:creationId xmlns:p14="http://schemas.microsoft.com/office/powerpoint/2010/main" xmlns="" val="2348889418"/>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7"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1000"/>
                                        <p:tgtEl>
                                          <p:spTgt spid="13"/>
                                        </p:tgtEl>
                                      </p:cBhvr>
                                    </p:animEffect>
                                    <p:anim calcmode="lin" valueType="num">
                                      <p:cBhvr>
                                        <p:cTn id="38" dur="1000" fill="hold"/>
                                        <p:tgtEl>
                                          <p:spTgt spid="13"/>
                                        </p:tgtEl>
                                        <p:attrNameLst>
                                          <p:attrName>ppt_x</p:attrName>
                                        </p:attrNameLst>
                                      </p:cBhvr>
                                      <p:tavLst>
                                        <p:tav tm="0">
                                          <p:val>
                                            <p:strVal val="#ppt_x"/>
                                          </p:val>
                                        </p:tav>
                                        <p:tav tm="100000">
                                          <p:val>
                                            <p:strVal val="#ppt_x"/>
                                          </p:val>
                                        </p:tav>
                                      </p:tavLst>
                                    </p:anim>
                                    <p:anim calcmode="lin" valueType="num">
                                      <p:cBhvr>
                                        <p:cTn id="3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7" presetClass="entr" presetSubtype="0" fill="hold" grpId="0" nodeType="click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fade">
                                      <p:cBhvr>
                                        <p:cTn id="44" dur="1000"/>
                                        <p:tgtEl>
                                          <p:spTgt spid="10"/>
                                        </p:tgtEl>
                                      </p:cBhvr>
                                    </p:animEffect>
                                    <p:anim calcmode="lin" valueType="num">
                                      <p:cBhvr>
                                        <p:cTn id="45" dur="1000" fill="hold"/>
                                        <p:tgtEl>
                                          <p:spTgt spid="10"/>
                                        </p:tgtEl>
                                        <p:attrNameLst>
                                          <p:attrName>ppt_x</p:attrName>
                                        </p:attrNameLst>
                                      </p:cBhvr>
                                      <p:tavLst>
                                        <p:tav tm="0">
                                          <p:val>
                                            <p:strVal val="#ppt_x"/>
                                          </p:val>
                                        </p:tav>
                                        <p:tav tm="100000">
                                          <p:val>
                                            <p:strVal val="#ppt_x"/>
                                          </p:val>
                                        </p:tav>
                                      </p:tavLst>
                                    </p:anim>
                                    <p:anim calcmode="lin" valueType="num">
                                      <p:cBhvr>
                                        <p:cTn id="4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anim calcmode="lin" valueType="num">
                                      <p:cBhvr additive="base">
                                        <p:cTn id="51" dur="500" fill="hold"/>
                                        <p:tgtEl>
                                          <p:spTgt spid="14"/>
                                        </p:tgtEl>
                                        <p:attrNameLst>
                                          <p:attrName>ppt_x</p:attrName>
                                        </p:attrNameLst>
                                      </p:cBhvr>
                                      <p:tavLst>
                                        <p:tav tm="0">
                                          <p:val>
                                            <p:strVal val="#ppt_x"/>
                                          </p:val>
                                        </p:tav>
                                        <p:tav tm="100000">
                                          <p:val>
                                            <p:strVal val="#ppt_x"/>
                                          </p:val>
                                        </p:tav>
                                      </p:tavLst>
                                    </p:anim>
                                    <p:anim calcmode="lin" valueType="num">
                                      <p:cBhvr additive="base">
                                        <p:cTn id="5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7" presetClass="entr" presetSubtype="0"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fade">
                                      <p:cBhvr>
                                        <p:cTn id="57" dur="1000"/>
                                        <p:tgtEl>
                                          <p:spTgt spid="16"/>
                                        </p:tgtEl>
                                      </p:cBhvr>
                                    </p:animEffect>
                                    <p:anim calcmode="lin" valueType="num">
                                      <p:cBhvr>
                                        <p:cTn id="58" dur="1000" fill="hold"/>
                                        <p:tgtEl>
                                          <p:spTgt spid="16"/>
                                        </p:tgtEl>
                                        <p:attrNameLst>
                                          <p:attrName>ppt_x</p:attrName>
                                        </p:attrNameLst>
                                      </p:cBhvr>
                                      <p:tavLst>
                                        <p:tav tm="0">
                                          <p:val>
                                            <p:strVal val="#ppt_x"/>
                                          </p:val>
                                        </p:tav>
                                        <p:tav tm="100000">
                                          <p:val>
                                            <p:strVal val="#ppt_x"/>
                                          </p:val>
                                        </p:tav>
                                      </p:tavLst>
                                    </p:anim>
                                    <p:anim calcmode="lin" valueType="num">
                                      <p:cBhvr>
                                        <p:cTn id="5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7" presetClass="entr" presetSubtype="0" fill="hold" grpId="0" nodeType="clickEffect">
                                  <p:stCondLst>
                                    <p:cond delay="0"/>
                                  </p:stCondLst>
                                  <p:childTnLst>
                                    <p:set>
                                      <p:cBhvr>
                                        <p:cTn id="63" dur="1" fill="hold">
                                          <p:stCondLst>
                                            <p:cond delay="0"/>
                                          </p:stCondLst>
                                        </p:cTn>
                                        <p:tgtEl>
                                          <p:spTgt spid="17"/>
                                        </p:tgtEl>
                                        <p:attrNameLst>
                                          <p:attrName>style.visibility</p:attrName>
                                        </p:attrNameLst>
                                      </p:cBhvr>
                                      <p:to>
                                        <p:strVal val="visible"/>
                                      </p:to>
                                    </p:set>
                                    <p:animEffect transition="in" filter="fade">
                                      <p:cBhvr>
                                        <p:cTn id="64" dur="1000"/>
                                        <p:tgtEl>
                                          <p:spTgt spid="17"/>
                                        </p:tgtEl>
                                      </p:cBhvr>
                                    </p:animEffect>
                                    <p:anim calcmode="lin" valueType="num">
                                      <p:cBhvr>
                                        <p:cTn id="65" dur="1000" fill="hold"/>
                                        <p:tgtEl>
                                          <p:spTgt spid="17"/>
                                        </p:tgtEl>
                                        <p:attrNameLst>
                                          <p:attrName>ppt_x</p:attrName>
                                        </p:attrNameLst>
                                      </p:cBhvr>
                                      <p:tavLst>
                                        <p:tav tm="0">
                                          <p:val>
                                            <p:strVal val="#ppt_x"/>
                                          </p:val>
                                        </p:tav>
                                        <p:tav tm="100000">
                                          <p:val>
                                            <p:strVal val="#ppt_x"/>
                                          </p:val>
                                        </p:tav>
                                      </p:tavLst>
                                    </p:anim>
                                    <p:anim calcmode="lin" valueType="num">
                                      <p:cBhvr>
                                        <p:cTn id="66"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P spid="6" grpId="0"/>
      <p:bldP spid="13" grpId="0"/>
      <p:bldP spid="11" grpId="0"/>
      <p:bldP spid="10" grpId="0"/>
      <p:bldP spid="14" grpId="0"/>
      <p:bldP spid="16" grpId="0"/>
      <p:bldP spid="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911594" y="304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4" name="Rectangle 3"/>
          <p:cNvSpPr/>
          <p:nvPr/>
        </p:nvSpPr>
        <p:spPr>
          <a:xfrm>
            <a:off x="5943600" y="370820"/>
            <a:ext cx="1939955" cy="461665"/>
          </a:xfrm>
          <a:prstGeom prst="rect">
            <a:avLst/>
          </a:prstGeom>
        </p:spPr>
        <p:txBody>
          <a:bodyPr wrap="none">
            <a:spAutoFit/>
          </a:bodyPr>
          <a:lstStyle/>
          <a:p>
            <a:pPr rtl="1"/>
            <a:r>
              <a:rPr lang="ar-SA" sz="2400" b="1" dirty="0" smtClean="0">
                <a:solidFill>
                  <a:srgbClr val="7030A0"/>
                </a:solidFill>
              </a:rPr>
              <a:t>بم </a:t>
            </a:r>
            <a:r>
              <a:rPr lang="ar-SA" sz="2400" b="1" dirty="0" err="1" smtClean="0">
                <a:solidFill>
                  <a:srgbClr val="7030A0"/>
                </a:solidFill>
              </a:rPr>
              <a:t>تفسري</a:t>
            </a:r>
            <a:r>
              <a:rPr lang="ar-SA" sz="2400" b="1" dirty="0" smtClean="0">
                <a:solidFill>
                  <a:srgbClr val="7030A0"/>
                </a:solidFill>
              </a:rPr>
              <a:t> </a:t>
            </a:r>
            <a:r>
              <a:rPr lang="ar-SA" sz="2400" b="1" dirty="0" smtClean="0">
                <a:solidFill>
                  <a:srgbClr val="7030A0"/>
                </a:solidFill>
              </a:rPr>
              <a:t>تاريخيا</a:t>
            </a:r>
            <a:endParaRPr lang="en-US" sz="2400" dirty="0">
              <a:solidFill>
                <a:srgbClr val="7030A0"/>
              </a:solidFill>
            </a:endParaRPr>
          </a:p>
        </p:txBody>
      </p:sp>
      <p:sp>
        <p:nvSpPr>
          <p:cNvPr id="5" name="Rectangle 7"/>
          <p:cNvSpPr/>
          <p:nvPr/>
        </p:nvSpPr>
        <p:spPr>
          <a:xfrm>
            <a:off x="1752600" y="1219200"/>
            <a:ext cx="7088977" cy="400110"/>
          </a:xfrm>
          <a:prstGeom prst="rect">
            <a:avLst/>
          </a:prstGeom>
        </p:spPr>
        <p:txBody>
          <a:bodyPr wrap="square">
            <a:spAutoFit/>
          </a:bodyPr>
          <a:lstStyle/>
          <a:p>
            <a:pPr algn="r"/>
            <a:r>
              <a:rPr lang="ar-SA" sz="2000" b="1" dirty="0" smtClean="0">
                <a:latin typeface="Sakkal Majalla" pitchFamily="2" charset="-78"/>
                <a:cs typeface="Sakkal Majalla" pitchFamily="2" charset="-78"/>
              </a:rPr>
              <a:t>تعد النقوش المسجلة على الآثار وثائق أصلية يستند عليها المؤرخ فى تأريخه للأحداث</a:t>
            </a:r>
            <a:endParaRPr lang="ar-SA" sz="2000" dirty="0">
              <a:latin typeface="Sakkal Majalla" pitchFamily="2" charset="-78"/>
              <a:cs typeface="Sakkal Majalla" pitchFamily="2" charset="-78"/>
            </a:endParaRPr>
          </a:p>
        </p:txBody>
      </p:sp>
      <p:sp>
        <p:nvSpPr>
          <p:cNvPr id="6" name="Rectangle 5"/>
          <p:cNvSpPr/>
          <p:nvPr/>
        </p:nvSpPr>
        <p:spPr>
          <a:xfrm>
            <a:off x="1295400" y="1676400"/>
            <a:ext cx="7225164" cy="888705"/>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لأنها تشمل على السجلات والمستندات السياسية والعسكرية والمعاهدات المراسلات والتقارير فهي عبارة عن المادة التاريخية الأصلية التى استقي منها المؤرخون معلوماتهم</a:t>
            </a:r>
            <a:endParaRPr lang="ar-SA" b="1" dirty="0">
              <a:solidFill>
                <a:srgbClr val="00B0F0"/>
              </a:solidFill>
              <a:latin typeface="Sakkal Majalla" pitchFamily="2" charset="-78"/>
              <a:cs typeface="Sakkal Majalla" pitchFamily="2" charset="-78"/>
            </a:endParaRPr>
          </a:p>
        </p:txBody>
      </p:sp>
      <p:sp>
        <p:nvSpPr>
          <p:cNvPr id="8" name="Rectangle 7"/>
          <p:cNvSpPr/>
          <p:nvPr/>
        </p:nvSpPr>
        <p:spPr>
          <a:xfrm>
            <a:off x="1828800" y="3276600"/>
            <a:ext cx="7088977" cy="400110"/>
          </a:xfrm>
          <a:prstGeom prst="rect">
            <a:avLst/>
          </a:prstGeom>
        </p:spPr>
        <p:txBody>
          <a:bodyPr wrap="square">
            <a:spAutoFit/>
          </a:bodyPr>
          <a:lstStyle/>
          <a:p>
            <a:pPr algn="r"/>
            <a:r>
              <a:rPr lang="ar-SA" sz="2000" b="1" dirty="0" smtClean="0">
                <a:latin typeface="Sakkal Majalla" pitchFamily="2" charset="-78"/>
                <a:cs typeface="Sakkal Majalla" pitchFamily="2" charset="-78"/>
              </a:rPr>
              <a:t>تعرف الكتب الجغرافية والرحلات قديما </a:t>
            </a:r>
            <a:r>
              <a:rPr lang="ar-SA" sz="2000" b="1" dirty="0" err="1" smtClean="0">
                <a:latin typeface="Sakkal Majalla" pitchFamily="2" charset="-78"/>
                <a:cs typeface="Sakkal Majalla" pitchFamily="2" charset="-78"/>
              </a:rPr>
              <a:t>بـ</a:t>
            </a:r>
            <a:r>
              <a:rPr lang="ar-SA" sz="2000" b="1" dirty="0" smtClean="0">
                <a:latin typeface="Sakkal Majalla" pitchFamily="2" charset="-78"/>
                <a:cs typeface="Sakkal Majalla" pitchFamily="2" charset="-78"/>
              </a:rPr>
              <a:t> تقويم البلدان</a:t>
            </a:r>
            <a:endParaRPr lang="ar-SA" sz="2000" dirty="0">
              <a:latin typeface="Sakkal Majalla" pitchFamily="2" charset="-78"/>
              <a:cs typeface="Sakkal Majalla" pitchFamily="2" charset="-78"/>
            </a:endParaRPr>
          </a:p>
        </p:txBody>
      </p:sp>
      <p:sp>
        <p:nvSpPr>
          <p:cNvPr id="9" name="Rectangle 5"/>
          <p:cNvSpPr/>
          <p:nvPr/>
        </p:nvSpPr>
        <p:spPr>
          <a:xfrm>
            <a:off x="1295400" y="3759495"/>
            <a:ext cx="7225164"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لاهتمامهم باستقصاء ملامح المكان ووصف الأحوال للسكان </a:t>
            </a:r>
            <a:endParaRPr lang="ar-SA" b="1" dirty="0">
              <a:solidFill>
                <a:srgbClr val="00B0F0"/>
              </a:solidFill>
              <a:latin typeface="Sakkal Majalla" pitchFamily="2" charset="-78"/>
              <a:cs typeface="Sakkal Majalla" pitchFamily="2" charset="-78"/>
            </a:endParaRPr>
          </a:p>
        </p:txBody>
      </p:sp>
    </p:spTree>
    <p:extLst>
      <p:ext uri="{BB962C8B-B14F-4D97-AF65-F5344CB8AC3E}">
        <p14:creationId xmlns:p14="http://schemas.microsoft.com/office/powerpoint/2010/main" xmlns="" val="2783367609"/>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box(out)">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ox(out)">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box(out)">
                                      <p:cBhvr>
                                        <p:cTn id="17" dur="20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outVertic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Effect transition="in" filter="wipe(right)">
                                      <p:cBhvr>
                                        <p:cTn id="27" dur="500"/>
                                        <p:tgtEl>
                                          <p:spTgt spid="6">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37"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arn(outVertical)">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grpId="0"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Effect transition="in" filter="wipe(right)">
                                      <p:cBhvr>
                                        <p:cTn id="37"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P spid="4" grpId="0" build="allAtOnce"/>
      <p:bldP spid="5" grpId="0"/>
      <p:bldP spid="6" grpId="0" build="p"/>
      <p:bldP spid="8" grpId="0"/>
      <p:bldP spid="9"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lowchart: Multidocument 6"/>
          <p:cNvSpPr/>
          <p:nvPr/>
        </p:nvSpPr>
        <p:spPr>
          <a:xfrm>
            <a:off x="7899067" y="685800"/>
            <a:ext cx="818749" cy="538734"/>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12" name="Rectangle 8"/>
          <p:cNvSpPr/>
          <p:nvPr/>
        </p:nvSpPr>
        <p:spPr>
          <a:xfrm>
            <a:off x="795060" y="762000"/>
            <a:ext cx="7129740" cy="461665"/>
          </a:xfrm>
          <a:prstGeom prst="rect">
            <a:avLst/>
          </a:prstGeom>
        </p:spPr>
        <p:txBody>
          <a:bodyPr wrap="square">
            <a:spAutoFit/>
          </a:bodyPr>
          <a:lstStyle/>
          <a:p>
            <a:pPr algn="r" rtl="1"/>
            <a:r>
              <a:rPr lang="ar-SA" sz="2400" b="1" dirty="0" smtClean="0">
                <a:solidFill>
                  <a:srgbClr val="7030A0"/>
                </a:solidFill>
              </a:rPr>
              <a:t>عللي</a:t>
            </a:r>
            <a:endParaRPr lang="en-US" sz="2400" b="1" dirty="0">
              <a:solidFill>
                <a:srgbClr val="7030A0"/>
              </a:solidFill>
            </a:endParaRPr>
          </a:p>
        </p:txBody>
      </p:sp>
      <p:sp>
        <p:nvSpPr>
          <p:cNvPr id="5" name="مستطيل 4"/>
          <p:cNvSpPr/>
          <p:nvPr/>
        </p:nvSpPr>
        <p:spPr>
          <a:xfrm>
            <a:off x="228600" y="1916921"/>
            <a:ext cx="8229600" cy="577081"/>
          </a:xfrm>
          <a:prstGeom prst="rect">
            <a:avLst/>
          </a:prstGeom>
        </p:spPr>
        <p:txBody>
          <a:bodyPr wrap="square">
            <a:spAutoFit/>
          </a:bodyPr>
          <a:lstStyle/>
          <a:p>
            <a:pPr algn="r">
              <a:lnSpc>
                <a:spcPct val="200000"/>
              </a:lnSpc>
            </a:pPr>
            <a:r>
              <a:rPr lang="ar-SA" b="1" dirty="0" smtClean="0">
                <a:solidFill>
                  <a:srgbClr val="00B0F0"/>
                </a:solidFill>
                <a:latin typeface="Sakkal Majalla" pitchFamily="2" charset="-78"/>
                <a:cs typeface="Sakkal Majalla" pitchFamily="2" charset="-78"/>
              </a:rPr>
              <a:t>ليتخذها معسكر يستنفر الناس فيه الى الجهاد فى ميدان الشام </a:t>
            </a:r>
            <a:endParaRPr lang="ar-SA" dirty="0"/>
          </a:p>
        </p:txBody>
      </p:sp>
      <p:sp>
        <p:nvSpPr>
          <p:cNvPr id="6" name="Rectangle 1"/>
          <p:cNvSpPr/>
          <p:nvPr/>
        </p:nvSpPr>
        <p:spPr>
          <a:xfrm>
            <a:off x="0" y="1524000"/>
            <a:ext cx="8609141" cy="369332"/>
          </a:xfrm>
          <a:prstGeom prst="rect">
            <a:avLst/>
          </a:prstGeom>
        </p:spPr>
        <p:txBody>
          <a:bodyPr wrap="square">
            <a:spAutoFit/>
          </a:bodyPr>
          <a:lstStyle/>
          <a:p>
            <a:pPr algn="r" rtl="1"/>
            <a:r>
              <a:rPr lang="ar-SA" b="1" dirty="0" smtClean="0"/>
              <a:t>1- ارسال الخليفة أبو بكر الصديق رضي الله عنه أواخر سنة 13 هـ خالد بن سعيد بن العاص الى </a:t>
            </a:r>
            <a:r>
              <a:rPr lang="ar-SA" b="1" dirty="0" err="1" smtClean="0"/>
              <a:t>تيماء</a:t>
            </a:r>
            <a:endParaRPr lang="en-US" dirty="0"/>
          </a:p>
        </p:txBody>
      </p:sp>
      <p:sp>
        <p:nvSpPr>
          <p:cNvPr id="7" name="Rectangle 1"/>
          <p:cNvSpPr/>
          <p:nvPr/>
        </p:nvSpPr>
        <p:spPr>
          <a:xfrm>
            <a:off x="1220659" y="3048000"/>
            <a:ext cx="7389941" cy="369332"/>
          </a:xfrm>
          <a:prstGeom prst="rect">
            <a:avLst/>
          </a:prstGeom>
        </p:spPr>
        <p:txBody>
          <a:bodyPr wrap="square">
            <a:spAutoFit/>
          </a:bodyPr>
          <a:lstStyle/>
          <a:p>
            <a:pPr algn="r" rtl="1"/>
            <a:r>
              <a:rPr lang="ar-SA" b="1" dirty="0" smtClean="0"/>
              <a:t>2- اقتراح عمر بن العاص تجميع الجيوش الاسلامية على مقربة من نهر اليرموك لمواجهة الروم </a:t>
            </a:r>
            <a:endParaRPr lang="en-US" dirty="0"/>
          </a:p>
        </p:txBody>
      </p:sp>
      <p:sp>
        <p:nvSpPr>
          <p:cNvPr id="8" name="مستطيل 7"/>
          <p:cNvSpPr/>
          <p:nvPr/>
        </p:nvSpPr>
        <p:spPr>
          <a:xfrm>
            <a:off x="304800" y="3657600"/>
            <a:ext cx="8229600" cy="577081"/>
          </a:xfrm>
          <a:prstGeom prst="rect">
            <a:avLst/>
          </a:prstGeom>
        </p:spPr>
        <p:txBody>
          <a:bodyPr wrap="square">
            <a:spAutoFit/>
          </a:bodyPr>
          <a:lstStyle/>
          <a:p>
            <a:pPr algn="r">
              <a:lnSpc>
                <a:spcPct val="200000"/>
              </a:lnSpc>
            </a:pPr>
            <a:r>
              <a:rPr lang="ar-SA" b="1" dirty="0" smtClean="0">
                <a:solidFill>
                  <a:srgbClr val="00B0F0"/>
                </a:solidFill>
                <a:latin typeface="Sakkal Majalla" pitchFamily="2" charset="-78"/>
                <a:cs typeface="Sakkal Majalla" pitchFamily="2" charset="-78"/>
              </a:rPr>
              <a:t>لإجادة المسلمين القتال فيها ولقربها من خطوط تموينهم </a:t>
            </a:r>
            <a:endParaRPr lang="ar-SA" dirty="0"/>
          </a:p>
        </p:txBody>
      </p:sp>
    </p:spTree>
    <p:extLst>
      <p:ext uri="{BB962C8B-B14F-4D97-AF65-F5344CB8AC3E}">
        <p14:creationId xmlns:p14="http://schemas.microsoft.com/office/powerpoint/2010/main" xmlns="" val="444368849"/>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8" presetClass="entr" presetSubtype="16"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diamond(in)">
                                      <p:cBhvr>
                                        <p:cTn id="25" dur="20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 calcmode="lin" valueType="num">
                                      <p:cBhvr additive="base">
                                        <p:cTn id="30" dur="500" fill="hold"/>
                                        <p:tgtEl>
                                          <p:spTgt spid="7"/>
                                        </p:tgtEl>
                                        <p:attrNameLst>
                                          <p:attrName>ppt_x</p:attrName>
                                        </p:attrNameLst>
                                      </p:cBhvr>
                                      <p:tavLst>
                                        <p:tav tm="0">
                                          <p:val>
                                            <p:strVal val="#ppt_x"/>
                                          </p:val>
                                        </p:tav>
                                        <p:tav tm="100000">
                                          <p:val>
                                            <p:strVal val="#ppt_x"/>
                                          </p:val>
                                        </p:tav>
                                      </p:tavLst>
                                    </p:anim>
                                    <p:anim calcmode="lin" valueType="num">
                                      <p:cBhvr additive="base">
                                        <p:cTn id="31"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grpId="0" nodeType="click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diamond(in)">
                                      <p:cBhvr>
                                        <p:cTn id="36"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P spid="5" grpId="0"/>
      <p:bldP spid="6" grpId="0"/>
      <p:bldP spid="7" grpId="0"/>
      <p:bldP spid="8"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جدول 9"/>
          <p:cNvGraphicFramePr>
            <a:graphicFrameLocks noGrp="1"/>
          </p:cNvGraphicFramePr>
          <p:nvPr/>
        </p:nvGraphicFramePr>
        <p:xfrm>
          <a:off x="533400" y="1371600"/>
          <a:ext cx="8153400" cy="4419600"/>
        </p:xfrm>
        <a:graphic>
          <a:graphicData uri="http://schemas.openxmlformats.org/drawingml/2006/table">
            <a:tbl>
              <a:tblPr rtl="1" firstRow="1" bandRow="1">
                <a:tableStyleId>{91EBBBCC-DAD2-459C-BE2E-F6DE35CF9A28}</a:tableStyleId>
              </a:tblPr>
              <a:tblGrid>
                <a:gridCol w="752902"/>
                <a:gridCol w="2036928"/>
                <a:gridCol w="5363570"/>
              </a:tblGrid>
              <a:tr h="736600">
                <a:tc>
                  <a:txBody>
                    <a:bodyPr/>
                    <a:lstStyle/>
                    <a:p>
                      <a:pPr rtl="1"/>
                      <a:endParaRPr lang="ar-SA" b="1" dirty="0">
                        <a:solidFill>
                          <a:srgbClr val="FFFF00"/>
                        </a:solidFill>
                      </a:endParaRPr>
                    </a:p>
                  </a:txBody>
                  <a:tcPr/>
                </a:tc>
                <a:tc>
                  <a:txBody>
                    <a:bodyPr/>
                    <a:lstStyle/>
                    <a:p>
                      <a:pPr algn="ctr" rtl="1"/>
                      <a:r>
                        <a:rPr lang="ar-SA" sz="2400" dirty="0" smtClean="0"/>
                        <a:t>القائمة الاولى</a:t>
                      </a:r>
                      <a:endParaRPr lang="ar-SA" sz="2400" b="1" dirty="0">
                        <a:solidFill>
                          <a:schemeClr val="bg1"/>
                        </a:solidFill>
                      </a:endParaRPr>
                    </a:p>
                  </a:txBody>
                  <a:tcPr/>
                </a:tc>
                <a:tc>
                  <a:txBody>
                    <a:bodyPr/>
                    <a:lstStyle/>
                    <a:p>
                      <a:pPr algn="ctr" rtl="1"/>
                      <a:r>
                        <a:rPr lang="ar-SA" sz="2800" dirty="0" smtClean="0"/>
                        <a:t>القائمة</a:t>
                      </a:r>
                      <a:r>
                        <a:rPr lang="ar-SA" sz="2800" baseline="0" dirty="0" smtClean="0"/>
                        <a:t> الثانية </a:t>
                      </a:r>
                      <a:endParaRPr lang="ar-SA" sz="2800" b="1" dirty="0">
                        <a:solidFill>
                          <a:schemeClr val="bg1"/>
                        </a:solidFill>
                      </a:endParaRPr>
                    </a:p>
                  </a:txBody>
                  <a:tcPr/>
                </a:tc>
              </a:tr>
              <a:tr h="736600">
                <a:tc>
                  <a:txBody>
                    <a:bodyPr/>
                    <a:lstStyle/>
                    <a:p>
                      <a:pPr rtl="1"/>
                      <a:r>
                        <a:rPr lang="ar-SA" b="1" dirty="0" smtClean="0"/>
                        <a:t>1</a:t>
                      </a:r>
                      <a:endParaRPr lang="ar-SA" b="1" dirty="0">
                        <a:solidFill>
                          <a:srgbClr val="FFFF00"/>
                        </a:solidFill>
                      </a:endParaRPr>
                    </a:p>
                  </a:txBody>
                  <a:tcPr/>
                </a:tc>
                <a:tc>
                  <a:txBody>
                    <a:bodyPr/>
                    <a:lstStyle/>
                    <a:p>
                      <a:pPr rtl="1"/>
                      <a:r>
                        <a:rPr lang="ar-SA" b="1" dirty="0" smtClean="0"/>
                        <a:t>أبو</a:t>
                      </a:r>
                      <a:r>
                        <a:rPr lang="ar-SA" b="1" baseline="0" dirty="0" smtClean="0"/>
                        <a:t> عبيدة ابن الجراح</a:t>
                      </a:r>
                      <a:endParaRPr lang="ar-SA" b="1" dirty="0">
                        <a:solidFill>
                          <a:schemeClr val="tx1"/>
                        </a:solidFill>
                      </a:endParaRPr>
                    </a:p>
                  </a:txBody>
                  <a:tcPr/>
                </a:tc>
                <a:tc>
                  <a:txBody>
                    <a:bodyPr/>
                    <a:lstStyle/>
                    <a:p>
                      <a:pPr algn="r" rtl="1"/>
                      <a:r>
                        <a:rPr lang="ar-SA" b="1" dirty="0" smtClean="0"/>
                        <a:t>                    </a:t>
                      </a:r>
                      <a:r>
                        <a:rPr lang="ar-SA" b="1" dirty="0" err="1" smtClean="0"/>
                        <a:t>(    </a:t>
                      </a:r>
                      <a:r>
                        <a:rPr lang="ar-SA" b="1" dirty="0" smtClean="0"/>
                        <a:t>)    وجهته</a:t>
                      </a:r>
                      <a:r>
                        <a:rPr lang="ar-SA" b="1" baseline="0" dirty="0" smtClean="0"/>
                        <a:t> إلى حلب</a:t>
                      </a:r>
                      <a:endParaRPr lang="ar-SA" b="1" dirty="0">
                        <a:solidFill>
                          <a:schemeClr val="tx1"/>
                        </a:solidFill>
                      </a:endParaRPr>
                    </a:p>
                  </a:txBody>
                  <a:tcPr/>
                </a:tc>
              </a:tr>
              <a:tr h="736600">
                <a:tc>
                  <a:txBody>
                    <a:bodyPr/>
                    <a:lstStyle/>
                    <a:p>
                      <a:pPr rtl="1"/>
                      <a:r>
                        <a:rPr lang="ar-SA" b="1" dirty="0" smtClean="0"/>
                        <a:t>2</a:t>
                      </a:r>
                      <a:endParaRPr lang="ar-SA" b="1" dirty="0">
                        <a:solidFill>
                          <a:srgbClr val="FFFF00"/>
                        </a:solidFill>
                      </a:endParaRPr>
                    </a:p>
                  </a:txBody>
                  <a:tcPr/>
                </a:tc>
                <a:tc>
                  <a:txBody>
                    <a:bodyPr/>
                    <a:lstStyle/>
                    <a:p>
                      <a:pPr rtl="1"/>
                      <a:r>
                        <a:rPr lang="ar-SA" b="1" dirty="0" smtClean="0"/>
                        <a:t>يزيد بن أبي سفيان</a:t>
                      </a:r>
                      <a:endParaRPr lang="ar-SA" b="1" dirty="0">
                        <a:solidFill>
                          <a:schemeClr val="tx1"/>
                        </a:solidFill>
                      </a:endParaRPr>
                    </a:p>
                  </a:txBody>
                  <a:tcPr/>
                </a:tc>
                <a:tc>
                  <a:txBody>
                    <a:bodyPr/>
                    <a:lstStyle/>
                    <a:p>
                      <a:pPr algn="r" rtl="1"/>
                      <a:r>
                        <a:rPr lang="ar-SA" b="1" dirty="0" smtClean="0"/>
                        <a:t>                   </a:t>
                      </a:r>
                      <a:r>
                        <a:rPr lang="ar-SA" b="1" dirty="0" err="1" smtClean="0"/>
                        <a:t>(    </a:t>
                      </a:r>
                      <a:r>
                        <a:rPr lang="ar-SA" b="1" dirty="0" smtClean="0"/>
                        <a:t>)    </a:t>
                      </a:r>
                      <a:r>
                        <a:rPr lang="ar-SA" b="1" baseline="0" dirty="0" smtClean="0"/>
                        <a:t> وجهته إلى حمص</a:t>
                      </a:r>
                      <a:endParaRPr lang="ar-SA" b="1" dirty="0">
                        <a:solidFill>
                          <a:schemeClr val="tx1"/>
                        </a:solidFill>
                      </a:endParaRPr>
                    </a:p>
                  </a:txBody>
                  <a:tcPr/>
                </a:tc>
              </a:tr>
              <a:tr h="736600">
                <a:tc>
                  <a:txBody>
                    <a:bodyPr/>
                    <a:lstStyle/>
                    <a:p>
                      <a:pPr rtl="1"/>
                      <a:r>
                        <a:rPr lang="ar-SA" b="1" dirty="0" smtClean="0"/>
                        <a:t>3</a:t>
                      </a:r>
                      <a:endParaRPr lang="ar-SA" b="1" dirty="0">
                        <a:solidFill>
                          <a:srgbClr val="FFFF00"/>
                        </a:solidFill>
                      </a:endParaRPr>
                    </a:p>
                  </a:txBody>
                  <a:tcPr/>
                </a:tc>
                <a:tc>
                  <a:txBody>
                    <a:bodyPr/>
                    <a:lstStyle/>
                    <a:p>
                      <a:pPr rtl="1"/>
                      <a:r>
                        <a:rPr lang="ar-SA" b="1" dirty="0" smtClean="0"/>
                        <a:t>شرحبيل بن حسنة</a:t>
                      </a:r>
                      <a:endParaRPr lang="ar-SA" b="1" dirty="0">
                        <a:solidFill>
                          <a:schemeClr val="tx1"/>
                        </a:solidFill>
                      </a:endParaRPr>
                    </a:p>
                  </a:txBody>
                  <a:tcPr/>
                </a:tc>
                <a:tc>
                  <a:txBody>
                    <a:bodyPr/>
                    <a:lstStyle/>
                    <a:p>
                      <a:pPr algn="r" rtl="1"/>
                      <a:r>
                        <a:rPr lang="ar-SA" b="1" dirty="0" smtClean="0"/>
                        <a:t>                   </a:t>
                      </a:r>
                      <a:r>
                        <a:rPr lang="ar-SA" b="1" dirty="0" err="1" smtClean="0"/>
                        <a:t>(</a:t>
                      </a:r>
                      <a:r>
                        <a:rPr lang="ar-SA" b="1" baseline="0" dirty="0" err="1" smtClean="0"/>
                        <a:t>    </a:t>
                      </a:r>
                      <a:r>
                        <a:rPr lang="ar-SA" b="1" dirty="0" smtClean="0"/>
                        <a:t>)     وجهته إلى دمشق</a:t>
                      </a:r>
                      <a:endParaRPr lang="ar-SA" b="1" dirty="0">
                        <a:solidFill>
                          <a:schemeClr val="tx1"/>
                        </a:solidFill>
                      </a:endParaRPr>
                    </a:p>
                  </a:txBody>
                  <a:tcPr/>
                </a:tc>
              </a:tr>
              <a:tr h="736600">
                <a:tc>
                  <a:txBody>
                    <a:bodyPr/>
                    <a:lstStyle/>
                    <a:p>
                      <a:pPr rtl="1"/>
                      <a:r>
                        <a:rPr lang="ar-SA" b="1" dirty="0" smtClean="0"/>
                        <a:t>4</a:t>
                      </a:r>
                      <a:endParaRPr lang="ar-SA" b="1" dirty="0">
                        <a:solidFill>
                          <a:srgbClr val="FFFF00"/>
                        </a:solidFill>
                      </a:endParaRPr>
                    </a:p>
                  </a:txBody>
                  <a:tcPr/>
                </a:tc>
                <a:tc>
                  <a:txBody>
                    <a:bodyPr/>
                    <a:lstStyle/>
                    <a:p>
                      <a:pPr rtl="1"/>
                      <a:r>
                        <a:rPr lang="ar-SA" b="1" dirty="0" smtClean="0"/>
                        <a:t>عمرو</a:t>
                      </a:r>
                      <a:r>
                        <a:rPr lang="ar-SA" b="1" baseline="0" dirty="0" smtClean="0"/>
                        <a:t> بن العاص</a:t>
                      </a:r>
                      <a:endParaRPr lang="ar-SA" b="1" dirty="0">
                        <a:solidFill>
                          <a:schemeClr val="tx1"/>
                        </a:solidFill>
                      </a:endParaRPr>
                    </a:p>
                  </a:txBody>
                  <a:tcPr/>
                </a:tc>
                <a:tc>
                  <a:txBody>
                    <a:bodyPr/>
                    <a:lstStyle/>
                    <a:p>
                      <a:pPr algn="r" rtl="1"/>
                      <a:r>
                        <a:rPr lang="ar-SA" b="1" dirty="0" smtClean="0"/>
                        <a:t>                   </a:t>
                      </a:r>
                      <a:r>
                        <a:rPr lang="ar-SA" b="1" dirty="0" err="1" smtClean="0"/>
                        <a:t>(    </a:t>
                      </a:r>
                      <a:r>
                        <a:rPr lang="ar-SA" b="1" dirty="0" smtClean="0"/>
                        <a:t>)    وجهته إلى فلسطين</a:t>
                      </a:r>
                      <a:endParaRPr lang="ar-SA" b="1" dirty="0">
                        <a:solidFill>
                          <a:schemeClr val="tx1"/>
                        </a:solidFill>
                      </a:endParaRPr>
                    </a:p>
                  </a:txBody>
                  <a:tcPr/>
                </a:tc>
              </a:tr>
              <a:tr h="736600">
                <a:tc>
                  <a:txBody>
                    <a:bodyPr/>
                    <a:lstStyle/>
                    <a:p>
                      <a:pPr rtl="1"/>
                      <a:endParaRPr lang="ar-SA" b="1">
                        <a:solidFill>
                          <a:srgbClr val="FFFF00"/>
                        </a:solidFill>
                      </a:endParaRPr>
                    </a:p>
                  </a:txBody>
                  <a:tcPr/>
                </a:tc>
                <a:tc>
                  <a:txBody>
                    <a:bodyPr/>
                    <a:lstStyle/>
                    <a:p>
                      <a:pPr rtl="1"/>
                      <a:endParaRPr lang="ar-SA" b="1" dirty="0">
                        <a:solidFill>
                          <a:srgbClr val="FFFF00"/>
                        </a:solidFill>
                      </a:endParaRPr>
                    </a:p>
                  </a:txBody>
                  <a:tcPr/>
                </a:tc>
                <a:tc>
                  <a:txBody>
                    <a:bodyPr/>
                    <a:lstStyle/>
                    <a:p>
                      <a:pPr algn="r" rtl="1"/>
                      <a:r>
                        <a:rPr lang="ar-SA" b="1" dirty="0" smtClean="0"/>
                        <a:t>                   </a:t>
                      </a:r>
                      <a:r>
                        <a:rPr lang="ar-SA" b="1" dirty="0" err="1" smtClean="0"/>
                        <a:t>(    </a:t>
                      </a:r>
                      <a:r>
                        <a:rPr lang="ar-SA" b="1" dirty="0" smtClean="0"/>
                        <a:t>)    وجهته إلى شرق الأردن</a:t>
                      </a:r>
                      <a:endParaRPr lang="ar-SA" b="1" dirty="0">
                        <a:solidFill>
                          <a:schemeClr val="tx1"/>
                        </a:solidFill>
                      </a:endParaRPr>
                    </a:p>
                  </a:txBody>
                  <a:tcPr/>
                </a:tc>
              </a:tr>
            </a:tbl>
          </a:graphicData>
        </a:graphic>
      </p:graphicFrame>
      <p:sp>
        <p:nvSpPr>
          <p:cNvPr id="13" name="Flowchart: Multidocument 6"/>
          <p:cNvSpPr/>
          <p:nvPr/>
        </p:nvSpPr>
        <p:spPr>
          <a:xfrm>
            <a:off x="7899067" y="304800"/>
            <a:ext cx="818749" cy="538734"/>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14" name="Rectangle 8"/>
          <p:cNvSpPr/>
          <p:nvPr/>
        </p:nvSpPr>
        <p:spPr>
          <a:xfrm>
            <a:off x="795060" y="381000"/>
            <a:ext cx="7129740" cy="707886"/>
          </a:xfrm>
          <a:prstGeom prst="rect">
            <a:avLst/>
          </a:prstGeom>
        </p:spPr>
        <p:txBody>
          <a:bodyPr wrap="square">
            <a:spAutoFit/>
          </a:bodyPr>
          <a:lstStyle/>
          <a:p>
            <a:pPr algn="ctr" rtl="1"/>
            <a:r>
              <a:rPr lang="ar-SA" sz="2000" b="1" dirty="0" smtClean="0">
                <a:solidFill>
                  <a:srgbClr val="7030A0"/>
                </a:solidFill>
              </a:rPr>
              <a:t>سارع أبو بكر إلى تشكيل أربعة ألوية عقدها لبعض كبار الصحابة لفتح بلاد </a:t>
            </a:r>
            <a:r>
              <a:rPr lang="ar-SA" sz="2000" b="1" dirty="0" err="1" smtClean="0">
                <a:solidFill>
                  <a:srgbClr val="7030A0"/>
                </a:solidFill>
              </a:rPr>
              <a:t>الشام.</a:t>
            </a:r>
            <a:r>
              <a:rPr lang="ar-SA" sz="2000" b="1" dirty="0" smtClean="0">
                <a:solidFill>
                  <a:srgbClr val="7030A0"/>
                </a:solidFill>
              </a:rPr>
              <a:t> ضعي الرقم الموجود يمين القائمة الأولي ما يناسبه فى القائمة الثانية فيما يأتى</a:t>
            </a:r>
            <a:endParaRPr lang="en-US" sz="2000" b="1" dirty="0">
              <a:solidFill>
                <a:srgbClr val="7030A0"/>
              </a:solidFill>
            </a:endParaRPr>
          </a:p>
        </p:txBody>
      </p:sp>
      <p:sp>
        <p:nvSpPr>
          <p:cNvPr id="15" name="Rectangle 2"/>
          <p:cNvSpPr/>
          <p:nvPr/>
        </p:nvSpPr>
        <p:spPr>
          <a:xfrm>
            <a:off x="4214210" y="2819400"/>
            <a:ext cx="357790" cy="461665"/>
          </a:xfrm>
          <a:prstGeom prst="rect">
            <a:avLst/>
          </a:prstGeom>
        </p:spPr>
        <p:txBody>
          <a:bodyPr wrap="none">
            <a:spAutoFit/>
          </a:bodyPr>
          <a:lstStyle/>
          <a:p>
            <a:pPr algn="r"/>
            <a:r>
              <a:rPr lang="ar-SA" sz="2400" b="1" cap="all" dirty="0" smtClean="0">
                <a:ln w="9000" cmpd="sng">
                  <a:solidFill>
                    <a:srgbClr val="FF0000"/>
                  </a:solidFill>
                  <a:prstDash val="solid"/>
                </a:ln>
                <a:solidFill>
                  <a:srgbClr val="C00000"/>
                </a:solidFill>
                <a:effectLst>
                  <a:reflection blurRad="12700" stA="28000" endPos="45000" dist="1000" dir="5400000" sy="-100000" algn="bl" rotWithShape="0"/>
                </a:effectLst>
              </a:rPr>
              <a:t>1</a:t>
            </a:r>
            <a:endParaRPr lang="ar-SA" sz="2400" b="1" cap="all" dirty="0">
              <a:ln w="9000" cmpd="sng">
                <a:solidFill>
                  <a:srgbClr val="FF0000"/>
                </a:solidFill>
                <a:prstDash val="solid"/>
              </a:ln>
              <a:solidFill>
                <a:srgbClr val="C00000"/>
              </a:solidFill>
              <a:effectLst>
                <a:reflection blurRad="12700" stA="28000" endPos="45000" dist="1000" dir="5400000" sy="-100000" algn="bl" rotWithShape="0"/>
              </a:effectLst>
            </a:endParaRPr>
          </a:p>
        </p:txBody>
      </p:sp>
      <p:sp>
        <p:nvSpPr>
          <p:cNvPr id="16" name="Rectangle 2"/>
          <p:cNvSpPr/>
          <p:nvPr/>
        </p:nvSpPr>
        <p:spPr>
          <a:xfrm>
            <a:off x="4214210" y="4262735"/>
            <a:ext cx="357790" cy="461665"/>
          </a:xfrm>
          <a:prstGeom prst="rect">
            <a:avLst/>
          </a:prstGeom>
        </p:spPr>
        <p:txBody>
          <a:bodyPr wrap="none">
            <a:spAutoFit/>
          </a:bodyPr>
          <a:lstStyle/>
          <a:p>
            <a:pPr algn="r"/>
            <a:r>
              <a:rPr lang="ar-SA" sz="2400" b="1" cap="all" dirty="0" smtClean="0">
                <a:ln w="9000" cmpd="sng">
                  <a:solidFill>
                    <a:srgbClr val="FF0000"/>
                  </a:solidFill>
                  <a:prstDash val="solid"/>
                </a:ln>
                <a:solidFill>
                  <a:srgbClr val="C00000"/>
                </a:solidFill>
                <a:effectLst>
                  <a:reflection blurRad="12700" stA="28000" endPos="45000" dist="1000" dir="5400000" sy="-100000" algn="bl" rotWithShape="0"/>
                </a:effectLst>
              </a:rPr>
              <a:t>4</a:t>
            </a:r>
            <a:endParaRPr lang="ar-SA" sz="2400" b="1" cap="all" dirty="0">
              <a:ln w="9000" cmpd="sng">
                <a:solidFill>
                  <a:srgbClr val="FF0000"/>
                </a:solidFill>
                <a:prstDash val="solid"/>
              </a:ln>
              <a:solidFill>
                <a:srgbClr val="C00000"/>
              </a:solidFill>
              <a:effectLst>
                <a:reflection blurRad="12700" stA="28000" endPos="45000" dist="1000" dir="5400000" sy="-100000" algn="bl" rotWithShape="0"/>
              </a:effectLst>
            </a:endParaRPr>
          </a:p>
        </p:txBody>
      </p:sp>
      <p:sp>
        <p:nvSpPr>
          <p:cNvPr id="17" name="Rectangle 2"/>
          <p:cNvSpPr/>
          <p:nvPr/>
        </p:nvSpPr>
        <p:spPr>
          <a:xfrm>
            <a:off x="4191000" y="3505200"/>
            <a:ext cx="357790" cy="461665"/>
          </a:xfrm>
          <a:prstGeom prst="rect">
            <a:avLst/>
          </a:prstGeom>
        </p:spPr>
        <p:txBody>
          <a:bodyPr wrap="none">
            <a:spAutoFit/>
          </a:bodyPr>
          <a:lstStyle/>
          <a:p>
            <a:pPr algn="r"/>
            <a:r>
              <a:rPr lang="ar-SA" sz="2400" b="1" cap="all" dirty="0" smtClean="0">
                <a:ln w="9000" cmpd="sng">
                  <a:solidFill>
                    <a:srgbClr val="FF0000"/>
                  </a:solidFill>
                  <a:prstDash val="solid"/>
                </a:ln>
                <a:solidFill>
                  <a:srgbClr val="C00000"/>
                </a:solidFill>
                <a:effectLst>
                  <a:reflection blurRad="12700" stA="28000" endPos="45000" dist="1000" dir="5400000" sy="-100000" algn="bl" rotWithShape="0"/>
                </a:effectLst>
              </a:rPr>
              <a:t>2</a:t>
            </a:r>
            <a:endParaRPr lang="ar-SA" sz="2400" b="1" cap="all" dirty="0">
              <a:ln w="9000" cmpd="sng">
                <a:solidFill>
                  <a:srgbClr val="FF0000"/>
                </a:solidFill>
                <a:prstDash val="solid"/>
              </a:ln>
              <a:solidFill>
                <a:srgbClr val="C00000"/>
              </a:solidFill>
              <a:effectLst>
                <a:reflection blurRad="12700" stA="28000" endPos="45000" dist="1000" dir="5400000" sy="-100000" algn="bl" rotWithShape="0"/>
              </a:effectLst>
            </a:endParaRPr>
          </a:p>
        </p:txBody>
      </p:sp>
      <p:sp>
        <p:nvSpPr>
          <p:cNvPr id="18" name="Rectangle 2"/>
          <p:cNvSpPr/>
          <p:nvPr/>
        </p:nvSpPr>
        <p:spPr>
          <a:xfrm>
            <a:off x="4214210" y="4953000"/>
            <a:ext cx="357790" cy="461665"/>
          </a:xfrm>
          <a:prstGeom prst="rect">
            <a:avLst/>
          </a:prstGeom>
        </p:spPr>
        <p:txBody>
          <a:bodyPr wrap="none">
            <a:spAutoFit/>
          </a:bodyPr>
          <a:lstStyle/>
          <a:p>
            <a:pPr algn="r"/>
            <a:r>
              <a:rPr lang="ar-SA" sz="2400" b="1" cap="all" dirty="0" smtClean="0">
                <a:ln w="9000" cmpd="sng">
                  <a:solidFill>
                    <a:srgbClr val="FF0000"/>
                  </a:solidFill>
                  <a:prstDash val="solid"/>
                </a:ln>
                <a:solidFill>
                  <a:srgbClr val="C00000"/>
                </a:solidFill>
                <a:effectLst>
                  <a:reflection blurRad="12700" stA="28000" endPos="45000" dist="1000" dir="5400000" sy="-100000" algn="bl" rotWithShape="0"/>
                </a:effectLst>
              </a:rPr>
              <a:t>3</a:t>
            </a:r>
            <a:endParaRPr lang="ar-SA" sz="2400" b="1" cap="all" dirty="0">
              <a:ln w="9000" cmpd="sng">
                <a:solidFill>
                  <a:srgbClr val="FF0000"/>
                </a:solidFill>
                <a:prstDash val="solid"/>
              </a:ln>
              <a:solidFill>
                <a:srgbClr val="C00000"/>
              </a:solidFill>
              <a:effectLst>
                <a:reflection blurRad="12700" stA="28000" endPos="45000" dist="1000" dir="5400000" sy="-100000" algn="bl" rotWithShape="0"/>
              </a:effectLst>
            </a:endParaRPr>
          </a:p>
        </p:txBody>
      </p:sp>
    </p:spTree>
    <p:extLst>
      <p:ext uri="{BB962C8B-B14F-4D97-AF65-F5344CB8AC3E}">
        <p14:creationId xmlns:p14="http://schemas.microsoft.com/office/powerpoint/2010/main" xmlns="" val="444368849"/>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5"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1000" fill="hold"/>
                                        <p:tgtEl>
                                          <p:spTgt spid="10"/>
                                        </p:tgtEl>
                                        <p:attrNameLst>
                                          <p:attrName>ppt_w</p:attrName>
                                        </p:attrNameLst>
                                      </p:cBhvr>
                                      <p:tavLst>
                                        <p:tav tm="0">
                                          <p:val>
                                            <p:fltVal val="0"/>
                                          </p:val>
                                        </p:tav>
                                        <p:tav tm="100000">
                                          <p:val>
                                            <p:strVal val="#ppt_w"/>
                                          </p:val>
                                        </p:tav>
                                      </p:tavLst>
                                    </p:anim>
                                    <p:anim calcmode="lin" valueType="num">
                                      <p:cBhvr>
                                        <p:cTn id="20" dur="1000" fill="hold"/>
                                        <p:tgtEl>
                                          <p:spTgt spid="10"/>
                                        </p:tgtEl>
                                        <p:attrNameLst>
                                          <p:attrName>ppt_h</p:attrName>
                                        </p:attrNameLst>
                                      </p:cBhvr>
                                      <p:tavLst>
                                        <p:tav tm="0">
                                          <p:val>
                                            <p:fltVal val="0"/>
                                          </p:val>
                                        </p:tav>
                                        <p:tav tm="100000">
                                          <p:val>
                                            <p:strVal val="#ppt_h"/>
                                          </p:val>
                                        </p:tav>
                                      </p:tavLst>
                                    </p:anim>
                                    <p:anim calcmode="lin" valueType="num">
                                      <p:cBhvr>
                                        <p:cTn id="21" dur="1000" fill="hold"/>
                                        <p:tgtEl>
                                          <p:spTgt spid="10"/>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1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3" fill="hold">
                      <p:stCondLst>
                        <p:cond delay="indefinite"/>
                      </p:stCondLst>
                      <p:childTnLst>
                        <p:par>
                          <p:cTn id="24" fill="hold">
                            <p:stCondLst>
                              <p:cond delay="0"/>
                            </p:stCondLst>
                            <p:childTnLst>
                              <p:par>
                                <p:cTn id="25" presetID="26"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ipe(down)">
                                      <p:cBhvr>
                                        <p:cTn id="27" dur="580">
                                          <p:stCondLst>
                                            <p:cond delay="0"/>
                                          </p:stCondLst>
                                        </p:cTn>
                                        <p:tgtEl>
                                          <p:spTgt spid="15"/>
                                        </p:tgtEl>
                                      </p:cBhvr>
                                    </p:animEffect>
                                    <p:anim calcmode="lin" valueType="num">
                                      <p:cBhvr>
                                        <p:cTn id="28"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33" dur="26">
                                          <p:stCondLst>
                                            <p:cond delay="650"/>
                                          </p:stCondLst>
                                        </p:cTn>
                                        <p:tgtEl>
                                          <p:spTgt spid="15"/>
                                        </p:tgtEl>
                                      </p:cBhvr>
                                      <p:to x="100000" y="60000"/>
                                    </p:animScale>
                                    <p:animScale>
                                      <p:cBhvr>
                                        <p:cTn id="34" dur="166" decel="50000">
                                          <p:stCondLst>
                                            <p:cond delay="676"/>
                                          </p:stCondLst>
                                        </p:cTn>
                                        <p:tgtEl>
                                          <p:spTgt spid="15"/>
                                        </p:tgtEl>
                                      </p:cBhvr>
                                      <p:to x="100000" y="100000"/>
                                    </p:animScale>
                                    <p:animScale>
                                      <p:cBhvr>
                                        <p:cTn id="35" dur="26">
                                          <p:stCondLst>
                                            <p:cond delay="1312"/>
                                          </p:stCondLst>
                                        </p:cTn>
                                        <p:tgtEl>
                                          <p:spTgt spid="15"/>
                                        </p:tgtEl>
                                      </p:cBhvr>
                                      <p:to x="100000" y="80000"/>
                                    </p:animScale>
                                    <p:animScale>
                                      <p:cBhvr>
                                        <p:cTn id="36" dur="166" decel="50000">
                                          <p:stCondLst>
                                            <p:cond delay="1338"/>
                                          </p:stCondLst>
                                        </p:cTn>
                                        <p:tgtEl>
                                          <p:spTgt spid="15"/>
                                        </p:tgtEl>
                                      </p:cBhvr>
                                      <p:to x="100000" y="100000"/>
                                    </p:animScale>
                                    <p:animScale>
                                      <p:cBhvr>
                                        <p:cTn id="37" dur="26">
                                          <p:stCondLst>
                                            <p:cond delay="1642"/>
                                          </p:stCondLst>
                                        </p:cTn>
                                        <p:tgtEl>
                                          <p:spTgt spid="15"/>
                                        </p:tgtEl>
                                      </p:cBhvr>
                                      <p:to x="100000" y="90000"/>
                                    </p:animScale>
                                    <p:animScale>
                                      <p:cBhvr>
                                        <p:cTn id="38" dur="166" decel="50000">
                                          <p:stCondLst>
                                            <p:cond delay="1668"/>
                                          </p:stCondLst>
                                        </p:cTn>
                                        <p:tgtEl>
                                          <p:spTgt spid="15"/>
                                        </p:tgtEl>
                                      </p:cBhvr>
                                      <p:to x="100000" y="100000"/>
                                    </p:animScale>
                                    <p:animScale>
                                      <p:cBhvr>
                                        <p:cTn id="39" dur="26">
                                          <p:stCondLst>
                                            <p:cond delay="1808"/>
                                          </p:stCondLst>
                                        </p:cTn>
                                        <p:tgtEl>
                                          <p:spTgt spid="15"/>
                                        </p:tgtEl>
                                      </p:cBhvr>
                                      <p:to x="100000" y="95000"/>
                                    </p:animScale>
                                    <p:animScale>
                                      <p:cBhvr>
                                        <p:cTn id="40" dur="166" decel="50000">
                                          <p:stCondLst>
                                            <p:cond delay="1834"/>
                                          </p:stCondLst>
                                        </p:cTn>
                                        <p:tgtEl>
                                          <p:spTgt spid="15"/>
                                        </p:tgtEl>
                                      </p:cBhvr>
                                      <p:to x="100000" y="100000"/>
                                    </p:animScale>
                                  </p:childTnLst>
                                </p:cTn>
                              </p:par>
                            </p:childTnLst>
                          </p:cTn>
                        </p:par>
                      </p:childTnLst>
                    </p:cTn>
                  </p:par>
                  <p:par>
                    <p:cTn id="41" fill="hold">
                      <p:stCondLst>
                        <p:cond delay="indefinite"/>
                      </p:stCondLst>
                      <p:childTnLst>
                        <p:par>
                          <p:cTn id="42" fill="hold">
                            <p:stCondLst>
                              <p:cond delay="0"/>
                            </p:stCondLst>
                            <p:childTnLst>
                              <p:par>
                                <p:cTn id="43" presetID="26" presetClass="entr" presetSubtype="0" fill="hold" grpId="0" nodeType="click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wipe(down)">
                                      <p:cBhvr>
                                        <p:cTn id="45" dur="580">
                                          <p:stCondLst>
                                            <p:cond delay="0"/>
                                          </p:stCondLst>
                                        </p:cTn>
                                        <p:tgtEl>
                                          <p:spTgt spid="17"/>
                                        </p:tgtEl>
                                      </p:cBhvr>
                                    </p:animEffect>
                                    <p:anim calcmode="lin" valueType="num">
                                      <p:cBhvr>
                                        <p:cTn id="46"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51" dur="26">
                                          <p:stCondLst>
                                            <p:cond delay="650"/>
                                          </p:stCondLst>
                                        </p:cTn>
                                        <p:tgtEl>
                                          <p:spTgt spid="17"/>
                                        </p:tgtEl>
                                      </p:cBhvr>
                                      <p:to x="100000" y="60000"/>
                                    </p:animScale>
                                    <p:animScale>
                                      <p:cBhvr>
                                        <p:cTn id="52" dur="166" decel="50000">
                                          <p:stCondLst>
                                            <p:cond delay="676"/>
                                          </p:stCondLst>
                                        </p:cTn>
                                        <p:tgtEl>
                                          <p:spTgt spid="17"/>
                                        </p:tgtEl>
                                      </p:cBhvr>
                                      <p:to x="100000" y="100000"/>
                                    </p:animScale>
                                    <p:animScale>
                                      <p:cBhvr>
                                        <p:cTn id="53" dur="26">
                                          <p:stCondLst>
                                            <p:cond delay="1312"/>
                                          </p:stCondLst>
                                        </p:cTn>
                                        <p:tgtEl>
                                          <p:spTgt spid="17"/>
                                        </p:tgtEl>
                                      </p:cBhvr>
                                      <p:to x="100000" y="80000"/>
                                    </p:animScale>
                                    <p:animScale>
                                      <p:cBhvr>
                                        <p:cTn id="54" dur="166" decel="50000">
                                          <p:stCondLst>
                                            <p:cond delay="1338"/>
                                          </p:stCondLst>
                                        </p:cTn>
                                        <p:tgtEl>
                                          <p:spTgt spid="17"/>
                                        </p:tgtEl>
                                      </p:cBhvr>
                                      <p:to x="100000" y="100000"/>
                                    </p:animScale>
                                    <p:animScale>
                                      <p:cBhvr>
                                        <p:cTn id="55" dur="26">
                                          <p:stCondLst>
                                            <p:cond delay="1642"/>
                                          </p:stCondLst>
                                        </p:cTn>
                                        <p:tgtEl>
                                          <p:spTgt spid="17"/>
                                        </p:tgtEl>
                                      </p:cBhvr>
                                      <p:to x="100000" y="90000"/>
                                    </p:animScale>
                                    <p:animScale>
                                      <p:cBhvr>
                                        <p:cTn id="56" dur="166" decel="50000">
                                          <p:stCondLst>
                                            <p:cond delay="1668"/>
                                          </p:stCondLst>
                                        </p:cTn>
                                        <p:tgtEl>
                                          <p:spTgt spid="17"/>
                                        </p:tgtEl>
                                      </p:cBhvr>
                                      <p:to x="100000" y="100000"/>
                                    </p:animScale>
                                    <p:animScale>
                                      <p:cBhvr>
                                        <p:cTn id="57" dur="26">
                                          <p:stCondLst>
                                            <p:cond delay="1808"/>
                                          </p:stCondLst>
                                        </p:cTn>
                                        <p:tgtEl>
                                          <p:spTgt spid="17"/>
                                        </p:tgtEl>
                                      </p:cBhvr>
                                      <p:to x="100000" y="95000"/>
                                    </p:animScale>
                                    <p:animScale>
                                      <p:cBhvr>
                                        <p:cTn id="58" dur="166" decel="50000">
                                          <p:stCondLst>
                                            <p:cond delay="1834"/>
                                          </p:stCondLst>
                                        </p:cTn>
                                        <p:tgtEl>
                                          <p:spTgt spid="17"/>
                                        </p:tgtEl>
                                      </p:cBhvr>
                                      <p:to x="100000" y="100000"/>
                                    </p:animScale>
                                  </p:childTnLst>
                                </p:cTn>
                              </p:par>
                            </p:childTnLst>
                          </p:cTn>
                        </p:par>
                      </p:childTnLst>
                    </p:cTn>
                  </p:par>
                  <p:par>
                    <p:cTn id="59" fill="hold">
                      <p:stCondLst>
                        <p:cond delay="indefinite"/>
                      </p:stCondLst>
                      <p:childTnLst>
                        <p:par>
                          <p:cTn id="60" fill="hold">
                            <p:stCondLst>
                              <p:cond delay="0"/>
                            </p:stCondLst>
                            <p:childTnLst>
                              <p:par>
                                <p:cTn id="61" presetID="26" presetClass="entr" presetSubtype="0" fill="hold" grpId="0" nodeType="click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wipe(down)">
                                      <p:cBhvr>
                                        <p:cTn id="63" dur="580">
                                          <p:stCondLst>
                                            <p:cond delay="0"/>
                                          </p:stCondLst>
                                        </p:cTn>
                                        <p:tgtEl>
                                          <p:spTgt spid="18"/>
                                        </p:tgtEl>
                                      </p:cBhvr>
                                    </p:animEffect>
                                    <p:anim calcmode="lin" valueType="num">
                                      <p:cBhvr>
                                        <p:cTn id="64"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65"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66"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67"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68"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69" dur="26">
                                          <p:stCondLst>
                                            <p:cond delay="650"/>
                                          </p:stCondLst>
                                        </p:cTn>
                                        <p:tgtEl>
                                          <p:spTgt spid="18"/>
                                        </p:tgtEl>
                                      </p:cBhvr>
                                      <p:to x="100000" y="60000"/>
                                    </p:animScale>
                                    <p:animScale>
                                      <p:cBhvr>
                                        <p:cTn id="70" dur="166" decel="50000">
                                          <p:stCondLst>
                                            <p:cond delay="676"/>
                                          </p:stCondLst>
                                        </p:cTn>
                                        <p:tgtEl>
                                          <p:spTgt spid="18"/>
                                        </p:tgtEl>
                                      </p:cBhvr>
                                      <p:to x="100000" y="100000"/>
                                    </p:animScale>
                                    <p:animScale>
                                      <p:cBhvr>
                                        <p:cTn id="71" dur="26">
                                          <p:stCondLst>
                                            <p:cond delay="1312"/>
                                          </p:stCondLst>
                                        </p:cTn>
                                        <p:tgtEl>
                                          <p:spTgt spid="18"/>
                                        </p:tgtEl>
                                      </p:cBhvr>
                                      <p:to x="100000" y="80000"/>
                                    </p:animScale>
                                    <p:animScale>
                                      <p:cBhvr>
                                        <p:cTn id="72" dur="166" decel="50000">
                                          <p:stCondLst>
                                            <p:cond delay="1338"/>
                                          </p:stCondLst>
                                        </p:cTn>
                                        <p:tgtEl>
                                          <p:spTgt spid="18"/>
                                        </p:tgtEl>
                                      </p:cBhvr>
                                      <p:to x="100000" y="100000"/>
                                    </p:animScale>
                                    <p:animScale>
                                      <p:cBhvr>
                                        <p:cTn id="73" dur="26">
                                          <p:stCondLst>
                                            <p:cond delay="1642"/>
                                          </p:stCondLst>
                                        </p:cTn>
                                        <p:tgtEl>
                                          <p:spTgt spid="18"/>
                                        </p:tgtEl>
                                      </p:cBhvr>
                                      <p:to x="100000" y="90000"/>
                                    </p:animScale>
                                    <p:animScale>
                                      <p:cBhvr>
                                        <p:cTn id="74" dur="166" decel="50000">
                                          <p:stCondLst>
                                            <p:cond delay="1668"/>
                                          </p:stCondLst>
                                        </p:cTn>
                                        <p:tgtEl>
                                          <p:spTgt spid="18"/>
                                        </p:tgtEl>
                                      </p:cBhvr>
                                      <p:to x="100000" y="100000"/>
                                    </p:animScale>
                                    <p:animScale>
                                      <p:cBhvr>
                                        <p:cTn id="75" dur="26">
                                          <p:stCondLst>
                                            <p:cond delay="1808"/>
                                          </p:stCondLst>
                                        </p:cTn>
                                        <p:tgtEl>
                                          <p:spTgt spid="18"/>
                                        </p:tgtEl>
                                      </p:cBhvr>
                                      <p:to x="100000" y="95000"/>
                                    </p:animScale>
                                    <p:animScale>
                                      <p:cBhvr>
                                        <p:cTn id="76" dur="166" decel="50000">
                                          <p:stCondLst>
                                            <p:cond delay="1834"/>
                                          </p:stCondLst>
                                        </p:cTn>
                                        <p:tgtEl>
                                          <p:spTgt spid="18"/>
                                        </p:tgtEl>
                                      </p:cBhvr>
                                      <p:to x="100000" y="100000"/>
                                    </p:animScale>
                                  </p:childTnLst>
                                </p:cTn>
                              </p:par>
                            </p:childTnLst>
                          </p:cTn>
                        </p:par>
                      </p:childTnLst>
                    </p:cTn>
                  </p:par>
                  <p:par>
                    <p:cTn id="77" fill="hold">
                      <p:stCondLst>
                        <p:cond delay="indefinite"/>
                      </p:stCondLst>
                      <p:childTnLst>
                        <p:par>
                          <p:cTn id="78" fill="hold">
                            <p:stCondLst>
                              <p:cond delay="0"/>
                            </p:stCondLst>
                            <p:childTnLst>
                              <p:par>
                                <p:cTn id="79" presetID="26" presetClass="entr" presetSubtype="0" fill="hold" grpId="0" nodeType="clickEffect">
                                  <p:stCondLst>
                                    <p:cond delay="0"/>
                                  </p:stCondLst>
                                  <p:childTnLst>
                                    <p:set>
                                      <p:cBhvr>
                                        <p:cTn id="80" dur="1" fill="hold">
                                          <p:stCondLst>
                                            <p:cond delay="0"/>
                                          </p:stCondLst>
                                        </p:cTn>
                                        <p:tgtEl>
                                          <p:spTgt spid="16"/>
                                        </p:tgtEl>
                                        <p:attrNameLst>
                                          <p:attrName>style.visibility</p:attrName>
                                        </p:attrNameLst>
                                      </p:cBhvr>
                                      <p:to>
                                        <p:strVal val="visible"/>
                                      </p:to>
                                    </p:set>
                                    <p:animEffect transition="in" filter="wipe(down)">
                                      <p:cBhvr>
                                        <p:cTn id="81" dur="580">
                                          <p:stCondLst>
                                            <p:cond delay="0"/>
                                          </p:stCondLst>
                                        </p:cTn>
                                        <p:tgtEl>
                                          <p:spTgt spid="16"/>
                                        </p:tgtEl>
                                      </p:cBhvr>
                                    </p:animEffect>
                                    <p:anim calcmode="lin" valueType="num">
                                      <p:cBhvr>
                                        <p:cTn id="82"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83"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84"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85"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86"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87" dur="26">
                                          <p:stCondLst>
                                            <p:cond delay="650"/>
                                          </p:stCondLst>
                                        </p:cTn>
                                        <p:tgtEl>
                                          <p:spTgt spid="16"/>
                                        </p:tgtEl>
                                      </p:cBhvr>
                                      <p:to x="100000" y="60000"/>
                                    </p:animScale>
                                    <p:animScale>
                                      <p:cBhvr>
                                        <p:cTn id="88" dur="166" decel="50000">
                                          <p:stCondLst>
                                            <p:cond delay="676"/>
                                          </p:stCondLst>
                                        </p:cTn>
                                        <p:tgtEl>
                                          <p:spTgt spid="16"/>
                                        </p:tgtEl>
                                      </p:cBhvr>
                                      <p:to x="100000" y="100000"/>
                                    </p:animScale>
                                    <p:animScale>
                                      <p:cBhvr>
                                        <p:cTn id="89" dur="26">
                                          <p:stCondLst>
                                            <p:cond delay="1312"/>
                                          </p:stCondLst>
                                        </p:cTn>
                                        <p:tgtEl>
                                          <p:spTgt spid="16"/>
                                        </p:tgtEl>
                                      </p:cBhvr>
                                      <p:to x="100000" y="80000"/>
                                    </p:animScale>
                                    <p:animScale>
                                      <p:cBhvr>
                                        <p:cTn id="90" dur="166" decel="50000">
                                          <p:stCondLst>
                                            <p:cond delay="1338"/>
                                          </p:stCondLst>
                                        </p:cTn>
                                        <p:tgtEl>
                                          <p:spTgt spid="16"/>
                                        </p:tgtEl>
                                      </p:cBhvr>
                                      <p:to x="100000" y="100000"/>
                                    </p:animScale>
                                    <p:animScale>
                                      <p:cBhvr>
                                        <p:cTn id="91" dur="26">
                                          <p:stCondLst>
                                            <p:cond delay="1642"/>
                                          </p:stCondLst>
                                        </p:cTn>
                                        <p:tgtEl>
                                          <p:spTgt spid="16"/>
                                        </p:tgtEl>
                                      </p:cBhvr>
                                      <p:to x="100000" y="90000"/>
                                    </p:animScale>
                                    <p:animScale>
                                      <p:cBhvr>
                                        <p:cTn id="92" dur="166" decel="50000">
                                          <p:stCondLst>
                                            <p:cond delay="1668"/>
                                          </p:stCondLst>
                                        </p:cTn>
                                        <p:tgtEl>
                                          <p:spTgt spid="16"/>
                                        </p:tgtEl>
                                      </p:cBhvr>
                                      <p:to x="100000" y="100000"/>
                                    </p:animScale>
                                    <p:animScale>
                                      <p:cBhvr>
                                        <p:cTn id="93" dur="26">
                                          <p:stCondLst>
                                            <p:cond delay="1808"/>
                                          </p:stCondLst>
                                        </p:cTn>
                                        <p:tgtEl>
                                          <p:spTgt spid="16"/>
                                        </p:tgtEl>
                                      </p:cBhvr>
                                      <p:to x="100000" y="95000"/>
                                    </p:animScale>
                                    <p:animScale>
                                      <p:cBhvr>
                                        <p:cTn id="94" dur="166" decel="50000">
                                          <p:stCondLst>
                                            <p:cond delay="1834"/>
                                          </p:stCondLst>
                                        </p:cTn>
                                        <p:tgtEl>
                                          <p:spTgt spid="1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p:bldP spid="15" grpId="0"/>
      <p:bldP spid="16" grpId="0"/>
      <p:bldP spid="17" grpId="0"/>
      <p:bldP spid="18"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4" name="AutoShape 1"/>
          <p:cNvSpPr>
            <a:spLocks noChangeArrowheads="1"/>
          </p:cNvSpPr>
          <p:nvPr/>
        </p:nvSpPr>
        <p:spPr bwMode="auto">
          <a:xfrm>
            <a:off x="1828800" y="242887"/>
            <a:ext cx="5334000" cy="7334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5" name="Rectangle 3"/>
          <p:cNvSpPr>
            <a:spLocks noChangeArrowheads="1"/>
          </p:cNvSpPr>
          <p:nvPr/>
        </p:nvSpPr>
        <p:spPr bwMode="auto">
          <a:xfrm>
            <a:off x="2411808" y="347991"/>
            <a:ext cx="4320413"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8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a:t>
            </a:r>
            <a:r>
              <a:rPr kumimoji="0" lang="en-US" sz="28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SA" sz="2800" b="1" i="0" u="none" strike="noStrike" cap="none" normalizeH="0" dirty="0" smtClean="0">
                <a:ln>
                  <a:noFill/>
                </a:ln>
                <a:solidFill>
                  <a:srgbClr val="002060"/>
                </a:solidFill>
                <a:effectLst/>
                <a:latin typeface="Sultan bold"/>
                <a:ea typeface="Times New Roman" pitchFamily="18" charset="0"/>
                <a:cs typeface="Arial" pitchFamily="34" charset="0"/>
              </a:rPr>
              <a:t> الثامن </a:t>
            </a:r>
            <a:r>
              <a:rPr kumimoji="0" lang="ar-EG" sz="28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lang="ar-SA" sz="2800" b="1" dirty="0" smtClean="0">
                <a:solidFill>
                  <a:srgbClr val="FF0000"/>
                </a:solidFill>
                <a:latin typeface="Sultan bold"/>
                <a:ea typeface="Times New Roman" pitchFamily="18" charset="0"/>
                <a:cs typeface="Arial" pitchFamily="34" charset="0"/>
              </a:rPr>
              <a:t>المنجزات الحضارية</a:t>
            </a:r>
            <a:endParaRPr kumimoji="0" lang="ar-EG"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14" name="Rectangle 1"/>
          <p:cNvSpPr/>
          <p:nvPr/>
        </p:nvSpPr>
        <p:spPr>
          <a:xfrm>
            <a:off x="1143000" y="2426732"/>
            <a:ext cx="7389941" cy="1200329"/>
          </a:xfrm>
          <a:prstGeom prst="rect">
            <a:avLst/>
          </a:prstGeom>
        </p:spPr>
        <p:txBody>
          <a:bodyPr wrap="square">
            <a:spAutoFit/>
          </a:bodyPr>
          <a:lstStyle/>
          <a:p>
            <a:pPr algn="r" rtl="1">
              <a:lnSpc>
                <a:spcPct val="200000"/>
              </a:lnSpc>
            </a:pPr>
            <a:r>
              <a:rPr lang="ar-SA" b="1" dirty="0" smtClean="0"/>
              <a:t>1- كلف أبو بكر الصديق رضي الله </a:t>
            </a:r>
            <a:r>
              <a:rPr lang="ar-SA" b="1" dirty="0" err="1" smtClean="0"/>
              <a:t>عنه ...................</a:t>
            </a:r>
            <a:r>
              <a:rPr lang="ar-SA" b="1" dirty="0" smtClean="0"/>
              <a:t> رضي الله عنه بجمع القرآن بعض استشهاد بعض من القراء فى </a:t>
            </a:r>
            <a:r>
              <a:rPr lang="ar-SA" b="1" dirty="0" err="1" smtClean="0"/>
              <a:t>حروب ........................</a:t>
            </a:r>
            <a:r>
              <a:rPr lang="ar-SA" b="1" dirty="0" smtClean="0"/>
              <a:t> </a:t>
            </a:r>
            <a:endParaRPr lang="en-US" dirty="0"/>
          </a:p>
        </p:txBody>
      </p:sp>
      <p:sp>
        <p:nvSpPr>
          <p:cNvPr id="15" name="Rectangle 5"/>
          <p:cNvSpPr/>
          <p:nvPr/>
        </p:nvSpPr>
        <p:spPr>
          <a:xfrm>
            <a:off x="4419600" y="2438400"/>
            <a:ext cx="981359"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زيد بن ثابت</a:t>
            </a:r>
            <a:endParaRPr lang="ar-SA" dirty="0"/>
          </a:p>
        </p:txBody>
      </p:sp>
      <p:sp>
        <p:nvSpPr>
          <p:cNvPr id="16" name="Flowchart: Multidocument 1"/>
          <p:cNvSpPr/>
          <p:nvPr/>
        </p:nvSpPr>
        <p:spPr>
          <a:xfrm>
            <a:off x="8001000" y="15240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17" name="Rectangle 5"/>
          <p:cNvSpPr/>
          <p:nvPr/>
        </p:nvSpPr>
        <p:spPr>
          <a:xfrm>
            <a:off x="1676400" y="1627414"/>
            <a:ext cx="6324600" cy="400110"/>
          </a:xfrm>
          <a:prstGeom prst="rect">
            <a:avLst/>
          </a:prstGeom>
        </p:spPr>
        <p:txBody>
          <a:bodyPr wrap="square">
            <a:spAutoFit/>
          </a:bodyPr>
          <a:lstStyle/>
          <a:p>
            <a:pPr algn="r" rtl="1"/>
            <a:r>
              <a:rPr lang="ar-SA" sz="2000" b="1" dirty="0" smtClean="0">
                <a:solidFill>
                  <a:srgbClr val="7030A0"/>
                </a:solidFill>
              </a:rPr>
              <a:t>أكملي الفراغات التالية</a:t>
            </a:r>
            <a:endParaRPr lang="en-US" sz="2000" b="1" dirty="0">
              <a:solidFill>
                <a:srgbClr val="7030A0"/>
              </a:solidFill>
            </a:endParaRPr>
          </a:p>
        </p:txBody>
      </p:sp>
      <p:sp>
        <p:nvSpPr>
          <p:cNvPr id="12" name="Rectangle 1"/>
          <p:cNvSpPr/>
          <p:nvPr/>
        </p:nvSpPr>
        <p:spPr>
          <a:xfrm>
            <a:off x="1295400" y="4267200"/>
            <a:ext cx="7389941" cy="369332"/>
          </a:xfrm>
          <a:prstGeom prst="rect">
            <a:avLst/>
          </a:prstGeom>
        </p:spPr>
        <p:txBody>
          <a:bodyPr wrap="square">
            <a:spAutoFit/>
          </a:bodyPr>
          <a:lstStyle/>
          <a:p>
            <a:pPr algn="r" rtl="1"/>
            <a:r>
              <a:rPr lang="ar-SA" b="1" dirty="0" smtClean="0"/>
              <a:t>2- نسخ القرآن فى </a:t>
            </a:r>
            <a:r>
              <a:rPr lang="ar-SA" b="1" dirty="0" err="1" smtClean="0"/>
              <a:t>خلافة ..........................</a:t>
            </a:r>
            <a:r>
              <a:rPr lang="ar-SA" b="1" dirty="0" smtClean="0"/>
              <a:t> رضي الله عنه ووزع على الأمصار</a:t>
            </a:r>
            <a:endParaRPr lang="en-US" dirty="0"/>
          </a:p>
        </p:txBody>
      </p:sp>
      <p:sp>
        <p:nvSpPr>
          <p:cNvPr id="13" name="Rectangle 5"/>
          <p:cNvSpPr/>
          <p:nvPr/>
        </p:nvSpPr>
        <p:spPr>
          <a:xfrm>
            <a:off x="5257800" y="4114800"/>
            <a:ext cx="1261884" cy="369332"/>
          </a:xfrm>
          <a:prstGeom prst="rect">
            <a:avLst/>
          </a:prstGeom>
        </p:spPr>
        <p:txBody>
          <a:bodyPr wrap="none">
            <a:spAutoFit/>
          </a:bodyPr>
          <a:lstStyle/>
          <a:p>
            <a:pPr algn="r"/>
            <a:r>
              <a:rPr lang="ar-SA" b="1" dirty="0" smtClean="0">
                <a:solidFill>
                  <a:srgbClr val="00B0F0"/>
                </a:solidFill>
                <a:latin typeface="Sakkal Majalla" pitchFamily="2" charset="-78"/>
                <a:cs typeface="Sakkal Majalla" pitchFamily="2" charset="-78"/>
              </a:rPr>
              <a:t>عثمان بن عفان</a:t>
            </a:r>
            <a:endParaRPr lang="ar-SA" dirty="0"/>
          </a:p>
        </p:txBody>
      </p:sp>
      <p:sp>
        <p:nvSpPr>
          <p:cNvPr id="11" name="Rectangle 5"/>
          <p:cNvSpPr/>
          <p:nvPr/>
        </p:nvSpPr>
        <p:spPr>
          <a:xfrm>
            <a:off x="4401820" y="2971800"/>
            <a:ext cx="1313180"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المرتدين باليمامة</a:t>
            </a:r>
            <a:endParaRPr lang="ar-SA" dirty="0"/>
          </a:p>
        </p:txBody>
      </p:sp>
    </p:spTree>
    <p:extLst>
      <p:ext uri="{BB962C8B-B14F-4D97-AF65-F5344CB8AC3E}">
        <p14:creationId xmlns:p14="http://schemas.microsoft.com/office/powerpoint/2010/main" xmlns="" val="1379945687"/>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arn(inHorizontal)">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arn(inHorizontal)">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additive="base">
                                        <p:cTn id="27" dur="500" fill="hold"/>
                                        <p:tgtEl>
                                          <p:spTgt spid="14"/>
                                        </p:tgtEl>
                                        <p:attrNameLst>
                                          <p:attrName>ppt_x</p:attrName>
                                        </p:attrNameLst>
                                      </p:cBhvr>
                                      <p:tavLst>
                                        <p:tav tm="0">
                                          <p:val>
                                            <p:strVal val="#ppt_x"/>
                                          </p:val>
                                        </p:tav>
                                        <p:tav tm="100000">
                                          <p:val>
                                            <p:strVal val="#ppt_x"/>
                                          </p:val>
                                        </p:tav>
                                      </p:tavLst>
                                    </p:anim>
                                    <p:anim calcmode="lin" valueType="num">
                                      <p:cBhvr additive="base">
                                        <p:cTn id="2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3"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anim calcmode="lin" valueType="num">
                                      <p:cBhvr additive="base">
                                        <p:cTn id="33" dur="500" fill="hold"/>
                                        <p:tgtEl>
                                          <p:spTgt spid="15"/>
                                        </p:tgtEl>
                                        <p:attrNameLst>
                                          <p:attrName>ppt_x</p:attrName>
                                        </p:attrNameLst>
                                      </p:cBhvr>
                                      <p:tavLst>
                                        <p:tav tm="0">
                                          <p:val>
                                            <p:strVal val="1+#ppt_w/2"/>
                                          </p:val>
                                        </p:tav>
                                        <p:tav tm="100000">
                                          <p:val>
                                            <p:strVal val="#ppt_x"/>
                                          </p:val>
                                        </p:tav>
                                      </p:tavLst>
                                    </p:anim>
                                    <p:anim calcmode="lin" valueType="num">
                                      <p:cBhvr additive="base">
                                        <p:cTn id="34"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3"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 calcmode="lin" valueType="num">
                                      <p:cBhvr additive="base">
                                        <p:cTn id="39" dur="500" fill="hold"/>
                                        <p:tgtEl>
                                          <p:spTgt spid="11"/>
                                        </p:tgtEl>
                                        <p:attrNameLst>
                                          <p:attrName>ppt_x</p:attrName>
                                        </p:attrNameLst>
                                      </p:cBhvr>
                                      <p:tavLst>
                                        <p:tav tm="0">
                                          <p:val>
                                            <p:strVal val="1+#ppt_w/2"/>
                                          </p:val>
                                        </p:tav>
                                        <p:tav tm="100000">
                                          <p:val>
                                            <p:strVal val="#ppt_x"/>
                                          </p:val>
                                        </p:tav>
                                      </p:tavLst>
                                    </p:anim>
                                    <p:anim calcmode="lin" valueType="num">
                                      <p:cBhvr additive="base">
                                        <p:cTn id="40" dur="5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6" presetClass="entr" presetSubtype="26" fill="hold" grpId="0" nodeType="clickEffect" nodePh="1">
                                  <p:stCondLst>
                                    <p:cond delay="0"/>
                                  </p:stCondLst>
                                  <p:endCondLst>
                                    <p:cond evt="begin" delay="0">
                                      <p:tn val="43"/>
                                    </p:cond>
                                  </p:endCondLst>
                                  <p:childTnLst>
                                    <p:set>
                                      <p:cBhvr>
                                        <p:cTn id="44" dur="1" fill="hold">
                                          <p:stCondLst>
                                            <p:cond delay="0"/>
                                          </p:stCondLst>
                                        </p:cTn>
                                        <p:tgtEl>
                                          <p:spTgt spid="3"/>
                                        </p:tgtEl>
                                        <p:attrNameLst>
                                          <p:attrName>style.visibility</p:attrName>
                                        </p:attrNameLst>
                                      </p:cBhvr>
                                      <p:to>
                                        <p:strVal val="visible"/>
                                      </p:to>
                                    </p:set>
                                    <p:animEffect transition="in" filter="barn(inHorizontal)">
                                      <p:cBhvr>
                                        <p:cTn id="45" dur="500"/>
                                        <p:tgtEl>
                                          <p:spTgt spid="3"/>
                                        </p:tgtEl>
                                      </p:cBhvr>
                                    </p:animEffect>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anim calcmode="lin" valueType="num">
                                      <p:cBhvr additive="base">
                                        <p:cTn id="50" dur="500" fill="hold"/>
                                        <p:tgtEl>
                                          <p:spTgt spid="12"/>
                                        </p:tgtEl>
                                        <p:attrNameLst>
                                          <p:attrName>ppt_x</p:attrName>
                                        </p:attrNameLst>
                                      </p:cBhvr>
                                      <p:tavLst>
                                        <p:tav tm="0">
                                          <p:val>
                                            <p:strVal val="#ppt_x"/>
                                          </p:val>
                                        </p:tav>
                                        <p:tav tm="100000">
                                          <p:val>
                                            <p:strVal val="#ppt_x"/>
                                          </p:val>
                                        </p:tav>
                                      </p:tavLst>
                                    </p:anim>
                                    <p:anim calcmode="lin" valueType="num">
                                      <p:cBhvr additive="base">
                                        <p:cTn id="5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3" fill="hold" grpId="0" nodeType="clickEffect">
                                  <p:stCondLst>
                                    <p:cond delay="0"/>
                                  </p:stCondLst>
                                  <p:childTnLst>
                                    <p:set>
                                      <p:cBhvr>
                                        <p:cTn id="55" dur="1" fill="hold">
                                          <p:stCondLst>
                                            <p:cond delay="0"/>
                                          </p:stCondLst>
                                        </p:cTn>
                                        <p:tgtEl>
                                          <p:spTgt spid="13"/>
                                        </p:tgtEl>
                                        <p:attrNameLst>
                                          <p:attrName>style.visibility</p:attrName>
                                        </p:attrNameLst>
                                      </p:cBhvr>
                                      <p:to>
                                        <p:strVal val="visible"/>
                                      </p:to>
                                    </p:set>
                                    <p:anim calcmode="lin" valueType="num">
                                      <p:cBhvr additive="base">
                                        <p:cTn id="56" dur="500" fill="hold"/>
                                        <p:tgtEl>
                                          <p:spTgt spid="13"/>
                                        </p:tgtEl>
                                        <p:attrNameLst>
                                          <p:attrName>ppt_x</p:attrName>
                                        </p:attrNameLst>
                                      </p:cBhvr>
                                      <p:tavLst>
                                        <p:tav tm="0">
                                          <p:val>
                                            <p:strVal val="1+#ppt_w/2"/>
                                          </p:val>
                                        </p:tav>
                                        <p:tav tm="100000">
                                          <p:val>
                                            <p:strVal val="#ppt_x"/>
                                          </p:val>
                                        </p:tav>
                                      </p:tavLst>
                                    </p:anim>
                                    <p:anim calcmode="lin" valueType="num">
                                      <p:cBhvr additive="base">
                                        <p:cTn id="57"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p:bldP spid="14" grpId="0"/>
      <p:bldP spid="15" grpId="0"/>
      <p:bldP spid="16" grpId="0" animBg="1"/>
      <p:bldP spid="17" grpId="0"/>
      <p:bldP spid="12" grpId="0"/>
      <p:bldP spid="13" grpId="0"/>
      <p:bldP spid="11"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جدول 15"/>
          <p:cNvGraphicFramePr>
            <a:graphicFrameLocks noGrp="1"/>
          </p:cNvGraphicFramePr>
          <p:nvPr/>
        </p:nvGraphicFramePr>
        <p:xfrm>
          <a:off x="152400" y="1219200"/>
          <a:ext cx="8915400" cy="5156200"/>
        </p:xfrm>
        <a:graphic>
          <a:graphicData uri="http://schemas.openxmlformats.org/drawingml/2006/table">
            <a:tbl>
              <a:tblPr rtl="1" firstRow="1" bandRow="1">
                <a:tableStyleId>{46F890A9-2807-4EBB-B81D-B2AA78EC7F39}</a:tableStyleId>
              </a:tblPr>
              <a:tblGrid>
                <a:gridCol w="823267"/>
                <a:gridCol w="2227295"/>
                <a:gridCol w="5864838"/>
              </a:tblGrid>
              <a:tr h="736600">
                <a:tc>
                  <a:txBody>
                    <a:bodyPr/>
                    <a:lstStyle/>
                    <a:p>
                      <a:pPr rtl="1"/>
                      <a:endParaRPr lang="ar-SA" b="1" dirty="0">
                        <a:solidFill>
                          <a:schemeClr val="tx1"/>
                        </a:solidFill>
                      </a:endParaRPr>
                    </a:p>
                  </a:txBody>
                  <a:tcPr/>
                </a:tc>
                <a:tc>
                  <a:txBody>
                    <a:bodyPr/>
                    <a:lstStyle/>
                    <a:p>
                      <a:pPr algn="ctr" rtl="1"/>
                      <a:r>
                        <a:rPr lang="ar-SA" sz="2400" b="1" dirty="0" smtClean="0"/>
                        <a:t>القائمة الاولى</a:t>
                      </a:r>
                      <a:endParaRPr lang="ar-SA" sz="2400" b="1" dirty="0">
                        <a:solidFill>
                          <a:schemeClr val="bg1"/>
                        </a:solidFill>
                      </a:endParaRPr>
                    </a:p>
                  </a:txBody>
                  <a:tcPr/>
                </a:tc>
                <a:tc>
                  <a:txBody>
                    <a:bodyPr/>
                    <a:lstStyle/>
                    <a:p>
                      <a:pPr algn="ctr" rtl="1"/>
                      <a:r>
                        <a:rPr lang="ar-SA" sz="2800" b="1" dirty="0" smtClean="0"/>
                        <a:t>القائمة</a:t>
                      </a:r>
                      <a:r>
                        <a:rPr lang="ar-SA" sz="2800" b="1" baseline="0" dirty="0" smtClean="0"/>
                        <a:t> الثانية </a:t>
                      </a:r>
                      <a:endParaRPr lang="ar-SA" sz="2800" b="1" dirty="0">
                        <a:solidFill>
                          <a:schemeClr val="bg1"/>
                        </a:solidFill>
                      </a:endParaRPr>
                    </a:p>
                  </a:txBody>
                  <a:tcPr/>
                </a:tc>
              </a:tr>
              <a:tr h="736600">
                <a:tc>
                  <a:txBody>
                    <a:bodyPr/>
                    <a:lstStyle/>
                    <a:p>
                      <a:pPr rtl="1"/>
                      <a:r>
                        <a:rPr lang="ar-SA" b="1" dirty="0" smtClean="0"/>
                        <a:t>1</a:t>
                      </a:r>
                      <a:endParaRPr lang="ar-SA" b="1" dirty="0">
                        <a:solidFill>
                          <a:schemeClr val="tx1"/>
                        </a:solidFill>
                      </a:endParaRPr>
                    </a:p>
                  </a:txBody>
                  <a:tcPr/>
                </a:tc>
                <a:tc>
                  <a:txBody>
                    <a:bodyPr/>
                    <a:lstStyle/>
                    <a:p>
                      <a:pPr rtl="1"/>
                      <a:r>
                        <a:rPr lang="ar-SA" b="1" dirty="0" smtClean="0"/>
                        <a:t>الزكاة</a:t>
                      </a:r>
                      <a:endParaRPr lang="ar-SA" b="1" dirty="0">
                        <a:solidFill>
                          <a:schemeClr val="tx1"/>
                        </a:solidFill>
                      </a:endParaRPr>
                    </a:p>
                  </a:txBody>
                  <a:tcPr/>
                </a:tc>
                <a:tc>
                  <a:txBody>
                    <a:bodyPr/>
                    <a:lstStyle/>
                    <a:p>
                      <a:pPr algn="r" rtl="1"/>
                      <a:r>
                        <a:rPr lang="ar-SA" b="1" dirty="0" err="1" smtClean="0"/>
                        <a:t>(    </a:t>
                      </a:r>
                      <a:r>
                        <a:rPr lang="ar-SA" b="1" dirty="0" smtClean="0"/>
                        <a:t>) تؤخذ من التجار الأجانب إذا </a:t>
                      </a:r>
                      <a:r>
                        <a:rPr lang="ar-SA" b="1" dirty="0" err="1" smtClean="0"/>
                        <a:t>ادخلو</a:t>
                      </a:r>
                      <a:r>
                        <a:rPr lang="ar-SA" b="1" dirty="0" smtClean="0"/>
                        <a:t> بضاعتهم</a:t>
                      </a:r>
                      <a:r>
                        <a:rPr lang="ar-SA" b="1" baseline="0" dirty="0" smtClean="0"/>
                        <a:t> بلاد المسلمين</a:t>
                      </a:r>
                      <a:endParaRPr lang="ar-SA" b="1" dirty="0">
                        <a:solidFill>
                          <a:schemeClr val="tx1"/>
                        </a:solidFill>
                      </a:endParaRPr>
                    </a:p>
                  </a:txBody>
                  <a:tcPr/>
                </a:tc>
              </a:tr>
              <a:tr h="736600">
                <a:tc>
                  <a:txBody>
                    <a:bodyPr/>
                    <a:lstStyle/>
                    <a:p>
                      <a:pPr rtl="1"/>
                      <a:r>
                        <a:rPr lang="ar-SA" b="1" dirty="0" smtClean="0"/>
                        <a:t>2</a:t>
                      </a:r>
                      <a:endParaRPr lang="ar-SA" b="1" dirty="0">
                        <a:solidFill>
                          <a:schemeClr val="tx1"/>
                        </a:solidFill>
                      </a:endParaRPr>
                    </a:p>
                  </a:txBody>
                  <a:tcPr/>
                </a:tc>
                <a:tc>
                  <a:txBody>
                    <a:bodyPr/>
                    <a:lstStyle/>
                    <a:p>
                      <a:pPr rtl="1"/>
                      <a:r>
                        <a:rPr lang="ar-SA" b="1" dirty="0" smtClean="0"/>
                        <a:t>الغنائم</a:t>
                      </a:r>
                      <a:endParaRPr lang="ar-SA" b="1" dirty="0">
                        <a:solidFill>
                          <a:schemeClr val="tx1"/>
                        </a:solidFill>
                      </a:endParaRPr>
                    </a:p>
                  </a:txBody>
                  <a:tcPr/>
                </a:tc>
                <a:tc>
                  <a:txBody>
                    <a:bodyPr/>
                    <a:lstStyle/>
                    <a:p>
                      <a:pPr algn="r" rtl="1"/>
                      <a:r>
                        <a:rPr lang="ar-SA" b="1" dirty="0" err="1" smtClean="0"/>
                        <a:t>(     </a:t>
                      </a:r>
                      <a:r>
                        <a:rPr lang="ar-SA" b="1" dirty="0" smtClean="0"/>
                        <a:t>) الأموال التى حازها المسلمون من العدو دون قتال</a:t>
                      </a:r>
                      <a:endParaRPr lang="ar-SA" b="1" dirty="0">
                        <a:solidFill>
                          <a:schemeClr val="tx1"/>
                        </a:solidFill>
                      </a:endParaRPr>
                    </a:p>
                  </a:txBody>
                  <a:tcPr/>
                </a:tc>
              </a:tr>
              <a:tr h="736600">
                <a:tc>
                  <a:txBody>
                    <a:bodyPr/>
                    <a:lstStyle/>
                    <a:p>
                      <a:pPr rtl="1"/>
                      <a:r>
                        <a:rPr lang="ar-SA" b="1" dirty="0" smtClean="0"/>
                        <a:t>3</a:t>
                      </a:r>
                      <a:endParaRPr lang="ar-SA" b="1" dirty="0">
                        <a:solidFill>
                          <a:schemeClr val="tx1"/>
                        </a:solidFill>
                      </a:endParaRPr>
                    </a:p>
                  </a:txBody>
                  <a:tcPr/>
                </a:tc>
                <a:tc>
                  <a:txBody>
                    <a:bodyPr/>
                    <a:lstStyle/>
                    <a:p>
                      <a:pPr rtl="1"/>
                      <a:r>
                        <a:rPr lang="ar-SA" b="1" dirty="0" smtClean="0"/>
                        <a:t>الفيء</a:t>
                      </a:r>
                      <a:endParaRPr lang="ar-SA" b="1" dirty="0">
                        <a:solidFill>
                          <a:schemeClr val="tx1"/>
                        </a:solidFill>
                      </a:endParaRPr>
                    </a:p>
                  </a:txBody>
                  <a:tcPr/>
                </a:tc>
                <a:tc>
                  <a:txBody>
                    <a:bodyPr/>
                    <a:lstStyle/>
                    <a:p>
                      <a:pPr algn="r" rtl="1"/>
                      <a:r>
                        <a:rPr lang="ar-SA" b="1" dirty="0" err="1" smtClean="0"/>
                        <a:t>(</a:t>
                      </a:r>
                      <a:r>
                        <a:rPr lang="ar-SA" b="1" baseline="0" dirty="0" err="1" smtClean="0"/>
                        <a:t>     </a:t>
                      </a:r>
                      <a:r>
                        <a:rPr lang="ar-SA" b="1" dirty="0" smtClean="0"/>
                        <a:t>) تفرض على </a:t>
                      </a:r>
                      <a:r>
                        <a:rPr lang="ar-SA" b="1" dirty="0" err="1" smtClean="0"/>
                        <a:t>المسليمن</a:t>
                      </a:r>
                      <a:r>
                        <a:rPr lang="ar-SA" b="1" dirty="0" smtClean="0"/>
                        <a:t> كل عام فى الأموال</a:t>
                      </a:r>
                      <a:r>
                        <a:rPr lang="ar-SA" b="1" baseline="0" dirty="0" smtClean="0"/>
                        <a:t> المنقولة والزرع والأنعام</a:t>
                      </a:r>
                      <a:endParaRPr lang="ar-SA" b="1" dirty="0">
                        <a:solidFill>
                          <a:schemeClr val="tx1"/>
                        </a:solidFill>
                      </a:endParaRPr>
                    </a:p>
                  </a:txBody>
                  <a:tcPr/>
                </a:tc>
              </a:tr>
              <a:tr h="736600">
                <a:tc>
                  <a:txBody>
                    <a:bodyPr/>
                    <a:lstStyle/>
                    <a:p>
                      <a:pPr rtl="1"/>
                      <a:r>
                        <a:rPr lang="ar-SA" b="1" dirty="0" smtClean="0"/>
                        <a:t>4</a:t>
                      </a:r>
                      <a:endParaRPr lang="ar-SA" b="1" dirty="0">
                        <a:solidFill>
                          <a:schemeClr val="tx1"/>
                        </a:solidFill>
                      </a:endParaRPr>
                    </a:p>
                  </a:txBody>
                  <a:tcPr/>
                </a:tc>
                <a:tc>
                  <a:txBody>
                    <a:bodyPr/>
                    <a:lstStyle/>
                    <a:p>
                      <a:pPr rtl="1"/>
                      <a:r>
                        <a:rPr lang="ar-SA" b="1" dirty="0" smtClean="0"/>
                        <a:t>الجزية</a:t>
                      </a:r>
                      <a:endParaRPr lang="ar-SA" b="1" dirty="0">
                        <a:solidFill>
                          <a:schemeClr val="tx1"/>
                        </a:solidFill>
                      </a:endParaRPr>
                    </a:p>
                  </a:txBody>
                  <a:tcPr/>
                </a:tc>
                <a:tc>
                  <a:txBody>
                    <a:bodyPr/>
                    <a:lstStyle/>
                    <a:p>
                      <a:pPr algn="r" rtl="1"/>
                      <a:r>
                        <a:rPr lang="ar-SA" b="1" dirty="0" err="1" smtClean="0"/>
                        <a:t>(     </a:t>
                      </a:r>
                      <a:r>
                        <a:rPr lang="ar-SA" b="1" dirty="0" smtClean="0"/>
                        <a:t>) الضريبة</a:t>
                      </a:r>
                      <a:r>
                        <a:rPr lang="ar-SA" b="1" baseline="0" dirty="0" smtClean="0"/>
                        <a:t> المالية المقررة على الأراضي التى افتتحها المسلمون عنوة</a:t>
                      </a:r>
                      <a:endParaRPr lang="ar-SA" b="1" dirty="0">
                        <a:solidFill>
                          <a:schemeClr val="tx1"/>
                        </a:solidFill>
                      </a:endParaRPr>
                    </a:p>
                  </a:txBody>
                  <a:tcPr/>
                </a:tc>
              </a:tr>
              <a:tr h="736600">
                <a:tc>
                  <a:txBody>
                    <a:bodyPr/>
                    <a:lstStyle/>
                    <a:p>
                      <a:pPr rtl="1"/>
                      <a:r>
                        <a:rPr lang="ar-SA" b="1" dirty="0" smtClean="0"/>
                        <a:t>5</a:t>
                      </a:r>
                      <a:endParaRPr lang="ar-SA" b="1" dirty="0">
                        <a:solidFill>
                          <a:schemeClr val="tx1"/>
                        </a:solidFill>
                      </a:endParaRPr>
                    </a:p>
                  </a:txBody>
                  <a:tcPr/>
                </a:tc>
                <a:tc>
                  <a:txBody>
                    <a:bodyPr/>
                    <a:lstStyle/>
                    <a:p>
                      <a:pPr rtl="1"/>
                      <a:r>
                        <a:rPr lang="ar-SA" b="1" dirty="0" smtClean="0"/>
                        <a:t>الخراج</a:t>
                      </a:r>
                      <a:endParaRPr lang="ar-SA" b="1" dirty="0">
                        <a:solidFill>
                          <a:schemeClr val="tx1"/>
                        </a:solidFill>
                      </a:endParaRPr>
                    </a:p>
                  </a:txBody>
                  <a:tcPr/>
                </a:tc>
                <a:tc>
                  <a:txBody>
                    <a:bodyPr/>
                    <a:lstStyle/>
                    <a:p>
                      <a:pPr algn="r" rtl="1"/>
                      <a:r>
                        <a:rPr lang="ar-SA" b="1" dirty="0" err="1" smtClean="0"/>
                        <a:t>(     </a:t>
                      </a:r>
                      <a:r>
                        <a:rPr lang="ar-SA" b="1" dirty="0" smtClean="0"/>
                        <a:t>) مقدرا</a:t>
                      </a:r>
                      <a:r>
                        <a:rPr lang="ar-SA" b="1" baseline="0" dirty="0" smtClean="0"/>
                        <a:t> من المال يفرض على أهل الكتاب الذين يعيشون فى المجتمع الإسلامي</a:t>
                      </a:r>
                      <a:endParaRPr lang="ar-SA" b="1" dirty="0">
                        <a:solidFill>
                          <a:schemeClr val="tx1"/>
                        </a:solidFill>
                      </a:endParaRPr>
                    </a:p>
                  </a:txBody>
                  <a:tcPr/>
                </a:tc>
              </a:tr>
              <a:tr h="736600">
                <a:tc>
                  <a:txBody>
                    <a:bodyPr/>
                    <a:lstStyle/>
                    <a:p>
                      <a:pPr rtl="1"/>
                      <a:endParaRPr lang="ar-SA" b="1" dirty="0">
                        <a:solidFill>
                          <a:schemeClr val="tx1"/>
                        </a:solidFill>
                      </a:endParaRPr>
                    </a:p>
                  </a:txBody>
                  <a:tcPr/>
                </a:tc>
                <a:tc>
                  <a:txBody>
                    <a:bodyPr/>
                    <a:lstStyle/>
                    <a:p>
                      <a:pPr rtl="1"/>
                      <a:endParaRPr lang="ar-SA" b="1" dirty="0">
                        <a:solidFill>
                          <a:schemeClr val="tx1"/>
                        </a:solidFill>
                      </a:endParaRPr>
                    </a:p>
                  </a:txBody>
                  <a:tcPr/>
                </a:tc>
                <a:tc>
                  <a:txBody>
                    <a:bodyPr/>
                    <a:lstStyle/>
                    <a:p>
                      <a:pPr algn="r" rtl="1"/>
                      <a:r>
                        <a:rPr lang="ar-SA" b="1" dirty="0" err="1" smtClean="0"/>
                        <a:t>(     </a:t>
                      </a:r>
                      <a:r>
                        <a:rPr lang="ar-SA" b="1" dirty="0" smtClean="0"/>
                        <a:t>) كل ما</a:t>
                      </a:r>
                      <a:r>
                        <a:rPr lang="ar-SA" b="1" baseline="0" dirty="0" smtClean="0"/>
                        <a:t> أخذ المسلمون من أعدائهم عنوة فى حال الحرب</a:t>
                      </a:r>
                      <a:endParaRPr lang="ar-SA" b="1" dirty="0">
                        <a:solidFill>
                          <a:schemeClr val="tx1"/>
                        </a:solidFill>
                      </a:endParaRPr>
                    </a:p>
                  </a:txBody>
                  <a:tcPr/>
                </a:tc>
              </a:tr>
            </a:tbl>
          </a:graphicData>
        </a:graphic>
      </p:graphicFrame>
      <p:sp>
        <p:nvSpPr>
          <p:cNvPr id="17" name="Flowchart: Multidocument 6"/>
          <p:cNvSpPr/>
          <p:nvPr/>
        </p:nvSpPr>
        <p:spPr>
          <a:xfrm>
            <a:off x="7899067" y="304800"/>
            <a:ext cx="818749" cy="538734"/>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18" name="Rectangle 8"/>
          <p:cNvSpPr/>
          <p:nvPr/>
        </p:nvSpPr>
        <p:spPr>
          <a:xfrm>
            <a:off x="795060" y="381000"/>
            <a:ext cx="7129740" cy="400110"/>
          </a:xfrm>
          <a:prstGeom prst="rect">
            <a:avLst/>
          </a:prstGeom>
        </p:spPr>
        <p:txBody>
          <a:bodyPr wrap="square">
            <a:spAutoFit/>
          </a:bodyPr>
          <a:lstStyle/>
          <a:p>
            <a:pPr algn="ctr" rtl="1"/>
            <a:r>
              <a:rPr lang="ar-SA" sz="2000" b="1" dirty="0" smtClean="0">
                <a:solidFill>
                  <a:srgbClr val="7030A0"/>
                </a:solidFill>
              </a:rPr>
              <a:t>ضعي الرقم الموجود يمين القائمة الأولي ما يناسبه فى القائمة الثانية فيما يلي</a:t>
            </a:r>
            <a:endParaRPr lang="en-US" sz="2000" b="1" dirty="0">
              <a:solidFill>
                <a:srgbClr val="7030A0"/>
              </a:solidFill>
            </a:endParaRPr>
          </a:p>
        </p:txBody>
      </p:sp>
      <p:sp>
        <p:nvSpPr>
          <p:cNvPr id="19" name="Rectangle 2"/>
          <p:cNvSpPr/>
          <p:nvPr/>
        </p:nvSpPr>
        <p:spPr>
          <a:xfrm>
            <a:off x="5486400" y="3348335"/>
            <a:ext cx="357790" cy="461665"/>
          </a:xfrm>
          <a:prstGeom prst="rect">
            <a:avLst/>
          </a:prstGeom>
        </p:spPr>
        <p:txBody>
          <a:bodyPr wrap="none">
            <a:spAutoFit/>
          </a:bodyPr>
          <a:lstStyle/>
          <a:p>
            <a:pPr algn="r"/>
            <a:r>
              <a:rPr lang="ar-SA" sz="2400" b="1" cap="all" dirty="0" smtClean="0">
                <a:ln w="9000" cmpd="sng">
                  <a:solidFill>
                    <a:srgbClr val="FF0000"/>
                  </a:solidFill>
                  <a:prstDash val="solid"/>
                </a:ln>
                <a:solidFill>
                  <a:srgbClr val="C00000"/>
                </a:solidFill>
                <a:effectLst>
                  <a:reflection blurRad="12700" stA="28000" endPos="45000" dist="1000" dir="5400000" sy="-100000" algn="bl" rotWithShape="0"/>
                </a:effectLst>
              </a:rPr>
              <a:t>1</a:t>
            </a:r>
            <a:endParaRPr lang="ar-SA" sz="2400" b="1" cap="all" dirty="0">
              <a:ln w="9000" cmpd="sng">
                <a:solidFill>
                  <a:srgbClr val="FF0000"/>
                </a:solidFill>
                <a:prstDash val="solid"/>
              </a:ln>
              <a:solidFill>
                <a:srgbClr val="C00000"/>
              </a:solidFill>
              <a:effectLst>
                <a:reflection blurRad="12700" stA="28000" endPos="45000" dist="1000" dir="5400000" sy="-100000" algn="bl" rotWithShape="0"/>
              </a:effectLst>
            </a:endParaRPr>
          </a:p>
        </p:txBody>
      </p:sp>
      <p:sp>
        <p:nvSpPr>
          <p:cNvPr id="20" name="Rectangle 2"/>
          <p:cNvSpPr/>
          <p:nvPr/>
        </p:nvSpPr>
        <p:spPr>
          <a:xfrm>
            <a:off x="5486400" y="4800600"/>
            <a:ext cx="357790" cy="461665"/>
          </a:xfrm>
          <a:prstGeom prst="rect">
            <a:avLst/>
          </a:prstGeom>
        </p:spPr>
        <p:txBody>
          <a:bodyPr wrap="none">
            <a:spAutoFit/>
          </a:bodyPr>
          <a:lstStyle/>
          <a:p>
            <a:pPr algn="r"/>
            <a:r>
              <a:rPr lang="ar-SA" sz="2400" b="1" cap="all" dirty="0" smtClean="0">
                <a:ln w="9000" cmpd="sng">
                  <a:solidFill>
                    <a:srgbClr val="FF0000"/>
                  </a:solidFill>
                  <a:prstDash val="solid"/>
                </a:ln>
                <a:solidFill>
                  <a:srgbClr val="C00000"/>
                </a:solidFill>
                <a:effectLst>
                  <a:reflection blurRad="12700" stA="28000" endPos="45000" dist="1000" dir="5400000" sy="-100000" algn="bl" rotWithShape="0"/>
                </a:effectLst>
              </a:rPr>
              <a:t>4</a:t>
            </a:r>
            <a:endParaRPr lang="ar-SA" sz="2400" b="1" cap="all" dirty="0">
              <a:ln w="9000" cmpd="sng">
                <a:solidFill>
                  <a:srgbClr val="FF0000"/>
                </a:solidFill>
                <a:prstDash val="solid"/>
              </a:ln>
              <a:solidFill>
                <a:srgbClr val="C00000"/>
              </a:solidFill>
              <a:effectLst>
                <a:reflection blurRad="12700" stA="28000" endPos="45000" dist="1000" dir="5400000" sy="-100000" algn="bl" rotWithShape="0"/>
              </a:effectLst>
            </a:endParaRPr>
          </a:p>
        </p:txBody>
      </p:sp>
      <p:sp>
        <p:nvSpPr>
          <p:cNvPr id="21" name="Rectangle 2"/>
          <p:cNvSpPr/>
          <p:nvPr/>
        </p:nvSpPr>
        <p:spPr>
          <a:xfrm>
            <a:off x="5486400" y="5562600"/>
            <a:ext cx="357790" cy="461665"/>
          </a:xfrm>
          <a:prstGeom prst="rect">
            <a:avLst/>
          </a:prstGeom>
        </p:spPr>
        <p:txBody>
          <a:bodyPr wrap="none">
            <a:spAutoFit/>
          </a:bodyPr>
          <a:lstStyle/>
          <a:p>
            <a:pPr algn="r"/>
            <a:r>
              <a:rPr lang="ar-SA" sz="2400" b="1" cap="all" dirty="0" smtClean="0">
                <a:ln w="9000" cmpd="sng">
                  <a:solidFill>
                    <a:srgbClr val="FF0000"/>
                  </a:solidFill>
                  <a:prstDash val="solid"/>
                </a:ln>
                <a:solidFill>
                  <a:srgbClr val="C00000"/>
                </a:solidFill>
                <a:effectLst>
                  <a:reflection blurRad="12700" stA="28000" endPos="45000" dist="1000" dir="5400000" sy="-100000" algn="bl" rotWithShape="0"/>
                </a:effectLst>
              </a:rPr>
              <a:t>2</a:t>
            </a:r>
            <a:endParaRPr lang="ar-SA" sz="2400" b="1" cap="all" dirty="0">
              <a:ln w="9000" cmpd="sng">
                <a:solidFill>
                  <a:srgbClr val="FF0000"/>
                </a:solidFill>
                <a:prstDash val="solid"/>
              </a:ln>
              <a:solidFill>
                <a:srgbClr val="C00000"/>
              </a:solidFill>
              <a:effectLst>
                <a:reflection blurRad="12700" stA="28000" endPos="45000" dist="1000" dir="5400000" sy="-100000" algn="bl" rotWithShape="0"/>
              </a:effectLst>
            </a:endParaRPr>
          </a:p>
        </p:txBody>
      </p:sp>
      <p:sp>
        <p:nvSpPr>
          <p:cNvPr id="22" name="Rectangle 2"/>
          <p:cNvSpPr/>
          <p:nvPr/>
        </p:nvSpPr>
        <p:spPr>
          <a:xfrm>
            <a:off x="5486400" y="2590800"/>
            <a:ext cx="357790" cy="461665"/>
          </a:xfrm>
          <a:prstGeom prst="rect">
            <a:avLst/>
          </a:prstGeom>
        </p:spPr>
        <p:txBody>
          <a:bodyPr wrap="none">
            <a:spAutoFit/>
          </a:bodyPr>
          <a:lstStyle/>
          <a:p>
            <a:pPr algn="r"/>
            <a:r>
              <a:rPr lang="ar-SA" sz="2400" b="1" cap="all" dirty="0" smtClean="0">
                <a:ln w="9000" cmpd="sng">
                  <a:solidFill>
                    <a:srgbClr val="FF0000"/>
                  </a:solidFill>
                  <a:prstDash val="solid"/>
                </a:ln>
                <a:solidFill>
                  <a:srgbClr val="C00000"/>
                </a:solidFill>
                <a:effectLst>
                  <a:reflection blurRad="12700" stA="28000" endPos="45000" dist="1000" dir="5400000" sy="-100000" algn="bl" rotWithShape="0"/>
                </a:effectLst>
              </a:rPr>
              <a:t>3</a:t>
            </a:r>
            <a:endParaRPr lang="ar-SA" sz="2400" b="1" cap="all" dirty="0">
              <a:ln w="9000" cmpd="sng">
                <a:solidFill>
                  <a:srgbClr val="FF0000"/>
                </a:solidFill>
                <a:prstDash val="solid"/>
              </a:ln>
              <a:solidFill>
                <a:srgbClr val="C00000"/>
              </a:solidFill>
              <a:effectLst>
                <a:reflection blurRad="12700" stA="28000" endPos="45000" dist="1000" dir="5400000" sy="-100000" algn="bl" rotWithShape="0"/>
              </a:effectLst>
            </a:endParaRPr>
          </a:p>
        </p:txBody>
      </p:sp>
      <p:sp>
        <p:nvSpPr>
          <p:cNvPr id="23" name="Rectangle 2"/>
          <p:cNvSpPr/>
          <p:nvPr/>
        </p:nvSpPr>
        <p:spPr>
          <a:xfrm>
            <a:off x="5486400" y="4110335"/>
            <a:ext cx="357790" cy="461665"/>
          </a:xfrm>
          <a:prstGeom prst="rect">
            <a:avLst/>
          </a:prstGeom>
        </p:spPr>
        <p:txBody>
          <a:bodyPr wrap="none">
            <a:spAutoFit/>
          </a:bodyPr>
          <a:lstStyle/>
          <a:p>
            <a:pPr algn="r"/>
            <a:r>
              <a:rPr lang="ar-SA" sz="2400" b="1" cap="all" dirty="0" smtClean="0">
                <a:ln w="9000" cmpd="sng">
                  <a:solidFill>
                    <a:srgbClr val="FF0000"/>
                  </a:solidFill>
                  <a:prstDash val="solid"/>
                </a:ln>
                <a:solidFill>
                  <a:srgbClr val="C00000"/>
                </a:solidFill>
                <a:effectLst>
                  <a:reflection blurRad="12700" stA="28000" endPos="45000" dist="1000" dir="5400000" sy="-100000" algn="bl" rotWithShape="0"/>
                </a:effectLst>
              </a:rPr>
              <a:t>5</a:t>
            </a:r>
            <a:endParaRPr lang="ar-SA" sz="2400" b="1" cap="all" dirty="0">
              <a:ln w="9000" cmpd="sng">
                <a:solidFill>
                  <a:srgbClr val="FF0000"/>
                </a:solidFill>
                <a:prstDash val="solid"/>
              </a:ln>
              <a:solidFill>
                <a:srgbClr val="C00000"/>
              </a:solidFill>
              <a:effectLst>
                <a:reflection blurRad="12700" stA="28000" endPos="45000" dist="1000" dir="5400000" sy="-100000" algn="bl" rotWithShape="0"/>
              </a:effectLst>
            </a:endParaRPr>
          </a:p>
        </p:txBody>
      </p:sp>
    </p:spTree>
    <p:extLst>
      <p:ext uri="{BB962C8B-B14F-4D97-AF65-F5344CB8AC3E}">
        <p14:creationId xmlns:p14="http://schemas.microsoft.com/office/powerpoint/2010/main" xmlns="" val="783361596"/>
      </p:ext>
    </p:extLst>
  </p:cSld>
  <p:clrMapOvr>
    <a:masterClrMapping/>
  </p:clrMapOvr>
  <mc:AlternateContent xmlns:mc="http://schemas.openxmlformats.org/markup-compatibility/2006">
    <mc:Choice xmlns:p14="http://schemas.microsoft.com/office/powerpoint/2010/main" xmlns=""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anim calcmode="lin" valueType="num">
                                      <p:cBhvr additive="base">
                                        <p:cTn id="13" dur="500" fill="hold"/>
                                        <p:tgtEl>
                                          <p:spTgt spid="18"/>
                                        </p:tgtEl>
                                        <p:attrNameLst>
                                          <p:attrName>ppt_x</p:attrName>
                                        </p:attrNameLst>
                                      </p:cBhvr>
                                      <p:tavLst>
                                        <p:tav tm="0">
                                          <p:val>
                                            <p:strVal val="#ppt_x"/>
                                          </p:val>
                                        </p:tav>
                                        <p:tav tm="100000">
                                          <p:val>
                                            <p:strVal val="#ppt_x"/>
                                          </p:val>
                                        </p:tav>
                                      </p:tavLst>
                                    </p:anim>
                                    <p:anim calcmode="lin" valueType="num">
                                      <p:cBhvr additive="base">
                                        <p:cTn id="1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5"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p:cTn id="19" dur="1000" fill="hold"/>
                                        <p:tgtEl>
                                          <p:spTgt spid="16"/>
                                        </p:tgtEl>
                                        <p:attrNameLst>
                                          <p:attrName>ppt_w</p:attrName>
                                        </p:attrNameLst>
                                      </p:cBhvr>
                                      <p:tavLst>
                                        <p:tav tm="0">
                                          <p:val>
                                            <p:fltVal val="0"/>
                                          </p:val>
                                        </p:tav>
                                        <p:tav tm="100000">
                                          <p:val>
                                            <p:strVal val="#ppt_w"/>
                                          </p:val>
                                        </p:tav>
                                      </p:tavLst>
                                    </p:anim>
                                    <p:anim calcmode="lin" valueType="num">
                                      <p:cBhvr>
                                        <p:cTn id="20" dur="1000" fill="hold"/>
                                        <p:tgtEl>
                                          <p:spTgt spid="16"/>
                                        </p:tgtEl>
                                        <p:attrNameLst>
                                          <p:attrName>ppt_h</p:attrName>
                                        </p:attrNameLst>
                                      </p:cBhvr>
                                      <p:tavLst>
                                        <p:tav tm="0">
                                          <p:val>
                                            <p:fltVal val="0"/>
                                          </p:val>
                                        </p:tav>
                                        <p:tav tm="100000">
                                          <p:val>
                                            <p:strVal val="#ppt_h"/>
                                          </p:val>
                                        </p:tav>
                                      </p:tavLst>
                                    </p:anim>
                                    <p:anim calcmode="lin" valueType="num">
                                      <p:cBhvr>
                                        <p:cTn id="21" dur="1000" fill="hold"/>
                                        <p:tgtEl>
                                          <p:spTgt spid="16"/>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1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3" fill="hold">
                      <p:stCondLst>
                        <p:cond delay="indefinite"/>
                      </p:stCondLst>
                      <p:childTnLst>
                        <p:par>
                          <p:cTn id="24" fill="hold">
                            <p:stCondLst>
                              <p:cond delay="0"/>
                            </p:stCondLst>
                            <p:childTnLst>
                              <p:par>
                                <p:cTn id="25" presetID="26"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wipe(down)">
                                      <p:cBhvr>
                                        <p:cTn id="27" dur="580">
                                          <p:stCondLst>
                                            <p:cond delay="0"/>
                                          </p:stCondLst>
                                        </p:cTn>
                                        <p:tgtEl>
                                          <p:spTgt spid="19"/>
                                        </p:tgtEl>
                                      </p:cBhvr>
                                    </p:animEffect>
                                    <p:anim calcmode="lin" valueType="num">
                                      <p:cBhvr>
                                        <p:cTn id="28"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33" dur="26">
                                          <p:stCondLst>
                                            <p:cond delay="650"/>
                                          </p:stCondLst>
                                        </p:cTn>
                                        <p:tgtEl>
                                          <p:spTgt spid="19"/>
                                        </p:tgtEl>
                                      </p:cBhvr>
                                      <p:to x="100000" y="60000"/>
                                    </p:animScale>
                                    <p:animScale>
                                      <p:cBhvr>
                                        <p:cTn id="34" dur="166" decel="50000">
                                          <p:stCondLst>
                                            <p:cond delay="676"/>
                                          </p:stCondLst>
                                        </p:cTn>
                                        <p:tgtEl>
                                          <p:spTgt spid="19"/>
                                        </p:tgtEl>
                                      </p:cBhvr>
                                      <p:to x="100000" y="100000"/>
                                    </p:animScale>
                                    <p:animScale>
                                      <p:cBhvr>
                                        <p:cTn id="35" dur="26">
                                          <p:stCondLst>
                                            <p:cond delay="1312"/>
                                          </p:stCondLst>
                                        </p:cTn>
                                        <p:tgtEl>
                                          <p:spTgt spid="19"/>
                                        </p:tgtEl>
                                      </p:cBhvr>
                                      <p:to x="100000" y="80000"/>
                                    </p:animScale>
                                    <p:animScale>
                                      <p:cBhvr>
                                        <p:cTn id="36" dur="166" decel="50000">
                                          <p:stCondLst>
                                            <p:cond delay="1338"/>
                                          </p:stCondLst>
                                        </p:cTn>
                                        <p:tgtEl>
                                          <p:spTgt spid="19"/>
                                        </p:tgtEl>
                                      </p:cBhvr>
                                      <p:to x="100000" y="100000"/>
                                    </p:animScale>
                                    <p:animScale>
                                      <p:cBhvr>
                                        <p:cTn id="37" dur="26">
                                          <p:stCondLst>
                                            <p:cond delay="1642"/>
                                          </p:stCondLst>
                                        </p:cTn>
                                        <p:tgtEl>
                                          <p:spTgt spid="19"/>
                                        </p:tgtEl>
                                      </p:cBhvr>
                                      <p:to x="100000" y="90000"/>
                                    </p:animScale>
                                    <p:animScale>
                                      <p:cBhvr>
                                        <p:cTn id="38" dur="166" decel="50000">
                                          <p:stCondLst>
                                            <p:cond delay="1668"/>
                                          </p:stCondLst>
                                        </p:cTn>
                                        <p:tgtEl>
                                          <p:spTgt spid="19"/>
                                        </p:tgtEl>
                                      </p:cBhvr>
                                      <p:to x="100000" y="100000"/>
                                    </p:animScale>
                                    <p:animScale>
                                      <p:cBhvr>
                                        <p:cTn id="39" dur="26">
                                          <p:stCondLst>
                                            <p:cond delay="1808"/>
                                          </p:stCondLst>
                                        </p:cTn>
                                        <p:tgtEl>
                                          <p:spTgt spid="19"/>
                                        </p:tgtEl>
                                      </p:cBhvr>
                                      <p:to x="100000" y="95000"/>
                                    </p:animScale>
                                    <p:animScale>
                                      <p:cBhvr>
                                        <p:cTn id="40" dur="166" decel="50000">
                                          <p:stCondLst>
                                            <p:cond delay="1834"/>
                                          </p:stCondLst>
                                        </p:cTn>
                                        <p:tgtEl>
                                          <p:spTgt spid="19"/>
                                        </p:tgtEl>
                                      </p:cBhvr>
                                      <p:to x="100000" y="100000"/>
                                    </p:animScale>
                                  </p:childTnLst>
                                </p:cTn>
                              </p:par>
                            </p:childTnLst>
                          </p:cTn>
                        </p:par>
                      </p:childTnLst>
                    </p:cTn>
                  </p:par>
                  <p:par>
                    <p:cTn id="41" fill="hold">
                      <p:stCondLst>
                        <p:cond delay="indefinite"/>
                      </p:stCondLst>
                      <p:childTnLst>
                        <p:par>
                          <p:cTn id="42" fill="hold">
                            <p:stCondLst>
                              <p:cond delay="0"/>
                            </p:stCondLst>
                            <p:childTnLst>
                              <p:par>
                                <p:cTn id="43" presetID="26" presetClass="entr" presetSubtype="0" fill="hold" grpId="0" nodeType="click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wipe(down)">
                                      <p:cBhvr>
                                        <p:cTn id="45" dur="580">
                                          <p:stCondLst>
                                            <p:cond delay="0"/>
                                          </p:stCondLst>
                                        </p:cTn>
                                        <p:tgtEl>
                                          <p:spTgt spid="21"/>
                                        </p:tgtEl>
                                      </p:cBhvr>
                                    </p:animEffect>
                                    <p:anim calcmode="lin" valueType="num">
                                      <p:cBhvr>
                                        <p:cTn id="46"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51" dur="26">
                                          <p:stCondLst>
                                            <p:cond delay="650"/>
                                          </p:stCondLst>
                                        </p:cTn>
                                        <p:tgtEl>
                                          <p:spTgt spid="21"/>
                                        </p:tgtEl>
                                      </p:cBhvr>
                                      <p:to x="100000" y="60000"/>
                                    </p:animScale>
                                    <p:animScale>
                                      <p:cBhvr>
                                        <p:cTn id="52" dur="166" decel="50000">
                                          <p:stCondLst>
                                            <p:cond delay="676"/>
                                          </p:stCondLst>
                                        </p:cTn>
                                        <p:tgtEl>
                                          <p:spTgt spid="21"/>
                                        </p:tgtEl>
                                      </p:cBhvr>
                                      <p:to x="100000" y="100000"/>
                                    </p:animScale>
                                    <p:animScale>
                                      <p:cBhvr>
                                        <p:cTn id="53" dur="26">
                                          <p:stCondLst>
                                            <p:cond delay="1312"/>
                                          </p:stCondLst>
                                        </p:cTn>
                                        <p:tgtEl>
                                          <p:spTgt spid="21"/>
                                        </p:tgtEl>
                                      </p:cBhvr>
                                      <p:to x="100000" y="80000"/>
                                    </p:animScale>
                                    <p:animScale>
                                      <p:cBhvr>
                                        <p:cTn id="54" dur="166" decel="50000">
                                          <p:stCondLst>
                                            <p:cond delay="1338"/>
                                          </p:stCondLst>
                                        </p:cTn>
                                        <p:tgtEl>
                                          <p:spTgt spid="21"/>
                                        </p:tgtEl>
                                      </p:cBhvr>
                                      <p:to x="100000" y="100000"/>
                                    </p:animScale>
                                    <p:animScale>
                                      <p:cBhvr>
                                        <p:cTn id="55" dur="26">
                                          <p:stCondLst>
                                            <p:cond delay="1642"/>
                                          </p:stCondLst>
                                        </p:cTn>
                                        <p:tgtEl>
                                          <p:spTgt spid="21"/>
                                        </p:tgtEl>
                                      </p:cBhvr>
                                      <p:to x="100000" y="90000"/>
                                    </p:animScale>
                                    <p:animScale>
                                      <p:cBhvr>
                                        <p:cTn id="56" dur="166" decel="50000">
                                          <p:stCondLst>
                                            <p:cond delay="1668"/>
                                          </p:stCondLst>
                                        </p:cTn>
                                        <p:tgtEl>
                                          <p:spTgt spid="21"/>
                                        </p:tgtEl>
                                      </p:cBhvr>
                                      <p:to x="100000" y="100000"/>
                                    </p:animScale>
                                    <p:animScale>
                                      <p:cBhvr>
                                        <p:cTn id="57" dur="26">
                                          <p:stCondLst>
                                            <p:cond delay="1808"/>
                                          </p:stCondLst>
                                        </p:cTn>
                                        <p:tgtEl>
                                          <p:spTgt spid="21"/>
                                        </p:tgtEl>
                                      </p:cBhvr>
                                      <p:to x="100000" y="95000"/>
                                    </p:animScale>
                                    <p:animScale>
                                      <p:cBhvr>
                                        <p:cTn id="58" dur="166" decel="50000">
                                          <p:stCondLst>
                                            <p:cond delay="1834"/>
                                          </p:stCondLst>
                                        </p:cTn>
                                        <p:tgtEl>
                                          <p:spTgt spid="21"/>
                                        </p:tgtEl>
                                      </p:cBhvr>
                                      <p:to x="100000" y="100000"/>
                                    </p:animScale>
                                  </p:childTnLst>
                                </p:cTn>
                              </p:par>
                            </p:childTnLst>
                          </p:cTn>
                        </p:par>
                      </p:childTnLst>
                    </p:cTn>
                  </p:par>
                  <p:par>
                    <p:cTn id="59" fill="hold">
                      <p:stCondLst>
                        <p:cond delay="indefinite"/>
                      </p:stCondLst>
                      <p:childTnLst>
                        <p:par>
                          <p:cTn id="60" fill="hold">
                            <p:stCondLst>
                              <p:cond delay="0"/>
                            </p:stCondLst>
                            <p:childTnLst>
                              <p:par>
                                <p:cTn id="61" presetID="26" presetClass="entr" presetSubtype="0" fill="hold" grpId="0" nodeType="clickEffect">
                                  <p:stCondLst>
                                    <p:cond delay="0"/>
                                  </p:stCondLst>
                                  <p:childTnLst>
                                    <p:set>
                                      <p:cBhvr>
                                        <p:cTn id="62" dur="1" fill="hold">
                                          <p:stCondLst>
                                            <p:cond delay="0"/>
                                          </p:stCondLst>
                                        </p:cTn>
                                        <p:tgtEl>
                                          <p:spTgt spid="22"/>
                                        </p:tgtEl>
                                        <p:attrNameLst>
                                          <p:attrName>style.visibility</p:attrName>
                                        </p:attrNameLst>
                                      </p:cBhvr>
                                      <p:to>
                                        <p:strVal val="visible"/>
                                      </p:to>
                                    </p:set>
                                    <p:animEffect transition="in" filter="wipe(down)">
                                      <p:cBhvr>
                                        <p:cTn id="63" dur="580">
                                          <p:stCondLst>
                                            <p:cond delay="0"/>
                                          </p:stCondLst>
                                        </p:cTn>
                                        <p:tgtEl>
                                          <p:spTgt spid="22"/>
                                        </p:tgtEl>
                                      </p:cBhvr>
                                    </p:animEffect>
                                    <p:anim calcmode="lin" valueType="num">
                                      <p:cBhvr>
                                        <p:cTn id="64"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65"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66"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67"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68"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69" dur="26">
                                          <p:stCondLst>
                                            <p:cond delay="650"/>
                                          </p:stCondLst>
                                        </p:cTn>
                                        <p:tgtEl>
                                          <p:spTgt spid="22"/>
                                        </p:tgtEl>
                                      </p:cBhvr>
                                      <p:to x="100000" y="60000"/>
                                    </p:animScale>
                                    <p:animScale>
                                      <p:cBhvr>
                                        <p:cTn id="70" dur="166" decel="50000">
                                          <p:stCondLst>
                                            <p:cond delay="676"/>
                                          </p:stCondLst>
                                        </p:cTn>
                                        <p:tgtEl>
                                          <p:spTgt spid="22"/>
                                        </p:tgtEl>
                                      </p:cBhvr>
                                      <p:to x="100000" y="100000"/>
                                    </p:animScale>
                                    <p:animScale>
                                      <p:cBhvr>
                                        <p:cTn id="71" dur="26">
                                          <p:stCondLst>
                                            <p:cond delay="1312"/>
                                          </p:stCondLst>
                                        </p:cTn>
                                        <p:tgtEl>
                                          <p:spTgt spid="22"/>
                                        </p:tgtEl>
                                      </p:cBhvr>
                                      <p:to x="100000" y="80000"/>
                                    </p:animScale>
                                    <p:animScale>
                                      <p:cBhvr>
                                        <p:cTn id="72" dur="166" decel="50000">
                                          <p:stCondLst>
                                            <p:cond delay="1338"/>
                                          </p:stCondLst>
                                        </p:cTn>
                                        <p:tgtEl>
                                          <p:spTgt spid="22"/>
                                        </p:tgtEl>
                                      </p:cBhvr>
                                      <p:to x="100000" y="100000"/>
                                    </p:animScale>
                                    <p:animScale>
                                      <p:cBhvr>
                                        <p:cTn id="73" dur="26">
                                          <p:stCondLst>
                                            <p:cond delay="1642"/>
                                          </p:stCondLst>
                                        </p:cTn>
                                        <p:tgtEl>
                                          <p:spTgt spid="22"/>
                                        </p:tgtEl>
                                      </p:cBhvr>
                                      <p:to x="100000" y="90000"/>
                                    </p:animScale>
                                    <p:animScale>
                                      <p:cBhvr>
                                        <p:cTn id="74" dur="166" decel="50000">
                                          <p:stCondLst>
                                            <p:cond delay="1668"/>
                                          </p:stCondLst>
                                        </p:cTn>
                                        <p:tgtEl>
                                          <p:spTgt spid="22"/>
                                        </p:tgtEl>
                                      </p:cBhvr>
                                      <p:to x="100000" y="100000"/>
                                    </p:animScale>
                                    <p:animScale>
                                      <p:cBhvr>
                                        <p:cTn id="75" dur="26">
                                          <p:stCondLst>
                                            <p:cond delay="1808"/>
                                          </p:stCondLst>
                                        </p:cTn>
                                        <p:tgtEl>
                                          <p:spTgt spid="22"/>
                                        </p:tgtEl>
                                      </p:cBhvr>
                                      <p:to x="100000" y="95000"/>
                                    </p:animScale>
                                    <p:animScale>
                                      <p:cBhvr>
                                        <p:cTn id="76" dur="166" decel="50000">
                                          <p:stCondLst>
                                            <p:cond delay="1834"/>
                                          </p:stCondLst>
                                        </p:cTn>
                                        <p:tgtEl>
                                          <p:spTgt spid="22"/>
                                        </p:tgtEl>
                                      </p:cBhvr>
                                      <p:to x="100000" y="100000"/>
                                    </p:animScale>
                                  </p:childTnLst>
                                </p:cTn>
                              </p:par>
                            </p:childTnLst>
                          </p:cTn>
                        </p:par>
                      </p:childTnLst>
                    </p:cTn>
                  </p:par>
                  <p:par>
                    <p:cTn id="77" fill="hold">
                      <p:stCondLst>
                        <p:cond delay="indefinite"/>
                      </p:stCondLst>
                      <p:childTnLst>
                        <p:par>
                          <p:cTn id="78" fill="hold">
                            <p:stCondLst>
                              <p:cond delay="0"/>
                            </p:stCondLst>
                            <p:childTnLst>
                              <p:par>
                                <p:cTn id="79" presetID="26" presetClass="entr" presetSubtype="0" fill="hold" grpId="0" nodeType="clickEffect">
                                  <p:stCondLst>
                                    <p:cond delay="0"/>
                                  </p:stCondLst>
                                  <p:childTnLst>
                                    <p:set>
                                      <p:cBhvr>
                                        <p:cTn id="80" dur="1" fill="hold">
                                          <p:stCondLst>
                                            <p:cond delay="0"/>
                                          </p:stCondLst>
                                        </p:cTn>
                                        <p:tgtEl>
                                          <p:spTgt spid="20"/>
                                        </p:tgtEl>
                                        <p:attrNameLst>
                                          <p:attrName>style.visibility</p:attrName>
                                        </p:attrNameLst>
                                      </p:cBhvr>
                                      <p:to>
                                        <p:strVal val="visible"/>
                                      </p:to>
                                    </p:set>
                                    <p:animEffect transition="in" filter="wipe(down)">
                                      <p:cBhvr>
                                        <p:cTn id="81" dur="580">
                                          <p:stCondLst>
                                            <p:cond delay="0"/>
                                          </p:stCondLst>
                                        </p:cTn>
                                        <p:tgtEl>
                                          <p:spTgt spid="20"/>
                                        </p:tgtEl>
                                      </p:cBhvr>
                                    </p:animEffect>
                                    <p:anim calcmode="lin" valueType="num">
                                      <p:cBhvr>
                                        <p:cTn id="82"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83"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84"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85"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86"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87" dur="26">
                                          <p:stCondLst>
                                            <p:cond delay="650"/>
                                          </p:stCondLst>
                                        </p:cTn>
                                        <p:tgtEl>
                                          <p:spTgt spid="20"/>
                                        </p:tgtEl>
                                      </p:cBhvr>
                                      <p:to x="100000" y="60000"/>
                                    </p:animScale>
                                    <p:animScale>
                                      <p:cBhvr>
                                        <p:cTn id="88" dur="166" decel="50000">
                                          <p:stCondLst>
                                            <p:cond delay="676"/>
                                          </p:stCondLst>
                                        </p:cTn>
                                        <p:tgtEl>
                                          <p:spTgt spid="20"/>
                                        </p:tgtEl>
                                      </p:cBhvr>
                                      <p:to x="100000" y="100000"/>
                                    </p:animScale>
                                    <p:animScale>
                                      <p:cBhvr>
                                        <p:cTn id="89" dur="26">
                                          <p:stCondLst>
                                            <p:cond delay="1312"/>
                                          </p:stCondLst>
                                        </p:cTn>
                                        <p:tgtEl>
                                          <p:spTgt spid="20"/>
                                        </p:tgtEl>
                                      </p:cBhvr>
                                      <p:to x="100000" y="80000"/>
                                    </p:animScale>
                                    <p:animScale>
                                      <p:cBhvr>
                                        <p:cTn id="90" dur="166" decel="50000">
                                          <p:stCondLst>
                                            <p:cond delay="1338"/>
                                          </p:stCondLst>
                                        </p:cTn>
                                        <p:tgtEl>
                                          <p:spTgt spid="20"/>
                                        </p:tgtEl>
                                      </p:cBhvr>
                                      <p:to x="100000" y="100000"/>
                                    </p:animScale>
                                    <p:animScale>
                                      <p:cBhvr>
                                        <p:cTn id="91" dur="26">
                                          <p:stCondLst>
                                            <p:cond delay="1642"/>
                                          </p:stCondLst>
                                        </p:cTn>
                                        <p:tgtEl>
                                          <p:spTgt spid="20"/>
                                        </p:tgtEl>
                                      </p:cBhvr>
                                      <p:to x="100000" y="90000"/>
                                    </p:animScale>
                                    <p:animScale>
                                      <p:cBhvr>
                                        <p:cTn id="92" dur="166" decel="50000">
                                          <p:stCondLst>
                                            <p:cond delay="1668"/>
                                          </p:stCondLst>
                                        </p:cTn>
                                        <p:tgtEl>
                                          <p:spTgt spid="20"/>
                                        </p:tgtEl>
                                      </p:cBhvr>
                                      <p:to x="100000" y="100000"/>
                                    </p:animScale>
                                    <p:animScale>
                                      <p:cBhvr>
                                        <p:cTn id="93" dur="26">
                                          <p:stCondLst>
                                            <p:cond delay="1808"/>
                                          </p:stCondLst>
                                        </p:cTn>
                                        <p:tgtEl>
                                          <p:spTgt spid="20"/>
                                        </p:tgtEl>
                                      </p:cBhvr>
                                      <p:to x="100000" y="95000"/>
                                    </p:animScale>
                                    <p:animScale>
                                      <p:cBhvr>
                                        <p:cTn id="94" dur="166" decel="50000">
                                          <p:stCondLst>
                                            <p:cond delay="1834"/>
                                          </p:stCondLst>
                                        </p:cTn>
                                        <p:tgtEl>
                                          <p:spTgt spid="20"/>
                                        </p:tgtEl>
                                      </p:cBhvr>
                                      <p:to x="100000" y="100000"/>
                                    </p:animScale>
                                  </p:childTnLst>
                                </p:cTn>
                              </p:par>
                            </p:childTnLst>
                          </p:cTn>
                        </p:par>
                      </p:childTnLst>
                    </p:cTn>
                  </p:par>
                  <p:par>
                    <p:cTn id="95" fill="hold">
                      <p:stCondLst>
                        <p:cond delay="indefinite"/>
                      </p:stCondLst>
                      <p:childTnLst>
                        <p:par>
                          <p:cTn id="96" fill="hold">
                            <p:stCondLst>
                              <p:cond delay="0"/>
                            </p:stCondLst>
                            <p:childTnLst>
                              <p:par>
                                <p:cTn id="97" presetID="26" presetClass="entr" presetSubtype="0" fill="hold" grpId="0" nodeType="clickEffect">
                                  <p:stCondLst>
                                    <p:cond delay="0"/>
                                  </p:stCondLst>
                                  <p:childTnLst>
                                    <p:set>
                                      <p:cBhvr>
                                        <p:cTn id="98" dur="1" fill="hold">
                                          <p:stCondLst>
                                            <p:cond delay="0"/>
                                          </p:stCondLst>
                                        </p:cTn>
                                        <p:tgtEl>
                                          <p:spTgt spid="23"/>
                                        </p:tgtEl>
                                        <p:attrNameLst>
                                          <p:attrName>style.visibility</p:attrName>
                                        </p:attrNameLst>
                                      </p:cBhvr>
                                      <p:to>
                                        <p:strVal val="visible"/>
                                      </p:to>
                                    </p:set>
                                    <p:animEffect transition="in" filter="wipe(down)">
                                      <p:cBhvr>
                                        <p:cTn id="99" dur="580">
                                          <p:stCondLst>
                                            <p:cond delay="0"/>
                                          </p:stCondLst>
                                        </p:cTn>
                                        <p:tgtEl>
                                          <p:spTgt spid="23"/>
                                        </p:tgtEl>
                                      </p:cBhvr>
                                    </p:animEffect>
                                    <p:anim calcmode="lin" valueType="num">
                                      <p:cBhvr>
                                        <p:cTn id="100" dur="1822" tmFilter="0,0; 0.14,0.36; 0.43,0.73; 0.71,0.91; 1.0,1.0">
                                          <p:stCondLst>
                                            <p:cond delay="0"/>
                                          </p:stCondLst>
                                        </p:cTn>
                                        <p:tgtEl>
                                          <p:spTgt spid="23"/>
                                        </p:tgtEl>
                                        <p:attrNameLst>
                                          <p:attrName>ppt_x</p:attrName>
                                        </p:attrNameLst>
                                      </p:cBhvr>
                                      <p:tavLst>
                                        <p:tav tm="0">
                                          <p:val>
                                            <p:strVal val="#ppt_x-0.25"/>
                                          </p:val>
                                        </p:tav>
                                        <p:tav tm="100000">
                                          <p:val>
                                            <p:strVal val="#ppt_x"/>
                                          </p:val>
                                        </p:tav>
                                      </p:tavLst>
                                    </p:anim>
                                    <p:anim calcmode="lin" valueType="num">
                                      <p:cBhvr>
                                        <p:cTn id="101" dur="664" tmFilter="0.0,0.0; 0.25,0.07; 0.50,0.2; 0.75,0.467; 1.0,1.0">
                                          <p:stCondLst>
                                            <p:cond delay="0"/>
                                          </p:stCondLst>
                                        </p:cTn>
                                        <p:tgtEl>
                                          <p:spTgt spid="23"/>
                                        </p:tgtEl>
                                        <p:attrNameLst>
                                          <p:attrName>ppt_y</p:attrName>
                                        </p:attrNameLst>
                                      </p:cBhvr>
                                      <p:tavLst>
                                        <p:tav tm="0" fmla="#ppt_y-sin(pi*$)/3">
                                          <p:val>
                                            <p:fltVal val="0.5"/>
                                          </p:val>
                                        </p:tav>
                                        <p:tav tm="100000">
                                          <p:val>
                                            <p:fltVal val="1"/>
                                          </p:val>
                                        </p:tav>
                                      </p:tavLst>
                                    </p:anim>
                                    <p:anim calcmode="lin" valueType="num">
                                      <p:cBhvr>
                                        <p:cTn id="102" dur="664" tmFilter="0, 0; 0.125,0.2665; 0.25,0.4; 0.375,0.465; 0.5,0.5;  0.625,0.535; 0.75,0.6; 0.875,0.7335; 1,1">
                                          <p:stCondLst>
                                            <p:cond delay="664"/>
                                          </p:stCondLst>
                                        </p:cTn>
                                        <p:tgtEl>
                                          <p:spTgt spid="23"/>
                                        </p:tgtEl>
                                        <p:attrNameLst>
                                          <p:attrName>ppt_y</p:attrName>
                                        </p:attrNameLst>
                                      </p:cBhvr>
                                      <p:tavLst>
                                        <p:tav tm="0" fmla="#ppt_y-sin(pi*$)/9">
                                          <p:val>
                                            <p:fltVal val="0"/>
                                          </p:val>
                                        </p:tav>
                                        <p:tav tm="100000">
                                          <p:val>
                                            <p:fltVal val="1"/>
                                          </p:val>
                                        </p:tav>
                                      </p:tavLst>
                                    </p:anim>
                                    <p:anim calcmode="lin" valueType="num">
                                      <p:cBhvr>
                                        <p:cTn id="103" dur="332" tmFilter="0, 0; 0.125,0.2665; 0.25,0.4; 0.375,0.465; 0.5,0.5;  0.625,0.535; 0.75,0.6; 0.875,0.7335; 1,1">
                                          <p:stCondLst>
                                            <p:cond delay="1324"/>
                                          </p:stCondLst>
                                        </p:cTn>
                                        <p:tgtEl>
                                          <p:spTgt spid="23"/>
                                        </p:tgtEl>
                                        <p:attrNameLst>
                                          <p:attrName>ppt_y</p:attrName>
                                        </p:attrNameLst>
                                      </p:cBhvr>
                                      <p:tavLst>
                                        <p:tav tm="0" fmla="#ppt_y-sin(pi*$)/27">
                                          <p:val>
                                            <p:fltVal val="0"/>
                                          </p:val>
                                        </p:tav>
                                        <p:tav tm="100000">
                                          <p:val>
                                            <p:fltVal val="1"/>
                                          </p:val>
                                        </p:tav>
                                      </p:tavLst>
                                    </p:anim>
                                    <p:anim calcmode="lin" valueType="num">
                                      <p:cBhvr>
                                        <p:cTn id="104" dur="164" tmFilter="0, 0; 0.125,0.2665; 0.25,0.4; 0.375,0.465; 0.5,0.5;  0.625,0.535; 0.75,0.6; 0.875,0.7335; 1,1">
                                          <p:stCondLst>
                                            <p:cond delay="1656"/>
                                          </p:stCondLst>
                                        </p:cTn>
                                        <p:tgtEl>
                                          <p:spTgt spid="23"/>
                                        </p:tgtEl>
                                        <p:attrNameLst>
                                          <p:attrName>ppt_y</p:attrName>
                                        </p:attrNameLst>
                                      </p:cBhvr>
                                      <p:tavLst>
                                        <p:tav tm="0" fmla="#ppt_y-sin(pi*$)/81">
                                          <p:val>
                                            <p:fltVal val="0"/>
                                          </p:val>
                                        </p:tav>
                                        <p:tav tm="100000">
                                          <p:val>
                                            <p:fltVal val="1"/>
                                          </p:val>
                                        </p:tav>
                                      </p:tavLst>
                                    </p:anim>
                                    <p:animScale>
                                      <p:cBhvr>
                                        <p:cTn id="105" dur="26">
                                          <p:stCondLst>
                                            <p:cond delay="650"/>
                                          </p:stCondLst>
                                        </p:cTn>
                                        <p:tgtEl>
                                          <p:spTgt spid="23"/>
                                        </p:tgtEl>
                                      </p:cBhvr>
                                      <p:to x="100000" y="60000"/>
                                    </p:animScale>
                                    <p:animScale>
                                      <p:cBhvr>
                                        <p:cTn id="106" dur="166" decel="50000">
                                          <p:stCondLst>
                                            <p:cond delay="676"/>
                                          </p:stCondLst>
                                        </p:cTn>
                                        <p:tgtEl>
                                          <p:spTgt spid="23"/>
                                        </p:tgtEl>
                                      </p:cBhvr>
                                      <p:to x="100000" y="100000"/>
                                    </p:animScale>
                                    <p:animScale>
                                      <p:cBhvr>
                                        <p:cTn id="107" dur="26">
                                          <p:stCondLst>
                                            <p:cond delay="1312"/>
                                          </p:stCondLst>
                                        </p:cTn>
                                        <p:tgtEl>
                                          <p:spTgt spid="23"/>
                                        </p:tgtEl>
                                      </p:cBhvr>
                                      <p:to x="100000" y="80000"/>
                                    </p:animScale>
                                    <p:animScale>
                                      <p:cBhvr>
                                        <p:cTn id="108" dur="166" decel="50000">
                                          <p:stCondLst>
                                            <p:cond delay="1338"/>
                                          </p:stCondLst>
                                        </p:cTn>
                                        <p:tgtEl>
                                          <p:spTgt spid="23"/>
                                        </p:tgtEl>
                                      </p:cBhvr>
                                      <p:to x="100000" y="100000"/>
                                    </p:animScale>
                                    <p:animScale>
                                      <p:cBhvr>
                                        <p:cTn id="109" dur="26">
                                          <p:stCondLst>
                                            <p:cond delay="1642"/>
                                          </p:stCondLst>
                                        </p:cTn>
                                        <p:tgtEl>
                                          <p:spTgt spid="23"/>
                                        </p:tgtEl>
                                      </p:cBhvr>
                                      <p:to x="100000" y="90000"/>
                                    </p:animScale>
                                    <p:animScale>
                                      <p:cBhvr>
                                        <p:cTn id="110" dur="166" decel="50000">
                                          <p:stCondLst>
                                            <p:cond delay="1668"/>
                                          </p:stCondLst>
                                        </p:cTn>
                                        <p:tgtEl>
                                          <p:spTgt spid="23"/>
                                        </p:tgtEl>
                                      </p:cBhvr>
                                      <p:to x="100000" y="100000"/>
                                    </p:animScale>
                                    <p:animScale>
                                      <p:cBhvr>
                                        <p:cTn id="111" dur="26">
                                          <p:stCondLst>
                                            <p:cond delay="1808"/>
                                          </p:stCondLst>
                                        </p:cTn>
                                        <p:tgtEl>
                                          <p:spTgt spid="23"/>
                                        </p:tgtEl>
                                      </p:cBhvr>
                                      <p:to x="100000" y="95000"/>
                                    </p:animScale>
                                    <p:animScale>
                                      <p:cBhvr>
                                        <p:cTn id="112" dur="166" decel="50000">
                                          <p:stCondLst>
                                            <p:cond delay="1834"/>
                                          </p:stCondLst>
                                        </p:cTn>
                                        <p:tgtEl>
                                          <p:spTgt spid="2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p:bldP spid="19" grpId="0"/>
      <p:bldP spid="20" grpId="0"/>
      <p:bldP spid="21" grpId="0"/>
      <p:bldP spid="22" grpId="0"/>
      <p:bldP spid="2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lowchart: Multidocument 6"/>
          <p:cNvSpPr/>
          <p:nvPr/>
        </p:nvSpPr>
        <p:spPr>
          <a:xfrm>
            <a:off x="7899067" y="304800"/>
            <a:ext cx="818749" cy="538734"/>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12" name="Rectangle 8"/>
          <p:cNvSpPr/>
          <p:nvPr/>
        </p:nvSpPr>
        <p:spPr>
          <a:xfrm>
            <a:off x="795060" y="381000"/>
            <a:ext cx="7129740" cy="461665"/>
          </a:xfrm>
          <a:prstGeom prst="rect">
            <a:avLst/>
          </a:prstGeom>
        </p:spPr>
        <p:txBody>
          <a:bodyPr wrap="square">
            <a:spAutoFit/>
          </a:bodyPr>
          <a:lstStyle/>
          <a:p>
            <a:pPr algn="r" rtl="1"/>
            <a:r>
              <a:rPr lang="ar-SA" sz="2400" b="1" dirty="0" smtClean="0">
                <a:solidFill>
                  <a:srgbClr val="7030A0"/>
                </a:solidFill>
              </a:rPr>
              <a:t>عللي</a:t>
            </a:r>
            <a:endParaRPr lang="en-US" sz="2400" b="1" dirty="0">
              <a:solidFill>
                <a:srgbClr val="7030A0"/>
              </a:solidFill>
            </a:endParaRPr>
          </a:p>
        </p:txBody>
      </p:sp>
      <p:sp>
        <p:nvSpPr>
          <p:cNvPr id="6" name="Rectangle 1"/>
          <p:cNvSpPr/>
          <p:nvPr/>
        </p:nvSpPr>
        <p:spPr>
          <a:xfrm>
            <a:off x="0" y="1371600"/>
            <a:ext cx="8609141" cy="369332"/>
          </a:xfrm>
          <a:prstGeom prst="rect">
            <a:avLst/>
          </a:prstGeom>
        </p:spPr>
        <p:txBody>
          <a:bodyPr wrap="square">
            <a:spAutoFit/>
          </a:bodyPr>
          <a:lstStyle/>
          <a:p>
            <a:pPr algn="r" rtl="1"/>
            <a:r>
              <a:rPr lang="ar-SA" b="1" dirty="0" smtClean="0"/>
              <a:t>1- ظهور الحاجة الى انشاء بيت المال فى العصر الراشدي</a:t>
            </a:r>
            <a:endParaRPr lang="en-US" dirty="0"/>
          </a:p>
        </p:txBody>
      </p:sp>
      <p:sp>
        <p:nvSpPr>
          <p:cNvPr id="7" name="Rectangle 1"/>
          <p:cNvSpPr/>
          <p:nvPr/>
        </p:nvSpPr>
        <p:spPr>
          <a:xfrm>
            <a:off x="1220659" y="2667000"/>
            <a:ext cx="7389941" cy="369332"/>
          </a:xfrm>
          <a:prstGeom prst="rect">
            <a:avLst/>
          </a:prstGeom>
        </p:spPr>
        <p:txBody>
          <a:bodyPr wrap="square">
            <a:spAutoFit/>
          </a:bodyPr>
          <a:lstStyle/>
          <a:p>
            <a:pPr algn="r" rtl="1"/>
            <a:r>
              <a:rPr lang="ar-SA" b="1" dirty="0" smtClean="0"/>
              <a:t>2- إقبال أبناء المناطق المفتوحة على تعلم اللغة العربية فى العصر الراشدي</a:t>
            </a:r>
            <a:endParaRPr lang="en-US" dirty="0"/>
          </a:p>
        </p:txBody>
      </p:sp>
      <p:sp>
        <p:nvSpPr>
          <p:cNvPr id="9" name="Rectangle 1"/>
          <p:cNvSpPr/>
          <p:nvPr/>
        </p:nvSpPr>
        <p:spPr>
          <a:xfrm>
            <a:off x="-227141" y="3974068"/>
            <a:ext cx="8913941" cy="369332"/>
          </a:xfrm>
          <a:prstGeom prst="rect">
            <a:avLst/>
          </a:prstGeom>
        </p:spPr>
        <p:txBody>
          <a:bodyPr wrap="square">
            <a:spAutoFit/>
          </a:bodyPr>
          <a:lstStyle/>
          <a:p>
            <a:pPr algn="r" rtl="1"/>
            <a:r>
              <a:rPr lang="ar-SA" b="1" dirty="0" smtClean="0"/>
              <a:t>3- عدم موافقة عمر بن الخطاب رضي الله عنه على اتخاذ عمرو بن العاص رضي الله عنه الاسكندرية مقرا لولايته</a:t>
            </a:r>
            <a:endParaRPr lang="en-US" dirty="0"/>
          </a:p>
        </p:txBody>
      </p:sp>
      <p:sp>
        <p:nvSpPr>
          <p:cNvPr id="10" name="Rectangle 9"/>
          <p:cNvSpPr/>
          <p:nvPr/>
        </p:nvSpPr>
        <p:spPr>
          <a:xfrm rot="20041682">
            <a:off x="354219" y="1682587"/>
            <a:ext cx="3025188" cy="923330"/>
          </a:xfrm>
          <a:prstGeom prst="rect">
            <a:avLst/>
          </a:prstGeom>
          <a:noFill/>
        </p:spPr>
        <p:txBody>
          <a:bodyPr wrap="none" lIns="91440" tIns="45720" rIns="91440" bIns="45720">
            <a:prstTxWarp prst="textTriangleInverted">
              <a:avLst>
                <a:gd name="adj" fmla="val 79226"/>
              </a:avLst>
            </a:prstTxWarp>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ar-SA" sz="5400" b="1" dirty="0" smtClean="0">
                <a:ln/>
                <a:solidFill>
                  <a:schemeClr val="accent3"/>
                </a:solidFill>
              </a:rPr>
              <a:t>مناقشة جماعية</a:t>
            </a:r>
            <a:endParaRPr lang="en-US" sz="5400" b="1" dirty="0">
              <a:ln/>
              <a:solidFill>
                <a:schemeClr val="accent3"/>
              </a:solidFill>
            </a:endParaRPr>
          </a:p>
        </p:txBody>
      </p:sp>
    </p:spTree>
    <p:extLst>
      <p:ext uri="{BB962C8B-B14F-4D97-AF65-F5344CB8AC3E}">
        <p14:creationId xmlns:p14="http://schemas.microsoft.com/office/powerpoint/2010/main" xmlns="" val="444368849"/>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9" presetClass="entr" presetSubtype="1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p:cTn id="37" dur="5000" fill="hold"/>
                                        <p:tgtEl>
                                          <p:spTgt spid="10"/>
                                        </p:tgtEl>
                                        <p:attrNameLst>
                                          <p:attrName>ppt_w</p:attrName>
                                        </p:attrNameLst>
                                      </p:cBhvr>
                                      <p:tavLst>
                                        <p:tav tm="0" fmla="#ppt_w*sin(2.5*pi*$)">
                                          <p:val>
                                            <p:fltVal val="0"/>
                                          </p:val>
                                        </p:tav>
                                        <p:tav tm="100000">
                                          <p:val>
                                            <p:fltVal val="1"/>
                                          </p:val>
                                        </p:tav>
                                      </p:tavLst>
                                    </p:anim>
                                    <p:anim calcmode="lin" valueType="num">
                                      <p:cBhvr>
                                        <p:cTn id="38" dur="5000" fill="hold"/>
                                        <p:tgtEl>
                                          <p:spTgt spid="1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P spid="6" grpId="0"/>
      <p:bldP spid="7" grpId="0"/>
      <p:bldP spid="9" grpId="0"/>
      <p:bldP spid="10"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4" name="AutoShape 1"/>
          <p:cNvSpPr>
            <a:spLocks noChangeArrowheads="1"/>
          </p:cNvSpPr>
          <p:nvPr/>
        </p:nvSpPr>
        <p:spPr bwMode="auto">
          <a:xfrm>
            <a:off x="1710134" y="323056"/>
            <a:ext cx="5681266" cy="725487"/>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sz="2000"/>
          </a:p>
        </p:txBody>
      </p:sp>
      <p:sp>
        <p:nvSpPr>
          <p:cNvPr id="5" name="Rectangle 3"/>
          <p:cNvSpPr>
            <a:spLocks noChangeArrowheads="1"/>
          </p:cNvSpPr>
          <p:nvPr/>
        </p:nvSpPr>
        <p:spPr bwMode="auto">
          <a:xfrm>
            <a:off x="2738815" y="454968"/>
            <a:ext cx="3666388"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kumimoji="0" lang="ar-SA" sz="2400" b="1" i="0" u="none" strike="noStrike" cap="none" normalizeH="0" baseline="0" dirty="0" smtClean="0">
                <a:ln>
                  <a:noFill/>
                </a:ln>
                <a:solidFill>
                  <a:srgbClr val="002060"/>
                </a:solidFill>
                <a:effectLst/>
                <a:latin typeface="Sultan bold"/>
                <a:ea typeface="Times New Roman" pitchFamily="18" charset="0"/>
                <a:cs typeface="Arial" pitchFamily="34" charset="0"/>
              </a:rPr>
              <a:t>اول</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kumimoji="0" lang="ar-SA" sz="2400" b="1" i="0" u="none" strike="noStrike" cap="none" normalizeH="0" baseline="0" dirty="0" smtClean="0">
                <a:ln>
                  <a:noFill/>
                </a:ln>
                <a:solidFill>
                  <a:srgbClr val="FF0000"/>
                </a:solidFill>
                <a:effectLst/>
                <a:latin typeface="Sultan bold"/>
                <a:ea typeface="Times New Roman" pitchFamily="18" charset="0"/>
                <a:cs typeface="Arial" pitchFamily="34" charset="0"/>
              </a:rPr>
              <a:t>نظام الحكم والإدارة</a:t>
            </a:r>
            <a:endParaRPr kumimoji="0" lang="ar-EG" sz="2000" b="1" i="0" u="none" strike="noStrike" cap="none" normalizeH="0" baseline="0" dirty="0" smtClean="0">
              <a:ln>
                <a:noFill/>
              </a:ln>
              <a:solidFill>
                <a:schemeClr val="tx1"/>
              </a:solidFill>
              <a:effectLst/>
              <a:latin typeface="Arial" pitchFamily="34" charset="0"/>
              <a:cs typeface="Arial" pitchFamily="34" charset="0"/>
            </a:endParaRPr>
          </a:p>
        </p:txBody>
      </p:sp>
      <p:sp>
        <p:nvSpPr>
          <p:cNvPr id="10" name="Rectangle 1"/>
          <p:cNvSpPr/>
          <p:nvPr/>
        </p:nvSpPr>
        <p:spPr>
          <a:xfrm>
            <a:off x="3810000" y="1504890"/>
            <a:ext cx="4320413" cy="400110"/>
          </a:xfrm>
          <a:prstGeom prst="rect">
            <a:avLst/>
          </a:prstGeom>
        </p:spPr>
        <p:txBody>
          <a:bodyPr wrap="none">
            <a:spAutoFit/>
          </a:bodyPr>
          <a:lstStyle/>
          <a:p>
            <a:pPr rtl="1"/>
            <a:r>
              <a:rPr lang="ar-SA" sz="2000" b="1" dirty="0" smtClean="0">
                <a:solidFill>
                  <a:srgbClr val="7030A0"/>
                </a:solidFill>
              </a:rPr>
              <a:t>صححي الكلمات التى تحتها خط فى العبارات التالية</a:t>
            </a:r>
            <a:endParaRPr lang="en-US" sz="2000" dirty="0">
              <a:solidFill>
                <a:srgbClr val="7030A0"/>
              </a:solidFill>
            </a:endParaRPr>
          </a:p>
        </p:txBody>
      </p:sp>
      <p:sp>
        <p:nvSpPr>
          <p:cNvPr id="11" name="Flowchart: Multidocument 2"/>
          <p:cNvSpPr/>
          <p:nvPr/>
        </p:nvSpPr>
        <p:spPr>
          <a:xfrm>
            <a:off x="8172851" y="13716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14" name="Rectangle 1"/>
          <p:cNvSpPr/>
          <p:nvPr/>
        </p:nvSpPr>
        <p:spPr>
          <a:xfrm>
            <a:off x="2814794" y="2209800"/>
            <a:ext cx="6024406" cy="369332"/>
          </a:xfrm>
          <a:prstGeom prst="rect">
            <a:avLst/>
          </a:prstGeom>
        </p:spPr>
        <p:txBody>
          <a:bodyPr wrap="none">
            <a:spAutoFit/>
          </a:bodyPr>
          <a:lstStyle/>
          <a:p>
            <a:pPr rtl="1"/>
            <a:r>
              <a:rPr lang="ar-SA" b="1" dirty="0" smtClean="0">
                <a:solidFill>
                  <a:srgbClr val="7030A0"/>
                </a:solidFill>
              </a:rPr>
              <a:t>1- قامت الدولة الأموية فى </a:t>
            </a:r>
            <a:r>
              <a:rPr lang="ar-SA" b="1" u="sng" dirty="0" smtClean="0">
                <a:solidFill>
                  <a:srgbClr val="7030A0"/>
                </a:solidFill>
              </a:rPr>
              <a:t>العراق</a:t>
            </a:r>
            <a:r>
              <a:rPr lang="ar-SA" b="1" dirty="0" smtClean="0">
                <a:solidFill>
                  <a:srgbClr val="7030A0"/>
                </a:solidFill>
              </a:rPr>
              <a:t> على يد معاوية بن أبي سفيان رضي الله عنه</a:t>
            </a:r>
            <a:endParaRPr lang="en-US" dirty="0">
              <a:solidFill>
                <a:srgbClr val="7030A0"/>
              </a:solidFill>
            </a:endParaRPr>
          </a:p>
        </p:txBody>
      </p:sp>
      <p:sp>
        <p:nvSpPr>
          <p:cNvPr id="15" name="Rectangle 7"/>
          <p:cNvSpPr/>
          <p:nvPr/>
        </p:nvSpPr>
        <p:spPr>
          <a:xfrm>
            <a:off x="1752600" y="2819400"/>
            <a:ext cx="5925187" cy="400110"/>
          </a:xfrm>
          <a:prstGeom prst="rect">
            <a:avLst/>
          </a:prstGeom>
        </p:spPr>
        <p:txBody>
          <a:bodyPr wrap="square">
            <a:spAutoFit/>
          </a:bodyPr>
          <a:lstStyle/>
          <a:p>
            <a:pPr algn="ctr" rtl="1"/>
            <a:r>
              <a:rPr lang="ar-SA" sz="2000" b="1" dirty="0" smtClean="0">
                <a:solidFill>
                  <a:srgbClr val="00B0F0"/>
                </a:solidFill>
                <a:latin typeface="Sakkal Majalla" pitchFamily="2" charset="-78"/>
                <a:cs typeface="Sakkal Majalla" pitchFamily="2" charset="-78"/>
              </a:rPr>
              <a:t> قامت الدولة الأموية فى الشام على يد معاوية بن أبي سفيان رضي الله عنه</a:t>
            </a:r>
            <a:endParaRPr lang="en-US" sz="2000" b="1" dirty="0" smtClean="0">
              <a:solidFill>
                <a:srgbClr val="00B0F0"/>
              </a:solidFill>
              <a:latin typeface="Sakkal Majalla" pitchFamily="2" charset="-78"/>
              <a:cs typeface="Sakkal Majalla" pitchFamily="2" charset="-78"/>
            </a:endParaRPr>
          </a:p>
        </p:txBody>
      </p:sp>
      <p:sp>
        <p:nvSpPr>
          <p:cNvPr id="16" name="Rectangle 1"/>
          <p:cNvSpPr/>
          <p:nvPr/>
        </p:nvSpPr>
        <p:spPr>
          <a:xfrm>
            <a:off x="3348194" y="3733800"/>
            <a:ext cx="5480988" cy="369332"/>
          </a:xfrm>
          <a:prstGeom prst="rect">
            <a:avLst/>
          </a:prstGeom>
        </p:spPr>
        <p:txBody>
          <a:bodyPr wrap="none">
            <a:spAutoFit/>
          </a:bodyPr>
          <a:lstStyle/>
          <a:p>
            <a:pPr rtl="1"/>
            <a:r>
              <a:rPr lang="ar-SA" b="1" dirty="0" smtClean="0">
                <a:solidFill>
                  <a:srgbClr val="7030A0"/>
                </a:solidFill>
              </a:rPr>
              <a:t>2- أول من وضع نظام البريد فى الإسلام الخليفة الأموي </a:t>
            </a:r>
            <a:r>
              <a:rPr lang="ar-SA" b="1" u="sng" dirty="0" smtClean="0">
                <a:solidFill>
                  <a:srgbClr val="7030A0"/>
                </a:solidFill>
              </a:rPr>
              <a:t>يزيد بن معاوية</a:t>
            </a:r>
            <a:endParaRPr lang="en-US" u="sng" dirty="0">
              <a:solidFill>
                <a:srgbClr val="7030A0"/>
              </a:solidFill>
            </a:endParaRPr>
          </a:p>
        </p:txBody>
      </p:sp>
      <p:sp>
        <p:nvSpPr>
          <p:cNvPr id="17" name="Rectangle 7"/>
          <p:cNvSpPr/>
          <p:nvPr/>
        </p:nvSpPr>
        <p:spPr>
          <a:xfrm>
            <a:off x="1981200" y="4419600"/>
            <a:ext cx="5719836" cy="400110"/>
          </a:xfrm>
          <a:prstGeom prst="rect">
            <a:avLst/>
          </a:prstGeom>
        </p:spPr>
        <p:txBody>
          <a:bodyPr wrap="none">
            <a:spAutoFit/>
          </a:bodyPr>
          <a:lstStyle/>
          <a:p>
            <a:pPr rtl="1"/>
            <a:r>
              <a:rPr lang="ar-SA" sz="2000" b="1" dirty="0" smtClean="0">
                <a:solidFill>
                  <a:srgbClr val="7030A0"/>
                </a:solidFill>
              </a:rPr>
              <a:t> </a:t>
            </a:r>
            <a:r>
              <a:rPr lang="ar-SA" sz="2000" b="1" dirty="0" smtClean="0">
                <a:solidFill>
                  <a:srgbClr val="00B0F0"/>
                </a:solidFill>
                <a:latin typeface="Sakkal Majalla" pitchFamily="2" charset="-78"/>
                <a:cs typeface="Sakkal Majalla" pitchFamily="2" charset="-78"/>
              </a:rPr>
              <a:t>أول من وضع نظام البريد فى الإسلام الخليفة الأموي معاوية بن أبي سفيان</a:t>
            </a:r>
            <a:endParaRPr lang="en-US" sz="2000" b="1" dirty="0" smtClean="0">
              <a:solidFill>
                <a:srgbClr val="00B0F0"/>
              </a:solidFill>
              <a:latin typeface="Sakkal Majalla" pitchFamily="2" charset="-78"/>
              <a:cs typeface="Sakkal Majalla" pitchFamily="2" charset="-78"/>
            </a:endParaRPr>
          </a:p>
        </p:txBody>
      </p:sp>
    </p:spTree>
    <p:extLst>
      <p:ext uri="{BB962C8B-B14F-4D97-AF65-F5344CB8AC3E}">
        <p14:creationId xmlns:p14="http://schemas.microsoft.com/office/powerpoint/2010/main" xmlns="" val="386075597"/>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1+#ppt_w/2"/>
                                          </p:val>
                                        </p:tav>
                                        <p:tav tm="100000">
                                          <p:val>
                                            <p:strVal val="#ppt_x"/>
                                          </p:val>
                                        </p:tav>
                                      </p:tavLst>
                                    </p:anim>
                                    <p:anim calcmode="lin" valueType="num">
                                      <p:cBhvr additive="base">
                                        <p:cTn id="14"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9"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0-#ppt_w/2"/>
                                          </p:val>
                                        </p:tav>
                                        <p:tav tm="100000">
                                          <p:val>
                                            <p:strVal val="#ppt_x"/>
                                          </p:val>
                                        </p:tav>
                                      </p:tavLst>
                                    </p:anim>
                                    <p:anim calcmode="lin" valueType="num">
                                      <p:cBhvr additive="base">
                                        <p:cTn id="26" dur="5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9"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0-#ppt_w/2"/>
                                          </p:val>
                                        </p:tav>
                                        <p:tav tm="100000">
                                          <p:val>
                                            <p:strVal val="#ppt_x"/>
                                          </p:val>
                                        </p:tav>
                                      </p:tavLst>
                                    </p:anim>
                                    <p:anim calcmode="lin" valueType="num">
                                      <p:cBhvr additive="base">
                                        <p:cTn id="32"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9"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0-#ppt_w/2"/>
                                          </p:val>
                                        </p:tav>
                                        <p:tav tm="100000">
                                          <p:val>
                                            <p:strVal val="#ppt_x"/>
                                          </p:val>
                                        </p:tav>
                                      </p:tavLst>
                                    </p:anim>
                                    <p:anim calcmode="lin" valueType="num">
                                      <p:cBhvr additive="base">
                                        <p:cTn id="38" dur="5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3"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1+#ppt_w/2"/>
                                          </p:val>
                                        </p:tav>
                                        <p:tav tm="100000">
                                          <p:val>
                                            <p:strVal val="#ppt_x"/>
                                          </p:val>
                                        </p:tav>
                                      </p:tavLst>
                                    </p:anim>
                                    <p:anim calcmode="lin" valueType="num">
                                      <p:cBhvr additive="base">
                                        <p:cTn id="44"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9"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 calcmode="lin" valueType="num">
                                      <p:cBhvr additive="base">
                                        <p:cTn id="49" dur="500" fill="hold"/>
                                        <p:tgtEl>
                                          <p:spTgt spid="16"/>
                                        </p:tgtEl>
                                        <p:attrNameLst>
                                          <p:attrName>ppt_x</p:attrName>
                                        </p:attrNameLst>
                                      </p:cBhvr>
                                      <p:tavLst>
                                        <p:tav tm="0">
                                          <p:val>
                                            <p:strVal val="0-#ppt_w/2"/>
                                          </p:val>
                                        </p:tav>
                                        <p:tav tm="100000">
                                          <p:val>
                                            <p:strVal val="#ppt_x"/>
                                          </p:val>
                                        </p:tav>
                                      </p:tavLst>
                                    </p:anim>
                                    <p:anim calcmode="lin" valueType="num">
                                      <p:cBhvr additive="base">
                                        <p:cTn id="50" dur="500" fill="hold"/>
                                        <p:tgtEl>
                                          <p:spTgt spid="16"/>
                                        </p:tgtEl>
                                        <p:attrNameLst>
                                          <p:attrName>ppt_y</p:attrName>
                                        </p:attrNameLst>
                                      </p:cBhvr>
                                      <p:tavLst>
                                        <p:tav tm="0">
                                          <p:val>
                                            <p:strVal val="0-#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3"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1+#ppt_w/2"/>
                                          </p:val>
                                        </p:tav>
                                        <p:tav tm="100000">
                                          <p:val>
                                            <p:strVal val="#ppt_x"/>
                                          </p:val>
                                        </p:tav>
                                      </p:tavLst>
                                    </p:anim>
                                    <p:anim calcmode="lin" valueType="num">
                                      <p:cBhvr additive="base">
                                        <p:cTn id="56"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p:bldP spid="10" grpId="0"/>
      <p:bldP spid="11" grpId="0" animBg="1"/>
      <p:bldP spid="14" grpId="0"/>
      <p:bldP spid="15" grpId="0"/>
      <p:bldP spid="16" grpId="0"/>
      <p:bldP spid="17"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172851" y="914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6" name="Rectangle 5"/>
          <p:cNvSpPr/>
          <p:nvPr/>
        </p:nvSpPr>
        <p:spPr>
          <a:xfrm>
            <a:off x="705251" y="1009590"/>
            <a:ext cx="7391400" cy="400110"/>
          </a:xfrm>
          <a:prstGeom prst="rect">
            <a:avLst/>
          </a:prstGeom>
        </p:spPr>
        <p:txBody>
          <a:bodyPr wrap="square">
            <a:spAutoFit/>
          </a:bodyPr>
          <a:lstStyle/>
          <a:p>
            <a:pPr algn="r" rtl="1"/>
            <a:r>
              <a:rPr lang="ar-SA" sz="2000" b="1" dirty="0" smtClean="0">
                <a:solidFill>
                  <a:srgbClr val="7030A0"/>
                </a:solidFill>
              </a:rPr>
              <a:t>عللي لما يأتي</a:t>
            </a:r>
            <a:endParaRPr lang="en-US" sz="2000" dirty="0">
              <a:solidFill>
                <a:srgbClr val="7030A0"/>
              </a:solidFill>
            </a:endParaRPr>
          </a:p>
        </p:txBody>
      </p:sp>
      <p:sp>
        <p:nvSpPr>
          <p:cNvPr id="9" name="Rectangle 8"/>
          <p:cNvSpPr/>
          <p:nvPr/>
        </p:nvSpPr>
        <p:spPr>
          <a:xfrm>
            <a:off x="609600" y="2438400"/>
            <a:ext cx="657974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لانتهاء الخلاف بين المسلمين عندما تنازل الحسن بن علي لمعاوية عن الخلافة</a:t>
            </a:r>
            <a:endParaRPr lang="ar-SA" dirty="0"/>
          </a:p>
        </p:txBody>
      </p:sp>
      <p:sp>
        <p:nvSpPr>
          <p:cNvPr id="13" name="Rectangle 6"/>
          <p:cNvSpPr/>
          <p:nvPr/>
        </p:nvSpPr>
        <p:spPr>
          <a:xfrm>
            <a:off x="5791200" y="1981200"/>
            <a:ext cx="2792752" cy="369332"/>
          </a:xfrm>
          <a:prstGeom prst="rect">
            <a:avLst/>
          </a:prstGeom>
        </p:spPr>
        <p:txBody>
          <a:bodyPr wrap="none">
            <a:spAutoFit/>
          </a:bodyPr>
          <a:lstStyle/>
          <a:p>
            <a:pPr rtl="1"/>
            <a:r>
              <a:rPr lang="ar-SA" b="1" dirty="0" smtClean="0"/>
              <a:t>1- تسمية عام 41 هـ بعام الجماعة</a:t>
            </a:r>
            <a:endParaRPr lang="en-US" dirty="0"/>
          </a:p>
        </p:txBody>
      </p:sp>
      <p:sp>
        <p:nvSpPr>
          <p:cNvPr id="15" name="Rectangle 6"/>
          <p:cNvSpPr/>
          <p:nvPr/>
        </p:nvSpPr>
        <p:spPr>
          <a:xfrm>
            <a:off x="4267200" y="3133725"/>
            <a:ext cx="4241867" cy="369332"/>
          </a:xfrm>
          <a:prstGeom prst="rect">
            <a:avLst/>
          </a:prstGeom>
        </p:spPr>
        <p:txBody>
          <a:bodyPr wrap="none">
            <a:spAutoFit/>
          </a:bodyPr>
          <a:lstStyle/>
          <a:p>
            <a:pPr rtl="1"/>
            <a:r>
              <a:rPr lang="ar-SA" b="1" dirty="0" smtClean="0"/>
              <a:t>2- كثرة الدواوين فى العصر الاموي وزيادة مسئولياتها</a:t>
            </a:r>
            <a:endParaRPr lang="en-US" dirty="0"/>
          </a:p>
        </p:txBody>
      </p:sp>
      <p:sp>
        <p:nvSpPr>
          <p:cNvPr id="11" name="Rectangle 8"/>
          <p:cNvSpPr/>
          <p:nvPr/>
        </p:nvSpPr>
        <p:spPr>
          <a:xfrm>
            <a:off x="762000" y="3743325"/>
            <a:ext cx="657974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نظرا لاتساع مساحة الدولة </a:t>
            </a:r>
            <a:endParaRPr lang="ar-SA" dirty="0"/>
          </a:p>
        </p:txBody>
      </p:sp>
    </p:spTree>
    <p:extLst>
      <p:ext uri="{BB962C8B-B14F-4D97-AF65-F5344CB8AC3E}">
        <p14:creationId xmlns:p14="http://schemas.microsoft.com/office/powerpoint/2010/main" xmlns="" val="2691768851"/>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nodePh="1">
                                  <p:stCondLst>
                                    <p:cond delay="0"/>
                                  </p:stCondLst>
                                  <p:endCondLst>
                                    <p:cond evt="begin" delay="0">
                                      <p:tn val="15"/>
                                    </p:cond>
                                  </p:endCondLst>
                                  <p:childTnLst>
                                    <p:set>
                                      <p:cBhvr>
                                        <p:cTn id="16" dur="1" fill="hold">
                                          <p:stCondLst>
                                            <p:cond delay="0"/>
                                          </p:stCondLst>
                                        </p:cTn>
                                        <p:tgtEl>
                                          <p:spTgt spid="3"/>
                                        </p:tgtEl>
                                        <p:attrNameLst>
                                          <p:attrName>style.visibility</p:attrName>
                                        </p:attrNameLst>
                                      </p:cBhvr>
                                      <p:to>
                                        <p:strVal val="visible"/>
                                      </p:to>
                                    </p:set>
                                    <p:animEffect transition="in" filter="fade">
                                      <p:cBhvr>
                                        <p:cTn id="17" dur="800" decel="100000"/>
                                        <p:tgtEl>
                                          <p:spTgt spid="3"/>
                                        </p:tgtEl>
                                      </p:cBhvr>
                                    </p:animEffect>
                                    <p:anim calcmode="lin" valueType="num">
                                      <p:cBhvr>
                                        <p:cTn id="18" dur="800" decel="100000" fill="hold"/>
                                        <p:tgtEl>
                                          <p:spTgt spid="3"/>
                                        </p:tgtEl>
                                        <p:attrNameLst>
                                          <p:attrName>style.rotation</p:attrName>
                                        </p:attrNameLst>
                                      </p:cBhvr>
                                      <p:tavLst>
                                        <p:tav tm="0">
                                          <p:val>
                                            <p:fltVal val="-90"/>
                                          </p:val>
                                        </p:tav>
                                        <p:tav tm="100000">
                                          <p:val>
                                            <p:fltVal val="0"/>
                                          </p:val>
                                        </p:tav>
                                      </p:tavLst>
                                    </p:anim>
                                    <p:anim calcmode="lin" valueType="num">
                                      <p:cBhvr>
                                        <p:cTn id="19" dur="800" decel="100000" fill="hold"/>
                                        <p:tgtEl>
                                          <p:spTgt spid="3"/>
                                        </p:tgtEl>
                                        <p:attrNameLst>
                                          <p:attrName>ppt_x</p:attrName>
                                        </p:attrNameLst>
                                      </p:cBhvr>
                                      <p:tavLst>
                                        <p:tav tm="0">
                                          <p:val>
                                            <p:strVal val="#ppt_x+0.4"/>
                                          </p:val>
                                        </p:tav>
                                        <p:tav tm="100000">
                                          <p:val>
                                            <p:strVal val="#ppt_x-0.05"/>
                                          </p:val>
                                        </p:tav>
                                      </p:tavLst>
                                    </p:anim>
                                    <p:anim calcmode="lin" valueType="num">
                                      <p:cBhvr>
                                        <p:cTn id="20" dur="800" decel="100000" fill="hold"/>
                                        <p:tgtEl>
                                          <p:spTgt spid="3"/>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800" decel="100000"/>
                                        <p:tgtEl>
                                          <p:spTgt spid="6"/>
                                        </p:tgtEl>
                                      </p:cBhvr>
                                    </p:animEffect>
                                    <p:anim calcmode="lin" valueType="num">
                                      <p:cBhvr>
                                        <p:cTn id="28" dur="800" decel="100000" fill="hold"/>
                                        <p:tgtEl>
                                          <p:spTgt spid="6"/>
                                        </p:tgtEl>
                                        <p:attrNameLst>
                                          <p:attrName>style.rotation</p:attrName>
                                        </p:attrNameLst>
                                      </p:cBhvr>
                                      <p:tavLst>
                                        <p:tav tm="0">
                                          <p:val>
                                            <p:fltVal val="-90"/>
                                          </p:val>
                                        </p:tav>
                                        <p:tav tm="100000">
                                          <p:val>
                                            <p:fltVal val="0"/>
                                          </p:val>
                                        </p:tav>
                                      </p:tavLst>
                                    </p:anim>
                                    <p:anim calcmode="lin" valueType="num">
                                      <p:cBhvr>
                                        <p:cTn id="29" dur="800" decel="100000" fill="hold"/>
                                        <p:tgtEl>
                                          <p:spTgt spid="6"/>
                                        </p:tgtEl>
                                        <p:attrNameLst>
                                          <p:attrName>ppt_x</p:attrName>
                                        </p:attrNameLst>
                                      </p:cBhvr>
                                      <p:tavLst>
                                        <p:tav tm="0">
                                          <p:val>
                                            <p:strVal val="#ppt_x+0.4"/>
                                          </p:val>
                                        </p:tav>
                                        <p:tav tm="100000">
                                          <p:val>
                                            <p:strVal val="#ppt_x-0.05"/>
                                          </p:val>
                                        </p:tav>
                                      </p:tavLst>
                                    </p:anim>
                                    <p:anim calcmode="lin" valueType="num">
                                      <p:cBhvr>
                                        <p:cTn id="30" dur="800" decel="100000" fill="hold"/>
                                        <p:tgtEl>
                                          <p:spTgt spid="6"/>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9"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0-#ppt_w/2"/>
                                          </p:val>
                                        </p:tav>
                                        <p:tav tm="100000">
                                          <p:val>
                                            <p:strVal val="#ppt_x"/>
                                          </p:val>
                                        </p:tav>
                                      </p:tavLst>
                                    </p:anim>
                                    <p:anim calcmode="lin" valueType="num">
                                      <p:cBhvr additive="base">
                                        <p:cTn id="38"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p:cTn id="43" dur="500" fill="hold"/>
                                        <p:tgtEl>
                                          <p:spTgt spid="9"/>
                                        </p:tgtEl>
                                        <p:attrNameLst>
                                          <p:attrName>ppt_w</p:attrName>
                                        </p:attrNameLst>
                                      </p:cBhvr>
                                      <p:tavLst>
                                        <p:tav tm="0">
                                          <p:val>
                                            <p:fltVal val="0"/>
                                          </p:val>
                                        </p:tav>
                                        <p:tav tm="100000">
                                          <p:val>
                                            <p:strVal val="#ppt_w"/>
                                          </p:val>
                                        </p:tav>
                                      </p:tavLst>
                                    </p:anim>
                                    <p:anim calcmode="lin" valueType="num">
                                      <p:cBhvr>
                                        <p:cTn id="44" dur="500" fill="hold"/>
                                        <p:tgtEl>
                                          <p:spTgt spid="9"/>
                                        </p:tgtEl>
                                        <p:attrNameLst>
                                          <p:attrName>ppt_h</p:attrName>
                                        </p:attrNameLst>
                                      </p:cBhvr>
                                      <p:tavLst>
                                        <p:tav tm="0">
                                          <p:val>
                                            <p:fltVal val="0"/>
                                          </p:val>
                                        </p:tav>
                                        <p:tav tm="100000">
                                          <p:val>
                                            <p:strVal val="#ppt_h"/>
                                          </p:val>
                                        </p:tav>
                                      </p:tavLst>
                                    </p:anim>
                                    <p:animEffect transition="in" filter="fade">
                                      <p:cBhvr>
                                        <p:cTn id="45" dur="500"/>
                                        <p:tgtEl>
                                          <p:spTgt spid="9"/>
                                        </p:tgtEl>
                                      </p:cBhvr>
                                    </p:animEffect>
                                  </p:childTnLst>
                                </p:cTn>
                              </p:par>
                            </p:childTnLst>
                          </p:cTn>
                        </p:par>
                      </p:childTnLst>
                    </p:cTn>
                  </p:par>
                  <p:par>
                    <p:cTn id="46" fill="hold">
                      <p:stCondLst>
                        <p:cond delay="indefinite"/>
                      </p:stCondLst>
                      <p:childTnLst>
                        <p:par>
                          <p:cTn id="47" fill="hold">
                            <p:stCondLst>
                              <p:cond delay="0"/>
                            </p:stCondLst>
                            <p:childTnLst>
                              <p:par>
                                <p:cTn id="48" presetID="2" presetClass="entr" presetSubtype="9" fill="hold" grpId="0" nodeType="clickEffect">
                                  <p:stCondLst>
                                    <p:cond delay="0"/>
                                  </p:stCondLst>
                                  <p:childTnLst>
                                    <p:set>
                                      <p:cBhvr>
                                        <p:cTn id="49" dur="1" fill="hold">
                                          <p:stCondLst>
                                            <p:cond delay="0"/>
                                          </p:stCondLst>
                                        </p:cTn>
                                        <p:tgtEl>
                                          <p:spTgt spid="15"/>
                                        </p:tgtEl>
                                        <p:attrNameLst>
                                          <p:attrName>style.visibility</p:attrName>
                                        </p:attrNameLst>
                                      </p:cBhvr>
                                      <p:to>
                                        <p:strVal val="visible"/>
                                      </p:to>
                                    </p:set>
                                    <p:anim calcmode="lin" valueType="num">
                                      <p:cBhvr additive="base">
                                        <p:cTn id="50" dur="500" fill="hold"/>
                                        <p:tgtEl>
                                          <p:spTgt spid="15"/>
                                        </p:tgtEl>
                                        <p:attrNameLst>
                                          <p:attrName>ppt_x</p:attrName>
                                        </p:attrNameLst>
                                      </p:cBhvr>
                                      <p:tavLst>
                                        <p:tav tm="0">
                                          <p:val>
                                            <p:strVal val="0-#ppt_w/2"/>
                                          </p:val>
                                        </p:tav>
                                        <p:tav tm="100000">
                                          <p:val>
                                            <p:strVal val="#ppt_x"/>
                                          </p:val>
                                        </p:tav>
                                      </p:tavLst>
                                    </p:anim>
                                    <p:anim calcmode="lin" valueType="num">
                                      <p:cBhvr additive="base">
                                        <p:cTn id="51"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11"/>
                                        </p:tgtEl>
                                        <p:attrNameLst>
                                          <p:attrName>style.visibility</p:attrName>
                                        </p:attrNameLst>
                                      </p:cBhvr>
                                      <p:to>
                                        <p:strVal val="visible"/>
                                      </p:to>
                                    </p:set>
                                    <p:anim calcmode="lin" valueType="num">
                                      <p:cBhvr>
                                        <p:cTn id="56" dur="500" fill="hold"/>
                                        <p:tgtEl>
                                          <p:spTgt spid="11"/>
                                        </p:tgtEl>
                                        <p:attrNameLst>
                                          <p:attrName>ppt_w</p:attrName>
                                        </p:attrNameLst>
                                      </p:cBhvr>
                                      <p:tavLst>
                                        <p:tav tm="0">
                                          <p:val>
                                            <p:fltVal val="0"/>
                                          </p:val>
                                        </p:tav>
                                        <p:tav tm="100000">
                                          <p:val>
                                            <p:strVal val="#ppt_w"/>
                                          </p:val>
                                        </p:tav>
                                      </p:tavLst>
                                    </p:anim>
                                    <p:anim calcmode="lin" valueType="num">
                                      <p:cBhvr>
                                        <p:cTn id="57" dur="500" fill="hold"/>
                                        <p:tgtEl>
                                          <p:spTgt spid="11"/>
                                        </p:tgtEl>
                                        <p:attrNameLst>
                                          <p:attrName>ppt_h</p:attrName>
                                        </p:attrNameLst>
                                      </p:cBhvr>
                                      <p:tavLst>
                                        <p:tav tm="0">
                                          <p:val>
                                            <p:fltVal val="0"/>
                                          </p:val>
                                        </p:tav>
                                        <p:tav tm="100000">
                                          <p:val>
                                            <p:strVal val="#ppt_h"/>
                                          </p:val>
                                        </p:tav>
                                      </p:tavLst>
                                    </p:anim>
                                    <p:animEffect transition="in" filter="fade">
                                      <p:cBhvr>
                                        <p:cTn id="5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6" grpId="0"/>
      <p:bldP spid="9" grpId="0"/>
      <p:bldP spid="13" grpId="0"/>
      <p:bldP spid="15" grpId="0"/>
      <p:bldP spid="11"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172851" y="914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6" name="Rectangle 5"/>
          <p:cNvSpPr/>
          <p:nvPr/>
        </p:nvSpPr>
        <p:spPr>
          <a:xfrm>
            <a:off x="705251" y="1009590"/>
            <a:ext cx="7391400" cy="400110"/>
          </a:xfrm>
          <a:prstGeom prst="rect">
            <a:avLst/>
          </a:prstGeom>
        </p:spPr>
        <p:txBody>
          <a:bodyPr wrap="square">
            <a:spAutoFit/>
          </a:bodyPr>
          <a:lstStyle/>
          <a:p>
            <a:pPr algn="r" rtl="1"/>
            <a:r>
              <a:rPr lang="ar-SA" sz="2000" b="1" dirty="0" smtClean="0">
                <a:solidFill>
                  <a:srgbClr val="7030A0"/>
                </a:solidFill>
              </a:rPr>
              <a:t>أكملي الفراغات فى الجمل التالية</a:t>
            </a:r>
            <a:endParaRPr lang="en-US" sz="2000" dirty="0">
              <a:solidFill>
                <a:srgbClr val="7030A0"/>
              </a:solidFill>
            </a:endParaRPr>
          </a:p>
        </p:txBody>
      </p:sp>
      <p:sp>
        <p:nvSpPr>
          <p:cNvPr id="9" name="Rectangle 8"/>
          <p:cNvSpPr/>
          <p:nvPr/>
        </p:nvSpPr>
        <p:spPr>
          <a:xfrm>
            <a:off x="3505200" y="1752600"/>
            <a:ext cx="1093340" cy="369332"/>
          </a:xfrm>
          <a:prstGeom prst="rect">
            <a:avLst/>
          </a:prstGeom>
        </p:spPr>
        <p:txBody>
          <a:bodyPr wrap="square">
            <a:spAutoFit/>
          </a:bodyPr>
          <a:lstStyle/>
          <a:p>
            <a:pPr algn="ctr"/>
            <a:r>
              <a:rPr lang="ar-SA" b="1" dirty="0" err="1" smtClean="0">
                <a:solidFill>
                  <a:srgbClr val="00B0F0"/>
                </a:solidFill>
                <a:latin typeface="Sakkal Majalla" pitchFamily="2" charset="-78"/>
                <a:cs typeface="Sakkal Majalla" pitchFamily="2" charset="-78"/>
              </a:rPr>
              <a:t>المرواني</a:t>
            </a:r>
            <a:endParaRPr lang="ar-SA" dirty="0"/>
          </a:p>
        </p:txBody>
      </p:sp>
      <p:sp>
        <p:nvSpPr>
          <p:cNvPr id="13" name="Rectangle 6"/>
          <p:cNvSpPr/>
          <p:nvPr/>
        </p:nvSpPr>
        <p:spPr>
          <a:xfrm>
            <a:off x="533400" y="1752600"/>
            <a:ext cx="8382000" cy="1200329"/>
          </a:xfrm>
          <a:prstGeom prst="rect">
            <a:avLst/>
          </a:prstGeom>
        </p:spPr>
        <p:txBody>
          <a:bodyPr wrap="square">
            <a:spAutoFit/>
          </a:bodyPr>
          <a:lstStyle/>
          <a:p>
            <a:pPr algn="r" rtl="1">
              <a:lnSpc>
                <a:spcPct val="200000"/>
              </a:lnSpc>
            </a:pPr>
            <a:r>
              <a:rPr lang="ar-SA" b="1" dirty="0" smtClean="0"/>
              <a:t>1- انتقلت الخلافة الأموية من الفرع </a:t>
            </a:r>
            <a:r>
              <a:rPr lang="ar-SA" b="1" dirty="0" err="1" smtClean="0"/>
              <a:t>السفياني</a:t>
            </a:r>
            <a:r>
              <a:rPr lang="ar-SA" b="1" dirty="0" smtClean="0"/>
              <a:t> الى </a:t>
            </a:r>
            <a:r>
              <a:rPr lang="ar-SA" b="1" dirty="0" err="1" smtClean="0"/>
              <a:t>الفرع ...................</a:t>
            </a:r>
            <a:r>
              <a:rPr lang="ar-SA" b="1" dirty="0" smtClean="0"/>
              <a:t> بعد </a:t>
            </a:r>
            <a:r>
              <a:rPr lang="ar-SA" b="1" dirty="0" err="1" smtClean="0"/>
              <a:t>تنازل </a:t>
            </a:r>
            <a:r>
              <a:rPr lang="ar-SA" b="1" dirty="0" smtClean="0"/>
              <a:t>............................عن الخلافة سنة 64 هـ</a:t>
            </a:r>
            <a:endParaRPr lang="en-US" dirty="0"/>
          </a:p>
        </p:txBody>
      </p:sp>
      <p:sp>
        <p:nvSpPr>
          <p:cNvPr id="15" name="Rectangle 6"/>
          <p:cNvSpPr/>
          <p:nvPr/>
        </p:nvSpPr>
        <p:spPr>
          <a:xfrm>
            <a:off x="838200" y="4038600"/>
            <a:ext cx="8236550" cy="369332"/>
          </a:xfrm>
          <a:prstGeom prst="rect">
            <a:avLst/>
          </a:prstGeom>
        </p:spPr>
        <p:txBody>
          <a:bodyPr wrap="none">
            <a:spAutoFit/>
          </a:bodyPr>
          <a:lstStyle/>
          <a:p>
            <a:pPr rtl="1"/>
            <a:r>
              <a:rPr lang="ar-SA" b="1" dirty="0" smtClean="0"/>
              <a:t>2- من الشروط الواجب توافرها فى كاتب ديوان الرسائل البلاغة </a:t>
            </a:r>
            <a:r>
              <a:rPr lang="ar-SA" b="1" dirty="0" err="1" smtClean="0"/>
              <a:t>و .....................</a:t>
            </a:r>
            <a:r>
              <a:rPr lang="ar-SA" b="1" dirty="0" smtClean="0"/>
              <a:t> </a:t>
            </a:r>
            <a:r>
              <a:rPr lang="ar-SA" b="1" dirty="0" err="1" smtClean="0"/>
              <a:t>و ........................</a:t>
            </a:r>
            <a:endParaRPr lang="en-US" dirty="0"/>
          </a:p>
        </p:txBody>
      </p:sp>
      <p:sp>
        <p:nvSpPr>
          <p:cNvPr id="11" name="Rectangle 8"/>
          <p:cNvSpPr/>
          <p:nvPr/>
        </p:nvSpPr>
        <p:spPr>
          <a:xfrm>
            <a:off x="2819400" y="3886200"/>
            <a:ext cx="1093340" cy="369332"/>
          </a:xfrm>
          <a:prstGeom prst="rect">
            <a:avLst/>
          </a:prstGeom>
        </p:spPr>
        <p:txBody>
          <a:bodyPr wrap="square">
            <a:spAutoFit/>
          </a:bodyPr>
          <a:lstStyle/>
          <a:p>
            <a:pPr algn="ctr"/>
            <a:r>
              <a:rPr lang="ar-SA" b="1" dirty="0" smtClean="0">
                <a:solidFill>
                  <a:srgbClr val="00B0F0"/>
                </a:solidFill>
                <a:latin typeface="Sakkal Majalla" pitchFamily="2" charset="-78"/>
                <a:cs typeface="Sakkal Majalla" pitchFamily="2" charset="-78"/>
              </a:rPr>
              <a:t>الفصاحة</a:t>
            </a:r>
            <a:endParaRPr lang="ar-SA" dirty="0"/>
          </a:p>
        </p:txBody>
      </p:sp>
      <p:sp>
        <p:nvSpPr>
          <p:cNvPr id="10" name="Rectangle 8"/>
          <p:cNvSpPr/>
          <p:nvPr/>
        </p:nvSpPr>
        <p:spPr>
          <a:xfrm>
            <a:off x="1371600" y="1752600"/>
            <a:ext cx="1093340" cy="369332"/>
          </a:xfrm>
          <a:prstGeom prst="rect">
            <a:avLst/>
          </a:prstGeom>
        </p:spPr>
        <p:txBody>
          <a:bodyPr wrap="square">
            <a:spAutoFit/>
          </a:bodyPr>
          <a:lstStyle/>
          <a:p>
            <a:pPr algn="ctr"/>
            <a:r>
              <a:rPr lang="ar-SA" b="1" dirty="0" smtClean="0">
                <a:solidFill>
                  <a:srgbClr val="00B0F0"/>
                </a:solidFill>
                <a:latin typeface="Sakkal Majalla" pitchFamily="2" charset="-78"/>
                <a:cs typeface="Sakkal Majalla" pitchFamily="2" charset="-78"/>
              </a:rPr>
              <a:t>معاوية الثان</a:t>
            </a:r>
            <a:endParaRPr lang="ar-SA" dirty="0"/>
          </a:p>
        </p:txBody>
      </p:sp>
      <p:sp>
        <p:nvSpPr>
          <p:cNvPr id="12" name="Rectangle 8"/>
          <p:cNvSpPr/>
          <p:nvPr/>
        </p:nvSpPr>
        <p:spPr>
          <a:xfrm>
            <a:off x="1066800" y="3886200"/>
            <a:ext cx="1093340" cy="369332"/>
          </a:xfrm>
          <a:prstGeom prst="rect">
            <a:avLst/>
          </a:prstGeom>
        </p:spPr>
        <p:txBody>
          <a:bodyPr wrap="square">
            <a:spAutoFit/>
          </a:bodyPr>
          <a:lstStyle/>
          <a:p>
            <a:pPr algn="ctr"/>
            <a:r>
              <a:rPr lang="ar-SA" b="1" dirty="0" smtClean="0">
                <a:solidFill>
                  <a:srgbClr val="00B0F0"/>
                </a:solidFill>
                <a:latin typeface="Sakkal Majalla" pitchFamily="2" charset="-78"/>
                <a:cs typeface="Sakkal Majalla" pitchFamily="2" charset="-78"/>
              </a:rPr>
              <a:t>العلم</a:t>
            </a:r>
            <a:endParaRPr lang="ar-SA" dirty="0"/>
          </a:p>
        </p:txBody>
      </p:sp>
    </p:spTree>
    <p:extLst>
      <p:ext uri="{BB962C8B-B14F-4D97-AF65-F5344CB8AC3E}">
        <p14:creationId xmlns:p14="http://schemas.microsoft.com/office/powerpoint/2010/main" xmlns="" val="2691768851"/>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nodePh="1">
                                  <p:stCondLst>
                                    <p:cond delay="0"/>
                                  </p:stCondLst>
                                  <p:endCondLst>
                                    <p:cond evt="begin" delay="0">
                                      <p:tn val="15"/>
                                    </p:cond>
                                  </p:endCondLst>
                                  <p:childTnLst>
                                    <p:set>
                                      <p:cBhvr>
                                        <p:cTn id="16" dur="1" fill="hold">
                                          <p:stCondLst>
                                            <p:cond delay="0"/>
                                          </p:stCondLst>
                                        </p:cTn>
                                        <p:tgtEl>
                                          <p:spTgt spid="3"/>
                                        </p:tgtEl>
                                        <p:attrNameLst>
                                          <p:attrName>style.visibility</p:attrName>
                                        </p:attrNameLst>
                                      </p:cBhvr>
                                      <p:to>
                                        <p:strVal val="visible"/>
                                      </p:to>
                                    </p:set>
                                    <p:animEffect transition="in" filter="fade">
                                      <p:cBhvr>
                                        <p:cTn id="17" dur="800" decel="100000"/>
                                        <p:tgtEl>
                                          <p:spTgt spid="3"/>
                                        </p:tgtEl>
                                      </p:cBhvr>
                                    </p:animEffect>
                                    <p:anim calcmode="lin" valueType="num">
                                      <p:cBhvr>
                                        <p:cTn id="18" dur="800" decel="100000" fill="hold"/>
                                        <p:tgtEl>
                                          <p:spTgt spid="3"/>
                                        </p:tgtEl>
                                        <p:attrNameLst>
                                          <p:attrName>style.rotation</p:attrName>
                                        </p:attrNameLst>
                                      </p:cBhvr>
                                      <p:tavLst>
                                        <p:tav tm="0">
                                          <p:val>
                                            <p:fltVal val="-90"/>
                                          </p:val>
                                        </p:tav>
                                        <p:tav tm="100000">
                                          <p:val>
                                            <p:fltVal val="0"/>
                                          </p:val>
                                        </p:tav>
                                      </p:tavLst>
                                    </p:anim>
                                    <p:anim calcmode="lin" valueType="num">
                                      <p:cBhvr>
                                        <p:cTn id="19" dur="800" decel="100000" fill="hold"/>
                                        <p:tgtEl>
                                          <p:spTgt spid="3"/>
                                        </p:tgtEl>
                                        <p:attrNameLst>
                                          <p:attrName>ppt_x</p:attrName>
                                        </p:attrNameLst>
                                      </p:cBhvr>
                                      <p:tavLst>
                                        <p:tav tm="0">
                                          <p:val>
                                            <p:strVal val="#ppt_x+0.4"/>
                                          </p:val>
                                        </p:tav>
                                        <p:tav tm="100000">
                                          <p:val>
                                            <p:strVal val="#ppt_x-0.05"/>
                                          </p:val>
                                        </p:tav>
                                      </p:tavLst>
                                    </p:anim>
                                    <p:anim calcmode="lin" valueType="num">
                                      <p:cBhvr>
                                        <p:cTn id="20" dur="800" decel="100000" fill="hold"/>
                                        <p:tgtEl>
                                          <p:spTgt spid="3"/>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800" decel="100000"/>
                                        <p:tgtEl>
                                          <p:spTgt spid="6"/>
                                        </p:tgtEl>
                                      </p:cBhvr>
                                    </p:animEffect>
                                    <p:anim calcmode="lin" valueType="num">
                                      <p:cBhvr>
                                        <p:cTn id="28" dur="800" decel="100000" fill="hold"/>
                                        <p:tgtEl>
                                          <p:spTgt spid="6"/>
                                        </p:tgtEl>
                                        <p:attrNameLst>
                                          <p:attrName>style.rotation</p:attrName>
                                        </p:attrNameLst>
                                      </p:cBhvr>
                                      <p:tavLst>
                                        <p:tav tm="0">
                                          <p:val>
                                            <p:fltVal val="-90"/>
                                          </p:val>
                                        </p:tav>
                                        <p:tav tm="100000">
                                          <p:val>
                                            <p:fltVal val="0"/>
                                          </p:val>
                                        </p:tav>
                                      </p:tavLst>
                                    </p:anim>
                                    <p:anim calcmode="lin" valueType="num">
                                      <p:cBhvr>
                                        <p:cTn id="29" dur="800" decel="100000" fill="hold"/>
                                        <p:tgtEl>
                                          <p:spTgt spid="6"/>
                                        </p:tgtEl>
                                        <p:attrNameLst>
                                          <p:attrName>ppt_x</p:attrName>
                                        </p:attrNameLst>
                                      </p:cBhvr>
                                      <p:tavLst>
                                        <p:tav tm="0">
                                          <p:val>
                                            <p:strVal val="#ppt_x+0.4"/>
                                          </p:val>
                                        </p:tav>
                                        <p:tav tm="100000">
                                          <p:val>
                                            <p:strVal val="#ppt_x-0.05"/>
                                          </p:val>
                                        </p:tav>
                                      </p:tavLst>
                                    </p:anim>
                                    <p:anim calcmode="lin" valueType="num">
                                      <p:cBhvr>
                                        <p:cTn id="30" dur="800" decel="100000" fill="hold"/>
                                        <p:tgtEl>
                                          <p:spTgt spid="6"/>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9"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0-#ppt_w/2"/>
                                          </p:val>
                                        </p:tav>
                                        <p:tav tm="100000">
                                          <p:val>
                                            <p:strVal val="#ppt_x"/>
                                          </p:val>
                                        </p:tav>
                                      </p:tavLst>
                                    </p:anim>
                                    <p:anim calcmode="lin" valueType="num">
                                      <p:cBhvr additive="base">
                                        <p:cTn id="38"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p:cTn id="43" dur="500" fill="hold"/>
                                        <p:tgtEl>
                                          <p:spTgt spid="9"/>
                                        </p:tgtEl>
                                        <p:attrNameLst>
                                          <p:attrName>ppt_w</p:attrName>
                                        </p:attrNameLst>
                                      </p:cBhvr>
                                      <p:tavLst>
                                        <p:tav tm="0">
                                          <p:val>
                                            <p:fltVal val="0"/>
                                          </p:val>
                                        </p:tav>
                                        <p:tav tm="100000">
                                          <p:val>
                                            <p:strVal val="#ppt_w"/>
                                          </p:val>
                                        </p:tav>
                                      </p:tavLst>
                                    </p:anim>
                                    <p:anim calcmode="lin" valueType="num">
                                      <p:cBhvr>
                                        <p:cTn id="44" dur="500" fill="hold"/>
                                        <p:tgtEl>
                                          <p:spTgt spid="9"/>
                                        </p:tgtEl>
                                        <p:attrNameLst>
                                          <p:attrName>ppt_h</p:attrName>
                                        </p:attrNameLst>
                                      </p:cBhvr>
                                      <p:tavLst>
                                        <p:tav tm="0">
                                          <p:val>
                                            <p:fltVal val="0"/>
                                          </p:val>
                                        </p:tav>
                                        <p:tav tm="100000">
                                          <p:val>
                                            <p:strVal val="#ppt_h"/>
                                          </p:val>
                                        </p:tav>
                                      </p:tavLst>
                                    </p:anim>
                                    <p:animEffect transition="in" filter="fade">
                                      <p:cBhvr>
                                        <p:cTn id="45" dur="500"/>
                                        <p:tgtEl>
                                          <p:spTgt spid="9"/>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0"/>
                                        </p:tgtEl>
                                        <p:attrNameLst>
                                          <p:attrName>style.visibility</p:attrName>
                                        </p:attrNameLst>
                                      </p:cBhvr>
                                      <p:to>
                                        <p:strVal val="visible"/>
                                      </p:to>
                                    </p:set>
                                    <p:anim calcmode="lin" valueType="num">
                                      <p:cBhvr>
                                        <p:cTn id="50" dur="500" fill="hold"/>
                                        <p:tgtEl>
                                          <p:spTgt spid="10"/>
                                        </p:tgtEl>
                                        <p:attrNameLst>
                                          <p:attrName>ppt_w</p:attrName>
                                        </p:attrNameLst>
                                      </p:cBhvr>
                                      <p:tavLst>
                                        <p:tav tm="0">
                                          <p:val>
                                            <p:fltVal val="0"/>
                                          </p:val>
                                        </p:tav>
                                        <p:tav tm="100000">
                                          <p:val>
                                            <p:strVal val="#ppt_w"/>
                                          </p:val>
                                        </p:tav>
                                      </p:tavLst>
                                    </p:anim>
                                    <p:anim calcmode="lin" valueType="num">
                                      <p:cBhvr>
                                        <p:cTn id="51" dur="500" fill="hold"/>
                                        <p:tgtEl>
                                          <p:spTgt spid="10"/>
                                        </p:tgtEl>
                                        <p:attrNameLst>
                                          <p:attrName>ppt_h</p:attrName>
                                        </p:attrNameLst>
                                      </p:cBhvr>
                                      <p:tavLst>
                                        <p:tav tm="0">
                                          <p:val>
                                            <p:fltVal val="0"/>
                                          </p:val>
                                        </p:tav>
                                        <p:tav tm="100000">
                                          <p:val>
                                            <p:strVal val="#ppt_h"/>
                                          </p:val>
                                        </p:tav>
                                      </p:tavLst>
                                    </p:anim>
                                    <p:animEffect transition="in" filter="fade">
                                      <p:cBhvr>
                                        <p:cTn id="52" dur="5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2" presetClass="entr" presetSubtype="9"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 calcmode="lin" valueType="num">
                                      <p:cBhvr additive="base">
                                        <p:cTn id="57" dur="500" fill="hold"/>
                                        <p:tgtEl>
                                          <p:spTgt spid="15"/>
                                        </p:tgtEl>
                                        <p:attrNameLst>
                                          <p:attrName>ppt_x</p:attrName>
                                        </p:attrNameLst>
                                      </p:cBhvr>
                                      <p:tavLst>
                                        <p:tav tm="0">
                                          <p:val>
                                            <p:strVal val="0-#ppt_w/2"/>
                                          </p:val>
                                        </p:tav>
                                        <p:tav tm="100000">
                                          <p:val>
                                            <p:strVal val="#ppt_x"/>
                                          </p:val>
                                        </p:tav>
                                      </p:tavLst>
                                    </p:anim>
                                    <p:anim calcmode="lin" valueType="num">
                                      <p:cBhvr additive="base">
                                        <p:cTn id="58"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11"/>
                                        </p:tgtEl>
                                        <p:attrNameLst>
                                          <p:attrName>style.visibility</p:attrName>
                                        </p:attrNameLst>
                                      </p:cBhvr>
                                      <p:to>
                                        <p:strVal val="visible"/>
                                      </p:to>
                                    </p:set>
                                    <p:anim calcmode="lin" valueType="num">
                                      <p:cBhvr>
                                        <p:cTn id="63" dur="500" fill="hold"/>
                                        <p:tgtEl>
                                          <p:spTgt spid="11"/>
                                        </p:tgtEl>
                                        <p:attrNameLst>
                                          <p:attrName>ppt_w</p:attrName>
                                        </p:attrNameLst>
                                      </p:cBhvr>
                                      <p:tavLst>
                                        <p:tav tm="0">
                                          <p:val>
                                            <p:fltVal val="0"/>
                                          </p:val>
                                        </p:tav>
                                        <p:tav tm="100000">
                                          <p:val>
                                            <p:strVal val="#ppt_w"/>
                                          </p:val>
                                        </p:tav>
                                      </p:tavLst>
                                    </p:anim>
                                    <p:anim calcmode="lin" valueType="num">
                                      <p:cBhvr>
                                        <p:cTn id="64" dur="500" fill="hold"/>
                                        <p:tgtEl>
                                          <p:spTgt spid="11"/>
                                        </p:tgtEl>
                                        <p:attrNameLst>
                                          <p:attrName>ppt_h</p:attrName>
                                        </p:attrNameLst>
                                      </p:cBhvr>
                                      <p:tavLst>
                                        <p:tav tm="0">
                                          <p:val>
                                            <p:fltVal val="0"/>
                                          </p:val>
                                        </p:tav>
                                        <p:tav tm="100000">
                                          <p:val>
                                            <p:strVal val="#ppt_h"/>
                                          </p:val>
                                        </p:tav>
                                      </p:tavLst>
                                    </p:anim>
                                    <p:animEffect transition="in" filter="fade">
                                      <p:cBhvr>
                                        <p:cTn id="65" dur="500"/>
                                        <p:tgtEl>
                                          <p:spTgt spid="11"/>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12"/>
                                        </p:tgtEl>
                                        <p:attrNameLst>
                                          <p:attrName>style.visibility</p:attrName>
                                        </p:attrNameLst>
                                      </p:cBhvr>
                                      <p:to>
                                        <p:strVal val="visible"/>
                                      </p:to>
                                    </p:set>
                                    <p:anim calcmode="lin" valueType="num">
                                      <p:cBhvr>
                                        <p:cTn id="70" dur="500" fill="hold"/>
                                        <p:tgtEl>
                                          <p:spTgt spid="12"/>
                                        </p:tgtEl>
                                        <p:attrNameLst>
                                          <p:attrName>ppt_w</p:attrName>
                                        </p:attrNameLst>
                                      </p:cBhvr>
                                      <p:tavLst>
                                        <p:tav tm="0">
                                          <p:val>
                                            <p:fltVal val="0"/>
                                          </p:val>
                                        </p:tav>
                                        <p:tav tm="100000">
                                          <p:val>
                                            <p:strVal val="#ppt_w"/>
                                          </p:val>
                                        </p:tav>
                                      </p:tavLst>
                                    </p:anim>
                                    <p:anim calcmode="lin" valueType="num">
                                      <p:cBhvr>
                                        <p:cTn id="71" dur="500" fill="hold"/>
                                        <p:tgtEl>
                                          <p:spTgt spid="12"/>
                                        </p:tgtEl>
                                        <p:attrNameLst>
                                          <p:attrName>ppt_h</p:attrName>
                                        </p:attrNameLst>
                                      </p:cBhvr>
                                      <p:tavLst>
                                        <p:tav tm="0">
                                          <p:val>
                                            <p:fltVal val="0"/>
                                          </p:val>
                                        </p:tav>
                                        <p:tav tm="100000">
                                          <p:val>
                                            <p:strVal val="#ppt_h"/>
                                          </p:val>
                                        </p:tav>
                                      </p:tavLst>
                                    </p:anim>
                                    <p:animEffect transition="in" filter="fade">
                                      <p:cBhvr>
                                        <p:cTn id="7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6" grpId="0"/>
      <p:bldP spid="9" grpId="0"/>
      <p:bldP spid="13" grpId="0"/>
      <p:bldP spid="15" grpId="0"/>
      <p:bldP spid="11" grpId="0"/>
      <p:bldP spid="10" grpId="0"/>
      <p:bldP spid="1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924800" y="17907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4" name="AutoShape 1"/>
          <p:cNvSpPr>
            <a:spLocks noChangeArrowheads="1"/>
          </p:cNvSpPr>
          <p:nvPr/>
        </p:nvSpPr>
        <p:spPr bwMode="auto">
          <a:xfrm>
            <a:off x="2057400" y="762000"/>
            <a:ext cx="4953000" cy="592138"/>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5" name="Rectangle 3"/>
          <p:cNvSpPr>
            <a:spLocks noChangeArrowheads="1"/>
          </p:cNvSpPr>
          <p:nvPr/>
        </p:nvSpPr>
        <p:spPr bwMode="auto">
          <a:xfrm>
            <a:off x="2819400" y="838200"/>
            <a:ext cx="351250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400" b="1" dirty="0" smtClean="0">
                <a:solidFill>
                  <a:srgbClr val="002060"/>
                </a:solidFill>
                <a:latin typeface="Sultan bold"/>
                <a:ea typeface="Times New Roman" pitchFamily="18" charset="0"/>
                <a:cs typeface="Arial" pitchFamily="34" charset="0"/>
              </a:rPr>
              <a:t>ثاني</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400" b="1" dirty="0" smtClean="0">
                <a:solidFill>
                  <a:srgbClr val="FF0000"/>
                </a:solidFill>
                <a:latin typeface="Sultan bold"/>
                <a:ea typeface="Times New Roman" pitchFamily="18" charset="0"/>
                <a:cs typeface="Arial" pitchFamily="34" charset="0"/>
              </a:rPr>
              <a:t>حوادث العصر(1</a:t>
            </a:r>
            <a:r>
              <a:rPr lang="ar-SA" sz="2400" b="1" dirty="0" err="1" smtClean="0">
                <a:solidFill>
                  <a:srgbClr val="FF0000"/>
                </a:solidFill>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457200" y="1885890"/>
            <a:ext cx="7391400" cy="400110"/>
          </a:xfrm>
          <a:prstGeom prst="rect">
            <a:avLst/>
          </a:prstGeom>
        </p:spPr>
        <p:txBody>
          <a:bodyPr wrap="square">
            <a:spAutoFit/>
          </a:bodyPr>
          <a:lstStyle/>
          <a:p>
            <a:pPr algn="r" rtl="1"/>
            <a:r>
              <a:rPr lang="ar-SA" sz="2000" b="1" dirty="0" smtClean="0">
                <a:solidFill>
                  <a:srgbClr val="7030A0"/>
                </a:solidFill>
              </a:rPr>
              <a:t>ما المقصود بالمسميات التالية</a:t>
            </a:r>
            <a:endParaRPr lang="en-US" sz="2000" dirty="0">
              <a:solidFill>
                <a:srgbClr val="7030A0"/>
              </a:solidFill>
            </a:endParaRPr>
          </a:p>
        </p:txBody>
      </p:sp>
      <p:sp>
        <p:nvSpPr>
          <p:cNvPr id="9" name="Rectangle 8"/>
          <p:cNvSpPr/>
          <p:nvPr/>
        </p:nvSpPr>
        <p:spPr>
          <a:xfrm>
            <a:off x="1600200" y="3352800"/>
            <a:ext cx="657974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هى المناطق الواقعة خلف نهر جيحون</a:t>
            </a:r>
            <a:endParaRPr lang="ar-SA" dirty="0"/>
          </a:p>
        </p:txBody>
      </p:sp>
      <p:sp>
        <p:nvSpPr>
          <p:cNvPr id="13" name="Rectangle 6"/>
          <p:cNvSpPr/>
          <p:nvPr/>
        </p:nvSpPr>
        <p:spPr>
          <a:xfrm>
            <a:off x="7391400" y="2743200"/>
            <a:ext cx="1526380" cy="369332"/>
          </a:xfrm>
          <a:prstGeom prst="rect">
            <a:avLst/>
          </a:prstGeom>
        </p:spPr>
        <p:txBody>
          <a:bodyPr wrap="none">
            <a:spAutoFit/>
          </a:bodyPr>
          <a:lstStyle/>
          <a:p>
            <a:pPr rtl="1"/>
            <a:r>
              <a:rPr lang="ar-SA" b="1" dirty="0" smtClean="0"/>
              <a:t>بلاد ما وراء النهر</a:t>
            </a:r>
            <a:endParaRPr lang="en-US" dirty="0"/>
          </a:p>
        </p:txBody>
      </p:sp>
      <p:sp>
        <p:nvSpPr>
          <p:cNvPr id="15" name="Rectangle 6"/>
          <p:cNvSpPr/>
          <p:nvPr/>
        </p:nvSpPr>
        <p:spPr>
          <a:xfrm>
            <a:off x="7586934" y="4343400"/>
            <a:ext cx="1252266" cy="369332"/>
          </a:xfrm>
          <a:prstGeom prst="rect">
            <a:avLst/>
          </a:prstGeom>
        </p:spPr>
        <p:txBody>
          <a:bodyPr wrap="none">
            <a:spAutoFit/>
          </a:bodyPr>
          <a:lstStyle/>
          <a:p>
            <a:pPr rtl="1"/>
            <a:r>
              <a:rPr lang="ar-SA" b="1" dirty="0" smtClean="0"/>
              <a:t>النار الإغريقية</a:t>
            </a:r>
            <a:endParaRPr lang="en-US" dirty="0"/>
          </a:p>
        </p:txBody>
      </p:sp>
      <p:sp>
        <p:nvSpPr>
          <p:cNvPr id="11" name="Rectangle 8"/>
          <p:cNvSpPr/>
          <p:nvPr/>
        </p:nvSpPr>
        <p:spPr>
          <a:xfrm>
            <a:off x="1600200" y="4888468"/>
            <a:ext cx="6579740"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مادة مكونة من الكبريت ومواد أخرى سهلة الاشتعال ومادة الجير للتفاعل مع الماء </a:t>
            </a:r>
            <a:r>
              <a:rPr lang="ar-SA" b="1" dirty="0" err="1" smtClean="0">
                <a:solidFill>
                  <a:srgbClr val="00B0F0"/>
                </a:solidFill>
                <a:latin typeface="Sakkal Majalla" pitchFamily="2" charset="-78"/>
                <a:cs typeface="Sakkal Majalla" pitchFamily="2" charset="-78"/>
              </a:rPr>
              <a:t>لانتاج</a:t>
            </a:r>
            <a:r>
              <a:rPr lang="ar-SA" b="1" dirty="0" smtClean="0">
                <a:solidFill>
                  <a:srgbClr val="00B0F0"/>
                </a:solidFill>
                <a:latin typeface="Sakkal Majalla" pitchFamily="2" charset="-78"/>
                <a:cs typeface="Sakkal Majalla" pitchFamily="2" charset="-78"/>
              </a:rPr>
              <a:t> الحرارة</a:t>
            </a:r>
            <a:endParaRPr lang="ar-SA" dirty="0"/>
          </a:p>
        </p:txBody>
      </p:sp>
    </p:spTree>
    <p:extLst>
      <p:ext uri="{BB962C8B-B14F-4D97-AF65-F5344CB8AC3E}">
        <p14:creationId xmlns:p14="http://schemas.microsoft.com/office/powerpoint/2010/main" xmlns="" val="2691768851"/>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800" decel="100000"/>
                                        <p:tgtEl>
                                          <p:spTgt spid="5"/>
                                        </p:tgtEl>
                                      </p:cBhvr>
                                    </p:animEffect>
                                    <p:anim calcmode="lin" valueType="num">
                                      <p:cBhvr>
                                        <p:cTn id="18" dur="800" decel="100000" fill="hold"/>
                                        <p:tgtEl>
                                          <p:spTgt spid="5"/>
                                        </p:tgtEl>
                                        <p:attrNameLst>
                                          <p:attrName>style.rotation</p:attrName>
                                        </p:attrNameLst>
                                      </p:cBhvr>
                                      <p:tavLst>
                                        <p:tav tm="0">
                                          <p:val>
                                            <p:fltVal val="-90"/>
                                          </p:val>
                                        </p:tav>
                                        <p:tav tm="100000">
                                          <p:val>
                                            <p:fltVal val="0"/>
                                          </p:val>
                                        </p:tav>
                                      </p:tavLst>
                                    </p:anim>
                                    <p:anim calcmode="lin" valueType="num">
                                      <p:cBhvr>
                                        <p:cTn id="19" dur="800" decel="100000" fill="hold"/>
                                        <p:tgtEl>
                                          <p:spTgt spid="5"/>
                                        </p:tgtEl>
                                        <p:attrNameLst>
                                          <p:attrName>ppt_x</p:attrName>
                                        </p:attrNameLst>
                                      </p:cBhvr>
                                      <p:tavLst>
                                        <p:tav tm="0">
                                          <p:val>
                                            <p:strVal val="#ppt_x+0.4"/>
                                          </p:val>
                                        </p:tav>
                                        <p:tav tm="100000">
                                          <p:val>
                                            <p:strVal val="#ppt_x-0.05"/>
                                          </p:val>
                                        </p:tav>
                                      </p:tavLst>
                                    </p:anim>
                                    <p:anim calcmode="lin" valueType="num">
                                      <p:cBhvr>
                                        <p:cTn id="20" dur="800" decel="100000" fill="hold"/>
                                        <p:tgtEl>
                                          <p:spTgt spid="5"/>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nodePh="1">
                                  <p:stCondLst>
                                    <p:cond delay="0"/>
                                  </p:stCondLst>
                                  <p:endCondLst>
                                    <p:cond evt="begin" delay="0">
                                      <p:tn val="25"/>
                                    </p:cond>
                                  </p:endCondLst>
                                  <p:childTnLst>
                                    <p:set>
                                      <p:cBhvr>
                                        <p:cTn id="26" dur="1" fill="hold">
                                          <p:stCondLst>
                                            <p:cond delay="0"/>
                                          </p:stCondLst>
                                        </p:cTn>
                                        <p:tgtEl>
                                          <p:spTgt spid="3"/>
                                        </p:tgtEl>
                                        <p:attrNameLst>
                                          <p:attrName>style.visibility</p:attrName>
                                        </p:attrNameLst>
                                      </p:cBhvr>
                                      <p:to>
                                        <p:strVal val="visible"/>
                                      </p:to>
                                    </p:set>
                                    <p:animEffect transition="in" filter="fade">
                                      <p:cBhvr>
                                        <p:cTn id="27" dur="800" decel="100000"/>
                                        <p:tgtEl>
                                          <p:spTgt spid="3"/>
                                        </p:tgtEl>
                                      </p:cBhvr>
                                    </p:animEffect>
                                    <p:anim calcmode="lin" valueType="num">
                                      <p:cBhvr>
                                        <p:cTn id="28" dur="800" decel="100000" fill="hold"/>
                                        <p:tgtEl>
                                          <p:spTgt spid="3"/>
                                        </p:tgtEl>
                                        <p:attrNameLst>
                                          <p:attrName>style.rotation</p:attrName>
                                        </p:attrNameLst>
                                      </p:cBhvr>
                                      <p:tavLst>
                                        <p:tav tm="0">
                                          <p:val>
                                            <p:fltVal val="-90"/>
                                          </p:val>
                                        </p:tav>
                                        <p:tav tm="100000">
                                          <p:val>
                                            <p:fltVal val="0"/>
                                          </p:val>
                                        </p:tav>
                                      </p:tavLst>
                                    </p:anim>
                                    <p:anim calcmode="lin" valueType="num">
                                      <p:cBhvr>
                                        <p:cTn id="29" dur="800" decel="100000" fill="hold"/>
                                        <p:tgtEl>
                                          <p:spTgt spid="3"/>
                                        </p:tgtEl>
                                        <p:attrNameLst>
                                          <p:attrName>ppt_x</p:attrName>
                                        </p:attrNameLst>
                                      </p:cBhvr>
                                      <p:tavLst>
                                        <p:tav tm="0">
                                          <p:val>
                                            <p:strVal val="#ppt_x+0.4"/>
                                          </p:val>
                                        </p:tav>
                                        <p:tav tm="100000">
                                          <p:val>
                                            <p:strVal val="#ppt_x-0.05"/>
                                          </p:val>
                                        </p:tav>
                                      </p:tavLst>
                                    </p:anim>
                                    <p:anim calcmode="lin" valueType="num">
                                      <p:cBhvr>
                                        <p:cTn id="30" dur="800" decel="100000" fill="hold"/>
                                        <p:tgtEl>
                                          <p:spTgt spid="3"/>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fade">
                                      <p:cBhvr>
                                        <p:cTn id="37" dur="800" decel="100000"/>
                                        <p:tgtEl>
                                          <p:spTgt spid="2"/>
                                        </p:tgtEl>
                                      </p:cBhvr>
                                    </p:animEffect>
                                    <p:anim calcmode="lin" valueType="num">
                                      <p:cBhvr>
                                        <p:cTn id="38" dur="800" decel="100000" fill="hold"/>
                                        <p:tgtEl>
                                          <p:spTgt spid="2"/>
                                        </p:tgtEl>
                                        <p:attrNameLst>
                                          <p:attrName>style.rotation</p:attrName>
                                        </p:attrNameLst>
                                      </p:cBhvr>
                                      <p:tavLst>
                                        <p:tav tm="0">
                                          <p:val>
                                            <p:fltVal val="-90"/>
                                          </p:val>
                                        </p:tav>
                                        <p:tav tm="100000">
                                          <p:val>
                                            <p:fltVal val="0"/>
                                          </p:val>
                                        </p:tav>
                                      </p:tavLst>
                                    </p:anim>
                                    <p:anim calcmode="lin" valueType="num">
                                      <p:cBhvr>
                                        <p:cTn id="39" dur="800" decel="100000" fill="hold"/>
                                        <p:tgtEl>
                                          <p:spTgt spid="2"/>
                                        </p:tgtEl>
                                        <p:attrNameLst>
                                          <p:attrName>ppt_x</p:attrName>
                                        </p:attrNameLst>
                                      </p:cBhvr>
                                      <p:tavLst>
                                        <p:tav tm="0">
                                          <p:val>
                                            <p:strVal val="#ppt_x+0.4"/>
                                          </p:val>
                                        </p:tav>
                                        <p:tav tm="100000">
                                          <p:val>
                                            <p:strVal val="#ppt_x-0.05"/>
                                          </p:val>
                                        </p:tav>
                                      </p:tavLst>
                                    </p:anim>
                                    <p:anim calcmode="lin" valueType="num">
                                      <p:cBhvr>
                                        <p:cTn id="40" dur="800" decel="100000" fill="hold"/>
                                        <p:tgtEl>
                                          <p:spTgt spid="2"/>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0" presetClass="entr" presetSubtype="0"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fade">
                                      <p:cBhvr>
                                        <p:cTn id="47" dur="800" decel="100000"/>
                                        <p:tgtEl>
                                          <p:spTgt spid="6"/>
                                        </p:tgtEl>
                                      </p:cBhvr>
                                    </p:animEffect>
                                    <p:anim calcmode="lin" valueType="num">
                                      <p:cBhvr>
                                        <p:cTn id="48" dur="800" decel="100000" fill="hold"/>
                                        <p:tgtEl>
                                          <p:spTgt spid="6"/>
                                        </p:tgtEl>
                                        <p:attrNameLst>
                                          <p:attrName>style.rotation</p:attrName>
                                        </p:attrNameLst>
                                      </p:cBhvr>
                                      <p:tavLst>
                                        <p:tav tm="0">
                                          <p:val>
                                            <p:fltVal val="-90"/>
                                          </p:val>
                                        </p:tav>
                                        <p:tav tm="100000">
                                          <p:val>
                                            <p:fltVal val="0"/>
                                          </p:val>
                                        </p:tav>
                                      </p:tavLst>
                                    </p:anim>
                                    <p:anim calcmode="lin" valueType="num">
                                      <p:cBhvr>
                                        <p:cTn id="49" dur="800" decel="100000" fill="hold"/>
                                        <p:tgtEl>
                                          <p:spTgt spid="6"/>
                                        </p:tgtEl>
                                        <p:attrNameLst>
                                          <p:attrName>ppt_x</p:attrName>
                                        </p:attrNameLst>
                                      </p:cBhvr>
                                      <p:tavLst>
                                        <p:tav tm="0">
                                          <p:val>
                                            <p:strVal val="#ppt_x+0.4"/>
                                          </p:val>
                                        </p:tav>
                                        <p:tav tm="100000">
                                          <p:val>
                                            <p:strVal val="#ppt_x-0.05"/>
                                          </p:val>
                                        </p:tav>
                                      </p:tavLst>
                                    </p:anim>
                                    <p:anim calcmode="lin" valueType="num">
                                      <p:cBhvr>
                                        <p:cTn id="50" dur="800" decel="100000" fill="hold"/>
                                        <p:tgtEl>
                                          <p:spTgt spid="6"/>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9"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 calcmode="lin" valueType="num">
                                      <p:cBhvr additive="base">
                                        <p:cTn id="57" dur="500" fill="hold"/>
                                        <p:tgtEl>
                                          <p:spTgt spid="13"/>
                                        </p:tgtEl>
                                        <p:attrNameLst>
                                          <p:attrName>ppt_x</p:attrName>
                                        </p:attrNameLst>
                                      </p:cBhvr>
                                      <p:tavLst>
                                        <p:tav tm="0">
                                          <p:val>
                                            <p:strVal val="0-#ppt_w/2"/>
                                          </p:val>
                                        </p:tav>
                                        <p:tav tm="100000">
                                          <p:val>
                                            <p:strVal val="#ppt_x"/>
                                          </p:val>
                                        </p:tav>
                                      </p:tavLst>
                                    </p:anim>
                                    <p:anim calcmode="lin" valueType="num">
                                      <p:cBhvr additive="base">
                                        <p:cTn id="58"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9"/>
                                        </p:tgtEl>
                                        <p:attrNameLst>
                                          <p:attrName>style.visibility</p:attrName>
                                        </p:attrNameLst>
                                      </p:cBhvr>
                                      <p:to>
                                        <p:strVal val="visible"/>
                                      </p:to>
                                    </p:set>
                                    <p:anim calcmode="lin" valueType="num">
                                      <p:cBhvr>
                                        <p:cTn id="63" dur="500" fill="hold"/>
                                        <p:tgtEl>
                                          <p:spTgt spid="9"/>
                                        </p:tgtEl>
                                        <p:attrNameLst>
                                          <p:attrName>ppt_w</p:attrName>
                                        </p:attrNameLst>
                                      </p:cBhvr>
                                      <p:tavLst>
                                        <p:tav tm="0">
                                          <p:val>
                                            <p:fltVal val="0"/>
                                          </p:val>
                                        </p:tav>
                                        <p:tav tm="100000">
                                          <p:val>
                                            <p:strVal val="#ppt_w"/>
                                          </p:val>
                                        </p:tav>
                                      </p:tavLst>
                                    </p:anim>
                                    <p:anim calcmode="lin" valueType="num">
                                      <p:cBhvr>
                                        <p:cTn id="64" dur="500" fill="hold"/>
                                        <p:tgtEl>
                                          <p:spTgt spid="9"/>
                                        </p:tgtEl>
                                        <p:attrNameLst>
                                          <p:attrName>ppt_h</p:attrName>
                                        </p:attrNameLst>
                                      </p:cBhvr>
                                      <p:tavLst>
                                        <p:tav tm="0">
                                          <p:val>
                                            <p:fltVal val="0"/>
                                          </p:val>
                                        </p:tav>
                                        <p:tav tm="100000">
                                          <p:val>
                                            <p:strVal val="#ppt_h"/>
                                          </p:val>
                                        </p:tav>
                                      </p:tavLst>
                                    </p:anim>
                                    <p:animEffect transition="in" filter="fade">
                                      <p:cBhvr>
                                        <p:cTn id="65" dur="500"/>
                                        <p:tgtEl>
                                          <p:spTgt spid="9"/>
                                        </p:tgtEl>
                                      </p:cBhvr>
                                    </p:animEffect>
                                  </p:childTnLst>
                                </p:cTn>
                              </p:par>
                            </p:childTnLst>
                          </p:cTn>
                        </p:par>
                      </p:childTnLst>
                    </p:cTn>
                  </p:par>
                  <p:par>
                    <p:cTn id="66" fill="hold">
                      <p:stCondLst>
                        <p:cond delay="indefinite"/>
                      </p:stCondLst>
                      <p:childTnLst>
                        <p:par>
                          <p:cTn id="67" fill="hold">
                            <p:stCondLst>
                              <p:cond delay="0"/>
                            </p:stCondLst>
                            <p:childTnLst>
                              <p:par>
                                <p:cTn id="68" presetID="2" presetClass="entr" presetSubtype="9" fill="hold" grpId="0" nodeType="clickEffect">
                                  <p:stCondLst>
                                    <p:cond delay="0"/>
                                  </p:stCondLst>
                                  <p:childTnLst>
                                    <p:set>
                                      <p:cBhvr>
                                        <p:cTn id="69" dur="1" fill="hold">
                                          <p:stCondLst>
                                            <p:cond delay="0"/>
                                          </p:stCondLst>
                                        </p:cTn>
                                        <p:tgtEl>
                                          <p:spTgt spid="15"/>
                                        </p:tgtEl>
                                        <p:attrNameLst>
                                          <p:attrName>style.visibility</p:attrName>
                                        </p:attrNameLst>
                                      </p:cBhvr>
                                      <p:to>
                                        <p:strVal val="visible"/>
                                      </p:to>
                                    </p:set>
                                    <p:anim calcmode="lin" valueType="num">
                                      <p:cBhvr additive="base">
                                        <p:cTn id="70" dur="500" fill="hold"/>
                                        <p:tgtEl>
                                          <p:spTgt spid="15"/>
                                        </p:tgtEl>
                                        <p:attrNameLst>
                                          <p:attrName>ppt_x</p:attrName>
                                        </p:attrNameLst>
                                      </p:cBhvr>
                                      <p:tavLst>
                                        <p:tav tm="0">
                                          <p:val>
                                            <p:strVal val="0-#ppt_w/2"/>
                                          </p:val>
                                        </p:tav>
                                        <p:tav tm="100000">
                                          <p:val>
                                            <p:strVal val="#ppt_x"/>
                                          </p:val>
                                        </p:tav>
                                      </p:tavLst>
                                    </p:anim>
                                    <p:anim calcmode="lin" valueType="num">
                                      <p:cBhvr additive="base">
                                        <p:cTn id="71"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53" presetClass="entr" presetSubtype="16" fill="hold" grpId="0" nodeType="clickEffect">
                                  <p:stCondLst>
                                    <p:cond delay="0"/>
                                  </p:stCondLst>
                                  <p:childTnLst>
                                    <p:set>
                                      <p:cBhvr>
                                        <p:cTn id="75" dur="1" fill="hold">
                                          <p:stCondLst>
                                            <p:cond delay="0"/>
                                          </p:stCondLst>
                                        </p:cTn>
                                        <p:tgtEl>
                                          <p:spTgt spid="11"/>
                                        </p:tgtEl>
                                        <p:attrNameLst>
                                          <p:attrName>style.visibility</p:attrName>
                                        </p:attrNameLst>
                                      </p:cBhvr>
                                      <p:to>
                                        <p:strVal val="visible"/>
                                      </p:to>
                                    </p:set>
                                    <p:anim calcmode="lin" valueType="num">
                                      <p:cBhvr>
                                        <p:cTn id="76" dur="500" fill="hold"/>
                                        <p:tgtEl>
                                          <p:spTgt spid="11"/>
                                        </p:tgtEl>
                                        <p:attrNameLst>
                                          <p:attrName>ppt_w</p:attrName>
                                        </p:attrNameLst>
                                      </p:cBhvr>
                                      <p:tavLst>
                                        <p:tav tm="0">
                                          <p:val>
                                            <p:fltVal val="0"/>
                                          </p:val>
                                        </p:tav>
                                        <p:tav tm="100000">
                                          <p:val>
                                            <p:strVal val="#ppt_w"/>
                                          </p:val>
                                        </p:tav>
                                      </p:tavLst>
                                    </p:anim>
                                    <p:anim calcmode="lin" valueType="num">
                                      <p:cBhvr>
                                        <p:cTn id="77" dur="500" fill="hold"/>
                                        <p:tgtEl>
                                          <p:spTgt spid="11"/>
                                        </p:tgtEl>
                                        <p:attrNameLst>
                                          <p:attrName>ppt_h</p:attrName>
                                        </p:attrNameLst>
                                      </p:cBhvr>
                                      <p:tavLst>
                                        <p:tav tm="0">
                                          <p:val>
                                            <p:fltVal val="0"/>
                                          </p:val>
                                        </p:tav>
                                        <p:tav tm="100000">
                                          <p:val>
                                            <p:strVal val="#ppt_h"/>
                                          </p:val>
                                        </p:tav>
                                      </p:tavLst>
                                    </p:anim>
                                    <p:animEffect transition="in" filter="fade">
                                      <p:cBhvr>
                                        <p:cTn id="7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animBg="1"/>
      <p:bldP spid="5" grpId="0"/>
      <p:bldP spid="6" grpId="0"/>
      <p:bldP spid="9" grpId="0"/>
      <p:bldP spid="13" grpId="0"/>
      <p:bldP spid="15" grpId="0"/>
      <p:bldP spid="11"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a:xfrm>
            <a:off x="7884886" y="533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6" name="Rectangle 5"/>
          <p:cNvSpPr/>
          <p:nvPr/>
        </p:nvSpPr>
        <p:spPr>
          <a:xfrm>
            <a:off x="6400800" y="609600"/>
            <a:ext cx="1532792" cy="461665"/>
          </a:xfrm>
          <a:prstGeom prst="rect">
            <a:avLst/>
          </a:prstGeom>
        </p:spPr>
        <p:txBody>
          <a:bodyPr wrap="none">
            <a:spAutoFit/>
          </a:bodyPr>
          <a:lstStyle/>
          <a:p>
            <a:r>
              <a:rPr lang="ar-SA" sz="2400" b="1" dirty="0" smtClean="0">
                <a:solidFill>
                  <a:srgbClr val="7030A0"/>
                </a:solidFill>
              </a:rPr>
              <a:t>عللي لما يأتي</a:t>
            </a:r>
            <a:endParaRPr lang="ar-SA" sz="2400" b="1" dirty="0">
              <a:solidFill>
                <a:srgbClr val="7030A0"/>
              </a:solidFill>
            </a:endParaRPr>
          </a:p>
        </p:txBody>
      </p:sp>
      <p:sp>
        <p:nvSpPr>
          <p:cNvPr id="7" name="Rectangle 6"/>
          <p:cNvSpPr/>
          <p:nvPr/>
        </p:nvSpPr>
        <p:spPr>
          <a:xfrm>
            <a:off x="2279277" y="1535668"/>
            <a:ext cx="6407523" cy="369332"/>
          </a:xfrm>
          <a:prstGeom prst="rect">
            <a:avLst/>
          </a:prstGeom>
        </p:spPr>
        <p:txBody>
          <a:bodyPr wrap="none">
            <a:spAutoFit/>
          </a:bodyPr>
          <a:lstStyle/>
          <a:p>
            <a:pPr rtl="1"/>
            <a:r>
              <a:rPr lang="ar-SA" b="1" dirty="0" smtClean="0"/>
              <a:t>1- انسحاب المسلمين من حصار القسطنطينية فى عهد الخليفة معاوية بن أبي سفيان</a:t>
            </a:r>
            <a:endParaRPr lang="en-US" dirty="0"/>
          </a:p>
        </p:txBody>
      </p:sp>
      <p:sp>
        <p:nvSpPr>
          <p:cNvPr id="8" name="Rectangle 7"/>
          <p:cNvSpPr/>
          <p:nvPr/>
        </p:nvSpPr>
        <p:spPr>
          <a:xfrm>
            <a:off x="1295400" y="2895600"/>
            <a:ext cx="7430720" cy="646331"/>
          </a:xfrm>
          <a:prstGeom prst="rect">
            <a:avLst/>
          </a:prstGeom>
        </p:spPr>
        <p:txBody>
          <a:bodyPr wrap="square">
            <a:spAutoFit/>
          </a:bodyPr>
          <a:lstStyle/>
          <a:p>
            <a:pPr algn="r" rtl="1"/>
            <a:r>
              <a:rPr lang="ar-SA" b="1" dirty="0" smtClean="0"/>
              <a:t>2- انسحاب المسلمين من حصار القسطنطينية فى عهد الخليفة عمر بن عبد العزيز رحمه الله</a:t>
            </a:r>
            <a:endParaRPr lang="en-US" dirty="0" smtClean="0"/>
          </a:p>
          <a:p>
            <a:pPr algn="r" rtl="1"/>
            <a:r>
              <a:rPr lang="ar-SA" b="1" dirty="0" smtClean="0"/>
              <a:t> </a:t>
            </a:r>
            <a:endParaRPr lang="en-US" dirty="0"/>
          </a:p>
        </p:txBody>
      </p:sp>
      <p:sp>
        <p:nvSpPr>
          <p:cNvPr id="10" name="Rectangle 9"/>
          <p:cNvSpPr/>
          <p:nvPr/>
        </p:nvSpPr>
        <p:spPr>
          <a:xfrm rot="20041682">
            <a:off x="4773818" y="4425787"/>
            <a:ext cx="3025188" cy="923330"/>
          </a:xfrm>
          <a:prstGeom prst="rect">
            <a:avLst/>
          </a:prstGeom>
          <a:noFill/>
        </p:spPr>
        <p:txBody>
          <a:bodyPr wrap="none" lIns="91440" tIns="45720" rIns="91440" bIns="45720">
            <a:prstTxWarp prst="textTriangleInverted">
              <a:avLst/>
            </a:prstTxWarp>
            <a:spAutoFit/>
          </a:bodyPr>
          <a:lstStyle/>
          <a:p>
            <a:pPr algn="ctr"/>
            <a:r>
              <a:rPr lang="ar-SA"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متروك للطالبة</a:t>
            </a:r>
            <a:endPar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pic>
        <p:nvPicPr>
          <p:cNvPr id="14" name="Picture 6"/>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52400" y="3352800"/>
            <a:ext cx="3789405" cy="3505200"/>
          </a:xfrm>
          <a:prstGeom prst="rect">
            <a:avLst/>
          </a:prstGeom>
        </p:spPr>
      </p:pic>
    </p:spTree>
    <p:extLst>
      <p:ext uri="{BB962C8B-B14F-4D97-AF65-F5344CB8AC3E}">
        <p14:creationId xmlns:p14="http://schemas.microsoft.com/office/powerpoint/2010/main" xmlns="" val="3830061950"/>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0-#ppt_w/2"/>
                                          </p:val>
                                        </p:tav>
                                        <p:tav tm="100000">
                                          <p:val>
                                            <p:strVal val="#ppt_x"/>
                                          </p:val>
                                        </p:tav>
                                      </p:tavLst>
                                    </p:anim>
                                    <p:anim calcmode="lin" valueType="num">
                                      <p:cBhvr additive="base">
                                        <p:cTn id="14"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0-#ppt_w/2"/>
                                          </p:val>
                                        </p:tav>
                                        <p:tav tm="100000">
                                          <p:val>
                                            <p:strVal val="#ppt_x"/>
                                          </p:val>
                                        </p:tav>
                                      </p:tavLst>
                                    </p:anim>
                                    <p:anim calcmode="lin" valueType="num">
                                      <p:cBhvr additive="base">
                                        <p:cTn id="20"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9"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0-#ppt_w/2"/>
                                          </p:val>
                                        </p:tav>
                                        <p:tav tm="100000">
                                          <p:val>
                                            <p:strVal val="#ppt_x"/>
                                          </p:val>
                                        </p:tav>
                                      </p:tavLst>
                                    </p:anim>
                                    <p:anim calcmode="lin" valueType="num">
                                      <p:cBhvr additive="base">
                                        <p:cTn id="26"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5"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2000"/>
                                        <p:tgtEl>
                                          <p:spTgt spid="10"/>
                                        </p:tgtEl>
                                      </p:cBhvr>
                                    </p:animEffect>
                                    <p:anim calcmode="lin" valueType="num">
                                      <p:cBhvr>
                                        <p:cTn id="32" dur="2000" fill="hold"/>
                                        <p:tgtEl>
                                          <p:spTgt spid="10"/>
                                        </p:tgtEl>
                                        <p:attrNameLst>
                                          <p:attrName>ppt_w</p:attrName>
                                        </p:attrNameLst>
                                      </p:cBhvr>
                                      <p:tavLst>
                                        <p:tav tm="0" fmla="#ppt_w*sin(2.5*pi*$)">
                                          <p:val>
                                            <p:fltVal val="0"/>
                                          </p:val>
                                        </p:tav>
                                        <p:tav tm="100000">
                                          <p:val>
                                            <p:fltVal val="1"/>
                                          </p:val>
                                        </p:tav>
                                      </p:tavLst>
                                    </p:anim>
                                    <p:anim calcmode="lin" valueType="num">
                                      <p:cBhvr>
                                        <p:cTn id="33" dur="20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nodeType="clickEffect">
                                  <p:stCondLst>
                                    <p:cond delay="0"/>
                                  </p:stCondLst>
                                  <p:childTnLst>
                                    <p:set>
                                      <p:cBhvr>
                                        <p:cTn id="37" dur="1" fill="hold">
                                          <p:stCondLst>
                                            <p:cond delay="0"/>
                                          </p:stCondLst>
                                        </p:cTn>
                                        <p:tgtEl>
                                          <p:spTgt spid="14"/>
                                        </p:tgtEl>
                                        <p:attrNameLst>
                                          <p:attrName>style.visibility</p:attrName>
                                        </p:attrNameLst>
                                      </p:cBhvr>
                                      <p:to>
                                        <p:strVal val="visible"/>
                                      </p:to>
                                    </p:set>
                                    <p:anim calcmode="lin" valueType="num">
                                      <p:cBhvr>
                                        <p:cTn id="38" dur="500" fill="hold"/>
                                        <p:tgtEl>
                                          <p:spTgt spid="14"/>
                                        </p:tgtEl>
                                        <p:attrNameLst>
                                          <p:attrName>ppt_w</p:attrName>
                                        </p:attrNameLst>
                                      </p:cBhvr>
                                      <p:tavLst>
                                        <p:tav tm="0">
                                          <p:val>
                                            <p:fltVal val="0"/>
                                          </p:val>
                                        </p:tav>
                                        <p:tav tm="100000">
                                          <p:val>
                                            <p:strVal val="#ppt_w"/>
                                          </p:val>
                                        </p:tav>
                                      </p:tavLst>
                                    </p:anim>
                                    <p:anim calcmode="lin" valueType="num">
                                      <p:cBhvr>
                                        <p:cTn id="39" dur="500" fill="hold"/>
                                        <p:tgtEl>
                                          <p:spTgt spid="14"/>
                                        </p:tgtEl>
                                        <p:attrNameLst>
                                          <p:attrName>ppt_h</p:attrName>
                                        </p:attrNameLst>
                                      </p:cBhvr>
                                      <p:tavLst>
                                        <p:tav tm="0">
                                          <p:val>
                                            <p:fltVal val="0"/>
                                          </p:val>
                                        </p:tav>
                                        <p:tav tm="100000">
                                          <p:val>
                                            <p:strVal val="#ppt_h"/>
                                          </p:val>
                                        </p:tav>
                                      </p:tavLst>
                                    </p:anim>
                                    <p:animEffect transition="in" filter="fade">
                                      <p:cBhvr>
                                        <p:cTn id="4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7" grpId="0"/>
      <p:bldP spid="8"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1"/>
          <p:cNvSpPr>
            <a:spLocks noChangeArrowheads="1"/>
          </p:cNvSpPr>
          <p:nvPr/>
        </p:nvSpPr>
        <p:spPr bwMode="auto">
          <a:xfrm>
            <a:off x="1143000" y="457200"/>
            <a:ext cx="6714331" cy="725487"/>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4" name="Rectangle 3"/>
          <p:cNvSpPr>
            <a:spLocks noChangeArrowheads="1"/>
          </p:cNvSpPr>
          <p:nvPr/>
        </p:nvSpPr>
        <p:spPr bwMode="auto">
          <a:xfrm>
            <a:off x="1219200" y="558333"/>
            <a:ext cx="6764271"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800" b="1" i="0" u="none" strike="noStrike" cap="none" normalizeH="0" baseline="0" dirty="0" smtClean="0">
                <a:ln>
                  <a:noFill/>
                </a:ln>
                <a:solidFill>
                  <a:srgbClr val="002060"/>
                </a:solidFill>
                <a:effectLst/>
                <a:latin typeface="Simplified Arabic" pitchFamily="18" charset="-78"/>
                <a:ea typeface="Times New Roman" pitchFamily="18" charset="0"/>
                <a:cs typeface="Simplified Arabic" pitchFamily="18" charset="-78"/>
              </a:rPr>
              <a:t>الدرس الثاني</a:t>
            </a:r>
            <a:r>
              <a:rPr kumimoji="0" lang="ar-SA" sz="2800" b="1" i="0" u="none" strike="noStrike" cap="none" normalizeH="0" dirty="0" smtClean="0">
                <a:ln>
                  <a:noFill/>
                </a:ln>
                <a:solidFill>
                  <a:srgbClr val="002060"/>
                </a:solidFill>
                <a:effectLst/>
                <a:latin typeface="Simplified Arabic" pitchFamily="18" charset="-78"/>
                <a:ea typeface="Times New Roman" pitchFamily="18" charset="0"/>
                <a:cs typeface="Simplified Arabic" pitchFamily="18" charset="-78"/>
              </a:rPr>
              <a:t> : </a:t>
            </a:r>
            <a:r>
              <a:rPr lang="ar-SA" sz="2800" b="1" dirty="0" smtClean="0">
                <a:solidFill>
                  <a:srgbClr val="FF0000"/>
                </a:solidFill>
                <a:latin typeface="Simplified Arabic" pitchFamily="18" charset="-78"/>
                <a:ea typeface="Times New Roman" pitchFamily="18" charset="0"/>
                <a:cs typeface="Simplified Arabic" pitchFamily="18" charset="-78"/>
              </a:rPr>
              <a:t>التدوين التاريخي عند المسلمين</a:t>
            </a:r>
            <a:endParaRPr kumimoji="0" lang="ar-EG" sz="2400" b="1" i="0" u="none" strike="noStrike" cap="none" normalizeH="0" baseline="0" dirty="0" smtClean="0">
              <a:ln>
                <a:noFill/>
              </a:ln>
              <a:solidFill>
                <a:schemeClr val="tx1"/>
              </a:solidFill>
              <a:effectLst/>
              <a:latin typeface="Simplified Arabic" pitchFamily="18" charset="-78"/>
              <a:cs typeface="Simplified Arabic" pitchFamily="18" charset="-78"/>
            </a:endParaRPr>
          </a:p>
        </p:txBody>
      </p:sp>
      <p:sp>
        <p:nvSpPr>
          <p:cNvPr id="3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34" name="Flowchart: Multidocument 4"/>
          <p:cNvSpPr/>
          <p:nvPr/>
        </p:nvSpPr>
        <p:spPr>
          <a:xfrm>
            <a:off x="7944251" y="1742301"/>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5" name="Rectangle 5"/>
          <p:cNvSpPr/>
          <p:nvPr/>
        </p:nvSpPr>
        <p:spPr>
          <a:xfrm>
            <a:off x="3810000" y="1828800"/>
            <a:ext cx="4217709" cy="523220"/>
          </a:xfrm>
          <a:prstGeom prst="rect">
            <a:avLst/>
          </a:prstGeom>
        </p:spPr>
        <p:txBody>
          <a:bodyPr wrap="square">
            <a:spAutoFit/>
          </a:bodyPr>
          <a:lstStyle/>
          <a:p>
            <a:pPr algn="ctr"/>
            <a:endParaRPr lang="ar-SA" sz="2800" b="1" dirty="0">
              <a:solidFill>
                <a:srgbClr val="7030A0"/>
              </a:solidFill>
              <a:latin typeface="Traditional Arabic" pitchFamily="18" charset="-78"/>
              <a:cs typeface="Traditional Arabic" pitchFamily="18" charset="-78"/>
            </a:endParaRPr>
          </a:p>
        </p:txBody>
      </p:sp>
      <p:sp>
        <p:nvSpPr>
          <p:cNvPr id="36" name="Rectangle 7"/>
          <p:cNvSpPr/>
          <p:nvPr/>
        </p:nvSpPr>
        <p:spPr>
          <a:xfrm>
            <a:off x="457201" y="2590800"/>
            <a:ext cx="8230790" cy="400110"/>
          </a:xfrm>
          <a:prstGeom prst="rect">
            <a:avLst/>
          </a:prstGeom>
        </p:spPr>
        <p:txBody>
          <a:bodyPr wrap="square">
            <a:spAutoFit/>
          </a:bodyPr>
          <a:lstStyle/>
          <a:p>
            <a:pPr algn="r"/>
            <a:r>
              <a:rPr lang="ar-SA" sz="2000" b="1" dirty="0">
                <a:latin typeface="Sakkal Majalla" pitchFamily="2" charset="-78"/>
                <a:cs typeface="Sakkal Majalla" pitchFamily="2" charset="-78"/>
              </a:rPr>
              <a:t>1- </a:t>
            </a:r>
            <a:r>
              <a:rPr lang="ar-SA" sz="2000" b="1" dirty="0" smtClean="0">
                <a:latin typeface="Sakkal Majalla" pitchFamily="2" charset="-78"/>
                <a:cs typeface="Sakkal Majalla" pitchFamily="2" charset="-78"/>
              </a:rPr>
              <a:t>كان العرب قبل الاسلام يستخدمون التاريخ </a:t>
            </a:r>
            <a:r>
              <a:rPr lang="ar-SA" sz="2000" b="1" dirty="0" err="1" smtClean="0">
                <a:latin typeface="Sakkal Majalla" pitchFamily="2" charset="-78"/>
                <a:cs typeface="Sakkal Majalla" pitchFamily="2" charset="-78"/>
              </a:rPr>
              <a:t>الميلادي                                                    (            )</a:t>
            </a:r>
            <a:endParaRPr lang="ar-SA" sz="2000" dirty="0">
              <a:latin typeface="Sakkal Majalla" pitchFamily="2" charset="-78"/>
              <a:cs typeface="Sakkal Majalla" pitchFamily="2" charset="-78"/>
            </a:endParaRPr>
          </a:p>
        </p:txBody>
      </p:sp>
      <p:sp>
        <p:nvSpPr>
          <p:cNvPr id="37" name="Rectangle 8"/>
          <p:cNvSpPr/>
          <p:nvPr/>
        </p:nvSpPr>
        <p:spPr>
          <a:xfrm>
            <a:off x="944463" y="3505200"/>
            <a:ext cx="7725192" cy="400110"/>
          </a:xfrm>
          <a:prstGeom prst="rect">
            <a:avLst/>
          </a:prstGeom>
        </p:spPr>
        <p:txBody>
          <a:bodyPr wrap="none">
            <a:spAutoFit/>
          </a:bodyPr>
          <a:lstStyle/>
          <a:p>
            <a:pPr algn="r" rtl="1"/>
            <a:r>
              <a:rPr lang="ar-SA" sz="2000" b="1" dirty="0">
                <a:latin typeface="Sakkal Majalla" pitchFamily="2" charset="-78"/>
                <a:cs typeface="Sakkal Majalla" pitchFamily="2" charset="-78"/>
              </a:rPr>
              <a:t>2- </a:t>
            </a:r>
            <a:r>
              <a:rPr lang="ar-SA" sz="2000" b="1" dirty="0" smtClean="0">
                <a:latin typeface="Sakkal Majalla" pitchFamily="2" charset="-78"/>
                <a:cs typeface="Sakkal Majalla" pitchFamily="2" charset="-78"/>
              </a:rPr>
              <a:t>يستند التاريخ الميلادى الى ميلاد النبي ابراهيم عليه </a:t>
            </a:r>
            <a:r>
              <a:rPr lang="ar-SA" sz="2000" b="1" dirty="0" err="1" smtClean="0">
                <a:latin typeface="Sakkal Majalla" pitchFamily="2" charset="-78"/>
                <a:cs typeface="Sakkal Majalla" pitchFamily="2" charset="-78"/>
              </a:rPr>
              <a:t>السلام                                           (          )</a:t>
            </a:r>
            <a:r>
              <a:rPr lang="ar-SA" sz="2000" dirty="0">
                <a:latin typeface="Sakkal Majalla" pitchFamily="2" charset="-78"/>
                <a:cs typeface="Sakkal Majalla" pitchFamily="2" charset="-78"/>
              </a:rPr>
              <a:t>	</a:t>
            </a:r>
            <a:r>
              <a:rPr lang="ar-SA" sz="2000" dirty="0" smtClean="0">
                <a:latin typeface="Sakkal Majalla" pitchFamily="2" charset="-78"/>
                <a:cs typeface="Sakkal Majalla" pitchFamily="2" charset="-78"/>
              </a:rPr>
              <a:t>    </a:t>
            </a:r>
            <a:endParaRPr lang="ar-SA" sz="2000" dirty="0">
              <a:latin typeface="Sakkal Majalla" pitchFamily="2" charset="-78"/>
              <a:cs typeface="Sakkal Majalla" pitchFamily="2" charset="-78"/>
            </a:endParaRPr>
          </a:p>
        </p:txBody>
      </p:sp>
      <p:sp>
        <p:nvSpPr>
          <p:cNvPr id="38" name="Rectangle 5"/>
          <p:cNvSpPr/>
          <p:nvPr/>
        </p:nvSpPr>
        <p:spPr>
          <a:xfrm>
            <a:off x="0" y="1828800"/>
            <a:ext cx="7924800" cy="400110"/>
          </a:xfrm>
          <a:prstGeom prst="rect">
            <a:avLst/>
          </a:prstGeom>
        </p:spPr>
        <p:txBody>
          <a:bodyPr wrap="square">
            <a:spAutoFit/>
          </a:bodyPr>
          <a:lstStyle/>
          <a:p>
            <a:pPr algn="r"/>
            <a:r>
              <a:rPr lang="ar-SA" sz="2000" b="1" dirty="0" smtClean="0"/>
              <a:t>ضعي </a:t>
            </a:r>
            <a:r>
              <a:rPr lang="ar-SA" sz="2000" b="1" dirty="0" err="1" smtClean="0"/>
              <a:t>علامة </a:t>
            </a:r>
            <a:r>
              <a:rPr lang="ar-SA" sz="2000" b="1" dirty="0" err="1"/>
              <a:t>(</a:t>
            </a:r>
            <a:r>
              <a:rPr lang="ar-SA" sz="2000" b="1" dirty="0" err="1" smtClean="0"/>
              <a:t>√</a:t>
            </a:r>
            <a:r>
              <a:rPr lang="ar-SA" sz="2000" b="1" dirty="0" smtClean="0"/>
              <a:t>) </a:t>
            </a:r>
            <a:r>
              <a:rPr lang="ar-SA" sz="2000" b="1" dirty="0" err="1" smtClean="0"/>
              <a:t>أوعلامة </a:t>
            </a:r>
            <a:r>
              <a:rPr lang="ar-SA" sz="2000" b="1" dirty="0"/>
              <a:t>(×) أمام العبارات </a:t>
            </a:r>
            <a:r>
              <a:rPr lang="ar-SA" sz="2000" b="1" dirty="0" smtClean="0"/>
              <a:t>الآتية</a:t>
            </a:r>
            <a:endParaRPr lang="ar-SA" sz="2000" b="1" dirty="0"/>
          </a:p>
        </p:txBody>
      </p:sp>
      <p:sp>
        <p:nvSpPr>
          <p:cNvPr id="39" name="Rectangle 8"/>
          <p:cNvSpPr/>
          <p:nvPr/>
        </p:nvSpPr>
        <p:spPr>
          <a:xfrm>
            <a:off x="67271" y="4495800"/>
            <a:ext cx="8648521" cy="400110"/>
          </a:xfrm>
          <a:prstGeom prst="rect">
            <a:avLst/>
          </a:prstGeom>
        </p:spPr>
        <p:txBody>
          <a:bodyPr wrap="none">
            <a:spAutoFit/>
          </a:bodyPr>
          <a:lstStyle/>
          <a:p>
            <a:pPr algn="r" rtl="1"/>
            <a:r>
              <a:rPr lang="ar-SA" sz="2000" b="1" dirty="0" smtClean="0">
                <a:latin typeface="Sakkal Majalla" pitchFamily="2" charset="-78"/>
                <a:cs typeface="Sakkal Majalla" pitchFamily="2" charset="-78"/>
              </a:rPr>
              <a:t>3- ساهم ازدهار حركة الترجمة قى توثيق التدوين </a:t>
            </a:r>
            <a:r>
              <a:rPr lang="ar-SA" sz="2000" b="1" dirty="0" err="1" smtClean="0">
                <a:latin typeface="Sakkal Majalla" pitchFamily="2" charset="-78"/>
                <a:cs typeface="Sakkal Majalla" pitchFamily="2" charset="-78"/>
              </a:rPr>
              <a:t>التاريخي                                                (          )</a:t>
            </a:r>
            <a:r>
              <a:rPr lang="ar-SA" sz="2000" dirty="0">
                <a:latin typeface="Sakkal Majalla" pitchFamily="2" charset="-78"/>
                <a:cs typeface="Sakkal Majalla" pitchFamily="2" charset="-78"/>
              </a:rPr>
              <a:t>	</a:t>
            </a:r>
            <a:r>
              <a:rPr lang="ar-SA" sz="2000" dirty="0" smtClean="0">
                <a:latin typeface="Sakkal Majalla" pitchFamily="2" charset="-78"/>
                <a:cs typeface="Sakkal Majalla" pitchFamily="2" charset="-78"/>
              </a:rPr>
              <a:t>    </a:t>
            </a:r>
            <a:endParaRPr lang="ar-SA" sz="2000" dirty="0">
              <a:latin typeface="Sakkal Majalla" pitchFamily="2" charset="-78"/>
              <a:cs typeface="Sakkal Majalla" pitchFamily="2" charset="-78"/>
            </a:endParaRPr>
          </a:p>
        </p:txBody>
      </p:sp>
      <p:sp>
        <p:nvSpPr>
          <p:cNvPr id="40" name="مستطيل 39"/>
          <p:cNvSpPr/>
          <p:nvPr/>
        </p:nvSpPr>
        <p:spPr>
          <a:xfrm>
            <a:off x="1172736" y="2514600"/>
            <a:ext cx="503664" cy="523220"/>
          </a:xfrm>
          <a:prstGeom prst="rect">
            <a:avLst/>
          </a:prstGeom>
        </p:spPr>
        <p:txBody>
          <a:bodyPr wrap="none">
            <a:spAutoFit/>
          </a:bodyPr>
          <a:lstStyle/>
          <a:p>
            <a:r>
              <a:rPr lang="ar-SA" sz="2800" b="1" dirty="0" smtClean="0">
                <a:latin typeface="Sakkal Majalla" pitchFamily="2" charset="-78"/>
                <a:cs typeface="Sakkal Majalla" pitchFamily="2" charset="-78"/>
              </a:rPr>
              <a:t> </a:t>
            </a:r>
            <a:r>
              <a:rPr lang="ar-SA" sz="2800" b="1" dirty="0" err="1" smtClean="0"/>
              <a:t>×</a:t>
            </a:r>
            <a:r>
              <a:rPr lang="ar-SA" sz="2800" b="1" dirty="0" smtClean="0">
                <a:latin typeface="Sakkal Majalla" pitchFamily="2" charset="-78"/>
                <a:cs typeface="Sakkal Majalla" pitchFamily="2" charset="-78"/>
              </a:rPr>
              <a:t> </a:t>
            </a:r>
            <a:endParaRPr lang="ar-SA" sz="2800" dirty="0"/>
          </a:p>
        </p:txBody>
      </p:sp>
      <p:sp>
        <p:nvSpPr>
          <p:cNvPr id="41" name="مستطيل 40"/>
          <p:cNvSpPr/>
          <p:nvPr/>
        </p:nvSpPr>
        <p:spPr>
          <a:xfrm>
            <a:off x="1219200" y="3429000"/>
            <a:ext cx="503664" cy="523220"/>
          </a:xfrm>
          <a:prstGeom prst="rect">
            <a:avLst/>
          </a:prstGeom>
        </p:spPr>
        <p:txBody>
          <a:bodyPr wrap="none">
            <a:spAutoFit/>
          </a:bodyPr>
          <a:lstStyle/>
          <a:p>
            <a:r>
              <a:rPr lang="ar-SA" sz="2800" b="1" dirty="0" smtClean="0">
                <a:latin typeface="Sakkal Majalla" pitchFamily="2" charset="-78"/>
                <a:cs typeface="Sakkal Majalla" pitchFamily="2" charset="-78"/>
              </a:rPr>
              <a:t> </a:t>
            </a:r>
            <a:r>
              <a:rPr lang="ar-SA" sz="2800" b="1" dirty="0" err="1" smtClean="0"/>
              <a:t>×</a:t>
            </a:r>
            <a:r>
              <a:rPr lang="ar-SA" sz="2800" b="1" dirty="0" smtClean="0">
                <a:latin typeface="Sakkal Majalla" pitchFamily="2" charset="-78"/>
                <a:cs typeface="Sakkal Majalla" pitchFamily="2" charset="-78"/>
              </a:rPr>
              <a:t> </a:t>
            </a:r>
            <a:endParaRPr lang="ar-SA" sz="2800" dirty="0"/>
          </a:p>
        </p:txBody>
      </p:sp>
      <p:sp>
        <p:nvSpPr>
          <p:cNvPr id="42" name="مستطيل 41"/>
          <p:cNvSpPr/>
          <p:nvPr/>
        </p:nvSpPr>
        <p:spPr>
          <a:xfrm>
            <a:off x="1295400" y="4343400"/>
            <a:ext cx="474810" cy="523220"/>
          </a:xfrm>
          <a:prstGeom prst="rect">
            <a:avLst/>
          </a:prstGeom>
        </p:spPr>
        <p:txBody>
          <a:bodyPr wrap="none">
            <a:spAutoFit/>
          </a:bodyPr>
          <a:lstStyle/>
          <a:p>
            <a:r>
              <a:rPr lang="ar-SA" sz="2800" b="1" dirty="0" err="1" smtClean="0"/>
              <a:t>√</a:t>
            </a:r>
            <a:endParaRPr lang="ar-SA" sz="2800" dirty="0"/>
          </a:p>
        </p:txBody>
      </p:sp>
    </p:spTree>
    <p:extLst>
      <p:ext uri="{BB962C8B-B14F-4D97-AF65-F5344CB8AC3E}">
        <p14:creationId xmlns:p14="http://schemas.microsoft.com/office/powerpoint/2010/main" xmlns="" val="2571053505"/>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ppt_w</p:attrName>
                                        </p:attrNameLst>
                                      </p:cBhvr>
                                      <p:tavLst>
                                        <p:tav tm="0">
                                          <p:val>
                                            <p:fltVal val="0"/>
                                          </p:val>
                                        </p:tav>
                                        <p:tav tm="100000">
                                          <p:val>
                                            <p:strVal val="#ppt_w"/>
                                          </p:val>
                                        </p:tav>
                                      </p:tavLst>
                                    </p:anim>
                                    <p:anim calcmode="lin" valueType="num">
                                      <p:cBhvr>
                                        <p:cTn id="14" dur="500" fill="hold"/>
                                        <p:tgtEl>
                                          <p:spTgt spid="4"/>
                                        </p:tgtEl>
                                        <p:attrNameLst>
                                          <p:attrName>ppt_h</p:attrName>
                                        </p:attrNameLst>
                                      </p:cBhvr>
                                      <p:tavLst>
                                        <p:tav tm="0">
                                          <p:val>
                                            <p:fltVal val="0"/>
                                          </p:val>
                                        </p:tav>
                                        <p:tav tm="100000">
                                          <p:val>
                                            <p:strVal val="#ppt_h"/>
                                          </p:val>
                                        </p:tav>
                                      </p:tavLst>
                                    </p:anim>
                                    <p:animEffect transition="in" filter="fade">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9" fill="hold" grpId="0" nodeType="clickEffect">
                                  <p:stCondLst>
                                    <p:cond delay="0"/>
                                  </p:stCondLst>
                                  <p:childTnLst>
                                    <p:set>
                                      <p:cBhvr>
                                        <p:cTn id="19" dur="1" fill="hold">
                                          <p:stCondLst>
                                            <p:cond delay="0"/>
                                          </p:stCondLst>
                                        </p:cTn>
                                        <p:tgtEl>
                                          <p:spTgt spid="38"/>
                                        </p:tgtEl>
                                        <p:attrNameLst>
                                          <p:attrName>style.visibility</p:attrName>
                                        </p:attrNameLst>
                                      </p:cBhvr>
                                      <p:to>
                                        <p:strVal val="visible"/>
                                      </p:to>
                                    </p:set>
                                    <p:anim calcmode="lin" valueType="num">
                                      <p:cBhvr additive="base">
                                        <p:cTn id="20" dur="500" fill="hold"/>
                                        <p:tgtEl>
                                          <p:spTgt spid="38"/>
                                        </p:tgtEl>
                                        <p:attrNameLst>
                                          <p:attrName>ppt_x</p:attrName>
                                        </p:attrNameLst>
                                      </p:cBhvr>
                                      <p:tavLst>
                                        <p:tav tm="0">
                                          <p:val>
                                            <p:strVal val="0-#ppt_w/2"/>
                                          </p:val>
                                        </p:tav>
                                        <p:tav tm="100000">
                                          <p:val>
                                            <p:strVal val="#ppt_x"/>
                                          </p:val>
                                        </p:tav>
                                      </p:tavLst>
                                    </p:anim>
                                    <p:anim calcmode="lin" valueType="num">
                                      <p:cBhvr additive="base">
                                        <p:cTn id="21" dur="500" fill="hold"/>
                                        <p:tgtEl>
                                          <p:spTgt spid="38"/>
                                        </p:tgtEl>
                                        <p:attrNameLst>
                                          <p:attrName>ppt_y</p:attrName>
                                        </p:attrNameLst>
                                      </p:cBhvr>
                                      <p:tavLst>
                                        <p:tav tm="0">
                                          <p:val>
                                            <p:strVal val="0-#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34"/>
                                        </p:tgtEl>
                                        <p:attrNameLst>
                                          <p:attrName>style.visibility</p:attrName>
                                        </p:attrNameLst>
                                      </p:cBhvr>
                                      <p:to>
                                        <p:strVal val="visible"/>
                                      </p:to>
                                    </p:set>
                                    <p:anim calcmode="lin" valueType="num">
                                      <p:cBhvr>
                                        <p:cTn id="26" dur="500" fill="hold"/>
                                        <p:tgtEl>
                                          <p:spTgt spid="34"/>
                                        </p:tgtEl>
                                        <p:attrNameLst>
                                          <p:attrName>ppt_w</p:attrName>
                                        </p:attrNameLst>
                                      </p:cBhvr>
                                      <p:tavLst>
                                        <p:tav tm="0">
                                          <p:val>
                                            <p:fltVal val="0"/>
                                          </p:val>
                                        </p:tav>
                                        <p:tav tm="100000">
                                          <p:val>
                                            <p:strVal val="#ppt_w"/>
                                          </p:val>
                                        </p:tav>
                                      </p:tavLst>
                                    </p:anim>
                                    <p:anim calcmode="lin" valueType="num">
                                      <p:cBhvr>
                                        <p:cTn id="27" dur="500" fill="hold"/>
                                        <p:tgtEl>
                                          <p:spTgt spid="34"/>
                                        </p:tgtEl>
                                        <p:attrNameLst>
                                          <p:attrName>ppt_h</p:attrName>
                                        </p:attrNameLst>
                                      </p:cBhvr>
                                      <p:tavLst>
                                        <p:tav tm="0">
                                          <p:val>
                                            <p:fltVal val="0"/>
                                          </p:val>
                                        </p:tav>
                                        <p:tav tm="100000">
                                          <p:val>
                                            <p:strVal val="#ppt_h"/>
                                          </p:val>
                                        </p:tav>
                                      </p:tavLst>
                                    </p:anim>
                                    <p:animEffect transition="in" filter="fade">
                                      <p:cBhvr>
                                        <p:cTn id="28" dur="500"/>
                                        <p:tgtEl>
                                          <p:spTgt spid="34"/>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nodePh="1">
                                  <p:stCondLst>
                                    <p:cond delay="0"/>
                                  </p:stCondLst>
                                  <p:endCondLst>
                                    <p:cond evt="begin" delay="0">
                                      <p:tn val="31"/>
                                    </p:cond>
                                  </p:endCondLst>
                                  <p:childTnLst>
                                    <p:set>
                                      <p:cBhvr>
                                        <p:cTn id="32" dur="1" fill="hold">
                                          <p:stCondLst>
                                            <p:cond delay="0"/>
                                          </p:stCondLst>
                                        </p:cTn>
                                        <p:tgtEl>
                                          <p:spTgt spid="35"/>
                                        </p:tgtEl>
                                        <p:attrNameLst>
                                          <p:attrName>style.visibility</p:attrName>
                                        </p:attrNameLst>
                                      </p:cBhvr>
                                      <p:to>
                                        <p:strVal val="visible"/>
                                      </p:to>
                                    </p:set>
                                    <p:anim calcmode="lin" valueType="num">
                                      <p:cBhvr>
                                        <p:cTn id="33" dur="500" fill="hold"/>
                                        <p:tgtEl>
                                          <p:spTgt spid="35"/>
                                        </p:tgtEl>
                                        <p:attrNameLst>
                                          <p:attrName>ppt_w</p:attrName>
                                        </p:attrNameLst>
                                      </p:cBhvr>
                                      <p:tavLst>
                                        <p:tav tm="0">
                                          <p:val>
                                            <p:fltVal val="0"/>
                                          </p:val>
                                        </p:tav>
                                        <p:tav tm="100000">
                                          <p:val>
                                            <p:strVal val="#ppt_w"/>
                                          </p:val>
                                        </p:tav>
                                      </p:tavLst>
                                    </p:anim>
                                    <p:anim calcmode="lin" valueType="num">
                                      <p:cBhvr>
                                        <p:cTn id="34" dur="500" fill="hold"/>
                                        <p:tgtEl>
                                          <p:spTgt spid="35"/>
                                        </p:tgtEl>
                                        <p:attrNameLst>
                                          <p:attrName>ppt_h</p:attrName>
                                        </p:attrNameLst>
                                      </p:cBhvr>
                                      <p:tavLst>
                                        <p:tav tm="0">
                                          <p:val>
                                            <p:fltVal val="0"/>
                                          </p:val>
                                        </p:tav>
                                        <p:tav tm="100000">
                                          <p:val>
                                            <p:strVal val="#ppt_h"/>
                                          </p:val>
                                        </p:tav>
                                      </p:tavLst>
                                    </p:anim>
                                    <p:animEffect transition="in" filter="fade">
                                      <p:cBhvr>
                                        <p:cTn id="35" dur="500"/>
                                        <p:tgtEl>
                                          <p:spTgt spid="35"/>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37" fill="hold" grpId="0" nodeType="clickEffect">
                                  <p:stCondLst>
                                    <p:cond delay="0"/>
                                  </p:stCondLst>
                                  <p:childTnLst>
                                    <p:set>
                                      <p:cBhvr>
                                        <p:cTn id="39" dur="1" fill="hold">
                                          <p:stCondLst>
                                            <p:cond delay="0"/>
                                          </p:stCondLst>
                                        </p:cTn>
                                        <p:tgtEl>
                                          <p:spTgt spid="36"/>
                                        </p:tgtEl>
                                        <p:attrNameLst>
                                          <p:attrName>style.visibility</p:attrName>
                                        </p:attrNameLst>
                                      </p:cBhvr>
                                      <p:to>
                                        <p:strVal val="visible"/>
                                      </p:to>
                                    </p:set>
                                    <p:animEffect transition="in" filter="barn(outVertical)">
                                      <p:cBhvr>
                                        <p:cTn id="40" dur="500"/>
                                        <p:tgtEl>
                                          <p:spTgt spid="36"/>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37" fill="hold" grpId="0" nodeType="clickEffect">
                                  <p:stCondLst>
                                    <p:cond delay="0"/>
                                  </p:stCondLst>
                                  <p:childTnLst>
                                    <p:set>
                                      <p:cBhvr>
                                        <p:cTn id="44" dur="1" fill="hold">
                                          <p:stCondLst>
                                            <p:cond delay="0"/>
                                          </p:stCondLst>
                                        </p:cTn>
                                        <p:tgtEl>
                                          <p:spTgt spid="37"/>
                                        </p:tgtEl>
                                        <p:attrNameLst>
                                          <p:attrName>style.visibility</p:attrName>
                                        </p:attrNameLst>
                                      </p:cBhvr>
                                      <p:to>
                                        <p:strVal val="visible"/>
                                      </p:to>
                                    </p:set>
                                    <p:animEffect transition="in" filter="barn(outVertical)">
                                      <p:cBhvr>
                                        <p:cTn id="45" dur="500"/>
                                        <p:tgtEl>
                                          <p:spTgt spid="37"/>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37" fill="hold" grpId="0" nodeType="clickEffect">
                                  <p:stCondLst>
                                    <p:cond delay="0"/>
                                  </p:stCondLst>
                                  <p:childTnLst>
                                    <p:set>
                                      <p:cBhvr>
                                        <p:cTn id="49" dur="1" fill="hold">
                                          <p:stCondLst>
                                            <p:cond delay="0"/>
                                          </p:stCondLst>
                                        </p:cTn>
                                        <p:tgtEl>
                                          <p:spTgt spid="39"/>
                                        </p:tgtEl>
                                        <p:attrNameLst>
                                          <p:attrName>style.visibility</p:attrName>
                                        </p:attrNameLst>
                                      </p:cBhvr>
                                      <p:to>
                                        <p:strVal val="visible"/>
                                      </p:to>
                                    </p:set>
                                    <p:animEffect transition="in" filter="barn(outVertical)">
                                      <p:cBhvr>
                                        <p:cTn id="50" dur="500"/>
                                        <p:tgtEl>
                                          <p:spTgt spid="39"/>
                                        </p:tgtEl>
                                      </p:cBhvr>
                                    </p:animEffect>
                                  </p:childTnLst>
                                </p:cTn>
                              </p:par>
                            </p:childTnLst>
                          </p:cTn>
                        </p:par>
                      </p:childTnLst>
                    </p:cTn>
                  </p:par>
                  <p:par>
                    <p:cTn id="51" fill="hold">
                      <p:stCondLst>
                        <p:cond delay="indefinite"/>
                      </p:stCondLst>
                      <p:childTnLst>
                        <p:par>
                          <p:cTn id="52" fill="hold">
                            <p:stCondLst>
                              <p:cond delay="0"/>
                            </p:stCondLst>
                            <p:childTnLst>
                              <p:par>
                                <p:cTn id="53" presetID="26" presetClass="entr" presetSubtype="0" fill="hold" grpId="0" nodeType="clickEffect">
                                  <p:stCondLst>
                                    <p:cond delay="0"/>
                                  </p:stCondLst>
                                  <p:childTnLst>
                                    <p:set>
                                      <p:cBhvr>
                                        <p:cTn id="54" dur="1" fill="hold">
                                          <p:stCondLst>
                                            <p:cond delay="0"/>
                                          </p:stCondLst>
                                        </p:cTn>
                                        <p:tgtEl>
                                          <p:spTgt spid="40"/>
                                        </p:tgtEl>
                                        <p:attrNameLst>
                                          <p:attrName>style.visibility</p:attrName>
                                        </p:attrNameLst>
                                      </p:cBhvr>
                                      <p:to>
                                        <p:strVal val="visible"/>
                                      </p:to>
                                    </p:set>
                                    <p:animEffect transition="in" filter="wipe(down)">
                                      <p:cBhvr>
                                        <p:cTn id="55" dur="580">
                                          <p:stCondLst>
                                            <p:cond delay="0"/>
                                          </p:stCondLst>
                                        </p:cTn>
                                        <p:tgtEl>
                                          <p:spTgt spid="40"/>
                                        </p:tgtEl>
                                      </p:cBhvr>
                                    </p:animEffect>
                                    <p:anim calcmode="lin" valueType="num">
                                      <p:cBhvr>
                                        <p:cTn id="56" dur="1822" tmFilter="0,0; 0.14,0.36; 0.43,0.73; 0.71,0.91; 1.0,1.0">
                                          <p:stCondLst>
                                            <p:cond delay="0"/>
                                          </p:stCondLst>
                                        </p:cTn>
                                        <p:tgtEl>
                                          <p:spTgt spid="40"/>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40"/>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40"/>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40"/>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40"/>
                                        </p:tgtEl>
                                        <p:attrNameLst>
                                          <p:attrName>ppt_y</p:attrName>
                                        </p:attrNameLst>
                                      </p:cBhvr>
                                      <p:tavLst>
                                        <p:tav tm="0" fmla="#ppt_y-sin(pi*$)/81">
                                          <p:val>
                                            <p:fltVal val="0"/>
                                          </p:val>
                                        </p:tav>
                                        <p:tav tm="100000">
                                          <p:val>
                                            <p:fltVal val="1"/>
                                          </p:val>
                                        </p:tav>
                                      </p:tavLst>
                                    </p:anim>
                                    <p:animScale>
                                      <p:cBhvr>
                                        <p:cTn id="61" dur="26">
                                          <p:stCondLst>
                                            <p:cond delay="650"/>
                                          </p:stCondLst>
                                        </p:cTn>
                                        <p:tgtEl>
                                          <p:spTgt spid="40"/>
                                        </p:tgtEl>
                                      </p:cBhvr>
                                      <p:to x="100000" y="60000"/>
                                    </p:animScale>
                                    <p:animScale>
                                      <p:cBhvr>
                                        <p:cTn id="62" dur="166" decel="50000">
                                          <p:stCondLst>
                                            <p:cond delay="676"/>
                                          </p:stCondLst>
                                        </p:cTn>
                                        <p:tgtEl>
                                          <p:spTgt spid="40"/>
                                        </p:tgtEl>
                                      </p:cBhvr>
                                      <p:to x="100000" y="100000"/>
                                    </p:animScale>
                                    <p:animScale>
                                      <p:cBhvr>
                                        <p:cTn id="63" dur="26">
                                          <p:stCondLst>
                                            <p:cond delay="1312"/>
                                          </p:stCondLst>
                                        </p:cTn>
                                        <p:tgtEl>
                                          <p:spTgt spid="40"/>
                                        </p:tgtEl>
                                      </p:cBhvr>
                                      <p:to x="100000" y="80000"/>
                                    </p:animScale>
                                    <p:animScale>
                                      <p:cBhvr>
                                        <p:cTn id="64" dur="166" decel="50000">
                                          <p:stCondLst>
                                            <p:cond delay="1338"/>
                                          </p:stCondLst>
                                        </p:cTn>
                                        <p:tgtEl>
                                          <p:spTgt spid="40"/>
                                        </p:tgtEl>
                                      </p:cBhvr>
                                      <p:to x="100000" y="100000"/>
                                    </p:animScale>
                                    <p:animScale>
                                      <p:cBhvr>
                                        <p:cTn id="65" dur="26">
                                          <p:stCondLst>
                                            <p:cond delay="1642"/>
                                          </p:stCondLst>
                                        </p:cTn>
                                        <p:tgtEl>
                                          <p:spTgt spid="40"/>
                                        </p:tgtEl>
                                      </p:cBhvr>
                                      <p:to x="100000" y="90000"/>
                                    </p:animScale>
                                    <p:animScale>
                                      <p:cBhvr>
                                        <p:cTn id="66" dur="166" decel="50000">
                                          <p:stCondLst>
                                            <p:cond delay="1668"/>
                                          </p:stCondLst>
                                        </p:cTn>
                                        <p:tgtEl>
                                          <p:spTgt spid="40"/>
                                        </p:tgtEl>
                                      </p:cBhvr>
                                      <p:to x="100000" y="100000"/>
                                    </p:animScale>
                                    <p:animScale>
                                      <p:cBhvr>
                                        <p:cTn id="67" dur="26">
                                          <p:stCondLst>
                                            <p:cond delay="1808"/>
                                          </p:stCondLst>
                                        </p:cTn>
                                        <p:tgtEl>
                                          <p:spTgt spid="40"/>
                                        </p:tgtEl>
                                      </p:cBhvr>
                                      <p:to x="100000" y="95000"/>
                                    </p:animScale>
                                    <p:animScale>
                                      <p:cBhvr>
                                        <p:cTn id="68" dur="166" decel="50000">
                                          <p:stCondLst>
                                            <p:cond delay="1834"/>
                                          </p:stCondLst>
                                        </p:cTn>
                                        <p:tgtEl>
                                          <p:spTgt spid="40"/>
                                        </p:tgtEl>
                                      </p:cBhvr>
                                      <p:to x="100000" y="100000"/>
                                    </p:animScale>
                                  </p:childTnLst>
                                </p:cTn>
                              </p:par>
                            </p:childTnLst>
                          </p:cTn>
                        </p:par>
                      </p:childTnLst>
                    </p:cTn>
                  </p:par>
                  <p:par>
                    <p:cTn id="69" fill="hold">
                      <p:stCondLst>
                        <p:cond delay="indefinite"/>
                      </p:stCondLst>
                      <p:childTnLst>
                        <p:par>
                          <p:cTn id="70" fill="hold">
                            <p:stCondLst>
                              <p:cond delay="0"/>
                            </p:stCondLst>
                            <p:childTnLst>
                              <p:par>
                                <p:cTn id="71" presetID="26" presetClass="entr" presetSubtype="0" fill="hold" grpId="0" nodeType="clickEffect">
                                  <p:stCondLst>
                                    <p:cond delay="0"/>
                                  </p:stCondLst>
                                  <p:childTnLst>
                                    <p:set>
                                      <p:cBhvr>
                                        <p:cTn id="72" dur="1" fill="hold">
                                          <p:stCondLst>
                                            <p:cond delay="0"/>
                                          </p:stCondLst>
                                        </p:cTn>
                                        <p:tgtEl>
                                          <p:spTgt spid="41"/>
                                        </p:tgtEl>
                                        <p:attrNameLst>
                                          <p:attrName>style.visibility</p:attrName>
                                        </p:attrNameLst>
                                      </p:cBhvr>
                                      <p:to>
                                        <p:strVal val="visible"/>
                                      </p:to>
                                    </p:set>
                                    <p:animEffect transition="in" filter="wipe(down)">
                                      <p:cBhvr>
                                        <p:cTn id="73" dur="580">
                                          <p:stCondLst>
                                            <p:cond delay="0"/>
                                          </p:stCondLst>
                                        </p:cTn>
                                        <p:tgtEl>
                                          <p:spTgt spid="41"/>
                                        </p:tgtEl>
                                      </p:cBhvr>
                                    </p:animEffect>
                                    <p:anim calcmode="lin" valueType="num">
                                      <p:cBhvr>
                                        <p:cTn id="74" dur="1822" tmFilter="0,0; 0.14,0.36; 0.43,0.73; 0.71,0.91; 1.0,1.0">
                                          <p:stCondLst>
                                            <p:cond delay="0"/>
                                          </p:stCondLst>
                                        </p:cTn>
                                        <p:tgtEl>
                                          <p:spTgt spid="41"/>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41"/>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41"/>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41"/>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41"/>
                                        </p:tgtEl>
                                        <p:attrNameLst>
                                          <p:attrName>ppt_y</p:attrName>
                                        </p:attrNameLst>
                                      </p:cBhvr>
                                      <p:tavLst>
                                        <p:tav tm="0" fmla="#ppt_y-sin(pi*$)/81">
                                          <p:val>
                                            <p:fltVal val="0"/>
                                          </p:val>
                                        </p:tav>
                                        <p:tav tm="100000">
                                          <p:val>
                                            <p:fltVal val="1"/>
                                          </p:val>
                                        </p:tav>
                                      </p:tavLst>
                                    </p:anim>
                                    <p:animScale>
                                      <p:cBhvr>
                                        <p:cTn id="79" dur="26">
                                          <p:stCondLst>
                                            <p:cond delay="650"/>
                                          </p:stCondLst>
                                        </p:cTn>
                                        <p:tgtEl>
                                          <p:spTgt spid="41"/>
                                        </p:tgtEl>
                                      </p:cBhvr>
                                      <p:to x="100000" y="60000"/>
                                    </p:animScale>
                                    <p:animScale>
                                      <p:cBhvr>
                                        <p:cTn id="80" dur="166" decel="50000">
                                          <p:stCondLst>
                                            <p:cond delay="676"/>
                                          </p:stCondLst>
                                        </p:cTn>
                                        <p:tgtEl>
                                          <p:spTgt spid="41"/>
                                        </p:tgtEl>
                                      </p:cBhvr>
                                      <p:to x="100000" y="100000"/>
                                    </p:animScale>
                                    <p:animScale>
                                      <p:cBhvr>
                                        <p:cTn id="81" dur="26">
                                          <p:stCondLst>
                                            <p:cond delay="1312"/>
                                          </p:stCondLst>
                                        </p:cTn>
                                        <p:tgtEl>
                                          <p:spTgt spid="41"/>
                                        </p:tgtEl>
                                      </p:cBhvr>
                                      <p:to x="100000" y="80000"/>
                                    </p:animScale>
                                    <p:animScale>
                                      <p:cBhvr>
                                        <p:cTn id="82" dur="166" decel="50000">
                                          <p:stCondLst>
                                            <p:cond delay="1338"/>
                                          </p:stCondLst>
                                        </p:cTn>
                                        <p:tgtEl>
                                          <p:spTgt spid="41"/>
                                        </p:tgtEl>
                                      </p:cBhvr>
                                      <p:to x="100000" y="100000"/>
                                    </p:animScale>
                                    <p:animScale>
                                      <p:cBhvr>
                                        <p:cTn id="83" dur="26">
                                          <p:stCondLst>
                                            <p:cond delay="1642"/>
                                          </p:stCondLst>
                                        </p:cTn>
                                        <p:tgtEl>
                                          <p:spTgt spid="41"/>
                                        </p:tgtEl>
                                      </p:cBhvr>
                                      <p:to x="100000" y="90000"/>
                                    </p:animScale>
                                    <p:animScale>
                                      <p:cBhvr>
                                        <p:cTn id="84" dur="166" decel="50000">
                                          <p:stCondLst>
                                            <p:cond delay="1668"/>
                                          </p:stCondLst>
                                        </p:cTn>
                                        <p:tgtEl>
                                          <p:spTgt spid="41"/>
                                        </p:tgtEl>
                                      </p:cBhvr>
                                      <p:to x="100000" y="100000"/>
                                    </p:animScale>
                                    <p:animScale>
                                      <p:cBhvr>
                                        <p:cTn id="85" dur="26">
                                          <p:stCondLst>
                                            <p:cond delay="1808"/>
                                          </p:stCondLst>
                                        </p:cTn>
                                        <p:tgtEl>
                                          <p:spTgt spid="41"/>
                                        </p:tgtEl>
                                      </p:cBhvr>
                                      <p:to x="100000" y="95000"/>
                                    </p:animScale>
                                    <p:animScale>
                                      <p:cBhvr>
                                        <p:cTn id="86" dur="166" decel="50000">
                                          <p:stCondLst>
                                            <p:cond delay="1834"/>
                                          </p:stCondLst>
                                        </p:cTn>
                                        <p:tgtEl>
                                          <p:spTgt spid="41"/>
                                        </p:tgtEl>
                                      </p:cBhvr>
                                      <p:to x="100000" y="100000"/>
                                    </p:animScale>
                                  </p:childTnLst>
                                </p:cTn>
                              </p:par>
                            </p:childTnLst>
                          </p:cTn>
                        </p:par>
                      </p:childTnLst>
                    </p:cTn>
                  </p:par>
                  <p:par>
                    <p:cTn id="87" fill="hold">
                      <p:stCondLst>
                        <p:cond delay="indefinite"/>
                      </p:stCondLst>
                      <p:childTnLst>
                        <p:par>
                          <p:cTn id="88" fill="hold">
                            <p:stCondLst>
                              <p:cond delay="0"/>
                            </p:stCondLst>
                            <p:childTnLst>
                              <p:par>
                                <p:cTn id="89" presetID="26" presetClass="entr" presetSubtype="0" fill="hold" grpId="0" nodeType="clickEffect">
                                  <p:stCondLst>
                                    <p:cond delay="0"/>
                                  </p:stCondLst>
                                  <p:childTnLst>
                                    <p:set>
                                      <p:cBhvr>
                                        <p:cTn id="90" dur="1" fill="hold">
                                          <p:stCondLst>
                                            <p:cond delay="0"/>
                                          </p:stCondLst>
                                        </p:cTn>
                                        <p:tgtEl>
                                          <p:spTgt spid="42"/>
                                        </p:tgtEl>
                                        <p:attrNameLst>
                                          <p:attrName>style.visibility</p:attrName>
                                        </p:attrNameLst>
                                      </p:cBhvr>
                                      <p:to>
                                        <p:strVal val="visible"/>
                                      </p:to>
                                    </p:set>
                                    <p:animEffect transition="in" filter="wipe(down)">
                                      <p:cBhvr>
                                        <p:cTn id="91" dur="580">
                                          <p:stCondLst>
                                            <p:cond delay="0"/>
                                          </p:stCondLst>
                                        </p:cTn>
                                        <p:tgtEl>
                                          <p:spTgt spid="42"/>
                                        </p:tgtEl>
                                      </p:cBhvr>
                                    </p:animEffect>
                                    <p:anim calcmode="lin" valueType="num">
                                      <p:cBhvr>
                                        <p:cTn id="92" dur="1822" tmFilter="0,0; 0.14,0.36; 0.43,0.73; 0.71,0.91; 1.0,1.0">
                                          <p:stCondLst>
                                            <p:cond delay="0"/>
                                          </p:stCondLst>
                                        </p:cTn>
                                        <p:tgtEl>
                                          <p:spTgt spid="42"/>
                                        </p:tgtEl>
                                        <p:attrNameLst>
                                          <p:attrName>ppt_x</p:attrName>
                                        </p:attrNameLst>
                                      </p:cBhvr>
                                      <p:tavLst>
                                        <p:tav tm="0">
                                          <p:val>
                                            <p:strVal val="#ppt_x-0.25"/>
                                          </p:val>
                                        </p:tav>
                                        <p:tav tm="100000">
                                          <p:val>
                                            <p:strVal val="#ppt_x"/>
                                          </p:val>
                                        </p:tav>
                                      </p:tavLst>
                                    </p:anim>
                                    <p:anim calcmode="lin" valueType="num">
                                      <p:cBhvr>
                                        <p:cTn id="93" dur="664" tmFilter="0.0,0.0; 0.25,0.07; 0.50,0.2; 0.75,0.467; 1.0,1.0">
                                          <p:stCondLst>
                                            <p:cond delay="0"/>
                                          </p:stCondLst>
                                        </p:cTn>
                                        <p:tgtEl>
                                          <p:spTgt spid="42"/>
                                        </p:tgtEl>
                                        <p:attrNameLst>
                                          <p:attrName>ppt_y</p:attrName>
                                        </p:attrNameLst>
                                      </p:cBhvr>
                                      <p:tavLst>
                                        <p:tav tm="0" fmla="#ppt_y-sin(pi*$)/3">
                                          <p:val>
                                            <p:fltVal val="0.5"/>
                                          </p:val>
                                        </p:tav>
                                        <p:tav tm="100000">
                                          <p:val>
                                            <p:fltVal val="1"/>
                                          </p:val>
                                        </p:tav>
                                      </p:tavLst>
                                    </p:anim>
                                    <p:anim calcmode="lin" valueType="num">
                                      <p:cBhvr>
                                        <p:cTn id="94" dur="664" tmFilter="0, 0; 0.125,0.2665; 0.25,0.4; 0.375,0.465; 0.5,0.5;  0.625,0.535; 0.75,0.6; 0.875,0.7335; 1,1">
                                          <p:stCondLst>
                                            <p:cond delay="664"/>
                                          </p:stCondLst>
                                        </p:cTn>
                                        <p:tgtEl>
                                          <p:spTgt spid="42"/>
                                        </p:tgtEl>
                                        <p:attrNameLst>
                                          <p:attrName>ppt_y</p:attrName>
                                        </p:attrNameLst>
                                      </p:cBhvr>
                                      <p:tavLst>
                                        <p:tav tm="0" fmla="#ppt_y-sin(pi*$)/9">
                                          <p:val>
                                            <p:fltVal val="0"/>
                                          </p:val>
                                        </p:tav>
                                        <p:tav tm="100000">
                                          <p:val>
                                            <p:fltVal val="1"/>
                                          </p:val>
                                        </p:tav>
                                      </p:tavLst>
                                    </p:anim>
                                    <p:anim calcmode="lin" valueType="num">
                                      <p:cBhvr>
                                        <p:cTn id="95" dur="332" tmFilter="0, 0; 0.125,0.2665; 0.25,0.4; 0.375,0.465; 0.5,0.5;  0.625,0.535; 0.75,0.6; 0.875,0.7335; 1,1">
                                          <p:stCondLst>
                                            <p:cond delay="1324"/>
                                          </p:stCondLst>
                                        </p:cTn>
                                        <p:tgtEl>
                                          <p:spTgt spid="42"/>
                                        </p:tgtEl>
                                        <p:attrNameLst>
                                          <p:attrName>ppt_y</p:attrName>
                                        </p:attrNameLst>
                                      </p:cBhvr>
                                      <p:tavLst>
                                        <p:tav tm="0" fmla="#ppt_y-sin(pi*$)/27">
                                          <p:val>
                                            <p:fltVal val="0"/>
                                          </p:val>
                                        </p:tav>
                                        <p:tav tm="100000">
                                          <p:val>
                                            <p:fltVal val="1"/>
                                          </p:val>
                                        </p:tav>
                                      </p:tavLst>
                                    </p:anim>
                                    <p:anim calcmode="lin" valueType="num">
                                      <p:cBhvr>
                                        <p:cTn id="96" dur="164" tmFilter="0, 0; 0.125,0.2665; 0.25,0.4; 0.375,0.465; 0.5,0.5;  0.625,0.535; 0.75,0.6; 0.875,0.7335; 1,1">
                                          <p:stCondLst>
                                            <p:cond delay="1656"/>
                                          </p:stCondLst>
                                        </p:cTn>
                                        <p:tgtEl>
                                          <p:spTgt spid="42"/>
                                        </p:tgtEl>
                                        <p:attrNameLst>
                                          <p:attrName>ppt_y</p:attrName>
                                        </p:attrNameLst>
                                      </p:cBhvr>
                                      <p:tavLst>
                                        <p:tav tm="0" fmla="#ppt_y-sin(pi*$)/81">
                                          <p:val>
                                            <p:fltVal val="0"/>
                                          </p:val>
                                        </p:tav>
                                        <p:tav tm="100000">
                                          <p:val>
                                            <p:fltVal val="1"/>
                                          </p:val>
                                        </p:tav>
                                      </p:tavLst>
                                    </p:anim>
                                    <p:animScale>
                                      <p:cBhvr>
                                        <p:cTn id="97" dur="26">
                                          <p:stCondLst>
                                            <p:cond delay="650"/>
                                          </p:stCondLst>
                                        </p:cTn>
                                        <p:tgtEl>
                                          <p:spTgt spid="42"/>
                                        </p:tgtEl>
                                      </p:cBhvr>
                                      <p:to x="100000" y="60000"/>
                                    </p:animScale>
                                    <p:animScale>
                                      <p:cBhvr>
                                        <p:cTn id="98" dur="166" decel="50000">
                                          <p:stCondLst>
                                            <p:cond delay="676"/>
                                          </p:stCondLst>
                                        </p:cTn>
                                        <p:tgtEl>
                                          <p:spTgt spid="42"/>
                                        </p:tgtEl>
                                      </p:cBhvr>
                                      <p:to x="100000" y="100000"/>
                                    </p:animScale>
                                    <p:animScale>
                                      <p:cBhvr>
                                        <p:cTn id="99" dur="26">
                                          <p:stCondLst>
                                            <p:cond delay="1312"/>
                                          </p:stCondLst>
                                        </p:cTn>
                                        <p:tgtEl>
                                          <p:spTgt spid="42"/>
                                        </p:tgtEl>
                                      </p:cBhvr>
                                      <p:to x="100000" y="80000"/>
                                    </p:animScale>
                                    <p:animScale>
                                      <p:cBhvr>
                                        <p:cTn id="100" dur="166" decel="50000">
                                          <p:stCondLst>
                                            <p:cond delay="1338"/>
                                          </p:stCondLst>
                                        </p:cTn>
                                        <p:tgtEl>
                                          <p:spTgt spid="42"/>
                                        </p:tgtEl>
                                      </p:cBhvr>
                                      <p:to x="100000" y="100000"/>
                                    </p:animScale>
                                    <p:animScale>
                                      <p:cBhvr>
                                        <p:cTn id="101" dur="26">
                                          <p:stCondLst>
                                            <p:cond delay="1642"/>
                                          </p:stCondLst>
                                        </p:cTn>
                                        <p:tgtEl>
                                          <p:spTgt spid="42"/>
                                        </p:tgtEl>
                                      </p:cBhvr>
                                      <p:to x="100000" y="90000"/>
                                    </p:animScale>
                                    <p:animScale>
                                      <p:cBhvr>
                                        <p:cTn id="102" dur="166" decel="50000">
                                          <p:stCondLst>
                                            <p:cond delay="1668"/>
                                          </p:stCondLst>
                                        </p:cTn>
                                        <p:tgtEl>
                                          <p:spTgt spid="42"/>
                                        </p:tgtEl>
                                      </p:cBhvr>
                                      <p:to x="100000" y="100000"/>
                                    </p:animScale>
                                    <p:animScale>
                                      <p:cBhvr>
                                        <p:cTn id="103" dur="26">
                                          <p:stCondLst>
                                            <p:cond delay="1808"/>
                                          </p:stCondLst>
                                        </p:cTn>
                                        <p:tgtEl>
                                          <p:spTgt spid="42"/>
                                        </p:tgtEl>
                                      </p:cBhvr>
                                      <p:to x="100000" y="95000"/>
                                    </p:animScale>
                                    <p:animScale>
                                      <p:cBhvr>
                                        <p:cTn id="104" dur="166" decel="50000">
                                          <p:stCondLst>
                                            <p:cond delay="1834"/>
                                          </p:stCondLst>
                                        </p:cTn>
                                        <p:tgtEl>
                                          <p:spTgt spid="4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34" grpId="0" animBg="1"/>
      <p:bldP spid="35" grpId="0"/>
      <p:bldP spid="36" grpId="0"/>
      <p:bldP spid="37" grpId="0"/>
      <p:bldP spid="38" grpId="0"/>
      <p:bldP spid="39" grpId="0"/>
      <p:bldP spid="40" grpId="0"/>
      <p:bldP spid="41" grpId="0"/>
      <p:bldP spid="4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172851" y="914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6" name="Rectangle 5"/>
          <p:cNvSpPr/>
          <p:nvPr/>
        </p:nvSpPr>
        <p:spPr>
          <a:xfrm>
            <a:off x="705251" y="1009590"/>
            <a:ext cx="7391400" cy="400110"/>
          </a:xfrm>
          <a:prstGeom prst="rect">
            <a:avLst/>
          </a:prstGeom>
        </p:spPr>
        <p:txBody>
          <a:bodyPr wrap="square">
            <a:spAutoFit/>
          </a:bodyPr>
          <a:lstStyle/>
          <a:p>
            <a:pPr algn="r" rtl="1"/>
            <a:r>
              <a:rPr lang="ar-SA" sz="2000" b="1" dirty="0" smtClean="0">
                <a:solidFill>
                  <a:srgbClr val="7030A0"/>
                </a:solidFill>
              </a:rPr>
              <a:t>أكملي الفراغات فى الجمل التالية</a:t>
            </a:r>
            <a:endParaRPr lang="en-US" sz="2000" dirty="0">
              <a:solidFill>
                <a:srgbClr val="7030A0"/>
              </a:solidFill>
            </a:endParaRPr>
          </a:p>
        </p:txBody>
      </p:sp>
      <p:sp>
        <p:nvSpPr>
          <p:cNvPr id="9" name="Rectangle 8"/>
          <p:cNvSpPr/>
          <p:nvPr/>
        </p:nvSpPr>
        <p:spPr>
          <a:xfrm>
            <a:off x="2895600" y="1752600"/>
            <a:ext cx="1093340" cy="369332"/>
          </a:xfrm>
          <a:prstGeom prst="rect">
            <a:avLst/>
          </a:prstGeom>
        </p:spPr>
        <p:txBody>
          <a:bodyPr wrap="square">
            <a:spAutoFit/>
          </a:bodyPr>
          <a:lstStyle/>
          <a:p>
            <a:pPr algn="ctr"/>
            <a:r>
              <a:rPr lang="ar-SA" b="1" dirty="0" err="1" smtClean="0">
                <a:solidFill>
                  <a:srgbClr val="00B0F0"/>
                </a:solidFill>
                <a:latin typeface="Sakkal Majalla" pitchFamily="2" charset="-78"/>
                <a:cs typeface="Sakkal Majalla" pitchFamily="2" charset="-78"/>
              </a:rPr>
              <a:t>ترمذ</a:t>
            </a:r>
            <a:endParaRPr lang="ar-SA" dirty="0"/>
          </a:p>
        </p:txBody>
      </p:sp>
      <p:sp>
        <p:nvSpPr>
          <p:cNvPr id="13" name="Rectangle 6"/>
          <p:cNvSpPr/>
          <p:nvPr/>
        </p:nvSpPr>
        <p:spPr>
          <a:xfrm>
            <a:off x="304800" y="1752600"/>
            <a:ext cx="8382000" cy="646331"/>
          </a:xfrm>
          <a:prstGeom prst="rect">
            <a:avLst/>
          </a:prstGeom>
        </p:spPr>
        <p:txBody>
          <a:bodyPr wrap="square">
            <a:spAutoFit/>
          </a:bodyPr>
          <a:lstStyle/>
          <a:p>
            <a:pPr algn="r" rtl="1">
              <a:lnSpc>
                <a:spcPct val="200000"/>
              </a:lnSpc>
            </a:pPr>
            <a:r>
              <a:rPr lang="ar-SA" b="1" dirty="0" smtClean="0"/>
              <a:t>1- تمكن والي خراسان عبيد الله بن زياد سنة 54 هـ من </a:t>
            </a:r>
            <a:r>
              <a:rPr lang="ar-SA" b="1" dirty="0" err="1" smtClean="0"/>
              <a:t>دخول ...................</a:t>
            </a:r>
            <a:r>
              <a:rPr lang="ar-SA" b="1" dirty="0" smtClean="0"/>
              <a:t> </a:t>
            </a:r>
            <a:r>
              <a:rPr lang="ar-SA" b="1" dirty="0" err="1" smtClean="0"/>
              <a:t>و .........................</a:t>
            </a:r>
            <a:endParaRPr lang="en-US" dirty="0"/>
          </a:p>
        </p:txBody>
      </p:sp>
      <p:sp>
        <p:nvSpPr>
          <p:cNvPr id="15" name="Rectangle 6"/>
          <p:cNvSpPr/>
          <p:nvPr/>
        </p:nvSpPr>
        <p:spPr>
          <a:xfrm>
            <a:off x="1143000" y="3429000"/>
            <a:ext cx="7538782" cy="1131079"/>
          </a:xfrm>
          <a:prstGeom prst="rect">
            <a:avLst/>
          </a:prstGeom>
        </p:spPr>
        <p:txBody>
          <a:bodyPr wrap="square">
            <a:spAutoFit/>
          </a:bodyPr>
          <a:lstStyle/>
          <a:p>
            <a:pPr algn="r" rtl="1">
              <a:lnSpc>
                <a:spcPct val="200000"/>
              </a:lnSpc>
            </a:pPr>
            <a:r>
              <a:rPr lang="ar-SA" b="1" dirty="0" smtClean="0"/>
              <a:t>2- أبعد نقطة وصلتها الفتوحات الاسلامية فى بلاد ما وراء النهر </a:t>
            </a:r>
            <a:r>
              <a:rPr lang="ar-SA" b="1" dirty="0" err="1" smtClean="0"/>
              <a:t>هي .....................</a:t>
            </a:r>
            <a:r>
              <a:rPr lang="ar-SA" b="1" dirty="0" smtClean="0"/>
              <a:t> قاعدة تركستان الشرقية </a:t>
            </a:r>
            <a:r>
              <a:rPr lang="ar-SA" b="1" dirty="0" err="1" smtClean="0"/>
              <a:t>فى  ........................</a:t>
            </a:r>
            <a:endParaRPr lang="en-US" dirty="0"/>
          </a:p>
        </p:txBody>
      </p:sp>
      <p:sp>
        <p:nvSpPr>
          <p:cNvPr id="11" name="Rectangle 8"/>
          <p:cNvSpPr/>
          <p:nvPr/>
        </p:nvSpPr>
        <p:spPr>
          <a:xfrm>
            <a:off x="2411860" y="3429000"/>
            <a:ext cx="1093340" cy="369332"/>
          </a:xfrm>
          <a:prstGeom prst="rect">
            <a:avLst/>
          </a:prstGeom>
        </p:spPr>
        <p:txBody>
          <a:bodyPr wrap="square">
            <a:spAutoFit/>
          </a:bodyPr>
          <a:lstStyle/>
          <a:p>
            <a:pPr algn="ctr"/>
            <a:r>
              <a:rPr lang="ar-SA" b="1" dirty="0" err="1" smtClean="0">
                <a:solidFill>
                  <a:srgbClr val="00B0F0"/>
                </a:solidFill>
                <a:latin typeface="Sakkal Majalla" pitchFamily="2" charset="-78"/>
                <a:cs typeface="Sakkal Majalla" pitchFamily="2" charset="-78"/>
              </a:rPr>
              <a:t>كاشغر</a:t>
            </a:r>
            <a:endParaRPr lang="ar-SA" dirty="0"/>
          </a:p>
        </p:txBody>
      </p:sp>
      <p:sp>
        <p:nvSpPr>
          <p:cNvPr id="10" name="Rectangle 8"/>
          <p:cNvSpPr/>
          <p:nvPr/>
        </p:nvSpPr>
        <p:spPr>
          <a:xfrm>
            <a:off x="1219200" y="1752600"/>
            <a:ext cx="1093340" cy="369332"/>
          </a:xfrm>
          <a:prstGeom prst="rect">
            <a:avLst/>
          </a:prstGeom>
        </p:spPr>
        <p:txBody>
          <a:bodyPr wrap="square">
            <a:spAutoFit/>
          </a:bodyPr>
          <a:lstStyle/>
          <a:p>
            <a:pPr algn="ctr"/>
            <a:r>
              <a:rPr lang="ar-SA" b="1" dirty="0" smtClean="0">
                <a:solidFill>
                  <a:srgbClr val="00B0F0"/>
                </a:solidFill>
                <a:latin typeface="Sakkal Majalla" pitchFamily="2" charset="-78"/>
                <a:cs typeface="Sakkal Majalla" pitchFamily="2" charset="-78"/>
              </a:rPr>
              <a:t>بخاري</a:t>
            </a:r>
            <a:endParaRPr lang="ar-SA" dirty="0"/>
          </a:p>
        </p:txBody>
      </p:sp>
      <p:sp>
        <p:nvSpPr>
          <p:cNvPr id="12" name="Rectangle 8"/>
          <p:cNvSpPr/>
          <p:nvPr/>
        </p:nvSpPr>
        <p:spPr>
          <a:xfrm>
            <a:off x="5562600" y="4038600"/>
            <a:ext cx="1093340" cy="369332"/>
          </a:xfrm>
          <a:prstGeom prst="rect">
            <a:avLst/>
          </a:prstGeom>
        </p:spPr>
        <p:txBody>
          <a:bodyPr wrap="square">
            <a:spAutoFit/>
          </a:bodyPr>
          <a:lstStyle/>
          <a:p>
            <a:pPr algn="ctr"/>
            <a:r>
              <a:rPr lang="ar-SA" b="1" dirty="0" smtClean="0">
                <a:solidFill>
                  <a:srgbClr val="00B0F0"/>
                </a:solidFill>
                <a:latin typeface="Sakkal Majalla" pitchFamily="2" charset="-78"/>
                <a:cs typeface="Sakkal Majalla" pitchFamily="2" charset="-78"/>
              </a:rPr>
              <a:t>الصين</a:t>
            </a:r>
            <a:endParaRPr lang="ar-SA" dirty="0"/>
          </a:p>
        </p:txBody>
      </p:sp>
    </p:spTree>
    <p:extLst>
      <p:ext uri="{BB962C8B-B14F-4D97-AF65-F5344CB8AC3E}">
        <p14:creationId xmlns:p14="http://schemas.microsoft.com/office/powerpoint/2010/main" xmlns="" val="2691768851"/>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nodePh="1">
                                  <p:stCondLst>
                                    <p:cond delay="0"/>
                                  </p:stCondLst>
                                  <p:endCondLst>
                                    <p:cond evt="begin" delay="0">
                                      <p:tn val="15"/>
                                    </p:cond>
                                  </p:endCondLst>
                                  <p:childTnLst>
                                    <p:set>
                                      <p:cBhvr>
                                        <p:cTn id="16" dur="1" fill="hold">
                                          <p:stCondLst>
                                            <p:cond delay="0"/>
                                          </p:stCondLst>
                                        </p:cTn>
                                        <p:tgtEl>
                                          <p:spTgt spid="3"/>
                                        </p:tgtEl>
                                        <p:attrNameLst>
                                          <p:attrName>style.visibility</p:attrName>
                                        </p:attrNameLst>
                                      </p:cBhvr>
                                      <p:to>
                                        <p:strVal val="visible"/>
                                      </p:to>
                                    </p:set>
                                    <p:animEffect transition="in" filter="fade">
                                      <p:cBhvr>
                                        <p:cTn id="17" dur="800" decel="100000"/>
                                        <p:tgtEl>
                                          <p:spTgt spid="3"/>
                                        </p:tgtEl>
                                      </p:cBhvr>
                                    </p:animEffect>
                                    <p:anim calcmode="lin" valueType="num">
                                      <p:cBhvr>
                                        <p:cTn id="18" dur="800" decel="100000" fill="hold"/>
                                        <p:tgtEl>
                                          <p:spTgt spid="3"/>
                                        </p:tgtEl>
                                        <p:attrNameLst>
                                          <p:attrName>style.rotation</p:attrName>
                                        </p:attrNameLst>
                                      </p:cBhvr>
                                      <p:tavLst>
                                        <p:tav tm="0">
                                          <p:val>
                                            <p:fltVal val="-90"/>
                                          </p:val>
                                        </p:tav>
                                        <p:tav tm="100000">
                                          <p:val>
                                            <p:fltVal val="0"/>
                                          </p:val>
                                        </p:tav>
                                      </p:tavLst>
                                    </p:anim>
                                    <p:anim calcmode="lin" valueType="num">
                                      <p:cBhvr>
                                        <p:cTn id="19" dur="800" decel="100000" fill="hold"/>
                                        <p:tgtEl>
                                          <p:spTgt spid="3"/>
                                        </p:tgtEl>
                                        <p:attrNameLst>
                                          <p:attrName>ppt_x</p:attrName>
                                        </p:attrNameLst>
                                      </p:cBhvr>
                                      <p:tavLst>
                                        <p:tav tm="0">
                                          <p:val>
                                            <p:strVal val="#ppt_x+0.4"/>
                                          </p:val>
                                        </p:tav>
                                        <p:tav tm="100000">
                                          <p:val>
                                            <p:strVal val="#ppt_x-0.05"/>
                                          </p:val>
                                        </p:tav>
                                      </p:tavLst>
                                    </p:anim>
                                    <p:anim calcmode="lin" valueType="num">
                                      <p:cBhvr>
                                        <p:cTn id="20" dur="800" decel="100000" fill="hold"/>
                                        <p:tgtEl>
                                          <p:spTgt spid="3"/>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800" decel="100000"/>
                                        <p:tgtEl>
                                          <p:spTgt spid="6"/>
                                        </p:tgtEl>
                                      </p:cBhvr>
                                    </p:animEffect>
                                    <p:anim calcmode="lin" valueType="num">
                                      <p:cBhvr>
                                        <p:cTn id="28" dur="800" decel="100000" fill="hold"/>
                                        <p:tgtEl>
                                          <p:spTgt spid="6"/>
                                        </p:tgtEl>
                                        <p:attrNameLst>
                                          <p:attrName>style.rotation</p:attrName>
                                        </p:attrNameLst>
                                      </p:cBhvr>
                                      <p:tavLst>
                                        <p:tav tm="0">
                                          <p:val>
                                            <p:fltVal val="-90"/>
                                          </p:val>
                                        </p:tav>
                                        <p:tav tm="100000">
                                          <p:val>
                                            <p:fltVal val="0"/>
                                          </p:val>
                                        </p:tav>
                                      </p:tavLst>
                                    </p:anim>
                                    <p:anim calcmode="lin" valueType="num">
                                      <p:cBhvr>
                                        <p:cTn id="29" dur="800" decel="100000" fill="hold"/>
                                        <p:tgtEl>
                                          <p:spTgt spid="6"/>
                                        </p:tgtEl>
                                        <p:attrNameLst>
                                          <p:attrName>ppt_x</p:attrName>
                                        </p:attrNameLst>
                                      </p:cBhvr>
                                      <p:tavLst>
                                        <p:tav tm="0">
                                          <p:val>
                                            <p:strVal val="#ppt_x+0.4"/>
                                          </p:val>
                                        </p:tav>
                                        <p:tav tm="100000">
                                          <p:val>
                                            <p:strVal val="#ppt_x-0.05"/>
                                          </p:val>
                                        </p:tav>
                                      </p:tavLst>
                                    </p:anim>
                                    <p:anim calcmode="lin" valueType="num">
                                      <p:cBhvr>
                                        <p:cTn id="30" dur="800" decel="100000" fill="hold"/>
                                        <p:tgtEl>
                                          <p:spTgt spid="6"/>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9"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0-#ppt_w/2"/>
                                          </p:val>
                                        </p:tav>
                                        <p:tav tm="100000">
                                          <p:val>
                                            <p:strVal val="#ppt_x"/>
                                          </p:val>
                                        </p:tav>
                                      </p:tavLst>
                                    </p:anim>
                                    <p:anim calcmode="lin" valueType="num">
                                      <p:cBhvr additive="base">
                                        <p:cTn id="38"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p:cTn id="43" dur="500" fill="hold"/>
                                        <p:tgtEl>
                                          <p:spTgt spid="9"/>
                                        </p:tgtEl>
                                        <p:attrNameLst>
                                          <p:attrName>ppt_w</p:attrName>
                                        </p:attrNameLst>
                                      </p:cBhvr>
                                      <p:tavLst>
                                        <p:tav tm="0">
                                          <p:val>
                                            <p:fltVal val="0"/>
                                          </p:val>
                                        </p:tav>
                                        <p:tav tm="100000">
                                          <p:val>
                                            <p:strVal val="#ppt_w"/>
                                          </p:val>
                                        </p:tav>
                                      </p:tavLst>
                                    </p:anim>
                                    <p:anim calcmode="lin" valueType="num">
                                      <p:cBhvr>
                                        <p:cTn id="44" dur="500" fill="hold"/>
                                        <p:tgtEl>
                                          <p:spTgt spid="9"/>
                                        </p:tgtEl>
                                        <p:attrNameLst>
                                          <p:attrName>ppt_h</p:attrName>
                                        </p:attrNameLst>
                                      </p:cBhvr>
                                      <p:tavLst>
                                        <p:tav tm="0">
                                          <p:val>
                                            <p:fltVal val="0"/>
                                          </p:val>
                                        </p:tav>
                                        <p:tav tm="100000">
                                          <p:val>
                                            <p:strVal val="#ppt_h"/>
                                          </p:val>
                                        </p:tav>
                                      </p:tavLst>
                                    </p:anim>
                                    <p:animEffect transition="in" filter="fade">
                                      <p:cBhvr>
                                        <p:cTn id="45" dur="500"/>
                                        <p:tgtEl>
                                          <p:spTgt spid="9"/>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0"/>
                                        </p:tgtEl>
                                        <p:attrNameLst>
                                          <p:attrName>style.visibility</p:attrName>
                                        </p:attrNameLst>
                                      </p:cBhvr>
                                      <p:to>
                                        <p:strVal val="visible"/>
                                      </p:to>
                                    </p:set>
                                    <p:anim calcmode="lin" valueType="num">
                                      <p:cBhvr>
                                        <p:cTn id="50" dur="500" fill="hold"/>
                                        <p:tgtEl>
                                          <p:spTgt spid="10"/>
                                        </p:tgtEl>
                                        <p:attrNameLst>
                                          <p:attrName>ppt_w</p:attrName>
                                        </p:attrNameLst>
                                      </p:cBhvr>
                                      <p:tavLst>
                                        <p:tav tm="0">
                                          <p:val>
                                            <p:fltVal val="0"/>
                                          </p:val>
                                        </p:tav>
                                        <p:tav tm="100000">
                                          <p:val>
                                            <p:strVal val="#ppt_w"/>
                                          </p:val>
                                        </p:tav>
                                      </p:tavLst>
                                    </p:anim>
                                    <p:anim calcmode="lin" valueType="num">
                                      <p:cBhvr>
                                        <p:cTn id="51" dur="500" fill="hold"/>
                                        <p:tgtEl>
                                          <p:spTgt spid="10"/>
                                        </p:tgtEl>
                                        <p:attrNameLst>
                                          <p:attrName>ppt_h</p:attrName>
                                        </p:attrNameLst>
                                      </p:cBhvr>
                                      <p:tavLst>
                                        <p:tav tm="0">
                                          <p:val>
                                            <p:fltVal val="0"/>
                                          </p:val>
                                        </p:tav>
                                        <p:tav tm="100000">
                                          <p:val>
                                            <p:strVal val="#ppt_h"/>
                                          </p:val>
                                        </p:tav>
                                      </p:tavLst>
                                    </p:anim>
                                    <p:animEffect transition="in" filter="fade">
                                      <p:cBhvr>
                                        <p:cTn id="52" dur="5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2" presetClass="entr" presetSubtype="9"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 calcmode="lin" valueType="num">
                                      <p:cBhvr additive="base">
                                        <p:cTn id="57" dur="500" fill="hold"/>
                                        <p:tgtEl>
                                          <p:spTgt spid="15"/>
                                        </p:tgtEl>
                                        <p:attrNameLst>
                                          <p:attrName>ppt_x</p:attrName>
                                        </p:attrNameLst>
                                      </p:cBhvr>
                                      <p:tavLst>
                                        <p:tav tm="0">
                                          <p:val>
                                            <p:strVal val="0-#ppt_w/2"/>
                                          </p:val>
                                        </p:tav>
                                        <p:tav tm="100000">
                                          <p:val>
                                            <p:strVal val="#ppt_x"/>
                                          </p:val>
                                        </p:tav>
                                      </p:tavLst>
                                    </p:anim>
                                    <p:anim calcmode="lin" valueType="num">
                                      <p:cBhvr additive="base">
                                        <p:cTn id="58"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11"/>
                                        </p:tgtEl>
                                        <p:attrNameLst>
                                          <p:attrName>style.visibility</p:attrName>
                                        </p:attrNameLst>
                                      </p:cBhvr>
                                      <p:to>
                                        <p:strVal val="visible"/>
                                      </p:to>
                                    </p:set>
                                    <p:anim calcmode="lin" valueType="num">
                                      <p:cBhvr>
                                        <p:cTn id="63" dur="500" fill="hold"/>
                                        <p:tgtEl>
                                          <p:spTgt spid="11"/>
                                        </p:tgtEl>
                                        <p:attrNameLst>
                                          <p:attrName>ppt_w</p:attrName>
                                        </p:attrNameLst>
                                      </p:cBhvr>
                                      <p:tavLst>
                                        <p:tav tm="0">
                                          <p:val>
                                            <p:fltVal val="0"/>
                                          </p:val>
                                        </p:tav>
                                        <p:tav tm="100000">
                                          <p:val>
                                            <p:strVal val="#ppt_w"/>
                                          </p:val>
                                        </p:tav>
                                      </p:tavLst>
                                    </p:anim>
                                    <p:anim calcmode="lin" valueType="num">
                                      <p:cBhvr>
                                        <p:cTn id="64" dur="500" fill="hold"/>
                                        <p:tgtEl>
                                          <p:spTgt spid="11"/>
                                        </p:tgtEl>
                                        <p:attrNameLst>
                                          <p:attrName>ppt_h</p:attrName>
                                        </p:attrNameLst>
                                      </p:cBhvr>
                                      <p:tavLst>
                                        <p:tav tm="0">
                                          <p:val>
                                            <p:fltVal val="0"/>
                                          </p:val>
                                        </p:tav>
                                        <p:tav tm="100000">
                                          <p:val>
                                            <p:strVal val="#ppt_h"/>
                                          </p:val>
                                        </p:tav>
                                      </p:tavLst>
                                    </p:anim>
                                    <p:animEffect transition="in" filter="fade">
                                      <p:cBhvr>
                                        <p:cTn id="65" dur="500"/>
                                        <p:tgtEl>
                                          <p:spTgt spid="11"/>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12"/>
                                        </p:tgtEl>
                                        <p:attrNameLst>
                                          <p:attrName>style.visibility</p:attrName>
                                        </p:attrNameLst>
                                      </p:cBhvr>
                                      <p:to>
                                        <p:strVal val="visible"/>
                                      </p:to>
                                    </p:set>
                                    <p:anim calcmode="lin" valueType="num">
                                      <p:cBhvr>
                                        <p:cTn id="70" dur="500" fill="hold"/>
                                        <p:tgtEl>
                                          <p:spTgt spid="12"/>
                                        </p:tgtEl>
                                        <p:attrNameLst>
                                          <p:attrName>ppt_w</p:attrName>
                                        </p:attrNameLst>
                                      </p:cBhvr>
                                      <p:tavLst>
                                        <p:tav tm="0">
                                          <p:val>
                                            <p:fltVal val="0"/>
                                          </p:val>
                                        </p:tav>
                                        <p:tav tm="100000">
                                          <p:val>
                                            <p:strVal val="#ppt_w"/>
                                          </p:val>
                                        </p:tav>
                                      </p:tavLst>
                                    </p:anim>
                                    <p:anim calcmode="lin" valueType="num">
                                      <p:cBhvr>
                                        <p:cTn id="71" dur="500" fill="hold"/>
                                        <p:tgtEl>
                                          <p:spTgt spid="12"/>
                                        </p:tgtEl>
                                        <p:attrNameLst>
                                          <p:attrName>ppt_h</p:attrName>
                                        </p:attrNameLst>
                                      </p:cBhvr>
                                      <p:tavLst>
                                        <p:tav tm="0">
                                          <p:val>
                                            <p:fltVal val="0"/>
                                          </p:val>
                                        </p:tav>
                                        <p:tav tm="100000">
                                          <p:val>
                                            <p:strVal val="#ppt_h"/>
                                          </p:val>
                                        </p:tav>
                                      </p:tavLst>
                                    </p:anim>
                                    <p:animEffect transition="in" filter="fade">
                                      <p:cBhvr>
                                        <p:cTn id="7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6" grpId="0"/>
      <p:bldP spid="9" grpId="0"/>
      <p:bldP spid="13" grpId="0"/>
      <p:bldP spid="15" grpId="0"/>
      <p:bldP spid="11" grpId="0"/>
      <p:bldP spid="10" grpId="0"/>
      <p:bldP spid="12"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848600" y="1295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4" name="AutoShape 1"/>
          <p:cNvSpPr>
            <a:spLocks noChangeArrowheads="1"/>
          </p:cNvSpPr>
          <p:nvPr/>
        </p:nvSpPr>
        <p:spPr bwMode="auto">
          <a:xfrm>
            <a:off x="1592944" y="457200"/>
            <a:ext cx="5569856" cy="5810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5" name="Rectangle 3"/>
          <p:cNvSpPr>
            <a:spLocks noChangeArrowheads="1"/>
          </p:cNvSpPr>
          <p:nvPr/>
        </p:nvSpPr>
        <p:spPr bwMode="auto">
          <a:xfrm>
            <a:off x="2810147" y="528935"/>
            <a:ext cx="3523722"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kumimoji="0" lang="ar-SA" sz="2400" b="1" i="0" u="none" strike="noStrike" cap="none" normalizeH="0" baseline="0" dirty="0" smtClean="0">
                <a:ln>
                  <a:noFill/>
                </a:ln>
                <a:solidFill>
                  <a:srgbClr val="002060"/>
                </a:solidFill>
                <a:effectLst/>
                <a:latin typeface="Sultan bold"/>
                <a:ea typeface="Times New Roman" pitchFamily="18" charset="0"/>
                <a:cs typeface="Arial" pitchFamily="34" charset="0"/>
              </a:rPr>
              <a:t>ثالث</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kumimoji="0" lang="ar-SA" sz="2400" b="1" i="0" u="none" strike="noStrike" cap="none" normalizeH="0" baseline="0" dirty="0" smtClean="0">
                <a:ln>
                  <a:noFill/>
                </a:ln>
                <a:solidFill>
                  <a:srgbClr val="FF0000"/>
                </a:solidFill>
                <a:effectLst/>
                <a:latin typeface="Sultan bold"/>
                <a:ea typeface="Times New Roman" pitchFamily="18" charset="0"/>
                <a:cs typeface="Arial" pitchFamily="34" charset="0"/>
              </a:rPr>
              <a:t>حوادث</a:t>
            </a:r>
            <a:r>
              <a:rPr kumimoji="0" lang="ar-SA" sz="2400" b="1" i="0" u="none" strike="noStrike" cap="none" normalizeH="0" dirty="0" smtClean="0">
                <a:ln>
                  <a:noFill/>
                </a:ln>
                <a:solidFill>
                  <a:srgbClr val="FF0000"/>
                </a:solidFill>
                <a:effectLst/>
                <a:latin typeface="Sultan bold"/>
                <a:ea typeface="Times New Roman" pitchFamily="18" charset="0"/>
                <a:cs typeface="Arial" pitchFamily="34" charset="0"/>
              </a:rPr>
              <a:t> العصر(2</a:t>
            </a:r>
            <a:r>
              <a:rPr kumimoji="0" lang="ar-SA" sz="2400" b="1" i="0" u="none" strike="noStrike" cap="none" normalizeH="0" dirty="0" err="1" smtClean="0">
                <a:ln>
                  <a:noFill/>
                </a:ln>
                <a:solidFill>
                  <a:srgbClr val="FF0000"/>
                </a:solidFill>
                <a:effectLst/>
                <a:latin typeface="Sultan bold"/>
                <a:ea typeface="Times New Roman" pitchFamily="18" charset="0"/>
                <a:cs typeface="Arial" pitchFamily="34" charset="0"/>
              </a:rPr>
              <a:t>)</a:t>
            </a:r>
            <a:endParaRPr kumimoji="0" lang="ar-EG"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3962400" y="1371600"/>
            <a:ext cx="3914854" cy="400110"/>
          </a:xfrm>
          <a:prstGeom prst="rect">
            <a:avLst/>
          </a:prstGeom>
        </p:spPr>
        <p:txBody>
          <a:bodyPr wrap="none">
            <a:spAutoFit/>
          </a:bodyPr>
          <a:lstStyle/>
          <a:p>
            <a:pPr rtl="1"/>
            <a:r>
              <a:rPr lang="ar-SA" sz="2000" b="1" dirty="0" smtClean="0">
                <a:solidFill>
                  <a:srgbClr val="7030A0"/>
                </a:solidFill>
              </a:rPr>
              <a:t>اختاري الاجابة الصحيحة من العبارات التالية </a:t>
            </a:r>
            <a:endParaRPr lang="en-US" sz="2000" dirty="0">
              <a:solidFill>
                <a:srgbClr val="7030A0"/>
              </a:solidFill>
            </a:endParaRPr>
          </a:p>
        </p:txBody>
      </p:sp>
      <p:sp>
        <p:nvSpPr>
          <p:cNvPr id="10" name="Rectangle 9"/>
          <p:cNvSpPr/>
          <p:nvPr/>
        </p:nvSpPr>
        <p:spPr>
          <a:xfrm>
            <a:off x="7391400" y="2819400"/>
            <a:ext cx="991846" cy="515526"/>
          </a:xfrm>
          <a:prstGeom prst="rect">
            <a:avLst/>
          </a:prstGeom>
        </p:spPr>
        <p:txBody>
          <a:bodyPr wrap="square">
            <a:spAutoFit/>
          </a:bodyPr>
          <a:lstStyle/>
          <a:p>
            <a:pPr algn="r">
              <a:lnSpc>
                <a:spcPct val="150000"/>
              </a:lnSpc>
            </a:pPr>
            <a:r>
              <a:rPr lang="ar-SA" sz="2000" b="1" dirty="0" smtClean="0">
                <a:solidFill>
                  <a:srgbClr val="00B0F0"/>
                </a:solidFill>
                <a:latin typeface="Sakkal Majalla" pitchFamily="2" charset="-78"/>
                <a:cs typeface="Sakkal Majalla" pitchFamily="2" charset="-78"/>
              </a:rPr>
              <a:t>تهودة</a:t>
            </a:r>
            <a:endParaRPr lang="ar-SA" sz="2000" dirty="0"/>
          </a:p>
        </p:txBody>
      </p:sp>
      <p:sp>
        <p:nvSpPr>
          <p:cNvPr id="18" name="Rectangle 6"/>
          <p:cNvSpPr/>
          <p:nvPr/>
        </p:nvSpPr>
        <p:spPr>
          <a:xfrm>
            <a:off x="3733800" y="2209800"/>
            <a:ext cx="5131533" cy="369332"/>
          </a:xfrm>
          <a:prstGeom prst="rect">
            <a:avLst/>
          </a:prstGeom>
        </p:spPr>
        <p:txBody>
          <a:bodyPr wrap="none">
            <a:spAutoFit/>
          </a:bodyPr>
          <a:lstStyle/>
          <a:p>
            <a:pPr rtl="1"/>
            <a:r>
              <a:rPr lang="ar-SA" b="1" dirty="0" smtClean="0"/>
              <a:t>1- جرت بين عقبة بن نافع رحمه الله والبربر بزعامة </a:t>
            </a:r>
            <a:r>
              <a:rPr lang="ar-SA" b="1" dirty="0" err="1" smtClean="0"/>
              <a:t>كسيلة</a:t>
            </a:r>
            <a:r>
              <a:rPr lang="ar-SA" b="1" dirty="0" smtClean="0"/>
              <a:t> معركة</a:t>
            </a:r>
            <a:endParaRPr lang="en-US" dirty="0"/>
          </a:p>
        </p:txBody>
      </p:sp>
      <p:sp>
        <p:nvSpPr>
          <p:cNvPr id="19" name="Rectangle 9"/>
          <p:cNvSpPr/>
          <p:nvPr/>
        </p:nvSpPr>
        <p:spPr>
          <a:xfrm>
            <a:off x="7315200" y="4856202"/>
            <a:ext cx="915646" cy="553998"/>
          </a:xfrm>
          <a:prstGeom prst="rect">
            <a:avLst/>
          </a:prstGeom>
        </p:spPr>
        <p:txBody>
          <a:bodyPr wrap="square">
            <a:spAutoFit/>
          </a:bodyPr>
          <a:lstStyle/>
          <a:p>
            <a:pPr algn="r">
              <a:lnSpc>
                <a:spcPct val="150000"/>
              </a:lnSpc>
            </a:pPr>
            <a:r>
              <a:rPr lang="ar-SA" sz="2000" b="1" dirty="0" err="1" smtClean="0">
                <a:solidFill>
                  <a:srgbClr val="00B0F0"/>
                </a:solidFill>
                <a:latin typeface="Sakkal Majalla" pitchFamily="2" charset="-78"/>
                <a:cs typeface="Sakkal Majalla" pitchFamily="2" charset="-78"/>
              </a:rPr>
              <a:t>بجاية</a:t>
            </a:r>
            <a:endParaRPr lang="ar-SA" sz="2000" dirty="0"/>
          </a:p>
        </p:txBody>
      </p:sp>
      <p:sp>
        <p:nvSpPr>
          <p:cNvPr id="20" name="Rectangle 6"/>
          <p:cNvSpPr/>
          <p:nvPr/>
        </p:nvSpPr>
        <p:spPr>
          <a:xfrm>
            <a:off x="6477000" y="4355068"/>
            <a:ext cx="2416046" cy="369332"/>
          </a:xfrm>
          <a:prstGeom prst="rect">
            <a:avLst/>
          </a:prstGeom>
        </p:spPr>
        <p:txBody>
          <a:bodyPr wrap="none">
            <a:spAutoFit/>
          </a:bodyPr>
          <a:lstStyle/>
          <a:p>
            <a:pPr rtl="1"/>
            <a:r>
              <a:rPr lang="ar-SA" b="1" dirty="0" smtClean="0"/>
              <a:t>2- بني حسان بن نعمان مدينة</a:t>
            </a:r>
            <a:endParaRPr lang="en-US" dirty="0"/>
          </a:p>
        </p:txBody>
      </p:sp>
      <p:sp>
        <p:nvSpPr>
          <p:cNvPr id="11" name="Rectangle 9"/>
          <p:cNvSpPr/>
          <p:nvPr/>
        </p:nvSpPr>
        <p:spPr>
          <a:xfrm>
            <a:off x="4876800" y="2819400"/>
            <a:ext cx="1525246" cy="553998"/>
          </a:xfrm>
          <a:prstGeom prst="rect">
            <a:avLst/>
          </a:prstGeom>
        </p:spPr>
        <p:txBody>
          <a:bodyPr wrap="square">
            <a:spAutoFit/>
          </a:bodyPr>
          <a:lstStyle/>
          <a:p>
            <a:pPr algn="r">
              <a:lnSpc>
                <a:spcPct val="150000"/>
              </a:lnSpc>
            </a:pPr>
            <a:r>
              <a:rPr lang="ar-SA" sz="2000" b="1" dirty="0" smtClean="0">
                <a:solidFill>
                  <a:srgbClr val="00B0F0"/>
                </a:solidFill>
                <a:latin typeface="Sakkal Majalla" pitchFamily="2" charset="-78"/>
                <a:cs typeface="Sakkal Majalla" pitchFamily="2" charset="-78"/>
              </a:rPr>
              <a:t>حصن الجم</a:t>
            </a:r>
            <a:endParaRPr lang="ar-SA" sz="2000" dirty="0"/>
          </a:p>
        </p:txBody>
      </p:sp>
      <p:sp>
        <p:nvSpPr>
          <p:cNvPr id="12" name="Rectangle 9"/>
          <p:cNvSpPr/>
          <p:nvPr/>
        </p:nvSpPr>
        <p:spPr>
          <a:xfrm>
            <a:off x="2514600" y="2819400"/>
            <a:ext cx="991846" cy="515526"/>
          </a:xfrm>
          <a:prstGeom prst="rect">
            <a:avLst/>
          </a:prstGeom>
        </p:spPr>
        <p:txBody>
          <a:bodyPr wrap="square">
            <a:spAutoFit/>
          </a:bodyPr>
          <a:lstStyle/>
          <a:p>
            <a:pPr algn="r">
              <a:lnSpc>
                <a:spcPct val="150000"/>
              </a:lnSpc>
            </a:pPr>
            <a:r>
              <a:rPr lang="ar-SA" sz="2000" b="1" dirty="0" err="1" smtClean="0">
                <a:solidFill>
                  <a:srgbClr val="00B0F0"/>
                </a:solidFill>
                <a:latin typeface="Sakkal Majalla" pitchFamily="2" charset="-78"/>
                <a:cs typeface="Sakkal Majalla" pitchFamily="2" charset="-78"/>
              </a:rPr>
              <a:t>نيني</a:t>
            </a:r>
            <a:endParaRPr lang="ar-SA" sz="2000" dirty="0"/>
          </a:p>
        </p:txBody>
      </p:sp>
      <p:sp>
        <p:nvSpPr>
          <p:cNvPr id="13" name="Rectangle 9"/>
          <p:cNvSpPr/>
          <p:nvPr/>
        </p:nvSpPr>
        <p:spPr>
          <a:xfrm>
            <a:off x="5257800" y="4876800"/>
            <a:ext cx="915646" cy="515526"/>
          </a:xfrm>
          <a:prstGeom prst="rect">
            <a:avLst/>
          </a:prstGeom>
        </p:spPr>
        <p:txBody>
          <a:bodyPr wrap="square">
            <a:spAutoFit/>
          </a:bodyPr>
          <a:lstStyle/>
          <a:p>
            <a:pPr algn="r">
              <a:lnSpc>
                <a:spcPct val="150000"/>
              </a:lnSpc>
            </a:pPr>
            <a:r>
              <a:rPr lang="ar-SA" sz="2000" b="1" dirty="0" smtClean="0">
                <a:solidFill>
                  <a:srgbClr val="00B0F0"/>
                </a:solidFill>
                <a:latin typeface="Sakkal Majalla" pitchFamily="2" charset="-78"/>
                <a:cs typeface="Sakkal Majalla" pitchFamily="2" charset="-78"/>
              </a:rPr>
              <a:t>تونس</a:t>
            </a:r>
            <a:endParaRPr lang="ar-SA" sz="2000" dirty="0"/>
          </a:p>
        </p:txBody>
      </p:sp>
      <p:sp>
        <p:nvSpPr>
          <p:cNvPr id="14" name="Rectangle 9"/>
          <p:cNvSpPr/>
          <p:nvPr/>
        </p:nvSpPr>
        <p:spPr>
          <a:xfrm>
            <a:off x="3124200" y="4876800"/>
            <a:ext cx="915646" cy="515526"/>
          </a:xfrm>
          <a:prstGeom prst="rect">
            <a:avLst/>
          </a:prstGeom>
        </p:spPr>
        <p:txBody>
          <a:bodyPr wrap="square">
            <a:spAutoFit/>
          </a:bodyPr>
          <a:lstStyle/>
          <a:p>
            <a:pPr algn="r">
              <a:lnSpc>
                <a:spcPct val="150000"/>
              </a:lnSpc>
            </a:pPr>
            <a:r>
              <a:rPr lang="ar-SA" sz="2000" b="1" dirty="0" smtClean="0">
                <a:solidFill>
                  <a:srgbClr val="00B0F0"/>
                </a:solidFill>
                <a:latin typeface="Sakkal Majalla" pitchFamily="2" charset="-78"/>
                <a:cs typeface="Sakkal Majalla" pitchFamily="2" charset="-78"/>
              </a:rPr>
              <a:t>القيروان</a:t>
            </a:r>
            <a:endParaRPr lang="ar-SA" sz="2000" dirty="0"/>
          </a:p>
        </p:txBody>
      </p:sp>
      <p:sp>
        <p:nvSpPr>
          <p:cNvPr id="15" name="سهم مسنن إلى اليمين 14"/>
          <p:cNvSpPr/>
          <p:nvPr/>
        </p:nvSpPr>
        <p:spPr>
          <a:xfrm rot="16200000">
            <a:off x="7888933" y="3388668"/>
            <a:ext cx="452735" cy="381000"/>
          </a:xfrm>
          <a:prstGeom prst="notchedRightArrow">
            <a:avLst/>
          </a:prstGeom>
        </p:spPr>
        <p:style>
          <a:lnRef idx="1">
            <a:schemeClr val="accent2"/>
          </a:lnRef>
          <a:fillRef idx="3">
            <a:schemeClr val="accent2"/>
          </a:fillRef>
          <a:effectRef idx="2">
            <a:schemeClr val="accent2"/>
          </a:effectRef>
          <a:fontRef idx="minor">
            <a:schemeClr val="lt1"/>
          </a:fontRef>
        </p:style>
        <p:txBody>
          <a:bodyPr rtlCol="1" anchor="ctr"/>
          <a:lstStyle/>
          <a:p>
            <a:pPr algn="ctr"/>
            <a:endParaRPr lang="ar-SA"/>
          </a:p>
        </p:txBody>
      </p:sp>
      <p:sp>
        <p:nvSpPr>
          <p:cNvPr id="16" name="سهم مسنن إلى اليمين 15"/>
          <p:cNvSpPr/>
          <p:nvPr/>
        </p:nvSpPr>
        <p:spPr>
          <a:xfrm rot="16200000">
            <a:off x="5602933" y="5369867"/>
            <a:ext cx="452735" cy="381000"/>
          </a:xfrm>
          <a:prstGeom prst="notchedRightArrow">
            <a:avLst/>
          </a:prstGeom>
        </p:spPr>
        <p:style>
          <a:lnRef idx="1">
            <a:schemeClr val="accent2"/>
          </a:lnRef>
          <a:fillRef idx="3">
            <a:schemeClr val="accent2"/>
          </a:fillRef>
          <a:effectRef idx="2">
            <a:schemeClr val="accent2"/>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xmlns="" val="227520144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0-#ppt_w/2"/>
                                          </p:val>
                                        </p:tav>
                                        <p:tav tm="100000">
                                          <p:val>
                                            <p:strVal val="#ppt_x"/>
                                          </p:val>
                                        </p:tav>
                                      </p:tavLst>
                                    </p:anim>
                                    <p:anim calcmode="lin" valueType="num">
                                      <p:cBhvr additive="base">
                                        <p:cTn id="14"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0-#ppt_w/2"/>
                                          </p:val>
                                        </p:tav>
                                        <p:tav tm="100000">
                                          <p:val>
                                            <p:strVal val="#ppt_x"/>
                                          </p:val>
                                        </p:tav>
                                      </p:tavLst>
                                    </p:anim>
                                    <p:anim calcmode="lin" valueType="num">
                                      <p:cBhvr additive="base">
                                        <p:cTn id="20"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9"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0-#ppt_w/2"/>
                                          </p:val>
                                        </p:tav>
                                        <p:tav tm="100000">
                                          <p:val>
                                            <p:strVal val="#ppt_x"/>
                                          </p:val>
                                        </p:tav>
                                      </p:tavLst>
                                    </p:anim>
                                    <p:anim calcmode="lin" valueType="num">
                                      <p:cBhvr additive="base">
                                        <p:cTn id="26"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9"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0-#ppt_w/2"/>
                                          </p:val>
                                        </p:tav>
                                        <p:tav tm="100000">
                                          <p:val>
                                            <p:strVal val="#ppt_x"/>
                                          </p:val>
                                        </p:tav>
                                      </p:tavLst>
                                    </p:anim>
                                    <p:anim calcmode="lin" valueType="num">
                                      <p:cBhvr additive="base">
                                        <p:cTn id="32"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9"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cBhvr additive="base">
                                        <p:cTn id="37" dur="500" fill="hold"/>
                                        <p:tgtEl>
                                          <p:spTgt spid="18"/>
                                        </p:tgtEl>
                                        <p:attrNameLst>
                                          <p:attrName>ppt_x</p:attrName>
                                        </p:attrNameLst>
                                      </p:cBhvr>
                                      <p:tavLst>
                                        <p:tav tm="0">
                                          <p:val>
                                            <p:strVal val="0-#ppt_w/2"/>
                                          </p:val>
                                        </p:tav>
                                        <p:tav tm="100000">
                                          <p:val>
                                            <p:strVal val="#ppt_x"/>
                                          </p:val>
                                        </p:tav>
                                      </p:tavLst>
                                    </p:anim>
                                    <p:anim calcmode="lin" valueType="num">
                                      <p:cBhvr additive="base">
                                        <p:cTn id="38" dur="500" fill="hold"/>
                                        <p:tgtEl>
                                          <p:spTgt spid="18"/>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38" presetClass="entr" presetSubtype="0" accel="50000" fill="hold" grpId="0" nodeType="clickEffect">
                                  <p:stCondLst>
                                    <p:cond delay="0"/>
                                  </p:stCondLst>
                                  <p:iterate type="lt">
                                    <p:tmPct val="50000"/>
                                  </p:iterate>
                                  <p:childTnLst>
                                    <p:set>
                                      <p:cBhvr>
                                        <p:cTn id="42" dur="1" fill="hold">
                                          <p:stCondLst>
                                            <p:cond delay="0"/>
                                          </p:stCondLst>
                                        </p:cTn>
                                        <p:tgtEl>
                                          <p:spTgt spid="10"/>
                                        </p:tgtEl>
                                        <p:attrNameLst>
                                          <p:attrName>style.visibility</p:attrName>
                                        </p:attrNameLst>
                                      </p:cBhvr>
                                      <p:to>
                                        <p:strVal val="visible"/>
                                      </p:to>
                                    </p:set>
                                    <p:set>
                                      <p:cBhvr>
                                        <p:cTn id="43" dur="455" fill="hold">
                                          <p:stCondLst>
                                            <p:cond delay="0"/>
                                          </p:stCondLst>
                                        </p:cTn>
                                        <p:tgtEl>
                                          <p:spTgt spid="10"/>
                                        </p:tgtEl>
                                        <p:attrNameLst>
                                          <p:attrName>style.rotation</p:attrName>
                                        </p:attrNameLst>
                                      </p:cBhvr>
                                      <p:to>
                                        <p:strVal val="-45.0"/>
                                      </p:to>
                                    </p:set>
                                    <p:anim calcmode="lin" valueType="num">
                                      <p:cBhvr>
                                        <p:cTn id="44" dur="455" fill="hold">
                                          <p:stCondLst>
                                            <p:cond delay="455"/>
                                          </p:stCondLst>
                                        </p:cTn>
                                        <p:tgtEl>
                                          <p:spTgt spid="10"/>
                                        </p:tgtEl>
                                        <p:attrNameLst>
                                          <p:attrName>style.rotation</p:attrName>
                                        </p:attrNameLst>
                                      </p:cBhvr>
                                      <p:tavLst>
                                        <p:tav tm="0">
                                          <p:val>
                                            <p:fltVal val="-45"/>
                                          </p:val>
                                        </p:tav>
                                        <p:tav tm="69900">
                                          <p:val>
                                            <p:fltVal val="45"/>
                                          </p:val>
                                        </p:tav>
                                        <p:tav tm="100000">
                                          <p:val>
                                            <p:fltVal val="0"/>
                                          </p:val>
                                        </p:tav>
                                      </p:tavLst>
                                    </p:anim>
                                    <p:anim calcmode="lin" valueType="num">
                                      <p:cBhvr>
                                        <p:cTn id="45" dur="455" fill="hold">
                                          <p:stCondLst>
                                            <p:cond delay="0"/>
                                          </p:stCondLst>
                                        </p:cTn>
                                        <p:tgtEl>
                                          <p:spTgt spid="10"/>
                                        </p:tgtEl>
                                        <p:attrNameLst>
                                          <p:attrName>ppt_y</p:attrName>
                                        </p:attrNameLst>
                                      </p:cBhvr>
                                      <p:tavLst>
                                        <p:tav tm="0">
                                          <p:val>
                                            <p:strVal val="#ppt_y-1"/>
                                          </p:val>
                                        </p:tav>
                                        <p:tav tm="100000">
                                          <p:val>
                                            <p:strVal val="#ppt_y-(0.354*#ppt_w-0.172*#ppt_h)"/>
                                          </p:val>
                                        </p:tav>
                                      </p:tavLst>
                                    </p:anim>
                                    <p:anim calcmode="lin" valueType="num">
                                      <p:cBhvr>
                                        <p:cTn id="46" dur="156" decel="50000" autoRev="1" fill="hold">
                                          <p:stCondLst>
                                            <p:cond delay="455"/>
                                          </p:stCondLst>
                                        </p:cTn>
                                        <p:tgtEl>
                                          <p:spTgt spid="10"/>
                                        </p:tgtEl>
                                        <p:attrNameLst>
                                          <p:attrName>ppt_y</p:attrName>
                                        </p:attrNameLst>
                                      </p:cBhvr>
                                      <p:tavLst>
                                        <p:tav tm="0">
                                          <p:val>
                                            <p:strVal val="#ppt_y-(0.354*#ppt_w-0.172*#ppt_h)"/>
                                          </p:val>
                                        </p:tav>
                                        <p:tav tm="100000">
                                          <p:val>
                                            <p:strVal val="#ppt_y-(0.354*#ppt_w-0.172*#ppt_h)-#ppt_h/2"/>
                                          </p:val>
                                        </p:tav>
                                      </p:tavLst>
                                    </p:anim>
                                    <p:anim calcmode="lin" valueType="num">
                                      <p:cBhvr>
                                        <p:cTn id="47" dur="136" fill="hold">
                                          <p:stCondLst>
                                            <p:cond delay="864"/>
                                          </p:stCondLst>
                                        </p:cTn>
                                        <p:tgtEl>
                                          <p:spTgt spid="10"/>
                                        </p:tgtEl>
                                        <p:attrNameLst>
                                          <p:attrName>ppt_y</p:attrName>
                                        </p:attrNameLst>
                                      </p:cBhvr>
                                      <p:tavLst>
                                        <p:tav tm="0">
                                          <p:val>
                                            <p:strVal val="#ppt_y-(0.354*#ppt_w-0.172*#ppt_h)"/>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38" presetClass="entr" presetSubtype="0" accel="50000" fill="hold" grpId="0" nodeType="clickEffect">
                                  <p:stCondLst>
                                    <p:cond delay="0"/>
                                  </p:stCondLst>
                                  <p:iterate type="lt">
                                    <p:tmPct val="50000"/>
                                  </p:iterate>
                                  <p:childTnLst>
                                    <p:set>
                                      <p:cBhvr>
                                        <p:cTn id="51" dur="1" fill="hold">
                                          <p:stCondLst>
                                            <p:cond delay="0"/>
                                          </p:stCondLst>
                                        </p:cTn>
                                        <p:tgtEl>
                                          <p:spTgt spid="11"/>
                                        </p:tgtEl>
                                        <p:attrNameLst>
                                          <p:attrName>style.visibility</p:attrName>
                                        </p:attrNameLst>
                                      </p:cBhvr>
                                      <p:to>
                                        <p:strVal val="visible"/>
                                      </p:to>
                                    </p:set>
                                    <p:set>
                                      <p:cBhvr>
                                        <p:cTn id="52" dur="455" fill="hold">
                                          <p:stCondLst>
                                            <p:cond delay="0"/>
                                          </p:stCondLst>
                                        </p:cTn>
                                        <p:tgtEl>
                                          <p:spTgt spid="11"/>
                                        </p:tgtEl>
                                        <p:attrNameLst>
                                          <p:attrName>style.rotation</p:attrName>
                                        </p:attrNameLst>
                                      </p:cBhvr>
                                      <p:to>
                                        <p:strVal val="-45.0"/>
                                      </p:to>
                                    </p:set>
                                    <p:anim calcmode="lin" valueType="num">
                                      <p:cBhvr>
                                        <p:cTn id="53" dur="455" fill="hold">
                                          <p:stCondLst>
                                            <p:cond delay="455"/>
                                          </p:stCondLst>
                                        </p:cTn>
                                        <p:tgtEl>
                                          <p:spTgt spid="11"/>
                                        </p:tgtEl>
                                        <p:attrNameLst>
                                          <p:attrName>style.rotation</p:attrName>
                                        </p:attrNameLst>
                                      </p:cBhvr>
                                      <p:tavLst>
                                        <p:tav tm="0">
                                          <p:val>
                                            <p:fltVal val="-45"/>
                                          </p:val>
                                        </p:tav>
                                        <p:tav tm="69900">
                                          <p:val>
                                            <p:fltVal val="45"/>
                                          </p:val>
                                        </p:tav>
                                        <p:tav tm="100000">
                                          <p:val>
                                            <p:fltVal val="0"/>
                                          </p:val>
                                        </p:tav>
                                      </p:tavLst>
                                    </p:anim>
                                    <p:anim calcmode="lin" valueType="num">
                                      <p:cBhvr>
                                        <p:cTn id="54" dur="455" fill="hold">
                                          <p:stCondLst>
                                            <p:cond delay="0"/>
                                          </p:stCondLst>
                                        </p:cTn>
                                        <p:tgtEl>
                                          <p:spTgt spid="11"/>
                                        </p:tgtEl>
                                        <p:attrNameLst>
                                          <p:attrName>ppt_y</p:attrName>
                                        </p:attrNameLst>
                                      </p:cBhvr>
                                      <p:tavLst>
                                        <p:tav tm="0">
                                          <p:val>
                                            <p:strVal val="#ppt_y-1"/>
                                          </p:val>
                                        </p:tav>
                                        <p:tav tm="100000">
                                          <p:val>
                                            <p:strVal val="#ppt_y-(0.354*#ppt_w-0.172*#ppt_h)"/>
                                          </p:val>
                                        </p:tav>
                                      </p:tavLst>
                                    </p:anim>
                                    <p:anim calcmode="lin" valueType="num">
                                      <p:cBhvr>
                                        <p:cTn id="55" dur="156" decel="50000" autoRev="1" fill="hold">
                                          <p:stCondLst>
                                            <p:cond delay="455"/>
                                          </p:stCondLst>
                                        </p:cTn>
                                        <p:tgtEl>
                                          <p:spTgt spid="11"/>
                                        </p:tgtEl>
                                        <p:attrNameLst>
                                          <p:attrName>ppt_y</p:attrName>
                                        </p:attrNameLst>
                                      </p:cBhvr>
                                      <p:tavLst>
                                        <p:tav tm="0">
                                          <p:val>
                                            <p:strVal val="#ppt_y-(0.354*#ppt_w-0.172*#ppt_h)"/>
                                          </p:val>
                                        </p:tav>
                                        <p:tav tm="100000">
                                          <p:val>
                                            <p:strVal val="#ppt_y-(0.354*#ppt_w-0.172*#ppt_h)-#ppt_h/2"/>
                                          </p:val>
                                        </p:tav>
                                      </p:tavLst>
                                    </p:anim>
                                    <p:anim calcmode="lin" valueType="num">
                                      <p:cBhvr>
                                        <p:cTn id="56" dur="136" fill="hold">
                                          <p:stCondLst>
                                            <p:cond delay="864"/>
                                          </p:stCondLst>
                                        </p:cTn>
                                        <p:tgtEl>
                                          <p:spTgt spid="11"/>
                                        </p:tgtEl>
                                        <p:attrNameLst>
                                          <p:attrName>ppt_y</p:attrName>
                                        </p:attrNameLst>
                                      </p:cBhvr>
                                      <p:tavLst>
                                        <p:tav tm="0">
                                          <p:val>
                                            <p:strVal val="#ppt_y-(0.354*#ppt_w-0.172*#ppt_h)"/>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38" presetClass="entr" presetSubtype="0" accel="50000" fill="hold" grpId="0" nodeType="clickEffect">
                                  <p:stCondLst>
                                    <p:cond delay="0"/>
                                  </p:stCondLst>
                                  <p:iterate type="lt">
                                    <p:tmPct val="50000"/>
                                  </p:iterate>
                                  <p:childTnLst>
                                    <p:set>
                                      <p:cBhvr>
                                        <p:cTn id="60" dur="1" fill="hold">
                                          <p:stCondLst>
                                            <p:cond delay="0"/>
                                          </p:stCondLst>
                                        </p:cTn>
                                        <p:tgtEl>
                                          <p:spTgt spid="12"/>
                                        </p:tgtEl>
                                        <p:attrNameLst>
                                          <p:attrName>style.visibility</p:attrName>
                                        </p:attrNameLst>
                                      </p:cBhvr>
                                      <p:to>
                                        <p:strVal val="visible"/>
                                      </p:to>
                                    </p:set>
                                    <p:set>
                                      <p:cBhvr>
                                        <p:cTn id="61" dur="455" fill="hold">
                                          <p:stCondLst>
                                            <p:cond delay="0"/>
                                          </p:stCondLst>
                                        </p:cTn>
                                        <p:tgtEl>
                                          <p:spTgt spid="12"/>
                                        </p:tgtEl>
                                        <p:attrNameLst>
                                          <p:attrName>style.rotation</p:attrName>
                                        </p:attrNameLst>
                                      </p:cBhvr>
                                      <p:to>
                                        <p:strVal val="-45.0"/>
                                      </p:to>
                                    </p:set>
                                    <p:anim calcmode="lin" valueType="num">
                                      <p:cBhvr>
                                        <p:cTn id="62" dur="455" fill="hold">
                                          <p:stCondLst>
                                            <p:cond delay="455"/>
                                          </p:stCondLst>
                                        </p:cTn>
                                        <p:tgtEl>
                                          <p:spTgt spid="12"/>
                                        </p:tgtEl>
                                        <p:attrNameLst>
                                          <p:attrName>style.rotation</p:attrName>
                                        </p:attrNameLst>
                                      </p:cBhvr>
                                      <p:tavLst>
                                        <p:tav tm="0">
                                          <p:val>
                                            <p:fltVal val="-45"/>
                                          </p:val>
                                        </p:tav>
                                        <p:tav tm="69900">
                                          <p:val>
                                            <p:fltVal val="45"/>
                                          </p:val>
                                        </p:tav>
                                        <p:tav tm="100000">
                                          <p:val>
                                            <p:fltVal val="0"/>
                                          </p:val>
                                        </p:tav>
                                      </p:tavLst>
                                    </p:anim>
                                    <p:anim calcmode="lin" valueType="num">
                                      <p:cBhvr>
                                        <p:cTn id="63" dur="455" fill="hold">
                                          <p:stCondLst>
                                            <p:cond delay="0"/>
                                          </p:stCondLst>
                                        </p:cTn>
                                        <p:tgtEl>
                                          <p:spTgt spid="12"/>
                                        </p:tgtEl>
                                        <p:attrNameLst>
                                          <p:attrName>ppt_y</p:attrName>
                                        </p:attrNameLst>
                                      </p:cBhvr>
                                      <p:tavLst>
                                        <p:tav tm="0">
                                          <p:val>
                                            <p:strVal val="#ppt_y-1"/>
                                          </p:val>
                                        </p:tav>
                                        <p:tav tm="100000">
                                          <p:val>
                                            <p:strVal val="#ppt_y-(0.354*#ppt_w-0.172*#ppt_h)"/>
                                          </p:val>
                                        </p:tav>
                                      </p:tavLst>
                                    </p:anim>
                                    <p:anim calcmode="lin" valueType="num">
                                      <p:cBhvr>
                                        <p:cTn id="64" dur="156" decel="50000" autoRev="1" fill="hold">
                                          <p:stCondLst>
                                            <p:cond delay="455"/>
                                          </p:stCondLst>
                                        </p:cTn>
                                        <p:tgtEl>
                                          <p:spTgt spid="12"/>
                                        </p:tgtEl>
                                        <p:attrNameLst>
                                          <p:attrName>ppt_y</p:attrName>
                                        </p:attrNameLst>
                                      </p:cBhvr>
                                      <p:tavLst>
                                        <p:tav tm="0">
                                          <p:val>
                                            <p:strVal val="#ppt_y-(0.354*#ppt_w-0.172*#ppt_h)"/>
                                          </p:val>
                                        </p:tav>
                                        <p:tav tm="100000">
                                          <p:val>
                                            <p:strVal val="#ppt_y-(0.354*#ppt_w-0.172*#ppt_h)-#ppt_h/2"/>
                                          </p:val>
                                        </p:tav>
                                      </p:tavLst>
                                    </p:anim>
                                    <p:anim calcmode="lin" valueType="num">
                                      <p:cBhvr>
                                        <p:cTn id="65" dur="136" fill="hold">
                                          <p:stCondLst>
                                            <p:cond delay="864"/>
                                          </p:stCondLst>
                                        </p:cTn>
                                        <p:tgtEl>
                                          <p:spTgt spid="12"/>
                                        </p:tgtEl>
                                        <p:attrNameLst>
                                          <p:attrName>ppt_y</p:attrName>
                                        </p:attrNameLst>
                                      </p:cBhvr>
                                      <p:tavLst>
                                        <p:tav tm="0">
                                          <p:val>
                                            <p:strVal val="#ppt_y-(0.354*#ppt_w-0.172*#ppt_h)"/>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26" presetClass="entr" presetSubtype="0" fill="hold" grpId="0" nodeType="clickEffect">
                                  <p:stCondLst>
                                    <p:cond delay="0"/>
                                  </p:stCondLst>
                                  <p:childTnLst>
                                    <p:set>
                                      <p:cBhvr>
                                        <p:cTn id="69" dur="1" fill="hold">
                                          <p:stCondLst>
                                            <p:cond delay="0"/>
                                          </p:stCondLst>
                                        </p:cTn>
                                        <p:tgtEl>
                                          <p:spTgt spid="15"/>
                                        </p:tgtEl>
                                        <p:attrNameLst>
                                          <p:attrName>style.visibility</p:attrName>
                                        </p:attrNameLst>
                                      </p:cBhvr>
                                      <p:to>
                                        <p:strVal val="visible"/>
                                      </p:to>
                                    </p:set>
                                    <p:animEffect transition="in" filter="wipe(down)">
                                      <p:cBhvr>
                                        <p:cTn id="70" dur="580">
                                          <p:stCondLst>
                                            <p:cond delay="0"/>
                                          </p:stCondLst>
                                        </p:cTn>
                                        <p:tgtEl>
                                          <p:spTgt spid="15"/>
                                        </p:tgtEl>
                                      </p:cBhvr>
                                    </p:animEffect>
                                    <p:anim calcmode="lin" valueType="num">
                                      <p:cBhvr>
                                        <p:cTn id="71"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72"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73"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74"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75"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76" dur="26">
                                          <p:stCondLst>
                                            <p:cond delay="650"/>
                                          </p:stCondLst>
                                        </p:cTn>
                                        <p:tgtEl>
                                          <p:spTgt spid="15"/>
                                        </p:tgtEl>
                                      </p:cBhvr>
                                      <p:to x="100000" y="60000"/>
                                    </p:animScale>
                                    <p:animScale>
                                      <p:cBhvr>
                                        <p:cTn id="77" dur="166" decel="50000">
                                          <p:stCondLst>
                                            <p:cond delay="676"/>
                                          </p:stCondLst>
                                        </p:cTn>
                                        <p:tgtEl>
                                          <p:spTgt spid="15"/>
                                        </p:tgtEl>
                                      </p:cBhvr>
                                      <p:to x="100000" y="100000"/>
                                    </p:animScale>
                                    <p:animScale>
                                      <p:cBhvr>
                                        <p:cTn id="78" dur="26">
                                          <p:stCondLst>
                                            <p:cond delay="1312"/>
                                          </p:stCondLst>
                                        </p:cTn>
                                        <p:tgtEl>
                                          <p:spTgt spid="15"/>
                                        </p:tgtEl>
                                      </p:cBhvr>
                                      <p:to x="100000" y="80000"/>
                                    </p:animScale>
                                    <p:animScale>
                                      <p:cBhvr>
                                        <p:cTn id="79" dur="166" decel="50000">
                                          <p:stCondLst>
                                            <p:cond delay="1338"/>
                                          </p:stCondLst>
                                        </p:cTn>
                                        <p:tgtEl>
                                          <p:spTgt spid="15"/>
                                        </p:tgtEl>
                                      </p:cBhvr>
                                      <p:to x="100000" y="100000"/>
                                    </p:animScale>
                                    <p:animScale>
                                      <p:cBhvr>
                                        <p:cTn id="80" dur="26">
                                          <p:stCondLst>
                                            <p:cond delay="1642"/>
                                          </p:stCondLst>
                                        </p:cTn>
                                        <p:tgtEl>
                                          <p:spTgt spid="15"/>
                                        </p:tgtEl>
                                      </p:cBhvr>
                                      <p:to x="100000" y="90000"/>
                                    </p:animScale>
                                    <p:animScale>
                                      <p:cBhvr>
                                        <p:cTn id="81" dur="166" decel="50000">
                                          <p:stCondLst>
                                            <p:cond delay="1668"/>
                                          </p:stCondLst>
                                        </p:cTn>
                                        <p:tgtEl>
                                          <p:spTgt spid="15"/>
                                        </p:tgtEl>
                                      </p:cBhvr>
                                      <p:to x="100000" y="100000"/>
                                    </p:animScale>
                                    <p:animScale>
                                      <p:cBhvr>
                                        <p:cTn id="82" dur="26">
                                          <p:stCondLst>
                                            <p:cond delay="1808"/>
                                          </p:stCondLst>
                                        </p:cTn>
                                        <p:tgtEl>
                                          <p:spTgt spid="15"/>
                                        </p:tgtEl>
                                      </p:cBhvr>
                                      <p:to x="100000" y="95000"/>
                                    </p:animScale>
                                    <p:animScale>
                                      <p:cBhvr>
                                        <p:cTn id="83" dur="166" decel="50000">
                                          <p:stCondLst>
                                            <p:cond delay="1834"/>
                                          </p:stCondLst>
                                        </p:cTn>
                                        <p:tgtEl>
                                          <p:spTgt spid="15"/>
                                        </p:tgtEl>
                                      </p:cBhvr>
                                      <p:to x="100000" y="100000"/>
                                    </p:animScale>
                                  </p:childTnLst>
                                </p:cTn>
                              </p:par>
                            </p:childTnLst>
                          </p:cTn>
                        </p:par>
                      </p:childTnLst>
                    </p:cTn>
                  </p:par>
                  <p:par>
                    <p:cTn id="84" fill="hold">
                      <p:stCondLst>
                        <p:cond delay="indefinite"/>
                      </p:stCondLst>
                      <p:childTnLst>
                        <p:par>
                          <p:cTn id="85" fill="hold">
                            <p:stCondLst>
                              <p:cond delay="0"/>
                            </p:stCondLst>
                            <p:childTnLst>
                              <p:par>
                                <p:cTn id="86" presetID="2" presetClass="entr" presetSubtype="9" fill="hold" grpId="0" nodeType="clickEffect">
                                  <p:stCondLst>
                                    <p:cond delay="0"/>
                                  </p:stCondLst>
                                  <p:childTnLst>
                                    <p:set>
                                      <p:cBhvr>
                                        <p:cTn id="87" dur="1" fill="hold">
                                          <p:stCondLst>
                                            <p:cond delay="0"/>
                                          </p:stCondLst>
                                        </p:cTn>
                                        <p:tgtEl>
                                          <p:spTgt spid="20"/>
                                        </p:tgtEl>
                                        <p:attrNameLst>
                                          <p:attrName>style.visibility</p:attrName>
                                        </p:attrNameLst>
                                      </p:cBhvr>
                                      <p:to>
                                        <p:strVal val="visible"/>
                                      </p:to>
                                    </p:set>
                                    <p:anim calcmode="lin" valueType="num">
                                      <p:cBhvr additive="base">
                                        <p:cTn id="88" dur="500" fill="hold"/>
                                        <p:tgtEl>
                                          <p:spTgt spid="20"/>
                                        </p:tgtEl>
                                        <p:attrNameLst>
                                          <p:attrName>ppt_x</p:attrName>
                                        </p:attrNameLst>
                                      </p:cBhvr>
                                      <p:tavLst>
                                        <p:tav tm="0">
                                          <p:val>
                                            <p:strVal val="0-#ppt_w/2"/>
                                          </p:val>
                                        </p:tav>
                                        <p:tav tm="100000">
                                          <p:val>
                                            <p:strVal val="#ppt_x"/>
                                          </p:val>
                                        </p:tav>
                                      </p:tavLst>
                                    </p:anim>
                                    <p:anim calcmode="lin" valueType="num">
                                      <p:cBhvr additive="base">
                                        <p:cTn id="89" dur="500" fill="hold"/>
                                        <p:tgtEl>
                                          <p:spTgt spid="20"/>
                                        </p:tgtEl>
                                        <p:attrNameLst>
                                          <p:attrName>ppt_y</p:attrName>
                                        </p:attrNameLst>
                                      </p:cBhvr>
                                      <p:tavLst>
                                        <p:tav tm="0">
                                          <p:val>
                                            <p:strVal val="0-#ppt_h/2"/>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presetID="38" presetClass="entr" presetSubtype="0" accel="50000" fill="hold" grpId="0" nodeType="clickEffect">
                                  <p:stCondLst>
                                    <p:cond delay="0"/>
                                  </p:stCondLst>
                                  <p:iterate type="lt">
                                    <p:tmPct val="50000"/>
                                  </p:iterate>
                                  <p:childTnLst>
                                    <p:set>
                                      <p:cBhvr>
                                        <p:cTn id="93" dur="1" fill="hold">
                                          <p:stCondLst>
                                            <p:cond delay="0"/>
                                          </p:stCondLst>
                                        </p:cTn>
                                        <p:tgtEl>
                                          <p:spTgt spid="19"/>
                                        </p:tgtEl>
                                        <p:attrNameLst>
                                          <p:attrName>style.visibility</p:attrName>
                                        </p:attrNameLst>
                                      </p:cBhvr>
                                      <p:to>
                                        <p:strVal val="visible"/>
                                      </p:to>
                                    </p:set>
                                    <p:set>
                                      <p:cBhvr>
                                        <p:cTn id="94" dur="455" fill="hold">
                                          <p:stCondLst>
                                            <p:cond delay="0"/>
                                          </p:stCondLst>
                                        </p:cTn>
                                        <p:tgtEl>
                                          <p:spTgt spid="19"/>
                                        </p:tgtEl>
                                        <p:attrNameLst>
                                          <p:attrName>style.rotation</p:attrName>
                                        </p:attrNameLst>
                                      </p:cBhvr>
                                      <p:to>
                                        <p:strVal val="-45.0"/>
                                      </p:to>
                                    </p:set>
                                    <p:anim calcmode="lin" valueType="num">
                                      <p:cBhvr>
                                        <p:cTn id="95" dur="455" fill="hold">
                                          <p:stCondLst>
                                            <p:cond delay="455"/>
                                          </p:stCondLst>
                                        </p:cTn>
                                        <p:tgtEl>
                                          <p:spTgt spid="19"/>
                                        </p:tgtEl>
                                        <p:attrNameLst>
                                          <p:attrName>style.rotation</p:attrName>
                                        </p:attrNameLst>
                                      </p:cBhvr>
                                      <p:tavLst>
                                        <p:tav tm="0">
                                          <p:val>
                                            <p:fltVal val="-45"/>
                                          </p:val>
                                        </p:tav>
                                        <p:tav tm="69900">
                                          <p:val>
                                            <p:fltVal val="45"/>
                                          </p:val>
                                        </p:tav>
                                        <p:tav tm="100000">
                                          <p:val>
                                            <p:fltVal val="0"/>
                                          </p:val>
                                        </p:tav>
                                      </p:tavLst>
                                    </p:anim>
                                    <p:anim calcmode="lin" valueType="num">
                                      <p:cBhvr>
                                        <p:cTn id="96" dur="455" fill="hold">
                                          <p:stCondLst>
                                            <p:cond delay="0"/>
                                          </p:stCondLst>
                                        </p:cTn>
                                        <p:tgtEl>
                                          <p:spTgt spid="19"/>
                                        </p:tgtEl>
                                        <p:attrNameLst>
                                          <p:attrName>ppt_y</p:attrName>
                                        </p:attrNameLst>
                                      </p:cBhvr>
                                      <p:tavLst>
                                        <p:tav tm="0">
                                          <p:val>
                                            <p:strVal val="#ppt_y-1"/>
                                          </p:val>
                                        </p:tav>
                                        <p:tav tm="100000">
                                          <p:val>
                                            <p:strVal val="#ppt_y-(0.354*#ppt_w-0.172*#ppt_h)"/>
                                          </p:val>
                                        </p:tav>
                                      </p:tavLst>
                                    </p:anim>
                                    <p:anim calcmode="lin" valueType="num">
                                      <p:cBhvr>
                                        <p:cTn id="97" dur="156" decel="50000" autoRev="1" fill="hold">
                                          <p:stCondLst>
                                            <p:cond delay="455"/>
                                          </p:stCondLst>
                                        </p:cTn>
                                        <p:tgtEl>
                                          <p:spTgt spid="19"/>
                                        </p:tgtEl>
                                        <p:attrNameLst>
                                          <p:attrName>ppt_y</p:attrName>
                                        </p:attrNameLst>
                                      </p:cBhvr>
                                      <p:tavLst>
                                        <p:tav tm="0">
                                          <p:val>
                                            <p:strVal val="#ppt_y-(0.354*#ppt_w-0.172*#ppt_h)"/>
                                          </p:val>
                                        </p:tav>
                                        <p:tav tm="100000">
                                          <p:val>
                                            <p:strVal val="#ppt_y-(0.354*#ppt_w-0.172*#ppt_h)-#ppt_h/2"/>
                                          </p:val>
                                        </p:tav>
                                      </p:tavLst>
                                    </p:anim>
                                    <p:anim calcmode="lin" valueType="num">
                                      <p:cBhvr>
                                        <p:cTn id="98" dur="136" fill="hold">
                                          <p:stCondLst>
                                            <p:cond delay="864"/>
                                          </p:stCondLst>
                                        </p:cTn>
                                        <p:tgtEl>
                                          <p:spTgt spid="19"/>
                                        </p:tgtEl>
                                        <p:attrNameLst>
                                          <p:attrName>ppt_y</p:attrName>
                                        </p:attrNameLst>
                                      </p:cBhvr>
                                      <p:tavLst>
                                        <p:tav tm="0">
                                          <p:val>
                                            <p:strVal val="#ppt_y-(0.354*#ppt_w-0.172*#ppt_h)"/>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38" presetClass="entr" presetSubtype="0" accel="50000" fill="hold" grpId="0" nodeType="clickEffect">
                                  <p:stCondLst>
                                    <p:cond delay="0"/>
                                  </p:stCondLst>
                                  <p:iterate type="lt">
                                    <p:tmPct val="50000"/>
                                  </p:iterate>
                                  <p:childTnLst>
                                    <p:set>
                                      <p:cBhvr>
                                        <p:cTn id="102" dur="1" fill="hold">
                                          <p:stCondLst>
                                            <p:cond delay="0"/>
                                          </p:stCondLst>
                                        </p:cTn>
                                        <p:tgtEl>
                                          <p:spTgt spid="13"/>
                                        </p:tgtEl>
                                        <p:attrNameLst>
                                          <p:attrName>style.visibility</p:attrName>
                                        </p:attrNameLst>
                                      </p:cBhvr>
                                      <p:to>
                                        <p:strVal val="visible"/>
                                      </p:to>
                                    </p:set>
                                    <p:set>
                                      <p:cBhvr>
                                        <p:cTn id="103" dur="455" fill="hold">
                                          <p:stCondLst>
                                            <p:cond delay="0"/>
                                          </p:stCondLst>
                                        </p:cTn>
                                        <p:tgtEl>
                                          <p:spTgt spid="13"/>
                                        </p:tgtEl>
                                        <p:attrNameLst>
                                          <p:attrName>style.rotation</p:attrName>
                                        </p:attrNameLst>
                                      </p:cBhvr>
                                      <p:to>
                                        <p:strVal val="-45.0"/>
                                      </p:to>
                                    </p:set>
                                    <p:anim calcmode="lin" valueType="num">
                                      <p:cBhvr>
                                        <p:cTn id="104" dur="455" fill="hold">
                                          <p:stCondLst>
                                            <p:cond delay="455"/>
                                          </p:stCondLst>
                                        </p:cTn>
                                        <p:tgtEl>
                                          <p:spTgt spid="13"/>
                                        </p:tgtEl>
                                        <p:attrNameLst>
                                          <p:attrName>style.rotation</p:attrName>
                                        </p:attrNameLst>
                                      </p:cBhvr>
                                      <p:tavLst>
                                        <p:tav tm="0">
                                          <p:val>
                                            <p:fltVal val="-45"/>
                                          </p:val>
                                        </p:tav>
                                        <p:tav tm="69900">
                                          <p:val>
                                            <p:fltVal val="45"/>
                                          </p:val>
                                        </p:tav>
                                        <p:tav tm="100000">
                                          <p:val>
                                            <p:fltVal val="0"/>
                                          </p:val>
                                        </p:tav>
                                      </p:tavLst>
                                    </p:anim>
                                    <p:anim calcmode="lin" valueType="num">
                                      <p:cBhvr>
                                        <p:cTn id="105" dur="455" fill="hold">
                                          <p:stCondLst>
                                            <p:cond delay="0"/>
                                          </p:stCondLst>
                                        </p:cTn>
                                        <p:tgtEl>
                                          <p:spTgt spid="13"/>
                                        </p:tgtEl>
                                        <p:attrNameLst>
                                          <p:attrName>ppt_y</p:attrName>
                                        </p:attrNameLst>
                                      </p:cBhvr>
                                      <p:tavLst>
                                        <p:tav tm="0">
                                          <p:val>
                                            <p:strVal val="#ppt_y-1"/>
                                          </p:val>
                                        </p:tav>
                                        <p:tav tm="100000">
                                          <p:val>
                                            <p:strVal val="#ppt_y-(0.354*#ppt_w-0.172*#ppt_h)"/>
                                          </p:val>
                                        </p:tav>
                                      </p:tavLst>
                                    </p:anim>
                                    <p:anim calcmode="lin" valueType="num">
                                      <p:cBhvr>
                                        <p:cTn id="106" dur="156" decel="50000" autoRev="1" fill="hold">
                                          <p:stCondLst>
                                            <p:cond delay="455"/>
                                          </p:stCondLst>
                                        </p:cTn>
                                        <p:tgtEl>
                                          <p:spTgt spid="13"/>
                                        </p:tgtEl>
                                        <p:attrNameLst>
                                          <p:attrName>ppt_y</p:attrName>
                                        </p:attrNameLst>
                                      </p:cBhvr>
                                      <p:tavLst>
                                        <p:tav tm="0">
                                          <p:val>
                                            <p:strVal val="#ppt_y-(0.354*#ppt_w-0.172*#ppt_h)"/>
                                          </p:val>
                                        </p:tav>
                                        <p:tav tm="100000">
                                          <p:val>
                                            <p:strVal val="#ppt_y-(0.354*#ppt_w-0.172*#ppt_h)-#ppt_h/2"/>
                                          </p:val>
                                        </p:tav>
                                      </p:tavLst>
                                    </p:anim>
                                    <p:anim calcmode="lin" valueType="num">
                                      <p:cBhvr>
                                        <p:cTn id="107" dur="136" fill="hold">
                                          <p:stCondLst>
                                            <p:cond delay="864"/>
                                          </p:stCondLst>
                                        </p:cTn>
                                        <p:tgtEl>
                                          <p:spTgt spid="13"/>
                                        </p:tgtEl>
                                        <p:attrNameLst>
                                          <p:attrName>ppt_y</p:attrName>
                                        </p:attrNameLst>
                                      </p:cBhvr>
                                      <p:tavLst>
                                        <p:tav tm="0">
                                          <p:val>
                                            <p:strVal val="#ppt_y-(0.354*#ppt_w-0.172*#ppt_h)"/>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38" presetClass="entr" presetSubtype="0" accel="50000" fill="hold" grpId="0" nodeType="clickEffect">
                                  <p:stCondLst>
                                    <p:cond delay="0"/>
                                  </p:stCondLst>
                                  <p:iterate type="lt">
                                    <p:tmPct val="50000"/>
                                  </p:iterate>
                                  <p:childTnLst>
                                    <p:set>
                                      <p:cBhvr>
                                        <p:cTn id="111" dur="1" fill="hold">
                                          <p:stCondLst>
                                            <p:cond delay="0"/>
                                          </p:stCondLst>
                                        </p:cTn>
                                        <p:tgtEl>
                                          <p:spTgt spid="14"/>
                                        </p:tgtEl>
                                        <p:attrNameLst>
                                          <p:attrName>style.visibility</p:attrName>
                                        </p:attrNameLst>
                                      </p:cBhvr>
                                      <p:to>
                                        <p:strVal val="visible"/>
                                      </p:to>
                                    </p:set>
                                    <p:set>
                                      <p:cBhvr>
                                        <p:cTn id="112" dur="455" fill="hold">
                                          <p:stCondLst>
                                            <p:cond delay="0"/>
                                          </p:stCondLst>
                                        </p:cTn>
                                        <p:tgtEl>
                                          <p:spTgt spid="14"/>
                                        </p:tgtEl>
                                        <p:attrNameLst>
                                          <p:attrName>style.rotation</p:attrName>
                                        </p:attrNameLst>
                                      </p:cBhvr>
                                      <p:to>
                                        <p:strVal val="-45.0"/>
                                      </p:to>
                                    </p:set>
                                    <p:anim calcmode="lin" valueType="num">
                                      <p:cBhvr>
                                        <p:cTn id="113" dur="455" fill="hold">
                                          <p:stCondLst>
                                            <p:cond delay="455"/>
                                          </p:stCondLst>
                                        </p:cTn>
                                        <p:tgtEl>
                                          <p:spTgt spid="14"/>
                                        </p:tgtEl>
                                        <p:attrNameLst>
                                          <p:attrName>style.rotation</p:attrName>
                                        </p:attrNameLst>
                                      </p:cBhvr>
                                      <p:tavLst>
                                        <p:tav tm="0">
                                          <p:val>
                                            <p:fltVal val="-45"/>
                                          </p:val>
                                        </p:tav>
                                        <p:tav tm="69900">
                                          <p:val>
                                            <p:fltVal val="45"/>
                                          </p:val>
                                        </p:tav>
                                        <p:tav tm="100000">
                                          <p:val>
                                            <p:fltVal val="0"/>
                                          </p:val>
                                        </p:tav>
                                      </p:tavLst>
                                    </p:anim>
                                    <p:anim calcmode="lin" valueType="num">
                                      <p:cBhvr>
                                        <p:cTn id="114" dur="455" fill="hold">
                                          <p:stCondLst>
                                            <p:cond delay="0"/>
                                          </p:stCondLst>
                                        </p:cTn>
                                        <p:tgtEl>
                                          <p:spTgt spid="14"/>
                                        </p:tgtEl>
                                        <p:attrNameLst>
                                          <p:attrName>ppt_y</p:attrName>
                                        </p:attrNameLst>
                                      </p:cBhvr>
                                      <p:tavLst>
                                        <p:tav tm="0">
                                          <p:val>
                                            <p:strVal val="#ppt_y-1"/>
                                          </p:val>
                                        </p:tav>
                                        <p:tav tm="100000">
                                          <p:val>
                                            <p:strVal val="#ppt_y-(0.354*#ppt_w-0.172*#ppt_h)"/>
                                          </p:val>
                                        </p:tav>
                                      </p:tavLst>
                                    </p:anim>
                                    <p:anim calcmode="lin" valueType="num">
                                      <p:cBhvr>
                                        <p:cTn id="115" dur="156" decel="50000" autoRev="1" fill="hold">
                                          <p:stCondLst>
                                            <p:cond delay="455"/>
                                          </p:stCondLst>
                                        </p:cTn>
                                        <p:tgtEl>
                                          <p:spTgt spid="14"/>
                                        </p:tgtEl>
                                        <p:attrNameLst>
                                          <p:attrName>ppt_y</p:attrName>
                                        </p:attrNameLst>
                                      </p:cBhvr>
                                      <p:tavLst>
                                        <p:tav tm="0">
                                          <p:val>
                                            <p:strVal val="#ppt_y-(0.354*#ppt_w-0.172*#ppt_h)"/>
                                          </p:val>
                                        </p:tav>
                                        <p:tav tm="100000">
                                          <p:val>
                                            <p:strVal val="#ppt_y-(0.354*#ppt_w-0.172*#ppt_h)-#ppt_h/2"/>
                                          </p:val>
                                        </p:tav>
                                      </p:tavLst>
                                    </p:anim>
                                    <p:anim calcmode="lin" valueType="num">
                                      <p:cBhvr>
                                        <p:cTn id="116" dur="136" fill="hold">
                                          <p:stCondLst>
                                            <p:cond delay="864"/>
                                          </p:stCondLst>
                                        </p:cTn>
                                        <p:tgtEl>
                                          <p:spTgt spid="14"/>
                                        </p:tgtEl>
                                        <p:attrNameLst>
                                          <p:attrName>ppt_y</p:attrName>
                                        </p:attrNameLst>
                                      </p:cBhvr>
                                      <p:tavLst>
                                        <p:tav tm="0">
                                          <p:val>
                                            <p:strVal val="#ppt_y-(0.354*#ppt_w-0.172*#ppt_h)"/>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6" presetClass="entr" presetSubtype="0" fill="hold" grpId="0" nodeType="clickEffect">
                                  <p:stCondLst>
                                    <p:cond delay="0"/>
                                  </p:stCondLst>
                                  <p:childTnLst>
                                    <p:set>
                                      <p:cBhvr>
                                        <p:cTn id="120" dur="1" fill="hold">
                                          <p:stCondLst>
                                            <p:cond delay="0"/>
                                          </p:stCondLst>
                                        </p:cTn>
                                        <p:tgtEl>
                                          <p:spTgt spid="16"/>
                                        </p:tgtEl>
                                        <p:attrNameLst>
                                          <p:attrName>style.visibility</p:attrName>
                                        </p:attrNameLst>
                                      </p:cBhvr>
                                      <p:to>
                                        <p:strVal val="visible"/>
                                      </p:to>
                                    </p:set>
                                    <p:animEffect transition="in" filter="wipe(down)">
                                      <p:cBhvr>
                                        <p:cTn id="121" dur="580">
                                          <p:stCondLst>
                                            <p:cond delay="0"/>
                                          </p:stCondLst>
                                        </p:cTn>
                                        <p:tgtEl>
                                          <p:spTgt spid="16"/>
                                        </p:tgtEl>
                                      </p:cBhvr>
                                    </p:animEffect>
                                    <p:anim calcmode="lin" valueType="num">
                                      <p:cBhvr>
                                        <p:cTn id="122"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23"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24"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25"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26"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27" dur="26">
                                          <p:stCondLst>
                                            <p:cond delay="650"/>
                                          </p:stCondLst>
                                        </p:cTn>
                                        <p:tgtEl>
                                          <p:spTgt spid="16"/>
                                        </p:tgtEl>
                                      </p:cBhvr>
                                      <p:to x="100000" y="60000"/>
                                    </p:animScale>
                                    <p:animScale>
                                      <p:cBhvr>
                                        <p:cTn id="128" dur="166" decel="50000">
                                          <p:stCondLst>
                                            <p:cond delay="676"/>
                                          </p:stCondLst>
                                        </p:cTn>
                                        <p:tgtEl>
                                          <p:spTgt spid="16"/>
                                        </p:tgtEl>
                                      </p:cBhvr>
                                      <p:to x="100000" y="100000"/>
                                    </p:animScale>
                                    <p:animScale>
                                      <p:cBhvr>
                                        <p:cTn id="129" dur="26">
                                          <p:stCondLst>
                                            <p:cond delay="1312"/>
                                          </p:stCondLst>
                                        </p:cTn>
                                        <p:tgtEl>
                                          <p:spTgt spid="16"/>
                                        </p:tgtEl>
                                      </p:cBhvr>
                                      <p:to x="100000" y="80000"/>
                                    </p:animScale>
                                    <p:animScale>
                                      <p:cBhvr>
                                        <p:cTn id="130" dur="166" decel="50000">
                                          <p:stCondLst>
                                            <p:cond delay="1338"/>
                                          </p:stCondLst>
                                        </p:cTn>
                                        <p:tgtEl>
                                          <p:spTgt spid="16"/>
                                        </p:tgtEl>
                                      </p:cBhvr>
                                      <p:to x="100000" y="100000"/>
                                    </p:animScale>
                                    <p:animScale>
                                      <p:cBhvr>
                                        <p:cTn id="131" dur="26">
                                          <p:stCondLst>
                                            <p:cond delay="1642"/>
                                          </p:stCondLst>
                                        </p:cTn>
                                        <p:tgtEl>
                                          <p:spTgt spid="16"/>
                                        </p:tgtEl>
                                      </p:cBhvr>
                                      <p:to x="100000" y="90000"/>
                                    </p:animScale>
                                    <p:animScale>
                                      <p:cBhvr>
                                        <p:cTn id="132" dur="166" decel="50000">
                                          <p:stCondLst>
                                            <p:cond delay="1668"/>
                                          </p:stCondLst>
                                        </p:cTn>
                                        <p:tgtEl>
                                          <p:spTgt spid="16"/>
                                        </p:tgtEl>
                                      </p:cBhvr>
                                      <p:to x="100000" y="100000"/>
                                    </p:animScale>
                                    <p:animScale>
                                      <p:cBhvr>
                                        <p:cTn id="133" dur="26">
                                          <p:stCondLst>
                                            <p:cond delay="1808"/>
                                          </p:stCondLst>
                                        </p:cTn>
                                        <p:tgtEl>
                                          <p:spTgt spid="16"/>
                                        </p:tgtEl>
                                      </p:cBhvr>
                                      <p:to x="100000" y="95000"/>
                                    </p:animScale>
                                    <p:animScale>
                                      <p:cBhvr>
                                        <p:cTn id="134" dur="166" decel="50000">
                                          <p:stCondLst>
                                            <p:cond delay="1834"/>
                                          </p:stCondLst>
                                        </p:cTn>
                                        <p:tgtEl>
                                          <p:spTgt spid="1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animBg="1"/>
      <p:bldP spid="5" grpId="0"/>
      <p:bldP spid="6" grpId="0"/>
      <p:bldP spid="10" grpId="0"/>
      <p:bldP spid="18" grpId="0"/>
      <p:bldP spid="19" grpId="0"/>
      <p:bldP spid="20" grpId="0"/>
      <p:bldP spid="11" grpId="0"/>
      <p:bldP spid="12" grpId="0"/>
      <p:bldP spid="13" grpId="0"/>
      <p:bldP spid="14" grpId="0"/>
      <p:bldP spid="15" grpId="0" animBg="1"/>
      <p:bldP spid="16"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a:xfrm>
            <a:off x="7884886" y="914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6" name="Rectangle 5"/>
          <p:cNvSpPr/>
          <p:nvPr/>
        </p:nvSpPr>
        <p:spPr>
          <a:xfrm>
            <a:off x="7010400" y="986135"/>
            <a:ext cx="861133" cy="461665"/>
          </a:xfrm>
          <a:prstGeom prst="rect">
            <a:avLst/>
          </a:prstGeom>
        </p:spPr>
        <p:txBody>
          <a:bodyPr wrap="none">
            <a:spAutoFit/>
          </a:bodyPr>
          <a:lstStyle/>
          <a:p>
            <a:r>
              <a:rPr lang="ar-SA" sz="2400" b="1" dirty="0" err="1" smtClean="0">
                <a:solidFill>
                  <a:srgbClr val="7030A0"/>
                </a:solidFill>
              </a:rPr>
              <a:t>عللي </a:t>
            </a:r>
            <a:r>
              <a:rPr lang="ar-SA" sz="2400" b="1" dirty="0">
                <a:solidFill>
                  <a:srgbClr val="7030A0"/>
                </a:solidFill>
              </a:rPr>
              <a:t>:</a:t>
            </a:r>
          </a:p>
        </p:txBody>
      </p:sp>
      <p:sp>
        <p:nvSpPr>
          <p:cNvPr id="7" name="Rectangle 6"/>
          <p:cNvSpPr/>
          <p:nvPr/>
        </p:nvSpPr>
        <p:spPr>
          <a:xfrm>
            <a:off x="2286000" y="1840468"/>
            <a:ext cx="6750566" cy="369332"/>
          </a:xfrm>
          <a:prstGeom prst="rect">
            <a:avLst/>
          </a:prstGeom>
        </p:spPr>
        <p:txBody>
          <a:bodyPr wrap="none">
            <a:spAutoFit/>
          </a:bodyPr>
          <a:lstStyle/>
          <a:p>
            <a:pPr rtl="1"/>
            <a:r>
              <a:rPr lang="ar-SA" b="1" dirty="0" smtClean="0"/>
              <a:t>1- كان نشاط الأمويين العسكرى فى بلاد الغرب أكثر حركة من نشاطاتهم فى جهات أخرى</a:t>
            </a:r>
            <a:endParaRPr lang="en-US" dirty="0"/>
          </a:p>
        </p:txBody>
      </p:sp>
      <p:sp>
        <p:nvSpPr>
          <p:cNvPr id="8" name="Rectangle 7"/>
          <p:cNvSpPr/>
          <p:nvPr/>
        </p:nvSpPr>
        <p:spPr>
          <a:xfrm>
            <a:off x="2667000" y="3352800"/>
            <a:ext cx="6135320" cy="369332"/>
          </a:xfrm>
          <a:prstGeom prst="rect">
            <a:avLst/>
          </a:prstGeom>
        </p:spPr>
        <p:txBody>
          <a:bodyPr wrap="square">
            <a:spAutoFit/>
          </a:bodyPr>
          <a:lstStyle/>
          <a:p>
            <a:pPr algn="r" rtl="1"/>
            <a:r>
              <a:rPr lang="ar-SA" b="1" dirty="0" smtClean="0"/>
              <a:t>2- انكماش المد الاسلامي فى المغرب بعد معركة تهودة سنة 64 هـ</a:t>
            </a:r>
            <a:endParaRPr lang="en-US" dirty="0"/>
          </a:p>
        </p:txBody>
      </p:sp>
      <p:sp>
        <p:nvSpPr>
          <p:cNvPr id="11" name="مستطيل 10"/>
          <p:cNvSpPr/>
          <p:nvPr/>
        </p:nvSpPr>
        <p:spPr>
          <a:xfrm>
            <a:off x="2209800" y="2514600"/>
            <a:ext cx="5943600" cy="369332"/>
          </a:xfrm>
          <a:prstGeom prst="rect">
            <a:avLst/>
          </a:prstGeom>
        </p:spPr>
        <p:txBody>
          <a:bodyPr wrap="square">
            <a:spAutoFit/>
          </a:bodyPr>
          <a:lstStyle/>
          <a:p>
            <a:pPr algn="ctr"/>
            <a:r>
              <a:rPr lang="ar-SA" b="1" dirty="0" smtClean="0">
                <a:solidFill>
                  <a:srgbClr val="00B0F0"/>
                </a:solidFill>
                <a:latin typeface="Sakkal Majalla" pitchFamily="2" charset="-78"/>
                <a:cs typeface="Sakkal Majalla" pitchFamily="2" charset="-78"/>
              </a:rPr>
              <a:t>لرغبتهم فى السيطرة على حوض البحر المتوسط</a:t>
            </a:r>
            <a:endParaRPr lang="ar-SA" dirty="0"/>
          </a:p>
        </p:txBody>
      </p:sp>
      <p:sp>
        <p:nvSpPr>
          <p:cNvPr id="9" name="مستطيل 8"/>
          <p:cNvSpPr/>
          <p:nvPr/>
        </p:nvSpPr>
        <p:spPr>
          <a:xfrm>
            <a:off x="1447800" y="4050268"/>
            <a:ext cx="6705600" cy="369332"/>
          </a:xfrm>
          <a:prstGeom prst="rect">
            <a:avLst/>
          </a:prstGeom>
        </p:spPr>
        <p:txBody>
          <a:bodyPr wrap="square">
            <a:spAutoFit/>
          </a:bodyPr>
          <a:lstStyle/>
          <a:p>
            <a:pPr algn="ctr"/>
            <a:r>
              <a:rPr lang="ar-SA" b="1" dirty="0" smtClean="0">
                <a:solidFill>
                  <a:srgbClr val="00B0F0"/>
                </a:solidFill>
                <a:latin typeface="Sakkal Majalla" pitchFamily="2" charset="-78"/>
                <a:cs typeface="Sakkal Majalla" pitchFamily="2" charset="-78"/>
              </a:rPr>
              <a:t>لاستشهاد عقبه فى المعركة ومعه عدد كبير من أعوانه والاضطرابات الداخلية التى شاهدتها الدولة</a:t>
            </a:r>
            <a:endParaRPr lang="ar-SA" dirty="0"/>
          </a:p>
        </p:txBody>
      </p:sp>
    </p:spTree>
    <p:extLst>
      <p:ext uri="{BB962C8B-B14F-4D97-AF65-F5344CB8AC3E}">
        <p14:creationId xmlns:p14="http://schemas.microsoft.com/office/powerpoint/2010/main" xmlns="" val="3830061950"/>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0-#ppt_w/2"/>
                                          </p:val>
                                        </p:tav>
                                        <p:tav tm="100000">
                                          <p:val>
                                            <p:strVal val="#ppt_x"/>
                                          </p:val>
                                        </p:tav>
                                      </p:tavLst>
                                    </p:anim>
                                    <p:anim calcmode="lin" valueType="num">
                                      <p:cBhvr additive="base">
                                        <p:cTn id="14"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0-#ppt_w/2"/>
                                          </p:val>
                                        </p:tav>
                                        <p:tav tm="100000">
                                          <p:val>
                                            <p:strVal val="#ppt_x"/>
                                          </p:val>
                                        </p:tav>
                                      </p:tavLst>
                                    </p:anim>
                                    <p:anim calcmode="lin" valueType="num">
                                      <p:cBhvr additive="base">
                                        <p:cTn id="20"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8" presetClass="entr" presetSubtype="16"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diamond(in)">
                                      <p:cBhvr>
                                        <p:cTn id="25" dur="20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9"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additive="base">
                                        <p:cTn id="30" dur="500" fill="hold"/>
                                        <p:tgtEl>
                                          <p:spTgt spid="8"/>
                                        </p:tgtEl>
                                        <p:attrNameLst>
                                          <p:attrName>ppt_x</p:attrName>
                                        </p:attrNameLst>
                                      </p:cBhvr>
                                      <p:tavLst>
                                        <p:tav tm="0">
                                          <p:val>
                                            <p:strVal val="0-#ppt_w/2"/>
                                          </p:val>
                                        </p:tav>
                                        <p:tav tm="100000">
                                          <p:val>
                                            <p:strVal val="#ppt_x"/>
                                          </p:val>
                                        </p:tav>
                                      </p:tavLst>
                                    </p:anim>
                                    <p:anim calcmode="lin" valueType="num">
                                      <p:cBhvr additive="base">
                                        <p:cTn id="31"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diamond(in)">
                                      <p:cBhvr>
                                        <p:cTn id="36"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7" grpId="0"/>
      <p:bldP spid="8" grpId="0"/>
      <p:bldP spid="11" grpId="0"/>
      <p:bldP spid="9"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a:xfrm>
            <a:off x="8249051" y="128647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6" name="Rectangle 5"/>
          <p:cNvSpPr/>
          <p:nvPr/>
        </p:nvSpPr>
        <p:spPr>
          <a:xfrm>
            <a:off x="457200" y="1367135"/>
            <a:ext cx="7893508" cy="461665"/>
          </a:xfrm>
          <a:prstGeom prst="rect">
            <a:avLst/>
          </a:prstGeom>
        </p:spPr>
        <p:txBody>
          <a:bodyPr wrap="none">
            <a:spAutoFit/>
          </a:bodyPr>
          <a:lstStyle/>
          <a:p>
            <a:r>
              <a:rPr lang="ar-SA" sz="2400" b="1" dirty="0" smtClean="0">
                <a:solidFill>
                  <a:srgbClr val="7030A0"/>
                </a:solidFill>
              </a:rPr>
              <a:t>سجلي أربعة أعمال جهادية بارزة لحسان بن النعمان رحمه الله فى نشر الاسلام</a:t>
            </a:r>
            <a:endParaRPr lang="ar-SA" sz="2400" b="1" dirty="0">
              <a:solidFill>
                <a:srgbClr val="7030A0"/>
              </a:solidFill>
            </a:endParaRPr>
          </a:p>
        </p:txBody>
      </p:sp>
      <p:sp>
        <p:nvSpPr>
          <p:cNvPr id="5" name="Rectangle 16"/>
          <p:cNvSpPr/>
          <p:nvPr/>
        </p:nvSpPr>
        <p:spPr>
          <a:xfrm rot="20041682">
            <a:off x="3783219" y="2977989"/>
            <a:ext cx="3025188" cy="923330"/>
          </a:xfrm>
          <a:prstGeom prst="rect">
            <a:avLst/>
          </a:prstGeom>
          <a:noFill/>
        </p:spPr>
        <p:txBody>
          <a:bodyPr wrap="none" lIns="91440" tIns="45720" rIns="91440" bIns="45720">
            <a:prstTxWarp prst="textTriangleInverted">
              <a:avLst/>
            </a:prstTxWarp>
            <a:spAutoFit/>
          </a:bodyPr>
          <a:lstStyle/>
          <a:p>
            <a:pPr algn="ctr"/>
            <a:r>
              <a:rPr lang="ar-SA"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glow rad="228600">
                    <a:schemeClr val="accent4">
                      <a:satMod val="175000"/>
                      <a:alpha val="40000"/>
                    </a:schemeClr>
                  </a:glow>
                </a:effectLst>
              </a:rPr>
              <a:t>مناقشة جماعية</a:t>
            </a:r>
            <a:endParaRPr lang="en-US"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glow rad="228600">
                  <a:schemeClr val="accent4">
                    <a:satMod val="175000"/>
                    <a:alpha val="40000"/>
                  </a:schemeClr>
                </a:glow>
              </a:effectLst>
            </a:endParaRPr>
          </a:p>
        </p:txBody>
      </p:sp>
    </p:spTree>
    <p:extLst>
      <p:ext uri="{BB962C8B-B14F-4D97-AF65-F5344CB8AC3E}">
        <p14:creationId xmlns:p14="http://schemas.microsoft.com/office/powerpoint/2010/main" xmlns="" val="3830061950"/>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0-#ppt_w/2"/>
                                          </p:val>
                                        </p:tav>
                                        <p:tav tm="100000">
                                          <p:val>
                                            <p:strVal val="#ppt_x"/>
                                          </p:val>
                                        </p:tav>
                                      </p:tavLst>
                                    </p:anim>
                                    <p:anim calcmode="lin" valueType="num">
                                      <p:cBhvr additive="base">
                                        <p:cTn id="14"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0-#ppt_w/2"/>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5"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096651" y="1295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4" name="AutoShape 1"/>
          <p:cNvSpPr>
            <a:spLocks noChangeArrowheads="1"/>
          </p:cNvSpPr>
          <p:nvPr/>
        </p:nvSpPr>
        <p:spPr bwMode="auto">
          <a:xfrm>
            <a:off x="2359025" y="304800"/>
            <a:ext cx="4425950" cy="609600"/>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5" name="Rectangle 3"/>
          <p:cNvSpPr>
            <a:spLocks noChangeArrowheads="1"/>
          </p:cNvSpPr>
          <p:nvPr/>
        </p:nvSpPr>
        <p:spPr bwMode="auto">
          <a:xfrm>
            <a:off x="2810144" y="378768"/>
            <a:ext cx="3523722"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kumimoji="0" lang="ar-SA" sz="2400" b="1" i="0" u="none" strike="noStrike" cap="none" normalizeH="0" baseline="0" dirty="0" smtClean="0">
                <a:ln>
                  <a:noFill/>
                </a:ln>
                <a:solidFill>
                  <a:srgbClr val="002060"/>
                </a:solidFill>
                <a:effectLst/>
                <a:latin typeface="Sultan bold"/>
                <a:ea typeface="Times New Roman" pitchFamily="18" charset="0"/>
                <a:cs typeface="Arial" pitchFamily="34" charset="0"/>
              </a:rPr>
              <a:t>رابع</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400" b="1" dirty="0" smtClean="0">
                <a:solidFill>
                  <a:srgbClr val="FF0000"/>
                </a:solidFill>
                <a:latin typeface="Sultan bold"/>
                <a:ea typeface="Times New Roman" pitchFamily="18" charset="0"/>
                <a:cs typeface="Arial" pitchFamily="34" charset="0"/>
              </a:rPr>
              <a:t>حوادث العصر(3</a:t>
            </a:r>
            <a:r>
              <a:rPr lang="ar-SA" sz="2400" b="1" dirty="0" err="1" smtClean="0">
                <a:solidFill>
                  <a:srgbClr val="FF0000"/>
                </a:solidFill>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5867400" y="1371600"/>
            <a:ext cx="2276585" cy="461665"/>
          </a:xfrm>
          <a:prstGeom prst="rect">
            <a:avLst/>
          </a:prstGeom>
        </p:spPr>
        <p:txBody>
          <a:bodyPr wrap="none">
            <a:spAutoFit/>
          </a:bodyPr>
          <a:lstStyle/>
          <a:p>
            <a:r>
              <a:rPr lang="ar-SA" sz="2400" b="1" dirty="0" smtClean="0">
                <a:solidFill>
                  <a:srgbClr val="7030A0"/>
                </a:solidFill>
              </a:rPr>
              <a:t>فسري تاريخيا ما يلي</a:t>
            </a:r>
            <a:endParaRPr lang="ar-SA" sz="2400" dirty="0">
              <a:solidFill>
                <a:srgbClr val="7030A0"/>
              </a:solidFill>
            </a:endParaRPr>
          </a:p>
        </p:txBody>
      </p:sp>
      <p:sp>
        <p:nvSpPr>
          <p:cNvPr id="13" name="Rectangle 12"/>
          <p:cNvSpPr/>
          <p:nvPr/>
        </p:nvSpPr>
        <p:spPr>
          <a:xfrm>
            <a:off x="481845" y="2768769"/>
            <a:ext cx="7924800"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لانطلاق جيوشهم فى أوروبا </a:t>
            </a:r>
            <a:endParaRPr lang="ar-SA" dirty="0"/>
          </a:p>
        </p:txBody>
      </p:sp>
      <p:sp>
        <p:nvSpPr>
          <p:cNvPr id="15" name="Rectangle 6"/>
          <p:cNvSpPr/>
          <p:nvPr/>
        </p:nvSpPr>
        <p:spPr>
          <a:xfrm>
            <a:off x="2438401" y="1854369"/>
            <a:ext cx="6400800" cy="784830"/>
          </a:xfrm>
          <a:prstGeom prst="rect">
            <a:avLst/>
          </a:prstGeom>
        </p:spPr>
        <p:txBody>
          <a:bodyPr wrap="square">
            <a:spAutoFit/>
          </a:bodyPr>
          <a:lstStyle/>
          <a:p>
            <a:pPr algn="r" rtl="1">
              <a:lnSpc>
                <a:spcPct val="300000"/>
              </a:lnSpc>
            </a:pPr>
            <a:r>
              <a:rPr lang="ar-SA" b="1" dirty="0" smtClean="0"/>
              <a:t>1- اتخاذ المسلمين مدينة </a:t>
            </a:r>
            <a:r>
              <a:rPr lang="ar-SA" b="1" dirty="0" err="1" smtClean="0"/>
              <a:t>أربونة</a:t>
            </a:r>
            <a:r>
              <a:rPr lang="ar-SA" b="1" dirty="0" smtClean="0"/>
              <a:t> قاعدة عسكرية</a:t>
            </a:r>
            <a:endParaRPr lang="en-US" dirty="0"/>
          </a:p>
        </p:txBody>
      </p:sp>
      <p:sp>
        <p:nvSpPr>
          <p:cNvPr id="16" name="Rectangle 12"/>
          <p:cNvSpPr/>
          <p:nvPr/>
        </p:nvSpPr>
        <p:spPr>
          <a:xfrm>
            <a:off x="533400" y="4749969"/>
            <a:ext cx="7924800"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لكثرة استشهاد الجنود المسلمين </a:t>
            </a:r>
            <a:endParaRPr lang="ar-SA" dirty="0"/>
          </a:p>
        </p:txBody>
      </p:sp>
      <p:sp>
        <p:nvSpPr>
          <p:cNvPr id="24" name="Rectangle 6"/>
          <p:cNvSpPr/>
          <p:nvPr/>
        </p:nvSpPr>
        <p:spPr>
          <a:xfrm>
            <a:off x="2438401" y="3835569"/>
            <a:ext cx="6553200" cy="923330"/>
          </a:xfrm>
          <a:prstGeom prst="rect">
            <a:avLst/>
          </a:prstGeom>
        </p:spPr>
        <p:txBody>
          <a:bodyPr wrap="square">
            <a:spAutoFit/>
          </a:bodyPr>
          <a:lstStyle/>
          <a:p>
            <a:pPr algn="r" rtl="1">
              <a:lnSpc>
                <a:spcPct val="300000"/>
              </a:lnSpc>
            </a:pPr>
            <a:r>
              <a:rPr lang="ar-SA" b="1" dirty="0" smtClean="0"/>
              <a:t>2- تسمية معركة </a:t>
            </a:r>
            <a:r>
              <a:rPr lang="ar-SA" b="1" dirty="0" err="1" smtClean="0"/>
              <a:t>توربواتييه</a:t>
            </a:r>
            <a:r>
              <a:rPr lang="ar-SA" b="1" dirty="0" smtClean="0"/>
              <a:t> بمعركة بلاط الشهداء</a:t>
            </a:r>
            <a:endParaRPr lang="en-US" dirty="0"/>
          </a:p>
        </p:txBody>
      </p:sp>
    </p:spTree>
    <p:extLst>
      <p:ext uri="{BB962C8B-B14F-4D97-AF65-F5344CB8AC3E}">
        <p14:creationId xmlns:p14="http://schemas.microsoft.com/office/powerpoint/2010/main" xmlns="" val="245986956"/>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1000"/>
                                        <p:tgtEl>
                                          <p:spTgt spid="2"/>
                                        </p:tgtEl>
                                      </p:cBhvr>
                                    </p:animEffect>
                                    <p:anim calcmode="lin" valueType="num">
                                      <p:cBhvr>
                                        <p:cTn id="20" dur="1000" fill="hold"/>
                                        <p:tgtEl>
                                          <p:spTgt spid="2"/>
                                        </p:tgtEl>
                                        <p:attrNameLst>
                                          <p:attrName>ppt_x</p:attrName>
                                        </p:attrNameLst>
                                      </p:cBhvr>
                                      <p:tavLst>
                                        <p:tav tm="0">
                                          <p:val>
                                            <p:strVal val="#ppt_x"/>
                                          </p:val>
                                        </p:tav>
                                        <p:tav tm="100000">
                                          <p:val>
                                            <p:strVal val="#ppt_x"/>
                                          </p:val>
                                        </p:tav>
                                      </p:tavLst>
                                    </p:anim>
                                    <p:anim calcmode="lin" valueType="num">
                                      <p:cBhvr>
                                        <p:cTn id="21"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9" fill="hold" grpId="0" nodeType="clickEffect">
                                  <p:stCondLst>
                                    <p:cond delay="0"/>
                                  </p:stCondLst>
                                  <p:childTnLst>
                                    <p:set>
                                      <p:cBhvr>
                                        <p:cTn id="25" dur="1" fill="hold">
                                          <p:stCondLst>
                                            <p:cond delay="0"/>
                                          </p:stCondLst>
                                        </p:cTn>
                                        <p:tgtEl>
                                          <p:spTgt spid="15"/>
                                        </p:tgtEl>
                                        <p:attrNameLst>
                                          <p:attrName>style.visibility</p:attrName>
                                        </p:attrNameLst>
                                      </p:cBhvr>
                                      <p:to>
                                        <p:strVal val="visible"/>
                                      </p:to>
                                    </p:set>
                                    <p:anim calcmode="lin" valueType="num">
                                      <p:cBhvr additive="base">
                                        <p:cTn id="26" dur="500" fill="hold"/>
                                        <p:tgtEl>
                                          <p:spTgt spid="15"/>
                                        </p:tgtEl>
                                        <p:attrNameLst>
                                          <p:attrName>ppt_x</p:attrName>
                                        </p:attrNameLst>
                                      </p:cBhvr>
                                      <p:tavLst>
                                        <p:tav tm="0">
                                          <p:val>
                                            <p:strVal val="0-#ppt_w/2"/>
                                          </p:val>
                                        </p:tav>
                                        <p:tav tm="100000">
                                          <p:val>
                                            <p:strVal val="#ppt_x"/>
                                          </p:val>
                                        </p:tav>
                                      </p:tavLst>
                                    </p:anim>
                                    <p:anim calcmode="lin" valueType="num">
                                      <p:cBhvr additive="base">
                                        <p:cTn id="27"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7"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1000"/>
                                        <p:tgtEl>
                                          <p:spTgt spid="6"/>
                                        </p:tgtEl>
                                      </p:cBhvr>
                                    </p:animEffect>
                                    <p:anim calcmode="lin" valueType="num">
                                      <p:cBhvr>
                                        <p:cTn id="33" dur="1000" fill="hold"/>
                                        <p:tgtEl>
                                          <p:spTgt spid="6"/>
                                        </p:tgtEl>
                                        <p:attrNameLst>
                                          <p:attrName>ppt_x</p:attrName>
                                        </p:attrNameLst>
                                      </p:cBhvr>
                                      <p:tavLst>
                                        <p:tav tm="0">
                                          <p:val>
                                            <p:strVal val="#ppt_x"/>
                                          </p:val>
                                        </p:tav>
                                        <p:tav tm="100000">
                                          <p:val>
                                            <p:strVal val="#ppt_x"/>
                                          </p:val>
                                        </p:tav>
                                      </p:tavLst>
                                    </p:anim>
                                    <p:anim calcmode="lin" valueType="num">
                                      <p:cBhvr>
                                        <p:cTn id="3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anim calcmode="lin" valueType="num">
                                      <p:cBhvr additive="base">
                                        <p:cTn id="39" dur="500" fill="hold"/>
                                        <p:tgtEl>
                                          <p:spTgt spid="13"/>
                                        </p:tgtEl>
                                        <p:attrNameLst>
                                          <p:attrName>ppt_x</p:attrName>
                                        </p:attrNameLst>
                                      </p:cBhvr>
                                      <p:tavLst>
                                        <p:tav tm="0">
                                          <p:val>
                                            <p:strVal val="#ppt_x"/>
                                          </p:val>
                                        </p:tav>
                                        <p:tav tm="100000">
                                          <p:val>
                                            <p:strVal val="#ppt_x"/>
                                          </p:val>
                                        </p:tav>
                                      </p:tavLst>
                                    </p:anim>
                                    <p:anim calcmode="lin" valueType="num">
                                      <p:cBhvr additive="base">
                                        <p:cTn id="4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9" fill="hold" grpId="0" nodeType="clickEffect">
                                  <p:stCondLst>
                                    <p:cond delay="0"/>
                                  </p:stCondLst>
                                  <p:childTnLst>
                                    <p:set>
                                      <p:cBhvr>
                                        <p:cTn id="44" dur="1" fill="hold">
                                          <p:stCondLst>
                                            <p:cond delay="0"/>
                                          </p:stCondLst>
                                        </p:cTn>
                                        <p:tgtEl>
                                          <p:spTgt spid="24"/>
                                        </p:tgtEl>
                                        <p:attrNameLst>
                                          <p:attrName>style.visibility</p:attrName>
                                        </p:attrNameLst>
                                      </p:cBhvr>
                                      <p:to>
                                        <p:strVal val="visible"/>
                                      </p:to>
                                    </p:set>
                                    <p:anim calcmode="lin" valueType="num">
                                      <p:cBhvr additive="base">
                                        <p:cTn id="45" dur="500" fill="hold"/>
                                        <p:tgtEl>
                                          <p:spTgt spid="24"/>
                                        </p:tgtEl>
                                        <p:attrNameLst>
                                          <p:attrName>ppt_x</p:attrName>
                                        </p:attrNameLst>
                                      </p:cBhvr>
                                      <p:tavLst>
                                        <p:tav tm="0">
                                          <p:val>
                                            <p:strVal val="0-#ppt_w/2"/>
                                          </p:val>
                                        </p:tav>
                                        <p:tav tm="100000">
                                          <p:val>
                                            <p:strVal val="#ppt_x"/>
                                          </p:val>
                                        </p:tav>
                                      </p:tavLst>
                                    </p:anim>
                                    <p:anim calcmode="lin" valueType="num">
                                      <p:cBhvr additive="base">
                                        <p:cTn id="46" dur="500" fill="hold"/>
                                        <p:tgtEl>
                                          <p:spTgt spid="24"/>
                                        </p:tgtEl>
                                        <p:attrNameLst>
                                          <p:attrName>ppt_y</p:attrName>
                                        </p:attrNameLst>
                                      </p:cBhvr>
                                      <p:tavLst>
                                        <p:tav tm="0">
                                          <p:val>
                                            <p:strVal val="0-#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anim calcmode="lin" valueType="num">
                                      <p:cBhvr additive="base">
                                        <p:cTn id="51" dur="500" fill="hold"/>
                                        <p:tgtEl>
                                          <p:spTgt spid="16"/>
                                        </p:tgtEl>
                                        <p:attrNameLst>
                                          <p:attrName>ppt_x</p:attrName>
                                        </p:attrNameLst>
                                      </p:cBhvr>
                                      <p:tavLst>
                                        <p:tav tm="0">
                                          <p:val>
                                            <p:strVal val="#ppt_x"/>
                                          </p:val>
                                        </p:tav>
                                        <p:tav tm="100000">
                                          <p:val>
                                            <p:strVal val="#ppt_x"/>
                                          </p:val>
                                        </p:tav>
                                      </p:tavLst>
                                    </p:anim>
                                    <p:anim calcmode="lin" valueType="num">
                                      <p:cBhvr additive="base">
                                        <p:cTn id="5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P spid="6" grpId="0"/>
      <p:bldP spid="13" grpId="0"/>
      <p:bldP spid="15" grpId="0"/>
      <p:bldP spid="16" grpId="0"/>
      <p:bldP spid="24"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a:xfrm>
            <a:off x="7860090" y="533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lnSpc>
                <a:spcPct val="150000"/>
              </a:lnSpc>
            </a:pPr>
            <a:r>
              <a:rPr lang="en-US" sz="2800" dirty="0" smtClean="0"/>
              <a:t>2</a:t>
            </a:r>
            <a:endParaRPr lang="ar-SA" sz="2800" dirty="0"/>
          </a:p>
        </p:txBody>
      </p:sp>
      <p:sp>
        <p:nvSpPr>
          <p:cNvPr id="5" name="Rectangle 4"/>
          <p:cNvSpPr/>
          <p:nvPr/>
        </p:nvSpPr>
        <p:spPr>
          <a:xfrm>
            <a:off x="5395684" y="533400"/>
            <a:ext cx="2452916" cy="577850"/>
          </a:xfrm>
          <a:prstGeom prst="rect">
            <a:avLst/>
          </a:prstGeom>
        </p:spPr>
        <p:txBody>
          <a:bodyPr wrap="none">
            <a:spAutoFit/>
          </a:bodyPr>
          <a:lstStyle/>
          <a:p>
            <a:pPr algn="r">
              <a:lnSpc>
                <a:spcPct val="150000"/>
              </a:lnSpc>
            </a:pPr>
            <a:r>
              <a:rPr lang="ar-SA" sz="2400" b="1" dirty="0" smtClean="0">
                <a:solidFill>
                  <a:srgbClr val="7030A0"/>
                </a:solidFill>
              </a:rPr>
              <a:t>اكملي الفراغات التالية </a:t>
            </a:r>
            <a:endParaRPr lang="ar-SA" sz="2400" b="1" dirty="0">
              <a:solidFill>
                <a:srgbClr val="7030A0"/>
              </a:solidFill>
            </a:endParaRPr>
          </a:p>
        </p:txBody>
      </p:sp>
      <p:sp>
        <p:nvSpPr>
          <p:cNvPr id="12" name="Rectangle 11"/>
          <p:cNvSpPr/>
          <p:nvPr/>
        </p:nvSpPr>
        <p:spPr>
          <a:xfrm>
            <a:off x="4419600" y="1676400"/>
            <a:ext cx="685800" cy="507831"/>
          </a:xfrm>
          <a:prstGeom prst="rect">
            <a:avLst/>
          </a:prstGeom>
        </p:spPr>
        <p:txBody>
          <a:bodyPr wrap="square">
            <a:spAutoFit/>
          </a:bodyPr>
          <a:lstStyle/>
          <a:p>
            <a:pPr algn="r">
              <a:lnSpc>
                <a:spcPct val="150000"/>
              </a:lnSpc>
            </a:pPr>
            <a:r>
              <a:rPr lang="ar-SA" b="1" dirty="0" err="1" smtClean="0">
                <a:solidFill>
                  <a:srgbClr val="00B0F0"/>
                </a:solidFill>
                <a:latin typeface="Sakkal Majalla" pitchFamily="2" charset="-78"/>
                <a:cs typeface="Sakkal Majalla" pitchFamily="2" charset="-78"/>
              </a:rPr>
              <a:t>طنجة</a:t>
            </a:r>
            <a:endParaRPr lang="ar-SA" dirty="0"/>
          </a:p>
        </p:txBody>
      </p:sp>
      <p:sp>
        <p:nvSpPr>
          <p:cNvPr id="10" name="Rectangle 8"/>
          <p:cNvSpPr/>
          <p:nvPr/>
        </p:nvSpPr>
        <p:spPr>
          <a:xfrm>
            <a:off x="228600" y="1676400"/>
            <a:ext cx="8620583" cy="707886"/>
          </a:xfrm>
          <a:prstGeom prst="rect">
            <a:avLst/>
          </a:prstGeom>
        </p:spPr>
        <p:txBody>
          <a:bodyPr wrap="square">
            <a:spAutoFit/>
          </a:bodyPr>
          <a:lstStyle/>
          <a:p>
            <a:pPr algn="r">
              <a:lnSpc>
                <a:spcPct val="200000"/>
              </a:lnSpc>
            </a:pPr>
            <a:r>
              <a:rPr lang="ar-SA" sz="2000" b="1" dirty="0" smtClean="0"/>
              <a:t>1- نجح موسي بن نصير فى افتتاح </a:t>
            </a:r>
            <a:r>
              <a:rPr lang="ar-SA" sz="2000" b="1" dirty="0" err="1" smtClean="0"/>
              <a:t>مدينة </a:t>
            </a:r>
            <a:r>
              <a:rPr lang="ar-SA" sz="2000" b="1" dirty="0" smtClean="0"/>
              <a:t>..............وتوجه </a:t>
            </a:r>
            <a:r>
              <a:rPr lang="ar-SA" sz="2000" b="1" dirty="0" err="1" smtClean="0"/>
              <a:t>إلى </a:t>
            </a:r>
            <a:r>
              <a:rPr lang="ar-SA" sz="2000" b="1" dirty="0" smtClean="0"/>
              <a:t>.............وهادن حاكمها يوليان</a:t>
            </a:r>
            <a:endParaRPr lang="ar-SA" sz="2000" dirty="0"/>
          </a:p>
        </p:txBody>
      </p:sp>
      <p:sp>
        <p:nvSpPr>
          <p:cNvPr id="11" name="Rectangle 8"/>
          <p:cNvSpPr/>
          <p:nvPr/>
        </p:nvSpPr>
        <p:spPr>
          <a:xfrm>
            <a:off x="457200" y="3352800"/>
            <a:ext cx="8382000" cy="1227965"/>
          </a:xfrm>
          <a:prstGeom prst="rect">
            <a:avLst/>
          </a:prstGeom>
        </p:spPr>
        <p:txBody>
          <a:bodyPr wrap="square">
            <a:spAutoFit/>
          </a:bodyPr>
          <a:lstStyle/>
          <a:p>
            <a:pPr algn="r">
              <a:lnSpc>
                <a:spcPct val="200000"/>
              </a:lnSpc>
            </a:pPr>
            <a:r>
              <a:rPr lang="ar-SA" sz="2000" b="1" dirty="0" smtClean="0"/>
              <a:t>2- وقعت معركة وادي </a:t>
            </a:r>
            <a:r>
              <a:rPr lang="ar-SA" sz="2000" b="1" dirty="0" err="1" smtClean="0"/>
              <a:t>لكة</a:t>
            </a:r>
            <a:r>
              <a:rPr lang="ar-SA" sz="2000" b="1" dirty="0" smtClean="0"/>
              <a:t> قرب </a:t>
            </a:r>
            <a:r>
              <a:rPr lang="ar-SA" sz="2000" b="1" dirty="0" err="1" smtClean="0"/>
              <a:t>مدينة ...............</a:t>
            </a:r>
            <a:r>
              <a:rPr lang="ar-SA" sz="2000" b="1" dirty="0" smtClean="0"/>
              <a:t> </a:t>
            </a:r>
            <a:r>
              <a:rPr lang="ar-SA" sz="2000" b="1" dirty="0" err="1" smtClean="0"/>
              <a:t>واستمرت .................</a:t>
            </a:r>
            <a:r>
              <a:rPr lang="ar-SA" sz="2000" b="1" dirty="0" smtClean="0"/>
              <a:t> أيام أسفرت عن انتصار المسلمين</a:t>
            </a:r>
            <a:endParaRPr lang="ar-SA" sz="2000" dirty="0"/>
          </a:p>
        </p:txBody>
      </p:sp>
      <p:sp>
        <p:nvSpPr>
          <p:cNvPr id="8" name="Rectangle 11"/>
          <p:cNvSpPr/>
          <p:nvPr/>
        </p:nvSpPr>
        <p:spPr>
          <a:xfrm>
            <a:off x="2590800" y="1660394"/>
            <a:ext cx="685800"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سبته</a:t>
            </a:r>
            <a:endParaRPr lang="ar-SA" dirty="0"/>
          </a:p>
        </p:txBody>
      </p:sp>
      <p:sp>
        <p:nvSpPr>
          <p:cNvPr id="9" name="Rectangle 11"/>
          <p:cNvSpPr/>
          <p:nvPr/>
        </p:nvSpPr>
        <p:spPr>
          <a:xfrm>
            <a:off x="4648200" y="3378369"/>
            <a:ext cx="685800" cy="473206"/>
          </a:xfrm>
          <a:prstGeom prst="rect">
            <a:avLst/>
          </a:prstGeom>
        </p:spPr>
        <p:txBody>
          <a:bodyPr wrap="square">
            <a:spAutoFit/>
          </a:bodyPr>
          <a:lstStyle/>
          <a:p>
            <a:pPr algn="r">
              <a:lnSpc>
                <a:spcPct val="150000"/>
              </a:lnSpc>
            </a:pPr>
            <a:r>
              <a:rPr lang="ar-SA" b="1" dirty="0" err="1" smtClean="0">
                <a:solidFill>
                  <a:srgbClr val="00B0F0"/>
                </a:solidFill>
                <a:latin typeface="Sakkal Majalla" pitchFamily="2" charset="-78"/>
                <a:cs typeface="Sakkal Majalla" pitchFamily="2" charset="-78"/>
              </a:rPr>
              <a:t>شذونة</a:t>
            </a:r>
            <a:endParaRPr lang="ar-SA" dirty="0"/>
          </a:p>
        </p:txBody>
      </p:sp>
      <p:sp>
        <p:nvSpPr>
          <p:cNvPr id="13" name="Rectangle 11"/>
          <p:cNvSpPr/>
          <p:nvPr/>
        </p:nvSpPr>
        <p:spPr>
          <a:xfrm>
            <a:off x="2743200" y="3362363"/>
            <a:ext cx="685800"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ثمانية</a:t>
            </a:r>
            <a:endParaRPr lang="ar-SA" dirty="0"/>
          </a:p>
        </p:txBody>
      </p:sp>
    </p:spTree>
    <p:extLst>
      <p:ext uri="{BB962C8B-B14F-4D97-AF65-F5344CB8AC3E}">
        <p14:creationId xmlns:p14="http://schemas.microsoft.com/office/powerpoint/2010/main" xmlns="" val="2751160728"/>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6"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barn(inHorizontal)">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3"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additive="base">
                                        <p:cTn id="24" dur="500" fill="hold"/>
                                        <p:tgtEl>
                                          <p:spTgt spid="12"/>
                                        </p:tgtEl>
                                        <p:attrNameLst>
                                          <p:attrName>ppt_x</p:attrName>
                                        </p:attrNameLst>
                                      </p:cBhvr>
                                      <p:tavLst>
                                        <p:tav tm="0">
                                          <p:val>
                                            <p:strVal val="1+#ppt_w/2"/>
                                          </p:val>
                                        </p:tav>
                                        <p:tav tm="100000">
                                          <p:val>
                                            <p:strVal val="#ppt_x"/>
                                          </p:val>
                                        </p:tav>
                                      </p:tavLst>
                                    </p:anim>
                                    <p:anim calcmode="lin" valueType="num">
                                      <p:cBhvr additive="base">
                                        <p:cTn id="25"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3"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additive="base">
                                        <p:cTn id="30" dur="500" fill="hold"/>
                                        <p:tgtEl>
                                          <p:spTgt spid="8"/>
                                        </p:tgtEl>
                                        <p:attrNameLst>
                                          <p:attrName>ppt_x</p:attrName>
                                        </p:attrNameLst>
                                      </p:cBhvr>
                                      <p:tavLst>
                                        <p:tav tm="0">
                                          <p:val>
                                            <p:strVal val="1+#ppt_w/2"/>
                                          </p:val>
                                        </p:tav>
                                        <p:tav tm="100000">
                                          <p:val>
                                            <p:strVal val="#ppt_x"/>
                                          </p:val>
                                        </p:tav>
                                      </p:tavLst>
                                    </p:anim>
                                    <p:anim calcmode="lin" valueType="num">
                                      <p:cBhvr additive="base">
                                        <p:cTn id="31"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6" presetClass="entr" presetSubtype="26"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barn(inHorizontal)">
                                      <p:cBhvr>
                                        <p:cTn id="36" dur="5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3"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additive="base">
                                        <p:cTn id="41" dur="500" fill="hold"/>
                                        <p:tgtEl>
                                          <p:spTgt spid="9"/>
                                        </p:tgtEl>
                                        <p:attrNameLst>
                                          <p:attrName>ppt_x</p:attrName>
                                        </p:attrNameLst>
                                      </p:cBhvr>
                                      <p:tavLst>
                                        <p:tav tm="0">
                                          <p:val>
                                            <p:strVal val="1+#ppt_w/2"/>
                                          </p:val>
                                        </p:tav>
                                        <p:tav tm="100000">
                                          <p:val>
                                            <p:strVal val="#ppt_x"/>
                                          </p:val>
                                        </p:tav>
                                      </p:tavLst>
                                    </p:anim>
                                    <p:anim calcmode="lin" valueType="num">
                                      <p:cBhvr additive="base">
                                        <p:cTn id="42" dur="5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3"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 calcmode="lin" valueType="num">
                                      <p:cBhvr additive="base">
                                        <p:cTn id="47" dur="500" fill="hold"/>
                                        <p:tgtEl>
                                          <p:spTgt spid="13"/>
                                        </p:tgtEl>
                                        <p:attrNameLst>
                                          <p:attrName>ppt_x</p:attrName>
                                        </p:attrNameLst>
                                      </p:cBhvr>
                                      <p:tavLst>
                                        <p:tav tm="0">
                                          <p:val>
                                            <p:strVal val="1+#ppt_w/2"/>
                                          </p:val>
                                        </p:tav>
                                        <p:tav tm="100000">
                                          <p:val>
                                            <p:strVal val="#ppt_x"/>
                                          </p:val>
                                        </p:tav>
                                      </p:tavLst>
                                    </p:anim>
                                    <p:anim calcmode="lin" valueType="num">
                                      <p:cBhvr additive="base">
                                        <p:cTn id="48"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12" grpId="0"/>
      <p:bldP spid="10" grpId="0"/>
      <p:bldP spid="11" grpId="0"/>
      <p:bldP spid="8" grpId="0"/>
      <p:bldP spid="9" grpId="0"/>
      <p:bldP spid="13"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a:xfrm>
            <a:off x="7860090" y="3810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lnSpc>
                <a:spcPct val="150000"/>
              </a:lnSpc>
            </a:pPr>
            <a:r>
              <a:rPr lang="en-US" sz="2800" dirty="0" smtClean="0"/>
              <a:t>3</a:t>
            </a:r>
            <a:endParaRPr lang="ar-SA" sz="2800" dirty="0"/>
          </a:p>
        </p:txBody>
      </p:sp>
      <p:sp>
        <p:nvSpPr>
          <p:cNvPr id="5" name="Rectangle 4"/>
          <p:cNvSpPr/>
          <p:nvPr/>
        </p:nvSpPr>
        <p:spPr>
          <a:xfrm>
            <a:off x="7000291" y="381000"/>
            <a:ext cx="848309" cy="577850"/>
          </a:xfrm>
          <a:prstGeom prst="rect">
            <a:avLst/>
          </a:prstGeom>
        </p:spPr>
        <p:txBody>
          <a:bodyPr wrap="none">
            <a:spAutoFit/>
          </a:bodyPr>
          <a:lstStyle/>
          <a:p>
            <a:pPr algn="r">
              <a:lnSpc>
                <a:spcPct val="150000"/>
              </a:lnSpc>
            </a:pPr>
            <a:r>
              <a:rPr lang="ar-SA" sz="2400" b="1" dirty="0" smtClean="0">
                <a:solidFill>
                  <a:srgbClr val="7030A0"/>
                </a:solidFill>
              </a:rPr>
              <a:t>من هو</a:t>
            </a:r>
            <a:endParaRPr lang="ar-SA" sz="2400" b="1" dirty="0">
              <a:solidFill>
                <a:srgbClr val="7030A0"/>
              </a:solidFill>
            </a:endParaRPr>
          </a:p>
        </p:txBody>
      </p:sp>
      <p:sp>
        <p:nvSpPr>
          <p:cNvPr id="6" name="Rectangle 12"/>
          <p:cNvSpPr/>
          <p:nvPr/>
        </p:nvSpPr>
        <p:spPr>
          <a:xfrm>
            <a:off x="1295400" y="1981200"/>
            <a:ext cx="2158245" cy="473206"/>
          </a:xfrm>
          <a:prstGeom prst="rect">
            <a:avLst/>
          </a:prstGeom>
        </p:spPr>
        <p:txBody>
          <a:bodyPr wrap="square">
            <a:spAutoFit/>
          </a:bodyPr>
          <a:lstStyle/>
          <a:p>
            <a:pPr algn="ctr">
              <a:lnSpc>
                <a:spcPct val="150000"/>
              </a:lnSpc>
            </a:pPr>
            <a:r>
              <a:rPr lang="ar-SA" b="1" dirty="0" smtClean="0">
                <a:solidFill>
                  <a:srgbClr val="00B0F0"/>
                </a:solidFill>
                <a:latin typeface="Sakkal Majalla" pitchFamily="2" charset="-78"/>
                <a:cs typeface="Sakkal Majalla" pitchFamily="2" charset="-78"/>
              </a:rPr>
              <a:t>موسي بن النصير</a:t>
            </a:r>
            <a:endParaRPr lang="ar-SA" dirty="0"/>
          </a:p>
        </p:txBody>
      </p:sp>
      <p:sp>
        <p:nvSpPr>
          <p:cNvPr id="7" name="Rectangle 6"/>
          <p:cNvSpPr/>
          <p:nvPr/>
        </p:nvSpPr>
        <p:spPr>
          <a:xfrm>
            <a:off x="2514600" y="2692569"/>
            <a:ext cx="6400800" cy="784830"/>
          </a:xfrm>
          <a:prstGeom prst="rect">
            <a:avLst/>
          </a:prstGeom>
        </p:spPr>
        <p:txBody>
          <a:bodyPr wrap="square">
            <a:spAutoFit/>
          </a:bodyPr>
          <a:lstStyle/>
          <a:p>
            <a:pPr algn="r" rtl="1">
              <a:lnSpc>
                <a:spcPct val="300000"/>
              </a:lnSpc>
            </a:pPr>
            <a:r>
              <a:rPr lang="ar-SA" b="1" dirty="0" smtClean="0"/>
              <a:t>2- ملك </a:t>
            </a:r>
            <a:r>
              <a:rPr lang="ar-SA" b="1" dirty="0" err="1" smtClean="0"/>
              <a:t>القوط</a:t>
            </a:r>
            <a:r>
              <a:rPr lang="ar-SA" b="1" dirty="0" smtClean="0"/>
              <a:t> وقائدهم فى معركة وادي </a:t>
            </a:r>
            <a:r>
              <a:rPr lang="ar-SA" b="1" dirty="0" err="1" smtClean="0"/>
              <a:t>لكة</a:t>
            </a:r>
            <a:r>
              <a:rPr lang="ar-SA" b="1" dirty="0" smtClean="0"/>
              <a:t> سنة 82 هـ</a:t>
            </a:r>
            <a:endParaRPr lang="en-US" dirty="0"/>
          </a:p>
        </p:txBody>
      </p:sp>
      <p:sp>
        <p:nvSpPr>
          <p:cNvPr id="9" name="Rectangle 12"/>
          <p:cNvSpPr/>
          <p:nvPr/>
        </p:nvSpPr>
        <p:spPr>
          <a:xfrm>
            <a:off x="1295400" y="3022431"/>
            <a:ext cx="2158245" cy="473206"/>
          </a:xfrm>
          <a:prstGeom prst="rect">
            <a:avLst/>
          </a:prstGeom>
        </p:spPr>
        <p:txBody>
          <a:bodyPr wrap="square">
            <a:spAutoFit/>
          </a:bodyPr>
          <a:lstStyle/>
          <a:p>
            <a:pPr algn="ctr">
              <a:lnSpc>
                <a:spcPct val="150000"/>
              </a:lnSpc>
            </a:pPr>
            <a:r>
              <a:rPr lang="ar-SA" b="1" dirty="0" err="1" smtClean="0">
                <a:solidFill>
                  <a:srgbClr val="00B0F0"/>
                </a:solidFill>
                <a:latin typeface="Sakkal Majalla" pitchFamily="2" charset="-78"/>
                <a:cs typeface="Sakkal Majalla" pitchFamily="2" charset="-78"/>
              </a:rPr>
              <a:t>لذريق</a:t>
            </a:r>
            <a:endParaRPr lang="ar-SA" dirty="0"/>
          </a:p>
        </p:txBody>
      </p:sp>
      <p:sp>
        <p:nvSpPr>
          <p:cNvPr id="10" name="Rectangle 6"/>
          <p:cNvSpPr/>
          <p:nvPr/>
        </p:nvSpPr>
        <p:spPr>
          <a:xfrm>
            <a:off x="2514600" y="1729770"/>
            <a:ext cx="6400800" cy="784830"/>
          </a:xfrm>
          <a:prstGeom prst="rect">
            <a:avLst/>
          </a:prstGeom>
        </p:spPr>
        <p:txBody>
          <a:bodyPr wrap="square">
            <a:spAutoFit/>
          </a:bodyPr>
          <a:lstStyle/>
          <a:p>
            <a:pPr algn="r" rtl="1">
              <a:lnSpc>
                <a:spcPct val="300000"/>
              </a:lnSpc>
            </a:pPr>
            <a:r>
              <a:rPr lang="ar-SA" b="1" dirty="0" smtClean="0"/>
              <a:t>1- قائد حملة بحرية سنة 91 هـ لاستكشاف الأندلس</a:t>
            </a:r>
            <a:endParaRPr lang="en-US" dirty="0"/>
          </a:p>
        </p:txBody>
      </p:sp>
      <p:sp>
        <p:nvSpPr>
          <p:cNvPr id="11" name="Rectangle 12"/>
          <p:cNvSpPr/>
          <p:nvPr/>
        </p:nvSpPr>
        <p:spPr>
          <a:xfrm>
            <a:off x="1371600" y="3886200"/>
            <a:ext cx="2158245" cy="473206"/>
          </a:xfrm>
          <a:prstGeom prst="rect">
            <a:avLst/>
          </a:prstGeom>
        </p:spPr>
        <p:txBody>
          <a:bodyPr wrap="square">
            <a:spAutoFit/>
          </a:bodyPr>
          <a:lstStyle/>
          <a:p>
            <a:pPr algn="ctr">
              <a:lnSpc>
                <a:spcPct val="150000"/>
              </a:lnSpc>
            </a:pPr>
            <a:r>
              <a:rPr lang="ar-SA" b="1" dirty="0" smtClean="0">
                <a:solidFill>
                  <a:srgbClr val="00B0F0"/>
                </a:solidFill>
                <a:latin typeface="Sakkal Majalla" pitchFamily="2" charset="-78"/>
                <a:cs typeface="Sakkal Majalla" pitchFamily="2" charset="-78"/>
              </a:rPr>
              <a:t>شارل مارتل </a:t>
            </a:r>
            <a:endParaRPr lang="ar-SA" dirty="0"/>
          </a:p>
        </p:txBody>
      </p:sp>
      <p:sp>
        <p:nvSpPr>
          <p:cNvPr id="12" name="Rectangle 6"/>
          <p:cNvSpPr/>
          <p:nvPr/>
        </p:nvSpPr>
        <p:spPr>
          <a:xfrm>
            <a:off x="2514601" y="3606969"/>
            <a:ext cx="6400800" cy="768159"/>
          </a:xfrm>
          <a:prstGeom prst="rect">
            <a:avLst/>
          </a:prstGeom>
        </p:spPr>
        <p:txBody>
          <a:bodyPr wrap="square">
            <a:spAutoFit/>
          </a:bodyPr>
          <a:lstStyle/>
          <a:p>
            <a:pPr algn="r" rtl="1">
              <a:lnSpc>
                <a:spcPct val="300000"/>
              </a:lnSpc>
            </a:pPr>
            <a:r>
              <a:rPr lang="ar-SA" b="1" dirty="0" smtClean="0"/>
              <a:t>3- قائد الفرنجة فى معركة بلاط الشهداء سنة 114 هـ</a:t>
            </a:r>
          </a:p>
        </p:txBody>
      </p:sp>
    </p:spTree>
    <p:extLst>
      <p:ext uri="{BB962C8B-B14F-4D97-AF65-F5344CB8AC3E}">
        <p14:creationId xmlns:p14="http://schemas.microsoft.com/office/powerpoint/2010/main" xmlns="" val="2751160728"/>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0-#ppt_w/2"/>
                                          </p:val>
                                        </p:tav>
                                        <p:tav tm="100000">
                                          <p:val>
                                            <p:strVal val="#ppt_x"/>
                                          </p:val>
                                        </p:tav>
                                      </p:tavLst>
                                    </p:anim>
                                    <p:anim calcmode="lin" valueType="num">
                                      <p:cBhvr additive="base">
                                        <p:cTn id="20"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9"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0-#ppt_w/2"/>
                                          </p:val>
                                        </p:tav>
                                        <p:tav tm="100000">
                                          <p:val>
                                            <p:strVal val="#ppt_x"/>
                                          </p:val>
                                        </p:tav>
                                      </p:tavLst>
                                    </p:anim>
                                    <p:anim calcmode="lin" valueType="num">
                                      <p:cBhvr additive="base">
                                        <p:cTn id="32"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9"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0-#ppt_w/2"/>
                                          </p:val>
                                        </p:tav>
                                        <p:tav tm="100000">
                                          <p:val>
                                            <p:strVal val="#ppt_x"/>
                                          </p:val>
                                        </p:tav>
                                      </p:tavLst>
                                    </p:anim>
                                    <p:anim calcmode="lin" valueType="num">
                                      <p:cBhvr additive="base">
                                        <p:cTn id="44"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P spid="7" grpId="0"/>
      <p:bldP spid="9" grpId="0"/>
      <p:bldP spid="10" grpId="0"/>
      <p:bldP spid="11" grpId="0"/>
      <p:bldP spid="12"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1"/>
          <p:cNvSpPr>
            <a:spLocks noChangeArrowheads="1"/>
          </p:cNvSpPr>
          <p:nvPr/>
        </p:nvSpPr>
        <p:spPr bwMode="auto">
          <a:xfrm>
            <a:off x="2133600" y="228600"/>
            <a:ext cx="5145088" cy="762000"/>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5" name="Rectangle 3"/>
          <p:cNvSpPr>
            <a:spLocks noChangeArrowheads="1"/>
          </p:cNvSpPr>
          <p:nvPr/>
        </p:nvSpPr>
        <p:spPr bwMode="auto">
          <a:xfrm>
            <a:off x="2417409" y="378768"/>
            <a:ext cx="4309193"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400" b="1" dirty="0" smtClean="0">
                <a:solidFill>
                  <a:srgbClr val="002060"/>
                </a:solidFill>
                <a:latin typeface="Sultan bold"/>
                <a:ea typeface="Times New Roman" pitchFamily="18" charset="0"/>
                <a:cs typeface="Arial" pitchFamily="34" charset="0"/>
              </a:rPr>
              <a:t>خامس</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kumimoji="0" lang="ar-SA" sz="2400" b="1" i="0" u="none" strike="noStrike" cap="none" normalizeH="0" baseline="0" dirty="0" smtClean="0">
                <a:ln>
                  <a:noFill/>
                </a:ln>
                <a:solidFill>
                  <a:srgbClr val="FF0000"/>
                </a:solidFill>
                <a:effectLst/>
                <a:latin typeface="Sultan bold"/>
                <a:ea typeface="Times New Roman" pitchFamily="18" charset="0"/>
                <a:cs typeface="Arial" pitchFamily="34" charset="0"/>
              </a:rPr>
              <a:t>المنجزات الحضارية(1</a:t>
            </a:r>
            <a:r>
              <a:rPr kumimoji="0" lang="ar-SA" sz="2400" b="1" i="0" u="none" strike="noStrike" cap="none" normalizeH="0" baseline="0" dirty="0" err="1" smtClean="0">
                <a:ln>
                  <a:noFill/>
                </a:ln>
                <a:solidFill>
                  <a:srgbClr val="FF0000"/>
                </a:solidFill>
                <a:effectLst/>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2" name="Flowchart: Multidocument 3"/>
          <p:cNvSpPr/>
          <p:nvPr/>
        </p:nvSpPr>
        <p:spPr>
          <a:xfrm>
            <a:off x="8078707" y="15240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lnSpc>
                <a:spcPct val="150000"/>
              </a:lnSpc>
            </a:pPr>
            <a:r>
              <a:rPr lang="en-US" sz="2800" dirty="0" smtClean="0"/>
              <a:t>2</a:t>
            </a:r>
            <a:endParaRPr lang="ar-SA" sz="2800" dirty="0"/>
          </a:p>
        </p:txBody>
      </p:sp>
      <p:sp>
        <p:nvSpPr>
          <p:cNvPr id="13" name="Rectangle 4"/>
          <p:cNvSpPr/>
          <p:nvPr/>
        </p:nvSpPr>
        <p:spPr>
          <a:xfrm>
            <a:off x="5624284" y="1524000"/>
            <a:ext cx="2452916" cy="577850"/>
          </a:xfrm>
          <a:prstGeom prst="rect">
            <a:avLst/>
          </a:prstGeom>
        </p:spPr>
        <p:txBody>
          <a:bodyPr wrap="none">
            <a:spAutoFit/>
          </a:bodyPr>
          <a:lstStyle/>
          <a:p>
            <a:pPr algn="r">
              <a:lnSpc>
                <a:spcPct val="150000"/>
              </a:lnSpc>
            </a:pPr>
            <a:r>
              <a:rPr lang="ar-SA" sz="2400" b="1" dirty="0" smtClean="0">
                <a:solidFill>
                  <a:srgbClr val="7030A0"/>
                </a:solidFill>
              </a:rPr>
              <a:t>اكملي الفراغات التالية </a:t>
            </a:r>
            <a:endParaRPr lang="ar-SA" sz="2400" b="1" dirty="0">
              <a:solidFill>
                <a:srgbClr val="7030A0"/>
              </a:solidFill>
            </a:endParaRPr>
          </a:p>
        </p:txBody>
      </p:sp>
      <p:sp>
        <p:nvSpPr>
          <p:cNvPr id="15" name="Rectangle 11"/>
          <p:cNvSpPr/>
          <p:nvPr/>
        </p:nvSpPr>
        <p:spPr>
          <a:xfrm>
            <a:off x="2743200" y="2667000"/>
            <a:ext cx="1828800" cy="507831"/>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تفسير القرآن الكريم</a:t>
            </a:r>
            <a:endParaRPr lang="ar-SA" dirty="0"/>
          </a:p>
        </p:txBody>
      </p:sp>
      <p:sp>
        <p:nvSpPr>
          <p:cNvPr id="17" name="Rectangle 8"/>
          <p:cNvSpPr/>
          <p:nvPr/>
        </p:nvSpPr>
        <p:spPr>
          <a:xfrm>
            <a:off x="447217" y="2667000"/>
            <a:ext cx="8620583" cy="1323439"/>
          </a:xfrm>
          <a:prstGeom prst="rect">
            <a:avLst/>
          </a:prstGeom>
        </p:spPr>
        <p:txBody>
          <a:bodyPr wrap="square">
            <a:spAutoFit/>
          </a:bodyPr>
          <a:lstStyle/>
          <a:p>
            <a:pPr algn="r">
              <a:lnSpc>
                <a:spcPct val="200000"/>
              </a:lnSpc>
            </a:pPr>
            <a:r>
              <a:rPr lang="ar-SA" sz="2000" b="1" dirty="0" smtClean="0"/>
              <a:t>1- فى العصر الاموي عكف علماء المسلمون </a:t>
            </a:r>
            <a:r>
              <a:rPr lang="ar-SA" sz="2000" b="1" dirty="0" err="1" smtClean="0"/>
              <a:t>على ................................</a:t>
            </a:r>
            <a:r>
              <a:rPr lang="ar-SA" sz="2000" b="1" dirty="0" smtClean="0"/>
              <a:t> وشرح معانية واستخرج أحكامه ومن </a:t>
            </a:r>
            <a:r>
              <a:rPr lang="ar-SA" sz="2000" b="1" dirty="0" err="1" smtClean="0"/>
              <a:t>أشهرهم  ................</a:t>
            </a:r>
            <a:endParaRPr lang="ar-SA" sz="2000" dirty="0"/>
          </a:p>
        </p:txBody>
      </p:sp>
      <p:sp>
        <p:nvSpPr>
          <p:cNvPr id="18" name="Rectangle 8"/>
          <p:cNvSpPr/>
          <p:nvPr/>
        </p:nvSpPr>
        <p:spPr>
          <a:xfrm>
            <a:off x="675817" y="4343400"/>
            <a:ext cx="8382000" cy="1323439"/>
          </a:xfrm>
          <a:prstGeom prst="rect">
            <a:avLst/>
          </a:prstGeom>
        </p:spPr>
        <p:txBody>
          <a:bodyPr wrap="square">
            <a:spAutoFit/>
          </a:bodyPr>
          <a:lstStyle/>
          <a:p>
            <a:pPr algn="r">
              <a:lnSpc>
                <a:spcPct val="200000"/>
              </a:lnSpc>
            </a:pPr>
            <a:r>
              <a:rPr lang="ar-SA" sz="2000" b="1" dirty="0" smtClean="0"/>
              <a:t>2- عهد الخليفة </a:t>
            </a:r>
            <a:r>
              <a:rPr lang="ar-SA" sz="2000" b="1" dirty="0" err="1" smtClean="0"/>
              <a:t>الأموي ............................</a:t>
            </a:r>
            <a:r>
              <a:rPr lang="ar-SA" sz="2000" b="1" dirty="0" smtClean="0"/>
              <a:t> فى جمع الحديث </a:t>
            </a:r>
            <a:r>
              <a:rPr lang="ar-SA" sz="2000" b="1" dirty="0" err="1" smtClean="0"/>
              <a:t>البنوى</a:t>
            </a:r>
            <a:r>
              <a:rPr lang="ar-SA" sz="2000" b="1" dirty="0" smtClean="0"/>
              <a:t> الشريف وتدوينه لواليه على </a:t>
            </a:r>
            <a:r>
              <a:rPr lang="ar-SA" sz="2000" b="1" dirty="0" err="1" smtClean="0"/>
              <a:t>المدينة ............................</a:t>
            </a:r>
            <a:endParaRPr lang="ar-SA" sz="2000" dirty="0"/>
          </a:p>
        </p:txBody>
      </p:sp>
      <p:sp>
        <p:nvSpPr>
          <p:cNvPr id="19" name="Rectangle 11"/>
          <p:cNvSpPr/>
          <p:nvPr/>
        </p:nvSpPr>
        <p:spPr>
          <a:xfrm>
            <a:off x="4419600" y="3302169"/>
            <a:ext cx="2819400" cy="507831"/>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سعيد بن جبير</a:t>
            </a:r>
            <a:endParaRPr lang="ar-SA" dirty="0"/>
          </a:p>
        </p:txBody>
      </p:sp>
      <p:sp>
        <p:nvSpPr>
          <p:cNvPr id="20" name="Rectangle 11"/>
          <p:cNvSpPr/>
          <p:nvPr/>
        </p:nvSpPr>
        <p:spPr>
          <a:xfrm>
            <a:off x="4114800" y="4343400"/>
            <a:ext cx="2667000" cy="507831"/>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عمر بن عبد العزيز</a:t>
            </a:r>
            <a:endParaRPr lang="ar-SA" dirty="0"/>
          </a:p>
        </p:txBody>
      </p:sp>
      <p:sp>
        <p:nvSpPr>
          <p:cNvPr id="21" name="Rectangle 11"/>
          <p:cNvSpPr/>
          <p:nvPr/>
        </p:nvSpPr>
        <p:spPr>
          <a:xfrm>
            <a:off x="5105400" y="4953000"/>
            <a:ext cx="2743200" cy="507831"/>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أبي بكر محمد بن حزم</a:t>
            </a:r>
            <a:endParaRPr lang="ar-SA" dirty="0"/>
          </a:p>
        </p:txBody>
      </p:sp>
    </p:spTree>
    <p:extLst>
      <p:ext uri="{BB962C8B-B14F-4D97-AF65-F5344CB8AC3E}">
        <p14:creationId xmlns:p14="http://schemas.microsoft.com/office/powerpoint/2010/main" xmlns="" val="1076757576"/>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1+#ppt_w/2"/>
                                          </p:val>
                                        </p:tav>
                                        <p:tav tm="100000">
                                          <p:val>
                                            <p:strVal val="#ppt_x"/>
                                          </p:val>
                                        </p:tav>
                                      </p:tavLst>
                                    </p:anim>
                                    <p:anim calcmode="lin" valueType="num">
                                      <p:cBhvr additive="base">
                                        <p:cTn id="20"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1+#ppt_w/2"/>
                                          </p:val>
                                        </p:tav>
                                        <p:tav tm="100000">
                                          <p:val>
                                            <p:strVal val="#ppt_x"/>
                                          </p:val>
                                        </p:tav>
                                      </p:tavLst>
                                    </p:anim>
                                    <p:anim calcmode="lin" valueType="num">
                                      <p:cBhvr additive="base">
                                        <p:cTn id="26"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6" presetClass="entr" presetSubtype="26"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barn(inHorizontal)">
                                      <p:cBhvr>
                                        <p:cTn id="31" dur="500"/>
                                        <p:tgtEl>
                                          <p:spTgt spid="17"/>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3" fill="hold" grpId="0" nodeType="clickEffect">
                                  <p:stCondLst>
                                    <p:cond delay="0"/>
                                  </p:stCondLst>
                                  <p:childTnLst>
                                    <p:set>
                                      <p:cBhvr>
                                        <p:cTn id="35" dur="1" fill="hold">
                                          <p:stCondLst>
                                            <p:cond delay="0"/>
                                          </p:stCondLst>
                                        </p:cTn>
                                        <p:tgtEl>
                                          <p:spTgt spid="15"/>
                                        </p:tgtEl>
                                        <p:attrNameLst>
                                          <p:attrName>style.visibility</p:attrName>
                                        </p:attrNameLst>
                                      </p:cBhvr>
                                      <p:to>
                                        <p:strVal val="visible"/>
                                      </p:to>
                                    </p:set>
                                    <p:anim calcmode="lin" valueType="num">
                                      <p:cBhvr additive="base">
                                        <p:cTn id="36" dur="500" fill="hold"/>
                                        <p:tgtEl>
                                          <p:spTgt spid="15"/>
                                        </p:tgtEl>
                                        <p:attrNameLst>
                                          <p:attrName>ppt_x</p:attrName>
                                        </p:attrNameLst>
                                      </p:cBhvr>
                                      <p:tavLst>
                                        <p:tav tm="0">
                                          <p:val>
                                            <p:strVal val="1+#ppt_w/2"/>
                                          </p:val>
                                        </p:tav>
                                        <p:tav tm="100000">
                                          <p:val>
                                            <p:strVal val="#ppt_x"/>
                                          </p:val>
                                        </p:tav>
                                      </p:tavLst>
                                    </p:anim>
                                    <p:anim calcmode="lin" valueType="num">
                                      <p:cBhvr additive="base">
                                        <p:cTn id="37"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3"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 calcmode="lin" valueType="num">
                                      <p:cBhvr additive="base">
                                        <p:cTn id="42" dur="500" fill="hold"/>
                                        <p:tgtEl>
                                          <p:spTgt spid="19"/>
                                        </p:tgtEl>
                                        <p:attrNameLst>
                                          <p:attrName>ppt_x</p:attrName>
                                        </p:attrNameLst>
                                      </p:cBhvr>
                                      <p:tavLst>
                                        <p:tav tm="0">
                                          <p:val>
                                            <p:strVal val="1+#ppt_w/2"/>
                                          </p:val>
                                        </p:tav>
                                        <p:tav tm="100000">
                                          <p:val>
                                            <p:strVal val="#ppt_x"/>
                                          </p:val>
                                        </p:tav>
                                      </p:tavLst>
                                    </p:anim>
                                    <p:anim calcmode="lin" valueType="num">
                                      <p:cBhvr additive="base">
                                        <p:cTn id="43" dur="500" fill="hold"/>
                                        <p:tgtEl>
                                          <p:spTgt spid="19"/>
                                        </p:tgtEl>
                                        <p:attrNameLst>
                                          <p:attrName>ppt_y</p:attrName>
                                        </p:attrNameLst>
                                      </p:cBhvr>
                                      <p:tavLst>
                                        <p:tav tm="0">
                                          <p:val>
                                            <p:strVal val="0-#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6" presetClass="entr" presetSubtype="26" fill="hold" grpId="0" nodeType="clickEffect">
                                  <p:stCondLst>
                                    <p:cond delay="0"/>
                                  </p:stCondLst>
                                  <p:childTnLst>
                                    <p:set>
                                      <p:cBhvr>
                                        <p:cTn id="47" dur="1" fill="hold">
                                          <p:stCondLst>
                                            <p:cond delay="0"/>
                                          </p:stCondLst>
                                        </p:cTn>
                                        <p:tgtEl>
                                          <p:spTgt spid="18"/>
                                        </p:tgtEl>
                                        <p:attrNameLst>
                                          <p:attrName>style.visibility</p:attrName>
                                        </p:attrNameLst>
                                      </p:cBhvr>
                                      <p:to>
                                        <p:strVal val="visible"/>
                                      </p:to>
                                    </p:set>
                                    <p:animEffect transition="in" filter="barn(inHorizontal)">
                                      <p:cBhvr>
                                        <p:cTn id="48" dur="500"/>
                                        <p:tgtEl>
                                          <p:spTgt spid="18"/>
                                        </p:tgtEl>
                                      </p:cBhvr>
                                    </p:animEffect>
                                  </p:childTnLst>
                                </p:cTn>
                              </p:par>
                            </p:childTnLst>
                          </p:cTn>
                        </p:par>
                      </p:childTnLst>
                    </p:cTn>
                  </p:par>
                  <p:par>
                    <p:cTn id="49" fill="hold">
                      <p:stCondLst>
                        <p:cond delay="indefinite"/>
                      </p:stCondLst>
                      <p:childTnLst>
                        <p:par>
                          <p:cTn id="50" fill="hold">
                            <p:stCondLst>
                              <p:cond delay="0"/>
                            </p:stCondLst>
                            <p:childTnLst>
                              <p:par>
                                <p:cTn id="51" presetID="2" presetClass="entr" presetSubtype="3" fill="hold" grpId="0" nodeType="clickEffect">
                                  <p:stCondLst>
                                    <p:cond delay="0"/>
                                  </p:stCondLst>
                                  <p:childTnLst>
                                    <p:set>
                                      <p:cBhvr>
                                        <p:cTn id="52" dur="1" fill="hold">
                                          <p:stCondLst>
                                            <p:cond delay="0"/>
                                          </p:stCondLst>
                                        </p:cTn>
                                        <p:tgtEl>
                                          <p:spTgt spid="20"/>
                                        </p:tgtEl>
                                        <p:attrNameLst>
                                          <p:attrName>style.visibility</p:attrName>
                                        </p:attrNameLst>
                                      </p:cBhvr>
                                      <p:to>
                                        <p:strVal val="visible"/>
                                      </p:to>
                                    </p:set>
                                    <p:anim calcmode="lin" valueType="num">
                                      <p:cBhvr additive="base">
                                        <p:cTn id="53" dur="500" fill="hold"/>
                                        <p:tgtEl>
                                          <p:spTgt spid="20"/>
                                        </p:tgtEl>
                                        <p:attrNameLst>
                                          <p:attrName>ppt_x</p:attrName>
                                        </p:attrNameLst>
                                      </p:cBhvr>
                                      <p:tavLst>
                                        <p:tav tm="0">
                                          <p:val>
                                            <p:strVal val="1+#ppt_w/2"/>
                                          </p:val>
                                        </p:tav>
                                        <p:tav tm="100000">
                                          <p:val>
                                            <p:strVal val="#ppt_x"/>
                                          </p:val>
                                        </p:tav>
                                      </p:tavLst>
                                    </p:anim>
                                    <p:anim calcmode="lin" valueType="num">
                                      <p:cBhvr additive="base">
                                        <p:cTn id="54" dur="500" fill="hold"/>
                                        <p:tgtEl>
                                          <p:spTgt spid="20"/>
                                        </p:tgtEl>
                                        <p:attrNameLst>
                                          <p:attrName>ppt_y</p:attrName>
                                        </p:attrNameLst>
                                      </p:cBhvr>
                                      <p:tavLst>
                                        <p:tav tm="0">
                                          <p:val>
                                            <p:strVal val="0-#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3" fill="hold" grpId="0" nodeType="clickEffect">
                                  <p:stCondLst>
                                    <p:cond delay="0"/>
                                  </p:stCondLst>
                                  <p:childTnLst>
                                    <p:set>
                                      <p:cBhvr>
                                        <p:cTn id="58" dur="1" fill="hold">
                                          <p:stCondLst>
                                            <p:cond delay="0"/>
                                          </p:stCondLst>
                                        </p:cTn>
                                        <p:tgtEl>
                                          <p:spTgt spid="21"/>
                                        </p:tgtEl>
                                        <p:attrNameLst>
                                          <p:attrName>style.visibility</p:attrName>
                                        </p:attrNameLst>
                                      </p:cBhvr>
                                      <p:to>
                                        <p:strVal val="visible"/>
                                      </p:to>
                                    </p:set>
                                    <p:anim calcmode="lin" valueType="num">
                                      <p:cBhvr additive="base">
                                        <p:cTn id="59" dur="500" fill="hold"/>
                                        <p:tgtEl>
                                          <p:spTgt spid="21"/>
                                        </p:tgtEl>
                                        <p:attrNameLst>
                                          <p:attrName>ppt_x</p:attrName>
                                        </p:attrNameLst>
                                      </p:cBhvr>
                                      <p:tavLst>
                                        <p:tav tm="0">
                                          <p:val>
                                            <p:strVal val="1+#ppt_w/2"/>
                                          </p:val>
                                        </p:tav>
                                        <p:tav tm="100000">
                                          <p:val>
                                            <p:strVal val="#ppt_x"/>
                                          </p:val>
                                        </p:tav>
                                      </p:tavLst>
                                    </p:anim>
                                    <p:anim calcmode="lin" valueType="num">
                                      <p:cBhvr additive="base">
                                        <p:cTn id="60" dur="500" fill="hold"/>
                                        <p:tgtEl>
                                          <p:spTgt spid="21"/>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12" grpId="0" animBg="1"/>
      <p:bldP spid="13" grpId="0"/>
      <p:bldP spid="15" grpId="0"/>
      <p:bldP spid="17" grpId="0"/>
      <p:bldP spid="18" grpId="0"/>
      <p:bldP spid="19" grpId="0"/>
      <p:bldP spid="20" grpId="0"/>
      <p:bldP spid="21"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096651" y="744089"/>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3" name="Rectangle 2"/>
          <p:cNvSpPr/>
          <p:nvPr/>
        </p:nvSpPr>
        <p:spPr>
          <a:xfrm>
            <a:off x="3132161" y="833735"/>
            <a:ext cx="4990469" cy="461665"/>
          </a:xfrm>
          <a:prstGeom prst="rect">
            <a:avLst/>
          </a:prstGeom>
        </p:spPr>
        <p:txBody>
          <a:bodyPr wrap="none">
            <a:spAutoFit/>
          </a:bodyPr>
          <a:lstStyle/>
          <a:p>
            <a:r>
              <a:rPr lang="ar-SA" sz="2400" b="1" dirty="0" smtClean="0">
                <a:solidFill>
                  <a:srgbClr val="7030A0"/>
                </a:solidFill>
              </a:rPr>
              <a:t>عددي أهم مراكز العلم والتعليم فى العصر الاموي</a:t>
            </a:r>
            <a:endParaRPr lang="ar-SA" sz="2400" dirty="0">
              <a:solidFill>
                <a:srgbClr val="7030A0"/>
              </a:solidFill>
            </a:endParaRPr>
          </a:p>
        </p:txBody>
      </p:sp>
      <p:sp>
        <p:nvSpPr>
          <p:cNvPr id="12" name="Rectangle 11"/>
          <p:cNvSpPr/>
          <p:nvPr/>
        </p:nvSpPr>
        <p:spPr>
          <a:xfrm>
            <a:off x="4472752" y="1657290"/>
            <a:ext cx="708848" cy="400110"/>
          </a:xfrm>
          <a:prstGeom prst="rect">
            <a:avLst/>
          </a:prstGeom>
        </p:spPr>
        <p:txBody>
          <a:bodyPr wrap="none">
            <a:spAutoFit/>
          </a:bodyPr>
          <a:lstStyle/>
          <a:p>
            <a:r>
              <a:rPr lang="ar-SA" sz="2000" b="1" dirty="0" smtClean="0">
                <a:solidFill>
                  <a:srgbClr val="00B0F0"/>
                </a:solidFill>
                <a:latin typeface="Sakkal Majalla" pitchFamily="2" charset="-78"/>
                <a:cs typeface="Sakkal Majalla" pitchFamily="2" charset="-78"/>
              </a:rPr>
              <a:t>الكتاب</a:t>
            </a:r>
            <a:endParaRPr lang="ar-SA" sz="2000" dirty="0"/>
          </a:p>
        </p:txBody>
      </p:sp>
      <p:sp>
        <p:nvSpPr>
          <p:cNvPr id="13" name="Rectangle 12"/>
          <p:cNvSpPr/>
          <p:nvPr/>
        </p:nvSpPr>
        <p:spPr>
          <a:xfrm>
            <a:off x="4343400" y="2514600"/>
            <a:ext cx="908526" cy="400110"/>
          </a:xfrm>
          <a:prstGeom prst="rect">
            <a:avLst/>
          </a:prstGeom>
        </p:spPr>
        <p:txBody>
          <a:bodyPr wrap="square">
            <a:spAutoFit/>
          </a:bodyPr>
          <a:lstStyle/>
          <a:p>
            <a:pPr algn="r"/>
            <a:r>
              <a:rPr lang="ar-SA" sz="2000" b="1" dirty="0" smtClean="0">
                <a:solidFill>
                  <a:srgbClr val="00B0F0"/>
                </a:solidFill>
                <a:latin typeface="Sakkal Majalla" pitchFamily="2" charset="-78"/>
                <a:cs typeface="Sakkal Majalla" pitchFamily="2" charset="-78"/>
              </a:rPr>
              <a:t>المسجد</a:t>
            </a:r>
            <a:endParaRPr lang="ar-SA" sz="2000" dirty="0"/>
          </a:p>
        </p:txBody>
      </p:sp>
      <p:sp>
        <p:nvSpPr>
          <p:cNvPr id="8" name="Rectangle 12"/>
          <p:cNvSpPr/>
          <p:nvPr/>
        </p:nvSpPr>
        <p:spPr>
          <a:xfrm>
            <a:off x="1981200" y="3276600"/>
            <a:ext cx="4261326" cy="400110"/>
          </a:xfrm>
          <a:prstGeom prst="rect">
            <a:avLst/>
          </a:prstGeom>
        </p:spPr>
        <p:txBody>
          <a:bodyPr wrap="square">
            <a:spAutoFit/>
          </a:bodyPr>
          <a:lstStyle/>
          <a:p>
            <a:pPr algn="r"/>
            <a:r>
              <a:rPr lang="ar-SA" sz="2000" b="1" dirty="0" smtClean="0">
                <a:solidFill>
                  <a:srgbClr val="00B0F0"/>
                </a:solidFill>
                <a:latin typeface="Sakkal Majalla" pitchFamily="2" charset="-78"/>
                <a:cs typeface="Sakkal Majalla" pitchFamily="2" charset="-78"/>
              </a:rPr>
              <a:t>التعليم الخاص فى قصور الخلفاء والولاة</a:t>
            </a:r>
            <a:endParaRPr lang="ar-SA" sz="2000" dirty="0"/>
          </a:p>
        </p:txBody>
      </p:sp>
    </p:spTree>
    <p:extLst>
      <p:ext uri="{BB962C8B-B14F-4D97-AF65-F5344CB8AC3E}">
        <p14:creationId xmlns:p14="http://schemas.microsoft.com/office/powerpoint/2010/main" xmlns="" val="477151672"/>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0-#ppt_w/2"/>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0-#ppt_w/2"/>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0-#ppt_w/2"/>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2"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0-#ppt_w/2"/>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12" grpId="0"/>
      <p:bldP spid="13" grpId="0"/>
      <p:bldP spid="8"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904270" y="9906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3" name="Rectangle 2"/>
          <p:cNvSpPr/>
          <p:nvPr/>
        </p:nvSpPr>
        <p:spPr>
          <a:xfrm>
            <a:off x="0" y="866239"/>
            <a:ext cx="7904270" cy="614079"/>
          </a:xfrm>
          <a:prstGeom prst="rect">
            <a:avLst/>
          </a:prstGeom>
        </p:spPr>
        <p:txBody>
          <a:bodyPr wrap="square">
            <a:spAutoFit/>
          </a:bodyPr>
          <a:lstStyle/>
          <a:p>
            <a:pPr algn="r">
              <a:lnSpc>
                <a:spcPct val="200000"/>
              </a:lnSpc>
            </a:pPr>
            <a:r>
              <a:rPr lang="ar-SA" sz="2000" b="1" dirty="0" smtClean="0">
                <a:solidFill>
                  <a:srgbClr val="7030A0"/>
                </a:solidFill>
              </a:rPr>
              <a:t>عللي لما يأتي</a:t>
            </a:r>
            <a:endParaRPr lang="ar-SA" sz="2000" dirty="0">
              <a:solidFill>
                <a:srgbClr val="7030A0"/>
              </a:solidFill>
            </a:endParaRPr>
          </a:p>
        </p:txBody>
      </p:sp>
      <p:sp>
        <p:nvSpPr>
          <p:cNvPr id="5" name="Rectangle 12"/>
          <p:cNvSpPr/>
          <p:nvPr/>
        </p:nvSpPr>
        <p:spPr>
          <a:xfrm>
            <a:off x="2286000" y="2743200"/>
            <a:ext cx="4977645" cy="473206"/>
          </a:xfrm>
          <a:prstGeom prst="rect">
            <a:avLst/>
          </a:prstGeom>
        </p:spPr>
        <p:txBody>
          <a:bodyPr wrap="square">
            <a:spAutoFit/>
          </a:bodyPr>
          <a:lstStyle/>
          <a:p>
            <a:pPr algn="ctr">
              <a:lnSpc>
                <a:spcPct val="150000"/>
              </a:lnSpc>
            </a:pPr>
            <a:r>
              <a:rPr lang="ar-SA" b="1" dirty="0" smtClean="0">
                <a:solidFill>
                  <a:srgbClr val="00B0F0"/>
                </a:solidFill>
                <a:latin typeface="Sakkal Majalla" pitchFamily="2" charset="-78"/>
                <a:cs typeface="Sakkal Majalla" pitchFamily="2" charset="-78"/>
              </a:rPr>
              <a:t>لإعدادهم بشكل جيد يتناسب مع ما ينتظرهم من مهمات مستقبلية</a:t>
            </a:r>
            <a:endParaRPr lang="ar-SA" dirty="0"/>
          </a:p>
        </p:txBody>
      </p:sp>
      <p:sp>
        <p:nvSpPr>
          <p:cNvPr id="6" name="Rectangle 6"/>
          <p:cNvSpPr/>
          <p:nvPr/>
        </p:nvSpPr>
        <p:spPr>
          <a:xfrm>
            <a:off x="2514600" y="3768932"/>
            <a:ext cx="6400800" cy="784830"/>
          </a:xfrm>
          <a:prstGeom prst="rect">
            <a:avLst/>
          </a:prstGeom>
        </p:spPr>
        <p:txBody>
          <a:bodyPr wrap="square">
            <a:spAutoFit/>
          </a:bodyPr>
          <a:lstStyle/>
          <a:p>
            <a:pPr algn="r" rtl="1">
              <a:lnSpc>
                <a:spcPct val="300000"/>
              </a:lnSpc>
            </a:pPr>
            <a:r>
              <a:rPr lang="ar-SA" b="1" dirty="0" smtClean="0"/>
              <a:t>2- انتشار اللغة العربية بين سكان المناطق المفتوحة</a:t>
            </a:r>
            <a:endParaRPr lang="en-US" dirty="0"/>
          </a:p>
        </p:txBody>
      </p:sp>
      <p:sp>
        <p:nvSpPr>
          <p:cNvPr id="8" name="Rectangle 12"/>
          <p:cNvSpPr/>
          <p:nvPr/>
        </p:nvSpPr>
        <p:spPr>
          <a:xfrm>
            <a:off x="381000" y="4953000"/>
            <a:ext cx="6806445"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بسبب حركة التعريب حيث جرى نقل الديوان فى العاصمة دمشق  الى العربية ثم فى العراق </a:t>
            </a:r>
            <a:endParaRPr lang="ar-SA" dirty="0"/>
          </a:p>
        </p:txBody>
      </p:sp>
      <p:sp>
        <p:nvSpPr>
          <p:cNvPr id="9" name="Rectangle 6"/>
          <p:cNvSpPr/>
          <p:nvPr/>
        </p:nvSpPr>
        <p:spPr>
          <a:xfrm>
            <a:off x="2514600" y="1729770"/>
            <a:ext cx="6400800" cy="784830"/>
          </a:xfrm>
          <a:prstGeom prst="rect">
            <a:avLst/>
          </a:prstGeom>
        </p:spPr>
        <p:txBody>
          <a:bodyPr wrap="square">
            <a:spAutoFit/>
          </a:bodyPr>
          <a:lstStyle/>
          <a:p>
            <a:pPr algn="r" rtl="1">
              <a:lnSpc>
                <a:spcPct val="300000"/>
              </a:lnSpc>
            </a:pPr>
            <a:r>
              <a:rPr lang="ar-SA" b="1" dirty="0" smtClean="0"/>
              <a:t>1- اهتمام الخلفاء الأمويين بتعليم أبنائهم وتأديبهم</a:t>
            </a:r>
            <a:endParaRPr lang="en-US" dirty="0"/>
          </a:p>
        </p:txBody>
      </p:sp>
    </p:spTree>
    <p:extLst>
      <p:ext uri="{BB962C8B-B14F-4D97-AF65-F5344CB8AC3E}">
        <p14:creationId xmlns:p14="http://schemas.microsoft.com/office/powerpoint/2010/main" xmlns="" val="4165849111"/>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9"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additive="base">
                                        <p:cTn id="21" dur="500" fill="hold"/>
                                        <p:tgtEl>
                                          <p:spTgt spid="6"/>
                                        </p:tgtEl>
                                        <p:attrNameLst>
                                          <p:attrName>ppt_x</p:attrName>
                                        </p:attrNameLst>
                                      </p:cBhvr>
                                      <p:tavLst>
                                        <p:tav tm="0">
                                          <p:val>
                                            <p:strVal val="0-#ppt_w/2"/>
                                          </p:val>
                                        </p:tav>
                                        <p:tav tm="100000">
                                          <p:val>
                                            <p:strVal val="#ppt_x"/>
                                          </p:val>
                                        </p:tav>
                                      </p:tavLst>
                                    </p:anim>
                                    <p:anim calcmode="lin" valueType="num">
                                      <p:cBhvr additive="base">
                                        <p:cTn id="22"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9"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 calcmode="lin" valueType="num">
                                      <p:cBhvr additive="base">
                                        <p:cTn id="33" dur="500" fill="hold"/>
                                        <p:tgtEl>
                                          <p:spTgt spid="9"/>
                                        </p:tgtEl>
                                        <p:attrNameLst>
                                          <p:attrName>ppt_x</p:attrName>
                                        </p:attrNameLst>
                                      </p:cBhvr>
                                      <p:tavLst>
                                        <p:tav tm="0">
                                          <p:val>
                                            <p:strVal val="0-#ppt_w/2"/>
                                          </p:val>
                                        </p:tav>
                                        <p:tav tm="100000">
                                          <p:val>
                                            <p:strVal val="#ppt_x"/>
                                          </p:val>
                                        </p:tav>
                                      </p:tavLst>
                                    </p:anim>
                                    <p:anim calcmode="lin" valueType="num">
                                      <p:cBhvr additive="base">
                                        <p:cTn id="34" dur="5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additive="base">
                                        <p:cTn id="39" dur="500" fill="hold"/>
                                        <p:tgtEl>
                                          <p:spTgt spid="8"/>
                                        </p:tgtEl>
                                        <p:attrNameLst>
                                          <p:attrName>ppt_x</p:attrName>
                                        </p:attrNameLst>
                                      </p:cBhvr>
                                      <p:tavLst>
                                        <p:tav tm="0">
                                          <p:val>
                                            <p:strVal val="#ppt_x"/>
                                          </p:val>
                                        </p:tav>
                                        <p:tav tm="100000">
                                          <p:val>
                                            <p:strVal val="#ppt_x"/>
                                          </p:val>
                                        </p:tav>
                                      </p:tavLst>
                                    </p:anim>
                                    <p:anim calcmode="lin" valueType="num">
                                      <p:cBhvr additive="base">
                                        <p:cTn id="4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5" grpId="0"/>
      <p:bldP spid="6"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944250" y="3810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3" name="Rectangle 2"/>
          <p:cNvSpPr/>
          <p:nvPr/>
        </p:nvSpPr>
        <p:spPr>
          <a:xfrm>
            <a:off x="7010400" y="457200"/>
            <a:ext cx="742511" cy="584775"/>
          </a:xfrm>
          <a:prstGeom prst="rect">
            <a:avLst/>
          </a:prstGeom>
        </p:spPr>
        <p:txBody>
          <a:bodyPr wrap="none">
            <a:spAutoFit/>
          </a:bodyPr>
          <a:lstStyle/>
          <a:p>
            <a:r>
              <a:rPr lang="ar-SA" sz="3200" b="1" dirty="0" smtClean="0">
                <a:solidFill>
                  <a:srgbClr val="7030A0"/>
                </a:solidFill>
                <a:latin typeface="Traditional Arabic" pitchFamily="18" charset="-78"/>
                <a:cs typeface="Traditional Arabic" pitchFamily="18" charset="-78"/>
              </a:rPr>
              <a:t>عللي</a:t>
            </a:r>
            <a:endParaRPr lang="ar-SA" sz="3200" b="1" dirty="0">
              <a:solidFill>
                <a:srgbClr val="7030A0"/>
              </a:solidFill>
              <a:latin typeface="Traditional Arabic" pitchFamily="18" charset="-78"/>
              <a:cs typeface="Traditional Arabic" pitchFamily="18" charset="-78"/>
            </a:endParaRPr>
          </a:p>
        </p:txBody>
      </p:sp>
      <p:sp>
        <p:nvSpPr>
          <p:cNvPr id="4" name="Rectangle 3"/>
          <p:cNvSpPr/>
          <p:nvPr/>
        </p:nvSpPr>
        <p:spPr>
          <a:xfrm>
            <a:off x="3581400" y="1447800"/>
            <a:ext cx="5259773" cy="400110"/>
          </a:xfrm>
          <a:prstGeom prst="rect">
            <a:avLst/>
          </a:prstGeom>
        </p:spPr>
        <p:txBody>
          <a:bodyPr wrap="none">
            <a:spAutoFit/>
          </a:bodyPr>
          <a:lstStyle/>
          <a:p>
            <a:pPr rtl="1"/>
            <a:r>
              <a:rPr lang="ar-SA" sz="2000" b="1" dirty="0" smtClean="0">
                <a:latin typeface="Traditional Arabic" pitchFamily="18" charset="-78"/>
                <a:cs typeface="Traditional Arabic" pitchFamily="18" charset="-78"/>
              </a:rPr>
              <a:t>1- يعد العلماء المسلمين فى المدينة من أوائل المشتغلين بالسيرة النبوية</a:t>
            </a:r>
            <a:endParaRPr lang="en-US" sz="2000" dirty="0">
              <a:latin typeface="Traditional Arabic" pitchFamily="18" charset="-78"/>
              <a:cs typeface="Traditional Arabic" pitchFamily="18" charset="-78"/>
            </a:endParaRPr>
          </a:p>
        </p:txBody>
      </p:sp>
      <p:sp>
        <p:nvSpPr>
          <p:cNvPr id="5" name="Rectangle 4"/>
          <p:cNvSpPr/>
          <p:nvPr/>
        </p:nvSpPr>
        <p:spPr>
          <a:xfrm>
            <a:off x="4495800" y="2895600"/>
            <a:ext cx="4334841" cy="400110"/>
          </a:xfrm>
          <a:prstGeom prst="rect">
            <a:avLst/>
          </a:prstGeom>
        </p:spPr>
        <p:txBody>
          <a:bodyPr wrap="none">
            <a:spAutoFit/>
          </a:bodyPr>
          <a:lstStyle/>
          <a:p>
            <a:pPr rtl="1"/>
            <a:r>
              <a:rPr lang="ar-SA" sz="2000" b="1" dirty="0" smtClean="0">
                <a:latin typeface="Traditional Arabic" pitchFamily="18" charset="-78"/>
                <a:cs typeface="Traditional Arabic" pitchFamily="18" charset="-78"/>
              </a:rPr>
              <a:t>2- تعد السيرة النبوية محور اهتمام علماء التاريخ المسلمين</a:t>
            </a:r>
            <a:endParaRPr lang="en-US" sz="2000" dirty="0">
              <a:latin typeface="Traditional Arabic" pitchFamily="18" charset="-78"/>
              <a:cs typeface="Traditional Arabic" pitchFamily="18" charset="-78"/>
            </a:endParaRPr>
          </a:p>
        </p:txBody>
      </p:sp>
      <p:sp>
        <p:nvSpPr>
          <p:cNvPr id="7" name="Rectangle 5"/>
          <p:cNvSpPr/>
          <p:nvPr/>
        </p:nvSpPr>
        <p:spPr>
          <a:xfrm>
            <a:off x="914400" y="1981200"/>
            <a:ext cx="7225164"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لأن المدينة مثوى النبي وأصحابه الكرام وأهلها اعرف الناس بأخبارهم</a:t>
            </a:r>
            <a:endParaRPr lang="ar-SA" b="1" dirty="0">
              <a:solidFill>
                <a:srgbClr val="00B0F0"/>
              </a:solidFill>
              <a:latin typeface="Sakkal Majalla" pitchFamily="2" charset="-78"/>
              <a:cs typeface="Sakkal Majalla" pitchFamily="2" charset="-78"/>
            </a:endParaRPr>
          </a:p>
        </p:txBody>
      </p:sp>
      <p:sp>
        <p:nvSpPr>
          <p:cNvPr id="8" name="Rectangle 5"/>
          <p:cNvSpPr/>
          <p:nvPr/>
        </p:nvSpPr>
        <p:spPr>
          <a:xfrm>
            <a:off x="914400" y="3412994"/>
            <a:ext cx="7225164"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لأن المدينة مثوى النبي وأصحابه الكرام وأهلها اعرف الناس بأخبارهم</a:t>
            </a:r>
            <a:endParaRPr lang="ar-SA" b="1" dirty="0">
              <a:solidFill>
                <a:srgbClr val="00B0F0"/>
              </a:solidFill>
              <a:latin typeface="Sakkal Majalla" pitchFamily="2" charset="-78"/>
              <a:cs typeface="Sakkal Majalla" pitchFamily="2" charset="-78"/>
            </a:endParaRPr>
          </a:p>
        </p:txBody>
      </p:sp>
    </p:spTree>
    <p:extLst>
      <p:ext uri="{BB962C8B-B14F-4D97-AF65-F5344CB8AC3E}">
        <p14:creationId xmlns:p14="http://schemas.microsoft.com/office/powerpoint/2010/main" xmlns="" val="691695628"/>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4)">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heel(4)">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heel(4)">
                                      <p:cBhvr>
                                        <p:cTn id="22" dur="20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animEffect transition="in" filter="wipe(right)">
                                      <p:cBhvr>
                                        <p:cTn id="27" dur="500"/>
                                        <p:tgtEl>
                                          <p:spTgt spid="7">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8">
                                            <p:txEl>
                                              <p:pRg st="0" end="0"/>
                                            </p:txEl>
                                          </p:spTgt>
                                        </p:tgtEl>
                                        <p:attrNameLst>
                                          <p:attrName>style.visibility</p:attrName>
                                        </p:attrNameLst>
                                      </p:cBhvr>
                                      <p:to>
                                        <p:strVal val="visible"/>
                                      </p:to>
                                    </p:set>
                                    <p:animEffect transition="in" filter="wipe(right)">
                                      <p:cBhvr>
                                        <p:cTn id="3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P spid="5" grpId="0"/>
      <p:bldP spid="7" grpId="0" build="p"/>
      <p:bldP spid="8"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utoShape 1"/>
          <p:cNvSpPr>
            <a:spLocks noChangeArrowheads="1"/>
          </p:cNvSpPr>
          <p:nvPr/>
        </p:nvSpPr>
        <p:spPr bwMode="auto">
          <a:xfrm>
            <a:off x="1134269" y="277812"/>
            <a:ext cx="6409531" cy="66357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9" name="Rectangle 3"/>
          <p:cNvSpPr>
            <a:spLocks noChangeArrowheads="1"/>
          </p:cNvSpPr>
          <p:nvPr/>
        </p:nvSpPr>
        <p:spPr bwMode="auto">
          <a:xfrm>
            <a:off x="2458285" y="378768"/>
            <a:ext cx="4227439"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a:t>
            </a:r>
            <a:r>
              <a:rPr kumimoji="0" lang="ar-SA"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السادس</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kumimoji="0" lang="ar-SA" sz="2400" b="1" i="0" u="none" strike="noStrike" cap="none" normalizeH="0" baseline="0" dirty="0" smtClean="0">
                <a:ln>
                  <a:noFill/>
                </a:ln>
                <a:solidFill>
                  <a:srgbClr val="FF0000"/>
                </a:solidFill>
                <a:effectLst/>
                <a:latin typeface="Sultan bold"/>
                <a:ea typeface="Times New Roman" pitchFamily="18" charset="0"/>
                <a:cs typeface="Arial" pitchFamily="34" charset="0"/>
              </a:rPr>
              <a:t>المنجزات الحضارية(2</a:t>
            </a:r>
            <a:r>
              <a:rPr kumimoji="0" lang="ar-SA" sz="2400" b="1" i="0" u="none" strike="noStrike" cap="none" normalizeH="0" baseline="0" dirty="0" err="1" smtClean="0">
                <a:ln>
                  <a:noFill/>
                </a:ln>
                <a:solidFill>
                  <a:srgbClr val="FF0000"/>
                </a:solidFill>
                <a:effectLst/>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2" name="Flowchart: Multidocument 3"/>
          <p:cNvSpPr/>
          <p:nvPr/>
        </p:nvSpPr>
        <p:spPr>
          <a:xfrm>
            <a:off x="8078707" y="15240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lnSpc>
                <a:spcPct val="150000"/>
              </a:lnSpc>
            </a:pPr>
            <a:r>
              <a:rPr lang="en-US" sz="2800" dirty="0" smtClean="0"/>
              <a:t>2</a:t>
            </a:r>
            <a:endParaRPr lang="ar-SA" sz="2800" dirty="0"/>
          </a:p>
        </p:txBody>
      </p:sp>
      <p:sp>
        <p:nvSpPr>
          <p:cNvPr id="16" name="Rectangle 4"/>
          <p:cNvSpPr/>
          <p:nvPr/>
        </p:nvSpPr>
        <p:spPr>
          <a:xfrm>
            <a:off x="5614301" y="1524000"/>
            <a:ext cx="2452916" cy="577850"/>
          </a:xfrm>
          <a:prstGeom prst="rect">
            <a:avLst/>
          </a:prstGeom>
        </p:spPr>
        <p:txBody>
          <a:bodyPr wrap="none">
            <a:spAutoFit/>
          </a:bodyPr>
          <a:lstStyle/>
          <a:p>
            <a:pPr algn="r">
              <a:lnSpc>
                <a:spcPct val="150000"/>
              </a:lnSpc>
            </a:pPr>
            <a:r>
              <a:rPr lang="ar-SA" sz="2400" b="1" dirty="0" smtClean="0">
                <a:solidFill>
                  <a:srgbClr val="7030A0"/>
                </a:solidFill>
              </a:rPr>
              <a:t>اكملي الفراغات التالية </a:t>
            </a:r>
            <a:endParaRPr lang="ar-SA" sz="2400" b="1" dirty="0">
              <a:solidFill>
                <a:srgbClr val="7030A0"/>
              </a:solidFill>
            </a:endParaRPr>
          </a:p>
        </p:txBody>
      </p:sp>
      <p:sp>
        <p:nvSpPr>
          <p:cNvPr id="17" name="Rectangle 11"/>
          <p:cNvSpPr/>
          <p:nvPr/>
        </p:nvSpPr>
        <p:spPr>
          <a:xfrm>
            <a:off x="4953000" y="2667000"/>
            <a:ext cx="1828800"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معاوية بن أبي سفيان</a:t>
            </a:r>
            <a:endParaRPr lang="ar-SA" dirty="0"/>
          </a:p>
        </p:txBody>
      </p:sp>
      <p:sp>
        <p:nvSpPr>
          <p:cNvPr id="18" name="Rectangle 8"/>
          <p:cNvSpPr/>
          <p:nvPr/>
        </p:nvSpPr>
        <p:spPr>
          <a:xfrm>
            <a:off x="447217" y="2667000"/>
            <a:ext cx="8620583" cy="612412"/>
          </a:xfrm>
          <a:prstGeom prst="rect">
            <a:avLst/>
          </a:prstGeom>
        </p:spPr>
        <p:txBody>
          <a:bodyPr wrap="square">
            <a:spAutoFit/>
          </a:bodyPr>
          <a:lstStyle/>
          <a:p>
            <a:pPr algn="r">
              <a:lnSpc>
                <a:spcPct val="200000"/>
              </a:lnSpc>
            </a:pPr>
            <a:r>
              <a:rPr lang="ar-SA" sz="2000" b="1" dirty="0" smtClean="0"/>
              <a:t>1- كان الخليفة </a:t>
            </a:r>
            <a:r>
              <a:rPr lang="ar-SA" sz="2000" b="1" dirty="0" err="1" smtClean="0"/>
              <a:t>الأموي </a:t>
            </a:r>
            <a:r>
              <a:rPr lang="ar-SA" sz="2000" b="1" dirty="0" smtClean="0"/>
              <a:t>................................يكسو الكعبة بالديباج كل عام</a:t>
            </a:r>
            <a:endParaRPr lang="ar-SA" sz="2000" dirty="0"/>
          </a:p>
        </p:txBody>
      </p:sp>
      <p:sp>
        <p:nvSpPr>
          <p:cNvPr id="19" name="Rectangle 8"/>
          <p:cNvSpPr/>
          <p:nvPr/>
        </p:nvSpPr>
        <p:spPr>
          <a:xfrm>
            <a:off x="675817" y="4343400"/>
            <a:ext cx="8382000" cy="612412"/>
          </a:xfrm>
          <a:prstGeom prst="rect">
            <a:avLst/>
          </a:prstGeom>
        </p:spPr>
        <p:txBody>
          <a:bodyPr wrap="square">
            <a:spAutoFit/>
          </a:bodyPr>
          <a:lstStyle/>
          <a:p>
            <a:pPr algn="r">
              <a:lnSpc>
                <a:spcPct val="200000"/>
              </a:lnSpc>
            </a:pPr>
            <a:r>
              <a:rPr lang="ar-SA" sz="2000" b="1" dirty="0" smtClean="0"/>
              <a:t>2- أول من ذهب الكعبة فى الإسلام هو خليفة </a:t>
            </a:r>
            <a:r>
              <a:rPr lang="ar-SA" sz="2000" b="1" dirty="0" err="1" smtClean="0"/>
              <a:t>الأموى.................................</a:t>
            </a:r>
            <a:endParaRPr lang="ar-SA" sz="2000" dirty="0"/>
          </a:p>
        </p:txBody>
      </p:sp>
      <p:sp>
        <p:nvSpPr>
          <p:cNvPr id="21" name="Rectangle 11"/>
          <p:cNvSpPr/>
          <p:nvPr/>
        </p:nvSpPr>
        <p:spPr>
          <a:xfrm>
            <a:off x="1905000" y="4292769"/>
            <a:ext cx="2667000"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الوليد بن عبد الملك بن مروان</a:t>
            </a:r>
            <a:endParaRPr lang="ar-SA" dirty="0"/>
          </a:p>
        </p:txBody>
      </p:sp>
    </p:spTree>
    <p:extLst>
      <p:ext uri="{BB962C8B-B14F-4D97-AF65-F5344CB8AC3E}">
        <p14:creationId xmlns:p14="http://schemas.microsoft.com/office/powerpoint/2010/main" xmlns="" val="51461554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0-#ppt_w/2"/>
                                          </p:val>
                                        </p:tav>
                                        <p:tav tm="100000">
                                          <p:val>
                                            <p:strVal val="#ppt_x"/>
                                          </p:val>
                                        </p:tav>
                                      </p:tavLst>
                                    </p:anim>
                                    <p:anim calcmode="lin" valueType="num">
                                      <p:cBhvr additive="base">
                                        <p:cTn id="8" dur="5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0-#ppt_w/2"/>
                                          </p:val>
                                        </p:tav>
                                        <p:tav tm="100000">
                                          <p:val>
                                            <p:strVal val="#ppt_x"/>
                                          </p:val>
                                        </p:tav>
                                      </p:tavLst>
                                    </p:anim>
                                    <p:anim calcmode="lin" valueType="num">
                                      <p:cBhvr additive="base">
                                        <p:cTn id="14"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1+#ppt_w/2"/>
                                          </p:val>
                                        </p:tav>
                                        <p:tav tm="100000">
                                          <p:val>
                                            <p:strVal val="#ppt_x"/>
                                          </p:val>
                                        </p:tav>
                                      </p:tavLst>
                                    </p:anim>
                                    <p:anim calcmode="lin" valueType="num">
                                      <p:cBhvr additive="base">
                                        <p:cTn id="20"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1+#ppt_w/2"/>
                                          </p:val>
                                        </p:tav>
                                        <p:tav tm="100000">
                                          <p:val>
                                            <p:strVal val="#ppt_x"/>
                                          </p:val>
                                        </p:tav>
                                      </p:tavLst>
                                    </p:anim>
                                    <p:anim calcmode="lin" valueType="num">
                                      <p:cBhvr additive="base">
                                        <p:cTn id="26" dur="500" fill="hold"/>
                                        <p:tgtEl>
                                          <p:spTgt spid="16"/>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6" presetClass="entr" presetSubtype="26"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barn(inHorizontal)">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3" fill="hold" grpId="0" nodeType="clickEffect">
                                  <p:stCondLst>
                                    <p:cond delay="0"/>
                                  </p:stCondLst>
                                  <p:childTnLst>
                                    <p:set>
                                      <p:cBhvr>
                                        <p:cTn id="35" dur="1" fill="hold">
                                          <p:stCondLst>
                                            <p:cond delay="0"/>
                                          </p:stCondLst>
                                        </p:cTn>
                                        <p:tgtEl>
                                          <p:spTgt spid="17"/>
                                        </p:tgtEl>
                                        <p:attrNameLst>
                                          <p:attrName>style.visibility</p:attrName>
                                        </p:attrNameLst>
                                      </p:cBhvr>
                                      <p:to>
                                        <p:strVal val="visible"/>
                                      </p:to>
                                    </p:set>
                                    <p:anim calcmode="lin" valueType="num">
                                      <p:cBhvr additive="base">
                                        <p:cTn id="36" dur="500" fill="hold"/>
                                        <p:tgtEl>
                                          <p:spTgt spid="17"/>
                                        </p:tgtEl>
                                        <p:attrNameLst>
                                          <p:attrName>ppt_x</p:attrName>
                                        </p:attrNameLst>
                                      </p:cBhvr>
                                      <p:tavLst>
                                        <p:tav tm="0">
                                          <p:val>
                                            <p:strVal val="1+#ppt_w/2"/>
                                          </p:val>
                                        </p:tav>
                                        <p:tav tm="100000">
                                          <p:val>
                                            <p:strVal val="#ppt_x"/>
                                          </p:val>
                                        </p:tav>
                                      </p:tavLst>
                                    </p:anim>
                                    <p:anim calcmode="lin" valueType="num">
                                      <p:cBhvr additive="base">
                                        <p:cTn id="37"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6" presetClass="entr" presetSubtype="26"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barn(inHorizontal)">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2" presetClass="entr" presetSubtype="3"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additive="base">
                                        <p:cTn id="47" dur="500" fill="hold"/>
                                        <p:tgtEl>
                                          <p:spTgt spid="21"/>
                                        </p:tgtEl>
                                        <p:attrNameLst>
                                          <p:attrName>ppt_x</p:attrName>
                                        </p:attrNameLst>
                                      </p:cBhvr>
                                      <p:tavLst>
                                        <p:tav tm="0">
                                          <p:val>
                                            <p:strVal val="1+#ppt_w/2"/>
                                          </p:val>
                                        </p:tav>
                                        <p:tav tm="100000">
                                          <p:val>
                                            <p:strVal val="#ppt_x"/>
                                          </p:val>
                                        </p:tav>
                                      </p:tavLst>
                                    </p:anim>
                                    <p:anim calcmode="lin" valueType="num">
                                      <p:cBhvr additive="base">
                                        <p:cTn id="48" dur="500" fill="hold"/>
                                        <p:tgtEl>
                                          <p:spTgt spid="21"/>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12" grpId="0" animBg="1"/>
      <p:bldP spid="16" grpId="0"/>
      <p:bldP spid="17" grpId="0"/>
      <p:bldP spid="18" grpId="0"/>
      <p:bldP spid="19" grpId="0"/>
      <p:bldP spid="21"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889542" y="533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3" name="Rectangle 2"/>
          <p:cNvSpPr/>
          <p:nvPr/>
        </p:nvSpPr>
        <p:spPr>
          <a:xfrm>
            <a:off x="1245425" y="609600"/>
            <a:ext cx="6502101" cy="461665"/>
          </a:xfrm>
          <a:prstGeom prst="rect">
            <a:avLst/>
          </a:prstGeom>
        </p:spPr>
        <p:txBody>
          <a:bodyPr wrap="none">
            <a:spAutoFit/>
          </a:bodyPr>
          <a:lstStyle/>
          <a:p>
            <a:pPr algn="r" rtl="1"/>
            <a:r>
              <a:rPr lang="ar-SA" sz="2400" b="1" dirty="0" smtClean="0">
                <a:solidFill>
                  <a:srgbClr val="7030A0"/>
                </a:solidFill>
              </a:rPr>
              <a:t>اختاري الاجابة الصحيحة من بين الأقواس لمكان المساجد التالية</a:t>
            </a:r>
            <a:endParaRPr lang="en-US" sz="2400" b="1" dirty="0">
              <a:solidFill>
                <a:srgbClr val="7030A0"/>
              </a:solidFill>
            </a:endParaRPr>
          </a:p>
        </p:txBody>
      </p:sp>
      <p:sp>
        <p:nvSpPr>
          <p:cNvPr id="6" name="Rectangle 5"/>
          <p:cNvSpPr/>
          <p:nvPr/>
        </p:nvSpPr>
        <p:spPr>
          <a:xfrm>
            <a:off x="8094227" y="2514600"/>
            <a:ext cx="668773"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البصرة</a:t>
            </a:r>
            <a:endParaRPr lang="ar-SA" dirty="0"/>
          </a:p>
        </p:txBody>
      </p:sp>
      <p:sp>
        <p:nvSpPr>
          <p:cNvPr id="8" name="Rectangle 5"/>
          <p:cNvSpPr/>
          <p:nvPr/>
        </p:nvSpPr>
        <p:spPr>
          <a:xfrm>
            <a:off x="5198627" y="2514600"/>
            <a:ext cx="617477"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دمشق</a:t>
            </a:r>
            <a:endParaRPr lang="ar-SA" dirty="0"/>
          </a:p>
        </p:txBody>
      </p:sp>
      <p:sp>
        <p:nvSpPr>
          <p:cNvPr id="9" name="Rectangle 5"/>
          <p:cNvSpPr/>
          <p:nvPr/>
        </p:nvSpPr>
        <p:spPr>
          <a:xfrm>
            <a:off x="1693427" y="2514600"/>
            <a:ext cx="668773"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القدس</a:t>
            </a:r>
            <a:endParaRPr lang="ar-SA" dirty="0"/>
          </a:p>
        </p:txBody>
      </p:sp>
      <p:sp>
        <p:nvSpPr>
          <p:cNvPr id="10" name="Rectangle 5"/>
          <p:cNvSpPr/>
          <p:nvPr/>
        </p:nvSpPr>
        <p:spPr>
          <a:xfrm>
            <a:off x="7965128" y="4648200"/>
            <a:ext cx="721672"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الأندلس</a:t>
            </a:r>
            <a:endParaRPr lang="ar-SA" dirty="0"/>
          </a:p>
        </p:txBody>
      </p:sp>
      <p:sp>
        <p:nvSpPr>
          <p:cNvPr id="11" name="Rectangle 5"/>
          <p:cNvSpPr/>
          <p:nvPr/>
        </p:nvSpPr>
        <p:spPr>
          <a:xfrm>
            <a:off x="5334000" y="4648200"/>
            <a:ext cx="562975"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تونس</a:t>
            </a:r>
            <a:endParaRPr lang="ar-SA" dirty="0"/>
          </a:p>
        </p:txBody>
      </p:sp>
      <p:sp>
        <p:nvSpPr>
          <p:cNvPr id="12" name="Rectangle 6"/>
          <p:cNvSpPr/>
          <p:nvPr/>
        </p:nvSpPr>
        <p:spPr>
          <a:xfrm>
            <a:off x="2438400" y="1371600"/>
            <a:ext cx="6400800" cy="784830"/>
          </a:xfrm>
          <a:prstGeom prst="rect">
            <a:avLst/>
          </a:prstGeom>
        </p:spPr>
        <p:txBody>
          <a:bodyPr wrap="square">
            <a:spAutoFit/>
          </a:bodyPr>
          <a:lstStyle/>
          <a:p>
            <a:pPr algn="r" rtl="1">
              <a:lnSpc>
                <a:spcPct val="300000"/>
              </a:lnSpc>
            </a:pPr>
            <a:r>
              <a:rPr lang="ar-SA" b="1" dirty="0" smtClean="0"/>
              <a:t>1- مسجد قبة الصخرة</a:t>
            </a:r>
            <a:endParaRPr lang="en-US" dirty="0"/>
          </a:p>
        </p:txBody>
      </p:sp>
      <p:sp>
        <p:nvSpPr>
          <p:cNvPr id="13" name="Rectangle 6"/>
          <p:cNvSpPr/>
          <p:nvPr/>
        </p:nvSpPr>
        <p:spPr>
          <a:xfrm>
            <a:off x="2438400" y="3505200"/>
            <a:ext cx="6400800" cy="784830"/>
          </a:xfrm>
          <a:prstGeom prst="rect">
            <a:avLst/>
          </a:prstGeom>
        </p:spPr>
        <p:txBody>
          <a:bodyPr wrap="square">
            <a:spAutoFit/>
          </a:bodyPr>
          <a:lstStyle/>
          <a:p>
            <a:pPr algn="r" rtl="1">
              <a:lnSpc>
                <a:spcPct val="300000"/>
              </a:lnSpc>
            </a:pPr>
            <a:r>
              <a:rPr lang="ar-SA" b="1" dirty="0" smtClean="0"/>
              <a:t>2- مسجد الزيتونة</a:t>
            </a:r>
            <a:endParaRPr lang="en-US" dirty="0"/>
          </a:p>
        </p:txBody>
      </p:sp>
      <p:sp>
        <p:nvSpPr>
          <p:cNvPr id="14" name="Rectangle 5"/>
          <p:cNvSpPr/>
          <p:nvPr/>
        </p:nvSpPr>
        <p:spPr>
          <a:xfrm>
            <a:off x="1828800" y="4648200"/>
            <a:ext cx="617477"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دمشق</a:t>
            </a:r>
            <a:endParaRPr lang="ar-SA" dirty="0"/>
          </a:p>
        </p:txBody>
      </p:sp>
      <p:sp>
        <p:nvSpPr>
          <p:cNvPr id="15" name="سهم مخطط إلى اليمين 14"/>
          <p:cNvSpPr/>
          <p:nvPr/>
        </p:nvSpPr>
        <p:spPr>
          <a:xfrm rot="16200000">
            <a:off x="1714500" y="30099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
        <p:nvSpPr>
          <p:cNvPr id="16" name="سهم مخطط إلى اليمين 15"/>
          <p:cNvSpPr/>
          <p:nvPr/>
        </p:nvSpPr>
        <p:spPr>
          <a:xfrm rot="16200000">
            <a:off x="5372100" y="52959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xmlns="" val="1061843527"/>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9"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additive="base">
                                        <p:cTn id="26" dur="500" fill="hold"/>
                                        <p:tgtEl>
                                          <p:spTgt spid="12"/>
                                        </p:tgtEl>
                                        <p:attrNameLst>
                                          <p:attrName>ppt_x</p:attrName>
                                        </p:attrNameLst>
                                      </p:cBhvr>
                                      <p:tavLst>
                                        <p:tav tm="0">
                                          <p:val>
                                            <p:strVal val="0-#ppt_w/2"/>
                                          </p:val>
                                        </p:tav>
                                        <p:tav tm="100000">
                                          <p:val>
                                            <p:strVal val="#ppt_x"/>
                                          </p:val>
                                        </p:tav>
                                      </p:tavLst>
                                    </p:anim>
                                    <p:anim calcmode="lin" valueType="num">
                                      <p:cBhvr additive="base">
                                        <p:cTn id="27"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1000"/>
                                        <p:tgtEl>
                                          <p:spTgt spid="8"/>
                                        </p:tgtEl>
                                      </p:cBhvr>
                                    </p:animEffect>
                                    <p:anim calcmode="lin" valueType="num">
                                      <p:cBhvr>
                                        <p:cTn id="33" dur="1000" fill="hold"/>
                                        <p:tgtEl>
                                          <p:spTgt spid="8"/>
                                        </p:tgtEl>
                                        <p:attrNameLst>
                                          <p:attrName>ppt_x</p:attrName>
                                        </p:attrNameLst>
                                      </p:cBhvr>
                                      <p:tavLst>
                                        <p:tav tm="0">
                                          <p:val>
                                            <p:strVal val="#ppt_x"/>
                                          </p:val>
                                        </p:tav>
                                        <p:tav tm="100000">
                                          <p:val>
                                            <p:strVal val="#ppt_x"/>
                                          </p:val>
                                        </p:tav>
                                      </p:tavLst>
                                    </p:anim>
                                    <p:anim calcmode="lin" valueType="num">
                                      <p:cBhvr>
                                        <p:cTn id="3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fade">
                                      <p:cBhvr>
                                        <p:cTn id="39" dur="1000"/>
                                        <p:tgtEl>
                                          <p:spTgt spid="9"/>
                                        </p:tgtEl>
                                      </p:cBhvr>
                                    </p:animEffect>
                                    <p:anim calcmode="lin" valueType="num">
                                      <p:cBhvr>
                                        <p:cTn id="40" dur="1000" fill="hold"/>
                                        <p:tgtEl>
                                          <p:spTgt spid="9"/>
                                        </p:tgtEl>
                                        <p:attrNameLst>
                                          <p:attrName>ppt_x</p:attrName>
                                        </p:attrNameLst>
                                      </p:cBhvr>
                                      <p:tavLst>
                                        <p:tav tm="0">
                                          <p:val>
                                            <p:strVal val="#ppt_x"/>
                                          </p:val>
                                        </p:tav>
                                        <p:tav tm="100000">
                                          <p:val>
                                            <p:strVal val="#ppt_x"/>
                                          </p:val>
                                        </p:tav>
                                      </p:tavLst>
                                    </p:anim>
                                    <p:anim calcmode="lin" valueType="num">
                                      <p:cBhvr>
                                        <p:cTn id="4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8" presetClass="entr" presetSubtype="0" accel="50000" fill="hold" grpId="0" nodeType="clickEffect">
                                  <p:stCondLst>
                                    <p:cond delay="0"/>
                                  </p:stCondLst>
                                  <p:childTnLst>
                                    <p:set>
                                      <p:cBhvr>
                                        <p:cTn id="45" dur="1" fill="hold">
                                          <p:stCondLst>
                                            <p:cond delay="0"/>
                                          </p:stCondLst>
                                        </p:cTn>
                                        <p:tgtEl>
                                          <p:spTgt spid="15"/>
                                        </p:tgtEl>
                                        <p:attrNameLst>
                                          <p:attrName>style.visibility</p:attrName>
                                        </p:attrNameLst>
                                      </p:cBhvr>
                                      <p:to>
                                        <p:strVal val="visible"/>
                                      </p:to>
                                    </p:set>
                                    <p:anim calcmode="lin" valueType="num">
                                      <p:cBhvr>
                                        <p:cTn id="46" dur="1000" fill="hold"/>
                                        <p:tgtEl>
                                          <p:spTgt spid="1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7" dur="1000" fill="hold"/>
                                        <p:tgtEl>
                                          <p:spTgt spid="15"/>
                                        </p:tgtEl>
                                        <p:attrNameLst>
                                          <p:attrName>ppt_x</p:attrName>
                                        </p:attrNameLst>
                                      </p:cBhvr>
                                      <p:tavLst>
                                        <p:tav tm="0">
                                          <p:val>
                                            <p:fltVal val="-1"/>
                                          </p:val>
                                        </p:tav>
                                        <p:tav tm="50000">
                                          <p:val>
                                            <p:fltVal val="0.95"/>
                                          </p:val>
                                        </p:tav>
                                        <p:tav tm="100000">
                                          <p:val>
                                            <p:strVal val="#ppt_x"/>
                                          </p:val>
                                        </p:tav>
                                      </p:tavLst>
                                    </p:anim>
                                    <p:anim calcmode="lin" valueType="num">
                                      <p:cBhvr>
                                        <p:cTn id="48" dur="1000" fill="hold"/>
                                        <p:tgtEl>
                                          <p:spTgt spid="15"/>
                                        </p:tgtEl>
                                        <p:attrNameLst>
                                          <p:attrName>ppt_y</p:attrName>
                                        </p:attrNameLst>
                                      </p:cBhvr>
                                      <p:tavLst>
                                        <p:tav tm="0">
                                          <p:val>
                                            <p:strVal val="#ppt_y"/>
                                          </p:val>
                                        </p:tav>
                                        <p:tav tm="100000">
                                          <p:val>
                                            <p:strVal val="#ppt_y"/>
                                          </p:val>
                                        </p:tav>
                                      </p:tavLst>
                                    </p:anim>
                                    <p:animEffect transition="in" filter="fade">
                                      <p:cBhvr>
                                        <p:cTn id="49" dur="1000"/>
                                        <p:tgtEl>
                                          <p:spTgt spid="15"/>
                                        </p:tgtEl>
                                      </p:cBhvr>
                                    </p:animEffect>
                                  </p:childTnLst>
                                </p:cTn>
                              </p:par>
                            </p:childTnLst>
                          </p:cTn>
                        </p:par>
                      </p:childTnLst>
                    </p:cTn>
                  </p:par>
                  <p:par>
                    <p:cTn id="50" fill="hold">
                      <p:stCondLst>
                        <p:cond delay="indefinite"/>
                      </p:stCondLst>
                      <p:childTnLst>
                        <p:par>
                          <p:cTn id="51" fill="hold">
                            <p:stCondLst>
                              <p:cond delay="0"/>
                            </p:stCondLst>
                            <p:childTnLst>
                              <p:par>
                                <p:cTn id="52" presetID="2" presetClass="entr" presetSubtype="9" fill="hold" grpId="0" nodeType="clickEffect">
                                  <p:stCondLst>
                                    <p:cond delay="0"/>
                                  </p:stCondLst>
                                  <p:childTnLst>
                                    <p:set>
                                      <p:cBhvr>
                                        <p:cTn id="53" dur="1" fill="hold">
                                          <p:stCondLst>
                                            <p:cond delay="0"/>
                                          </p:stCondLst>
                                        </p:cTn>
                                        <p:tgtEl>
                                          <p:spTgt spid="13"/>
                                        </p:tgtEl>
                                        <p:attrNameLst>
                                          <p:attrName>style.visibility</p:attrName>
                                        </p:attrNameLst>
                                      </p:cBhvr>
                                      <p:to>
                                        <p:strVal val="visible"/>
                                      </p:to>
                                    </p:set>
                                    <p:anim calcmode="lin" valueType="num">
                                      <p:cBhvr additive="base">
                                        <p:cTn id="54" dur="500" fill="hold"/>
                                        <p:tgtEl>
                                          <p:spTgt spid="13"/>
                                        </p:tgtEl>
                                        <p:attrNameLst>
                                          <p:attrName>ppt_x</p:attrName>
                                        </p:attrNameLst>
                                      </p:cBhvr>
                                      <p:tavLst>
                                        <p:tav tm="0">
                                          <p:val>
                                            <p:strVal val="0-#ppt_w/2"/>
                                          </p:val>
                                        </p:tav>
                                        <p:tav tm="100000">
                                          <p:val>
                                            <p:strVal val="#ppt_x"/>
                                          </p:val>
                                        </p:tav>
                                      </p:tavLst>
                                    </p:anim>
                                    <p:anim calcmode="lin" valueType="num">
                                      <p:cBhvr additive="base">
                                        <p:cTn id="55"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10"/>
                                        </p:tgtEl>
                                        <p:attrNameLst>
                                          <p:attrName>style.visibility</p:attrName>
                                        </p:attrNameLst>
                                      </p:cBhvr>
                                      <p:to>
                                        <p:strVal val="visible"/>
                                      </p:to>
                                    </p:set>
                                    <p:animEffect transition="in" filter="fade">
                                      <p:cBhvr>
                                        <p:cTn id="60" dur="1000"/>
                                        <p:tgtEl>
                                          <p:spTgt spid="10"/>
                                        </p:tgtEl>
                                      </p:cBhvr>
                                    </p:animEffect>
                                    <p:anim calcmode="lin" valueType="num">
                                      <p:cBhvr>
                                        <p:cTn id="61" dur="1000" fill="hold"/>
                                        <p:tgtEl>
                                          <p:spTgt spid="10"/>
                                        </p:tgtEl>
                                        <p:attrNameLst>
                                          <p:attrName>ppt_x</p:attrName>
                                        </p:attrNameLst>
                                      </p:cBhvr>
                                      <p:tavLst>
                                        <p:tav tm="0">
                                          <p:val>
                                            <p:strVal val="#ppt_x"/>
                                          </p:val>
                                        </p:tav>
                                        <p:tav tm="100000">
                                          <p:val>
                                            <p:strVal val="#ppt_x"/>
                                          </p:val>
                                        </p:tav>
                                      </p:tavLst>
                                    </p:anim>
                                    <p:anim calcmode="lin" valueType="num">
                                      <p:cBhvr>
                                        <p:cTn id="6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fade">
                                      <p:cBhvr>
                                        <p:cTn id="67" dur="1000"/>
                                        <p:tgtEl>
                                          <p:spTgt spid="11"/>
                                        </p:tgtEl>
                                      </p:cBhvr>
                                    </p:animEffect>
                                    <p:anim calcmode="lin" valueType="num">
                                      <p:cBhvr>
                                        <p:cTn id="68" dur="1000" fill="hold"/>
                                        <p:tgtEl>
                                          <p:spTgt spid="11"/>
                                        </p:tgtEl>
                                        <p:attrNameLst>
                                          <p:attrName>ppt_x</p:attrName>
                                        </p:attrNameLst>
                                      </p:cBhvr>
                                      <p:tavLst>
                                        <p:tav tm="0">
                                          <p:val>
                                            <p:strVal val="#ppt_x"/>
                                          </p:val>
                                        </p:tav>
                                        <p:tav tm="100000">
                                          <p:val>
                                            <p:strVal val="#ppt_x"/>
                                          </p:val>
                                        </p:tav>
                                      </p:tavLst>
                                    </p:anim>
                                    <p:anim calcmode="lin" valueType="num">
                                      <p:cBhvr>
                                        <p:cTn id="6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14"/>
                                        </p:tgtEl>
                                        <p:attrNameLst>
                                          <p:attrName>style.visibility</p:attrName>
                                        </p:attrNameLst>
                                      </p:cBhvr>
                                      <p:to>
                                        <p:strVal val="visible"/>
                                      </p:to>
                                    </p:set>
                                    <p:animEffect transition="in" filter="fade">
                                      <p:cBhvr>
                                        <p:cTn id="74" dur="1000"/>
                                        <p:tgtEl>
                                          <p:spTgt spid="14"/>
                                        </p:tgtEl>
                                      </p:cBhvr>
                                    </p:animEffect>
                                    <p:anim calcmode="lin" valueType="num">
                                      <p:cBhvr>
                                        <p:cTn id="75" dur="1000" fill="hold"/>
                                        <p:tgtEl>
                                          <p:spTgt spid="14"/>
                                        </p:tgtEl>
                                        <p:attrNameLst>
                                          <p:attrName>ppt_x</p:attrName>
                                        </p:attrNameLst>
                                      </p:cBhvr>
                                      <p:tavLst>
                                        <p:tav tm="0">
                                          <p:val>
                                            <p:strVal val="#ppt_x"/>
                                          </p:val>
                                        </p:tav>
                                        <p:tav tm="100000">
                                          <p:val>
                                            <p:strVal val="#ppt_x"/>
                                          </p:val>
                                        </p:tav>
                                      </p:tavLst>
                                    </p:anim>
                                    <p:anim calcmode="lin" valueType="num">
                                      <p:cBhvr>
                                        <p:cTn id="7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8" presetClass="entr" presetSubtype="0" accel="50000" fill="hold" grpId="0" nodeType="clickEffect">
                                  <p:stCondLst>
                                    <p:cond delay="0"/>
                                  </p:stCondLst>
                                  <p:childTnLst>
                                    <p:set>
                                      <p:cBhvr>
                                        <p:cTn id="80" dur="1" fill="hold">
                                          <p:stCondLst>
                                            <p:cond delay="0"/>
                                          </p:stCondLst>
                                        </p:cTn>
                                        <p:tgtEl>
                                          <p:spTgt spid="16"/>
                                        </p:tgtEl>
                                        <p:attrNameLst>
                                          <p:attrName>style.visibility</p:attrName>
                                        </p:attrNameLst>
                                      </p:cBhvr>
                                      <p:to>
                                        <p:strVal val="visible"/>
                                      </p:to>
                                    </p:set>
                                    <p:anim calcmode="lin" valueType="num">
                                      <p:cBhvr>
                                        <p:cTn id="81" dur="1000" fill="hold"/>
                                        <p:tgtEl>
                                          <p:spTgt spid="1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2" dur="1000" fill="hold"/>
                                        <p:tgtEl>
                                          <p:spTgt spid="16"/>
                                        </p:tgtEl>
                                        <p:attrNameLst>
                                          <p:attrName>ppt_x</p:attrName>
                                        </p:attrNameLst>
                                      </p:cBhvr>
                                      <p:tavLst>
                                        <p:tav tm="0">
                                          <p:val>
                                            <p:fltVal val="-1"/>
                                          </p:val>
                                        </p:tav>
                                        <p:tav tm="50000">
                                          <p:val>
                                            <p:fltVal val="0.95"/>
                                          </p:val>
                                        </p:tav>
                                        <p:tav tm="100000">
                                          <p:val>
                                            <p:strVal val="#ppt_x"/>
                                          </p:val>
                                        </p:tav>
                                      </p:tavLst>
                                    </p:anim>
                                    <p:anim calcmode="lin" valueType="num">
                                      <p:cBhvr>
                                        <p:cTn id="83" dur="1000" fill="hold"/>
                                        <p:tgtEl>
                                          <p:spTgt spid="16"/>
                                        </p:tgtEl>
                                        <p:attrNameLst>
                                          <p:attrName>ppt_y</p:attrName>
                                        </p:attrNameLst>
                                      </p:cBhvr>
                                      <p:tavLst>
                                        <p:tav tm="0">
                                          <p:val>
                                            <p:strVal val="#ppt_y"/>
                                          </p:val>
                                        </p:tav>
                                        <p:tav tm="100000">
                                          <p:val>
                                            <p:strVal val="#ppt_y"/>
                                          </p:val>
                                        </p:tav>
                                      </p:tavLst>
                                    </p:anim>
                                    <p:animEffect transition="in" filter="fade">
                                      <p:cBhvr>
                                        <p:cTn id="84"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6" grpId="0"/>
      <p:bldP spid="8" grpId="0"/>
      <p:bldP spid="9" grpId="0"/>
      <p:bldP spid="10" grpId="0"/>
      <p:bldP spid="11" grpId="0"/>
      <p:bldP spid="12" grpId="0"/>
      <p:bldP spid="13" grpId="0"/>
      <p:bldP spid="14" grpId="0"/>
      <p:bldP spid="15" grpId="0" animBg="1"/>
      <p:bldP spid="16"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172851" y="533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3" name="Rectangle 2"/>
          <p:cNvSpPr/>
          <p:nvPr/>
        </p:nvSpPr>
        <p:spPr>
          <a:xfrm>
            <a:off x="7522309" y="609600"/>
            <a:ext cx="673582" cy="461665"/>
          </a:xfrm>
          <a:prstGeom prst="rect">
            <a:avLst/>
          </a:prstGeom>
        </p:spPr>
        <p:txBody>
          <a:bodyPr wrap="none">
            <a:spAutoFit/>
          </a:bodyPr>
          <a:lstStyle/>
          <a:p>
            <a:pPr rtl="1"/>
            <a:r>
              <a:rPr lang="ar-SA" sz="2400" b="1" dirty="0" smtClean="0">
                <a:solidFill>
                  <a:srgbClr val="7030A0"/>
                </a:solidFill>
              </a:rPr>
              <a:t>عللي</a:t>
            </a:r>
            <a:endParaRPr lang="en-US" sz="2400" b="1" dirty="0">
              <a:solidFill>
                <a:srgbClr val="7030A0"/>
              </a:solidFill>
            </a:endParaRPr>
          </a:p>
        </p:txBody>
      </p:sp>
      <p:sp>
        <p:nvSpPr>
          <p:cNvPr id="5" name="Rectangle 5"/>
          <p:cNvSpPr/>
          <p:nvPr/>
        </p:nvSpPr>
        <p:spPr>
          <a:xfrm>
            <a:off x="2590800" y="2514600"/>
            <a:ext cx="5378395"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لتكون قاعدة ثابتة يقيم فيها الجند بصورة دائمة وينطلقون منها لنشر الاسلام </a:t>
            </a:r>
            <a:endParaRPr lang="ar-SA" dirty="0"/>
          </a:p>
        </p:txBody>
      </p:sp>
      <p:sp>
        <p:nvSpPr>
          <p:cNvPr id="6" name="Rectangle 6"/>
          <p:cNvSpPr/>
          <p:nvPr/>
        </p:nvSpPr>
        <p:spPr>
          <a:xfrm>
            <a:off x="2438400" y="1371600"/>
            <a:ext cx="6400800" cy="784830"/>
          </a:xfrm>
          <a:prstGeom prst="rect">
            <a:avLst/>
          </a:prstGeom>
        </p:spPr>
        <p:txBody>
          <a:bodyPr wrap="square">
            <a:spAutoFit/>
          </a:bodyPr>
          <a:lstStyle/>
          <a:p>
            <a:pPr algn="r" rtl="1">
              <a:lnSpc>
                <a:spcPct val="300000"/>
              </a:lnSpc>
            </a:pPr>
            <a:r>
              <a:rPr lang="ar-SA" b="1" dirty="0" smtClean="0"/>
              <a:t>1- بناء عقبة بن نافع مدينة القيروان</a:t>
            </a:r>
            <a:endParaRPr lang="en-US" dirty="0"/>
          </a:p>
        </p:txBody>
      </p:sp>
      <p:sp>
        <p:nvSpPr>
          <p:cNvPr id="7" name="Rectangle 5"/>
          <p:cNvSpPr/>
          <p:nvPr/>
        </p:nvSpPr>
        <p:spPr>
          <a:xfrm>
            <a:off x="4114800" y="4267200"/>
            <a:ext cx="3873176"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لتكون دارا للخلافة فى العاصمة ومقر للإمارة فى الاقاليم</a:t>
            </a:r>
            <a:endParaRPr lang="ar-SA" dirty="0"/>
          </a:p>
        </p:txBody>
      </p:sp>
      <p:sp>
        <p:nvSpPr>
          <p:cNvPr id="8" name="Rectangle 6"/>
          <p:cNvSpPr/>
          <p:nvPr/>
        </p:nvSpPr>
        <p:spPr>
          <a:xfrm>
            <a:off x="2438400" y="3135868"/>
            <a:ext cx="6400800" cy="784830"/>
          </a:xfrm>
          <a:prstGeom prst="rect">
            <a:avLst/>
          </a:prstGeom>
        </p:spPr>
        <p:txBody>
          <a:bodyPr wrap="square">
            <a:spAutoFit/>
          </a:bodyPr>
          <a:lstStyle/>
          <a:p>
            <a:pPr algn="r" rtl="1">
              <a:lnSpc>
                <a:spcPct val="300000"/>
              </a:lnSpc>
            </a:pPr>
            <a:r>
              <a:rPr lang="ar-SA" b="1" dirty="0" smtClean="0"/>
              <a:t>2- اتخاذ الأمويين قصورا رسمية</a:t>
            </a:r>
            <a:endParaRPr lang="en-US" dirty="0"/>
          </a:p>
        </p:txBody>
      </p:sp>
    </p:spTree>
    <p:extLst>
      <p:ext uri="{BB962C8B-B14F-4D97-AF65-F5344CB8AC3E}">
        <p14:creationId xmlns:p14="http://schemas.microsoft.com/office/powerpoint/2010/main" xmlns="" val="1061843527"/>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0-#ppt_w/2"/>
                                          </p:val>
                                        </p:tav>
                                        <p:tav tm="100000">
                                          <p:val>
                                            <p:strVal val="#ppt_x"/>
                                          </p:val>
                                        </p:tav>
                                      </p:tavLst>
                                    </p:anim>
                                    <p:anim calcmode="lin" valueType="num">
                                      <p:cBhvr additive="base">
                                        <p:cTn id="20"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1000"/>
                                        <p:tgtEl>
                                          <p:spTgt spid="5"/>
                                        </p:tgtEl>
                                      </p:cBhvr>
                                    </p:animEffect>
                                    <p:anim calcmode="lin" valueType="num">
                                      <p:cBhvr>
                                        <p:cTn id="26" dur="1000" fill="hold"/>
                                        <p:tgtEl>
                                          <p:spTgt spid="5"/>
                                        </p:tgtEl>
                                        <p:attrNameLst>
                                          <p:attrName>ppt_x</p:attrName>
                                        </p:attrNameLst>
                                      </p:cBhvr>
                                      <p:tavLst>
                                        <p:tav tm="0">
                                          <p:val>
                                            <p:strVal val="#ppt_x"/>
                                          </p:val>
                                        </p:tav>
                                        <p:tav tm="100000">
                                          <p:val>
                                            <p:strVal val="#ppt_x"/>
                                          </p:val>
                                        </p:tav>
                                      </p:tavLst>
                                    </p:anim>
                                    <p:anim calcmode="lin" valueType="num">
                                      <p:cBhvr>
                                        <p:cTn id="2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9"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 calcmode="lin" valueType="num">
                                      <p:cBhvr additive="base">
                                        <p:cTn id="32" dur="500" fill="hold"/>
                                        <p:tgtEl>
                                          <p:spTgt spid="8"/>
                                        </p:tgtEl>
                                        <p:attrNameLst>
                                          <p:attrName>ppt_x</p:attrName>
                                        </p:attrNameLst>
                                      </p:cBhvr>
                                      <p:tavLst>
                                        <p:tav tm="0">
                                          <p:val>
                                            <p:strVal val="0-#ppt_w/2"/>
                                          </p:val>
                                        </p:tav>
                                        <p:tav tm="100000">
                                          <p:val>
                                            <p:strVal val="#ppt_x"/>
                                          </p:val>
                                        </p:tav>
                                      </p:tavLst>
                                    </p:anim>
                                    <p:anim calcmode="lin" valueType="num">
                                      <p:cBhvr additive="base">
                                        <p:cTn id="33"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fade">
                                      <p:cBhvr>
                                        <p:cTn id="38" dur="1000"/>
                                        <p:tgtEl>
                                          <p:spTgt spid="7"/>
                                        </p:tgtEl>
                                      </p:cBhvr>
                                    </p:animEffect>
                                    <p:anim calcmode="lin" valueType="num">
                                      <p:cBhvr>
                                        <p:cTn id="39" dur="1000" fill="hold"/>
                                        <p:tgtEl>
                                          <p:spTgt spid="7"/>
                                        </p:tgtEl>
                                        <p:attrNameLst>
                                          <p:attrName>ppt_x</p:attrName>
                                        </p:attrNameLst>
                                      </p:cBhvr>
                                      <p:tavLst>
                                        <p:tav tm="0">
                                          <p:val>
                                            <p:strVal val="#ppt_x"/>
                                          </p:val>
                                        </p:tav>
                                        <p:tav tm="100000">
                                          <p:val>
                                            <p:strVal val="#ppt_x"/>
                                          </p:val>
                                        </p:tav>
                                      </p:tavLst>
                                    </p:anim>
                                    <p:anim calcmode="lin" valueType="num">
                                      <p:cBhvr>
                                        <p:cTn id="4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5" grpId="0"/>
      <p:bldP spid="6" grpId="0"/>
      <p:bldP spid="7" grpId="0"/>
      <p:bldP spid="8"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172851" y="1775936"/>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1178004"/>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4" name="AutoShape 1"/>
          <p:cNvSpPr>
            <a:spLocks noChangeArrowheads="1"/>
          </p:cNvSpPr>
          <p:nvPr/>
        </p:nvSpPr>
        <p:spPr bwMode="auto">
          <a:xfrm>
            <a:off x="2119312" y="296862"/>
            <a:ext cx="4905375" cy="62547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5" name="Rectangle 3"/>
          <p:cNvSpPr>
            <a:spLocks noChangeArrowheads="1"/>
          </p:cNvSpPr>
          <p:nvPr/>
        </p:nvSpPr>
        <p:spPr bwMode="auto">
          <a:xfrm>
            <a:off x="2823772" y="378768"/>
            <a:ext cx="3496471"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400" b="1" dirty="0" smtClean="0">
                <a:solidFill>
                  <a:srgbClr val="002060"/>
                </a:solidFill>
                <a:latin typeface="Sultan bold"/>
                <a:ea typeface="Times New Roman" pitchFamily="18" charset="0"/>
                <a:cs typeface="Arial" pitchFamily="34" charset="0"/>
              </a:rPr>
              <a:t>أول</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lang="ar-SA" sz="2400" b="1" dirty="0" smtClean="0">
                <a:solidFill>
                  <a:srgbClr val="FF0000"/>
                </a:solidFill>
                <a:latin typeface="Sultan bold"/>
                <a:ea typeface="Times New Roman" pitchFamily="18" charset="0"/>
                <a:cs typeface="Arial" pitchFamily="34" charset="0"/>
              </a:rPr>
              <a:t>نظام الحكم والإدارة</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6164497" y="1852136"/>
            <a:ext cx="2005677" cy="400110"/>
          </a:xfrm>
          <a:prstGeom prst="rect">
            <a:avLst/>
          </a:prstGeom>
        </p:spPr>
        <p:txBody>
          <a:bodyPr wrap="none">
            <a:spAutoFit/>
          </a:bodyPr>
          <a:lstStyle/>
          <a:p>
            <a:pPr rtl="1"/>
            <a:r>
              <a:rPr lang="ar-SA" sz="2000" b="1" dirty="0" smtClean="0">
                <a:solidFill>
                  <a:srgbClr val="7030A0"/>
                </a:solidFill>
              </a:rPr>
              <a:t>أكملي الفراغات التالية</a:t>
            </a:r>
            <a:endParaRPr lang="en-US" sz="2000" b="1" dirty="0">
              <a:solidFill>
                <a:srgbClr val="7030A0"/>
              </a:solidFill>
            </a:endParaRPr>
          </a:p>
        </p:txBody>
      </p:sp>
      <p:sp>
        <p:nvSpPr>
          <p:cNvPr id="11" name="Rectangle 10"/>
          <p:cNvSpPr/>
          <p:nvPr/>
        </p:nvSpPr>
        <p:spPr>
          <a:xfrm>
            <a:off x="5181600" y="2473404"/>
            <a:ext cx="1308371"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أبو سلمه الخلال</a:t>
            </a:r>
            <a:endParaRPr lang="ar-SA" dirty="0"/>
          </a:p>
        </p:txBody>
      </p:sp>
      <p:sp>
        <p:nvSpPr>
          <p:cNvPr id="23" name="Rectangle 5"/>
          <p:cNvSpPr/>
          <p:nvPr/>
        </p:nvSpPr>
        <p:spPr>
          <a:xfrm>
            <a:off x="1295400" y="2614136"/>
            <a:ext cx="7478854" cy="369332"/>
          </a:xfrm>
          <a:prstGeom prst="rect">
            <a:avLst/>
          </a:prstGeom>
        </p:spPr>
        <p:txBody>
          <a:bodyPr wrap="square">
            <a:spAutoFit/>
          </a:bodyPr>
          <a:lstStyle/>
          <a:p>
            <a:pPr algn="r" rtl="1"/>
            <a:r>
              <a:rPr lang="ar-SA" b="1" dirty="0" smtClean="0"/>
              <a:t>1- أول وزراء </a:t>
            </a:r>
            <a:r>
              <a:rPr lang="ar-SA" b="1" dirty="0" err="1" smtClean="0"/>
              <a:t>العباسيين ..............................</a:t>
            </a:r>
            <a:endParaRPr lang="en-US" dirty="0"/>
          </a:p>
        </p:txBody>
      </p:sp>
      <p:sp>
        <p:nvSpPr>
          <p:cNvPr id="12" name="Rectangle 10"/>
          <p:cNvSpPr/>
          <p:nvPr/>
        </p:nvSpPr>
        <p:spPr>
          <a:xfrm>
            <a:off x="2362200" y="3604736"/>
            <a:ext cx="1673856"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يحي بن خالد بن برمك</a:t>
            </a:r>
            <a:endParaRPr lang="ar-SA" dirty="0"/>
          </a:p>
        </p:txBody>
      </p:sp>
      <p:sp>
        <p:nvSpPr>
          <p:cNvPr id="13" name="Rectangle 5"/>
          <p:cNvSpPr/>
          <p:nvPr/>
        </p:nvSpPr>
        <p:spPr>
          <a:xfrm>
            <a:off x="1295400" y="3745468"/>
            <a:ext cx="7478854" cy="369332"/>
          </a:xfrm>
          <a:prstGeom prst="rect">
            <a:avLst/>
          </a:prstGeom>
        </p:spPr>
        <p:txBody>
          <a:bodyPr wrap="square">
            <a:spAutoFit/>
          </a:bodyPr>
          <a:lstStyle/>
          <a:p>
            <a:pPr algn="r" rtl="1"/>
            <a:r>
              <a:rPr lang="ar-SA" b="1" dirty="0" smtClean="0"/>
              <a:t>1- من أشهر وزراء التفويض ففى عهد الخليفة هارون </a:t>
            </a:r>
            <a:r>
              <a:rPr lang="ar-SA" b="1" dirty="0" err="1" smtClean="0"/>
              <a:t>الرشيد..............................</a:t>
            </a:r>
            <a:endParaRPr lang="en-US" dirty="0"/>
          </a:p>
        </p:txBody>
      </p:sp>
    </p:spTree>
    <p:extLst>
      <p:ext uri="{BB962C8B-B14F-4D97-AF65-F5344CB8AC3E}">
        <p14:creationId xmlns:p14="http://schemas.microsoft.com/office/powerpoint/2010/main" xmlns="" val="229930494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1+#ppt_w/2"/>
                                          </p:val>
                                        </p:tav>
                                        <p:tav tm="100000">
                                          <p:val>
                                            <p:strVal val="#ppt_x"/>
                                          </p:val>
                                        </p:tav>
                                      </p:tavLst>
                                    </p:anim>
                                    <p:anim calcmode="lin" valueType="num">
                                      <p:cBhvr additive="base">
                                        <p:cTn id="14"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1+#ppt_w/2"/>
                                          </p:val>
                                        </p:tav>
                                        <p:tav tm="100000">
                                          <p:val>
                                            <p:strVal val="#ppt_x"/>
                                          </p:val>
                                        </p:tav>
                                      </p:tavLst>
                                    </p:anim>
                                    <p:anim calcmode="lin" valueType="num">
                                      <p:cBhvr additive="base">
                                        <p:cTn id="26"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3"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1+#ppt_w/2"/>
                                          </p:val>
                                        </p:tav>
                                        <p:tav tm="100000">
                                          <p:val>
                                            <p:strVal val="#ppt_x"/>
                                          </p:val>
                                        </p:tav>
                                      </p:tavLst>
                                    </p:anim>
                                    <p:anim calcmode="lin" valueType="num">
                                      <p:cBhvr additive="base">
                                        <p:cTn id="32"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anim calcmode="lin" valueType="num">
                                      <p:cBhvr>
                                        <p:cTn id="37" dur="500" fill="hold"/>
                                        <p:tgtEl>
                                          <p:spTgt spid="23"/>
                                        </p:tgtEl>
                                        <p:attrNameLst>
                                          <p:attrName>ppt_w</p:attrName>
                                        </p:attrNameLst>
                                      </p:cBhvr>
                                      <p:tavLst>
                                        <p:tav tm="0">
                                          <p:val>
                                            <p:fltVal val="0"/>
                                          </p:val>
                                        </p:tav>
                                        <p:tav tm="100000">
                                          <p:val>
                                            <p:strVal val="#ppt_w"/>
                                          </p:val>
                                        </p:tav>
                                      </p:tavLst>
                                    </p:anim>
                                    <p:anim calcmode="lin" valueType="num">
                                      <p:cBhvr>
                                        <p:cTn id="38" dur="500" fill="hold"/>
                                        <p:tgtEl>
                                          <p:spTgt spid="23"/>
                                        </p:tgtEl>
                                        <p:attrNameLst>
                                          <p:attrName>ppt_h</p:attrName>
                                        </p:attrNameLst>
                                      </p:cBhvr>
                                      <p:tavLst>
                                        <p:tav tm="0">
                                          <p:val>
                                            <p:fltVal val="0"/>
                                          </p:val>
                                        </p:tav>
                                        <p:tav tm="100000">
                                          <p:val>
                                            <p:strVal val="#ppt_h"/>
                                          </p:val>
                                        </p:tav>
                                      </p:tavLst>
                                    </p:anim>
                                    <p:animEffect transition="in" filter="fade">
                                      <p:cBhvr>
                                        <p:cTn id="39" dur="500"/>
                                        <p:tgtEl>
                                          <p:spTgt spid="23"/>
                                        </p:tgtEl>
                                      </p:cBhvr>
                                    </p:animEffect>
                                  </p:childTnLst>
                                </p:cTn>
                              </p:par>
                            </p:childTnLst>
                          </p:cTn>
                        </p:par>
                      </p:childTnLst>
                    </p:cTn>
                  </p:par>
                  <p:par>
                    <p:cTn id="40" fill="hold">
                      <p:stCondLst>
                        <p:cond delay="indefinite"/>
                      </p:stCondLst>
                      <p:childTnLst>
                        <p:par>
                          <p:cTn id="41" fill="hold">
                            <p:stCondLst>
                              <p:cond delay="0"/>
                            </p:stCondLst>
                            <p:childTnLst>
                              <p:par>
                                <p:cTn id="42" presetID="31" presetClass="entr" presetSubtype="0"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 calcmode="lin" valueType="num">
                                      <p:cBhvr>
                                        <p:cTn id="44" dur="1000" fill="hold"/>
                                        <p:tgtEl>
                                          <p:spTgt spid="11"/>
                                        </p:tgtEl>
                                        <p:attrNameLst>
                                          <p:attrName>ppt_w</p:attrName>
                                        </p:attrNameLst>
                                      </p:cBhvr>
                                      <p:tavLst>
                                        <p:tav tm="0">
                                          <p:val>
                                            <p:fltVal val="0"/>
                                          </p:val>
                                        </p:tav>
                                        <p:tav tm="100000">
                                          <p:val>
                                            <p:strVal val="#ppt_w"/>
                                          </p:val>
                                        </p:tav>
                                      </p:tavLst>
                                    </p:anim>
                                    <p:anim calcmode="lin" valueType="num">
                                      <p:cBhvr>
                                        <p:cTn id="45" dur="1000" fill="hold"/>
                                        <p:tgtEl>
                                          <p:spTgt spid="11"/>
                                        </p:tgtEl>
                                        <p:attrNameLst>
                                          <p:attrName>ppt_h</p:attrName>
                                        </p:attrNameLst>
                                      </p:cBhvr>
                                      <p:tavLst>
                                        <p:tav tm="0">
                                          <p:val>
                                            <p:fltVal val="0"/>
                                          </p:val>
                                        </p:tav>
                                        <p:tav tm="100000">
                                          <p:val>
                                            <p:strVal val="#ppt_h"/>
                                          </p:val>
                                        </p:tav>
                                      </p:tavLst>
                                    </p:anim>
                                    <p:anim calcmode="lin" valueType="num">
                                      <p:cBhvr>
                                        <p:cTn id="46" dur="1000" fill="hold"/>
                                        <p:tgtEl>
                                          <p:spTgt spid="11"/>
                                        </p:tgtEl>
                                        <p:attrNameLst>
                                          <p:attrName>style.rotation</p:attrName>
                                        </p:attrNameLst>
                                      </p:cBhvr>
                                      <p:tavLst>
                                        <p:tav tm="0">
                                          <p:val>
                                            <p:fltVal val="90"/>
                                          </p:val>
                                        </p:tav>
                                        <p:tav tm="100000">
                                          <p:val>
                                            <p:fltVal val="0"/>
                                          </p:val>
                                        </p:tav>
                                      </p:tavLst>
                                    </p:anim>
                                    <p:animEffect transition="in" filter="fade">
                                      <p:cBhvr>
                                        <p:cTn id="47" dur="10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53" presetClass="entr" presetSubtype="16"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 calcmode="lin" valueType="num">
                                      <p:cBhvr>
                                        <p:cTn id="52" dur="500" fill="hold"/>
                                        <p:tgtEl>
                                          <p:spTgt spid="13"/>
                                        </p:tgtEl>
                                        <p:attrNameLst>
                                          <p:attrName>ppt_w</p:attrName>
                                        </p:attrNameLst>
                                      </p:cBhvr>
                                      <p:tavLst>
                                        <p:tav tm="0">
                                          <p:val>
                                            <p:fltVal val="0"/>
                                          </p:val>
                                        </p:tav>
                                        <p:tav tm="100000">
                                          <p:val>
                                            <p:strVal val="#ppt_w"/>
                                          </p:val>
                                        </p:tav>
                                      </p:tavLst>
                                    </p:anim>
                                    <p:anim calcmode="lin" valueType="num">
                                      <p:cBhvr>
                                        <p:cTn id="53" dur="500" fill="hold"/>
                                        <p:tgtEl>
                                          <p:spTgt spid="13"/>
                                        </p:tgtEl>
                                        <p:attrNameLst>
                                          <p:attrName>ppt_h</p:attrName>
                                        </p:attrNameLst>
                                      </p:cBhvr>
                                      <p:tavLst>
                                        <p:tav tm="0">
                                          <p:val>
                                            <p:fltVal val="0"/>
                                          </p:val>
                                        </p:tav>
                                        <p:tav tm="100000">
                                          <p:val>
                                            <p:strVal val="#ppt_h"/>
                                          </p:val>
                                        </p:tav>
                                      </p:tavLst>
                                    </p:anim>
                                    <p:animEffect transition="in" filter="fade">
                                      <p:cBhvr>
                                        <p:cTn id="54" dur="500"/>
                                        <p:tgtEl>
                                          <p:spTgt spid="13"/>
                                        </p:tgtEl>
                                      </p:cBhvr>
                                    </p:animEffect>
                                  </p:childTnLst>
                                </p:cTn>
                              </p:par>
                            </p:childTnLst>
                          </p:cTn>
                        </p:par>
                      </p:childTnLst>
                    </p:cTn>
                  </p:par>
                  <p:par>
                    <p:cTn id="55" fill="hold">
                      <p:stCondLst>
                        <p:cond delay="indefinite"/>
                      </p:stCondLst>
                      <p:childTnLst>
                        <p:par>
                          <p:cTn id="56" fill="hold">
                            <p:stCondLst>
                              <p:cond delay="0"/>
                            </p:stCondLst>
                            <p:childTnLst>
                              <p:par>
                                <p:cTn id="57" presetID="31" presetClass="entr" presetSubtype="0"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anim calcmode="lin" valueType="num">
                                      <p:cBhvr>
                                        <p:cTn id="59" dur="1000" fill="hold"/>
                                        <p:tgtEl>
                                          <p:spTgt spid="12"/>
                                        </p:tgtEl>
                                        <p:attrNameLst>
                                          <p:attrName>ppt_w</p:attrName>
                                        </p:attrNameLst>
                                      </p:cBhvr>
                                      <p:tavLst>
                                        <p:tav tm="0">
                                          <p:val>
                                            <p:fltVal val="0"/>
                                          </p:val>
                                        </p:tav>
                                        <p:tav tm="100000">
                                          <p:val>
                                            <p:strVal val="#ppt_w"/>
                                          </p:val>
                                        </p:tav>
                                      </p:tavLst>
                                    </p:anim>
                                    <p:anim calcmode="lin" valueType="num">
                                      <p:cBhvr>
                                        <p:cTn id="60" dur="1000" fill="hold"/>
                                        <p:tgtEl>
                                          <p:spTgt spid="12"/>
                                        </p:tgtEl>
                                        <p:attrNameLst>
                                          <p:attrName>ppt_h</p:attrName>
                                        </p:attrNameLst>
                                      </p:cBhvr>
                                      <p:tavLst>
                                        <p:tav tm="0">
                                          <p:val>
                                            <p:fltVal val="0"/>
                                          </p:val>
                                        </p:tav>
                                        <p:tav tm="100000">
                                          <p:val>
                                            <p:strVal val="#ppt_h"/>
                                          </p:val>
                                        </p:tav>
                                      </p:tavLst>
                                    </p:anim>
                                    <p:anim calcmode="lin" valueType="num">
                                      <p:cBhvr>
                                        <p:cTn id="61" dur="1000" fill="hold"/>
                                        <p:tgtEl>
                                          <p:spTgt spid="12"/>
                                        </p:tgtEl>
                                        <p:attrNameLst>
                                          <p:attrName>style.rotation</p:attrName>
                                        </p:attrNameLst>
                                      </p:cBhvr>
                                      <p:tavLst>
                                        <p:tav tm="0">
                                          <p:val>
                                            <p:fltVal val="90"/>
                                          </p:val>
                                        </p:tav>
                                        <p:tav tm="100000">
                                          <p:val>
                                            <p:fltVal val="0"/>
                                          </p:val>
                                        </p:tav>
                                      </p:tavLst>
                                    </p:anim>
                                    <p:animEffect transition="in" filter="fade">
                                      <p:cBhvr>
                                        <p:cTn id="6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animBg="1"/>
      <p:bldP spid="5" grpId="0"/>
      <p:bldP spid="6" grpId="0"/>
      <p:bldP spid="11" grpId="0"/>
      <p:bldP spid="23" grpId="0"/>
      <p:bldP spid="12" grpId="0"/>
      <p:bldP spid="13"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owchart: Multidocument 3"/>
          <p:cNvSpPr/>
          <p:nvPr/>
        </p:nvSpPr>
        <p:spPr>
          <a:xfrm>
            <a:off x="8077200" y="4572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9" name="Rectangle 4"/>
          <p:cNvSpPr/>
          <p:nvPr/>
        </p:nvSpPr>
        <p:spPr>
          <a:xfrm>
            <a:off x="609600" y="457200"/>
            <a:ext cx="7354954" cy="958660"/>
          </a:xfrm>
          <a:prstGeom prst="rect">
            <a:avLst/>
          </a:prstGeom>
        </p:spPr>
        <p:txBody>
          <a:bodyPr wrap="square">
            <a:spAutoFit/>
          </a:bodyPr>
          <a:lstStyle/>
          <a:p>
            <a:pPr algn="r">
              <a:lnSpc>
                <a:spcPct val="150000"/>
              </a:lnSpc>
            </a:pPr>
            <a:r>
              <a:rPr lang="ar-SA" sz="2000" b="1" dirty="0" smtClean="0">
                <a:solidFill>
                  <a:srgbClr val="7030A0"/>
                </a:solidFill>
              </a:rPr>
              <a:t>اذكري سبب حرص خلفاء بني العباس على ارتداء بردة النبي عند توليهم الخلافة أو حضور المناسبات</a:t>
            </a:r>
            <a:endParaRPr lang="ar-SA" sz="2000" dirty="0"/>
          </a:p>
        </p:txBody>
      </p:sp>
      <p:pic>
        <p:nvPicPr>
          <p:cNvPr id="7" name="صورة 6" descr="3123_1.jpg"/>
          <p:cNvPicPr>
            <a:picLocks noChangeAspect="1"/>
          </p:cNvPicPr>
          <p:nvPr/>
        </p:nvPicPr>
        <p:blipFill>
          <a:blip r:embed="rId2" cstate="print"/>
          <a:stretch>
            <a:fillRect/>
          </a:stretch>
        </p:blipFill>
        <p:spPr>
          <a:xfrm flipH="1">
            <a:off x="1371600" y="1905000"/>
            <a:ext cx="5176838" cy="3238500"/>
          </a:xfrm>
          <a:prstGeom prst="rect">
            <a:avLst/>
          </a:prstGeom>
        </p:spPr>
      </p:pic>
    </p:spTree>
    <p:extLst>
      <p:ext uri="{BB962C8B-B14F-4D97-AF65-F5344CB8AC3E}">
        <p14:creationId xmlns:p14="http://schemas.microsoft.com/office/powerpoint/2010/main" xmlns="" val="1672066117"/>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ppt_w</p:attrName>
                                        </p:attrNameLst>
                                      </p:cBhvr>
                                      <p:tavLst>
                                        <p:tav tm="0">
                                          <p:val>
                                            <p:fltVal val="0"/>
                                          </p:val>
                                        </p:tav>
                                        <p:tav tm="100000">
                                          <p:val>
                                            <p:strVal val="#ppt_w"/>
                                          </p:val>
                                        </p:tav>
                                      </p:tavLst>
                                    </p:anim>
                                    <p:anim calcmode="lin" valueType="num">
                                      <p:cBhvr>
                                        <p:cTn id="15" dur="500" fill="hold"/>
                                        <p:tgtEl>
                                          <p:spTgt spid="9"/>
                                        </p:tgtEl>
                                        <p:attrNameLst>
                                          <p:attrName>ppt_h</p:attrName>
                                        </p:attrNameLst>
                                      </p:cBhvr>
                                      <p:tavLst>
                                        <p:tav tm="0">
                                          <p:val>
                                            <p:fltVal val="0"/>
                                          </p:val>
                                        </p:tav>
                                        <p:tav tm="100000">
                                          <p:val>
                                            <p:strVal val="#ppt_h"/>
                                          </p:val>
                                        </p:tav>
                                      </p:tavLst>
                                    </p:anim>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Scale>
                                      <p:cBhvr>
                                        <p:cTn id="21" dur="1000" decel="50000" fill="hold">
                                          <p:stCondLst>
                                            <p:cond delay="0"/>
                                          </p:stCondLst>
                                        </p:cTn>
                                        <p:tgtEl>
                                          <p:spTgt spid="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7"/>
                                        </p:tgtEl>
                                        <p:attrNameLst>
                                          <p:attrName>ppt_x</p:attrName>
                                          <p:attrName>ppt_y</p:attrName>
                                        </p:attrNameLst>
                                      </p:cBhvr>
                                    </p:animMotion>
                                    <p:animEffect transition="in" filter="fade">
                                      <p:cBhvr>
                                        <p:cTn id="23"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owchart: Multidocument 3"/>
          <p:cNvSpPr/>
          <p:nvPr/>
        </p:nvSpPr>
        <p:spPr>
          <a:xfrm>
            <a:off x="7879305" y="4572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9" name="Rectangle 4"/>
          <p:cNvSpPr/>
          <p:nvPr/>
        </p:nvSpPr>
        <p:spPr>
          <a:xfrm>
            <a:off x="5029200" y="533400"/>
            <a:ext cx="2803973" cy="400110"/>
          </a:xfrm>
          <a:prstGeom prst="rect">
            <a:avLst/>
          </a:prstGeom>
        </p:spPr>
        <p:txBody>
          <a:bodyPr wrap="none">
            <a:spAutoFit/>
          </a:bodyPr>
          <a:lstStyle/>
          <a:p>
            <a:r>
              <a:rPr lang="ar-SA" sz="2000" b="1" dirty="0" smtClean="0">
                <a:solidFill>
                  <a:srgbClr val="7030A0"/>
                </a:solidFill>
              </a:rPr>
              <a:t>ما المقصود بالمصطلحات التالية</a:t>
            </a:r>
            <a:endParaRPr lang="ar-SA" sz="2000" dirty="0"/>
          </a:p>
        </p:txBody>
      </p:sp>
      <p:sp>
        <p:nvSpPr>
          <p:cNvPr id="11" name="Rectangle 12"/>
          <p:cNvSpPr/>
          <p:nvPr/>
        </p:nvSpPr>
        <p:spPr>
          <a:xfrm>
            <a:off x="3657600" y="1981200"/>
            <a:ext cx="4264309"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يقوم بالترجمة عند مقاضاة الأعاجم الذين لا يعرفون العربية</a:t>
            </a:r>
            <a:endParaRPr lang="ar-SA" dirty="0"/>
          </a:p>
        </p:txBody>
      </p:sp>
      <p:sp>
        <p:nvSpPr>
          <p:cNvPr id="10" name="Rectangle 5"/>
          <p:cNvSpPr/>
          <p:nvPr/>
        </p:nvSpPr>
        <p:spPr>
          <a:xfrm>
            <a:off x="1447800" y="1524000"/>
            <a:ext cx="7478854" cy="369332"/>
          </a:xfrm>
          <a:prstGeom prst="rect">
            <a:avLst/>
          </a:prstGeom>
        </p:spPr>
        <p:txBody>
          <a:bodyPr wrap="square">
            <a:spAutoFit/>
          </a:bodyPr>
          <a:lstStyle/>
          <a:p>
            <a:pPr algn="r" rtl="1"/>
            <a:r>
              <a:rPr lang="ar-SA" b="1" dirty="0" smtClean="0"/>
              <a:t>الترجمان</a:t>
            </a:r>
            <a:endParaRPr lang="en-US" dirty="0"/>
          </a:p>
        </p:txBody>
      </p:sp>
      <p:sp>
        <p:nvSpPr>
          <p:cNvPr id="13" name="Rectangle 12"/>
          <p:cNvSpPr/>
          <p:nvPr/>
        </p:nvSpPr>
        <p:spPr>
          <a:xfrm>
            <a:off x="4800600" y="3733800"/>
            <a:ext cx="3249608"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يقوم على حفظ مضابط الدعاوى والسجلات </a:t>
            </a:r>
            <a:endParaRPr lang="ar-SA" dirty="0"/>
          </a:p>
        </p:txBody>
      </p:sp>
      <p:sp>
        <p:nvSpPr>
          <p:cNvPr id="14" name="Rectangle 5"/>
          <p:cNvSpPr/>
          <p:nvPr/>
        </p:nvSpPr>
        <p:spPr>
          <a:xfrm>
            <a:off x="1371600" y="3200400"/>
            <a:ext cx="7478854" cy="369332"/>
          </a:xfrm>
          <a:prstGeom prst="rect">
            <a:avLst/>
          </a:prstGeom>
        </p:spPr>
        <p:txBody>
          <a:bodyPr wrap="square">
            <a:spAutoFit/>
          </a:bodyPr>
          <a:lstStyle/>
          <a:p>
            <a:pPr algn="r" rtl="1"/>
            <a:r>
              <a:rPr lang="ar-SA" b="1" dirty="0" smtClean="0"/>
              <a:t>الخازن</a:t>
            </a:r>
            <a:endParaRPr lang="en-US" dirty="0"/>
          </a:p>
        </p:txBody>
      </p:sp>
      <p:sp>
        <p:nvSpPr>
          <p:cNvPr id="16" name="Rectangle 12"/>
          <p:cNvSpPr/>
          <p:nvPr/>
        </p:nvSpPr>
        <p:spPr>
          <a:xfrm>
            <a:off x="5257800" y="5334000"/>
            <a:ext cx="2869696"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هو الذي يحرر ما يدور فى جلسة القضاء</a:t>
            </a:r>
            <a:endParaRPr lang="ar-SA" dirty="0"/>
          </a:p>
        </p:txBody>
      </p:sp>
      <p:sp>
        <p:nvSpPr>
          <p:cNvPr id="17" name="Rectangle 5"/>
          <p:cNvSpPr/>
          <p:nvPr/>
        </p:nvSpPr>
        <p:spPr>
          <a:xfrm>
            <a:off x="1371600" y="4888468"/>
            <a:ext cx="7478854" cy="369332"/>
          </a:xfrm>
          <a:prstGeom prst="rect">
            <a:avLst/>
          </a:prstGeom>
        </p:spPr>
        <p:txBody>
          <a:bodyPr wrap="square">
            <a:spAutoFit/>
          </a:bodyPr>
          <a:lstStyle/>
          <a:p>
            <a:pPr algn="r" rtl="1"/>
            <a:r>
              <a:rPr lang="ar-SA" b="1" dirty="0" smtClean="0"/>
              <a:t>الكاتب</a:t>
            </a:r>
            <a:endParaRPr lang="en-US" dirty="0"/>
          </a:p>
        </p:txBody>
      </p:sp>
    </p:spTree>
    <p:extLst>
      <p:ext uri="{BB962C8B-B14F-4D97-AF65-F5344CB8AC3E}">
        <p14:creationId xmlns:p14="http://schemas.microsoft.com/office/powerpoint/2010/main" xmlns="" val="1672066117"/>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ppt_w</p:attrName>
                                        </p:attrNameLst>
                                      </p:cBhvr>
                                      <p:tavLst>
                                        <p:tav tm="0">
                                          <p:val>
                                            <p:fltVal val="0"/>
                                          </p:val>
                                        </p:tav>
                                        <p:tav tm="100000">
                                          <p:val>
                                            <p:strVal val="#ppt_w"/>
                                          </p:val>
                                        </p:tav>
                                      </p:tavLst>
                                    </p:anim>
                                    <p:anim calcmode="lin" valueType="num">
                                      <p:cBhvr>
                                        <p:cTn id="15" dur="500" fill="hold"/>
                                        <p:tgtEl>
                                          <p:spTgt spid="9"/>
                                        </p:tgtEl>
                                        <p:attrNameLst>
                                          <p:attrName>ppt_h</p:attrName>
                                        </p:attrNameLst>
                                      </p:cBhvr>
                                      <p:tavLst>
                                        <p:tav tm="0">
                                          <p:val>
                                            <p:fltVal val="0"/>
                                          </p:val>
                                        </p:tav>
                                        <p:tav tm="100000">
                                          <p:val>
                                            <p:strVal val="#ppt_h"/>
                                          </p:val>
                                        </p:tav>
                                      </p:tavLst>
                                    </p:anim>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p:cTn id="21" dur="500" fill="hold"/>
                                        <p:tgtEl>
                                          <p:spTgt spid="10"/>
                                        </p:tgtEl>
                                        <p:attrNameLst>
                                          <p:attrName>ppt_w</p:attrName>
                                        </p:attrNameLst>
                                      </p:cBhvr>
                                      <p:tavLst>
                                        <p:tav tm="0">
                                          <p:val>
                                            <p:fltVal val="0"/>
                                          </p:val>
                                        </p:tav>
                                        <p:tav tm="100000">
                                          <p:val>
                                            <p:strVal val="#ppt_w"/>
                                          </p:val>
                                        </p:tav>
                                      </p:tavLst>
                                    </p:anim>
                                    <p:anim calcmode="lin" valueType="num">
                                      <p:cBhvr>
                                        <p:cTn id="22" dur="500" fill="hold"/>
                                        <p:tgtEl>
                                          <p:spTgt spid="10"/>
                                        </p:tgtEl>
                                        <p:attrNameLst>
                                          <p:attrName>ppt_h</p:attrName>
                                        </p:attrNameLst>
                                      </p:cBhvr>
                                      <p:tavLst>
                                        <p:tav tm="0">
                                          <p:val>
                                            <p:fltVal val="0"/>
                                          </p:val>
                                        </p:tav>
                                        <p:tav tm="100000">
                                          <p:val>
                                            <p:strVal val="#ppt_h"/>
                                          </p:val>
                                        </p:tav>
                                      </p:tavLst>
                                    </p:anim>
                                    <p:animEffect transition="in" filter="fade">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p:cTn id="28" dur="500" fill="hold"/>
                                        <p:tgtEl>
                                          <p:spTgt spid="11"/>
                                        </p:tgtEl>
                                        <p:attrNameLst>
                                          <p:attrName>ppt_w</p:attrName>
                                        </p:attrNameLst>
                                      </p:cBhvr>
                                      <p:tavLst>
                                        <p:tav tm="0">
                                          <p:val>
                                            <p:fltVal val="0"/>
                                          </p:val>
                                        </p:tav>
                                        <p:tav tm="100000">
                                          <p:val>
                                            <p:strVal val="#ppt_w"/>
                                          </p:val>
                                        </p:tav>
                                      </p:tavLst>
                                    </p:anim>
                                    <p:anim calcmode="lin" valueType="num">
                                      <p:cBhvr>
                                        <p:cTn id="29" dur="500" fill="hold"/>
                                        <p:tgtEl>
                                          <p:spTgt spid="11"/>
                                        </p:tgtEl>
                                        <p:attrNameLst>
                                          <p:attrName>ppt_h</p:attrName>
                                        </p:attrNameLst>
                                      </p:cBhvr>
                                      <p:tavLst>
                                        <p:tav tm="0">
                                          <p:val>
                                            <p:fltVal val="0"/>
                                          </p:val>
                                        </p:tav>
                                        <p:tav tm="100000">
                                          <p:val>
                                            <p:strVal val="#ppt_h"/>
                                          </p:val>
                                        </p:tav>
                                      </p:tavLst>
                                    </p:anim>
                                    <p:animEffect transition="in" filter="fade">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p:cTn id="35" dur="500" fill="hold"/>
                                        <p:tgtEl>
                                          <p:spTgt spid="14"/>
                                        </p:tgtEl>
                                        <p:attrNameLst>
                                          <p:attrName>ppt_w</p:attrName>
                                        </p:attrNameLst>
                                      </p:cBhvr>
                                      <p:tavLst>
                                        <p:tav tm="0">
                                          <p:val>
                                            <p:fltVal val="0"/>
                                          </p:val>
                                        </p:tav>
                                        <p:tav tm="100000">
                                          <p:val>
                                            <p:strVal val="#ppt_w"/>
                                          </p:val>
                                        </p:tav>
                                      </p:tavLst>
                                    </p:anim>
                                    <p:anim calcmode="lin" valueType="num">
                                      <p:cBhvr>
                                        <p:cTn id="36" dur="500" fill="hold"/>
                                        <p:tgtEl>
                                          <p:spTgt spid="14"/>
                                        </p:tgtEl>
                                        <p:attrNameLst>
                                          <p:attrName>ppt_h</p:attrName>
                                        </p:attrNameLst>
                                      </p:cBhvr>
                                      <p:tavLst>
                                        <p:tav tm="0">
                                          <p:val>
                                            <p:fltVal val="0"/>
                                          </p:val>
                                        </p:tav>
                                        <p:tav tm="100000">
                                          <p:val>
                                            <p:strVal val="#ppt_h"/>
                                          </p:val>
                                        </p:tav>
                                      </p:tavLst>
                                    </p:anim>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 calcmode="lin" valueType="num">
                                      <p:cBhvr>
                                        <p:cTn id="42" dur="500" fill="hold"/>
                                        <p:tgtEl>
                                          <p:spTgt spid="13"/>
                                        </p:tgtEl>
                                        <p:attrNameLst>
                                          <p:attrName>ppt_w</p:attrName>
                                        </p:attrNameLst>
                                      </p:cBhvr>
                                      <p:tavLst>
                                        <p:tav tm="0">
                                          <p:val>
                                            <p:fltVal val="0"/>
                                          </p:val>
                                        </p:tav>
                                        <p:tav tm="100000">
                                          <p:val>
                                            <p:strVal val="#ppt_w"/>
                                          </p:val>
                                        </p:tav>
                                      </p:tavLst>
                                    </p:anim>
                                    <p:anim calcmode="lin" valueType="num">
                                      <p:cBhvr>
                                        <p:cTn id="43" dur="500" fill="hold"/>
                                        <p:tgtEl>
                                          <p:spTgt spid="13"/>
                                        </p:tgtEl>
                                        <p:attrNameLst>
                                          <p:attrName>ppt_h</p:attrName>
                                        </p:attrNameLst>
                                      </p:cBhvr>
                                      <p:tavLst>
                                        <p:tav tm="0">
                                          <p:val>
                                            <p:fltVal val="0"/>
                                          </p:val>
                                        </p:tav>
                                        <p:tav tm="100000">
                                          <p:val>
                                            <p:strVal val="#ppt_h"/>
                                          </p:val>
                                        </p:tav>
                                      </p:tavLst>
                                    </p:anim>
                                    <p:animEffect transition="in" filter="fade">
                                      <p:cBhvr>
                                        <p:cTn id="44" dur="500"/>
                                        <p:tgtEl>
                                          <p:spTgt spid="13"/>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p:cTn id="49" dur="500" fill="hold"/>
                                        <p:tgtEl>
                                          <p:spTgt spid="17"/>
                                        </p:tgtEl>
                                        <p:attrNameLst>
                                          <p:attrName>ppt_w</p:attrName>
                                        </p:attrNameLst>
                                      </p:cBhvr>
                                      <p:tavLst>
                                        <p:tav tm="0">
                                          <p:val>
                                            <p:fltVal val="0"/>
                                          </p:val>
                                        </p:tav>
                                        <p:tav tm="100000">
                                          <p:val>
                                            <p:strVal val="#ppt_w"/>
                                          </p:val>
                                        </p:tav>
                                      </p:tavLst>
                                    </p:anim>
                                    <p:anim calcmode="lin" valueType="num">
                                      <p:cBhvr>
                                        <p:cTn id="50" dur="500" fill="hold"/>
                                        <p:tgtEl>
                                          <p:spTgt spid="17"/>
                                        </p:tgtEl>
                                        <p:attrNameLst>
                                          <p:attrName>ppt_h</p:attrName>
                                        </p:attrNameLst>
                                      </p:cBhvr>
                                      <p:tavLst>
                                        <p:tav tm="0">
                                          <p:val>
                                            <p:fltVal val="0"/>
                                          </p:val>
                                        </p:tav>
                                        <p:tav tm="100000">
                                          <p:val>
                                            <p:strVal val="#ppt_h"/>
                                          </p:val>
                                        </p:tav>
                                      </p:tavLst>
                                    </p:anim>
                                    <p:animEffect transition="in" filter="fade">
                                      <p:cBhvr>
                                        <p:cTn id="51" dur="500"/>
                                        <p:tgtEl>
                                          <p:spTgt spid="17"/>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16"/>
                                        </p:tgtEl>
                                        <p:attrNameLst>
                                          <p:attrName>style.visibility</p:attrName>
                                        </p:attrNameLst>
                                      </p:cBhvr>
                                      <p:to>
                                        <p:strVal val="visible"/>
                                      </p:to>
                                    </p:set>
                                    <p:anim calcmode="lin" valueType="num">
                                      <p:cBhvr>
                                        <p:cTn id="56" dur="500" fill="hold"/>
                                        <p:tgtEl>
                                          <p:spTgt spid="16"/>
                                        </p:tgtEl>
                                        <p:attrNameLst>
                                          <p:attrName>ppt_w</p:attrName>
                                        </p:attrNameLst>
                                      </p:cBhvr>
                                      <p:tavLst>
                                        <p:tav tm="0">
                                          <p:val>
                                            <p:fltVal val="0"/>
                                          </p:val>
                                        </p:tav>
                                        <p:tav tm="100000">
                                          <p:val>
                                            <p:strVal val="#ppt_w"/>
                                          </p:val>
                                        </p:tav>
                                      </p:tavLst>
                                    </p:anim>
                                    <p:anim calcmode="lin" valueType="num">
                                      <p:cBhvr>
                                        <p:cTn id="57" dur="500" fill="hold"/>
                                        <p:tgtEl>
                                          <p:spTgt spid="16"/>
                                        </p:tgtEl>
                                        <p:attrNameLst>
                                          <p:attrName>ppt_h</p:attrName>
                                        </p:attrNameLst>
                                      </p:cBhvr>
                                      <p:tavLst>
                                        <p:tav tm="0">
                                          <p:val>
                                            <p:fltVal val="0"/>
                                          </p:val>
                                        </p:tav>
                                        <p:tav tm="100000">
                                          <p:val>
                                            <p:strVal val="#ppt_h"/>
                                          </p:val>
                                        </p:tav>
                                      </p:tavLst>
                                    </p:anim>
                                    <p:animEffect transition="in" filter="fade">
                                      <p:cBhvr>
                                        <p:cTn id="5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11" grpId="0"/>
      <p:bldP spid="10" grpId="0"/>
      <p:bldP spid="13" grpId="0"/>
      <p:bldP spid="14" grpId="0"/>
      <p:bldP spid="16" grpId="0"/>
      <p:bldP spid="17"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ar-SA" sz="16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r>
            <a:br>
              <a:rPr kumimoji="0" lang="ar-SA" sz="16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b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AutoShape 1"/>
          <p:cNvSpPr>
            <a:spLocks noChangeArrowheads="1"/>
          </p:cNvSpPr>
          <p:nvPr/>
        </p:nvSpPr>
        <p:spPr bwMode="auto">
          <a:xfrm>
            <a:off x="2360613" y="308934"/>
            <a:ext cx="4344987" cy="658813"/>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4" name="Rectangle 3"/>
          <p:cNvSpPr>
            <a:spLocks noChangeArrowheads="1"/>
          </p:cNvSpPr>
          <p:nvPr/>
        </p:nvSpPr>
        <p:spPr bwMode="auto">
          <a:xfrm>
            <a:off x="2858236" y="407508"/>
            <a:ext cx="3427541"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a:t>
            </a:r>
            <a:r>
              <a:rPr lang="ar-SA" sz="2400" b="1" dirty="0" smtClean="0">
                <a:solidFill>
                  <a:srgbClr val="002060"/>
                </a:solidFill>
                <a:latin typeface="Sultan bold"/>
                <a:ea typeface="Times New Roman" pitchFamily="18" charset="0"/>
                <a:cs typeface="Arial" pitchFamily="34" charset="0"/>
              </a:rPr>
              <a:t>لثاني</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400" b="1" dirty="0" smtClean="0">
                <a:solidFill>
                  <a:srgbClr val="FF0000"/>
                </a:solidFill>
                <a:latin typeface="Sultan bold"/>
                <a:ea typeface="Times New Roman" pitchFamily="18" charset="0"/>
                <a:cs typeface="Arial" pitchFamily="34" charset="0"/>
              </a:rPr>
              <a:t>حوادث العصر</a:t>
            </a:r>
            <a:r>
              <a:rPr kumimoji="0" lang="ar-SA" sz="2400" b="1" i="0" u="none" strike="noStrike" cap="none" normalizeH="0" baseline="0" dirty="0" smtClean="0">
                <a:ln>
                  <a:noFill/>
                </a:ln>
                <a:solidFill>
                  <a:srgbClr val="FF0000"/>
                </a:solidFill>
                <a:effectLst/>
                <a:latin typeface="Sultan bold"/>
                <a:ea typeface="Times New Roman" pitchFamily="18" charset="0"/>
                <a:cs typeface="Arial" pitchFamily="34" charset="0"/>
              </a:rPr>
              <a:t>(1</a:t>
            </a:r>
            <a:r>
              <a:rPr kumimoji="0" lang="ar-SA" sz="2400" b="1" i="0" u="none" strike="noStrike" cap="none" normalizeH="0" baseline="0" dirty="0" err="1" smtClean="0">
                <a:ln>
                  <a:noFill/>
                </a:ln>
                <a:solidFill>
                  <a:srgbClr val="FF0000"/>
                </a:solidFill>
                <a:effectLst/>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Flowchart: Multidocument 4"/>
          <p:cNvSpPr/>
          <p:nvPr/>
        </p:nvSpPr>
        <p:spPr>
          <a:xfrm>
            <a:off x="8096651" y="9906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6" name="Rectangle 5"/>
          <p:cNvSpPr/>
          <p:nvPr/>
        </p:nvSpPr>
        <p:spPr>
          <a:xfrm>
            <a:off x="6191651" y="1066800"/>
            <a:ext cx="2005677" cy="400110"/>
          </a:xfrm>
          <a:prstGeom prst="rect">
            <a:avLst/>
          </a:prstGeom>
        </p:spPr>
        <p:txBody>
          <a:bodyPr wrap="none">
            <a:spAutoFit/>
          </a:bodyPr>
          <a:lstStyle/>
          <a:p>
            <a:r>
              <a:rPr lang="ar-SA" sz="2000" b="1" dirty="0" smtClean="0">
                <a:solidFill>
                  <a:srgbClr val="7030A0"/>
                </a:solidFill>
              </a:rPr>
              <a:t>أكملي الفراغات التالية</a:t>
            </a:r>
            <a:endParaRPr lang="ar-SA" sz="2000" dirty="0">
              <a:solidFill>
                <a:srgbClr val="7030A0"/>
              </a:solidFill>
            </a:endParaRPr>
          </a:p>
        </p:txBody>
      </p:sp>
      <p:graphicFrame>
        <p:nvGraphicFramePr>
          <p:cNvPr id="13" name="جدول 12"/>
          <p:cNvGraphicFramePr>
            <a:graphicFrameLocks noGrp="1"/>
          </p:cNvGraphicFramePr>
          <p:nvPr/>
        </p:nvGraphicFramePr>
        <p:xfrm>
          <a:off x="304800" y="1752600"/>
          <a:ext cx="8534400" cy="4572000"/>
        </p:xfrm>
        <a:graphic>
          <a:graphicData uri="http://schemas.openxmlformats.org/drawingml/2006/table">
            <a:tbl>
              <a:tblPr rtl="1" firstRow="1" bandRow="1">
                <a:tableStyleId>{F5AB1C69-6EDB-4FF4-983F-18BD219EF322}</a:tableStyleId>
              </a:tblPr>
              <a:tblGrid>
                <a:gridCol w="383628"/>
                <a:gridCol w="1384738"/>
                <a:gridCol w="1941786"/>
                <a:gridCol w="1991710"/>
                <a:gridCol w="1371600"/>
                <a:gridCol w="1460938"/>
              </a:tblGrid>
              <a:tr h="914400">
                <a:tc>
                  <a:txBody>
                    <a:bodyPr/>
                    <a:lstStyle/>
                    <a:p>
                      <a:pPr rtl="1"/>
                      <a:r>
                        <a:rPr lang="ar-SA" sz="2400" b="1" dirty="0" smtClean="0"/>
                        <a:t>م</a:t>
                      </a:r>
                      <a:endParaRPr lang="ar-SA" sz="2400" b="1" dirty="0"/>
                    </a:p>
                  </a:txBody>
                  <a:tcPr/>
                </a:tc>
                <a:tc>
                  <a:txBody>
                    <a:bodyPr/>
                    <a:lstStyle/>
                    <a:p>
                      <a:pPr algn="ctr" rtl="1"/>
                      <a:r>
                        <a:rPr lang="ar-SA" sz="2400" b="1" dirty="0" smtClean="0"/>
                        <a:t>الدولة</a:t>
                      </a:r>
                      <a:endParaRPr lang="ar-SA" sz="2400" b="1" dirty="0"/>
                    </a:p>
                  </a:txBody>
                  <a:tcPr/>
                </a:tc>
                <a:tc>
                  <a:txBody>
                    <a:bodyPr/>
                    <a:lstStyle/>
                    <a:p>
                      <a:pPr algn="ctr" rtl="1"/>
                      <a:r>
                        <a:rPr lang="ar-SA" sz="2400" b="1" dirty="0" smtClean="0"/>
                        <a:t>مقرها</a:t>
                      </a:r>
                      <a:endParaRPr lang="ar-SA" sz="2400" b="1" dirty="0"/>
                    </a:p>
                  </a:txBody>
                  <a:tcPr/>
                </a:tc>
                <a:tc>
                  <a:txBody>
                    <a:bodyPr/>
                    <a:lstStyle/>
                    <a:p>
                      <a:pPr algn="ctr" rtl="1"/>
                      <a:r>
                        <a:rPr lang="ar-SA" sz="2400" b="1" dirty="0" smtClean="0"/>
                        <a:t>مؤسسها</a:t>
                      </a:r>
                      <a:endParaRPr lang="ar-SA" sz="2400" b="1" dirty="0"/>
                    </a:p>
                  </a:txBody>
                  <a:tcPr/>
                </a:tc>
                <a:tc>
                  <a:txBody>
                    <a:bodyPr/>
                    <a:lstStyle/>
                    <a:p>
                      <a:pPr algn="ctr" rtl="1"/>
                      <a:r>
                        <a:rPr lang="ar-SA" sz="2400" b="1" dirty="0" smtClean="0"/>
                        <a:t>سنة قيامها</a:t>
                      </a:r>
                      <a:endParaRPr lang="ar-SA" sz="2400" b="1" dirty="0"/>
                    </a:p>
                  </a:txBody>
                  <a:tcPr/>
                </a:tc>
                <a:tc>
                  <a:txBody>
                    <a:bodyPr/>
                    <a:lstStyle/>
                    <a:p>
                      <a:pPr algn="ctr" rtl="1"/>
                      <a:r>
                        <a:rPr lang="ar-SA" sz="2400" b="1" dirty="0" smtClean="0"/>
                        <a:t>سنة سقوطها</a:t>
                      </a:r>
                      <a:endParaRPr lang="ar-SA" sz="2400" b="1" dirty="0"/>
                    </a:p>
                  </a:txBody>
                  <a:tcPr/>
                </a:tc>
              </a:tr>
              <a:tr h="914400">
                <a:tc>
                  <a:txBody>
                    <a:bodyPr/>
                    <a:lstStyle/>
                    <a:p>
                      <a:pPr rtl="1"/>
                      <a:r>
                        <a:rPr lang="ar-SA" sz="2400" b="1" dirty="0" smtClean="0"/>
                        <a:t>1</a:t>
                      </a:r>
                      <a:endParaRPr lang="ar-SA" sz="2400" b="1" dirty="0"/>
                    </a:p>
                  </a:txBody>
                  <a:tcPr/>
                </a:tc>
                <a:tc>
                  <a:txBody>
                    <a:bodyPr/>
                    <a:lstStyle/>
                    <a:p>
                      <a:pPr rtl="1"/>
                      <a:r>
                        <a:rPr lang="ar-SA" sz="2000" b="1" dirty="0" smtClean="0"/>
                        <a:t>الأموية</a:t>
                      </a:r>
                      <a:endParaRPr lang="ar-SA" sz="2000" b="1" dirty="0"/>
                    </a:p>
                  </a:txBody>
                  <a:tcPr/>
                </a:tc>
                <a:tc>
                  <a:txBody>
                    <a:bodyPr/>
                    <a:lstStyle/>
                    <a:p>
                      <a:pPr algn="ctr" rtl="1"/>
                      <a:endParaRPr lang="ar-SA" sz="2000" b="1" dirty="0" smtClean="0"/>
                    </a:p>
                    <a:p>
                      <a:pPr algn="ctr" rtl="1"/>
                      <a:r>
                        <a:rPr lang="ar-SA" sz="2000" b="1" dirty="0" err="1" smtClean="0"/>
                        <a:t>....................</a:t>
                      </a:r>
                      <a:endParaRPr lang="ar-SA" sz="2000" b="1" dirty="0"/>
                    </a:p>
                  </a:txBody>
                  <a:tcPr/>
                </a:tc>
                <a:tc>
                  <a:txBody>
                    <a:bodyPr/>
                    <a:lstStyle/>
                    <a:p>
                      <a:pPr rtl="1"/>
                      <a:r>
                        <a:rPr lang="ar-SA" sz="2000" b="1" dirty="0" smtClean="0"/>
                        <a:t>عبد الرحمن الداخل</a:t>
                      </a:r>
                      <a:endParaRPr lang="ar-SA" sz="2000" b="1" dirty="0"/>
                    </a:p>
                  </a:txBody>
                  <a:tcPr/>
                </a:tc>
                <a:tc>
                  <a:txBody>
                    <a:bodyPr/>
                    <a:lstStyle/>
                    <a:p>
                      <a:pPr algn="ctr" rtl="1"/>
                      <a:endParaRPr lang="ar-SA" sz="2000" b="1" dirty="0" smtClean="0"/>
                    </a:p>
                    <a:p>
                      <a:pPr algn="ctr" rtl="1"/>
                      <a:r>
                        <a:rPr lang="ar-SA" sz="2000" b="1" dirty="0" err="1" smtClean="0"/>
                        <a:t>.............</a:t>
                      </a:r>
                      <a:endParaRPr lang="ar-SA" sz="2000" b="1" dirty="0"/>
                    </a:p>
                  </a:txBody>
                  <a:tcPr/>
                </a:tc>
                <a:tc>
                  <a:txBody>
                    <a:bodyPr/>
                    <a:lstStyle/>
                    <a:p>
                      <a:pPr rtl="1"/>
                      <a:r>
                        <a:rPr lang="ar-SA" sz="2000" b="1" dirty="0" smtClean="0"/>
                        <a:t>442 هـ</a:t>
                      </a:r>
                      <a:endParaRPr lang="ar-SA" sz="2000" b="1" dirty="0"/>
                    </a:p>
                  </a:txBody>
                  <a:tcPr/>
                </a:tc>
              </a:tr>
              <a:tr h="914400">
                <a:tc>
                  <a:txBody>
                    <a:bodyPr/>
                    <a:lstStyle/>
                    <a:p>
                      <a:pPr rtl="1"/>
                      <a:r>
                        <a:rPr lang="ar-SA" sz="2400" b="1" dirty="0" smtClean="0"/>
                        <a:t>2</a:t>
                      </a:r>
                      <a:endParaRPr lang="ar-SA" sz="2400" b="1" dirty="0"/>
                    </a:p>
                  </a:txBody>
                  <a:tcPr/>
                </a:tc>
                <a:tc>
                  <a:txBody>
                    <a:bodyPr/>
                    <a:lstStyle/>
                    <a:p>
                      <a:pPr rtl="1"/>
                      <a:r>
                        <a:rPr lang="ar-SA" sz="2000" b="1" dirty="0" smtClean="0"/>
                        <a:t>الأدارسة</a:t>
                      </a:r>
                      <a:endParaRPr lang="ar-SA" sz="2000" b="1" dirty="0"/>
                    </a:p>
                  </a:txBody>
                  <a:tcPr/>
                </a:tc>
                <a:tc>
                  <a:txBody>
                    <a:bodyPr/>
                    <a:lstStyle/>
                    <a:p>
                      <a:pPr rtl="1"/>
                      <a:r>
                        <a:rPr lang="ar-SA" sz="2000" b="1" dirty="0" smtClean="0"/>
                        <a:t>المغرب </a:t>
                      </a:r>
                      <a:r>
                        <a:rPr lang="ar-SA" sz="2000" b="1" dirty="0" err="1" smtClean="0"/>
                        <a:t>الأقصي</a:t>
                      </a:r>
                      <a:endParaRPr lang="ar-SA" sz="2000" b="1" dirty="0"/>
                    </a:p>
                  </a:txBody>
                  <a:tcPr/>
                </a:tc>
                <a:tc>
                  <a:txBody>
                    <a:bodyPr/>
                    <a:lstStyle/>
                    <a:p>
                      <a:pPr algn="ctr" rtl="1"/>
                      <a:endParaRPr lang="ar-SA" sz="2000" b="1" dirty="0" smtClean="0"/>
                    </a:p>
                    <a:p>
                      <a:pPr algn="ctr" rtl="1"/>
                      <a:r>
                        <a:rPr lang="ar-SA" sz="2000" b="1" dirty="0" err="1" smtClean="0"/>
                        <a:t>...................</a:t>
                      </a:r>
                      <a:endParaRPr lang="ar-SA" sz="2000" b="1" dirty="0"/>
                    </a:p>
                  </a:txBody>
                  <a:tcPr/>
                </a:tc>
                <a:tc>
                  <a:txBody>
                    <a:bodyPr/>
                    <a:lstStyle/>
                    <a:p>
                      <a:pPr rtl="1"/>
                      <a:r>
                        <a:rPr lang="ar-SA" sz="2000" b="1" dirty="0" smtClean="0"/>
                        <a:t>172 هـ</a:t>
                      </a:r>
                      <a:endParaRPr lang="ar-SA" sz="2000" b="1" dirty="0"/>
                    </a:p>
                  </a:txBody>
                  <a:tcPr/>
                </a:tc>
                <a:tc>
                  <a:txBody>
                    <a:bodyPr/>
                    <a:lstStyle/>
                    <a:p>
                      <a:pPr algn="ctr" rtl="1"/>
                      <a:endParaRPr lang="ar-SA" sz="2000" b="1" dirty="0" smtClean="0"/>
                    </a:p>
                    <a:p>
                      <a:pPr algn="ctr" rtl="1"/>
                      <a:r>
                        <a:rPr lang="ar-SA" sz="2000" b="1" dirty="0" err="1" smtClean="0"/>
                        <a:t>...........</a:t>
                      </a:r>
                      <a:endParaRPr lang="ar-SA" sz="2000" b="1" dirty="0"/>
                    </a:p>
                  </a:txBody>
                  <a:tcPr/>
                </a:tc>
              </a:tr>
              <a:tr h="914400">
                <a:tc>
                  <a:txBody>
                    <a:bodyPr/>
                    <a:lstStyle/>
                    <a:p>
                      <a:pPr rtl="1"/>
                      <a:r>
                        <a:rPr lang="ar-SA" sz="2400" b="1" dirty="0" smtClean="0"/>
                        <a:t>3</a:t>
                      </a:r>
                      <a:endParaRPr lang="ar-SA" sz="2400" b="1" dirty="0"/>
                    </a:p>
                  </a:txBody>
                  <a:tcPr/>
                </a:tc>
                <a:tc>
                  <a:txBody>
                    <a:bodyPr/>
                    <a:lstStyle/>
                    <a:p>
                      <a:pPr rtl="1"/>
                      <a:r>
                        <a:rPr lang="ar-SA" sz="2000" b="1" dirty="0" err="1" smtClean="0"/>
                        <a:t>الرستمبة</a:t>
                      </a:r>
                      <a:endParaRPr lang="ar-SA" sz="2000" b="1" dirty="0"/>
                    </a:p>
                  </a:txBody>
                  <a:tcPr/>
                </a:tc>
                <a:tc>
                  <a:txBody>
                    <a:bodyPr/>
                    <a:lstStyle/>
                    <a:p>
                      <a:pPr algn="ctr" rtl="1"/>
                      <a:endParaRPr lang="ar-SA" sz="2000" b="1" dirty="0" smtClean="0"/>
                    </a:p>
                    <a:p>
                      <a:pPr algn="ctr" rtl="1"/>
                      <a:r>
                        <a:rPr lang="ar-SA" sz="2000" b="1" dirty="0" err="1" smtClean="0"/>
                        <a:t>...................</a:t>
                      </a:r>
                      <a:endParaRPr lang="ar-SA" sz="2000" b="1" dirty="0"/>
                    </a:p>
                  </a:txBody>
                  <a:tcPr/>
                </a:tc>
                <a:tc>
                  <a:txBody>
                    <a:bodyPr/>
                    <a:lstStyle/>
                    <a:p>
                      <a:pPr rtl="1"/>
                      <a:r>
                        <a:rPr lang="ar-SA" sz="2000" b="1" dirty="0" smtClean="0"/>
                        <a:t>عبد الرحمن</a:t>
                      </a:r>
                      <a:r>
                        <a:rPr lang="ar-SA" sz="2000" b="1" baseline="0" dirty="0" smtClean="0"/>
                        <a:t> بن </a:t>
                      </a:r>
                      <a:r>
                        <a:rPr lang="ar-SA" sz="2000" b="1" baseline="0" dirty="0" err="1" smtClean="0"/>
                        <a:t>رستم</a:t>
                      </a:r>
                      <a:endParaRPr lang="ar-SA" sz="2000" b="1" dirty="0"/>
                    </a:p>
                  </a:txBody>
                  <a:tcPr/>
                </a:tc>
                <a:tc>
                  <a:txBody>
                    <a:bodyPr/>
                    <a:lstStyle/>
                    <a:p>
                      <a:pPr rtl="1"/>
                      <a:endParaRPr lang="ar-SA" sz="2000" b="1" dirty="0" smtClean="0"/>
                    </a:p>
                    <a:p>
                      <a:pPr rtl="1"/>
                      <a:r>
                        <a:rPr lang="ar-SA" sz="2000" b="1" dirty="0" err="1" smtClean="0"/>
                        <a:t>.................</a:t>
                      </a:r>
                      <a:endParaRPr lang="ar-SA" sz="2000" b="1" dirty="0"/>
                    </a:p>
                  </a:txBody>
                  <a:tcPr/>
                </a:tc>
                <a:tc>
                  <a:txBody>
                    <a:bodyPr/>
                    <a:lstStyle/>
                    <a:p>
                      <a:pPr rtl="1"/>
                      <a:r>
                        <a:rPr lang="ar-SA" sz="2000" b="1" dirty="0" smtClean="0"/>
                        <a:t>296 هـ</a:t>
                      </a:r>
                      <a:endParaRPr lang="ar-SA" sz="2000" b="1" dirty="0"/>
                    </a:p>
                  </a:txBody>
                  <a:tcPr/>
                </a:tc>
              </a:tr>
              <a:tr h="914400">
                <a:tc>
                  <a:txBody>
                    <a:bodyPr/>
                    <a:lstStyle/>
                    <a:p>
                      <a:pPr rtl="1"/>
                      <a:r>
                        <a:rPr lang="ar-SA" sz="2400" b="1" dirty="0" smtClean="0"/>
                        <a:t>4</a:t>
                      </a:r>
                      <a:endParaRPr lang="ar-SA" sz="2400" b="1" dirty="0"/>
                    </a:p>
                  </a:txBody>
                  <a:tcPr/>
                </a:tc>
                <a:tc>
                  <a:txBody>
                    <a:bodyPr/>
                    <a:lstStyle/>
                    <a:p>
                      <a:pPr rtl="1"/>
                      <a:r>
                        <a:rPr kumimoji="0" lang="ar-SA" sz="2000" b="1" kern="1200" baseline="0" dirty="0" smtClean="0">
                          <a:solidFill>
                            <a:schemeClr val="dk1"/>
                          </a:solidFill>
                          <a:latin typeface="+mn-lt"/>
                          <a:ea typeface="+mn-ea"/>
                          <a:cs typeface="+mn-cs"/>
                        </a:rPr>
                        <a:t>الطولونية</a:t>
                      </a:r>
                    </a:p>
                  </a:txBody>
                  <a:tcPr/>
                </a:tc>
                <a:tc>
                  <a:txBody>
                    <a:bodyPr/>
                    <a:lstStyle/>
                    <a:p>
                      <a:pPr rtl="1"/>
                      <a:r>
                        <a:rPr kumimoji="0" lang="ar-SA" sz="2000" b="1" kern="1200" baseline="0" dirty="0" smtClean="0">
                          <a:solidFill>
                            <a:schemeClr val="dk1"/>
                          </a:solidFill>
                          <a:latin typeface="+mn-lt"/>
                          <a:ea typeface="+mn-ea"/>
                          <a:cs typeface="+mn-cs"/>
                        </a:rPr>
                        <a:t>مصر والشام</a:t>
                      </a:r>
                    </a:p>
                  </a:txBody>
                  <a:tcPr/>
                </a:tc>
                <a:tc>
                  <a:txBody>
                    <a:bodyPr/>
                    <a:lstStyle/>
                    <a:p>
                      <a:pPr algn="ctr" rtl="1"/>
                      <a:endParaRPr kumimoji="0" lang="ar-SA" sz="2000" b="1" kern="1200" baseline="0" dirty="0" smtClean="0">
                        <a:solidFill>
                          <a:schemeClr val="dk1"/>
                        </a:solidFill>
                        <a:latin typeface="+mn-lt"/>
                        <a:ea typeface="+mn-ea"/>
                        <a:cs typeface="+mn-cs"/>
                      </a:endParaRPr>
                    </a:p>
                    <a:p>
                      <a:pPr algn="ctr" rtl="1"/>
                      <a:r>
                        <a:rPr kumimoji="0" lang="ar-SA" sz="2000" b="1" kern="1200" baseline="0" dirty="0" err="1" smtClean="0">
                          <a:solidFill>
                            <a:schemeClr val="dk1"/>
                          </a:solidFill>
                          <a:latin typeface="+mn-lt"/>
                          <a:ea typeface="+mn-ea"/>
                          <a:cs typeface="+mn-cs"/>
                        </a:rPr>
                        <a:t>................</a:t>
                      </a:r>
                      <a:endParaRPr kumimoji="0" lang="ar-SA" sz="2000" b="1" kern="1200" baseline="0" dirty="0" smtClean="0">
                        <a:solidFill>
                          <a:schemeClr val="dk1"/>
                        </a:solidFill>
                        <a:latin typeface="+mn-lt"/>
                        <a:ea typeface="+mn-ea"/>
                        <a:cs typeface="+mn-cs"/>
                      </a:endParaRPr>
                    </a:p>
                  </a:txBody>
                  <a:tcPr/>
                </a:tc>
                <a:tc>
                  <a:txBody>
                    <a:bodyPr/>
                    <a:lstStyle/>
                    <a:p>
                      <a:pPr rtl="1"/>
                      <a:r>
                        <a:rPr kumimoji="0" lang="ar-SA" sz="2000" b="1" kern="1200" baseline="0" dirty="0" smtClean="0">
                          <a:solidFill>
                            <a:schemeClr val="dk1"/>
                          </a:solidFill>
                          <a:latin typeface="+mn-lt"/>
                          <a:ea typeface="+mn-ea"/>
                          <a:cs typeface="+mn-cs"/>
                        </a:rPr>
                        <a:t>254 هـ</a:t>
                      </a:r>
                    </a:p>
                  </a:txBody>
                  <a:tcPr/>
                </a:tc>
                <a:tc>
                  <a:txBody>
                    <a:bodyPr/>
                    <a:lstStyle/>
                    <a:p>
                      <a:pPr rtl="1"/>
                      <a:r>
                        <a:rPr kumimoji="0" lang="ar-SA" sz="2000" b="1" kern="1200" baseline="0" dirty="0" smtClean="0">
                          <a:solidFill>
                            <a:schemeClr val="dk1"/>
                          </a:solidFill>
                          <a:latin typeface="+mn-lt"/>
                          <a:ea typeface="+mn-ea"/>
                          <a:cs typeface="+mn-cs"/>
                        </a:rPr>
                        <a:t>292 هـ</a:t>
                      </a:r>
                    </a:p>
                  </a:txBody>
                  <a:tcPr/>
                </a:tc>
              </a:tr>
            </a:tbl>
          </a:graphicData>
        </a:graphic>
      </p:graphicFrame>
      <p:sp>
        <p:nvSpPr>
          <p:cNvPr id="14" name="Rectangle 12"/>
          <p:cNvSpPr/>
          <p:nvPr/>
        </p:nvSpPr>
        <p:spPr>
          <a:xfrm>
            <a:off x="5562600" y="2667000"/>
            <a:ext cx="1219200" cy="461665"/>
          </a:xfrm>
          <a:prstGeom prst="rect">
            <a:avLst/>
          </a:prstGeom>
        </p:spPr>
        <p:txBody>
          <a:bodyPr wrap="square">
            <a:spAutoFit/>
          </a:bodyPr>
          <a:lstStyle/>
          <a:p>
            <a:pPr algn="ctr"/>
            <a:r>
              <a:rPr lang="ar-SA" sz="2400" b="1" dirty="0" smtClean="0">
                <a:solidFill>
                  <a:srgbClr val="0070C0"/>
                </a:solidFill>
                <a:latin typeface="Sakkal Majalla" pitchFamily="2" charset="-78"/>
                <a:cs typeface="Sakkal Majalla" pitchFamily="2" charset="-78"/>
              </a:rPr>
              <a:t>الأندلس</a:t>
            </a:r>
            <a:endParaRPr lang="ar-SA" sz="2400" dirty="0">
              <a:solidFill>
                <a:srgbClr val="0070C0"/>
              </a:solidFill>
            </a:endParaRPr>
          </a:p>
        </p:txBody>
      </p:sp>
      <p:sp>
        <p:nvSpPr>
          <p:cNvPr id="15" name="Rectangle 12"/>
          <p:cNvSpPr/>
          <p:nvPr/>
        </p:nvSpPr>
        <p:spPr>
          <a:xfrm>
            <a:off x="1905000" y="2743200"/>
            <a:ext cx="1219200" cy="461665"/>
          </a:xfrm>
          <a:prstGeom prst="rect">
            <a:avLst/>
          </a:prstGeom>
        </p:spPr>
        <p:txBody>
          <a:bodyPr wrap="square">
            <a:spAutoFit/>
          </a:bodyPr>
          <a:lstStyle/>
          <a:p>
            <a:pPr algn="ctr"/>
            <a:r>
              <a:rPr lang="ar-SA" sz="2400" b="1" dirty="0" smtClean="0">
                <a:solidFill>
                  <a:srgbClr val="0070C0"/>
                </a:solidFill>
                <a:latin typeface="Sakkal Majalla" pitchFamily="2" charset="-78"/>
                <a:cs typeface="Sakkal Majalla" pitchFamily="2" charset="-78"/>
              </a:rPr>
              <a:t>138 هـ</a:t>
            </a:r>
            <a:endParaRPr lang="ar-SA" sz="2400" dirty="0">
              <a:solidFill>
                <a:srgbClr val="0070C0"/>
              </a:solidFill>
            </a:endParaRPr>
          </a:p>
        </p:txBody>
      </p:sp>
      <p:sp>
        <p:nvSpPr>
          <p:cNvPr id="16" name="Rectangle 12"/>
          <p:cNvSpPr/>
          <p:nvPr/>
        </p:nvSpPr>
        <p:spPr>
          <a:xfrm>
            <a:off x="3124200" y="3657600"/>
            <a:ext cx="2057400" cy="461665"/>
          </a:xfrm>
          <a:prstGeom prst="rect">
            <a:avLst/>
          </a:prstGeom>
        </p:spPr>
        <p:txBody>
          <a:bodyPr wrap="square">
            <a:spAutoFit/>
          </a:bodyPr>
          <a:lstStyle/>
          <a:p>
            <a:pPr algn="ctr"/>
            <a:r>
              <a:rPr lang="ar-SA" sz="2400" b="1" dirty="0" smtClean="0">
                <a:solidFill>
                  <a:srgbClr val="0070C0"/>
                </a:solidFill>
                <a:latin typeface="Sakkal Majalla" pitchFamily="2" charset="-78"/>
                <a:cs typeface="Sakkal Majalla" pitchFamily="2" charset="-78"/>
              </a:rPr>
              <a:t>إدريس بن عبد الله </a:t>
            </a:r>
            <a:endParaRPr lang="ar-SA" sz="2400" dirty="0">
              <a:solidFill>
                <a:srgbClr val="0070C0"/>
              </a:solidFill>
            </a:endParaRPr>
          </a:p>
        </p:txBody>
      </p:sp>
      <p:sp>
        <p:nvSpPr>
          <p:cNvPr id="17" name="Rectangle 12"/>
          <p:cNvSpPr/>
          <p:nvPr/>
        </p:nvSpPr>
        <p:spPr>
          <a:xfrm>
            <a:off x="381000" y="3657600"/>
            <a:ext cx="1219200" cy="461665"/>
          </a:xfrm>
          <a:prstGeom prst="rect">
            <a:avLst/>
          </a:prstGeom>
        </p:spPr>
        <p:txBody>
          <a:bodyPr wrap="square">
            <a:spAutoFit/>
          </a:bodyPr>
          <a:lstStyle/>
          <a:p>
            <a:pPr algn="ctr"/>
            <a:r>
              <a:rPr lang="ar-SA" sz="2400" b="1" dirty="0" smtClean="0">
                <a:solidFill>
                  <a:srgbClr val="0070C0"/>
                </a:solidFill>
                <a:latin typeface="Sakkal Majalla" pitchFamily="2" charset="-78"/>
                <a:cs typeface="Sakkal Majalla" pitchFamily="2" charset="-78"/>
              </a:rPr>
              <a:t>309 هـ</a:t>
            </a:r>
            <a:endParaRPr lang="ar-SA" sz="2400" dirty="0">
              <a:solidFill>
                <a:srgbClr val="0070C0"/>
              </a:solidFill>
            </a:endParaRPr>
          </a:p>
        </p:txBody>
      </p:sp>
      <p:sp>
        <p:nvSpPr>
          <p:cNvPr id="18" name="Rectangle 12"/>
          <p:cNvSpPr/>
          <p:nvPr/>
        </p:nvSpPr>
        <p:spPr>
          <a:xfrm>
            <a:off x="5410200" y="4572000"/>
            <a:ext cx="1524000" cy="461665"/>
          </a:xfrm>
          <a:prstGeom prst="rect">
            <a:avLst/>
          </a:prstGeom>
        </p:spPr>
        <p:txBody>
          <a:bodyPr wrap="square">
            <a:spAutoFit/>
          </a:bodyPr>
          <a:lstStyle/>
          <a:p>
            <a:pPr algn="ctr"/>
            <a:r>
              <a:rPr lang="ar-SA" sz="2400" b="1" dirty="0" smtClean="0">
                <a:solidFill>
                  <a:srgbClr val="0070C0"/>
                </a:solidFill>
                <a:latin typeface="Sakkal Majalla" pitchFamily="2" charset="-78"/>
                <a:cs typeface="Sakkal Majalla" pitchFamily="2" charset="-78"/>
              </a:rPr>
              <a:t>المغرب الأوسط</a:t>
            </a:r>
            <a:endParaRPr lang="ar-SA" sz="2400" dirty="0">
              <a:solidFill>
                <a:srgbClr val="0070C0"/>
              </a:solidFill>
            </a:endParaRPr>
          </a:p>
        </p:txBody>
      </p:sp>
      <p:sp>
        <p:nvSpPr>
          <p:cNvPr id="19" name="Rectangle 12"/>
          <p:cNvSpPr/>
          <p:nvPr/>
        </p:nvSpPr>
        <p:spPr>
          <a:xfrm>
            <a:off x="1828800" y="4572000"/>
            <a:ext cx="1219200" cy="461665"/>
          </a:xfrm>
          <a:prstGeom prst="rect">
            <a:avLst/>
          </a:prstGeom>
        </p:spPr>
        <p:txBody>
          <a:bodyPr wrap="square">
            <a:spAutoFit/>
          </a:bodyPr>
          <a:lstStyle/>
          <a:p>
            <a:pPr algn="ctr"/>
            <a:r>
              <a:rPr lang="ar-SA" sz="2400" b="1" dirty="0" smtClean="0">
                <a:solidFill>
                  <a:srgbClr val="0070C0"/>
                </a:solidFill>
                <a:latin typeface="Sakkal Majalla" pitchFamily="2" charset="-78"/>
                <a:cs typeface="Sakkal Majalla" pitchFamily="2" charset="-78"/>
              </a:rPr>
              <a:t>160 هـ</a:t>
            </a:r>
            <a:endParaRPr lang="ar-SA" sz="2400" dirty="0">
              <a:solidFill>
                <a:srgbClr val="0070C0"/>
              </a:solidFill>
            </a:endParaRPr>
          </a:p>
        </p:txBody>
      </p:sp>
      <p:sp>
        <p:nvSpPr>
          <p:cNvPr id="20" name="Rectangle 12"/>
          <p:cNvSpPr/>
          <p:nvPr/>
        </p:nvSpPr>
        <p:spPr>
          <a:xfrm>
            <a:off x="3048000" y="5486400"/>
            <a:ext cx="2286000" cy="461665"/>
          </a:xfrm>
          <a:prstGeom prst="rect">
            <a:avLst/>
          </a:prstGeom>
        </p:spPr>
        <p:txBody>
          <a:bodyPr wrap="square">
            <a:spAutoFit/>
          </a:bodyPr>
          <a:lstStyle/>
          <a:p>
            <a:pPr algn="ctr"/>
            <a:r>
              <a:rPr lang="ar-SA" sz="2400" b="1" dirty="0" smtClean="0">
                <a:solidFill>
                  <a:srgbClr val="0070C0"/>
                </a:solidFill>
                <a:latin typeface="Sakkal Majalla" pitchFamily="2" charset="-78"/>
                <a:cs typeface="Sakkal Majalla" pitchFamily="2" charset="-78"/>
              </a:rPr>
              <a:t>أحمد بن طولون</a:t>
            </a:r>
            <a:endParaRPr lang="ar-SA" sz="2400" dirty="0">
              <a:solidFill>
                <a:srgbClr val="0070C0"/>
              </a:solidFill>
            </a:endParaRPr>
          </a:p>
        </p:txBody>
      </p:sp>
    </p:spTree>
    <p:extLst>
      <p:ext uri="{BB962C8B-B14F-4D97-AF65-F5344CB8AC3E}">
        <p14:creationId xmlns:p14="http://schemas.microsoft.com/office/powerpoint/2010/main" xmlns="" val="2065109664"/>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righ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right)">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right)">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right)">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48" presetClass="entr" presetSubtype="0" accel="5000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anim calcmode="lin" valueType="num">
                                      <p:cBhvr>
                                        <p:cTn id="27" dur="1000" fill="hold"/>
                                        <p:tgtEl>
                                          <p:spTgt spid="1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8" dur="1000" fill="hold"/>
                                        <p:tgtEl>
                                          <p:spTgt spid="13"/>
                                        </p:tgtEl>
                                        <p:attrNameLst>
                                          <p:attrName>ppt_x</p:attrName>
                                        </p:attrNameLst>
                                      </p:cBhvr>
                                      <p:tavLst>
                                        <p:tav tm="0">
                                          <p:val>
                                            <p:fltVal val="-1"/>
                                          </p:val>
                                        </p:tav>
                                        <p:tav tm="50000">
                                          <p:val>
                                            <p:fltVal val="0.95"/>
                                          </p:val>
                                        </p:tav>
                                        <p:tav tm="100000">
                                          <p:val>
                                            <p:strVal val="#ppt_x"/>
                                          </p:val>
                                        </p:tav>
                                      </p:tavLst>
                                    </p:anim>
                                    <p:anim calcmode="lin" valueType="num">
                                      <p:cBhvr>
                                        <p:cTn id="29" dur="1000" fill="hold"/>
                                        <p:tgtEl>
                                          <p:spTgt spid="13"/>
                                        </p:tgtEl>
                                        <p:attrNameLst>
                                          <p:attrName>ppt_y</p:attrName>
                                        </p:attrNameLst>
                                      </p:cBhvr>
                                      <p:tavLst>
                                        <p:tav tm="0">
                                          <p:val>
                                            <p:strVal val="#ppt_y"/>
                                          </p:val>
                                        </p:tav>
                                        <p:tav tm="100000">
                                          <p:val>
                                            <p:strVal val="#ppt_y"/>
                                          </p:val>
                                        </p:tav>
                                      </p:tavLst>
                                    </p:anim>
                                    <p:animEffect transition="in" filter="fade">
                                      <p:cBhvr>
                                        <p:cTn id="30" dur="1000"/>
                                        <p:tgtEl>
                                          <p:spTgt spid="13"/>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p:cTn id="35" dur="500" fill="hold"/>
                                        <p:tgtEl>
                                          <p:spTgt spid="14"/>
                                        </p:tgtEl>
                                        <p:attrNameLst>
                                          <p:attrName>ppt_w</p:attrName>
                                        </p:attrNameLst>
                                      </p:cBhvr>
                                      <p:tavLst>
                                        <p:tav tm="0">
                                          <p:val>
                                            <p:fltVal val="0"/>
                                          </p:val>
                                        </p:tav>
                                        <p:tav tm="100000">
                                          <p:val>
                                            <p:strVal val="#ppt_w"/>
                                          </p:val>
                                        </p:tav>
                                      </p:tavLst>
                                    </p:anim>
                                    <p:anim calcmode="lin" valueType="num">
                                      <p:cBhvr>
                                        <p:cTn id="36" dur="500" fill="hold"/>
                                        <p:tgtEl>
                                          <p:spTgt spid="14"/>
                                        </p:tgtEl>
                                        <p:attrNameLst>
                                          <p:attrName>ppt_h</p:attrName>
                                        </p:attrNameLst>
                                      </p:cBhvr>
                                      <p:tavLst>
                                        <p:tav tm="0">
                                          <p:val>
                                            <p:fltVal val="0"/>
                                          </p:val>
                                        </p:tav>
                                        <p:tav tm="100000">
                                          <p:val>
                                            <p:strVal val="#ppt_h"/>
                                          </p:val>
                                        </p:tav>
                                      </p:tavLst>
                                    </p:anim>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 calcmode="lin" valueType="num">
                                      <p:cBhvr>
                                        <p:cTn id="42" dur="500" fill="hold"/>
                                        <p:tgtEl>
                                          <p:spTgt spid="15"/>
                                        </p:tgtEl>
                                        <p:attrNameLst>
                                          <p:attrName>ppt_w</p:attrName>
                                        </p:attrNameLst>
                                      </p:cBhvr>
                                      <p:tavLst>
                                        <p:tav tm="0">
                                          <p:val>
                                            <p:fltVal val="0"/>
                                          </p:val>
                                        </p:tav>
                                        <p:tav tm="100000">
                                          <p:val>
                                            <p:strVal val="#ppt_w"/>
                                          </p:val>
                                        </p:tav>
                                      </p:tavLst>
                                    </p:anim>
                                    <p:anim calcmode="lin" valueType="num">
                                      <p:cBhvr>
                                        <p:cTn id="43" dur="500" fill="hold"/>
                                        <p:tgtEl>
                                          <p:spTgt spid="15"/>
                                        </p:tgtEl>
                                        <p:attrNameLst>
                                          <p:attrName>ppt_h</p:attrName>
                                        </p:attrNameLst>
                                      </p:cBhvr>
                                      <p:tavLst>
                                        <p:tav tm="0">
                                          <p:val>
                                            <p:fltVal val="0"/>
                                          </p:val>
                                        </p:tav>
                                        <p:tav tm="100000">
                                          <p:val>
                                            <p:strVal val="#ppt_h"/>
                                          </p:val>
                                        </p:tav>
                                      </p:tavLst>
                                    </p:anim>
                                    <p:animEffect transition="in" filter="fade">
                                      <p:cBhvr>
                                        <p:cTn id="44" dur="500"/>
                                        <p:tgtEl>
                                          <p:spTgt spid="15"/>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 calcmode="lin" valueType="num">
                                      <p:cBhvr>
                                        <p:cTn id="49" dur="500" fill="hold"/>
                                        <p:tgtEl>
                                          <p:spTgt spid="16"/>
                                        </p:tgtEl>
                                        <p:attrNameLst>
                                          <p:attrName>ppt_w</p:attrName>
                                        </p:attrNameLst>
                                      </p:cBhvr>
                                      <p:tavLst>
                                        <p:tav tm="0">
                                          <p:val>
                                            <p:fltVal val="0"/>
                                          </p:val>
                                        </p:tav>
                                        <p:tav tm="100000">
                                          <p:val>
                                            <p:strVal val="#ppt_w"/>
                                          </p:val>
                                        </p:tav>
                                      </p:tavLst>
                                    </p:anim>
                                    <p:anim calcmode="lin" valueType="num">
                                      <p:cBhvr>
                                        <p:cTn id="50" dur="500" fill="hold"/>
                                        <p:tgtEl>
                                          <p:spTgt spid="16"/>
                                        </p:tgtEl>
                                        <p:attrNameLst>
                                          <p:attrName>ppt_h</p:attrName>
                                        </p:attrNameLst>
                                      </p:cBhvr>
                                      <p:tavLst>
                                        <p:tav tm="0">
                                          <p:val>
                                            <p:fltVal val="0"/>
                                          </p:val>
                                        </p:tav>
                                        <p:tav tm="100000">
                                          <p:val>
                                            <p:strVal val="#ppt_h"/>
                                          </p:val>
                                        </p:tav>
                                      </p:tavLst>
                                    </p:anim>
                                    <p:animEffect transition="in" filter="fade">
                                      <p:cBhvr>
                                        <p:cTn id="51" dur="500"/>
                                        <p:tgtEl>
                                          <p:spTgt spid="16"/>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17"/>
                                        </p:tgtEl>
                                        <p:attrNameLst>
                                          <p:attrName>style.visibility</p:attrName>
                                        </p:attrNameLst>
                                      </p:cBhvr>
                                      <p:to>
                                        <p:strVal val="visible"/>
                                      </p:to>
                                    </p:set>
                                    <p:anim calcmode="lin" valueType="num">
                                      <p:cBhvr>
                                        <p:cTn id="56" dur="500" fill="hold"/>
                                        <p:tgtEl>
                                          <p:spTgt spid="17"/>
                                        </p:tgtEl>
                                        <p:attrNameLst>
                                          <p:attrName>ppt_w</p:attrName>
                                        </p:attrNameLst>
                                      </p:cBhvr>
                                      <p:tavLst>
                                        <p:tav tm="0">
                                          <p:val>
                                            <p:fltVal val="0"/>
                                          </p:val>
                                        </p:tav>
                                        <p:tav tm="100000">
                                          <p:val>
                                            <p:strVal val="#ppt_w"/>
                                          </p:val>
                                        </p:tav>
                                      </p:tavLst>
                                    </p:anim>
                                    <p:anim calcmode="lin" valueType="num">
                                      <p:cBhvr>
                                        <p:cTn id="57" dur="500" fill="hold"/>
                                        <p:tgtEl>
                                          <p:spTgt spid="17"/>
                                        </p:tgtEl>
                                        <p:attrNameLst>
                                          <p:attrName>ppt_h</p:attrName>
                                        </p:attrNameLst>
                                      </p:cBhvr>
                                      <p:tavLst>
                                        <p:tav tm="0">
                                          <p:val>
                                            <p:fltVal val="0"/>
                                          </p:val>
                                        </p:tav>
                                        <p:tav tm="100000">
                                          <p:val>
                                            <p:strVal val="#ppt_h"/>
                                          </p:val>
                                        </p:tav>
                                      </p:tavLst>
                                    </p:anim>
                                    <p:animEffect transition="in" filter="fade">
                                      <p:cBhvr>
                                        <p:cTn id="58" dur="500"/>
                                        <p:tgtEl>
                                          <p:spTgt spid="17"/>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18"/>
                                        </p:tgtEl>
                                        <p:attrNameLst>
                                          <p:attrName>style.visibility</p:attrName>
                                        </p:attrNameLst>
                                      </p:cBhvr>
                                      <p:to>
                                        <p:strVal val="visible"/>
                                      </p:to>
                                    </p:set>
                                    <p:anim calcmode="lin" valueType="num">
                                      <p:cBhvr>
                                        <p:cTn id="63" dur="500" fill="hold"/>
                                        <p:tgtEl>
                                          <p:spTgt spid="18"/>
                                        </p:tgtEl>
                                        <p:attrNameLst>
                                          <p:attrName>ppt_w</p:attrName>
                                        </p:attrNameLst>
                                      </p:cBhvr>
                                      <p:tavLst>
                                        <p:tav tm="0">
                                          <p:val>
                                            <p:fltVal val="0"/>
                                          </p:val>
                                        </p:tav>
                                        <p:tav tm="100000">
                                          <p:val>
                                            <p:strVal val="#ppt_w"/>
                                          </p:val>
                                        </p:tav>
                                      </p:tavLst>
                                    </p:anim>
                                    <p:anim calcmode="lin" valueType="num">
                                      <p:cBhvr>
                                        <p:cTn id="64" dur="500" fill="hold"/>
                                        <p:tgtEl>
                                          <p:spTgt spid="18"/>
                                        </p:tgtEl>
                                        <p:attrNameLst>
                                          <p:attrName>ppt_h</p:attrName>
                                        </p:attrNameLst>
                                      </p:cBhvr>
                                      <p:tavLst>
                                        <p:tav tm="0">
                                          <p:val>
                                            <p:fltVal val="0"/>
                                          </p:val>
                                        </p:tav>
                                        <p:tav tm="100000">
                                          <p:val>
                                            <p:strVal val="#ppt_h"/>
                                          </p:val>
                                        </p:tav>
                                      </p:tavLst>
                                    </p:anim>
                                    <p:animEffect transition="in" filter="fade">
                                      <p:cBhvr>
                                        <p:cTn id="65" dur="500"/>
                                        <p:tgtEl>
                                          <p:spTgt spid="18"/>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19"/>
                                        </p:tgtEl>
                                        <p:attrNameLst>
                                          <p:attrName>style.visibility</p:attrName>
                                        </p:attrNameLst>
                                      </p:cBhvr>
                                      <p:to>
                                        <p:strVal val="visible"/>
                                      </p:to>
                                    </p:set>
                                    <p:anim calcmode="lin" valueType="num">
                                      <p:cBhvr>
                                        <p:cTn id="70" dur="500" fill="hold"/>
                                        <p:tgtEl>
                                          <p:spTgt spid="19"/>
                                        </p:tgtEl>
                                        <p:attrNameLst>
                                          <p:attrName>ppt_w</p:attrName>
                                        </p:attrNameLst>
                                      </p:cBhvr>
                                      <p:tavLst>
                                        <p:tav tm="0">
                                          <p:val>
                                            <p:fltVal val="0"/>
                                          </p:val>
                                        </p:tav>
                                        <p:tav tm="100000">
                                          <p:val>
                                            <p:strVal val="#ppt_w"/>
                                          </p:val>
                                        </p:tav>
                                      </p:tavLst>
                                    </p:anim>
                                    <p:anim calcmode="lin" valueType="num">
                                      <p:cBhvr>
                                        <p:cTn id="71" dur="500" fill="hold"/>
                                        <p:tgtEl>
                                          <p:spTgt spid="19"/>
                                        </p:tgtEl>
                                        <p:attrNameLst>
                                          <p:attrName>ppt_h</p:attrName>
                                        </p:attrNameLst>
                                      </p:cBhvr>
                                      <p:tavLst>
                                        <p:tav tm="0">
                                          <p:val>
                                            <p:fltVal val="0"/>
                                          </p:val>
                                        </p:tav>
                                        <p:tav tm="100000">
                                          <p:val>
                                            <p:strVal val="#ppt_h"/>
                                          </p:val>
                                        </p:tav>
                                      </p:tavLst>
                                    </p:anim>
                                    <p:animEffect transition="in" filter="fade">
                                      <p:cBhvr>
                                        <p:cTn id="72" dur="500"/>
                                        <p:tgtEl>
                                          <p:spTgt spid="19"/>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20"/>
                                        </p:tgtEl>
                                        <p:attrNameLst>
                                          <p:attrName>style.visibility</p:attrName>
                                        </p:attrNameLst>
                                      </p:cBhvr>
                                      <p:to>
                                        <p:strVal val="visible"/>
                                      </p:to>
                                    </p:set>
                                    <p:anim calcmode="lin" valueType="num">
                                      <p:cBhvr>
                                        <p:cTn id="77" dur="500" fill="hold"/>
                                        <p:tgtEl>
                                          <p:spTgt spid="20"/>
                                        </p:tgtEl>
                                        <p:attrNameLst>
                                          <p:attrName>ppt_w</p:attrName>
                                        </p:attrNameLst>
                                      </p:cBhvr>
                                      <p:tavLst>
                                        <p:tav tm="0">
                                          <p:val>
                                            <p:fltVal val="0"/>
                                          </p:val>
                                        </p:tav>
                                        <p:tav tm="100000">
                                          <p:val>
                                            <p:strVal val="#ppt_w"/>
                                          </p:val>
                                        </p:tav>
                                      </p:tavLst>
                                    </p:anim>
                                    <p:anim calcmode="lin" valueType="num">
                                      <p:cBhvr>
                                        <p:cTn id="78" dur="500" fill="hold"/>
                                        <p:tgtEl>
                                          <p:spTgt spid="20"/>
                                        </p:tgtEl>
                                        <p:attrNameLst>
                                          <p:attrName>ppt_h</p:attrName>
                                        </p:attrNameLst>
                                      </p:cBhvr>
                                      <p:tavLst>
                                        <p:tav tm="0">
                                          <p:val>
                                            <p:fltVal val="0"/>
                                          </p:val>
                                        </p:tav>
                                        <p:tav tm="100000">
                                          <p:val>
                                            <p:strVal val="#ppt_h"/>
                                          </p:val>
                                        </p:tav>
                                      </p:tavLst>
                                    </p:anim>
                                    <p:animEffect transition="in" filter="fade">
                                      <p:cBhvr>
                                        <p:cTn id="79"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animBg="1"/>
      <p:bldP spid="6" grpId="0"/>
      <p:bldP spid="14" grpId="0"/>
      <p:bldP spid="15" grpId="0"/>
      <p:bldP spid="16" grpId="0"/>
      <p:bldP spid="17" grpId="0"/>
      <p:bldP spid="18" grpId="0"/>
      <p:bldP spid="19" grpId="0"/>
      <p:bldP spid="20"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911151" y="304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3" name="Rectangle 2"/>
          <p:cNvSpPr/>
          <p:nvPr/>
        </p:nvSpPr>
        <p:spPr>
          <a:xfrm>
            <a:off x="5715000" y="381000"/>
            <a:ext cx="2302233" cy="400110"/>
          </a:xfrm>
          <a:prstGeom prst="rect">
            <a:avLst/>
          </a:prstGeom>
        </p:spPr>
        <p:txBody>
          <a:bodyPr wrap="none">
            <a:spAutoFit/>
          </a:bodyPr>
          <a:lstStyle/>
          <a:p>
            <a:r>
              <a:rPr lang="ar-SA" sz="2000" b="1" dirty="0" smtClean="0">
                <a:solidFill>
                  <a:srgbClr val="7030A0"/>
                </a:solidFill>
              </a:rPr>
              <a:t>اختاري الاجابة الصحيحة </a:t>
            </a:r>
            <a:endParaRPr lang="ar-SA" sz="2000" b="1" dirty="0">
              <a:solidFill>
                <a:srgbClr val="7030A0"/>
              </a:solidFill>
            </a:endParaRPr>
          </a:p>
        </p:txBody>
      </p:sp>
      <p:sp>
        <p:nvSpPr>
          <p:cNvPr id="10" name="Rectangle 9"/>
          <p:cNvSpPr/>
          <p:nvPr/>
        </p:nvSpPr>
        <p:spPr>
          <a:xfrm>
            <a:off x="7772400" y="2057400"/>
            <a:ext cx="484428"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الري</a:t>
            </a:r>
            <a:endParaRPr lang="ar-SA" dirty="0"/>
          </a:p>
        </p:txBody>
      </p:sp>
      <p:sp>
        <p:nvSpPr>
          <p:cNvPr id="9" name="Rectangle 5"/>
          <p:cNvSpPr/>
          <p:nvPr/>
        </p:nvSpPr>
        <p:spPr>
          <a:xfrm>
            <a:off x="1447800" y="1371600"/>
            <a:ext cx="7478854" cy="369332"/>
          </a:xfrm>
          <a:prstGeom prst="rect">
            <a:avLst/>
          </a:prstGeom>
        </p:spPr>
        <p:txBody>
          <a:bodyPr wrap="square">
            <a:spAutoFit/>
          </a:bodyPr>
          <a:lstStyle/>
          <a:p>
            <a:pPr algn="r" rtl="1"/>
            <a:r>
              <a:rPr lang="ar-SA" b="1" dirty="0" smtClean="0"/>
              <a:t>1- اتخذها عبد الرحمن الداخل عاصمة </a:t>
            </a:r>
            <a:r>
              <a:rPr lang="ar-SA" b="1" dirty="0" err="1" smtClean="0"/>
              <a:t>لدولتة</a:t>
            </a:r>
            <a:endParaRPr lang="en-US" dirty="0"/>
          </a:p>
        </p:txBody>
      </p:sp>
      <p:sp>
        <p:nvSpPr>
          <p:cNvPr id="11" name="Rectangle 9"/>
          <p:cNvSpPr/>
          <p:nvPr/>
        </p:nvSpPr>
        <p:spPr>
          <a:xfrm>
            <a:off x="4953000" y="2133600"/>
            <a:ext cx="604653" cy="369332"/>
          </a:xfrm>
          <a:prstGeom prst="rect">
            <a:avLst/>
          </a:prstGeom>
        </p:spPr>
        <p:txBody>
          <a:bodyPr wrap="none">
            <a:spAutoFit/>
          </a:bodyPr>
          <a:lstStyle/>
          <a:p>
            <a:r>
              <a:rPr lang="ar-SA" b="1" dirty="0" err="1" smtClean="0">
                <a:solidFill>
                  <a:srgbClr val="00B0F0"/>
                </a:solidFill>
                <a:latin typeface="Sakkal Majalla" pitchFamily="2" charset="-78"/>
                <a:cs typeface="Sakkal Majalla" pitchFamily="2" charset="-78"/>
              </a:rPr>
              <a:t>تاهرت</a:t>
            </a:r>
            <a:endParaRPr lang="ar-SA" dirty="0"/>
          </a:p>
        </p:txBody>
      </p:sp>
      <p:sp>
        <p:nvSpPr>
          <p:cNvPr id="12" name="Rectangle 9"/>
          <p:cNvSpPr/>
          <p:nvPr/>
        </p:nvSpPr>
        <p:spPr>
          <a:xfrm>
            <a:off x="1905000" y="2133600"/>
            <a:ext cx="611065"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قرطبة</a:t>
            </a:r>
            <a:endParaRPr lang="ar-SA" dirty="0"/>
          </a:p>
        </p:txBody>
      </p:sp>
      <p:sp>
        <p:nvSpPr>
          <p:cNvPr id="13" name="Rectangle 5"/>
          <p:cNvSpPr/>
          <p:nvPr/>
        </p:nvSpPr>
        <p:spPr>
          <a:xfrm>
            <a:off x="7965128" y="4419601"/>
            <a:ext cx="681597"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القاهرة</a:t>
            </a:r>
            <a:endParaRPr lang="ar-SA" dirty="0"/>
          </a:p>
        </p:txBody>
      </p:sp>
      <p:sp>
        <p:nvSpPr>
          <p:cNvPr id="14" name="Rectangle 5"/>
          <p:cNvSpPr/>
          <p:nvPr/>
        </p:nvSpPr>
        <p:spPr>
          <a:xfrm>
            <a:off x="5334000" y="4419601"/>
            <a:ext cx="506870" cy="369332"/>
          </a:xfrm>
          <a:prstGeom prst="rect">
            <a:avLst/>
          </a:prstGeom>
        </p:spPr>
        <p:txBody>
          <a:bodyPr wrap="none">
            <a:spAutoFit/>
          </a:bodyPr>
          <a:lstStyle/>
          <a:p>
            <a:r>
              <a:rPr lang="ar-SA" b="1" dirty="0" err="1" smtClean="0">
                <a:solidFill>
                  <a:srgbClr val="00B0F0"/>
                </a:solidFill>
                <a:latin typeface="Sakkal Majalla" pitchFamily="2" charset="-78"/>
                <a:cs typeface="Sakkal Majalla" pitchFamily="2" charset="-78"/>
              </a:rPr>
              <a:t>فاس</a:t>
            </a:r>
            <a:endParaRPr lang="ar-SA" dirty="0"/>
          </a:p>
        </p:txBody>
      </p:sp>
      <p:sp>
        <p:nvSpPr>
          <p:cNvPr id="15" name="Rectangle 6"/>
          <p:cNvSpPr/>
          <p:nvPr/>
        </p:nvSpPr>
        <p:spPr>
          <a:xfrm>
            <a:off x="2438400" y="3276601"/>
            <a:ext cx="6400800" cy="784830"/>
          </a:xfrm>
          <a:prstGeom prst="rect">
            <a:avLst/>
          </a:prstGeom>
        </p:spPr>
        <p:txBody>
          <a:bodyPr wrap="square">
            <a:spAutoFit/>
          </a:bodyPr>
          <a:lstStyle/>
          <a:p>
            <a:pPr algn="r" rtl="1">
              <a:lnSpc>
                <a:spcPct val="300000"/>
              </a:lnSpc>
            </a:pPr>
            <a:r>
              <a:rPr lang="ar-SA" b="1" dirty="0" smtClean="0"/>
              <a:t>2- بنى الأدارسة جامع القرويين فى مدينة </a:t>
            </a:r>
            <a:endParaRPr lang="en-US" dirty="0"/>
          </a:p>
        </p:txBody>
      </p:sp>
      <p:sp>
        <p:nvSpPr>
          <p:cNvPr id="17" name="Rectangle 5"/>
          <p:cNvSpPr/>
          <p:nvPr/>
        </p:nvSpPr>
        <p:spPr>
          <a:xfrm>
            <a:off x="1998856" y="4419601"/>
            <a:ext cx="439544" cy="369332"/>
          </a:xfrm>
          <a:prstGeom prst="rect">
            <a:avLst/>
          </a:prstGeom>
        </p:spPr>
        <p:txBody>
          <a:bodyPr wrap="none">
            <a:spAutoFit/>
          </a:bodyPr>
          <a:lstStyle/>
          <a:p>
            <a:r>
              <a:rPr lang="ar-SA" b="1" dirty="0" smtClean="0">
                <a:solidFill>
                  <a:srgbClr val="00B0F0"/>
                </a:solidFill>
                <a:latin typeface="Sakkal Majalla" pitchFamily="2" charset="-78"/>
                <a:cs typeface="Sakkal Majalla" pitchFamily="2" charset="-78"/>
              </a:rPr>
              <a:t>آمل</a:t>
            </a:r>
            <a:endParaRPr lang="ar-SA" dirty="0"/>
          </a:p>
        </p:txBody>
      </p:sp>
      <p:sp>
        <p:nvSpPr>
          <p:cNvPr id="18" name="سهم مخطط إلى اليمين 17"/>
          <p:cNvSpPr/>
          <p:nvPr/>
        </p:nvSpPr>
        <p:spPr>
          <a:xfrm rot="16200000">
            <a:off x="1866900" y="26289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
        <p:nvSpPr>
          <p:cNvPr id="19" name="سهم مخطط إلى اليمين 18"/>
          <p:cNvSpPr/>
          <p:nvPr/>
        </p:nvSpPr>
        <p:spPr>
          <a:xfrm rot="16200000">
            <a:off x="5295900" y="49149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xmlns="" val="3401154811"/>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righ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right)">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p:cTn id="17" dur="500" fill="hold"/>
                                        <p:tgtEl>
                                          <p:spTgt spid="9"/>
                                        </p:tgtEl>
                                        <p:attrNameLst>
                                          <p:attrName>ppt_w</p:attrName>
                                        </p:attrNameLst>
                                      </p:cBhvr>
                                      <p:tavLst>
                                        <p:tav tm="0">
                                          <p:val>
                                            <p:fltVal val="0"/>
                                          </p:val>
                                        </p:tav>
                                        <p:tav tm="100000">
                                          <p:val>
                                            <p:strVal val="#ppt_w"/>
                                          </p:val>
                                        </p:tav>
                                      </p:tavLst>
                                    </p:anim>
                                    <p:anim calcmode="lin" valueType="num">
                                      <p:cBhvr>
                                        <p:cTn id="18" dur="500" fill="hold"/>
                                        <p:tgtEl>
                                          <p:spTgt spid="9"/>
                                        </p:tgtEl>
                                        <p:attrNameLst>
                                          <p:attrName>ppt_h</p:attrName>
                                        </p:attrNameLst>
                                      </p:cBhvr>
                                      <p:tavLst>
                                        <p:tav tm="0">
                                          <p:val>
                                            <p:fltVal val="0"/>
                                          </p:val>
                                        </p:tav>
                                        <p:tav tm="100000">
                                          <p:val>
                                            <p:strVal val="#ppt_h"/>
                                          </p:val>
                                        </p:tav>
                                      </p:tavLst>
                                    </p:anim>
                                    <p:animEffect transition="in" filter="fade">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26" presetClass="entr" presetSubtype="0" fill="hold" grpId="0" nodeType="clickEffect">
                                  <p:stCondLst>
                                    <p:cond delay="0"/>
                                  </p:stCondLst>
                                  <p:childTnLst>
                                    <p:set>
                                      <p:cBhvr>
                                        <p:cTn id="23" dur="1" fill="hold">
                                          <p:stCondLst>
                                            <p:cond delay="0"/>
                                          </p:stCondLst>
                                        </p:cTn>
                                        <p:tgtEl>
                                          <p:spTgt spid="10">
                                            <p:txEl>
                                              <p:pRg st="0" end="0"/>
                                            </p:txEl>
                                          </p:spTgt>
                                        </p:tgtEl>
                                        <p:attrNameLst>
                                          <p:attrName>style.visibility</p:attrName>
                                        </p:attrNameLst>
                                      </p:cBhvr>
                                      <p:to>
                                        <p:strVal val="visible"/>
                                      </p:to>
                                    </p:set>
                                    <p:animEffect transition="in" filter="wipe(down)">
                                      <p:cBhvr>
                                        <p:cTn id="24" dur="580">
                                          <p:stCondLst>
                                            <p:cond delay="0"/>
                                          </p:stCondLst>
                                        </p:cTn>
                                        <p:tgtEl>
                                          <p:spTgt spid="10">
                                            <p:txEl>
                                              <p:pRg st="0" end="0"/>
                                            </p:txEl>
                                          </p:spTgt>
                                        </p:tgtEl>
                                      </p:cBhvr>
                                    </p:animEffect>
                                    <p:anim calcmode="lin" valueType="num">
                                      <p:cBhvr>
                                        <p:cTn id="25" dur="1822" tmFilter="0,0; 0.14,0.36; 0.43,0.73; 0.71,0.91; 1.0,1.0">
                                          <p:stCondLst>
                                            <p:cond delay="0"/>
                                          </p:stCondLst>
                                        </p:cTn>
                                        <p:tgtEl>
                                          <p:spTgt spid="10">
                                            <p:txEl>
                                              <p:pRg st="0" end="0"/>
                                            </p:txEl>
                                          </p:spTgt>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10">
                                            <p:txEl>
                                              <p:pRg st="0" end="0"/>
                                            </p:txEl>
                                          </p:spTgt>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10">
                                            <p:txEl>
                                              <p:pRg st="0" end="0"/>
                                            </p:txEl>
                                          </p:spTgt>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10">
                                            <p:txEl>
                                              <p:pRg st="0" end="0"/>
                                            </p:txEl>
                                          </p:spTgt>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10">
                                            <p:txEl>
                                              <p:pRg st="0" end="0"/>
                                            </p:txEl>
                                          </p:spTgt>
                                        </p:tgtEl>
                                        <p:attrNameLst>
                                          <p:attrName>ppt_y</p:attrName>
                                        </p:attrNameLst>
                                      </p:cBhvr>
                                      <p:tavLst>
                                        <p:tav tm="0" fmla="#ppt_y-sin(pi*$)/81">
                                          <p:val>
                                            <p:fltVal val="0"/>
                                          </p:val>
                                        </p:tav>
                                        <p:tav tm="100000">
                                          <p:val>
                                            <p:fltVal val="1"/>
                                          </p:val>
                                        </p:tav>
                                      </p:tavLst>
                                    </p:anim>
                                    <p:animScale>
                                      <p:cBhvr>
                                        <p:cTn id="30" dur="26">
                                          <p:stCondLst>
                                            <p:cond delay="650"/>
                                          </p:stCondLst>
                                        </p:cTn>
                                        <p:tgtEl>
                                          <p:spTgt spid="10">
                                            <p:txEl>
                                              <p:pRg st="0" end="0"/>
                                            </p:txEl>
                                          </p:spTgt>
                                        </p:tgtEl>
                                      </p:cBhvr>
                                      <p:to x="100000" y="60000"/>
                                    </p:animScale>
                                    <p:animScale>
                                      <p:cBhvr>
                                        <p:cTn id="31" dur="166" decel="50000">
                                          <p:stCondLst>
                                            <p:cond delay="676"/>
                                          </p:stCondLst>
                                        </p:cTn>
                                        <p:tgtEl>
                                          <p:spTgt spid="10">
                                            <p:txEl>
                                              <p:pRg st="0" end="0"/>
                                            </p:txEl>
                                          </p:spTgt>
                                        </p:tgtEl>
                                      </p:cBhvr>
                                      <p:to x="100000" y="100000"/>
                                    </p:animScale>
                                    <p:animScale>
                                      <p:cBhvr>
                                        <p:cTn id="32" dur="26">
                                          <p:stCondLst>
                                            <p:cond delay="1312"/>
                                          </p:stCondLst>
                                        </p:cTn>
                                        <p:tgtEl>
                                          <p:spTgt spid="10">
                                            <p:txEl>
                                              <p:pRg st="0" end="0"/>
                                            </p:txEl>
                                          </p:spTgt>
                                        </p:tgtEl>
                                      </p:cBhvr>
                                      <p:to x="100000" y="80000"/>
                                    </p:animScale>
                                    <p:animScale>
                                      <p:cBhvr>
                                        <p:cTn id="33" dur="166" decel="50000">
                                          <p:stCondLst>
                                            <p:cond delay="1338"/>
                                          </p:stCondLst>
                                        </p:cTn>
                                        <p:tgtEl>
                                          <p:spTgt spid="10">
                                            <p:txEl>
                                              <p:pRg st="0" end="0"/>
                                            </p:txEl>
                                          </p:spTgt>
                                        </p:tgtEl>
                                      </p:cBhvr>
                                      <p:to x="100000" y="100000"/>
                                    </p:animScale>
                                    <p:animScale>
                                      <p:cBhvr>
                                        <p:cTn id="34" dur="26">
                                          <p:stCondLst>
                                            <p:cond delay="1642"/>
                                          </p:stCondLst>
                                        </p:cTn>
                                        <p:tgtEl>
                                          <p:spTgt spid="10">
                                            <p:txEl>
                                              <p:pRg st="0" end="0"/>
                                            </p:txEl>
                                          </p:spTgt>
                                        </p:tgtEl>
                                      </p:cBhvr>
                                      <p:to x="100000" y="90000"/>
                                    </p:animScale>
                                    <p:animScale>
                                      <p:cBhvr>
                                        <p:cTn id="35" dur="166" decel="50000">
                                          <p:stCondLst>
                                            <p:cond delay="1668"/>
                                          </p:stCondLst>
                                        </p:cTn>
                                        <p:tgtEl>
                                          <p:spTgt spid="10">
                                            <p:txEl>
                                              <p:pRg st="0" end="0"/>
                                            </p:txEl>
                                          </p:spTgt>
                                        </p:tgtEl>
                                      </p:cBhvr>
                                      <p:to x="100000" y="100000"/>
                                    </p:animScale>
                                    <p:animScale>
                                      <p:cBhvr>
                                        <p:cTn id="36" dur="26">
                                          <p:stCondLst>
                                            <p:cond delay="1808"/>
                                          </p:stCondLst>
                                        </p:cTn>
                                        <p:tgtEl>
                                          <p:spTgt spid="10">
                                            <p:txEl>
                                              <p:pRg st="0" end="0"/>
                                            </p:txEl>
                                          </p:spTgt>
                                        </p:tgtEl>
                                      </p:cBhvr>
                                      <p:to x="100000" y="95000"/>
                                    </p:animScale>
                                    <p:animScale>
                                      <p:cBhvr>
                                        <p:cTn id="37" dur="166" decel="50000">
                                          <p:stCondLst>
                                            <p:cond delay="1834"/>
                                          </p:stCondLst>
                                        </p:cTn>
                                        <p:tgtEl>
                                          <p:spTgt spid="10">
                                            <p:txEl>
                                              <p:pRg st="0" end="0"/>
                                            </p:txEl>
                                          </p:spTgt>
                                        </p:tgtEl>
                                      </p:cBhvr>
                                      <p:to x="100000" y="100000"/>
                                    </p:animScale>
                                  </p:childTnLst>
                                </p:cTn>
                              </p:par>
                            </p:childTnLst>
                          </p:cTn>
                        </p:par>
                      </p:childTnLst>
                    </p:cTn>
                  </p:par>
                  <p:par>
                    <p:cTn id="38" fill="hold">
                      <p:stCondLst>
                        <p:cond delay="indefinite"/>
                      </p:stCondLst>
                      <p:childTnLst>
                        <p:par>
                          <p:cTn id="39" fill="hold">
                            <p:stCondLst>
                              <p:cond delay="0"/>
                            </p:stCondLst>
                            <p:childTnLst>
                              <p:par>
                                <p:cTn id="40" presetID="26" presetClass="entr" presetSubtype="0" fill="hold" grpId="0" nodeType="clickEffect">
                                  <p:stCondLst>
                                    <p:cond delay="0"/>
                                  </p:stCondLst>
                                  <p:childTnLst>
                                    <p:set>
                                      <p:cBhvr>
                                        <p:cTn id="41" dur="1" fill="hold">
                                          <p:stCondLst>
                                            <p:cond delay="0"/>
                                          </p:stCondLst>
                                        </p:cTn>
                                        <p:tgtEl>
                                          <p:spTgt spid="11">
                                            <p:txEl>
                                              <p:pRg st="0" end="0"/>
                                            </p:txEl>
                                          </p:spTgt>
                                        </p:tgtEl>
                                        <p:attrNameLst>
                                          <p:attrName>style.visibility</p:attrName>
                                        </p:attrNameLst>
                                      </p:cBhvr>
                                      <p:to>
                                        <p:strVal val="visible"/>
                                      </p:to>
                                    </p:set>
                                    <p:animEffect transition="in" filter="wipe(down)">
                                      <p:cBhvr>
                                        <p:cTn id="42" dur="580">
                                          <p:stCondLst>
                                            <p:cond delay="0"/>
                                          </p:stCondLst>
                                        </p:cTn>
                                        <p:tgtEl>
                                          <p:spTgt spid="11">
                                            <p:txEl>
                                              <p:pRg st="0" end="0"/>
                                            </p:txEl>
                                          </p:spTgt>
                                        </p:tgtEl>
                                      </p:cBhvr>
                                    </p:animEffect>
                                    <p:anim calcmode="lin" valueType="num">
                                      <p:cBhvr>
                                        <p:cTn id="43" dur="1822" tmFilter="0,0; 0.14,0.36; 0.43,0.73; 0.71,0.91; 1.0,1.0">
                                          <p:stCondLst>
                                            <p:cond delay="0"/>
                                          </p:stCondLst>
                                        </p:cTn>
                                        <p:tgtEl>
                                          <p:spTgt spid="11">
                                            <p:txEl>
                                              <p:pRg st="0" end="0"/>
                                            </p:txEl>
                                          </p:spTgt>
                                        </p:tgtEl>
                                        <p:attrNameLst>
                                          <p:attrName>ppt_x</p:attrName>
                                        </p:attrNameLst>
                                      </p:cBhvr>
                                      <p:tavLst>
                                        <p:tav tm="0">
                                          <p:val>
                                            <p:strVal val="#ppt_x-0.25"/>
                                          </p:val>
                                        </p:tav>
                                        <p:tav tm="100000">
                                          <p:val>
                                            <p:strVal val="#ppt_x"/>
                                          </p:val>
                                        </p:tav>
                                      </p:tavLst>
                                    </p:anim>
                                    <p:anim calcmode="lin" valueType="num">
                                      <p:cBhvr>
                                        <p:cTn id="44" dur="664" tmFilter="0.0,0.0; 0.25,0.07; 0.50,0.2; 0.75,0.467; 1.0,1.0">
                                          <p:stCondLst>
                                            <p:cond delay="0"/>
                                          </p:stCondLst>
                                        </p:cTn>
                                        <p:tgtEl>
                                          <p:spTgt spid="11">
                                            <p:txEl>
                                              <p:pRg st="0" end="0"/>
                                            </p:txEl>
                                          </p:spTgt>
                                        </p:tgtEl>
                                        <p:attrNameLst>
                                          <p:attrName>ppt_y</p:attrName>
                                        </p:attrNameLst>
                                      </p:cBhvr>
                                      <p:tavLst>
                                        <p:tav tm="0" fmla="#ppt_y-sin(pi*$)/3">
                                          <p:val>
                                            <p:fltVal val="0.5"/>
                                          </p:val>
                                        </p:tav>
                                        <p:tav tm="100000">
                                          <p:val>
                                            <p:fltVal val="1"/>
                                          </p:val>
                                        </p:tav>
                                      </p:tavLst>
                                    </p:anim>
                                    <p:anim calcmode="lin" valueType="num">
                                      <p:cBhvr>
                                        <p:cTn id="45" dur="664" tmFilter="0, 0; 0.125,0.2665; 0.25,0.4; 0.375,0.465; 0.5,0.5;  0.625,0.535; 0.75,0.6; 0.875,0.7335; 1,1">
                                          <p:stCondLst>
                                            <p:cond delay="664"/>
                                          </p:stCondLst>
                                        </p:cTn>
                                        <p:tgtEl>
                                          <p:spTgt spid="11">
                                            <p:txEl>
                                              <p:pRg st="0" end="0"/>
                                            </p:txEl>
                                          </p:spTgt>
                                        </p:tgtEl>
                                        <p:attrNameLst>
                                          <p:attrName>ppt_y</p:attrName>
                                        </p:attrNameLst>
                                      </p:cBhvr>
                                      <p:tavLst>
                                        <p:tav tm="0" fmla="#ppt_y-sin(pi*$)/9">
                                          <p:val>
                                            <p:fltVal val="0"/>
                                          </p:val>
                                        </p:tav>
                                        <p:tav tm="100000">
                                          <p:val>
                                            <p:fltVal val="1"/>
                                          </p:val>
                                        </p:tav>
                                      </p:tavLst>
                                    </p:anim>
                                    <p:anim calcmode="lin" valueType="num">
                                      <p:cBhvr>
                                        <p:cTn id="46" dur="332" tmFilter="0, 0; 0.125,0.2665; 0.25,0.4; 0.375,0.465; 0.5,0.5;  0.625,0.535; 0.75,0.6; 0.875,0.7335; 1,1">
                                          <p:stCondLst>
                                            <p:cond delay="1324"/>
                                          </p:stCondLst>
                                        </p:cTn>
                                        <p:tgtEl>
                                          <p:spTgt spid="11">
                                            <p:txEl>
                                              <p:pRg st="0" end="0"/>
                                            </p:txEl>
                                          </p:spTgt>
                                        </p:tgtEl>
                                        <p:attrNameLst>
                                          <p:attrName>ppt_y</p:attrName>
                                        </p:attrNameLst>
                                      </p:cBhvr>
                                      <p:tavLst>
                                        <p:tav tm="0" fmla="#ppt_y-sin(pi*$)/27">
                                          <p:val>
                                            <p:fltVal val="0"/>
                                          </p:val>
                                        </p:tav>
                                        <p:tav tm="100000">
                                          <p:val>
                                            <p:fltVal val="1"/>
                                          </p:val>
                                        </p:tav>
                                      </p:tavLst>
                                    </p:anim>
                                    <p:anim calcmode="lin" valueType="num">
                                      <p:cBhvr>
                                        <p:cTn id="47" dur="164" tmFilter="0, 0; 0.125,0.2665; 0.25,0.4; 0.375,0.465; 0.5,0.5;  0.625,0.535; 0.75,0.6; 0.875,0.7335; 1,1">
                                          <p:stCondLst>
                                            <p:cond delay="1656"/>
                                          </p:stCondLst>
                                        </p:cTn>
                                        <p:tgtEl>
                                          <p:spTgt spid="11">
                                            <p:txEl>
                                              <p:pRg st="0" end="0"/>
                                            </p:txEl>
                                          </p:spTgt>
                                        </p:tgtEl>
                                        <p:attrNameLst>
                                          <p:attrName>ppt_y</p:attrName>
                                        </p:attrNameLst>
                                      </p:cBhvr>
                                      <p:tavLst>
                                        <p:tav tm="0" fmla="#ppt_y-sin(pi*$)/81">
                                          <p:val>
                                            <p:fltVal val="0"/>
                                          </p:val>
                                        </p:tav>
                                        <p:tav tm="100000">
                                          <p:val>
                                            <p:fltVal val="1"/>
                                          </p:val>
                                        </p:tav>
                                      </p:tavLst>
                                    </p:anim>
                                    <p:animScale>
                                      <p:cBhvr>
                                        <p:cTn id="48" dur="26">
                                          <p:stCondLst>
                                            <p:cond delay="650"/>
                                          </p:stCondLst>
                                        </p:cTn>
                                        <p:tgtEl>
                                          <p:spTgt spid="11">
                                            <p:txEl>
                                              <p:pRg st="0" end="0"/>
                                            </p:txEl>
                                          </p:spTgt>
                                        </p:tgtEl>
                                      </p:cBhvr>
                                      <p:to x="100000" y="60000"/>
                                    </p:animScale>
                                    <p:animScale>
                                      <p:cBhvr>
                                        <p:cTn id="49" dur="166" decel="50000">
                                          <p:stCondLst>
                                            <p:cond delay="676"/>
                                          </p:stCondLst>
                                        </p:cTn>
                                        <p:tgtEl>
                                          <p:spTgt spid="11">
                                            <p:txEl>
                                              <p:pRg st="0" end="0"/>
                                            </p:txEl>
                                          </p:spTgt>
                                        </p:tgtEl>
                                      </p:cBhvr>
                                      <p:to x="100000" y="100000"/>
                                    </p:animScale>
                                    <p:animScale>
                                      <p:cBhvr>
                                        <p:cTn id="50" dur="26">
                                          <p:stCondLst>
                                            <p:cond delay="1312"/>
                                          </p:stCondLst>
                                        </p:cTn>
                                        <p:tgtEl>
                                          <p:spTgt spid="11">
                                            <p:txEl>
                                              <p:pRg st="0" end="0"/>
                                            </p:txEl>
                                          </p:spTgt>
                                        </p:tgtEl>
                                      </p:cBhvr>
                                      <p:to x="100000" y="80000"/>
                                    </p:animScale>
                                    <p:animScale>
                                      <p:cBhvr>
                                        <p:cTn id="51" dur="166" decel="50000">
                                          <p:stCondLst>
                                            <p:cond delay="1338"/>
                                          </p:stCondLst>
                                        </p:cTn>
                                        <p:tgtEl>
                                          <p:spTgt spid="11">
                                            <p:txEl>
                                              <p:pRg st="0" end="0"/>
                                            </p:txEl>
                                          </p:spTgt>
                                        </p:tgtEl>
                                      </p:cBhvr>
                                      <p:to x="100000" y="100000"/>
                                    </p:animScale>
                                    <p:animScale>
                                      <p:cBhvr>
                                        <p:cTn id="52" dur="26">
                                          <p:stCondLst>
                                            <p:cond delay="1642"/>
                                          </p:stCondLst>
                                        </p:cTn>
                                        <p:tgtEl>
                                          <p:spTgt spid="11">
                                            <p:txEl>
                                              <p:pRg st="0" end="0"/>
                                            </p:txEl>
                                          </p:spTgt>
                                        </p:tgtEl>
                                      </p:cBhvr>
                                      <p:to x="100000" y="90000"/>
                                    </p:animScale>
                                    <p:animScale>
                                      <p:cBhvr>
                                        <p:cTn id="53" dur="166" decel="50000">
                                          <p:stCondLst>
                                            <p:cond delay="1668"/>
                                          </p:stCondLst>
                                        </p:cTn>
                                        <p:tgtEl>
                                          <p:spTgt spid="11">
                                            <p:txEl>
                                              <p:pRg st="0" end="0"/>
                                            </p:txEl>
                                          </p:spTgt>
                                        </p:tgtEl>
                                      </p:cBhvr>
                                      <p:to x="100000" y="100000"/>
                                    </p:animScale>
                                    <p:animScale>
                                      <p:cBhvr>
                                        <p:cTn id="54" dur="26">
                                          <p:stCondLst>
                                            <p:cond delay="1808"/>
                                          </p:stCondLst>
                                        </p:cTn>
                                        <p:tgtEl>
                                          <p:spTgt spid="11">
                                            <p:txEl>
                                              <p:pRg st="0" end="0"/>
                                            </p:txEl>
                                          </p:spTgt>
                                        </p:tgtEl>
                                      </p:cBhvr>
                                      <p:to x="100000" y="95000"/>
                                    </p:animScale>
                                    <p:animScale>
                                      <p:cBhvr>
                                        <p:cTn id="55" dur="166" decel="50000">
                                          <p:stCondLst>
                                            <p:cond delay="1834"/>
                                          </p:stCondLst>
                                        </p:cTn>
                                        <p:tgtEl>
                                          <p:spTgt spid="11">
                                            <p:txEl>
                                              <p:pRg st="0" end="0"/>
                                            </p:txEl>
                                          </p:spTgt>
                                        </p:tgtEl>
                                      </p:cBhvr>
                                      <p:to x="100000" y="100000"/>
                                    </p:animScale>
                                  </p:childTnLst>
                                </p:cTn>
                              </p:par>
                            </p:childTnLst>
                          </p:cTn>
                        </p:par>
                      </p:childTnLst>
                    </p:cTn>
                  </p:par>
                  <p:par>
                    <p:cTn id="56" fill="hold">
                      <p:stCondLst>
                        <p:cond delay="indefinite"/>
                      </p:stCondLst>
                      <p:childTnLst>
                        <p:par>
                          <p:cTn id="57" fill="hold">
                            <p:stCondLst>
                              <p:cond delay="0"/>
                            </p:stCondLst>
                            <p:childTnLst>
                              <p:par>
                                <p:cTn id="58" presetID="26" presetClass="entr" presetSubtype="0" fill="hold" grpId="0" nodeType="clickEffect">
                                  <p:stCondLst>
                                    <p:cond delay="0"/>
                                  </p:stCondLst>
                                  <p:childTnLst>
                                    <p:set>
                                      <p:cBhvr>
                                        <p:cTn id="59" dur="1" fill="hold">
                                          <p:stCondLst>
                                            <p:cond delay="0"/>
                                          </p:stCondLst>
                                        </p:cTn>
                                        <p:tgtEl>
                                          <p:spTgt spid="12">
                                            <p:txEl>
                                              <p:pRg st="0" end="0"/>
                                            </p:txEl>
                                          </p:spTgt>
                                        </p:tgtEl>
                                        <p:attrNameLst>
                                          <p:attrName>style.visibility</p:attrName>
                                        </p:attrNameLst>
                                      </p:cBhvr>
                                      <p:to>
                                        <p:strVal val="visible"/>
                                      </p:to>
                                    </p:set>
                                    <p:animEffect transition="in" filter="wipe(down)">
                                      <p:cBhvr>
                                        <p:cTn id="60" dur="580">
                                          <p:stCondLst>
                                            <p:cond delay="0"/>
                                          </p:stCondLst>
                                        </p:cTn>
                                        <p:tgtEl>
                                          <p:spTgt spid="12">
                                            <p:txEl>
                                              <p:pRg st="0" end="0"/>
                                            </p:txEl>
                                          </p:spTgt>
                                        </p:tgtEl>
                                      </p:cBhvr>
                                    </p:animEffect>
                                    <p:anim calcmode="lin" valueType="num">
                                      <p:cBhvr>
                                        <p:cTn id="61" dur="1822" tmFilter="0,0; 0.14,0.36; 0.43,0.73; 0.71,0.91; 1.0,1.0">
                                          <p:stCondLst>
                                            <p:cond delay="0"/>
                                          </p:stCondLst>
                                        </p:cTn>
                                        <p:tgtEl>
                                          <p:spTgt spid="12">
                                            <p:txEl>
                                              <p:pRg st="0" end="0"/>
                                            </p:txEl>
                                          </p:spTgt>
                                        </p:tgtEl>
                                        <p:attrNameLst>
                                          <p:attrName>ppt_x</p:attrName>
                                        </p:attrNameLst>
                                      </p:cBhvr>
                                      <p:tavLst>
                                        <p:tav tm="0">
                                          <p:val>
                                            <p:strVal val="#ppt_x-0.25"/>
                                          </p:val>
                                        </p:tav>
                                        <p:tav tm="100000">
                                          <p:val>
                                            <p:strVal val="#ppt_x"/>
                                          </p:val>
                                        </p:tav>
                                      </p:tavLst>
                                    </p:anim>
                                    <p:anim calcmode="lin" valueType="num">
                                      <p:cBhvr>
                                        <p:cTn id="62" dur="664" tmFilter="0.0,0.0; 0.25,0.07; 0.50,0.2; 0.75,0.467; 1.0,1.0">
                                          <p:stCondLst>
                                            <p:cond delay="0"/>
                                          </p:stCondLst>
                                        </p:cTn>
                                        <p:tgtEl>
                                          <p:spTgt spid="12">
                                            <p:txEl>
                                              <p:pRg st="0" end="0"/>
                                            </p:txEl>
                                          </p:spTgt>
                                        </p:tgtEl>
                                        <p:attrNameLst>
                                          <p:attrName>ppt_y</p:attrName>
                                        </p:attrNameLst>
                                      </p:cBhvr>
                                      <p:tavLst>
                                        <p:tav tm="0" fmla="#ppt_y-sin(pi*$)/3">
                                          <p:val>
                                            <p:fltVal val="0.5"/>
                                          </p:val>
                                        </p:tav>
                                        <p:tav tm="100000">
                                          <p:val>
                                            <p:fltVal val="1"/>
                                          </p:val>
                                        </p:tav>
                                      </p:tavLst>
                                    </p:anim>
                                    <p:anim calcmode="lin" valueType="num">
                                      <p:cBhvr>
                                        <p:cTn id="63" dur="664" tmFilter="0, 0; 0.125,0.2665; 0.25,0.4; 0.375,0.465; 0.5,0.5;  0.625,0.535; 0.75,0.6; 0.875,0.7335; 1,1">
                                          <p:stCondLst>
                                            <p:cond delay="664"/>
                                          </p:stCondLst>
                                        </p:cTn>
                                        <p:tgtEl>
                                          <p:spTgt spid="12">
                                            <p:txEl>
                                              <p:pRg st="0" end="0"/>
                                            </p:txEl>
                                          </p:spTgt>
                                        </p:tgtEl>
                                        <p:attrNameLst>
                                          <p:attrName>ppt_y</p:attrName>
                                        </p:attrNameLst>
                                      </p:cBhvr>
                                      <p:tavLst>
                                        <p:tav tm="0" fmla="#ppt_y-sin(pi*$)/9">
                                          <p:val>
                                            <p:fltVal val="0"/>
                                          </p:val>
                                        </p:tav>
                                        <p:tav tm="100000">
                                          <p:val>
                                            <p:fltVal val="1"/>
                                          </p:val>
                                        </p:tav>
                                      </p:tavLst>
                                    </p:anim>
                                    <p:anim calcmode="lin" valueType="num">
                                      <p:cBhvr>
                                        <p:cTn id="64" dur="332" tmFilter="0, 0; 0.125,0.2665; 0.25,0.4; 0.375,0.465; 0.5,0.5;  0.625,0.535; 0.75,0.6; 0.875,0.7335; 1,1">
                                          <p:stCondLst>
                                            <p:cond delay="1324"/>
                                          </p:stCondLst>
                                        </p:cTn>
                                        <p:tgtEl>
                                          <p:spTgt spid="12">
                                            <p:txEl>
                                              <p:pRg st="0" end="0"/>
                                            </p:txEl>
                                          </p:spTgt>
                                        </p:tgtEl>
                                        <p:attrNameLst>
                                          <p:attrName>ppt_y</p:attrName>
                                        </p:attrNameLst>
                                      </p:cBhvr>
                                      <p:tavLst>
                                        <p:tav tm="0" fmla="#ppt_y-sin(pi*$)/27">
                                          <p:val>
                                            <p:fltVal val="0"/>
                                          </p:val>
                                        </p:tav>
                                        <p:tav tm="100000">
                                          <p:val>
                                            <p:fltVal val="1"/>
                                          </p:val>
                                        </p:tav>
                                      </p:tavLst>
                                    </p:anim>
                                    <p:anim calcmode="lin" valueType="num">
                                      <p:cBhvr>
                                        <p:cTn id="65" dur="164" tmFilter="0, 0; 0.125,0.2665; 0.25,0.4; 0.375,0.465; 0.5,0.5;  0.625,0.535; 0.75,0.6; 0.875,0.7335; 1,1">
                                          <p:stCondLst>
                                            <p:cond delay="1656"/>
                                          </p:stCondLst>
                                        </p:cTn>
                                        <p:tgtEl>
                                          <p:spTgt spid="12">
                                            <p:txEl>
                                              <p:pRg st="0" end="0"/>
                                            </p:txEl>
                                          </p:spTgt>
                                        </p:tgtEl>
                                        <p:attrNameLst>
                                          <p:attrName>ppt_y</p:attrName>
                                        </p:attrNameLst>
                                      </p:cBhvr>
                                      <p:tavLst>
                                        <p:tav tm="0" fmla="#ppt_y-sin(pi*$)/81">
                                          <p:val>
                                            <p:fltVal val="0"/>
                                          </p:val>
                                        </p:tav>
                                        <p:tav tm="100000">
                                          <p:val>
                                            <p:fltVal val="1"/>
                                          </p:val>
                                        </p:tav>
                                      </p:tavLst>
                                    </p:anim>
                                    <p:animScale>
                                      <p:cBhvr>
                                        <p:cTn id="66" dur="26">
                                          <p:stCondLst>
                                            <p:cond delay="650"/>
                                          </p:stCondLst>
                                        </p:cTn>
                                        <p:tgtEl>
                                          <p:spTgt spid="12">
                                            <p:txEl>
                                              <p:pRg st="0" end="0"/>
                                            </p:txEl>
                                          </p:spTgt>
                                        </p:tgtEl>
                                      </p:cBhvr>
                                      <p:to x="100000" y="60000"/>
                                    </p:animScale>
                                    <p:animScale>
                                      <p:cBhvr>
                                        <p:cTn id="67" dur="166" decel="50000">
                                          <p:stCondLst>
                                            <p:cond delay="676"/>
                                          </p:stCondLst>
                                        </p:cTn>
                                        <p:tgtEl>
                                          <p:spTgt spid="12">
                                            <p:txEl>
                                              <p:pRg st="0" end="0"/>
                                            </p:txEl>
                                          </p:spTgt>
                                        </p:tgtEl>
                                      </p:cBhvr>
                                      <p:to x="100000" y="100000"/>
                                    </p:animScale>
                                    <p:animScale>
                                      <p:cBhvr>
                                        <p:cTn id="68" dur="26">
                                          <p:stCondLst>
                                            <p:cond delay="1312"/>
                                          </p:stCondLst>
                                        </p:cTn>
                                        <p:tgtEl>
                                          <p:spTgt spid="12">
                                            <p:txEl>
                                              <p:pRg st="0" end="0"/>
                                            </p:txEl>
                                          </p:spTgt>
                                        </p:tgtEl>
                                      </p:cBhvr>
                                      <p:to x="100000" y="80000"/>
                                    </p:animScale>
                                    <p:animScale>
                                      <p:cBhvr>
                                        <p:cTn id="69" dur="166" decel="50000">
                                          <p:stCondLst>
                                            <p:cond delay="1338"/>
                                          </p:stCondLst>
                                        </p:cTn>
                                        <p:tgtEl>
                                          <p:spTgt spid="12">
                                            <p:txEl>
                                              <p:pRg st="0" end="0"/>
                                            </p:txEl>
                                          </p:spTgt>
                                        </p:tgtEl>
                                      </p:cBhvr>
                                      <p:to x="100000" y="100000"/>
                                    </p:animScale>
                                    <p:animScale>
                                      <p:cBhvr>
                                        <p:cTn id="70" dur="26">
                                          <p:stCondLst>
                                            <p:cond delay="1642"/>
                                          </p:stCondLst>
                                        </p:cTn>
                                        <p:tgtEl>
                                          <p:spTgt spid="12">
                                            <p:txEl>
                                              <p:pRg st="0" end="0"/>
                                            </p:txEl>
                                          </p:spTgt>
                                        </p:tgtEl>
                                      </p:cBhvr>
                                      <p:to x="100000" y="90000"/>
                                    </p:animScale>
                                    <p:animScale>
                                      <p:cBhvr>
                                        <p:cTn id="71" dur="166" decel="50000">
                                          <p:stCondLst>
                                            <p:cond delay="1668"/>
                                          </p:stCondLst>
                                        </p:cTn>
                                        <p:tgtEl>
                                          <p:spTgt spid="12">
                                            <p:txEl>
                                              <p:pRg st="0" end="0"/>
                                            </p:txEl>
                                          </p:spTgt>
                                        </p:tgtEl>
                                      </p:cBhvr>
                                      <p:to x="100000" y="100000"/>
                                    </p:animScale>
                                    <p:animScale>
                                      <p:cBhvr>
                                        <p:cTn id="72" dur="26">
                                          <p:stCondLst>
                                            <p:cond delay="1808"/>
                                          </p:stCondLst>
                                        </p:cTn>
                                        <p:tgtEl>
                                          <p:spTgt spid="12">
                                            <p:txEl>
                                              <p:pRg st="0" end="0"/>
                                            </p:txEl>
                                          </p:spTgt>
                                        </p:tgtEl>
                                      </p:cBhvr>
                                      <p:to x="100000" y="95000"/>
                                    </p:animScale>
                                    <p:animScale>
                                      <p:cBhvr>
                                        <p:cTn id="73" dur="166" decel="50000">
                                          <p:stCondLst>
                                            <p:cond delay="1834"/>
                                          </p:stCondLst>
                                        </p:cTn>
                                        <p:tgtEl>
                                          <p:spTgt spid="12">
                                            <p:txEl>
                                              <p:pRg st="0" end="0"/>
                                            </p:txEl>
                                          </p:spTgt>
                                        </p:tgtEl>
                                      </p:cBhvr>
                                      <p:to x="100000" y="100000"/>
                                    </p:animScale>
                                  </p:childTnLst>
                                </p:cTn>
                              </p:par>
                            </p:childTnLst>
                          </p:cTn>
                        </p:par>
                      </p:childTnLst>
                    </p:cTn>
                  </p:par>
                  <p:par>
                    <p:cTn id="74" fill="hold">
                      <p:stCondLst>
                        <p:cond delay="indefinite"/>
                      </p:stCondLst>
                      <p:childTnLst>
                        <p:par>
                          <p:cTn id="75" fill="hold">
                            <p:stCondLst>
                              <p:cond delay="0"/>
                            </p:stCondLst>
                            <p:childTnLst>
                              <p:par>
                                <p:cTn id="76" presetID="48" presetClass="entr" presetSubtype="0" accel="50000" fill="hold" grpId="0" nodeType="clickEffect">
                                  <p:stCondLst>
                                    <p:cond delay="0"/>
                                  </p:stCondLst>
                                  <p:childTnLst>
                                    <p:set>
                                      <p:cBhvr>
                                        <p:cTn id="77" dur="1" fill="hold">
                                          <p:stCondLst>
                                            <p:cond delay="0"/>
                                          </p:stCondLst>
                                        </p:cTn>
                                        <p:tgtEl>
                                          <p:spTgt spid="18"/>
                                        </p:tgtEl>
                                        <p:attrNameLst>
                                          <p:attrName>style.visibility</p:attrName>
                                        </p:attrNameLst>
                                      </p:cBhvr>
                                      <p:to>
                                        <p:strVal val="visible"/>
                                      </p:to>
                                    </p:set>
                                    <p:anim calcmode="lin" valueType="num">
                                      <p:cBhvr>
                                        <p:cTn id="78" dur="1000" fill="hold"/>
                                        <p:tgtEl>
                                          <p:spTgt spid="1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79" dur="1000" fill="hold"/>
                                        <p:tgtEl>
                                          <p:spTgt spid="18"/>
                                        </p:tgtEl>
                                        <p:attrNameLst>
                                          <p:attrName>ppt_x</p:attrName>
                                        </p:attrNameLst>
                                      </p:cBhvr>
                                      <p:tavLst>
                                        <p:tav tm="0">
                                          <p:val>
                                            <p:fltVal val="-1"/>
                                          </p:val>
                                        </p:tav>
                                        <p:tav tm="50000">
                                          <p:val>
                                            <p:fltVal val="0.95"/>
                                          </p:val>
                                        </p:tav>
                                        <p:tav tm="100000">
                                          <p:val>
                                            <p:strVal val="#ppt_x"/>
                                          </p:val>
                                        </p:tav>
                                      </p:tavLst>
                                    </p:anim>
                                    <p:anim calcmode="lin" valueType="num">
                                      <p:cBhvr>
                                        <p:cTn id="80" dur="1000" fill="hold"/>
                                        <p:tgtEl>
                                          <p:spTgt spid="18"/>
                                        </p:tgtEl>
                                        <p:attrNameLst>
                                          <p:attrName>ppt_y</p:attrName>
                                        </p:attrNameLst>
                                      </p:cBhvr>
                                      <p:tavLst>
                                        <p:tav tm="0">
                                          <p:val>
                                            <p:strVal val="#ppt_y"/>
                                          </p:val>
                                        </p:tav>
                                        <p:tav tm="100000">
                                          <p:val>
                                            <p:strVal val="#ppt_y"/>
                                          </p:val>
                                        </p:tav>
                                      </p:tavLst>
                                    </p:anim>
                                    <p:animEffect transition="in" filter="fade">
                                      <p:cBhvr>
                                        <p:cTn id="81" dur="1000"/>
                                        <p:tgtEl>
                                          <p:spTgt spid="18"/>
                                        </p:tgtEl>
                                      </p:cBhvr>
                                    </p:animEffect>
                                  </p:childTnLst>
                                </p:cTn>
                              </p:par>
                            </p:childTnLst>
                          </p:cTn>
                        </p:par>
                      </p:childTnLst>
                    </p:cTn>
                  </p:par>
                  <p:par>
                    <p:cTn id="82" fill="hold">
                      <p:stCondLst>
                        <p:cond delay="indefinite"/>
                      </p:stCondLst>
                      <p:childTnLst>
                        <p:par>
                          <p:cTn id="83" fill="hold">
                            <p:stCondLst>
                              <p:cond delay="0"/>
                            </p:stCondLst>
                            <p:childTnLst>
                              <p:par>
                                <p:cTn id="84" presetID="2" presetClass="entr" presetSubtype="9" fill="hold" grpId="0" nodeType="clickEffect">
                                  <p:stCondLst>
                                    <p:cond delay="0"/>
                                  </p:stCondLst>
                                  <p:childTnLst>
                                    <p:set>
                                      <p:cBhvr>
                                        <p:cTn id="85" dur="1" fill="hold">
                                          <p:stCondLst>
                                            <p:cond delay="0"/>
                                          </p:stCondLst>
                                        </p:cTn>
                                        <p:tgtEl>
                                          <p:spTgt spid="15"/>
                                        </p:tgtEl>
                                        <p:attrNameLst>
                                          <p:attrName>style.visibility</p:attrName>
                                        </p:attrNameLst>
                                      </p:cBhvr>
                                      <p:to>
                                        <p:strVal val="visible"/>
                                      </p:to>
                                    </p:set>
                                    <p:anim calcmode="lin" valueType="num">
                                      <p:cBhvr additive="base">
                                        <p:cTn id="86" dur="500" fill="hold"/>
                                        <p:tgtEl>
                                          <p:spTgt spid="15"/>
                                        </p:tgtEl>
                                        <p:attrNameLst>
                                          <p:attrName>ppt_x</p:attrName>
                                        </p:attrNameLst>
                                      </p:cBhvr>
                                      <p:tavLst>
                                        <p:tav tm="0">
                                          <p:val>
                                            <p:strVal val="0-#ppt_w/2"/>
                                          </p:val>
                                        </p:tav>
                                        <p:tav tm="100000">
                                          <p:val>
                                            <p:strVal val="#ppt_x"/>
                                          </p:val>
                                        </p:tav>
                                      </p:tavLst>
                                    </p:anim>
                                    <p:anim calcmode="lin" valueType="num">
                                      <p:cBhvr additive="base">
                                        <p:cTn id="87"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42" presetClass="entr" presetSubtype="0" fill="hold" grpId="0" nodeType="clickEffect">
                                  <p:stCondLst>
                                    <p:cond delay="0"/>
                                  </p:stCondLst>
                                  <p:childTnLst>
                                    <p:set>
                                      <p:cBhvr>
                                        <p:cTn id="91" dur="1" fill="hold">
                                          <p:stCondLst>
                                            <p:cond delay="0"/>
                                          </p:stCondLst>
                                        </p:cTn>
                                        <p:tgtEl>
                                          <p:spTgt spid="13"/>
                                        </p:tgtEl>
                                        <p:attrNameLst>
                                          <p:attrName>style.visibility</p:attrName>
                                        </p:attrNameLst>
                                      </p:cBhvr>
                                      <p:to>
                                        <p:strVal val="visible"/>
                                      </p:to>
                                    </p:set>
                                    <p:animEffect transition="in" filter="fade">
                                      <p:cBhvr>
                                        <p:cTn id="92" dur="1000"/>
                                        <p:tgtEl>
                                          <p:spTgt spid="13"/>
                                        </p:tgtEl>
                                      </p:cBhvr>
                                    </p:animEffect>
                                    <p:anim calcmode="lin" valueType="num">
                                      <p:cBhvr>
                                        <p:cTn id="93" dur="1000" fill="hold"/>
                                        <p:tgtEl>
                                          <p:spTgt spid="13"/>
                                        </p:tgtEl>
                                        <p:attrNameLst>
                                          <p:attrName>ppt_x</p:attrName>
                                        </p:attrNameLst>
                                      </p:cBhvr>
                                      <p:tavLst>
                                        <p:tav tm="0">
                                          <p:val>
                                            <p:strVal val="#ppt_x"/>
                                          </p:val>
                                        </p:tav>
                                        <p:tav tm="100000">
                                          <p:val>
                                            <p:strVal val="#ppt_x"/>
                                          </p:val>
                                        </p:tav>
                                      </p:tavLst>
                                    </p:anim>
                                    <p:anim calcmode="lin" valueType="num">
                                      <p:cBhvr>
                                        <p:cTn id="94"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42" presetClass="entr" presetSubtype="0" fill="hold" grpId="0" nodeType="clickEffect">
                                  <p:stCondLst>
                                    <p:cond delay="0"/>
                                  </p:stCondLst>
                                  <p:childTnLst>
                                    <p:set>
                                      <p:cBhvr>
                                        <p:cTn id="98" dur="1" fill="hold">
                                          <p:stCondLst>
                                            <p:cond delay="0"/>
                                          </p:stCondLst>
                                        </p:cTn>
                                        <p:tgtEl>
                                          <p:spTgt spid="14"/>
                                        </p:tgtEl>
                                        <p:attrNameLst>
                                          <p:attrName>style.visibility</p:attrName>
                                        </p:attrNameLst>
                                      </p:cBhvr>
                                      <p:to>
                                        <p:strVal val="visible"/>
                                      </p:to>
                                    </p:set>
                                    <p:animEffect transition="in" filter="fade">
                                      <p:cBhvr>
                                        <p:cTn id="99" dur="1000"/>
                                        <p:tgtEl>
                                          <p:spTgt spid="14"/>
                                        </p:tgtEl>
                                      </p:cBhvr>
                                    </p:animEffect>
                                    <p:anim calcmode="lin" valueType="num">
                                      <p:cBhvr>
                                        <p:cTn id="100" dur="1000" fill="hold"/>
                                        <p:tgtEl>
                                          <p:spTgt spid="14"/>
                                        </p:tgtEl>
                                        <p:attrNameLst>
                                          <p:attrName>ppt_x</p:attrName>
                                        </p:attrNameLst>
                                      </p:cBhvr>
                                      <p:tavLst>
                                        <p:tav tm="0">
                                          <p:val>
                                            <p:strVal val="#ppt_x"/>
                                          </p:val>
                                        </p:tav>
                                        <p:tav tm="100000">
                                          <p:val>
                                            <p:strVal val="#ppt_x"/>
                                          </p:val>
                                        </p:tav>
                                      </p:tavLst>
                                    </p:anim>
                                    <p:anim calcmode="lin" valueType="num">
                                      <p:cBhvr>
                                        <p:cTn id="10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2" fill="hold">
                      <p:stCondLst>
                        <p:cond delay="indefinite"/>
                      </p:stCondLst>
                      <p:childTnLst>
                        <p:par>
                          <p:cTn id="103" fill="hold">
                            <p:stCondLst>
                              <p:cond delay="0"/>
                            </p:stCondLst>
                            <p:childTnLst>
                              <p:par>
                                <p:cTn id="104" presetID="42" presetClass="entr" presetSubtype="0" fill="hold" grpId="0" nodeType="clickEffect">
                                  <p:stCondLst>
                                    <p:cond delay="0"/>
                                  </p:stCondLst>
                                  <p:childTnLst>
                                    <p:set>
                                      <p:cBhvr>
                                        <p:cTn id="105" dur="1" fill="hold">
                                          <p:stCondLst>
                                            <p:cond delay="0"/>
                                          </p:stCondLst>
                                        </p:cTn>
                                        <p:tgtEl>
                                          <p:spTgt spid="17"/>
                                        </p:tgtEl>
                                        <p:attrNameLst>
                                          <p:attrName>style.visibility</p:attrName>
                                        </p:attrNameLst>
                                      </p:cBhvr>
                                      <p:to>
                                        <p:strVal val="visible"/>
                                      </p:to>
                                    </p:set>
                                    <p:animEffect transition="in" filter="fade">
                                      <p:cBhvr>
                                        <p:cTn id="106" dur="1000"/>
                                        <p:tgtEl>
                                          <p:spTgt spid="17"/>
                                        </p:tgtEl>
                                      </p:cBhvr>
                                    </p:animEffect>
                                    <p:anim calcmode="lin" valueType="num">
                                      <p:cBhvr>
                                        <p:cTn id="107" dur="1000" fill="hold"/>
                                        <p:tgtEl>
                                          <p:spTgt spid="17"/>
                                        </p:tgtEl>
                                        <p:attrNameLst>
                                          <p:attrName>ppt_x</p:attrName>
                                        </p:attrNameLst>
                                      </p:cBhvr>
                                      <p:tavLst>
                                        <p:tav tm="0">
                                          <p:val>
                                            <p:strVal val="#ppt_x"/>
                                          </p:val>
                                        </p:tav>
                                        <p:tav tm="100000">
                                          <p:val>
                                            <p:strVal val="#ppt_x"/>
                                          </p:val>
                                        </p:tav>
                                      </p:tavLst>
                                    </p:anim>
                                    <p:anim calcmode="lin" valueType="num">
                                      <p:cBhvr>
                                        <p:cTn id="108"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09" fill="hold">
                      <p:stCondLst>
                        <p:cond delay="indefinite"/>
                      </p:stCondLst>
                      <p:childTnLst>
                        <p:par>
                          <p:cTn id="110" fill="hold">
                            <p:stCondLst>
                              <p:cond delay="0"/>
                            </p:stCondLst>
                            <p:childTnLst>
                              <p:par>
                                <p:cTn id="111" presetID="48" presetClass="entr" presetSubtype="0" accel="50000" fill="hold" grpId="0" nodeType="clickEffect">
                                  <p:stCondLst>
                                    <p:cond delay="0"/>
                                  </p:stCondLst>
                                  <p:childTnLst>
                                    <p:set>
                                      <p:cBhvr>
                                        <p:cTn id="112" dur="1" fill="hold">
                                          <p:stCondLst>
                                            <p:cond delay="0"/>
                                          </p:stCondLst>
                                        </p:cTn>
                                        <p:tgtEl>
                                          <p:spTgt spid="19"/>
                                        </p:tgtEl>
                                        <p:attrNameLst>
                                          <p:attrName>style.visibility</p:attrName>
                                        </p:attrNameLst>
                                      </p:cBhvr>
                                      <p:to>
                                        <p:strVal val="visible"/>
                                      </p:to>
                                    </p:set>
                                    <p:anim calcmode="lin" valueType="num">
                                      <p:cBhvr>
                                        <p:cTn id="113" dur="1000" fill="hold"/>
                                        <p:tgtEl>
                                          <p:spTgt spid="1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14" dur="1000" fill="hold"/>
                                        <p:tgtEl>
                                          <p:spTgt spid="19"/>
                                        </p:tgtEl>
                                        <p:attrNameLst>
                                          <p:attrName>ppt_x</p:attrName>
                                        </p:attrNameLst>
                                      </p:cBhvr>
                                      <p:tavLst>
                                        <p:tav tm="0">
                                          <p:val>
                                            <p:fltVal val="-1"/>
                                          </p:val>
                                        </p:tav>
                                        <p:tav tm="50000">
                                          <p:val>
                                            <p:fltVal val="0.95"/>
                                          </p:val>
                                        </p:tav>
                                        <p:tav tm="100000">
                                          <p:val>
                                            <p:strVal val="#ppt_x"/>
                                          </p:val>
                                        </p:tav>
                                      </p:tavLst>
                                    </p:anim>
                                    <p:anim calcmode="lin" valueType="num">
                                      <p:cBhvr>
                                        <p:cTn id="115" dur="1000" fill="hold"/>
                                        <p:tgtEl>
                                          <p:spTgt spid="19"/>
                                        </p:tgtEl>
                                        <p:attrNameLst>
                                          <p:attrName>ppt_y</p:attrName>
                                        </p:attrNameLst>
                                      </p:cBhvr>
                                      <p:tavLst>
                                        <p:tav tm="0">
                                          <p:val>
                                            <p:strVal val="#ppt_y"/>
                                          </p:val>
                                        </p:tav>
                                        <p:tav tm="100000">
                                          <p:val>
                                            <p:strVal val="#ppt_y"/>
                                          </p:val>
                                        </p:tav>
                                      </p:tavLst>
                                    </p:anim>
                                    <p:animEffect transition="in" filter="fade">
                                      <p:cBhvr>
                                        <p:cTn id="116"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10" grpId="0" build="allAtOnce"/>
      <p:bldP spid="9" grpId="0"/>
      <p:bldP spid="11" grpId="0" build="allAtOnce"/>
      <p:bldP spid="12" grpId="0" build="allAtOnce"/>
      <p:bldP spid="13" grpId="0"/>
      <p:bldP spid="14" grpId="0"/>
      <p:bldP spid="15" grpId="0"/>
      <p:bldP spid="17" grpId="0"/>
      <p:bldP spid="18" grpId="0" animBg="1"/>
      <p:bldP spid="19"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870206" y="1295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4" name="AutoShape 1"/>
          <p:cNvSpPr>
            <a:spLocks noChangeArrowheads="1"/>
          </p:cNvSpPr>
          <p:nvPr/>
        </p:nvSpPr>
        <p:spPr bwMode="auto">
          <a:xfrm>
            <a:off x="1828800" y="319087"/>
            <a:ext cx="5176837" cy="5810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5" name="Rectangle 3"/>
          <p:cNvSpPr>
            <a:spLocks noChangeArrowheads="1"/>
          </p:cNvSpPr>
          <p:nvPr/>
        </p:nvSpPr>
        <p:spPr bwMode="auto">
          <a:xfrm>
            <a:off x="2810149" y="378768"/>
            <a:ext cx="3523722"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kumimoji="0" lang="ar-SA" sz="2400" b="1" i="0" u="none" strike="noStrike" cap="none" normalizeH="0" baseline="0" dirty="0" smtClean="0">
                <a:ln>
                  <a:noFill/>
                </a:ln>
                <a:solidFill>
                  <a:srgbClr val="002060"/>
                </a:solidFill>
                <a:effectLst/>
                <a:latin typeface="Sultan bold"/>
                <a:ea typeface="Times New Roman" pitchFamily="18" charset="0"/>
                <a:cs typeface="Arial" pitchFamily="34" charset="0"/>
              </a:rPr>
              <a:t>ثالث</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kumimoji="0" lang="ar-SA" sz="2400" b="1" i="0" u="none" strike="noStrike" cap="none" normalizeH="0" baseline="0" dirty="0" smtClean="0">
                <a:ln>
                  <a:noFill/>
                </a:ln>
                <a:solidFill>
                  <a:srgbClr val="FF0000"/>
                </a:solidFill>
                <a:effectLst/>
                <a:latin typeface="Sultan bold"/>
                <a:ea typeface="Times New Roman" pitchFamily="18" charset="0"/>
                <a:cs typeface="Arial" pitchFamily="34" charset="0"/>
              </a:rPr>
              <a:t>حوادث العصر(2</a:t>
            </a:r>
            <a:r>
              <a:rPr kumimoji="0" lang="ar-SA" sz="2400" b="1" i="0" u="none" strike="noStrike" cap="none" normalizeH="0" baseline="0" dirty="0" err="1" smtClean="0">
                <a:ln>
                  <a:noFill/>
                </a:ln>
                <a:solidFill>
                  <a:srgbClr val="FF0000"/>
                </a:solidFill>
                <a:effectLst/>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5562600" y="1371600"/>
            <a:ext cx="2367956" cy="461665"/>
          </a:xfrm>
          <a:prstGeom prst="rect">
            <a:avLst/>
          </a:prstGeom>
        </p:spPr>
        <p:txBody>
          <a:bodyPr wrap="none">
            <a:spAutoFit/>
          </a:bodyPr>
          <a:lstStyle/>
          <a:p>
            <a:r>
              <a:rPr lang="ar-SA" sz="2400" b="1" dirty="0" smtClean="0">
                <a:solidFill>
                  <a:srgbClr val="7030A0"/>
                </a:solidFill>
              </a:rPr>
              <a:t>أكملي الفراغات التالية</a:t>
            </a:r>
            <a:endParaRPr lang="ar-SA" sz="2400" b="1" dirty="0">
              <a:solidFill>
                <a:srgbClr val="7030A0"/>
              </a:solidFill>
            </a:endParaRPr>
          </a:p>
        </p:txBody>
      </p:sp>
      <p:sp>
        <p:nvSpPr>
          <p:cNvPr id="7" name="Rectangle 6"/>
          <p:cNvSpPr/>
          <p:nvPr/>
        </p:nvSpPr>
        <p:spPr>
          <a:xfrm>
            <a:off x="2743200" y="2209800"/>
            <a:ext cx="6239209" cy="369332"/>
          </a:xfrm>
          <a:prstGeom prst="rect">
            <a:avLst/>
          </a:prstGeom>
        </p:spPr>
        <p:txBody>
          <a:bodyPr wrap="none">
            <a:spAutoFit/>
          </a:bodyPr>
          <a:lstStyle/>
          <a:p>
            <a:pPr rtl="1"/>
            <a:r>
              <a:rPr lang="ar-SA" b="1" dirty="0" smtClean="0"/>
              <a:t>1- تمكن السلاجقة الأتراك من القضاء </a:t>
            </a:r>
            <a:r>
              <a:rPr lang="ar-SA" b="1" dirty="0" err="1" smtClean="0"/>
              <a:t>على ...........................................</a:t>
            </a:r>
            <a:r>
              <a:rPr lang="ar-SA" b="1" dirty="0" smtClean="0"/>
              <a:t> </a:t>
            </a:r>
            <a:endParaRPr lang="en-US" dirty="0"/>
          </a:p>
        </p:txBody>
      </p:sp>
      <p:sp>
        <p:nvSpPr>
          <p:cNvPr id="8" name="Rectangle 7"/>
          <p:cNvSpPr/>
          <p:nvPr/>
        </p:nvSpPr>
        <p:spPr>
          <a:xfrm>
            <a:off x="1447800" y="3821668"/>
            <a:ext cx="7164955" cy="369332"/>
          </a:xfrm>
          <a:prstGeom prst="rect">
            <a:avLst/>
          </a:prstGeom>
        </p:spPr>
        <p:txBody>
          <a:bodyPr wrap="square">
            <a:spAutoFit/>
          </a:bodyPr>
          <a:lstStyle/>
          <a:p>
            <a:pPr algn="r" rtl="1"/>
            <a:r>
              <a:rPr lang="ar-SA" b="1" dirty="0" smtClean="0"/>
              <a:t>2- تنسب المدرسة النظامية الى </a:t>
            </a:r>
            <a:r>
              <a:rPr lang="ar-SA" b="1" dirty="0" err="1" smtClean="0"/>
              <a:t>الوزير .............................</a:t>
            </a:r>
            <a:endParaRPr lang="en-US" dirty="0"/>
          </a:p>
        </p:txBody>
      </p:sp>
      <p:sp>
        <p:nvSpPr>
          <p:cNvPr id="12" name="Rectangle 11"/>
          <p:cNvSpPr/>
          <p:nvPr/>
        </p:nvSpPr>
        <p:spPr>
          <a:xfrm>
            <a:off x="2896045" y="2057400"/>
            <a:ext cx="2666555" cy="381000"/>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الملك الرحيم آخر سلاطين بني </a:t>
            </a:r>
            <a:r>
              <a:rPr lang="ar-SA" b="1" dirty="0" err="1" smtClean="0">
                <a:solidFill>
                  <a:srgbClr val="0070C0"/>
                </a:solidFill>
                <a:latin typeface="Sakkal Majalla" pitchFamily="2" charset="-78"/>
                <a:cs typeface="Sakkal Majalla" pitchFamily="2" charset="-78"/>
              </a:rPr>
              <a:t>بوية</a:t>
            </a:r>
            <a:endParaRPr lang="ar-SA" dirty="0">
              <a:solidFill>
                <a:srgbClr val="0070C0"/>
              </a:solidFill>
            </a:endParaRPr>
          </a:p>
        </p:txBody>
      </p:sp>
      <p:sp>
        <p:nvSpPr>
          <p:cNvPr id="13" name="Rectangle 12"/>
          <p:cNvSpPr/>
          <p:nvPr/>
        </p:nvSpPr>
        <p:spPr>
          <a:xfrm>
            <a:off x="4267200" y="3657600"/>
            <a:ext cx="901209"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نظام الملك</a:t>
            </a:r>
            <a:endParaRPr lang="ar-SA" dirty="0">
              <a:solidFill>
                <a:srgbClr val="0070C0"/>
              </a:solidFill>
            </a:endParaRPr>
          </a:p>
        </p:txBody>
      </p:sp>
    </p:spTree>
    <p:extLst>
      <p:ext uri="{BB962C8B-B14F-4D97-AF65-F5344CB8AC3E}">
        <p14:creationId xmlns:p14="http://schemas.microsoft.com/office/powerpoint/2010/main" xmlns="" val="2712855367"/>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1000"/>
                                        <p:tgtEl>
                                          <p:spTgt spid="8"/>
                                        </p:tgtEl>
                                      </p:cBhvr>
                                    </p:animEffect>
                                    <p:anim calcmode="lin" valueType="num">
                                      <p:cBhvr>
                                        <p:cTn id="43" dur="1000" fill="hold"/>
                                        <p:tgtEl>
                                          <p:spTgt spid="8"/>
                                        </p:tgtEl>
                                        <p:attrNameLst>
                                          <p:attrName>ppt_x</p:attrName>
                                        </p:attrNameLst>
                                      </p:cBhvr>
                                      <p:tavLst>
                                        <p:tav tm="0">
                                          <p:val>
                                            <p:strVal val="#ppt_x"/>
                                          </p:val>
                                        </p:tav>
                                        <p:tav tm="100000">
                                          <p:val>
                                            <p:strVal val="#ppt_x"/>
                                          </p:val>
                                        </p:tav>
                                      </p:tavLst>
                                    </p:anim>
                                    <p:anim calcmode="lin" valueType="num">
                                      <p:cBhvr>
                                        <p:cTn id="4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P spid="6" grpId="0"/>
      <p:bldP spid="7" grpId="0"/>
      <p:bldP spid="8" grpId="0"/>
      <p:bldP spid="12" grpId="0"/>
      <p:bldP spid="13"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a:xfrm>
            <a:off x="7901226" y="533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5" name="Rectangle 4"/>
          <p:cNvSpPr/>
          <p:nvPr/>
        </p:nvSpPr>
        <p:spPr>
          <a:xfrm>
            <a:off x="3657600" y="609600"/>
            <a:ext cx="4265911" cy="461665"/>
          </a:xfrm>
          <a:prstGeom prst="rect">
            <a:avLst/>
          </a:prstGeom>
        </p:spPr>
        <p:txBody>
          <a:bodyPr wrap="none">
            <a:spAutoFit/>
          </a:bodyPr>
          <a:lstStyle/>
          <a:p>
            <a:r>
              <a:rPr lang="ar-SA" sz="2400" b="1" dirty="0" smtClean="0">
                <a:solidFill>
                  <a:srgbClr val="7030A0"/>
                </a:solidFill>
              </a:rPr>
              <a:t>ما المقصود بالمصطلحات التاريخية التالية</a:t>
            </a:r>
            <a:endParaRPr lang="ar-SA" sz="2400" dirty="0">
              <a:solidFill>
                <a:srgbClr val="7030A0"/>
              </a:solidFill>
            </a:endParaRPr>
          </a:p>
        </p:txBody>
      </p:sp>
      <p:sp>
        <p:nvSpPr>
          <p:cNvPr id="11" name="Rectangle 6"/>
          <p:cNvSpPr/>
          <p:nvPr/>
        </p:nvSpPr>
        <p:spPr>
          <a:xfrm>
            <a:off x="7848600" y="2057400"/>
            <a:ext cx="753732" cy="400110"/>
          </a:xfrm>
          <a:prstGeom prst="rect">
            <a:avLst/>
          </a:prstGeom>
        </p:spPr>
        <p:txBody>
          <a:bodyPr wrap="none">
            <a:spAutoFit/>
          </a:bodyPr>
          <a:lstStyle/>
          <a:p>
            <a:pPr rtl="1"/>
            <a:r>
              <a:rPr lang="ar-SA" sz="2000" b="1" dirty="0" smtClean="0"/>
              <a:t>الزندقة</a:t>
            </a:r>
            <a:endParaRPr lang="en-US" sz="2000" dirty="0"/>
          </a:p>
        </p:txBody>
      </p:sp>
      <p:sp>
        <p:nvSpPr>
          <p:cNvPr id="12" name="Rectangle 11"/>
          <p:cNvSpPr/>
          <p:nvPr/>
        </p:nvSpPr>
        <p:spPr>
          <a:xfrm>
            <a:off x="1219200" y="2438400"/>
            <a:ext cx="6818233" cy="646331"/>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أطلقها المسلمون على من ينفي وجود الله سبحانه وتعالي وقد اتسع مدلول اللفظ ليشمل كل من اعتنق عقيدة الثنوية </a:t>
            </a:r>
            <a:endParaRPr lang="ar-SA" dirty="0">
              <a:solidFill>
                <a:srgbClr val="0070C0"/>
              </a:solidFill>
            </a:endParaRPr>
          </a:p>
        </p:txBody>
      </p:sp>
      <p:sp>
        <p:nvSpPr>
          <p:cNvPr id="13" name="Rectangle 6"/>
          <p:cNvSpPr/>
          <p:nvPr/>
        </p:nvSpPr>
        <p:spPr>
          <a:xfrm>
            <a:off x="7696200" y="3429000"/>
            <a:ext cx="909223" cy="400110"/>
          </a:xfrm>
          <a:prstGeom prst="rect">
            <a:avLst/>
          </a:prstGeom>
        </p:spPr>
        <p:txBody>
          <a:bodyPr wrap="none">
            <a:spAutoFit/>
          </a:bodyPr>
          <a:lstStyle/>
          <a:p>
            <a:pPr rtl="1"/>
            <a:r>
              <a:rPr lang="ar-SA" sz="2000" b="1" dirty="0" smtClean="0"/>
              <a:t>الشعوبية</a:t>
            </a:r>
            <a:endParaRPr lang="en-US" sz="2000" dirty="0"/>
          </a:p>
        </p:txBody>
      </p:sp>
      <p:sp>
        <p:nvSpPr>
          <p:cNvPr id="14" name="Rectangle 11"/>
          <p:cNvSpPr/>
          <p:nvPr/>
        </p:nvSpPr>
        <p:spPr>
          <a:xfrm>
            <a:off x="2133600" y="4038600"/>
            <a:ext cx="5661036"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حركة ترمي الى الغض من قدر العرب ورميهم بالنقائض وإظهار مثالبهم</a:t>
            </a:r>
            <a:endParaRPr lang="ar-SA" dirty="0">
              <a:solidFill>
                <a:srgbClr val="0070C0"/>
              </a:solidFill>
            </a:endParaRPr>
          </a:p>
        </p:txBody>
      </p:sp>
    </p:spTree>
    <p:extLst>
      <p:ext uri="{BB962C8B-B14F-4D97-AF65-F5344CB8AC3E}">
        <p14:creationId xmlns:p14="http://schemas.microsoft.com/office/powerpoint/2010/main" xmlns="" val="18592517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1000"/>
                                        <p:tgtEl>
                                          <p:spTgt spid="11"/>
                                        </p:tgtEl>
                                      </p:cBhvr>
                                    </p:animEffect>
                                    <p:anim calcmode="lin" valueType="num">
                                      <p:cBhvr>
                                        <p:cTn id="20" dur="1000" fill="hold"/>
                                        <p:tgtEl>
                                          <p:spTgt spid="11"/>
                                        </p:tgtEl>
                                        <p:attrNameLst>
                                          <p:attrName>ppt_x</p:attrName>
                                        </p:attrNameLst>
                                      </p:cBhvr>
                                      <p:tavLst>
                                        <p:tav tm="0">
                                          <p:val>
                                            <p:strVal val="#ppt_x"/>
                                          </p:val>
                                        </p:tav>
                                        <p:tav tm="100000">
                                          <p:val>
                                            <p:strVal val="#ppt_x"/>
                                          </p:val>
                                        </p:tav>
                                      </p:tavLst>
                                    </p:anim>
                                    <p:anim calcmode="lin" valueType="num">
                                      <p:cBhvr>
                                        <p:cTn id="2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additive="base">
                                        <p:cTn id="26" dur="500" fill="hold"/>
                                        <p:tgtEl>
                                          <p:spTgt spid="12"/>
                                        </p:tgtEl>
                                        <p:attrNameLst>
                                          <p:attrName>ppt_x</p:attrName>
                                        </p:attrNameLst>
                                      </p:cBhvr>
                                      <p:tavLst>
                                        <p:tav tm="0">
                                          <p:val>
                                            <p:strVal val="#ppt_x"/>
                                          </p:val>
                                        </p:tav>
                                        <p:tav tm="100000">
                                          <p:val>
                                            <p:strVal val="#ppt_x"/>
                                          </p:val>
                                        </p:tav>
                                      </p:tavLst>
                                    </p:anim>
                                    <p:anim calcmode="lin" valueType="num">
                                      <p:cBhvr additive="base">
                                        <p:cTn id="27"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7"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1000"/>
                                        <p:tgtEl>
                                          <p:spTgt spid="13"/>
                                        </p:tgtEl>
                                      </p:cBhvr>
                                    </p:animEffect>
                                    <p:anim calcmode="lin" valueType="num">
                                      <p:cBhvr>
                                        <p:cTn id="33" dur="1000" fill="hold"/>
                                        <p:tgtEl>
                                          <p:spTgt spid="13"/>
                                        </p:tgtEl>
                                        <p:attrNameLst>
                                          <p:attrName>ppt_x</p:attrName>
                                        </p:attrNameLst>
                                      </p:cBhvr>
                                      <p:tavLst>
                                        <p:tav tm="0">
                                          <p:val>
                                            <p:strVal val="#ppt_x"/>
                                          </p:val>
                                        </p:tav>
                                        <p:tav tm="100000">
                                          <p:val>
                                            <p:strVal val="#ppt_x"/>
                                          </p:val>
                                        </p:tav>
                                      </p:tavLst>
                                    </p:anim>
                                    <p:anim calcmode="lin" valueType="num">
                                      <p:cBhvr>
                                        <p:cTn id="34"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anim calcmode="lin" valueType="num">
                                      <p:cBhvr additive="base">
                                        <p:cTn id="39" dur="500" fill="hold"/>
                                        <p:tgtEl>
                                          <p:spTgt spid="14"/>
                                        </p:tgtEl>
                                        <p:attrNameLst>
                                          <p:attrName>ppt_x</p:attrName>
                                        </p:attrNameLst>
                                      </p:cBhvr>
                                      <p:tavLst>
                                        <p:tav tm="0">
                                          <p:val>
                                            <p:strVal val="#ppt_x"/>
                                          </p:val>
                                        </p:tav>
                                        <p:tav tm="100000">
                                          <p:val>
                                            <p:strVal val="#ppt_x"/>
                                          </p:val>
                                        </p:tav>
                                      </p:tavLst>
                                    </p:anim>
                                    <p:anim calcmode="lin" valueType="num">
                                      <p:cBhvr additive="base">
                                        <p:cTn id="4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11" grpId="0"/>
      <p:bldP spid="12" grpId="0"/>
      <p:bldP spid="13"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944250" y="3810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3" name="Rectangle 2"/>
          <p:cNvSpPr/>
          <p:nvPr/>
        </p:nvSpPr>
        <p:spPr>
          <a:xfrm>
            <a:off x="1752600" y="457200"/>
            <a:ext cx="6320961" cy="584775"/>
          </a:xfrm>
          <a:prstGeom prst="rect">
            <a:avLst/>
          </a:prstGeom>
        </p:spPr>
        <p:txBody>
          <a:bodyPr wrap="none">
            <a:spAutoFit/>
          </a:bodyPr>
          <a:lstStyle/>
          <a:p>
            <a:r>
              <a:rPr lang="ar-SA" sz="3200" b="1" dirty="0" smtClean="0">
                <a:solidFill>
                  <a:srgbClr val="7030A0"/>
                </a:solidFill>
                <a:latin typeface="Traditional Arabic" pitchFamily="18" charset="-78"/>
                <a:cs typeface="Traditional Arabic" pitchFamily="18" charset="-78"/>
              </a:rPr>
              <a:t>أذكري أربعة من أسباب التدوين التاريخي عند المسلمين</a:t>
            </a:r>
            <a:endParaRPr lang="ar-SA" sz="3200" b="1" dirty="0">
              <a:solidFill>
                <a:srgbClr val="7030A0"/>
              </a:solidFill>
              <a:latin typeface="Traditional Arabic" pitchFamily="18" charset="-78"/>
              <a:cs typeface="Traditional Arabic" pitchFamily="18" charset="-78"/>
            </a:endParaRPr>
          </a:p>
        </p:txBody>
      </p:sp>
      <p:sp>
        <p:nvSpPr>
          <p:cNvPr id="7" name="Rectangle 5"/>
          <p:cNvSpPr/>
          <p:nvPr/>
        </p:nvSpPr>
        <p:spPr>
          <a:xfrm>
            <a:off x="1600200" y="1600200"/>
            <a:ext cx="7225164"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الاعتناء بجمع اخبار السيرة النبوية</a:t>
            </a:r>
            <a:endParaRPr lang="ar-SA" b="1" dirty="0">
              <a:solidFill>
                <a:srgbClr val="00B0F0"/>
              </a:solidFill>
              <a:latin typeface="Sakkal Majalla" pitchFamily="2" charset="-78"/>
              <a:cs typeface="Sakkal Majalla" pitchFamily="2" charset="-78"/>
            </a:endParaRPr>
          </a:p>
        </p:txBody>
      </p:sp>
      <p:sp>
        <p:nvSpPr>
          <p:cNvPr id="8" name="Rectangle 5"/>
          <p:cNvSpPr/>
          <p:nvPr/>
        </p:nvSpPr>
        <p:spPr>
          <a:xfrm>
            <a:off x="1600200" y="2514600"/>
            <a:ext cx="7225164"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معرفة احوال الامم الماضية</a:t>
            </a:r>
            <a:endParaRPr lang="ar-SA" b="1" dirty="0">
              <a:solidFill>
                <a:srgbClr val="00B0F0"/>
              </a:solidFill>
              <a:latin typeface="Sakkal Majalla" pitchFamily="2" charset="-78"/>
              <a:cs typeface="Sakkal Majalla" pitchFamily="2" charset="-78"/>
            </a:endParaRPr>
          </a:p>
        </p:txBody>
      </p:sp>
      <p:sp>
        <p:nvSpPr>
          <p:cNvPr id="9" name="Rectangle 5"/>
          <p:cNvSpPr/>
          <p:nvPr/>
        </p:nvSpPr>
        <p:spPr>
          <a:xfrm>
            <a:off x="1600200" y="3336794"/>
            <a:ext cx="7225164"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اتساع الدولة الاسلامية وتضاعف الاعباء الخاصة باراددتها</a:t>
            </a:r>
            <a:endParaRPr lang="ar-SA" b="1" dirty="0">
              <a:solidFill>
                <a:srgbClr val="00B0F0"/>
              </a:solidFill>
              <a:latin typeface="Sakkal Majalla" pitchFamily="2" charset="-78"/>
              <a:cs typeface="Sakkal Majalla" pitchFamily="2" charset="-78"/>
            </a:endParaRPr>
          </a:p>
        </p:txBody>
      </p:sp>
      <p:sp>
        <p:nvSpPr>
          <p:cNvPr id="10" name="Rectangle 5"/>
          <p:cNvSpPr/>
          <p:nvPr/>
        </p:nvSpPr>
        <p:spPr>
          <a:xfrm>
            <a:off x="1600200" y="4251194"/>
            <a:ext cx="7225164" cy="473206"/>
          </a:xfrm>
          <a:prstGeom prst="rect">
            <a:avLst/>
          </a:prstGeom>
        </p:spPr>
        <p:txBody>
          <a:bodyPr wrap="square">
            <a:spAutoFit/>
          </a:bodyPr>
          <a:lstStyle/>
          <a:p>
            <a:pPr algn="r">
              <a:lnSpc>
                <a:spcPct val="150000"/>
              </a:lnSpc>
            </a:pPr>
            <a:r>
              <a:rPr lang="ar-SA" b="1" dirty="0" smtClean="0">
                <a:solidFill>
                  <a:srgbClr val="00B0F0"/>
                </a:solidFill>
                <a:latin typeface="Sakkal Majalla" pitchFamily="2" charset="-78"/>
                <a:cs typeface="Sakkal Majalla" pitchFamily="2" charset="-78"/>
              </a:rPr>
              <a:t>ضرورة التميز بين الاقاليم المفتتحة عنوة وتلك التى افتتحت صلحا</a:t>
            </a:r>
            <a:endParaRPr lang="ar-SA" b="1" dirty="0">
              <a:solidFill>
                <a:srgbClr val="00B0F0"/>
              </a:solidFill>
              <a:latin typeface="Sakkal Majalla" pitchFamily="2" charset="-78"/>
              <a:cs typeface="Sakkal Majalla" pitchFamily="2" charset="-78"/>
            </a:endParaRPr>
          </a:p>
        </p:txBody>
      </p:sp>
    </p:spTree>
    <p:extLst>
      <p:ext uri="{BB962C8B-B14F-4D97-AF65-F5344CB8AC3E}">
        <p14:creationId xmlns:p14="http://schemas.microsoft.com/office/powerpoint/2010/main" xmlns="" val="691695628"/>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4)">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wipe(right)">
                                      <p:cBhvr>
                                        <p:cTn id="17" dur="500"/>
                                        <p:tgtEl>
                                          <p:spTgt spid="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animEffect transition="in" filter="wipe(right)">
                                      <p:cBhvr>
                                        <p:cTn id="22" dur="500"/>
                                        <p:tgtEl>
                                          <p:spTgt spid="8">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9">
                                            <p:txEl>
                                              <p:pRg st="0" end="0"/>
                                            </p:txEl>
                                          </p:spTgt>
                                        </p:tgtEl>
                                        <p:attrNameLst>
                                          <p:attrName>style.visibility</p:attrName>
                                        </p:attrNameLst>
                                      </p:cBhvr>
                                      <p:to>
                                        <p:strVal val="visible"/>
                                      </p:to>
                                    </p:set>
                                    <p:animEffect transition="in" filter="wipe(right)">
                                      <p:cBhvr>
                                        <p:cTn id="27" dur="500"/>
                                        <p:tgtEl>
                                          <p:spTgt spid="9">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10">
                                            <p:txEl>
                                              <p:pRg st="0" end="0"/>
                                            </p:txEl>
                                          </p:spTgt>
                                        </p:tgtEl>
                                        <p:attrNameLst>
                                          <p:attrName>style.visibility</p:attrName>
                                        </p:attrNameLst>
                                      </p:cBhvr>
                                      <p:to>
                                        <p:strVal val="visible"/>
                                      </p:to>
                                    </p:set>
                                    <p:animEffect transition="in" filter="wipe(right)">
                                      <p:cBhvr>
                                        <p:cTn id="32"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7" grpId="0" build="p"/>
      <p:bldP spid="8" grpId="0" build="p"/>
      <p:bldP spid="9" grpId="0" build="p"/>
      <p:bldP spid="10"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3" name="AutoShape 1"/>
          <p:cNvSpPr>
            <a:spLocks noChangeArrowheads="1"/>
          </p:cNvSpPr>
          <p:nvPr/>
        </p:nvSpPr>
        <p:spPr bwMode="auto">
          <a:xfrm>
            <a:off x="1801018" y="381000"/>
            <a:ext cx="5541963" cy="5810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4" name="Rectangle 3"/>
          <p:cNvSpPr>
            <a:spLocks noChangeArrowheads="1"/>
          </p:cNvSpPr>
          <p:nvPr/>
        </p:nvSpPr>
        <p:spPr bwMode="auto">
          <a:xfrm>
            <a:off x="2810149" y="454968"/>
            <a:ext cx="3523722"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400" b="1" dirty="0" smtClean="0">
                <a:solidFill>
                  <a:srgbClr val="002060"/>
                </a:solidFill>
                <a:latin typeface="Sultan bold"/>
                <a:ea typeface="Times New Roman" pitchFamily="18" charset="0"/>
                <a:cs typeface="Arial" pitchFamily="34" charset="0"/>
              </a:rPr>
              <a:t>رابع</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kumimoji="0" lang="ar-SA" sz="2400" b="1" i="0" u="none" strike="noStrike" cap="none" normalizeH="0" baseline="0" dirty="0" smtClean="0">
                <a:ln>
                  <a:noFill/>
                </a:ln>
                <a:solidFill>
                  <a:srgbClr val="FF0000"/>
                </a:solidFill>
                <a:effectLst/>
                <a:latin typeface="Sultan bold"/>
                <a:ea typeface="Times New Roman" pitchFamily="18" charset="0"/>
                <a:cs typeface="Arial" pitchFamily="34" charset="0"/>
              </a:rPr>
              <a:t>حوادث العصر</a:t>
            </a:r>
            <a:r>
              <a:rPr lang="ar-SA" sz="2400" b="1" dirty="0" smtClean="0">
                <a:solidFill>
                  <a:srgbClr val="FF0000"/>
                </a:solidFill>
                <a:latin typeface="Sultan bold"/>
                <a:ea typeface="Times New Roman" pitchFamily="18" charset="0"/>
                <a:cs typeface="Arial" pitchFamily="34" charset="0"/>
              </a:rPr>
              <a:t>(3</a:t>
            </a:r>
            <a:r>
              <a:rPr lang="ar-SA" sz="2400" b="1" dirty="0" err="1" smtClean="0">
                <a:solidFill>
                  <a:srgbClr val="FF0000"/>
                </a:solidFill>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5562600" y="1447800"/>
            <a:ext cx="2367956" cy="461665"/>
          </a:xfrm>
          <a:prstGeom prst="rect">
            <a:avLst/>
          </a:prstGeom>
        </p:spPr>
        <p:txBody>
          <a:bodyPr wrap="none">
            <a:spAutoFit/>
          </a:bodyPr>
          <a:lstStyle/>
          <a:p>
            <a:r>
              <a:rPr lang="ar-SA" sz="2400" b="1" dirty="0" smtClean="0">
                <a:solidFill>
                  <a:srgbClr val="7030A0"/>
                </a:solidFill>
              </a:rPr>
              <a:t>أكملي الفراغات التالية</a:t>
            </a:r>
            <a:endParaRPr lang="ar-SA" sz="2400" dirty="0">
              <a:solidFill>
                <a:srgbClr val="7030A0"/>
              </a:solidFill>
            </a:endParaRPr>
          </a:p>
        </p:txBody>
      </p:sp>
      <p:sp>
        <p:nvSpPr>
          <p:cNvPr id="7" name="Flowchart: Multidocument 6"/>
          <p:cNvSpPr/>
          <p:nvPr/>
        </p:nvSpPr>
        <p:spPr>
          <a:xfrm>
            <a:off x="7868051" y="13716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15" name="Rectangle 6"/>
          <p:cNvSpPr/>
          <p:nvPr/>
        </p:nvSpPr>
        <p:spPr>
          <a:xfrm>
            <a:off x="533400" y="1828800"/>
            <a:ext cx="8361116" cy="1246495"/>
          </a:xfrm>
          <a:prstGeom prst="rect">
            <a:avLst/>
          </a:prstGeom>
        </p:spPr>
        <p:txBody>
          <a:bodyPr wrap="square">
            <a:spAutoFit/>
          </a:bodyPr>
          <a:lstStyle/>
          <a:p>
            <a:pPr algn="r" rtl="1">
              <a:lnSpc>
                <a:spcPct val="200000"/>
              </a:lnSpc>
            </a:pPr>
            <a:r>
              <a:rPr lang="ar-SA" sz="2000" b="1" dirty="0" smtClean="0"/>
              <a:t>1- من نتائج الحملة الصليبية الأولى تكوين ثلاث امارات صليبية وهى </a:t>
            </a:r>
            <a:r>
              <a:rPr lang="ar-SA" sz="2000" b="1" dirty="0" err="1" smtClean="0"/>
              <a:t>امارة ....................</a:t>
            </a:r>
            <a:r>
              <a:rPr lang="ar-SA" sz="2000" b="1" dirty="0" smtClean="0"/>
              <a:t> </a:t>
            </a:r>
            <a:r>
              <a:rPr lang="ar-SA" sz="2000" b="1" dirty="0" err="1" smtClean="0"/>
              <a:t>وامارة</a:t>
            </a:r>
            <a:r>
              <a:rPr lang="ar-SA" sz="2000" b="1" dirty="0" smtClean="0"/>
              <a:t> ....................</a:t>
            </a:r>
            <a:r>
              <a:rPr lang="ar-SA" sz="2000" b="1" dirty="0" err="1" smtClean="0"/>
              <a:t>وامارة</a:t>
            </a:r>
            <a:r>
              <a:rPr lang="ar-SA" sz="2000" b="1" dirty="0" smtClean="0"/>
              <a:t> ........................ومملكة واحدة هى مملكة بيت المقدس </a:t>
            </a:r>
            <a:endParaRPr lang="en-US" sz="2000" dirty="0"/>
          </a:p>
        </p:txBody>
      </p:sp>
      <p:sp>
        <p:nvSpPr>
          <p:cNvPr id="17" name="Rectangle 6"/>
          <p:cNvSpPr/>
          <p:nvPr/>
        </p:nvSpPr>
        <p:spPr>
          <a:xfrm>
            <a:off x="533400" y="3400961"/>
            <a:ext cx="8361116" cy="1323439"/>
          </a:xfrm>
          <a:prstGeom prst="rect">
            <a:avLst/>
          </a:prstGeom>
        </p:spPr>
        <p:txBody>
          <a:bodyPr wrap="square">
            <a:spAutoFit/>
          </a:bodyPr>
          <a:lstStyle/>
          <a:p>
            <a:pPr algn="r" rtl="1">
              <a:lnSpc>
                <a:spcPct val="200000"/>
              </a:lnSpc>
            </a:pPr>
            <a:r>
              <a:rPr lang="ar-SA" sz="2000" b="1" dirty="0" smtClean="0"/>
              <a:t>2- انتهت الحملة الصليبية الثالثة بعقد </a:t>
            </a:r>
            <a:r>
              <a:rPr lang="ar-SA" sz="2000" b="1" dirty="0" err="1" smtClean="0"/>
              <a:t>صلح ....................</a:t>
            </a:r>
            <a:r>
              <a:rPr lang="ar-SA" sz="2000" b="1" dirty="0" smtClean="0"/>
              <a:t> بين صلاح الدين </a:t>
            </a:r>
            <a:r>
              <a:rPr lang="ar-SA" sz="2000" b="1" dirty="0" err="1" smtClean="0"/>
              <a:t>و  ...................</a:t>
            </a:r>
            <a:r>
              <a:rPr lang="ar-SA" sz="2000" b="1" dirty="0" smtClean="0"/>
              <a:t> سنة 588 هـ</a:t>
            </a:r>
            <a:endParaRPr lang="en-US" sz="2000" dirty="0"/>
          </a:p>
        </p:txBody>
      </p:sp>
      <p:pic>
        <p:nvPicPr>
          <p:cNvPr id="18" name="صورة 17" descr="3123_1.jpg"/>
          <p:cNvPicPr>
            <a:picLocks noChangeAspect="1"/>
          </p:cNvPicPr>
          <p:nvPr/>
        </p:nvPicPr>
        <p:blipFill>
          <a:blip r:embed="rId2" cstate="print"/>
          <a:stretch>
            <a:fillRect/>
          </a:stretch>
        </p:blipFill>
        <p:spPr>
          <a:xfrm flipH="1">
            <a:off x="0" y="3962400"/>
            <a:ext cx="2509838" cy="2819400"/>
          </a:xfrm>
          <a:prstGeom prst="rect">
            <a:avLst/>
          </a:prstGeom>
        </p:spPr>
      </p:pic>
    </p:spTree>
    <p:extLst>
      <p:ext uri="{BB962C8B-B14F-4D97-AF65-F5344CB8AC3E}">
        <p14:creationId xmlns:p14="http://schemas.microsoft.com/office/powerpoint/2010/main" xmlns="" val="2304168601"/>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out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42"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out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42"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out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42"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out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47"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1000"/>
                                        <p:tgtEl>
                                          <p:spTgt spid="15"/>
                                        </p:tgtEl>
                                      </p:cBhvr>
                                    </p:animEffect>
                                    <p:anim calcmode="lin" valueType="num">
                                      <p:cBhvr>
                                        <p:cTn id="28" dur="1000" fill="hold"/>
                                        <p:tgtEl>
                                          <p:spTgt spid="15"/>
                                        </p:tgtEl>
                                        <p:attrNameLst>
                                          <p:attrName>ppt_x</p:attrName>
                                        </p:attrNameLst>
                                      </p:cBhvr>
                                      <p:tavLst>
                                        <p:tav tm="0">
                                          <p:val>
                                            <p:strVal val="#ppt_x"/>
                                          </p:val>
                                        </p:tav>
                                        <p:tav tm="100000">
                                          <p:val>
                                            <p:strVal val="#ppt_x"/>
                                          </p:val>
                                        </p:tav>
                                      </p:tavLst>
                                    </p:anim>
                                    <p:anim calcmode="lin" valueType="num">
                                      <p:cBhvr>
                                        <p:cTn id="2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7" presetClass="entr" presetSubtype="0" fill="hold" grpId="0" nodeType="click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fade">
                                      <p:cBhvr>
                                        <p:cTn id="34" dur="1000"/>
                                        <p:tgtEl>
                                          <p:spTgt spid="17"/>
                                        </p:tgtEl>
                                      </p:cBhvr>
                                    </p:animEffect>
                                    <p:anim calcmode="lin" valueType="num">
                                      <p:cBhvr>
                                        <p:cTn id="35" dur="1000" fill="hold"/>
                                        <p:tgtEl>
                                          <p:spTgt spid="17"/>
                                        </p:tgtEl>
                                        <p:attrNameLst>
                                          <p:attrName>ppt_x</p:attrName>
                                        </p:attrNameLst>
                                      </p:cBhvr>
                                      <p:tavLst>
                                        <p:tav tm="0">
                                          <p:val>
                                            <p:strVal val="#ppt_x"/>
                                          </p:val>
                                        </p:tav>
                                        <p:tav tm="100000">
                                          <p:val>
                                            <p:strVal val="#ppt_x"/>
                                          </p:val>
                                        </p:tav>
                                      </p:tavLst>
                                    </p:anim>
                                    <p:anim calcmode="lin" valueType="num">
                                      <p:cBhvr>
                                        <p:cTn id="36"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9" presetClass="entr" presetSubtype="10" fill="hold" nodeType="clickEffect">
                                  <p:stCondLst>
                                    <p:cond delay="0"/>
                                  </p:stCondLst>
                                  <p:childTnLst>
                                    <p:set>
                                      <p:cBhvr>
                                        <p:cTn id="40" dur="1" fill="hold">
                                          <p:stCondLst>
                                            <p:cond delay="0"/>
                                          </p:stCondLst>
                                        </p:cTn>
                                        <p:tgtEl>
                                          <p:spTgt spid="18"/>
                                        </p:tgtEl>
                                        <p:attrNameLst>
                                          <p:attrName>style.visibility</p:attrName>
                                        </p:attrNameLst>
                                      </p:cBhvr>
                                      <p:to>
                                        <p:strVal val="visible"/>
                                      </p:to>
                                    </p:set>
                                    <p:anim calcmode="lin" valueType="num">
                                      <p:cBhvr>
                                        <p:cTn id="41" dur="5000" fill="hold"/>
                                        <p:tgtEl>
                                          <p:spTgt spid="18"/>
                                        </p:tgtEl>
                                        <p:attrNameLst>
                                          <p:attrName>ppt_w</p:attrName>
                                        </p:attrNameLst>
                                      </p:cBhvr>
                                      <p:tavLst>
                                        <p:tav tm="0" fmla="#ppt_w*sin(2.5*pi*$)">
                                          <p:val>
                                            <p:fltVal val="0"/>
                                          </p:val>
                                        </p:tav>
                                        <p:tav tm="100000">
                                          <p:val>
                                            <p:fltVal val="1"/>
                                          </p:val>
                                        </p:tav>
                                      </p:tavLst>
                                    </p:anim>
                                    <p:anim calcmode="lin" valueType="num">
                                      <p:cBhvr>
                                        <p:cTn id="42" dur="5000" fill="hold"/>
                                        <p:tgtEl>
                                          <p:spTgt spid="1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6" grpId="0"/>
      <p:bldP spid="7" grpId="0" animBg="1"/>
      <p:bldP spid="15" grpId="0"/>
      <p:bldP spid="17"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24400" y="1242789"/>
            <a:ext cx="3384260" cy="461665"/>
          </a:xfrm>
          <a:prstGeom prst="rect">
            <a:avLst/>
          </a:prstGeom>
        </p:spPr>
        <p:txBody>
          <a:bodyPr wrap="none">
            <a:spAutoFit/>
          </a:bodyPr>
          <a:lstStyle/>
          <a:p>
            <a:pPr rtl="1"/>
            <a:r>
              <a:rPr lang="ar-SA" sz="2400" b="1" dirty="0" smtClean="0">
                <a:solidFill>
                  <a:srgbClr val="7030A0"/>
                </a:solidFill>
              </a:rPr>
              <a:t>عرفي مصطلح الحروب الصليبية</a:t>
            </a:r>
            <a:endParaRPr lang="en-US" sz="2400" b="1" dirty="0">
              <a:solidFill>
                <a:srgbClr val="7030A0"/>
              </a:solidFill>
            </a:endParaRPr>
          </a:p>
        </p:txBody>
      </p:sp>
      <p:sp>
        <p:nvSpPr>
          <p:cNvPr id="3" name="Flowchart: Multidocument 2"/>
          <p:cNvSpPr/>
          <p:nvPr/>
        </p:nvSpPr>
        <p:spPr>
          <a:xfrm>
            <a:off x="8096651" y="1166589"/>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11" name="Rectangle 10"/>
          <p:cNvSpPr/>
          <p:nvPr/>
        </p:nvSpPr>
        <p:spPr>
          <a:xfrm>
            <a:off x="381000" y="2145521"/>
            <a:ext cx="8199904" cy="1131079"/>
          </a:xfrm>
          <a:prstGeom prst="rect">
            <a:avLst/>
          </a:prstGeom>
        </p:spPr>
        <p:txBody>
          <a:bodyPr wrap="square">
            <a:spAutoFit/>
          </a:bodyPr>
          <a:lstStyle/>
          <a:p>
            <a:pPr algn="r">
              <a:lnSpc>
                <a:spcPct val="200000"/>
              </a:lnSpc>
            </a:pPr>
            <a:r>
              <a:rPr lang="ar-SA" b="1" dirty="0" smtClean="0">
                <a:solidFill>
                  <a:srgbClr val="0070C0"/>
                </a:solidFill>
                <a:latin typeface="Sakkal Majalla" pitchFamily="2" charset="-78"/>
                <a:cs typeface="Sakkal Majalla" pitchFamily="2" charset="-78"/>
              </a:rPr>
              <a:t>تطلق على الحملات العسكرية التى أرسلها الأوروبيون الى الشرق الاسلامى من القرن الخامس الى القرن السابع الهجرى مستهدف فى المقام الاول انتزاع بيت المقدس من أيدي المسلمين</a:t>
            </a:r>
            <a:endParaRPr lang="ar-SA" dirty="0">
              <a:solidFill>
                <a:srgbClr val="0070C0"/>
              </a:solidFill>
            </a:endParaRPr>
          </a:p>
        </p:txBody>
      </p:sp>
    </p:spTree>
    <p:extLst>
      <p:ext uri="{BB962C8B-B14F-4D97-AF65-F5344CB8AC3E}">
        <p14:creationId xmlns:p14="http://schemas.microsoft.com/office/powerpoint/2010/main" xmlns="" val="3943012296"/>
      </p:ext>
    </p:extLst>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up)">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right)">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11"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14800" y="1242789"/>
            <a:ext cx="4043094" cy="461665"/>
          </a:xfrm>
          <a:prstGeom prst="rect">
            <a:avLst/>
          </a:prstGeom>
        </p:spPr>
        <p:txBody>
          <a:bodyPr wrap="none">
            <a:spAutoFit/>
          </a:bodyPr>
          <a:lstStyle/>
          <a:p>
            <a:pPr rtl="1"/>
            <a:r>
              <a:rPr lang="ar-SA" sz="2400" b="1" dirty="0" smtClean="0">
                <a:solidFill>
                  <a:srgbClr val="7030A0"/>
                </a:solidFill>
              </a:rPr>
              <a:t>أذكري أربع من نتائج الحروب الصليبية</a:t>
            </a:r>
            <a:endParaRPr lang="en-US" sz="2400" b="1" dirty="0">
              <a:solidFill>
                <a:srgbClr val="7030A0"/>
              </a:solidFill>
            </a:endParaRPr>
          </a:p>
        </p:txBody>
      </p:sp>
      <p:sp>
        <p:nvSpPr>
          <p:cNvPr id="3" name="Flowchart: Multidocument 2"/>
          <p:cNvSpPr/>
          <p:nvPr/>
        </p:nvSpPr>
        <p:spPr>
          <a:xfrm>
            <a:off x="8096651" y="1166589"/>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11" name="Rectangle 10"/>
          <p:cNvSpPr/>
          <p:nvPr/>
        </p:nvSpPr>
        <p:spPr>
          <a:xfrm>
            <a:off x="381000" y="2145521"/>
            <a:ext cx="8199904" cy="577081"/>
          </a:xfrm>
          <a:prstGeom prst="rect">
            <a:avLst/>
          </a:prstGeom>
        </p:spPr>
        <p:txBody>
          <a:bodyPr wrap="square">
            <a:spAutoFit/>
          </a:bodyPr>
          <a:lstStyle/>
          <a:p>
            <a:pPr algn="r">
              <a:lnSpc>
                <a:spcPct val="200000"/>
              </a:lnSpc>
            </a:pPr>
            <a:r>
              <a:rPr lang="ar-SA" b="1" dirty="0" smtClean="0">
                <a:solidFill>
                  <a:srgbClr val="0070C0"/>
                </a:solidFill>
                <a:latin typeface="Sakkal Majalla" pitchFamily="2" charset="-78"/>
                <a:cs typeface="Sakkal Majalla" pitchFamily="2" charset="-78"/>
              </a:rPr>
              <a:t>ضعف نظام الاقطاع فى اوروبا والتعجيل بنهايته</a:t>
            </a:r>
            <a:endParaRPr lang="ar-SA" dirty="0">
              <a:solidFill>
                <a:srgbClr val="0070C0"/>
              </a:solidFill>
            </a:endParaRPr>
          </a:p>
        </p:txBody>
      </p:sp>
      <p:sp>
        <p:nvSpPr>
          <p:cNvPr id="5" name="Rectangle 10"/>
          <p:cNvSpPr/>
          <p:nvPr/>
        </p:nvSpPr>
        <p:spPr>
          <a:xfrm>
            <a:off x="410696" y="3200400"/>
            <a:ext cx="8199904" cy="577081"/>
          </a:xfrm>
          <a:prstGeom prst="rect">
            <a:avLst/>
          </a:prstGeom>
        </p:spPr>
        <p:txBody>
          <a:bodyPr wrap="square">
            <a:spAutoFit/>
          </a:bodyPr>
          <a:lstStyle/>
          <a:p>
            <a:pPr algn="r">
              <a:lnSpc>
                <a:spcPct val="200000"/>
              </a:lnSpc>
            </a:pPr>
            <a:r>
              <a:rPr lang="ar-SA" b="1" dirty="0" smtClean="0">
                <a:solidFill>
                  <a:srgbClr val="0070C0"/>
                </a:solidFill>
                <a:latin typeface="Sakkal Majalla" pitchFamily="2" charset="-78"/>
                <a:cs typeface="Sakkal Majalla" pitchFamily="2" charset="-78"/>
              </a:rPr>
              <a:t>فتح أبواب التجارة بين الشرق والغرب</a:t>
            </a:r>
            <a:endParaRPr lang="ar-SA" dirty="0">
              <a:solidFill>
                <a:srgbClr val="0070C0"/>
              </a:solidFill>
            </a:endParaRPr>
          </a:p>
        </p:txBody>
      </p:sp>
      <p:sp>
        <p:nvSpPr>
          <p:cNvPr id="6" name="Rectangle 10"/>
          <p:cNvSpPr/>
          <p:nvPr/>
        </p:nvSpPr>
        <p:spPr>
          <a:xfrm>
            <a:off x="381000" y="4223519"/>
            <a:ext cx="8199904" cy="577081"/>
          </a:xfrm>
          <a:prstGeom prst="rect">
            <a:avLst/>
          </a:prstGeom>
        </p:spPr>
        <p:txBody>
          <a:bodyPr wrap="square">
            <a:spAutoFit/>
          </a:bodyPr>
          <a:lstStyle/>
          <a:p>
            <a:pPr algn="r">
              <a:lnSpc>
                <a:spcPct val="200000"/>
              </a:lnSpc>
            </a:pPr>
            <a:r>
              <a:rPr lang="ar-SA" b="1" dirty="0" smtClean="0">
                <a:solidFill>
                  <a:srgbClr val="0070C0"/>
                </a:solidFill>
                <a:latin typeface="Sakkal Majalla" pitchFamily="2" charset="-78"/>
                <a:cs typeface="Sakkal Majalla" pitchFamily="2" charset="-78"/>
              </a:rPr>
              <a:t>أيقظت الحروب الصليبية النشاط الادبي فى اوروبا </a:t>
            </a:r>
            <a:endParaRPr lang="ar-SA" dirty="0">
              <a:solidFill>
                <a:srgbClr val="0070C0"/>
              </a:solidFill>
            </a:endParaRPr>
          </a:p>
        </p:txBody>
      </p:sp>
      <p:sp>
        <p:nvSpPr>
          <p:cNvPr id="7" name="Rectangle 10"/>
          <p:cNvSpPr/>
          <p:nvPr/>
        </p:nvSpPr>
        <p:spPr>
          <a:xfrm>
            <a:off x="381000" y="5257800"/>
            <a:ext cx="8199904" cy="577081"/>
          </a:xfrm>
          <a:prstGeom prst="rect">
            <a:avLst/>
          </a:prstGeom>
        </p:spPr>
        <p:txBody>
          <a:bodyPr wrap="square">
            <a:spAutoFit/>
          </a:bodyPr>
          <a:lstStyle/>
          <a:p>
            <a:pPr algn="r">
              <a:lnSpc>
                <a:spcPct val="200000"/>
              </a:lnSpc>
            </a:pPr>
            <a:r>
              <a:rPr lang="ar-SA" b="1" dirty="0" smtClean="0">
                <a:solidFill>
                  <a:srgbClr val="0070C0"/>
                </a:solidFill>
                <a:latin typeface="Sakkal Majalla" pitchFamily="2" charset="-78"/>
                <a:cs typeface="Sakkal Majalla" pitchFamily="2" charset="-78"/>
              </a:rPr>
              <a:t>اخراج الصليبين من المشرق وانتصار المسلمين  </a:t>
            </a:r>
            <a:endParaRPr lang="ar-SA" dirty="0">
              <a:solidFill>
                <a:srgbClr val="0070C0"/>
              </a:solidFill>
            </a:endParaRPr>
          </a:p>
        </p:txBody>
      </p:sp>
    </p:spTree>
    <p:extLst>
      <p:ext uri="{BB962C8B-B14F-4D97-AF65-F5344CB8AC3E}">
        <p14:creationId xmlns:p14="http://schemas.microsoft.com/office/powerpoint/2010/main" xmlns="" val="3943012296"/>
      </p:ext>
    </p:extLst>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up)">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right)">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right)">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right)">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ipe(right)">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11" grpId="0"/>
      <p:bldP spid="5" grpId="0"/>
      <p:bldP spid="6" grpId="0"/>
      <p:bldP spid="7"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172851" y="12192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801469"/>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4" name="AutoShape 1"/>
          <p:cNvSpPr>
            <a:spLocks noChangeArrowheads="1"/>
          </p:cNvSpPr>
          <p:nvPr/>
        </p:nvSpPr>
        <p:spPr bwMode="auto">
          <a:xfrm>
            <a:off x="1943100" y="242887"/>
            <a:ext cx="5257800" cy="7334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sz="2400" dirty="0"/>
          </a:p>
        </p:txBody>
      </p:sp>
      <p:sp>
        <p:nvSpPr>
          <p:cNvPr id="5" name="Rectangle 3"/>
          <p:cNvSpPr>
            <a:spLocks noChangeArrowheads="1"/>
          </p:cNvSpPr>
          <p:nvPr/>
        </p:nvSpPr>
        <p:spPr bwMode="auto">
          <a:xfrm>
            <a:off x="2966440" y="409545"/>
            <a:ext cx="3211135"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kumimoji="0" lang="ar-SA" sz="2000" b="1" i="0" u="none" strike="noStrike" cap="none" normalizeH="0" baseline="0" dirty="0" smtClean="0">
                <a:ln>
                  <a:noFill/>
                </a:ln>
                <a:solidFill>
                  <a:srgbClr val="002060"/>
                </a:solidFill>
                <a:effectLst/>
                <a:latin typeface="Sultan bold"/>
                <a:ea typeface="Times New Roman" pitchFamily="18" charset="0"/>
                <a:cs typeface="Arial" pitchFamily="34" charset="0"/>
              </a:rPr>
              <a:t>خامس</a:t>
            </a:r>
            <a:r>
              <a:rPr kumimoji="0" lang="ar-EG" sz="20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0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0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000" b="1" dirty="0" smtClean="0">
                <a:solidFill>
                  <a:srgbClr val="FF0000"/>
                </a:solidFill>
                <a:latin typeface="Sultan bold"/>
                <a:ea typeface="Times New Roman" pitchFamily="18" charset="0"/>
                <a:cs typeface="Arial" pitchFamily="34" charset="0"/>
              </a:rPr>
              <a:t>حوادث العصر(4</a:t>
            </a:r>
            <a:r>
              <a:rPr lang="ar-SA" sz="2000" b="1" dirty="0" err="1" smtClean="0">
                <a:solidFill>
                  <a:srgbClr val="FF0000"/>
                </a:solidFill>
                <a:latin typeface="Sultan bold"/>
                <a:ea typeface="Times New Roman" pitchFamily="18" charset="0"/>
                <a:cs typeface="Arial" pitchFamily="34" charset="0"/>
              </a:rPr>
              <a:t>)</a:t>
            </a:r>
            <a:endParaRPr kumimoji="0" lang="ar-EG" sz="20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5562600" y="1295400"/>
            <a:ext cx="2645276" cy="461665"/>
          </a:xfrm>
          <a:prstGeom prst="rect">
            <a:avLst/>
          </a:prstGeom>
        </p:spPr>
        <p:txBody>
          <a:bodyPr wrap="none">
            <a:spAutoFit/>
          </a:bodyPr>
          <a:lstStyle/>
          <a:p>
            <a:pPr rtl="1"/>
            <a:r>
              <a:rPr lang="ar-SA" sz="2400" b="1" dirty="0" smtClean="0">
                <a:solidFill>
                  <a:srgbClr val="7030A0"/>
                </a:solidFill>
              </a:rPr>
              <a:t>اختاري الاجابة الصحيحة</a:t>
            </a:r>
            <a:endParaRPr lang="en-US" sz="2400" b="1" dirty="0">
              <a:solidFill>
                <a:srgbClr val="7030A0"/>
              </a:solidFill>
            </a:endParaRPr>
          </a:p>
        </p:txBody>
      </p:sp>
      <p:sp>
        <p:nvSpPr>
          <p:cNvPr id="7" name="Rectangle 6"/>
          <p:cNvSpPr/>
          <p:nvPr/>
        </p:nvSpPr>
        <p:spPr>
          <a:xfrm>
            <a:off x="1295400" y="2057400"/>
            <a:ext cx="7162800" cy="369332"/>
          </a:xfrm>
          <a:prstGeom prst="rect">
            <a:avLst/>
          </a:prstGeom>
        </p:spPr>
        <p:txBody>
          <a:bodyPr wrap="square">
            <a:spAutoFit/>
          </a:bodyPr>
          <a:lstStyle/>
          <a:p>
            <a:pPr algn="r" rtl="1"/>
            <a:r>
              <a:rPr lang="ar-SA" b="1" dirty="0" smtClean="0"/>
              <a:t>1- اقتحم مدينة بخارى سنة 616 هـ </a:t>
            </a:r>
            <a:endParaRPr lang="en-US" dirty="0"/>
          </a:p>
        </p:txBody>
      </p:sp>
      <p:sp>
        <p:nvSpPr>
          <p:cNvPr id="16" name="Rectangle 15"/>
          <p:cNvSpPr/>
          <p:nvPr/>
        </p:nvSpPr>
        <p:spPr>
          <a:xfrm>
            <a:off x="6096000" y="2667000"/>
            <a:ext cx="2049232" cy="381000"/>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أجتاي جنكيز خان</a:t>
            </a:r>
            <a:endParaRPr lang="ar-SA" dirty="0"/>
          </a:p>
        </p:txBody>
      </p:sp>
      <p:sp>
        <p:nvSpPr>
          <p:cNvPr id="9" name="Rectangle 6"/>
          <p:cNvSpPr/>
          <p:nvPr/>
        </p:nvSpPr>
        <p:spPr>
          <a:xfrm>
            <a:off x="1371600" y="4419600"/>
            <a:ext cx="7162800" cy="369332"/>
          </a:xfrm>
          <a:prstGeom prst="rect">
            <a:avLst/>
          </a:prstGeom>
        </p:spPr>
        <p:txBody>
          <a:bodyPr wrap="square">
            <a:spAutoFit/>
          </a:bodyPr>
          <a:lstStyle/>
          <a:p>
            <a:pPr algn="r" rtl="1"/>
            <a:r>
              <a:rPr lang="ar-SA" b="1" dirty="0" smtClean="0"/>
              <a:t>2- تكن المغول من اقتحام بغداد سنة 656 هـ فى عهد الخليفة </a:t>
            </a:r>
            <a:endParaRPr lang="en-US" dirty="0"/>
          </a:p>
        </p:txBody>
      </p:sp>
      <p:sp>
        <p:nvSpPr>
          <p:cNvPr id="10" name="Rectangle 15"/>
          <p:cNvSpPr/>
          <p:nvPr/>
        </p:nvSpPr>
        <p:spPr>
          <a:xfrm>
            <a:off x="6408968" y="5029200"/>
            <a:ext cx="1668232" cy="369332"/>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المستعصم بالله</a:t>
            </a:r>
            <a:endParaRPr lang="ar-SA" dirty="0"/>
          </a:p>
        </p:txBody>
      </p:sp>
      <p:sp>
        <p:nvSpPr>
          <p:cNvPr id="11" name="Rectangle 15"/>
          <p:cNvSpPr/>
          <p:nvPr/>
        </p:nvSpPr>
        <p:spPr>
          <a:xfrm>
            <a:off x="3810000" y="2667000"/>
            <a:ext cx="2049232" cy="381000"/>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جنكيز خان</a:t>
            </a:r>
            <a:endParaRPr lang="ar-SA" dirty="0"/>
          </a:p>
        </p:txBody>
      </p:sp>
      <p:sp>
        <p:nvSpPr>
          <p:cNvPr id="12" name="Rectangle 15"/>
          <p:cNvSpPr/>
          <p:nvPr/>
        </p:nvSpPr>
        <p:spPr>
          <a:xfrm>
            <a:off x="914400" y="2667000"/>
            <a:ext cx="2049232" cy="381000"/>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مانجو خان</a:t>
            </a:r>
            <a:endParaRPr lang="ar-SA" dirty="0"/>
          </a:p>
        </p:txBody>
      </p:sp>
      <p:sp>
        <p:nvSpPr>
          <p:cNvPr id="13" name="Rectangle 15"/>
          <p:cNvSpPr/>
          <p:nvPr/>
        </p:nvSpPr>
        <p:spPr>
          <a:xfrm>
            <a:off x="3886200" y="5017532"/>
            <a:ext cx="1668232" cy="369332"/>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المستنصر</a:t>
            </a:r>
            <a:endParaRPr lang="ar-SA" dirty="0"/>
          </a:p>
        </p:txBody>
      </p:sp>
      <p:sp>
        <p:nvSpPr>
          <p:cNvPr id="14" name="Rectangle 15"/>
          <p:cNvSpPr/>
          <p:nvPr/>
        </p:nvSpPr>
        <p:spPr>
          <a:xfrm>
            <a:off x="838200" y="5017532"/>
            <a:ext cx="1668232" cy="369332"/>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هارون الرشيد</a:t>
            </a:r>
            <a:endParaRPr lang="ar-SA" dirty="0"/>
          </a:p>
        </p:txBody>
      </p:sp>
      <p:sp>
        <p:nvSpPr>
          <p:cNvPr id="15" name="سهم مخطط إلى اليمين 14"/>
          <p:cNvSpPr/>
          <p:nvPr/>
        </p:nvSpPr>
        <p:spPr>
          <a:xfrm rot="16200000">
            <a:off x="4533900" y="31623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
        <p:nvSpPr>
          <p:cNvPr id="17" name="سهم مخطط إلى اليمين 16"/>
          <p:cNvSpPr/>
          <p:nvPr/>
        </p:nvSpPr>
        <p:spPr>
          <a:xfrm rot="16200000">
            <a:off x="6972300" y="56007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xmlns="" val="2106075622"/>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p:cTn id="21" dur="500" fill="hold"/>
                                        <p:tgtEl>
                                          <p:spTgt spid="2"/>
                                        </p:tgtEl>
                                        <p:attrNameLst>
                                          <p:attrName>ppt_w</p:attrName>
                                        </p:attrNameLst>
                                      </p:cBhvr>
                                      <p:tavLst>
                                        <p:tav tm="0">
                                          <p:val>
                                            <p:fltVal val="0"/>
                                          </p:val>
                                        </p:tav>
                                        <p:tav tm="100000">
                                          <p:val>
                                            <p:strVal val="#ppt_w"/>
                                          </p:val>
                                        </p:tav>
                                      </p:tavLst>
                                    </p:anim>
                                    <p:anim calcmode="lin" valueType="num">
                                      <p:cBhvr>
                                        <p:cTn id="22" dur="500" fill="hold"/>
                                        <p:tgtEl>
                                          <p:spTgt spid="2"/>
                                        </p:tgtEl>
                                        <p:attrNameLst>
                                          <p:attrName>ppt_h</p:attrName>
                                        </p:attrNameLst>
                                      </p:cBhvr>
                                      <p:tavLst>
                                        <p:tav tm="0">
                                          <p:val>
                                            <p:fltVal val="0"/>
                                          </p:val>
                                        </p:tav>
                                        <p:tav tm="100000">
                                          <p:val>
                                            <p:strVal val="#ppt_h"/>
                                          </p:val>
                                        </p:tav>
                                      </p:tavLst>
                                    </p:anim>
                                    <p:animEffect transition="in" filter="fade">
                                      <p:cBhvr>
                                        <p:cTn id="23" dur="500"/>
                                        <p:tgtEl>
                                          <p:spTgt spid="2"/>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p:cTn id="28" dur="500" fill="hold"/>
                                        <p:tgtEl>
                                          <p:spTgt spid="6"/>
                                        </p:tgtEl>
                                        <p:attrNameLst>
                                          <p:attrName>ppt_w</p:attrName>
                                        </p:attrNameLst>
                                      </p:cBhvr>
                                      <p:tavLst>
                                        <p:tav tm="0">
                                          <p:val>
                                            <p:fltVal val="0"/>
                                          </p:val>
                                        </p:tav>
                                        <p:tav tm="100000">
                                          <p:val>
                                            <p:strVal val="#ppt_w"/>
                                          </p:val>
                                        </p:tav>
                                      </p:tavLst>
                                    </p:anim>
                                    <p:anim calcmode="lin" valueType="num">
                                      <p:cBhvr>
                                        <p:cTn id="29" dur="500" fill="hold"/>
                                        <p:tgtEl>
                                          <p:spTgt spid="6"/>
                                        </p:tgtEl>
                                        <p:attrNameLst>
                                          <p:attrName>ppt_h</p:attrName>
                                        </p:attrNameLst>
                                      </p:cBhvr>
                                      <p:tavLst>
                                        <p:tav tm="0">
                                          <p:val>
                                            <p:fltVal val="0"/>
                                          </p:val>
                                        </p:tav>
                                        <p:tav tm="100000">
                                          <p:val>
                                            <p:strVal val="#ppt_h"/>
                                          </p:val>
                                        </p:tav>
                                      </p:tavLst>
                                    </p:anim>
                                    <p:animEffect transition="in" filter="fade">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p:cTn id="35" dur="500" fill="hold"/>
                                        <p:tgtEl>
                                          <p:spTgt spid="7"/>
                                        </p:tgtEl>
                                        <p:attrNameLst>
                                          <p:attrName>ppt_w</p:attrName>
                                        </p:attrNameLst>
                                      </p:cBhvr>
                                      <p:tavLst>
                                        <p:tav tm="0">
                                          <p:val>
                                            <p:fltVal val="0"/>
                                          </p:val>
                                        </p:tav>
                                        <p:tav tm="100000">
                                          <p:val>
                                            <p:strVal val="#ppt_w"/>
                                          </p:val>
                                        </p:tav>
                                      </p:tavLst>
                                    </p:anim>
                                    <p:anim calcmode="lin" valueType="num">
                                      <p:cBhvr>
                                        <p:cTn id="36" dur="500" fill="hold"/>
                                        <p:tgtEl>
                                          <p:spTgt spid="7"/>
                                        </p:tgtEl>
                                        <p:attrNameLst>
                                          <p:attrName>ppt_h</p:attrName>
                                        </p:attrNameLst>
                                      </p:cBhvr>
                                      <p:tavLst>
                                        <p:tav tm="0">
                                          <p:val>
                                            <p:fltVal val="0"/>
                                          </p:val>
                                        </p:tav>
                                        <p:tav tm="100000">
                                          <p:val>
                                            <p:strVal val="#ppt_h"/>
                                          </p:val>
                                        </p:tav>
                                      </p:tavLst>
                                    </p:anim>
                                    <p:animEffect transition="in" filter="fade">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wipe(up)">
                                      <p:cBhvr>
                                        <p:cTn id="42" dur="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wipe(up)">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1"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wipe(up)">
                                      <p:cBhvr>
                                        <p:cTn id="52" dur="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48" presetClass="entr" presetSubtype="0" accel="5000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 calcmode="lin" valueType="num">
                                      <p:cBhvr>
                                        <p:cTn id="57" dur="1000" fill="hold"/>
                                        <p:tgtEl>
                                          <p:spTgt spid="1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58" dur="1000" fill="hold"/>
                                        <p:tgtEl>
                                          <p:spTgt spid="15"/>
                                        </p:tgtEl>
                                        <p:attrNameLst>
                                          <p:attrName>ppt_x</p:attrName>
                                        </p:attrNameLst>
                                      </p:cBhvr>
                                      <p:tavLst>
                                        <p:tav tm="0">
                                          <p:val>
                                            <p:fltVal val="-1"/>
                                          </p:val>
                                        </p:tav>
                                        <p:tav tm="50000">
                                          <p:val>
                                            <p:fltVal val="0.95"/>
                                          </p:val>
                                        </p:tav>
                                        <p:tav tm="100000">
                                          <p:val>
                                            <p:strVal val="#ppt_x"/>
                                          </p:val>
                                        </p:tav>
                                      </p:tavLst>
                                    </p:anim>
                                    <p:anim calcmode="lin" valueType="num">
                                      <p:cBhvr>
                                        <p:cTn id="59" dur="1000" fill="hold"/>
                                        <p:tgtEl>
                                          <p:spTgt spid="15"/>
                                        </p:tgtEl>
                                        <p:attrNameLst>
                                          <p:attrName>ppt_y</p:attrName>
                                        </p:attrNameLst>
                                      </p:cBhvr>
                                      <p:tavLst>
                                        <p:tav tm="0">
                                          <p:val>
                                            <p:strVal val="#ppt_y"/>
                                          </p:val>
                                        </p:tav>
                                        <p:tav tm="100000">
                                          <p:val>
                                            <p:strVal val="#ppt_y"/>
                                          </p:val>
                                        </p:tav>
                                      </p:tavLst>
                                    </p:anim>
                                    <p:animEffect transition="in" filter="fade">
                                      <p:cBhvr>
                                        <p:cTn id="60" dur="1000"/>
                                        <p:tgtEl>
                                          <p:spTgt spid="15"/>
                                        </p:tgtEl>
                                      </p:cBhvr>
                                    </p:animEffect>
                                  </p:childTnLst>
                                </p:cTn>
                              </p:par>
                            </p:childTnLst>
                          </p:cTn>
                        </p:par>
                      </p:childTnLst>
                    </p:cTn>
                  </p:par>
                  <p:par>
                    <p:cTn id="61" fill="hold">
                      <p:stCondLst>
                        <p:cond delay="indefinite"/>
                      </p:stCondLst>
                      <p:childTnLst>
                        <p:par>
                          <p:cTn id="62" fill="hold">
                            <p:stCondLst>
                              <p:cond delay="0"/>
                            </p:stCondLst>
                            <p:childTnLst>
                              <p:par>
                                <p:cTn id="63" presetID="53" presetClass="entr" presetSubtype="16" fill="hold" grpId="0" nodeType="clickEffect">
                                  <p:stCondLst>
                                    <p:cond delay="0"/>
                                  </p:stCondLst>
                                  <p:childTnLst>
                                    <p:set>
                                      <p:cBhvr>
                                        <p:cTn id="64" dur="1" fill="hold">
                                          <p:stCondLst>
                                            <p:cond delay="0"/>
                                          </p:stCondLst>
                                        </p:cTn>
                                        <p:tgtEl>
                                          <p:spTgt spid="9"/>
                                        </p:tgtEl>
                                        <p:attrNameLst>
                                          <p:attrName>style.visibility</p:attrName>
                                        </p:attrNameLst>
                                      </p:cBhvr>
                                      <p:to>
                                        <p:strVal val="visible"/>
                                      </p:to>
                                    </p:set>
                                    <p:anim calcmode="lin" valueType="num">
                                      <p:cBhvr>
                                        <p:cTn id="65" dur="500" fill="hold"/>
                                        <p:tgtEl>
                                          <p:spTgt spid="9"/>
                                        </p:tgtEl>
                                        <p:attrNameLst>
                                          <p:attrName>ppt_w</p:attrName>
                                        </p:attrNameLst>
                                      </p:cBhvr>
                                      <p:tavLst>
                                        <p:tav tm="0">
                                          <p:val>
                                            <p:fltVal val="0"/>
                                          </p:val>
                                        </p:tav>
                                        <p:tav tm="100000">
                                          <p:val>
                                            <p:strVal val="#ppt_w"/>
                                          </p:val>
                                        </p:tav>
                                      </p:tavLst>
                                    </p:anim>
                                    <p:anim calcmode="lin" valueType="num">
                                      <p:cBhvr>
                                        <p:cTn id="66" dur="500" fill="hold"/>
                                        <p:tgtEl>
                                          <p:spTgt spid="9"/>
                                        </p:tgtEl>
                                        <p:attrNameLst>
                                          <p:attrName>ppt_h</p:attrName>
                                        </p:attrNameLst>
                                      </p:cBhvr>
                                      <p:tavLst>
                                        <p:tav tm="0">
                                          <p:val>
                                            <p:fltVal val="0"/>
                                          </p:val>
                                        </p:tav>
                                        <p:tav tm="100000">
                                          <p:val>
                                            <p:strVal val="#ppt_h"/>
                                          </p:val>
                                        </p:tav>
                                      </p:tavLst>
                                    </p:anim>
                                    <p:animEffect transition="in" filter="fade">
                                      <p:cBhvr>
                                        <p:cTn id="67" dur="500"/>
                                        <p:tgtEl>
                                          <p:spTgt spid="9"/>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1" fill="hold" grpId="0" nodeType="clickEffect">
                                  <p:stCondLst>
                                    <p:cond delay="0"/>
                                  </p:stCondLst>
                                  <p:childTnLst>
                                    <p:set>
                                      <p:cBhvr>
                                        <p:cTn id="71" dur="1" fill="hold">
                                          <p:stCondLst>
                                            <p:cond delay="0"/>
                                          </p:stCondLst>
                                        </p:cTn>
                                        <p:tgtEl>
                                          <p:spTgt spid="10"/>
                                        </p:tgtEl>
                                        <p:attrNameLst>
                                          <p:attrName>style.visibility</p:attrName>
                                        </p:attrNameLst>
                                      </p:cBhvr>
                                      <p:to>
                                        <p:strVal val="visible"/>
                                      </p:to>
                                    </p:set>
                                    <p:animEffect transition="in" filter="wipe(up)">
                                      <p:cBhvr>
                                        <p:cTn id="72" dur="500"/>
                                        <p:tgtEl>
                                          <p:spTgt spid="10"/>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1" fill="hold" grpId="0" nodeType="clickEffect">
                                  <p:stCondLst>
                                    <p:cond delay="0"/>
                                  </p:stCondLst>
                                  <p:childTnLst>
                                    <p:set>
                                      <p:cBhvr>
                                        <p:cTn id="76" dur="1" fill="hold">
                                          <p:stCondLst>
                                            <p:cond delay="0"/>
                                          </p:stCondLst>
                                        </p:cTn>
                                        <p:tgtEl>
                                          <p:spTgt spid="13"/>
                                        </p:tgtEl>
                                        <p:attrNameLst>
                                          <p:attrName>style.visibility</p:attrName>
                                        </p:attrNameLst>
                                      </p:cBhvr>
                                      <p:to>
                                        <p:strVal val="visible"/>
                                      </p:to>
                                    </p:set>
                                    <p:animEffect transition="in" filter="wipe(up)">
                                      <p:cBhvr>
                                        <p:cTn id="77" dur="500"/>
                                        <p:tgtEl>
                                          <p:spTgt spid="13"/>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1" fill="hold" grpId="0" nodeType="clickEffect">
                                  <p:stCondLst>
                                    <p:cond delay="0"/>
                                  </p:stCondLst>
                                  <p:childTnLst>
                                    <p:set>
                                      <p:cBhvr>
                                        <p:cTn id="81" dur="1" fill="hold">
                                          <p:stCondLst>
                                            <p:cond delay="0"/>
                                          </p:stCondLst>
                                        </p:cTn>
                                        <p:tgtEl>
                                          <p:spTgt spid="14"/>
                                        </p:tgtEl>
                                        <p:attrNameLst>
                                          <p:attrName>style.visibility</p:attrName>
                                        </p:attrNameLst>
                                      </p:cBhvr>
                                      <p:to>
                                        <p:strVal val="visible"/>
                                      </p:to>
                                    </p:set>
                                    <p:animEffect transition="in" filter="wipe(up)">
                                      <p:cBhvr>
                                        <p:cTn id="82" dur="500"/>
                                        <p:tgtEl>
                                          <p:spTgt spid="14"/>
                                        </p:tgtEl>
                                      </p:cBhvr>
                                    </p:animEffect>
                                  </p:childTnLst>
                                </p:cTn>
                              </p:par>
                            </p:childTnLst>
                          </p:cTn>
                        </p:par>
                      </p:childTnLst>
                    </p:cTn>
                  </p:par>
                  <p:par>
                    <p:cTn id="83" fill="hold">
                      <p:stCondLst>
                        <p:cond delay="indefinite"/>
                      </p:stCondLst>
                      <p:childTnLst>
                        <p:par>
                          <p:cTn id="84" fill="hold">
                            <p:stCondLst>
                              <p:cond delay="0"/>
                            </p:stCondLst>
                            <p:childTnLst>
                              <p:par>
                                <p:cTn id="85" presetID="48" presetClass="entr" presetSubtype="0" accel="50000" fill="hold" grpId="0" nodeType="clickEffect">
                                  <p:stCondLst>
                                    <p:cond delay="0"/>
                                  </p:stCondLst>
                                  <p:childTnLst>
                                    <p:set>
                                      <p:cBhvr>
                                        <p:cTn id="86" dur="1" fill="hold">
                                          <p:stCondLst>
                                            <p:cond delay="0"/>
                                          </p:stCondLst>
                                        </p:cTn>
                                        <p:tgtEl>
                                          <p:spTgt spid="17"/>
                                        </p:tgtEl>
                                        <p:attrNameLst>
                                          <p:attrName>style.visibility</p:attrName>
                                        </p:attrNameLst>
                                      </p:cBhvr>
                                      <p:to>
                                        <p:strVal val="visible"/>
                                      </p:to>
                                    </p:set>
                                    <p:anim calcmode="lin" valueType="num">
                                      <p:cBhvr>
                                        <p:cTn id="87" dur="1000" fill="hold"/>
                                        <p:tgtEl>
                                          <p:spTgt spid="17"/>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8" dur="1000" fill="hold"/>
                                        <p:tgtEl>
                                          <p:spTgt spid="17"/>
                                        </p:tgtEl>
                                        <p:attrNameLst>
                                          <p:attrName>ppt_x</p:attrName>
                                        </p:attrNameLst>
                                      </p:cBhvr>
                                      <p:tavLst>
                                        <p:tav tm="0">
                                          <p:val>
                                            <p:fltVal val="-1"/>
                                          </p:val>
                                        </p:tav>
                                        <p:tav tm="50000">
                                          <p:val>
                                            <p:fltVal val="0.95"/>
                                          </p:val>
                                        </p:tav>
                                        <p:tav tm="100000">
                                          <p:val>
                                            <p:strVal val="#ppt_x"/>
                                          </p:val>
                                        </p:tav>
                                      </p:tavLst>
                                    </p:anim>
                                    <p:anim calcmode="lin" valueType="num">
                                      <p:cBhvr>
                                        <p:cTn id="89" dur="1000" fill="hold"/>
                                        <p:tgtEl>
                                          <p:spTgt spid="17"/>
                                        </p:tgtEl>
                                        <p:attrNameLst>
                                          <p:attrName>ppt_y</p:attrName>
                                        </p:attrNameLst>
                                      </p:cBhvr>
                                      <p:tavLst>
                                        <p:tav tm="0">
                                          <p:val>
                                            <p:strVal val="#ppt_y"/>
                                          </p:val>
                                        </p:tav>
                                        <p:tav tm="100000">
                                          <p:val>
                                            <p:strVal val="#ppt_y"/>
                                          </p:val>
                                        </p:tav>
                                      </p:tavLst>
                                    </p:anim>
                                    <p:animEffect transition="in" filter="fade">
                                      <p:cBhvr>
                                        <p:cTn id="90"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P spid="6" grpId="0"/>
      <p:bldP spid="7" grpId="0"/>
      <p:bldP spid="16" grpId="0"/>
      <p:bldP spid="9" grpId="0"/>
      <p:bldP spid="10" grpId="0"/>
      <p:bldP spid="11" grpId="0"/>
      <p:bldP spid="12" grpId="0"/>
      <p:bldP spid="13" grpId="0"/>
      <p:bldP spid="14" grpId="0"/>
      <p:bldP spid="15" grpId="0" animBg="1"/>
      <p:bldP spid="17"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a:xfrm>
            <a:off x="8096651" y="1528698"/>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5" name="Rectangle 4"/>
          <p:cNvSpPr/>
          <p:nvPr/>
        </p:nvSpPr>
        <p:spPr>
          <a:xfrm>
            <a:off x="888242" y="1578893"/>
            <a:ext cx="7147308" cy="461665"/>
          </a:xfrm>
          <a:prstGeom prst="rect">
            <a:avLst/>
          </a:prstGeom>
        </p:spPr>
        <p:txBody>
          <a:bodyPr wrap="square">
            <a:spAutoFit/>
          </a:bodyPr>
          <a:lstStyle/>
          <a:p>
            <a:pPr algn="r" rtl="1"/>
            <a:r>
              <a:rPr lang="ar-SA" sz="2400" b="1" dirty="0" smtClean="0">
                <a:solidFill>
                  <a:srgbClr val="7030A0"/>
                </a:solidFill>
              </a:rPr>
              <a:t>ما نتائج دخول المغول بغداد سنة 656 هـ</a:t>
            </a:r>
            <a:endParaRPr lang="en-US" sz="2400" b="1" dirty="0">
              <a:solidFill>
                <a:srgbClr val="7030A0"/>
              </a:solidFill>
            </a:endParaRPr>
          </a:p>
        </p:txBody>
      </p:sp>
      <p:sp>
        <p:nvSpPr>
          <p:cNvPr id="8" name="Rectangle 16"/>
          <p:cNvSpPr/>
          <p:nvPr/>
        </p:nvSpPr>
        <p:spPr>
          <a:xfrm rot="20041682">
            <a:off x="3376061" y="3490081"/>
            <a:ext cx="3025188" cy="923330"/>
          </a:xfrm>
          <a:prstGeom prst="rect">
            <a:avLst/>
          </a:prstGeom>
          <a:noFill/>
        </p:spPr>
        <p:txBody>
          <a:bodyPr wrap="none" lIns="91440" tIns="45720" rIns="91440" bIns="45720">
            <a:prstTxWarp prst="textWave2">
              <a:avLst/>
            </a:prstTxWarp>
            <a:spAutoFit/>
          </a:bodyPr>
          <a:lstStyle/>
          <a:p>
            <a:pPr algn="ctr"/>
            <a:r>
              <a:rPr lang="ar-SA"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مناقشه جماعية</a:t>
            </a:r>
            <a:endPar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xmlns="" val="2287028394"/>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up)">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p:cTn id="15" dur="500" fill="hold"/>
                                        <p:tgtEl>
                                          <p:spTgt spid="8"/>
                                        </p:tgtEl>
                                        <p:attrNameLst>
                                          <p:attrName>ppt_w</p:attrName>
                                        </p:attrNameLst>
                                      </p:cBhvr>
                                      <p:tavLst>
                                        <p:tav tm="0">
                                          <p:val>
                                            <p:fltVal val="0"/>
                                          </p:val>
                                        </p:tav>
                                        <p:tav tm="100000">
                                          <p:val>
                                            <p:strVal val="#ppt_w"/>
                                          </p:val>
                                        </p:tav>
                                      </p:tavLst>
                                    </p:anim>
                                    <p:anim calcmode="lin" valueType="num">
                                      <p:cBhvr>
                                        <p:cTn id="16" dur="500" fill="hold"/>
                                        <p:tgtEl>
                                          <p:spTgt spid="8"/>
                                        </p:tgtEl>
                                        <p:attrNameLst>
                                          <p:attrName>ppt_h</p:attrName>
                                        </p:attrNameLst>
                                      </p:cBhvr>
                                      <p:tavLst>
                                        <p:tav tm="0">
                                          <p:val>
                                            <p:fltVal val="0"/>
                                          </p:val>
                                        </p:tav>
                                        <p:tav tm="100000">
                                          <p:val>
                                            <p:strVal val="#ppt_h"/>
                                          </p:val>
                                        </p:tav>
                                      </p:tavLst>
                                    </p:anim>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8"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894209" y="1611868"/>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a:t>1</a:t>
            </a:r>
            <a:endParaRPr lang="ar-SA" sz="2800" dirty="0"/>
          </a:p>
        </p:txBody>
      </p:sp>
      <p:sp>
        <p:nvSpPr>
          <p:cNvPr id="3" name="Rectangle 2"/>
          <p:cNvSpPr>
            <a:spLocks noChangeArrowheads="1"/>
          </p:cNvSpPr>
          <p:nvPr/>
        </p:nvSpPr>
        <p:spPr bwMode="auto">
          <a:xfrm>
            <a:off x="0" y="392668"/>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4" name="AutoShape 1"/>
          <p:cNvSpPr>
            <a:spLocks noChangeArrowheads="1"/>
          </p:cNvSpPr>
          <p:nvPr/>
        </p:nvSpPr>
        <p:spPr bwMode="auto">
          <a:xfrm>
            <a:off x="1371600" y="342390"/>
            <a:ext cx="6172200" cy="725487"/>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ar-SA" dirty="0"/>
          </a:p>
        </p:txBody>
      </p:sp>
      <p:sp>
        <p:nvSpPr>
          <p:cNvPr id="5" name="Rectangle 3"/>
          <p:cNvSpPr>
            <a:spLocks noChangeArrowheads="1"/>
          </p:cNvSpPr>
          <p:nvPr/>
        </p:nvSpPr>
        <p:spPr bwMode="auto">
          <a:xfrm>
            <a:off x="1108043" y="454968"/>
            <a:ext cx="6740557"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kumimoji="0" lang="ar-SA" sz="2400" b="1" i="0" u="none" strike="noStrike" cap="none" normalizeH="0" baseline="0" dirty="0" smtClean="0">
                <a:ln>
                  <a:noFill/>
                </a:ln>
                <a:solidFill>
                  <a:srgbClr val="002060"/>
                </a:solidFill>
                <a:effectLst/>
                <a:latin typeface="Sultan bold"/>
                <a:ea typeface="Times New Roman" pitchFamily="18" charset="0"/>
                <a:cs typeface="Arial" pitchFamily="34" charset="0"/>
              </a:rPr>
              <a:t>سادس</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FF0000"/>
                </a:solidFill>
                <a:effectLst/>
                <a:latin typeface="Sultan bold"/>
                <a:ea typeface="Times New Roman" pitchFamily="18" charset="0"/>
                <a:cs typeface="Arial" pitchFamily="34" charset="0"/>
              </a:rPr>
              <a:t> </a:t>
            </a:r>
            <a:r>
              <a:rPr kumimoji="0" lang="ar-SA" sz="2400" b="1" i="0" u="none" strike="noStrike" cap="none" normalizeH="0" baseline="0" dirty="0" smtClean="0">
                <a:ln>
                  <a:noFill/>
                </a:ln>
                <a:solidFill>
                  <a:srgbClr val="FF0000"/>
                </a:solidFill>
                <a:effectLst/>
                <a:latin typeface="Sultan bold"/>
                <a:ea typeface="Times New Roman" pitchFamily="18" charset="0"/>
                <a:cs typeface="Arial" pitchFamily="34" charset="0"/>
              </a:rPr>
              <a:t>المنجزات الحضارية(1</a:t>
            </a:r>
            <a:r>
              <a:rPr kumimoji="0" lang="ar-SA" sz="2400" b="1" i="0" u="none" strike="noStrike" cap="none" normalizeH="0" baseline="0" dirty="0" err="1" smtClean="0">
                <a:ln>
                  <a:noFill/>
                </a:ln>
                <a:solidFill>
                  <a:srgbClr val="FF0000"/>
                </a:solidFill>
                <a:effectLst/>
                <a:latin typeface="Sultan bold"/>
                <a:ea typeface="Times New Roman" pitchFamily="18" charset="0"/>
                <a:cs typeface="Arial" pitchFamily="34" charset="0"/>
              </a:rPr>
              <a:t>)</a:t>
            </a:r>
            <a:endParaRPr kumimoji="0" lang="ar-EG" sz="20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7010400" y="1688068"/>
            <a:ext cx="663964" cy="400110"/>
          </a:xfrm>
          <a:prstGeom prst="rect">
            <a:avLst/>
          </a:prstGeom>
        </p:spPr>
        <p:txBody>
          <a:bodyPr wrap="none">
            <a:spAutoFit/>
          </a:bodyPr>
          <a:lstStyle/>
          <a:p>
            <a:r>
              <a:rPr lang="ar-SA" sz="2000" b="1" dirty="0" smtClean="0">
                <a:solidFill>
                  <a:srgbClr val="7030A0"/>
                </a:solidFill>
              </a:rPr>
              <a:t>عللي </a:t>
            </a:r>
            <a:endParaRPr lang="ar-SA" sz="2000" dirty="0">
              <a:solidFill>
                <a:srgbClr val="7030A0"/>
              </a:solidFill>
            </a:endParaRPr>
          </a:p>
        </p:txBody>
      </p:sp>
      <p:sp>
        <p:nvSpPr>
          <p:cNvPr id="13" name="Rectangle 12"/>
          <p:cNvSpPr/>
          <p:nvPr/>
        </p:nvSpPr>
        <p:spPr>
          <a:xfrm>
            <a:off x="609600" y="2983468"/>
            <a:ext cx="6934912"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نتيجة اختلاط العنصر ين العربي والفارسي وميول الخلفاء العباسين نحو معرفة علم الفرس واليونان</a:t>
            </a:r>
            <a:endParaRPr lang="ar-SA" dirty="0"/>
          </a:p>
        </p:txBody>
      </p:sp>
      <p:sp>
        <p:nvSpPr>
          <p:cNvPr id="20" name="Rectangle 5"/>
          <p:cNvSpPr/>
          <p:nvPr/>
        </p:nvSpPr>
        <p:spPr>
          <a:xfrm>
            <a:off x="1676400" y="2526268"/>
            <a:ext cx="7010400" cy="369332"/>
          </a:xfrm>
          <a:prstGeom prst="rect">
            <a:avLst/>
          </a:prstGeom>
        </p:spPr>
        <p:txBody>
          <a:bodyPr wrap="square">
            <a:spAutoFit/>
          </a:bodyPr>
          <a:lstStyle/>
          <a:p>
            <a:pPr algn="r" rtl="1"/>
            <a:r>
              <a:rPr lang="ar-SA" b="1" dirty="0" smtClean="0"/>
              <a:t>1- ازدهار حركة الترجمة فى العصر العباسي</a:t>
            </a:r>
            <a:endParaRPr lang="en-US" dirty="0"/>
          </a:p>
        </p:txBody>
      </p:sp>
      <p:sp>
        <p:nvSpPr>
          <p:cNvPr id="22" name="Rectangle 12"/>
          <p:cNvSpPr/>
          <p:nvPr/>
        </p:nvSpPr>
        <p:spPr>
          <a:xfrm>
            <a:off x="3954356" y="4419600"/>
            <a:ext cx="3589444"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بسبب تقدم صناعة الورق وازدهار حرفة الورقيين </a:t>
            </a:r>
            <a:endParaRPr lang="ar-SA" dirty="0"/>
          </a:p>
        </p:txBody>
      </p:sp>
      <p:sp>
        <p:nvSpPr>
          <p:cNvPr id="23" name="Rectangle 5"/>
          <p:cNvSpPr/>
          <p:nvPr/>
        </p:nvSpPr>
        <p:spPr>
          <a:xfrm>
            <a:off x="1676400" y="3897868"/>
            <a:ext cx="7010400" cy="369332"/>
          </a:xfrm>
          <a:prstGeom prst="rect">
            <a:avLst/>
          </a:prstGeom>
        </p:spPr>
        <p:txBody>
          <a:bodyPr wrap="square">
            <a:spAutoFit/>
          </a:bodyPr>
          <a:lstStyle/>
          <a:p>
            <a:pPr algn="r" rtl="1"/>
            <a:r>
              <a:rPr lang="ar-SA" b="1" dirty="0" smtClean="0"/>
              <a:t>2- كثرة المكتبات الزاخرة بالكتب الشرعية والعلمية والأدبية فى العصر العباسي </a:t>
            </a:r>
            <a:endParaRPr lang="en-US" dirty="0"/>
          </a:p>
        </p:txBody>
      </p:sp>
    </p:spTree>
    <p:extLst>
      <p:ext uri="{BB962C8B-B14F-4D97-AF65-F5344CB8AC3E}">
        <p14:creationId xmlns:p14="http://schemas.microsoft.com/office/powerpoint/2010/main" xmlns="" val="1007542922"/>
      </p:ext>
    </p:extLst>
  </p:cSld>
  <p:clrMapOvr>
    <a:masterClrMapping/>
  </p:clrMapOvr>
  <mc:AlternateContent xmlns:mc="http://schemas.openxmlformats.org/markup-compatibility/2006">
    <mc:Choice xmlns:p14="http://schemas.microsoft.com/office/powerpoint/2010/main" xmlns="" Requires="p14">
      <p:transition spd="slow" p14:dur="1500">
        <p14:window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0-#ppt_w/2"/>
                                          </p:val>
                                        </p:tav>
                                        <p:tav tm="100000">
                                          <p:val>
                                            <p:strVal val="#ppt_x"/>
                                          </p:val>
                                        </p:tav>
                                      </p:tavLst>
                                    </p:anim>
                                    <p:anim calcmode="lin" valueType="num">
                                      <p:cBhvr additive="base">
                                        <p:cTn id="14"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0-#ppt_w/2"/>
                                          </p:val>
                                        </p:tav>
                                        <p:tav tm="100000">
                                          <p:val>
                                            <p:strVal val="#ppt_x"/>
                                          </p:val>
                                        </p:tav>
                                      </p:tavLst>
                                    </p:anim>
                                    <p:anim calcmode="lin" valueType="num">
                                      <p:cBhvr additive="base">
                                        <p:cTn id="20"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9"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0-#ppt_w/2"/>
                                          </p:val>
                                        </p:tav>
                                        <p:tav tm="100000">
                                          <p:val>
                                            <p:strVal val="#ppt_x"/>
                                          </p:val>
                                        </p:tav>
                                      </p:tavLst>
                                    </p:anim>
                                    <p:anim calcmode="lin" valueType="num">
                                      <p:cBhvr additive="base">
                                        <p:cTn id="26"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wipe(up)">
                                      <p:cBhvr>
                                        <p:cTn id="31" dur="500"/>
                                        <p:tgtEl>
                                          <p:spTgt spid="20"/>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1" fill="hold" grpId="0" nodeType="clickEffect">
                                  <p:stCondLst>
                                    <p:cond delay="0"/>
                                  </p:stCondLst>
                                  <p:childTnLst>
                                    <p:set>
                                      <p:cBhvr>
                                        <p:cTn id="35" dur="1" fill="hold">
                                          <p:stCondLst>
                                            <p:cond delay="0"/>
                                          </p:stCondLst>
                                        </p:cTn>
                                        <p:tgtEl>
                                          <p:spTgt spid="23"/>
                                        </p:tgtEl>
                                        <p:attrNameLst>
                                          <p:attrName>style.visibility</p:attrName>
                                        </p:attrNameLst>
                                      </p:cBhvr>
                                      <p:to>
                                        <p:strVal val="visible"/>
                                      </p:to>
                                    </p:set>
                                    <p:animEffect transition="in" filter="wipe(up)">
                                      <p:cBhvr>
                                        <p:cTn id="36" dur="500"/>
                                        <p:tgtEl>
                                          <p:spTgt spid="23"/>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2"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wipe(right)">
                                      <p:cBhvr>
                                        <p:cTn id="41" dur="500"/>
                                        <p:tgtEl>
                                          <p:spTgt spid="13"/>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2" fill="hold" grpId="0" nodeType="clickEffect">
                                  <p:stCondLst>
                                    <p:cond delay="0"/>
                                  </p:stCondLst>
                                  <p:childTnLst>
                                    <p:set>
                                      <p:cBhvr>
                                        <p:cTn id="45" dur="1" fill="hold">
                                          <p:stCondLst>
                                            <p:cond delay="0"/>
                                          </p:stCondLst>
                                        </p:cTn>
                                        <p:tgtEl>
                                          <p:spTgt spid="22"/>
                                        </p:tgtEl>
                                        <p:attrNameLst>
                                          <p:attrName>style.visibility</p:attrName>
                                        </p:attrNameLst>
                                      </p:cBhvr>
                                      <p:to>
                                        <p:strVal val="visible"/>
                                      </p:to>
                                    </p:set>
                                    <p:animEffect transition="in" filter="wipe(right)">
                                      <p:cBhvr>
                                        <p:cTn id="46"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P spid="6" grpId="0"/>
      <p:bldP spid="13" grpId="0"/>
      <p:bldP spid="20" grpId="0"/>
      <p:bldP spid="22" grpId="0"/>
      <p:bldP spid="23"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04800" y="-83820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1406525" algn="l"/>
              </a:tabLst>
            </a:pP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Flowchart: Multidocument 5"/>
          <p:cNvSpPr/>
          <p:nvPr/>
        </p:nvSpPr>
        <p:spPr>
          <a:xfrm>
            <a:off x="8199008" y="1142019"/>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5" name="Rectangle 4"/>
          <p:cNvSpPr/>
          <p:nvPr/>
        </p:nvSpPr>
        <p:spPr>
          <a:xfrm>
            <a:off x="2438400" y="1208694"/>
            <a:ext cx="5743880" cy="461665"/>
          </a:xfrm>
          <a:prstGeom prst="rect">
            <a:avLst/>
          </a:prstGeom>
        </p:spPr>
        <p:txBody>
          <a:bodyPr wrap="none">
            <a:spAutoFit/>
          </a:bodyPr>
          <a:lstStyle/>
          <a:p>
            <a:r>
              <a:rPr lang="ar-SA" sz="2400" b="1" dirty="0" err="1" smtClean="0">
                <a:solidFill>
                  <a:srgbClr val="7030A0"/>
                </a:solidFill>
              </a:rPr>
              <a:t>أكتبي</a:t>
            </a:r>
            <a:r>
              <a:rPr lang="ar-SA" sz="2400" b="1" dirty="0" smtClean="0">
                <a:solidFill>
                  <a:srgbClr val="7030A0"/>
                </a:solidFill>
              </a:rPr>
              <a:t> الاسم الذي يدل على كل عبارة من العبارات التالية </a:t>
            </a:r>
            <a:endParaRPr lang="ar-SA" sz="2400" b="1" dirty="0">
              <a:solidFill>
                <a:srgbClr val="7030A0"/>
              </a:solidFill>
            </a:endParaRPr>
          </a:p>
        </p:txBody>
      </p:sp>
      <p:sp>
        <p:nvSpPr>
          <p:cNvPr id="9" name="Rectangle 8"/>
          <p:cNvSpPr/>
          <p:nvPr/>
        </p:nvSpPr>
        <p:spPr>
          <a:xfrm>
            <a:off x="152400" y="2649195"/>
            <a:ext cx="6951982" cy="473206"/>
          </a:xfrm>
          <a:prstGeom prst="rect">
            <a:avLst/>
          </a:prstGeom>
        </p:spPr>
        <p:txBody>
          <a:bodyPr wrap="square">
            <a:spAutoFit/>
          </a:bodyPr>
          <a:lstStyle/>
          <a:p>
            <a:pPr algn="r">
              <a:lnSpc>
                <a:spcPct val="150000"/>
              </a:lnSpc>
            </a:pPr>
            <a:r>
              <a:rPr lang="ar-SA" b="1" dirty="0" smtClean="0">
                <a:solidFill>
                  <a:srgbClr val="0070C0"/>
                </a:solidFill>
                <a:latin typeface="Sakkal Majalla" pitchFamily="2" charset="-78"/>
                <a:cs typeface="Sakkal Majalla" pitchFamily="2" charset="-78"/>
              </a:rPr>
              <a:t>ابن المقفع</a:t>
            </a:r>
            <a:endParaRPr lang="ar-SA" dirty="0"/>
          </a:p>
        </p:txBody>
      </p:sp>
      <p:sp>
        <p:nvSpPr>
          <p:cNvPr id="7" name="Rectangle 5"/>
          <p:cNvSpPr/>
          <p:nvPr/>
        </p:nvSpPr>
        <p:spPr>
          <a:xfrm>
            <a:off x="2057400" y="2268195"/>
            <a:ext cx="7010400" cy="369332"/>
          </a:xfrm>
          <a:prstGeom prst="rect">
            <a:avLst/>
          </a:prstGeom>
        </p:spPr>
        <p:txBody>
          <a:bodyPr wrap="square">
            <a:spAutoFit/>
          </a:bodyPr>
          <a:lstStyle/>
          <a:p>
            <a:pPr algn="r" rtl="1"/>
            <a:r>
              <a:rPr lang="ar-SA" b="1" dirty="0" smtClean="0"/>
              <a:t>1- ترجم كتاب كليلة ودمنة الى العربية</a:t>
            </a:r>
            <a:endParaRPr lang="en-US" dirty="0"/>
          </a:p>
        </p:txBody>
      </p:sp>
      <p:sp>
        <p:nvSpPr>
          <p:cNvPr id="8" name="Rectangle 8"/>
          <p:cNvSpPr/>
          <p:nvPr/>
        </p:nvSpPr>
        <p:spPr>
          <a:xfrm>
            <a:off x="228600" y="4241505"/>
            <a:ext cx="6951982" cy="473206"/>
          </a:xfrm>
          <a:prstGeom prst="rect">
            <a:avLst/>
          </a:prstGeom>
        </p:spPr>
        <p:txBody>
          <a:bodyPr wrap="square">
            <a:spAutoFit/>
          </a:bodyPr>
          <a:lstStyle/>
          <a:p>
            <a:pPr algn="r">
              <a:lnSpc>
                <a:spcPct val="150000"/>
              </a:lnSpc>
            </a:pPr>
            <a:r>
              <a:rPr lang="ar-SA" b="1" dirty="0" smtClean="0">
                <a:solidFill>
                  <a:srgbClr val="0070C0"/>
                </a:solidFill>
                <a:latin typeface="Sakkal Majalla" pitchFamily="2" charset="-78"/>
                <a:cs typeface="Sakkal Majalla" pitchFamily="2" charset="-78"/>
              </a:rPr>
              <a:t>ابن بختيشوع </a:t>
            </a:r>
            <a:endParaRPr lang="ar-SA" dirty="0"/>
          </a:p>
        </p:txBody>
      </p:sp>
      <p:sp>
        <p:nvSpPr>
          <p:cNvPr id="10" name="Rectangle 5"/>
          <p:cNvSpPr/>
          <p:nvPr/>
        </p:nvSpPr>
        <p:spPr>
          <a:xfrm>
            <a:off x="2057400" y="3872173"/>
            <a:ext cx="7010400" cy="369332"/>
          </a:xfrm>
          <a:prstGeom prst="rect">
            <a:avLst/>
          </a:prstGeom>
        </p:spPr>
        <p:txBody>
          <a:bodyPr wrap="square">
            <a:spAutoFit/>
          </a:bodyPr>
          <a:lstStyle/>
          <a:p>
            <a:pPr algn="r" rtl="1"/>
            <a:r>
              <a:rPr lang="ar-SA" b="1" dirty="0" smtClean="0"/>
              <a:t>2- مهر فى تشخيص الأمراض العصبية وعلاجها</a:t>
            </a:r>
            <a:endParaRPr lang="en-US" dirty="0"/>
          </a:p>
        </p:txBody>
      </p:sp>
    </p:spTree>
    <p:extLst>
      <p:ext uri="{BB962C8B-B14F-4D97-AF65-F5344CB8AC3E}">
        <p14:creationId xmlns:p14="http://schemas.microsoft.com/office/powerpoint/2010/main" xmlns="" val="549372652"/>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up)">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42"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barn(outHorizontal)">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wipe(up)">
                                      <p:cBhvr>
                                        <p:cTn id="29" dur="500"/>
                                        <p:tgtEl>
                                          <p:spTgt spid="10"/>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42"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barn(outHorizontal)">
                                      <p:cBhvr>
                                        <p:cTn id="3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p:bldP spid="9" grpId="0"/>
      <p:bldP spid="7" grpId="0"/>
      <p:bldP spid="8" grpId="0"/>
      <p:bldP spid="10"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172851" y="1524000"/>
            <a:ext cx="818749" cy="533400"/>
          </a:xfrm>
          <a:prstGeom prst="flowChartMultidocument">
            <a:avLst/>
          </a:prstGeom>
        </p:spPr>
        <p:style>
          <a:lnRef idx="0">
            <a:schemeClr val="accent3"/>
          </a:lnRef>
          <a:fillRef idx="3">
            <a:schemeClr val="accent3"/>
          </a:fillRef>
          <a:effectRef idx="3">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p:nvPr/>
        </p:nvSpPr>
        <p:spPr>
          <a:xfrm>
            <a:off x="4208833" y="1595735"/>
            <a:ext cx="3962944" cy="461665"/>
          </a:xfrm>
          <a:prstGeom prst="rect">
            <a:avLst/>
          </a:prstGeom>
        </p:spPr>
        <p:txBody>
          <a:bodyPr wrap="none">
            <a:spAutoFit/>
          </a:bodyPr>
          <a:lstStyle/>
          <a:p>
            <a:r>
              <a:rPr lang="ar-SA" sz="2400" b="1" dirty="0" smtClean="0">
                <a:solidFill>
                  <a:srgbClr val="7030A0"/>
                </a:solidFill>
              </a:rPr>
              <a:t>صوبي ما تحته خط فى العبارات التالية</a:t>
            </a:r>
            <a:endParaRPr lang="ar-SA" sz="2400" b="1" dirty="0">
              <a:solidFill>
                <a:srgbClr val="7030A0"/>
              </a:solidFill>
            </a:endParaRPr>
          </a:p>
        </p:txBody>
      </p:sp>
      <p:sp>
        <p:nvSpPr>
          <p:cNvPr id="4" name="Rectangle 3"/>
          <p:cNvSpPr/>
          <p:nvPr/>
        </p:nvSpPr>
        <p:spPr>
          <a:xfrm>
            <a:off x="1775777" y="2246293"/>
            <a:ext cx="6858000" cy="369332"/>
          </a:xfrm>
          <a:prstGeom prst="rect">
            <a:avLst/>
          </a:prstGeom>
        </p:spPr>
        <p:txBody>
          <a:bodyPr wrap="square">
            <a:spAutoFit/>
          </a:bodyPr>
          <a:lstStyle/>
          <a:p>
            <a:pPr algn="r" rtl="1"/>
            <a:r>
              <a:rPr lang="ar-SA" b="1" dirty="0" smtClean="0"/>
              <a:t>1- تأثر فن العمارة فى العصر العباسي بالفن </a:t>
            </a:r>
            <a:r>
              <a:rPr lang="ar-SA" b="1" u="sng" dirty="0" smtClean="0"/>
              <a:t>البيزنطي</a:t>
            </a:r>
            <a:endParaRPr lang="en-US" u="sng" dirty="0"/>
          </a:p>
        </p:txBody>
      </p:sp>
      <p:sp>
        <p:nvSpPr>
          <p:cNvPr id="5" name="Rectangle 4"/>
          <p:cNvSpPr/>
          <p:nvPr/>
        </p:nvSpPr>
        <p:spPr>
          <a:xfrm>
            <a:off x="4185397" y="3508422"/>
            <a:ext cx="4512774" cy="369332"/>
          </a:xfrm>
          <a:prstGeom prst="rect">
            <a:avLst/>
          </a:prstGeom>
        </p:spPr>
        <p:txBody>
          <a:bodyPr wrap="none">
            <a:spAutoFit/>
          </a:bodyPr>
          <a:lstStyle/>
          <a:p>
            <a:pPr algn="r" rtl="1"/>
            <a:r>
              <a:rPr lang="ar-SA" b="1" dirty="0" smtClean="0"/>
              <a:t>2- بنى أبو جعفر المنصور قصر الخلد فى مدينة </a:t>
            </a:r>
            <a:r>
              <a:rPr lang="ar-SA" b="1" u="sng" dirty="0" err="1" smtClean="0"/>
              <a:t>الرصافة</a:t>
            </a:r>
            <a:endParaRPr lang="en-US" u="sng" dirty="0"/>
          </a:p>
        </p:txBody>
      </p:sp>
      <p:sp>
        <p:nvSpPr>
          <p:cNvPr id="6" name="Rectangle 5"/>
          <p:cNvSpPr/>
          <p:nvPr/>
        </p:nvSpPr>
        <p:spPr>
          <a:xfrm>
            <a:off x="2622001" y="2743200"/>
            <a:ext cx="3525324" cy="369332"/>
          </a:xfrm>
          <a:prstGeom prst="rect">
            <a:avLst/>
          </a:prstGeom>
        </p:spPr>
        <p:txBody>
          <a:bodyPr wrap="none">
            <a:spAutoFit/>
          </a:bodyPr>
          <a:lstStyle/>
          <a:p>
            <a:pPr algn="r" rtl="1"/>
            <a:r>
              <a:rPr lang="ar-SA" b="1" dirty="0" smtClean="0">
                <a:solidFill>
                  <a:srgbClr val="0070C0"/>
                </a:solidFill>
                <a:latin typeface="Sakkal Majalla" pitchFamily="2" charset="-78"/>
                <a:cs typeface="Sakkal Majalla" pitchFamily="2" charset="-78"/>
              </a:rPr>
              <a:t> تأثر فن العمارة فى العصر العباسي بالفن الفارسي</a:t>
            </a:r>
            <a:endParaRPr lang="en-US" b="1" dirty="0" smtClean="0">
              <a:solidFill>
                <a:srgbClr val="0070C0"/>
              </a:solidFill>
              <a:latin typeface="Sakkal Majalla" pitchFamily="2" charset="-78"/>
              <a:cs typeface="Sakkal Majalla" pitchFamily="2" charset="-78"/>
            </a:endParaRPr>
          </a:p>
        </p:txBody>
      </p:sp>
      <p:sp>
        <p:nvSpPr>
          <p:cNvPr id="7" name="Rectangle 6"/>
          <p:cNvSpPr/>
          <p:nvPr/>
        </p:nvSpPr>
        <p:spPr>
          <a:xfrm>
            <a:off x="2422254" y="4114800"/>
            <a:ext cx="3546164" cy="369332"/>
          </a:xfrm>
          <a:prstGeom prst="rect">
            <a:avLst/>
          </a:prstGeom>
        </p:spPr>
        <p:txBody>
          <a:bodyPr wrap="none">
            <a:spAutoFit/>
          </a:bodyPr>
          <a:lstStyle/>
          <a:p>
            <a:pPr algn="r" rtl="1"/>
            <a:r>
              <a:rPr lang="ar-SA" b="1" dirty="0" smtClean="0">
                <a:solidFill>
                  <a:srgbClr val="0070C0"/>
                </a:solidFill>
                <a:latin typeface="Sakkal Majalla" pitchFamily="2" charset="-78"/>
                <a:cs typeface="Sakkal Majalla" pitchFamily="2" charset="-78"/>
              </a:rPr>
              <a:t>بنى أبو جعفر المنصور قصر الخلد فى مدينة  بغداد</a:t>
            </a:r>
          </a:p>
        </p:txBody>
      </p:sp>
      <p:sp>
        <p:nvSpPr>
          <p:cNvPr id="8" name="AutoShape 1"/>
          <p:cNvSpPr>
            <a:spLocks noChangeArrowheads="1"/>
          </p:cNvSpPr>
          <p:nvPr/>
        </p:nvSpPr>
        <p:spPr bwMode="auto">
          <a:xfrm>
            <a:off x="1893152" y="322262"/>
            <a:ext cx="5193448" cy="592138"/>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9" name="Rectangle 3"/>
          <p:cNvSpPr>
            <a:spLocks noChangeArrowheads="1"/>
          </p:cNvSpPr>
          <p:nvPr/>
        </p:nvSpPr>
        <p:spPr bwMode="auto">
          <a:xfrm>
            <a:off x="2570503" y="378768"/>
            <a:ext cx="4003019"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kumimoji="0" lang="ar-SA" sz="2400" b="1" i="0" u="none" strike="noStrike" cap="none" normalizeH="0" baseline="0" dirty="0" smtClean="0">
                <a:ln>
                  <a:noFill/>
                </a:ln>
                <a:solidFill>
                  <a:srgbClr val="002060"/>
                </a:solidFill>
                <a:effectLst/>
                <a:latin typeface="Sultan bold"/>
                <a:ea typeface="Times New Roman" pitchFamily="18" charset="0"/>
                <a:cs typeface="Arial" pitchFamily="34" charset="0"/>
              </a:rPr>
              <a:t>سابع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kumimoji="0" lang="ar-SA" sz="2400" b="1" i="0" u="none" strike="noStrike" cap="none" normalizeH="0" baseline="0" dirty="0" smtClean="0">
                <a:ln>
                  <a:noFill/>
                </a:ln>
                <a:solidFill>
                  <a:srgbClr val="FF0000"/>
                </a:solidFill>
                <a:effectLst/>
                <a:latin typeface="Sultan bold"/>
                <a:ea typeface="Times New Roman" pitchFamily="18" charset="0"/>
                <a:cs typeface="Arial" pitchFamily="34" charset="0"/>
              </a:rPr>
              <a:t>المنجزات</a:t>
            </a:r>
            <a:r>
              <a:rPr kumimoji="0" lang="ar-SA" sz="2400" b="1" i="0" u="none" strike="noStrike" cap="none" normalizeH="0" dirty="0" smtClean="0">
                <a:ln>
                  <a:noFill/>
                </a:ln>
                <a:solidFill>
                  <a:srgbClr val="FF0000"/>
                </a:solidFill>
                <a:effectLst/>
                <a:latin typeface="Sultan bold"/>
                <a:ea typeface="Times New Roman" pitchFamily="18" charset="0"/>
                <a:cs typeface="Arial" pitchFamily="34" charset="0"/>
              </a:rPr>
              <a:t> </a:t>
            </a:r>
            <a:r>
              <a:rPr kumimoji="0" lang="ar-SA" sz="2400" b="1" i="0" u="none" strike="noStrike" cap="none" normalizeH="0" dirty="0" err="1" smtClean="0">
                <a:ln>
                  <a:noFill/>
                </a:ln>
                <a:solidFill>
                  <a:srgbClr val="FF0000"/>
                </a:solidFill>
                <a:effectLst/>
                <a:latin typeface="Sultan bold"/>
                <a:ea typeface="Times New Roman" pitchFamily="18" charset="0"/>
                <a:cs typeface="Arial" pitchFamily="34" charset="0"/>
              </a:rPr>
              <a:t>البحرية</a:t>
            </a:r>
            <a:r>
              <a:rPr kumimoji="0" lang="ar-SA" sz="2400" b="1" i="0" u="none" strike="noStrike" cap="none" normalizeH="0" baseline="0" dirty="0" err="1" smtClean="0">
                <a:ln>
                  <a:noFill/>
                </a:ln>
                <a:solidFill>
                  <a:srgbClr val="FF0000"/>
                </a:solidFill>
                <a:effectLst/>
                <a:latin typeface="Sultan bold"/>
                <a:ea typeface="Times New Roman" pitchFamily="18" charset="0"/>
                <a:cs typeface="Arial" pitchFamily="34" charset="0"/>
              </a:rPr>
              <a:t> </a:t>
            </a:r>
            <a:r>
              <a:rPr kumimoji="0" lang="ar-SA" sz="2400" b="1" i="0" u="none" strike="noStrike" cap="none" normalizeH="0" baseline="0" dirty="0" smtClean="0">
                <a:ln>
                  <a:noFill/>
                </a:ln>
                <a:solidFill>
                  <a:srgbClr val="FF0000"/>
                </a:solidFill>
                <a:effectLst/>
                <a:latin typeface="Sultan bold"/>
                <a:ea typeface="Times New Roman" pitchFamily="18" charset="0"/>
                <a:cs typeface="Arial" pitchFamily="34" charset="0"/>
              </a:rPr>
              <a:t>(3</a:t>
            </a:r>
            <a:r>
              <a:rPr kumimoji="0" lang="ar-SA" sz="2400" b="1" i="0" u="none" strike="noStrike" cap="none" normalizeH="0" baseline="0" dirty="0" err="1" smtClean="0">
                <a:ln>
                  <a:noFill/>
                </a:ln>
                <a:solidFill>
                  <a:srgbClr val="FF0000"/>
                </a:solidFill>
                <a:effectLst/>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2288554477"/>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out)">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out)">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right)">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right)">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ipe(right)">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right)">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wipe(right)">
                                      <p:cBhvr>
                                        <p:cTn id="37" dur="500"/>
                                        <p:tgtEl>
                                          <p:spTgt spid="5"/>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wipe(right)">
                                      <p:cBhvr>
                                        <p:cTn id="4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P spid="5" grpId="0"/>
      <p:bldP spid="6" grpId="0"/>
      <p:bldP spid="7" grpId="0"/>
      <p:bldP spid="8" grpId="0" animBg="1"/>
      <p:bldP spid="9"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جدول 7"/>
          <p:cNvGraphicFramePr>
            <a:graphicFrameLocks noGrp="1"/>
          </p:cNvGraphicFramePr>
          <p:nvPr/>
        </p:nvGraphicFramePr>
        <p:xfrm>
          <a:off x="533400" y="1371600"/>
          <a:ext cx="8153400" cy="4419600"/>
        </p:xfrm>
        <a:graphic>
          <a:graphicData uri="http://schemas.openxmlformats.org/drawingml/2006/table">
            <a:tbl>
              <a:tblPr rtl="1" firstRow="1" bandRow="1">
                <a:tableStyleId>{91EBBBCC-DAD2-459C-BE2E-F6DE35CF9A28}</a:tableStyleId>
              </a:tblPr>
              <a:tblGrid>
                <a:gridCol w="752902"/>
                <a:gridCol w="2036928"/>
                <a:gridCol w="5363570"/>
              </a:tblGrid>
              <a:tr h="736600">
                <a:tc>
                  <a:txBody>
                    <a:bodyPr/>
                    <a:lstStyle/>
                    <a:p>
                      <a:pPr rtl="1"/>
                      <a:endParaRPr lang="ar-SA" b="1" dirty="0">
                        <a:solidFill>
                          <a:srgbClr val="FFFF00"/>
                        </a:solidFill>
                      </a:endParaRPr>
                    </a:p>
                  </a:txBody>
                  <a:tcPr/>
                </a:tc>
                <a:tc>
                  <a:txBody>
                    <a:bodyPr/>
                    <a:lstStyle/>
                    <a:p>
                      <a:pPr algn="ctr" rtl="1"/>
                      <a:r>
                        <a:rPr lang="ar-SA" sz="2400" dirty="0" smtClean="0"/>
                        <a:t>القائمة الاولى</a:t>
                      </a:r>
                      <a:endParaRPr lang="ar-SA" sz="2400" b="1" dirty="0">
                        <a:solidFill>
                          <a:schemeClr val="bg1"/>
                        </a:solidFill>
                      </a:endParaRPr>
                    </a:p>
                  </a:txBody>
                  <a:tcPr/>
                </a:tc>
                <a:tc>
                  <a:txBody>
                    <a:bodyPr/>
                    <a:lstStyle/>
                    <a:p>
                      <a:pPr algn="ctr" rtl="1"/>
                      <a:r>
                        <a:rPr lang="ar-SA" sz="2800" dirty="0" smtClean="0"/>
                        <a:t>القائمة</a:t>
                      </a:r>
                      <a:r>
                        <a:rPr lang="ar-SA" sz="2800" baseline="0" dirty="0" smtClean="0"/>
                        <a:t> الثانية </a:t>
                      </a:r>
                      <a:endParaRPr lang="ar-SA" sz="2800" b="1" dirty="0">
                        <a:solidFill>
                          <a:schemeClr val="bg1"/>
                        </a:solidFill>
                      </a:endParaRPr>
                    </a:p>
                  </a:txBody>
                  <a:tcPr/>
                </a:tc>
              </a:tr>
              <a:tr h="736600">
                <a:tc>
                  <a:txBody>
                    <a:bodyPr/>
                    <a:lstStyle/>
                    <a:p>
                      <a:pPr rtl="1"/>
                      <a:r>
                        <a:rPr lang="ar-SA" b="1" dirty="0" smtClean="0"/>
                        <a:t>1</a:t>
                      </a:r>
                      <a:endParaRPr lang="ar-SA" b="1" dirty="0">
                        <a:solidFill>
                          <a:srgbClr val="FFFF00"/>
                        </a:solidFill>
                      </a:endParaRPr>
                    </a:p>
                  </a:txBody>
                  <a:tcPr/>
                </a:tc>
                <a:tc>
                  <a:txBody>
                    <a:bodyPr/>
                    <a:lstStyle/>
                    <a:p>
                      <a:pPr algn="ctr" rtl="1"/>
                      <a:r>
                        <a:rPr lang="ar-SA" b="1" dirty="0" smtClean="0"/>
                        <a:t>سامراء</a:t>
                      </a:r>
                      <a:endParaRPr lang="ar-SA" b="1" dirty="0">
                        <a:solidFill>
                          <a:schemeClr val="tx1"/>
                        </a:solidFill>
                      </a:endParaRPr>
                    </a:p>
                  </a:txBody>
                  <a:tcPr/>
                </a:tc>
                <a:tc>
                  <a:txBody>
                    <a:bodyPr/>
                    <a:lstStyle/>
                    <a:p>
                      <a:pPr algn="r" rtl="1"/>
                      <a:r>
                        <a:rPr lang="ar-SA" b="1" dirty="0" smtClean="0"/>
                        <a:t>                    </a:t>
                      </a:r>
                      <a:r>
                        <a:rPr lang="ar-SA" b="1" dirty="0" err="1" smtClean="0"/>
                        <a:t>(    </a:t>
                      </a:r>
                      <a:r>
                        <a:rPr lang="ar-SA" b="1" dirty="0" smtClean="0"/>
                        <a:t>)    الخليفة أبو جعفر المنصور</a:t>
                      </a:r>
                      <a:endParaRPr lang="ar-SA" b="1" dirty="0">
                        <a:solidFill>
                          <a:schemeClr val="tx1"/>
                        </a:solidFill>
                      </a:endParaRPr>
                    </a:p>
                  </a:txBody>
                  <a:tcPr/>
                </a:tc>
              </a:tr>
              <a:tr h="736600">
                <a:tc>
                  <a:txBody>
                    <a:bodyPr/>
                    <a:lstStyle/>
                    <a:p>
                      <a:pPr rtl="1"/>
                      <a:r>
                        <a:rPr lang="ar-SA" b="1" dirty="0" smtClean="0"/>
                        <a:t>2</a:t>
                      </a:r>
                      <a:endParaRPr lang="ar-SA" b="1" dirty="0">
                        <a:solidFill>
                          <a:srgbClr val="FFFF00"/>
                        </a:solidFill>
                      </a:endParaRPr>
                    </a:p>
                  </a:txBody>
                  <a:tcPr/>
                </a:tc>
                <a:tc>
                  <a:txBody>
                    <a:bodyPr/>
                    <a:lstStyle/>
                    <a:p>
                      <a:pPr algn="ctr" rtl="1"/>
                      <a:r>
                        <a:rPr lang="ar-SA" b="1" dirty="0" smtClean="0"/>
                        <a:t>الزهراء</a:t>
                      </a:r>
                      <a:endParaRPr lang="ar-SA" b="1" dirty="0">
                        <a:solidFill>
                          <a:schemeClr val="tx1"/>
                        </a:solidFill>
                      </a:endParaRPr>
                    </a:p>
                  </a:txBody>
                  <a:tcPr/>
                </a:tc>
                <a:tc>
                  <a:txBody>
                    <a:bodyPr/>
                    <a:lstStyle/>
                    <a:p>
                      <a:pPr algn="r" rtl="1"/>
                      <a:r>
                        <a:rPr lang="ar-SA" b="1" dirty="0" smtClean="0"/>
                        <a:t>                   </a:t>
                      </a:r>
                      <a:r>
                        <a:rPr lang="ar-SA" b="1" dirty="0" err="1" smtClean="0"/>
                        <a:t>(    </a:t>
                      </a:r>
                      <a:r>
                        <a:rPr lang="ar-SA" b="1" dirty="0" smtClean="0"/>
                        <a:t>)    </a:t>
                      </a:r>
                      <a:r>
                        <a:rPr lang="ar-SA" b="1" baseline="0" dirty="0" smtClean="0"/>
                        <a:t> الخليفة المعتصم </a:t>
                      </a:r>
                      <a:endParaRPr lang="ar-SA" b="1" dirty="0">
                        <a:solidFill>
                          <a:schemeClr val="tx1"/>
                        </a:solidFill>
                      </a:endParaRPr>
                    </a:p>
                  </a:txBody>
                  <a:tcPr/>
                </a:tc>
              </a:tr>
              <a:tr h="736600">
                <a:tc>
                  <a:txBody>
                    <a:bodyPr/>
                    <a:lstStyle/>
                    <a:p>
                      <a:pPr rtl="1"/>
                      <a:r>
                        <a:rPr lang="ar-SA" b="1" dirty="0" smtClean="0"/>
                        <a:t>3</a:t>
                      </a:r>
                      <a:endParaRPr lang="ar-SA" b="1" dirty="0">
                        <a:solidFill>
                          <a:srgbClr val="FFFF00"/>
                        </a:solidFill>
                      </a:endParaRPr>
                    </a:p>
                  </a:txBody>
                  <a:tcPr/>
                </a:tc>
                <a:tc>
                  <a:txBody>
                    <a:bodyPr/>
                    <a:lstStyle/>
                    <a:p>
                      <a:pPr algn="ctr" rtl="1"/>
                      <a:r>
                        <a:rPr lang="ar-SA" b="1" dirty="0" smtClean="0"/>
                        <a:t>القاهرة</a:t>
                      </a:r>
                      <a:endParaRPr lang="ar-SA" b="1" dirty="0">
                        <a:solidFill>
                          <a:schemeClr val="tx1"/>
                        </a:solidFill>
                      </a:endParaRPr>
                    </a:p>
                  </a:txBody>
                  <a:tcPr/>
                </a:tc>
                <a:tc>
                  <a:txBody>
                    <a:bodyPr/>
                    <a:lstStyle/>
                    <a:p>
                      <a:pPr algn="r" rtl="1"/>
                      <a:r>
                        <a:rPr lang="ar-SA" b="1" dirty="0" smtClean="0"/>
                        <a:t>                   </a:t>
                      </a:r>
                      <a:r>
                        <a:rPr lang="ar-SA" b="1" dirty="0" err="1" smtClean="0"/>
                        <a:t>(</a:t>
                      </a:r>
                      <a:r>
                        <a:rPr lang="ar-SA" b="1" baseline="0" dirty="0" err="1" smtClean="0"/>
                        <a:t>    </a:t>
                      </a:r>
                      <a:r>
                        <a:rPr lang="ar-SA" b="1" dirty="0" smtClean="0"/>
                        <a:t>)     الخليفة عبد الرحمن الناصر</a:t>
                      </a:r>
                      <a:endParaRPr lang="ar-SA" b="1" dirty="0">
                        <a:solidFill>
                          <a:schemeClr val="tx1"/>
                        </a:solidFill>
                      </a:endParaRPr>
                    </a:p>
                  </a:txBody>
                  <a:tcPr/>
                </a:tc>
              </a:tr>
              <a:tr h="736600">
                <a:tc>
                  <a:txBody>
                    <a:bodyPr/>
                    <a:lstStyle/>
                    <a:p>
                      <a:pPr rtl="1"/>
                      <a:r>
                        <a:rPr lang="ar-SA" b="1" dirty="0" smtClean="0"/>
                        <a:t>4</a:t>
                      </a:r>
                      <a:endParaRPr lang="ar-SA" b="1" dirty="0">
                        <a:solidFill>
                          <a:srgbClr val="FFFF00"/>
                        </a:solidFill>
                      </a:endParaRPr>
                    </a:p>
                  </a:txBody>
                  <a:tcPr/>
                </a:tc>
                <a:tc>
                  <a:txBody>
                    <a:bodyPr/>
                    <a:lstStyle/>
                    <a:p>
                      <a:pPr algn="ctr" rtl="1"/>
                      <a:r>
                        <a:rPr lang="ar-SA" b="1" dirty="0" smtClean="0"/>
                        <a:t>بغداد</a:t>
                      </a:r>
                      <a:endParaRPr lang="ar-SA" b="1" dirty="0">
                        <a:solidFill>
                          <a:schemeClr val="tx1"/>
                        </a:solidFill>
                      </a:endParaRPr>
                    </a:p>
                  </a:txBody>
                  <a:tcPr/>
                </a:tc>
                <a:tc>
                  <a:txBody>
                    <a:bodyPr/>
                    <a:lstStyle/>
                    <a:p>
                      <a:pPr algn="r" rtl="1"/>
                      <a:r>
                        <a:rPr lang="ar-SA" b="1" dirty="0" smtClean="0"/>
                        <a:t>                   </a:t>
                      </a:r>
                      <a:r>
                        <a:rPr lang="ar-SA" b="1" dirty="0" err="1" smtClean="0"/>
                        <a:t>(    </a:t>
                      </a:r>
                      <a:r>
                        <a:rPr lang="ar-SA" b="1" dirty="0" smtClean="0"/>
                        <a:t>)    المنصور بن</a:t>
                      </a:r>
                      <a:r>
                        <a:rPr lang="ar-SA" b="1" baseline="0" dirty="0" smtClean="0"/>
                        <a:t> أبي عامر</a:t>
                      </a:r>
                      <a:endParaRPr lang="ar-SA" b="1" dirty="0">
                        <a:solidFill>
                          <a:schemeClr val="tx1"/>
                        </a:solidFill>
                      </a:endParaRPr>
                    </a:p>
                  </a:txBody>
                  <a:tcPr/>
                </a:tc>
              </a:tr>
              <a:tr h="736600">
                <a:tc>
                  <a:txBody>
                    <a:bodyPr/>
                    <a:lstStyle/>
                    <a:p>
                      <a:pPr rtl="1"/>
                      <a:endParaRPr lang="ar-SA" b="1">
                        <a:solidFill>
                          <a:srgbClr val="FFFF00"/>
                        </a:solidFill>
                      </a:endParaRPr>
                    </a:p>
                  </a:txBody>
                  <a:tcPr/>
                </a:tc>
                <a:tc>
                  <a:txBody>
                    <a:bodyPr/>
                    <a:lstStyle/>
                    <a:p>
                      <a:pPr rtl="1"/>
                      <a:endParaRPr lang="ar-SA" b="1" dirty="0">
                        <a:solidFill>
                          <a:srgbClr val="FFFF00"/>
                        </a:solidFill>
                      </a:endParaRPr>
                    </a:p>
                  </a:txBody>
                  <a:tcPr/>
                </a:tc>
                <a:tc>
                  <a:txBody>
                    <a:bodyPr/>
                    <a:lstStyle/>
                    <a:p>
                      <a:pPr algn="r" rtl="1"/>
                      <a:r>
                        <a:rPr lang="ar-SA" b="1" dirty="0" smtClean="0"/>
                        <a:t>                   </a:t>
                      </a:r>
                      <a:r>
                        <a:rPr lang="ar-SA" b="1" dirty="0" err="1" smtClean="0"/>
                        <a:t>(    </a:t>
                      </a:r>
                      <a:r>
                        <a:rPr lang="ar-SA" b="1" dirty="0" smtClean="0"/>
                        <a:t>)    جوهر الصقلي</a:t>
                      </a:r>
                      <a:endParaRPr lang="ar-SA" b="1" dirty="0">
                        <a:solidFill>
                          <a:schemeClr val="tx1"/>
                        </a:solidFill>
                      </a:endParaRPr>
                    </a:p>
                  </a:txBody>
                  <a:tcPr/>
                </a:tc>
              </a:tr>
            </a:tbl>
          </a:graphicData>
        </a:graphic>
      </p:graphicFrame>
      <p:sp>
        <p:nvSpPr>
          <p:cNvPr id="10" name="Rectangle 2"/>
          <p:cNvSpPr/>
          <p:nvPr/>
        </p:nvSpPr>
        <p:spPr>
          <a:xfrm>
            <a:off x="4214210" y="2819400"/>
            <a:ext cx="357790" cy="461665"/>
          </a:xfrm>
          <a:prstGeom prst="rect">
            <a:avLst/>
          </a:prstGeom>
        </p:spPr>
        <p:txBody>
          <a:bodyPr wrap="none">
            <a:spAutoFit/>
          </a:bodyPr>
          <a:lstStyle/>
          <a:p>
            <a:pPr algn="r"/>
            <a:r>
              <a:rPr lang="ar-SA" sz="2400" b="1" cap="all" dirty="0" smtClean="0">
                <a:ln w="9000" cmpd="sng">
                  <a:solidFill>
                    <a:srgbClr val="FF0000"/>
                  </a:solidFill>
                  <a:prstDash val="solid"/>
                </a:ln>
                <a:solidFill>
                  <a:srgbClr val="C00000"/>
                </a:solidFill>
                <a:effectLst>
                  <a:reflection blurRad="12700" stA="28000" endPos="45000" dist="1000" dir="5400000" sy="-100000" algn="bl" rotWithShape="0"/>
                </a:effectLst>
              </a:rPr>
              <a:t>1</a:t>
            </a:r>
            <a:endParaRPr lang="ar-SA" sz="2400" b="1" cap="all" dirty="0">
              <a:ln w="9000" cmpd="sng">
                <a:solidFill>
                  <a:srgbClr val="FF0000"/>
                </a:solidFill>
                <a:prstDash val="solid"/>
              </a:ln>
              <a:solidFill>
                <a:srgbClr val="C00000"/>
              </a:solidFill>
              <a:effectLst>
                <a:reflection blurRad="12700" stA="28000" endPos="45000" dist="1000" dir="5400000" sy="-100000" algn="bl" rotWithShape="0"/>
              </a:effectLst>
            </a:endParaRPr>
          </a:p>
        </p:txBody>
      </p:sp>
      <p:sp>
        <p:nvSpPr>
          <p:cNvPr id="11" name="Rectangle 2"/>
          <p:cNvSpPr/>
          <p:nvPr/>
        </p:nvSpPr>
        <p:spPr>
          <a:xfrm>
            <a:off x="4191000" y="2057400"/>
            <a:ext cx="357790" cy="461665"/>
          </a:xfrm>
          <a:prstGeom prst="rect">
            <a:avLst/>
          </a:prstGeom>
        </p:spPr>
        <p:txBody>
          <a:bodyPr wrap="none">
            <a:spAutoFit/>
          </a:bodyPr>
          <a:lstStyle/>
          <a:p>
            <a:pPr algn="r"/>
            <a:r>
              <a:rPr lang="ar-SA" sz="2400" b="1" cap="all" dirty="0" smtClean="0">
                <a:ln w="9000" cmpd="sng">
                  <a:solidFill>
                    <a:srgbClr val="FF0000"/>
                  </a:solidFill>
                  <a:prstDash val="solid"/>
                </a:ln>
                <a:solidFill>
                  <a:srgbClr val="C00000"/>
                </a:solidFill>
                <a:effectLst>
                  <a:reflection blurRad="12700" stA="28000" endPos="45000" dist="1000" dir="5400000" sy="-100000" algn="bl" rotWithShape="0"/>
                </a:effectLst>
              </a:rPr>
              <a:t>4</a:t>
            </a:r>
            <a:endParaRPr lang="ar-SA" sz="2400" b="1" cap="all" dirty="0">
              <a:ln w="9000" cmpd="sng">
                <a:solidFill>
                  <a:srgbClr val="FF0000"/>
                </a:solidFill>
                <a:prstDash val="solid"/>
              </a:ln>
              <a:solidFill>
                <a:srgbClr val="C00000"/>
              </a:solidFill>
              <a:effectLst>
                <a:reflection blurRad="12700" stA="28000" endPos="45000" dist="1000" dir="5400000" sy="-100000" algn="bl" rotWithShape="0"/>
              </a:effectLst>
            </a:endParaRPr>
          </a:p>
        </p:txBody>
      </p:sp>
      <p:sp>
        <p:nvSpPr>
          <p:cNvPr id="12" name="Rectangle 2"/>
          <p:cNvSpPr/>
          <p:nvPr/>
        </p:nvSpPr>
        <p:spPr>
          <a:xfrm>
            <a:off x="4191000" y="3505200"/>
            <a:ext cx="357790" cy="461665"/>
          </a:xfrm>
          <a:prstGeom prst="rect">
            <a:avLst/>
          </a:prstGeom>
        </p:spPr>
        <p:txBody>
          <a:bodyPr wrap="none">
            <a:spAutoFit/>
          </a:bodyPr>
          <a:lstStyle/>
          <a:p>
            <a:pPr algn="r"/>
            <a:r>
              <a:rPr lang="ar-SA" sz="2400" b="1" cap="all" dirty="0" smtClean="0">
                <a:ln w="9000" cmpd="sng">
                  <a:solidFill>
                    <a:srgbClr val="FF0000"/>
                  </a:solidFill>
                  <a:prstDash val="solid"/>
                </a:ln>
                <a:solidFill>
                  <a:srgbClr val="C00000"/>
                </a:solidFill>
                <a:effectLst>
                  <a:reflection blurRad="12700" stA="28000" endPos="45000" dist="1000" dir="5400000" sy="-100000" algn="bl" rotWithShape="0"/>
                </a:effectLst>
              </a:rPr>
              <a:t>2</a:t>
            </a:r>
            <a:endParaRPr lang="ar-SA" sz="2400" b="1" cap="all" dirty="0">
              <a:ln w="9000" cmpd="sng">
                <a:solidFill>
                  <a:srgbClr val="FF0000"/>
                </a:solidFill>
                <a:prstDash val="solid"/>
              </a:ln>
              <a:solidFill>
                <a:srgbClr val="C00000"/>
              </a:solidFill>
              <a:effectLst>
                <a:reflection blurRad="12700" stA="28000" endPos="45000" dist="1000" dir="5400000" sy="-100000" algn="bl" rotWithShape="0"/>
              </a:effectLst>
            </a:endParaRPr>
          </a:p>
        </p:txBody>
      </p:sp>
      <p:sp>
        <p:nvSpPr>
          <p:cNvPr id="13" name="Rectangle 2"/>
          <p:cNvSpPr/>
          <p:nvPr/>
        </p:nvSpPr>
        <p:spPr>
          <a:xfrm>
            <a:off x="4214210" y="4953000"/>
            <a:ext cx="357790" cy="461665"/>
          </a:xfrm>
          <a:prstGeom prst="rect">
            <a:avLst/>
          </a:prstGeom>
        </p:spPr>
        <p:txBody>
          <a:bodyPr wrap="none">
            <a:spAutoFit/>
          </a:bodyPr>
          <a:lstStyle/>
          <a:p>
            <a:pPr algn="r"/>
            <a:r>
              <a:rPr lang="ar-SA" sz="2400" b="1" cap="all" dirty="0" smtClean="0">
                <a:ln w="9000" cmpd="sng">
                  <a:solidFill>
                    <a:srgbClr val="FF0000"/>
                  </a:solidFill>
                  <a:prstDash val="solid"/>
                </a:ln>
                <a:solidFill>
                  <a:srgbClr val="C00000"/>
                </a:solidFill>
                <a:effectLst>
                  <a:reflection blurRad="12700" stA="28000" endPos="45000" dist="1000" dir="5400000" sy="-100000" algn="bl" rotWithShape="0"/>
                </a:effectLst>
              </a:rPr>
              <a:t>3</a:t>
            </a:r>
            <a:endParaRPr lang="ar-SA" sz="2400" b="1" cap="all" dirty="0">
              <a:ln w="9000" cmpd="sng">
                <a:solidFill>
                  <a:srgbClr val="FF0000"/>
                </a:solidFill>
                <a:prstDash val="solid"/>
              </a:ln>
              <a:solidFill>
                <a:srgbClr val="C00000"/>
              </a:solidFill>
              <a:effectLst>
                <a:reflection blurRad="12700" stA="28000" endPos="45000" dist="1000" dir="5400000" sy="-100000" algn="bl" rotWithShape="0"/>
              </a:effectLst>
            </a:endParaRPr>
          </a:p>
        </p:txBody>
      </p:sp>
      <p:sp>
        <p:nvSpPr>
          <p:cNvPr id="14" name="Flowchart: Multidocument 1"/>
          <p:cNvSpPr/>
          <p:nvPr/>
        </p:nvSpPr>
        <p:spPr>
          <a:xfrm>
            <a:off x="8020451" y="533400"/>
            <a:ext cx="818749" cy="533400"/>
          </a:xfrm>
          <a:prstGeom prst="flowChartMultidocument">
            <a:avLst/>
          </a:prstGeom>
        </p:spPr>
        <p:style>
          <a:lnRef idx="0">
            <a:schemeClr val="accent3"/>
          </a:lnRef>
          <a:fillRef idx="3">
            <a:schemeClr val="accent3"/>
          </a:fillRef>
          <a:effectRef idx="3">
            <a:schemeClr val="accent3"/>
          </a:effectRef>
          <a:fontRef idx="minor">
            <a:schemeClr val="lt1"/>
          </a:fontRef>
        </p:style>
        <p:txBody>
          <a:bodyPr rtlCol="1" anchor="ctr"/>
          <a:lstStyle/>
          <a:p>
            <a:pPr algn="ctr"/>
            <a:r>
              <a:rPr lang="en-US" sz="2800" dirty="0" smtClean="0"/>
              <a:t>2</a:t>
            </a:r>
            <a:endParaRPr lang="ar-SA" sz="2800" dirty="0"/>
          </a:p>
        </p:txBody>
      </p:sp>
      <p:sp>
        <p:nvSpPr>
          <p:cNvPr id="15" name="Rectangle 2"/>
          <p:cNvSpPr/>
          <p:nvPr/>
        </p:nvSpPr>
        <p:spPr>
          <a:xfrm>
            <a:off x="2057400" y="533400"/>
            <a:ext cx="5925020" cy="461665"/>
          </a:xfrm>
          <a:prstGeom prst="rect">
            <a:avLst/>
          </a:prstGeom>
        </p:spPr>
        <p:txBody>
          <a:bodyPr wrap="none">
            <a:spAutoFit/>
          </a:bodyPr>
          <a:lstStyle/>
          <a:p>
            <a:r>
              <a:rPr lang="ar-SA" sz="2400" b="1" dirty="0" smtClean="0">
                <a:solidFill>
                  <a:srgbClr val="7030A0"/>
                </a:solidFill>
              </a:rPr>
              <a:t>ضعي الرقم فى القائمة الثانية ما يناسبه من القائمة الأولى </a:t>
            </a:r>
            <a:endParaRPr lang="ar-SA" sz="2400" b="1" dirty="0">
              <a:solidFill>
                <a:srgbClr val="7030A0"/>
              </a:solidFill>
            </a:endParaRPr>
          </a:p>
        </p:txBody>
      </p:sp>
    </p:spTree>
    <p:extLst>
      <p:ext uri="{BB962C8B-B14F-4D97-AF65-F5344CB8AC3E}">
        <p14:creationId xmlns:p14="http://schemas.microsoft.com/office/powerpoint/2010/main" xmlns="" val="1672474082"/>
      </p:ext>
    </p:extLst>
  </p:cSld>
  <p:clrMapOvr>
    <a:masterClrMapping/>
  </p:clrMapOvr>
  <mc:AlternateContent xmlns:mc="http://schemas.openxmlformats.org/markup-compatibility/2006">
    <mc:Choice xmlns:p14="http://schemas.microsoft.com/office/powerpoint/2010/main" xmlns="" Requires="p14">
      <p:transition spd="slow" p14:dur="2000">
        <p14:prism isContent="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right)">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5"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p:cTn id="17" dur="1000" fill="hold"/>
                                        <p:tgtEl>
                                          <p:spTgt spid="8"/>
                                        </p:tgtEl>
                                        <p:attrNameLst>
                                          <p:attrName>ppt_w</p:attrName>
                                        </p:attrNameLst>
                                      </p:cBhvr>
                                      <p:tavLst>
                                        <p:tav tm="0">
                                          <p:val>
                                            <p:fltVal val="0"/>
                                          </p:val>
                                        </p:tav>
                                        <p:tav tm="100000">
                                          <p:val>
                                            <p:strVal val="#ppt_w"/>
                                          </p:val>
                                        </p:tav>
                                      </p:tavLst>
                                    </p:anim>
                                    <p:anim calcmode="lin" valueType="num">
                                      <p:cBhvr>
                                        <p:cTn id="18" dur="1000" fill="hold"/>
                                        <p:tgtEl>
                                          <p:spTgt spid="8"/>
                                        </p:tgtEl>
                                        <p:attrNameLst>
                                          <p:attrName>ppt_h</p:attrName>
                                        </p:attrNameLst>
                                      </p:cBhvr>
                                      <p:tavLst>
                                        <p:tav tm="0">
                                          <p:val>
                                            <p:fltVal val="0"/>
                                          </p:val>
                                        </p:tav>
                                        <p:tav tm="100000">
                                          <p:val>
                                            <p:strVal val="#ppt_h"/>
                                          </p:val>
                                        </p:tav>
                                      </p:tavLst>
                                    </p:anim>
                                    <p:anim calcmode="lin" valueType="num">
                                      <p:cBhvr>
                                        <p:cTn id="19" dur="1000" fill="hold"/>
                                        <p:tgtEl>
                                          <p:spTgt spid="8"/>
                                        </p:tgtEl>
                                        <p:attrNameLst>
                                          <p:attrName>ppt_x</p:attrName>
                                        </p:attrNameLst>
                                      </p:cBhvr>
                                      <p:tavLst>
                                        <p:tav tm="0" fmla="#ppt_x+(cos(-2*pi*(1-$))*-#ppt_x-sin(-2*pi*(1-$))*(1-#ppt_y))*(1-$)">
                                          <p:val>
                                            <p:fltVal val="0"/>
                                          </p:val>
                                        </p:tav>
                                        <p:tav tm="100000">
                                          <p:val>
                                            <p:fltVal val="1"/>
                                          </p:val>
                                        </p:tav>
                                      </p:tavLst>
                                    </p:anim>
                                    <p:anim calcmode="lin" valueType="num">
                                      <p:cBhvr>
                                        <p:cTn id="20" dur="1000" fill="hold"/>
                                        <p:tgtEl>
                                          <p:spTgt spid="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down)">
                                      <p:cBhvr>
                                        <p:cTn id="25" dur="580">
                                          <p:stCondLst>
                                            <p:cond delay="0"/>
                                          </p:stCondLst>
                                        </p:cTn>
                                        <p:tgtEl>
                                          <p:spTgt spid="10"/>
                                        </p:tgtEl>
                                      </p:cBhvr>
                                    </p:animEffect>
                                    <p:anim calcmode="lin" valueType="num">
                                      <p:cBhvr>
                                        <p:cTn id="26"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31" dur="26">
                                          <p:stCondLst>
                                            <p:cond delay="650"/>
                                          </p:stCondLst>
                                        </p:cTn>
                                        <p:tgtEl>
                                          <p:spTgt spid="10"/>
                                        </p:tgtEl>
                                      </p:cBhvr>
                                      <p:to x="100000" y="60000"/>
                                    </p:animScale>
                                    <p:animScale>
                                      <p:cBhvr>
                                        <p:cTn id="32" dur="166" decel="50000">
                                          <p:stCondLst>
                                            <p:cond delay="676"/>
                                          </p:stCondLst>
                                        </p:cTn>
                                        <p:tgtEl>
                                          <p:spTgt spid="10"/>
                                        </p:tgtEl>
                                      </p:cBhvr>
                                      <p:to x="100000" y="100000"/>
                                    </p:animScale>
                                    <p:animScale>
                                      <p:cBhvr>
                                        <p:cTn id="33" dur="26">
                                          <p:stCondLst>
                                            <p:cond delay="1312"/>
                                          </p:stCondLst>
                                        </p:cTn>
                                        <p:tgtEl>
                                          <p:spTgt spid="10"/>
                                        </p:tgtEl>
                                      </p:cBhvr>
                                      <p:to x="100000" y="80000"/>
                                    </p:animScale>
                                    <p:animScale>
                                      <p:cBhvr>
                                        <p:cTn id="34" dur="166" decel="50000">
                                          <p:stCondLst>
                                            <p:cond delay="1338"/>
                                          </p:stCondLst>
                                        </p:cTn>
                                        <p:tgtEl>
                                          <p:spTgt spid="10"/>
                                        </p:tgtEl>
                                      </p:cBhvr>
                                      <p:to x="100000" y="100000"/>
                                    </p:animScale>
                                    <p:animScale>
                                      <p:cBhvr>
                                        <p:cTn id="35" dur="26">
                                          <p:stCondLst>
                                            <p:cond delay="1642"/>
                                          </p:stCondLst>
                                        </p:cTn>
                                        <p:tgtEl>
                                          <p:spTgt spid="10"/>
                                        </p:tgtEl>
                                      </p:cBhvr>
                                      <p:to x="100000" y="90000"/>
                                    </p:animScale>
                                    <p:animScale>
                                      <p:cBhvr>
                                        <p:cTn id="36" dur="166" decel="50000">
                                          <p:stCondLst>
                                            <p:cond delay="1668"/>
                                          </p:stCondLst>
                                        </p:cTn>
                                        <p:tgtEl>
                                          <p:spTgt spid="10"/>
                                        </p:tgtEl>
                                      </p:cBhvr>
                                      <p:to x="100000" y="100000"/>
                                    </p:animScale>
                                    <p:animScale>
                                      <p:cBhvr>
                                        <p:cTn id="37" dur="26">
                                          <p:stCondLst>
                                            <p:cond delay="1808"/>
                                          </p:stCondLst>
                                        </p:cTn>
                                        <p:tgtEl>
                                          <p:spTgt spid="10"/>
                                        </p:tgtEl>
                                      </p:cBhvr>
                                      <p:to x="100000" y="95000"/>
                                    </p:animScale>
                                    <p:animScale>
                                      <p:cBhvr>
                                        <p:cTn id="38" dur="166" decel="50000">
                                          <p:stCondLst>
                                            <p:cond delay="1834"/>
                                          </p:stCondLst>
                                        </p:cTn>
                                        <p:tgtEl>
                                          <p:spTgt spid="10"/>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wipe(down)">
                                      <p:cBhvr>
                                        <p:cTn id="43" dur="580">
                                          <p:stCondLst>
                                            <p:cond delay="0"/>
                                          </p:stCondLst>
                                        </p:cTn>
                                        <p:tgtEl>
                                          <p:spTgt spid="12"/>
                                        </p:tgtEl>
                                      </p:cBhvr>
                                    </p:animEffect>
                                    <p:anim calcmode="lin" valueType="num">
                                      <p:cBhvr>
                                        <p:cTn id="44"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49" dur="26">
                                          <p:stCondLst>
                                            <p:cond delay="650"/>
                                          </p:stCondLst>
                                        </p:cTn>
                                        <p:tgtEl>
                                          <p:spTgt spid="12"/>
                                        </p:tgtEl>
                                      </p:cBhvr>
                                      <p:to x="100000" y="60000"/>
                                    </p:animScale>
                                    <p:animScale>
                                      <p:cBhvr>
                                        <p:cTn id="50" dur="166" decel="50000">
                                          <p:stCondLst>
                                            <p:cond delay="676"/>
                                          </p:stCondLst>
                                        </p:cTn>
                                        <p:tgtEl>
                                          <p:spTgt spid="12"/>
                                        </p:tgtEl>
                                      </p:cBhvr>
                                      <p:to x="100000" y="100000"/>
                                    </p:animScale>
                                    <p:animScale>
                                      <p:cBhvr>
                                        <p:cTn id="51" dur="26">
                                          <p:stCondLst>
                                            <p:cond delay="1312"/>
                                          </p:stCondLst>
                                        </p:cTn>
                                        <p:tgtEl>
                                          <p:spTgt spid="12"/>
                                        </p:tgtEl>
                                      </p:cBhvr>
                                      <p:to x="100000" y="80000"/>
                                    </p:animScale>
                                    <p:animScale>
                                      <p:cBhvr>
                                        <p:cTn id="52" dur="166" decel="50000">
                                          <p:stCondLst>
                                            <p:cond delay="1338"/>
                                          </p:stCondLst>
                                        </p:cTn>
                                        <p:tgtEl>
                                          <p:spTgt spid="12"/>
                                        </p:tgtEl>
                                      </p:cBhvr>
                                      <p:to x="100000" y="100000"/>
                                    </p:animScale>
                                    <p:animScale>
                                      <p:cBhvr>
                                        <p:cTn id="53" dur="26">
                                          <p:stCondLst>
                                            <p:cond delay="1642"/>
                                          </p:stCondLst>
                                        </p:cTn>
                                        <p:tgtEl>
                                          <p:spTgt spid="12"/>
                                        </p:tgtEl>
                                      </p:cBhvr>
                                      <p:to x="100000" y="90000"/>
                                    </p:animScale>
                                    <p:animScale>
                                      <p:cBhvr>
                                        <p:cTn id="54" dur="166" decel="50000">
                                          <p:stCondLst>
                                            <p:cond delay="1668"/>
                                          </p:stCondLst>
                                        </p:cTn>
                                        <p:tgtEl>
                                          <p:spTgt spid="12"/>
                                        </p:tgtEl>
                                      </p:cBhvr>
                                      <p:to x="100000" y="100000"/>
                                    </p:animScale>
                                    <p:animScale>
                                      <p:cBhvr>
                                        <p:cTn id="55" dur="26">
                                          <p:stCondLst>
                                            <p:cond delay="1808"/>
                                          </p:stCondLst>
                                        </p:cTn>
                                        <p:tgtEl>
                                          <p:spTgt spid="12"/>
                                        </p:tgtEl>
                                      </p:cBhvr>
                                      <p:to x="100000" y="95000"/>
                                    </p:animScale>
                                    <p:animScale>
                                      <p:cBhvr>
                                        <p:cTn id="56" dur="166" decel="50000">
                                          <p:stCondLst>
                                            <p:cond delay="1834"/>
                                          </p:stCondLst>
                                        </p:cTn>
                                        <p:tgtEl>
                                          <p:spTgt spid="12"/>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Effect transition="in" filter="wipe(down)">
                                      <p:cBhvr>
                                        <p:cTn id="61" dur="580">
                                          <p:stCondLst>
                                            <p:cond delay="0"/>
                                          </p:stCondLst>
                                        </p:cTn>
                                        <p:tgtEl>
                                          <p:spTgt spid="13"/>
                                        </p:tgtEl>
                                      </p:cBhvr>
                                    </p:animEffect>
                                    <p:anim calcmode="lin" valueType="num">
                                      <p:cBhvr>
                                        <p:cTn id="62"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67" dur="26">
                                          <p:stCondLst>
                                            <p:cond delay="650"/>
                                          </p:stCondLst>
                                        </p:cTn>
                                        <p:tgtEl>
                                          <p:spTgt spid="13"/>
                                        </p:tgtEl>
                                      </p:cBhvr>
                                      <p:to x="100000" y="60000"/>
                                    </p:animScale>
                                    <p:animScale>
                                      <p:cBhvr>
                                        <p:cTn id="68" dur="166" decel="50000">
                                          <p:stCondLst>
                                            <p:cond delay="676"/>
                                          </p:stCondLst>
                                        </p:cTn>
                                        <p:tgtEl>
                                          <p:spTgt spid="13"/>
                                        </p:tgtEl>
                                      </p:cBhvr>
                                      <p:to x="100000" y="100000"/>
                                    </p:animScale>
                                    <p:animScale>
                                      <p:cBhvr>
                                        <p:cTn id="69" dur="26">
                                          <p:stCondLst>
                                            <p:cond delay="1312"/>
                                          </p:stCondLst>
                                        </p:cTn>
                                        <p:tgtEl>
                                          <p:spTgt spid="13"/>
                                        </p:tgtEl>
                                      </p:cBhvr>
                                      <p:to x="100000" y="80000"/>
                                    </p:animScale>
                                    <p:animScale>
                                      <p:cBhvr>
                                        <p:cTn id="70" dur="166" decel="50000">
                                          <p:stCondLst>
                                            <p:cond delay="1338"/>
                                          </p:stCondLst>
                                        </p:cTn>
                                        <p:tgtEl>
                                          <p:spTgt spid="13"/>
                                        </p:tgtEl>
                                      </p:cBhvr>
                                      <p:to x="100000" y="100000"/>
                                    </p:animScale>
                                    <p:animScale>
                                      <p:cBhvr>
                                        <p:cTn id="71" dur="26">
                                          <p:stCondLst>
                                            <p:cond delay="1642"/>
                                          </p:stCondLst>
                                        </p:cTn>
                                        <p:tgtEl>
                                          <p:spTgt spid="13"/>
                                        </p:tgtEl>
                                      </p:cBhvr>
                                      <p:to x="100000" y="90000"/>
                                    </p:animScale>
                                    <p:animScale>
                                      <p:cBhvr>
                                        <p:cTn id="72" dur="166" decel="50000">
                                          <p:stCondLst>
                                            <p:cond delay="1668"/>
                                          </p:stCondLst>
                                        </p:cTn>
                                        <p:tgtEl>
                                          <p:spTgt spid="13"/>
                                        </p:tgtEl>
                                      </p:cBhvr>
                                      <p:to x="100000" y="100000"/>
                                    </p:animScale>
                                    <p:animScale>
                                      <p:cBhvr>
                                        <p:cTn id="73" dur="26">
                                          <p:stCondLst>
                                            <p:cond delay="1808"/>
                                          </p:stCondLst>
                                        </p:cTn>
                                        <p:tgtEl>
                                          <p:spTgt spid="13"/>
                                        </p:tgtEl>
                                      </p:cBhvr>
                                      <p:to x="100000" y="95000"/>
                                    </p:animScale>
                                    <p:animScale>
                                      <p:cBhvr>
                                        <p:cTn id="74" dur="166" decel="50000">
                                          <p:stCondLst>
                                            <p:cond delay="1834"/>
                                          </p:stCondLst>
                                        </p:cTn>
                                        <p:tgtEl>
                                          <p:spTgt spid="13"/>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11"/>
                                        </p:tgtEl>
                                        <p:attrNameLst>
                                          <p:attrName>style.visibility</p:attrName>
                                        </p:attrNameLst>
                                      </p:cBhvr>
                                      <p:to>
                                        <p:strVal val="visible"/>
                                      </p:to>
                                    </p:set>
                                    <p:animEffect transition="in" filter="wipe(down)">
                                      <p:cBhvr>
                                        <p:cTn id="79" dur="580">
                                          <p:stCondLst>
                                            <p:cond delay="0"/>
                                          </p:stCondLst>
                                        </p:cTn>
                                        <p:tgtEl>
                                          <p:spTgt spid="11"/>
                                        </p:tgtEl>
                                      </p:cBhvr>
                                    </p:animEffect>
                                    <p:anim calcmode="lin" valueType="num">
                                      <p:cBhvr>
                                        <p:cTn id="80"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85" dur="26">
                                          <p:stCondLst>
                                            <p:cond delay="650"/>
                                          </p:stCondLst>
                                        </p:cTn>
                                        <p:tgtEl>
                                          <p:spTgt spid="11"/>
                                        </p:tgtEl>
                                      </p:cBhvr>
                                      <p:to x="100000" y="60000"/>
                                    </p:animScale>
                                    <p:animScale>
                                      <p:cBhvr>
                                        <p:cTn id="86" dur="166" decel="50000">
                                          <p:stCondLst>
                                            <p:cond delay="676"/>
                                          </p:stCondLst>
                                        </p:cTn>
                                        <p:tgtEl>
                                          <p:spTgt spid="11"/>
                                        </p:tgtEl>
                                      </p:cBhvr>
                                      <p:to x="100000" y="100000"/>
                                    </p:animScale>
                                    <p:animScale>
                                      <p:cBhvr>
                                        <p:cTn id="87" dur="26">
                                          <p:stCondLst>
                                            <p:cond delay="1312"/>
                                          </p:stCondLst>
                                        </p:cTn>
                                        <p:tgtEl>
                                          <p:spTgt spid="11"/>
                                        </p:tgtEl>
                                      </p:cBhvr>
                                      <p:to x="100000" y="80000"/>
                                    </p:animScale>
                                    <p:animScale>
                                      <p:cBhvr>
                                        <p:cTn id="88" dur="166" decel="50000">
                                          <p:stCondLst>
                                            <p:cond delay="1338"/>
                                          </p:stCondLst>
                                        </p:cTn>
                                        <p:tgtEl>
                                          <p:spTgt spid="11"/>
                                        </p:tgtEl>
                                      </p:cBhvr>
                                      <p:to x="100000" y="100000"/>
                                    </p:animScale>
                                    <p:animScale>
                                      <p:cBhvr>
                                        <p:cTn id="89" dur="26">
                                          <p:stCondLst>
                                            <p:cond delay="1642"/>
                                          </p:stCondLst>
                                        </p:cTn>
                                        <p:tgtEl>
                                          <p:spTgt spid="11"/>
                                        </p:tgtEl>
                                      </p:cBhvr>
                                      <p:to x="100000" y="90000"/>
                                    </p:animScale>
                                    <p:animScale>
                                      <p:cBhvr>
                                        <p:cTn id="90" dur="166" decel="50000">
                                          <p:stCondLst>
                                            <p:cond delay="1668"/>
                                          </p:stCondLst>
                                        </p:cTn>
                                        <p:tgtEl>
                                          <p:spTgt spid="11"/>
                                        </p:tgtEl>
                                      </p:cBhvr>
                                      <p:to x="100000" y="100000"/>
                                    </p:animScale>
                                    <p:animScale>
                                      <p:cBhvr>
                                        <p:cTn id="91" dur="26">
                                          <p:stCondLst>
                                            <p:cond delay="1808"/>
                                          </p:stCondLst>
                                        </p:cTn>
                                        <p:tgtEl>
                                          <p:spTgt spid="11"/>
                                        </p:tgtEl>
                                      </p:cBhvr>
                                      <p:to x="100000" y="95000"/>
                                    </p:animScale>
                                    <p:animScale>
                                      <p:cBhvr>
                                        <p:cTn id="92"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animBg="1"/>
      <p:bldP spid="15"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879422" y="1447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4" name="AutoShape 1"/>
          <p:cNvSpPr>
            <a:spLocks noChangeArrowheads="1"/>
          </p:cNvSpPr>
          <p:nvPr/>
        </p:nvSpPr>
        <p:spPr bwMode="auto">
          <a:xfrm>
            <a:off x="1786732" y="359391"/>
            <a:ext cx="5147468" cy="5810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5" name="Rectangle 3"/>
          <p:cNvSpPr>
            <a:spLocks noChangeArrowheads="1"/>
          </p:cNvSpPr>
          <p:nvPr/>
        </p:nvSpPr>
        <p:spPr bwMode="auto">
          <a:xfrm>
            <a:off x="2886571" y="457200"/>
            <a:ext cx="3389069"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000" b="1" dirty="0" smtClean="0">
                <a:solidFill>
                  <a:srgbClr val="002060"/>
                </a:solidFill>
                <a:latin typeface="Sultan bold"/>
                <a:ea typeface="Times New Roman" pitchFamily="18" charset="0"/>
                <a:cs typeface="Arial" pitchFamily="34" charset="0"/>
              </a:rPr>
              <a:t>ثامن</a:t>
            </a:r>
            <a:r>
              <a:rPr kumimoji="0" lang="ar-EG" sz="20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0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000" b="1" dirty="0" smtClean="0">
                <a:solidFill>
                  <a:srgbClr val="FF0000"/>
                </a:solidFill>
                <a:latin typeface="Sultan bold"/>
                <a:ea typeface="Times New Roman" pitchFamily="18" charset="0"/>
                <a:cs typeface="Arial" pitchFamily="34" charset="0"/>
              </a:rPr>
              <a:t>المنجزات الحضارية(3</a:t>
            </a:r>
            <a:r>
              <a:rPr lang="ar-SA" sz="2000" b="1" dirty="0" err="1" smtClean="0">
                <a:solidFill>
                  <a:srgbClr val="FF0000"/>
                </a:solidFill>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1600200" y="1524000"/>
            <a:ext cx="6324600" cy="400110"/>
          </a:xfrm>
          <a:prstGeom prst="rect">
            <a:avLst/>
          </a:prstGeom>
        </p:spPr>
        <p:txBody>
          <a:bodyPr wrap="square">
            <a:spAutoFit/>
          </a:bodyPr>
          <a:lstStyle/>
          <a:p>
            <a:pPr algn="r" rtl="1"/>
            <a:r>
              <a:rPr lang="ar-SA" sz="2000" b="1" dirty="0" smtClean="0">
                <a:solidFill>
                  <a:srgbClr val="7030A0"/>
                </a:solidFill>
              </a:rPr>
              <a:t>أكملي الفراغات التالية</a:t>
            </a:r>
            <a:endParaRPr lang="en-US" sz="2000" dirty="0">
              <a:solidFill>
                <a:srgbClr val="7030A0"/>
              </a:solidFill>
            </a:endParaRPr>
          </a:p>
        </p:txBody>
      </p:sp>
      <p:sp>
        <p:nvSpPr>
          <p:cNvPr id="11" name="Rectangle 10"/>
          <p:cNvSpPr/>
          <p:nvPr/>
        </p:nvSpPr>
        <p:spPr>
          <a:xfrm>
            <a:off x="2438400" y="2209800"/>
            <a:ext cx="1600200" cy="381000"/>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الأندلس</a:t>
            </a:r>
            <a:endParaRPr lang="ar-SA" dirty="0"/>
          </a:p>
        </p:txBody>
      </p:sp>
      <p:sp>
        <p:nvSpPr>
          <p:cNvPr id="14" name="Rectangle 3"/>
          <p:cNvSpPr/>
          <p:nvPr/>
        </p:nvSpPr>
        <p:spPr>
          <a:xfrm>
            <a:off x="1981200" y="2145521"/>
            <a:ext cx="6858000" cy="1131079"/>
          </a:xfrm>
          <a:prstGeom prst="rect">
            <a:avLst/>
          </a:prstGeom>
        </p:spPr>
        <p:txBody>
          <a:bodyPr wrap="square">
            <a:spAutoFit/>
          </a:bodyPr>
          <a:lstStyle/>
          <a:p>
            <a:pPr algn="r" rtl="1">
              <a:lnSpc>
                <a:spcPct val="200000"/>
              </a:lnSpc>
            </a:pPr>
            <a:r>
              <a:rPr lang="ar-SA" b="1" dirty="0" smtClean="0"/>
              <a:t>1- انتقلت الحضارة الاسلامية الى أوروبا عبر عدة جسور </a:t>
            </a:r>
            <a:r>
              <a:rPr lang="ar-SA" b="1" dirty="0" err="1" smtClean="0"/>
              <a:t>أهمها .......................</a:t>
            </a:r>
            <a:r>
              <a:rPr lang="ar-SA" b="1" dirty="0" smtClean="0"/>
              <a:t> </a:t>
            </a:r>
            <a:r>
              <a:rPr lang="ar-SA" b="1" dirty="0" err="1" smtClean="0"/>
              <a:t>و ......................</a:t>
            </a:r>
            <a:r>
              <a:rPr lang="ar-SA" b="1" dirty="0" smtClean="0"/>
              <a:t> </a:t>
            </a:r>
            <a:r>
              <a:rPr lang="ar-SA" b="1" dirty="0" err="1" smtClean="0"/>
              <a:t>و .........................</a:t>
            </a:r>
            <a:endParaRPr lang="en-US" dirty="0"/>
          </a:p>
        </p:txBody>
      </p:sp>
      <p:sp>
        <p:nvSpPr>
          <p:cNvPr id="15" name="Rectangle 3"/>
          <p:cNvSpPr/>
          <p:nvPr/>
        </p:nvSpPr>
        <p:spPr>
          <a:xfrm>
            <a:off x="510223" y="3821668"/>
            <a:ext cx="8328977" cy="369332"/>
          </a:xfrm>
          <a:prstGeom prst="rect">
            <a:avLst/>
          </a:prstGeom>
        </p:spPr>
        <p:txBody>
          <a:bodyPr wrap="square">
            <a:spAutoFit/>
          </a:bodyPr>
          <a:lstStyle/>
          <a:p>
            <a:pPr algn="r" rtl="1"/>
            <a:r>
              <a:rPr lang="ar-SA" b="1" dirty="0" smtClean="0"/>
              <a:t>2- كان للمسلمين فضل فى </a:t>
            </a:r>
            <a:r>
              <a:rPr lang="ar-SA" b="1" dirty="0" err="1" smtClean="0"/>
              <a:t>تنقيح ........................</a:t>
            </a:r>
            <a:r>
              <a:rPr lang="ar-SA" b="1" dirty="0" smtClean="0"/>
              <a:t> الهندية وتعليمها </a:t>
            </a:r>
            <a:r>
              <a:rPr lang="ar-SA" b="1" dirty="0" err="1" smtClean="0"/>
              <a:t>لـ ...........................</a:t>
            </a:r>
            <a:endParaRPr lang="en-US" dirty="0"/>
          </a:p>
        </p:txBody>
      </p:sp>
      <p:sp>
        <p:nvSpPr>
          <p:cNvPr id="16" name="Rectangle 10"/>
          <p:cNvSpPr/>
          <p:nvPr/>
        </p:nvSpPr>
        <p:spPr>
          <a:xfrm>
            <a:off x="5261144" y="3657600"/>
            <a:ext cx="606256"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الأرقام</a:t>
            </a:r>
            <a:endParaRPr lang="ar-SA" dirty="0"/>
          </a:p>
        </p:txBody>
      </p:sp>
      <p:sp>
        <p:nvSpPr>
          <p:cNvPr id="12" name="Rectangle 10"/>
          <p:cNvSpPr/>
          <p:nvPr/>
        </p:nvSpPr>
        <p:spPr>
          <a:xfrm>
            <a:off x="7162800" y="2743200"/>
            <a:ext cx="1600200" cy="381000"/>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صقلية</a:t>
            </a:r>
            <a:endParaRPr lang="ar-SA" dirty="0"/>
          </a:p>
        </p:txBody>
      </p:sp>
      <p:sp>
        <p:nvSpPr>
          <p:cNvPr id="13" name="Rectangle 10"/>
          <p:cNvSpPr/>
          <p:nvPr/>
        </p:nvSpPr>
        <p:spPr>
          <a:xfrm>
            <a:off x="5410200" y="2743200"/>
            <a:ext cx="1600200" cy="381000"/>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الحروب الصليبية</a:t>
            </a:r>
            <a:endParaRPr lang="ar-SA" dirty="0"/>
          </a:p>
        </p:txBody>
      </p:sp>
      <p:sp>
        <p:nvSpPr>
          <p:cNvPr id="17" name="Rectangle 10"/>
          <p:cNvSpPr/>
          <p:nvPr/>
        </p:nvSpPr>
        <p:spPr>
          <a:xfrm>
            <a:off x="2057400" y="3657600"/>
            <a:ext cx="825867"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الاوروبيين</a:t>
            </a:r>
            <a:endParaRPr lang="ar-SA" dirty="0"/>
          </a:p>
        </p:txBody>
      </p:sp>
    </p:spTree>
    <p:extLst>
      <p:ext uri="{BB962C8B-B14F-4D97-AF65-F5344CB8AC3E}">
        <p14:creationId xmlns:p14="http://schemas.microsoft.com/office/powerpoint/2010/main" xmlns="" val="185160502"/>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2"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wipe(right)">
                                      <p:cBhvr>
                                        <p:cTn id="25" dur="500"/>
                                        <p:tgtEl>
                                          <p:spTgt spid="14"/>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2"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wipe(right)">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2"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wipe(right)">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2" fill="hold" grpId="0"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wipe(right)">
                                      <p:cBhvr>
                                        <p:cTn id="40" dur="500"/>
                                        <p:tgtEl>
                                          <p:spTgt spid="13"/>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2" fill="hold" grpId="0" nodeType="clickEffect">
                                  <p:stCondLst>
                                    <p:cond delay="0"/>
                                  </p:stCondLst>
                                  <p:childTnLst>
                                    <p:set>
                                      <p:cBhvr>
                                        <p:cTn id="44" dur="1" fill="hold">
                                          <p:stCondLst>
                                            <p:cond delay="0"/>
                                          </p:stCondLst>
                                        </p:cTn>
                                        <p:tgtEl>
                                          <p:spTgt spid="15"/>
                                        </p:tgtEl>
                                        <p:attrNameLst>
                                          <p:attrName>style.visibility</p:attrName>
                                        </p:attrNameLst>
                                      </p:cBhvr>
                                      <p:to>
                                        <p:strVal val="visible"/>
                                      </p:to>
                                    </p:set>
                                    <p:animEffect transition="in" filter="wipe(right)">
                                      <p:cBhvr>
                                        <p:cTn id="45" dur="500"/>
                                        <p:tgtEl>
                                          <p:spTgt spid="15"/>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2" fill="hold" grpId="0" nodeType="click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wipe(right)">
                                      <p:cBhvr>
                                        <p:cTn id="50" dur="500"/>
                                        <p:tgtEl>
                                          <p:spTgt spid="16"/>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2"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Effect transition="in" filter="wipe(right)">
                                      <p:cBhvr>
                                        <p:cTn id="55"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P spid="6" grpId="0"/>
      <p:bldP spid="11" grpId="0"/>
      <p:bldP spid="14" grpId="0"/>
      <p:bldP spid="15" grpId="0"/>
      <p:bldP spid="16" grpId="0"/>
      <p:bldP spid="12" grpId="0"/>
      <p:bldP spid="13" grpId="0"/>
      <p:bldP spid="1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53340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3" name="AutoShape 1"/>
          <p:cNvSpPr>
            <a:spLocks noChangeArrowheads="1"/>
          </p:cNvSpPr>
          <p:nvPr/>
        </p:nvSpPr>
        <p:spPr bwMode="auto">
          <a:xfrm>
            <a:off x="1828800" y="304800"/>
            <a:ext cx="5925911" cy="592138"/>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4" name="Rectangle 3"/>
          <p:cNvSpPr>
            <a:spLocks noChangeArrowheads="1"/>
          </p:cNvSpPr>
          <p:nvPr/>
        </p:nvSpPr>
        <p:spPr bwMode="auto">
          <a:xfrm>
            <a:off x="1981200" y="304800"/>
            <a:ext cx="586740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الثالث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kumimoji="0" lang="ar-SA" sz="2400" b="1" i="0" u="none" strike="noStrike" cap="none" normalizeH="0" baseline="0" dirty="0" smtClean="0">
                <a:ln>
                  <a:noFill/>
                </a:ln>
                <a:solidFill>
                  <a:srgbClr val="FF0000"/>
                </a:solidFill>
                <a:effectLst/>
                <a:latin typeface="Sultan bold"/>
                <a:ea typeface="Times New Roman" pitchFamily="18" charset="0"/>
                <a:cs typeface="Arial" pitchFamily="34" charset="0"/>
              </a:rPr>
              <a:t>نماذج مختارة من المؤرخين المسلمين</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Flowchart: Multidocument 4"/>
          <p:cNvSpPr/>
          <p:nvPr/>
        </p:nvSpPr>
        <p:spPr>
          <a:xfrm>
            <a:off x="7921171" y="1328024"/>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7" name="Rectangle 6"/>
          <p:cNvSpPr/>
          <p:nvPr/>
        </p:nvSpPr>
        <p:spPr>
          <a:xfrm>
            <a:off x="0" y="2325469"/>
            <a:ext cx="8698191" cy="1200329"/>
          </a:xfrm>
          <a:prstGeom prst="rect">
            <a:avLst/>
          </a:prstGeom>
        </p:spPr>
        <p:txBody>
          <a:bodyPr wrap="square">
            <a:spAutoFit/>
          </a:bodyPr>
          <a:lstStyle/>
          <a:p>
            <a:pPr algn="r" rtl="1">
              <a:lnSpc>
                <a:spcPct val="200000"/>
              </a:lnSpc>
            </a:pPr>
            <a:r>
              <a:rPr lang="ar-SA" b="1" dirty="0"/>
              <a:t>1- </a:t>
            </a:r>
            <a:r>
              <a:rPr lang="ar-SA" b="1" dirty="0" smtClean="0"/>
              <a:t>ألف بن الأثير فى التاريخ الإسلامي </a:t>
            </a:r>
            <a:r>
              <a:rPr lang="ar-SA" b="1" dirty="0" err="1" smtClean="0"/>
              <a:t>كتاب .........................</a:t>
            </a:r>
            <a:r>
              <a:rPr lang="ar-SA" b="1" dirty="0" smtClean="0"/>
              <a:t> واعتمد فيه على التسجيل</a:t>
            </a:r>
          </a:p>
          <a:p>
            <a:pPr algn="r" rtl="1">
              <a:lnSpc>
                <a:spcPct val="200000"/>
              </a:lnSpc>
            </a:pPr>
            <a:r>
              <a:rPr lang="ar-SA" b="1" dirty="0" smtClean="0"/>
              <a:t> </a:t>
            </a:r>
            <a:r>
              <a:rPr lang="ar-SA" b="1" dirty="0" err="1" smtClean="0"/>
              <a:t>..............................................</a:t>
            </a:r>
            <a:r>
              <a:rPr lang="ar-SA" b="1" dirty="0"/>
              <a:t>						</a:t>
            </a:r>
            <a:endParaRPr lang="en-US" dirty="0"/>
          </a:p>
        </p:txBody>
      </p:sp>
      <p:sp>
        <p:nvSpPr>
          <p:cNvPr id="8" name="Rectangle 7"/>
          <p:cNvSpPr/>
          <p:nvPr/>
        </p:nvSpPr>
        <p:spPr>
          <a:xfrm>
            <a:off x="685800" y="4057710"/>
            <a:ext cx="8032802" cy="646331"/>
          </a:xfrm>
          <a:prstGeom prst="rect">
            <a:avLst/>
          </a:prstGeom>
        </p:spPr>
        <p:txBody>
          <a:bodyPr wrap="square">
            <a:spAutoFit/>
          </a:bodyPr>
          <a:lstStyle/>
          <a:p>
            <a:pPr algn="r" rtl="1"/>
            <a:r>
              <a:rPr lang="ar-SA" b="1" dirty="0"/>
              <a:t>2- </a:t>
            </a:r>
            <a:r>
              <a:rPr lang="ar-SA" b="1" dirty="0" smtClean="0"/>
              <a:t>صنف بن كثير مؤلفة </a:t>
            </a:r>
            <a:r>
              <a:rPr lang="ar-SA" b="1" dirty="0" err="1" smtClean="0"/>
              <a:t>التاريخي ..............................</a:t>
            </a:r>
            <a:r>
              <a:rPr lang="ar-SA" b="1" dirty="0" smtClean="0"/>
              <a:t> فاغتني فيه </a:t>
            </a:r>
            <a:r>
              <a:rPr lang="ar-SA" b="1" dirty="0" err="1" smtClean="0"/>
              <a:t>بنقد .......................</a:t>
            </a:r>
            <a:r>
              <a:rPr lang="ar-SA" dirty="0"/>
              <a:t>			</a:t>
            </a:r>
            <a:endParaRPr lang="en-US" dirty="0"/>
          </a:p>
        </p:txBody>
      </p:sp>
      <p:sp>
        <p:nvSpPr>
          <p:cNvPr id="14" name="Rectangle 5"/>
          <p:cNvSpPr/>
          <p:nvPr/>
        </p:nvSpPr>
        <p:spPr>
          <a:xfrm>
            <a:off x="1371600" y="1447800"/>
            <a:ext cx="6553200" cy="400110"/>
          </a:xfrm>
          <a:prstGeom prst="rect">
            <a:avLst/>
          </a:prstGeom>
        </p:spPr>
        <p:txBody>
          <a:bodyPr wrap="square">
            <a:spAutoFit/>
          </a:bodyPr>
          <a:lstStyle/>
          <a:p>
            <a:pPr algn="r"/>
            <a:r>
              <a:rPr lang="ar-SA" sz="2000" b="1" dirty="0" smtClean="0"/>
              <a:t>أكملي الفراغات التالية</a:t>
            </a:r>
            <a:endParaRPr lang="ar-SA" sz="2000" b="1" dirty="0"/>
          </a:p>
        </p:txBody>
      </p:sp>
      <p:sp>
        <p:nvSpPr>
          <p:cNvPr id="13" name="Rectangle 5"/>
          <p:cNvSpPr/>
          <p:nvPr/>
        </p:nvSpPr>
        <p:spPr>
          <a:xfrm>
            <a:off x="6019800" y="2895600"/>
            <a:ext cx="2430474" cy="400110"/>
          </a:xfrm>
          <a:prstGeom prst="rect">
            <a:avLst/>
          </a:prstGeom>
        </p:spPr>
        <p:txBody>
          <a:bodyPr wrap="none">
            <a:spAutoFit/>
          </a:bodyPr>
          <a:lstStyle/>
          <a:p>
            <a:r>
              <a:rPr lang="ar-SA" sz="2000" b="1" dirty="0" smtClean="0">
                <a:solidFill>
                  <a:srgbClr val="00B0F0"/>
                </a:solidFill>
                <a:latin typeface="Sakkal Majalla" pitchFamily="2" charset="-78"/>
                <a:cs typeface="Sakkal Majalla" pitchFamily="2" charset="-78"/>
              </a:rPr>
              <a:t>الحولي وذكر الأحداث الصغري</a:t>
            </a:r>
            <a:endParaRPr lang="ar-SA" sz="2000" b="1" dirty="0">
              <a:solidFill>
                <a:srgbClr val="00B0F0"/>
              </a:solidFill>
              <a:latin typeface="Sakkal Majalla" pitchFamily="2" charset="-78"/>
              <a:cs typeface="Sakkal Majalla" pitchFamily="2" charset="-78"/>
            </a:endParaRPr>
          </a:p>
        </p:txBody>
      </p:sp>
      <p:sp>
        <p:nvSpPr>
          <p:cNvPr id="18" name="Rectangle 5"/>
          <p:cNvSpPr/>
          <p:nvPr/>
        </p:nvSpPr>
        <p:spPr>
          <a:xfrm>
            <a:off x="3505200" y="2419290"/>
            <a:ext cx="2056289" cy="400110"/>
          </a:xfrm>
          <a:prstGeom prst="rect">
            <a:avLst/>
          </a:prstGeom>
        </p:spPr>
        <p:txBody>
          <a:bodyPr wrap="square">
            <a:spAutoFit/>
          </a:bodyPr>
          <a:lstStyle/>
          <a:p>
            <a:pPr algn="ctr"/>
            <a:r>
              <a:rPr lang="ar-SA" sz="2000" b="1" dirty="0" smtClean="0">
                <a:solidFill>
                  <a:srgbClr val="00B0F0"/>
                </a:solidFill>
                <a:latin typeface="Sakkal Majalla" pitchFamily="2" charset="-78"/>
                <a:cs typeface="Sakkal Majalla" pitchFamily="2" charset="-78"/>
              </a:rPr>
              <a:t>الكامل فى التاريخ</a:t>
            </a:r>
            <a:endParaRPr lang="ar-SA" sz="2000" b="1" dirty="0">
              <a:solidFill>
                <a:srgbClr val="00B0F0"/>
              </a:solidFill>
              <a:latin typeface="Sakkal Majalla" pitchFamily="2" charset="-78"/>
              <a:cs typeface="Sakkal Majalla" pitchFamily="2" charset="-78"/>
            </a:endParaRPr>
          </a:p>
        </p:txBody>
      </p:sp>
      <p:sp>
        <p:nvSpPr>
          <p:cNvPr id="19" name="Rectangle 5"/>
          <p:cNvSpPr/>
          <p:nvPr/>
        </p:nvSpPr>
        <p:spPr>
          <a:xfrm>
            <a:off x="4648200" y="3962400"/>
            <a:ext cx="1297150" cy="400110"/>
          </a:xfrm>
          <a:prstGeom prst="rect">
            <a:avLst/>
          </a:prstGeom>
        </p:spPr>
        <p:txBody>
          <a:bodyPr wrap="none">
            <a:spAutoFit/>
          </a:bodyPr>
          <a:lstStyle/>
          <a:p>
            <a:r>
              <a:rPr lang="ar-SA" sz="2000" b="1" dirty="0" smtClean="0">
                <a:solidFill>
                  <a:srgbClr val="00B0F0"/>
                </a:solidFill>
                <a:latin typeface="Sakkal Majalla" pitchFamily="2" charset="-78"/>
                <a:cs typeface="Sakkal Majalla" pitchFamily="2" charset="-78"/>
              </a:rPr>
              <a:t>البداية والنهاية</a:t>
            </a:r>
            <a:endParaRPr lang="ar-SA" sz="2000" b="1" dirty="0">
              <a:solidFill>
                <a:srgbClr val="00B0F0"/>
              </a:solidFill>
              <a:latin typeface="Sakkal Majalla" pitchFamily="2" charset="-78"/>
              <a:cs typeface="Sakkal Majalla" pitchFamily="2" charset="-78"/>
            </a:endParaRPr>
          </a:p>
        </p:txBody>
      </p:sp>
      <p:sp>
        <p:nvSpPr>
          <p:cNvPr id="12" name="Rectangle 5"/>
          <p:cNvSpPr/>
          <p:nvPr/>
        </p:nvSpPr>
        <p:spPr>
          <a:xfrm>
            <a:off x="1447800" y="3962400"/>
            <a:ext cx="1561646" cy="400110"/>
          </a:xfrm>
          <a:prstGeom prst="rect">
            <a:avLst/>
          </a:prstGeom>
        </p:spPr>
        <p:txBody>
          <a:bodyPr wrap="none">
            <a:spAutoFit/>
          </a:bodyPr>
          <a:lstStyle/>
          <a:p>
            <a:r>
              <a:rPr lang="ar-SA" sz="2000" b="1" dirty="0" smtClean="0">
                <a:solidFill>
                  <a:srgbClr val="00B0F0"/>
                </a:solidFill>
                <a:latin typeface="Sakkal Majalla" pitchFamily="2" charset="-78"/>
                <a:cs typeface="Sakkal Majalla" pitchFamily="2" charset="-78"/>
              </a:rPr>
              <a:t>الروايات التاريخية</a:t>
            </a:r>
            <a:endParaRPr lang="ar-SA" sz="2000" b="1" dirty="0">
              <a:solidFill>
                <a:srgbClr val="00B0F0"/>
              </a:solidFill>
              <a:latin typeface="Sakkal Majalla" pitchFamily="2" charset="-78"/>
              <a:cs typeface="Sakkal Majalla" pitchFamily="2" charset="-78"/>
            </a:endParaRPr>
          </a:p>
        </p:txBody>
      </p:sp>
    </p:spTree>
    <p:extLst>
      <p:ext uri="{BB962C8B-B14F-4D97-AF65-F5344CB8AC3E}">
        <p14:creationId xmlns:p14="http://schemas.microsoft.com/office/powerpoint/2010/main" xmlns="" val="2964199076"/>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9"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 calcmode="lin" valueType="num">
                                      <p:cBhvr additive="base">
                                        <p:cTn id="28" dur="500" fill="hold"/>
                                        <p:tgtEl>
                                          <p:spTgt spid="14"/>
                                        </p:tgtEl>
                                        <p:attrNameLst>
                                          <p:attrName>ppt_x</p:attrName>
                                        </p:attrNameLst>
                                      </p:cBhvr>
                                      <p:tavLst>
                                        <p:tav tm="0">
                                          <p:val>
                                            <p:strVal val="0-#ppt_w/2"/>
                                          </p:val>
                                        </p:tav>
                                        <p:tav tm="100000">
                                          <p:val>
                                            <p:strVal val="#ppt_x"/>
                                          </p:val>
                                        </p:tav>
                                      </p:tavLst>
                                    </p:anim>
                                    <p:anim calcmode="lin" valueType="num">
                                      <p:cBhvr additive="base">
                                        <p:cTn id="29" dur="5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7" presetClass="entr" presetSubtype="0" fill="hold" grpId="0" nodeType="clickEffect">
                                  <p:stCondLst>
                                    <p:cond delay="0"/>
                                  </p:stCondLst>
                                  <p:childTnLst>
                                    <p:set>
                                      <p:cBhvr>
                                        <p:cTn id="33" dur="1" fill="hold">
                                          <p:stCondLst>
                                            <p:cond delay="0"/>
                                          </p:stCondLst>
                                        </p:cTn>
                                        <p:tgtEl>
                                          <p:spTgt spid="5"/>
                                        </p:tgtEl>
                                        <p:attrNameLst>
                                          <p:attrName>style.visibility</p:attrName>
                                        </p:attrNameLst>
                                      </p:cBhvr>
                                      <p:to>
                                        <p:strVal val="visible"/>
                                      </p:to>
                                    </p:set>
                                    <p:animEffect transition="in" filter="fade">
                                      <p:cBhvr>
                                        <p:cTn id="34" dur="1000"/>
                                        <p:tgtEl>
                                          <p:spTgt spid="5"/>
                                        </p:tgtEl>
                                      </p:cBhvr>
                                    </p:animEffect>
                                    <p:anim calcmode="lin" valueType="num">
                                      <p:cBhvr>
                                        <p:cTn id="35" dur="1000" fill="hold"/>
                                        <p:tgtEl>
                                          <p:spTgt spid="5"/>
                                        </p:tgtEl>
                                        <p:attrNameLst>
                                          <p:attrName>ppt_x</p:attrName>
                                        </p:attrNameLst>
                                      </p:cBhvr>
                                      <p:tavLst>
                                        <p:tav tm="0">
                                          <p:val>
                                            <p:strVal val="#ppt_x"/>
                                          </p:val>
                                        </p:tav>
                                        <p:tav tm="100000">
                                          <p:val>
                                            <p:strVal val="#ppt_x"/>
                                          </p:val>
                                        </p:tav>
                                      </p:tavLst>
                                    </p:anim>
                                    <p:anim calcmode="lin" valueType="num">
                                      <p:cBhvr>
                                        <p:cTn id="3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7"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fade">
                                      <p:cBhvr>
                                        <p:cTn id="41" dur="1000"/>
                                        <p:tgtEl>
                                          <p:spTgt spid="7"/>
                                        </p:tgtEl>
                                      </p:cBhvr>
                                    </p:animEffect>
                                    <p:anim calcmode="lin" valueType="num">
                                      <p:cBhvr>
                                        <p:cTn id="42" dur="1000" fill="hold"/>
                                        <p:tgtEl>
                                          <p:spTgt spid="7"/>
                                        </p:tgtEl>
                                        <p:attrNameLst>
                                          <p:attrName>ppt_x</p:attrName>
                                        </p:attrNameLst>
                                      </p:cBhvr>
                                      <p:tavLst>
                                        <p:tav tm="0">
                                          <p:val>
                                            <p:strVal val="#ppt_x"/>
                                          </p:val>
                                        </p:tav>
                                        <p:tav tm="100000">
                                          <p:val>
                                            <p:strVal val="#ppt_x"/>
                                          </p:val>
                                        </p:tav>
                                      </p:tavLst>
                                    </p:anim>
                                    <p:anim calcmode="lin" valueType="num">
                                      <p:cBhvr>
                                        <p:cTn id="4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7" presetClass="entr" presetSubtype="0" fill="hold" grpId="0" nodeType="clickEffect">
                                  <p:stCondLst>
                                    <p:cond delay="0"/>
                                  </p:stCondLst>
                                  <p:childTnLst>
                                    <p:set>
                                      <p:cBhvr>
                                        <p:cTn id="47" dur="1" fill="hold">
                                          <p:stCondLst>
                                            <p:cond delay="0"/>
                                          </p:stCondLst>
                                        </p:cTn>
                                        <p:tgtEl>
                                          <p:spTgt spid="8"/>
                                        </p:tgtEl>
                                        <p:attrNameLst>
                                          <p:attrName>style.visibility</p:attrName>
                                        </p:attrNameLst>
                                      </p:cBhvr>
                                      <p:to>
                                        <p:strVal val="visible"/>
                                      </p:to>
                                    </p:set>
                                    <p:animEffect transition="in" filter="fade">
                                      <p:cBhvr>
                                        <p:cTn id="48" dur="1000"/>
                                        <p:tgtEl>
                                          <p:spTgt spid="8"/>
                                        </p:tgtEl>
                                      </p:cBhvr>
                                    </p:animEffect>
                                    <p:anim calcmode="lin" valueType="num">
                                      <p:cBhvr>
                                        <p:cTn id="49" dur="1000" fill="hold"/>
                                        <p:tgtEl>
                                          <p:spTgt spid="8"/>
                                        </p:tgtEl>
                                        <p:attrNameLst>
                                          <p:attrName>ppt_x</p:attrName>
                                        </p:attrNameLst>
                                      </p:cBhvr>
                                      <p:tavLst>
                                        <p:tav tm="0">
                                          <p:val>
                                            <p:strVal val="#ppt_x"/>
                                          </p:val>
                                        </p:tav>
                                        <p:tav tm="100000">
                                          <p:val>
                                            <p:strVal val="#ppt_x"/>
                                          </p:val>
                                        </p:tav>
                                      </p:tavLst>
                                    </p:anim>
                                    <p:anim calcmode="lin" valueType="num">
                                      <p:cBhvr>
                                        <p:cTn id="5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2" presetClass="entr" presetSubtype="2" fill="hold" grpId="0" nodeType="clickEffect">
                                  <p:stCondLst>
                                    <p:cond delay="0"/>
                                  </p:stCondLst>
                                  <p:childTnLst>
                                    <p:set>
                                      <p:cBhvr>
                                        <p:cTn id="54" dur="1" fill="hold">
                                          <p:stCondLst>
                                            <p:cond delay="0"/>
                                          </p:stCondLst>
                                        </p:cTn>
                                        <p:tgtEl>
                                          <p:spTgt spid="18">
                                            <p:txEl>
                                              <p:pRg st="0" end="0"/>
                                            </p:txEl>
                                          </p:spTgt>
                                        </p:tgtEl>
                                        <p:attrNameLst>
                                          <p:attrName>style.visibility</p:attrName>
                                        </p:attrNameLst>
                                      </p:cBhvr>
                                      <p:to>
                                        <p:strVal val="visible"/>
                                      </p:to>
                                    </p:set>
                                    <p:animEffect transition="in" filter="wipe(right)">
                                      <p:cBhvr>
                                        <p:cTn id="55" dur="500"/>
                                        <p:tgtEl>
                                          <p:spTgt spid="18">
                                            <p:txEl>
                                              <p:pRg st="0" end="0"/>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2" fill="hold" grpId="0" nodeType="clickEffect">
                                  <p:stCondLst>
                                    <p:cond delay="0"/>
                                  </p:stCondLst>
                                  <p:childTnLst>
                                    <p:set>
                                      <p:cBhvr>
                                        <p:cTn id="59" dur="1" fill="hold">
                                          <p:stCondLst>
                                            <p:cond delay="0"/>
                                          </p:stCondLst>
                                        </p:cTn>
                                        <p:tgtEl>
                                          <p:spTgt spid="13">
                                            <p:txEl>
                                              <p:pRg st="0" end="0"/>
                                            </p:txEl>
                                          </p:spTgt>
                                        </p:tgtEl>
                                        <p:attrNameLst>
                                          <p:attrName>style.visibility</p:attrName>
                                        </p:attrNameLst>
                                      </p:cBhvr>
                                      <p:to>
                                        <p:strVal val="visible"/>
                                      </p:to>
                                    </p:set>
                                    <p:animEffect transition="in" filter="wipe(right)">
                                      <p:cBhvr>
                                        <p:cTn id="60" dur="500"/>
                                        <p:tgtEl>
                                          <p:spTgt spid="13">
                                            <p:txEl>
                                              <p:pRg st="0" end="0"/>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2" fill="hold" grpId="0" nodeType="clickEffect">
                                  <p:stCondLst>
                                    <p:cond delay="0"/>
                                  </p:stCondLst>
                                  <p:childTnLst>
                                    <p:set>
                                      <p:cBhvr>
                                        <p:cTn id="64" dur="1" fill="hold">
                                          <p:stCondLst>
                                            <p:cond delay="0"/>
                                          </p:stCondLst>
                                        </p:cTn>
                                        <p:tgtEl>
                                          <p:spTgt spid="19">
                                            <p:txEl>
                                              <p:pRg st="0" end="0"/>
                                            </p:txEl>
                                          </p:spTgt>
                                        </p:tgtEl>
                                        <p:attrNameLst>
                                          <p:attrName>style.visibility</p:attrName>
                                        </p:attrNameLst>
                                      </p:cBhvr>
                                      <p:to>
                                        <p:strVal val="visible"/>
                                      </p:to>
                                    </p:set>
                                    <p:animEffect transition="in" filter="wipe(right)">
                                      <p:cBhvr>
                                        <p:cTn id="65" dur="500"/>
                                        <p:tgtEl>
                                          <p:spTgt spid="19">
                                            <p:txEl>
                                              <p:pRg st="0" end="0"/>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2" fill="hold" grpId="0" nodeType="clickEffect">
                                  <p:stCondLst>
                                    <p:cond delay="0"/>
                                  </p:stCondLst>
                                  <p:childTnLst>
                                    <p:set>
                                      <p:cBhvr>
                                        <p:cTn id="69" dur="1" fill="hold">
                                          <p:stCondLst>
                                            <p:cond delay="0"/>
                                          </p:stCondLst>
                                        </p:cTn>
                                        <p:tgtEl>
                                          <p:spTgt spid="12">
                                            <p:txEl>
                                              <p:pRg st="0" end="0"/>
                                            </p:txEl>
                                          </p:spTgt>
                                        </p:tgtEl>
                                        <p:attrNameLst>
                                          <p:attrName>style.visibility</p:attrName>
                                        </p:attrNameLst>
                                      </p:cBhvr>
                                      <p:to>
                                        <p:strVal val="visible"/>
                                      </p:to>
                                    </p:set>
                                    <p:animEffect transition="in" filter="wipe(right)">
                                      <p:cBhvr>
                                        <p:cTn id="70"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5" grpId="0" animBg="1"/>
      <p:bldP spid="7" grpId="0"/>
      <p:bldP spid="8" grpId="0"/>
      <p:bldP spid="14" grpId="0"/>
      <p:bldP spid="13" grpId="0" build="p"/>
      <p:bldP spid="18" grpId="0" build="p"/>
      <p:bldP spid="19" grpId="0" build="p"/>
      <p:bldP spid="12"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894208" y="1447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3" name="Rectangle 2"/>
          <p:cNvSpPr/>
          <p:nvPr/>
        </p:nvSpPr>
        <p:spPr>
          <a:xfrm>
            <a:off x="1143000" y="1519535"/>
            <a:ext cx="6751208" cy="461665"/>
          </a:xfrm>
          <a:prstGeom prst="rect">
            <a:avLst/>
          </a:prstGeom>
        </p:spPr>
        <p:txBody>
          <a:bodyPr wrap="square">
            <a:spAutoFit/>
          </a:bodyPr>
          <a:lstStyle/>
          <a:p>
            <a:pPr algn="r" rtl="1"/>
            <a:r>
              <a:rPr lang="ar-SA" sz="2400" b="1" dirty="0" smtClean="0">
                <a:solidFill>
                  <a:srgbClr val="7030A0"/>
                </a:solidFill>
              </a:rPr>
              <a:t>حللي العبارة التالية</a:t>
            </a:r>
            <a:endParaRPr lang="en-US" sz="2400" dirty="0">
              <a:solidFill>
                <a:srgbClr val="7030A0"/>
              </a:solidFill>
            </a:endParaRPr>
          </a:p>
        </p:txBody>
      </p:sp>
      <p:sp>
        <p:nvSpPr>
          <p:cNvPr id="10" name="Rectangle 5"/>
          <p:cNvSpPr/>
          <p:nvPr/>
        </p:nvSpPr>
        <p:spPr>
          <a:xfrm>
            <a:off x="1828800" y="2590800"/>
            <a:ext cx="7010400" cy="369332"/>
          </a:xfrm>
          <a:prstGeom prst="rect">
            <a:avLst/>
          </a:prstGeom>
        </p:spPr>
        <p:txBody>
          <a:bodyPr wrap="square">
            <a:spAutoFit/>
          </a:bodyPr>
          <a:lstStyle/>
          <a:p>
            <a:pPr algn="r" rtl="1"/>
            <a:r>
              <a:rPr lang="ar-SA" b="1" dirty="0" smtClean="0"/>
              <a:t>للحروب الصليبية أثر فى تطور فن الحرب عند الأوروبيين</a:t>
            </a:r>
            <a:endParaRPr lang="en-US" dirty="0"/>
          </a:p>
        </p:txBody>
      </p:sp>
      <p:sp>
        <p:nvSpPr>
          <p:cNvPr id="11" name="Rectangle 9"/>
          <p:cNvSpPr/>
          <p:nvPr/>
        </p:nvSpPr>
        <p:spPr>
          <a:xfrm rot="20716511">
            <a:off x="2053026" y="3402675"/>
            <a:ext cx="3522189" cy="1020269"/>
          </a:xfrm>
          <a:prstGeom prst="rect">
            <a:avLst/>
          </a:prstGeom>
          <a:noFill/>
        </p:spPr>
        <p:txBody>
          <a:bodyPr wrap="none" lIns="91440" tIns="45720" rIns="91440" bIns="45720">
            <a:prstTxWarp prst="textWave2">
              <a:avLst>
                <a:gd name="adj1" fmla="val 20000"/>
                <a:gd name="adj2" fmla="val -6495"/>
              </a:avLst>
            </a:prstTxWarp>
            <a:spAutoFit/>
          </a:bodyPr>
          <a:lstStyle/>
          <a:p>
            <a:pPr algn="ctr"/>
            <a:r>
              <a:rPr lang="ar-SA"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مناقشة جماعية</a:t>
            </a:r>
            <a:endPar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xmlns="" val="1672474082"/>
      </p:ext>
    </p:extLst>
  </p:cSld>
  <p:clrMapOvr>
    <a:masterClrMapping/>
  </p:clrMapOvr>
  <mc:AlternateContent xmlns:mc="http://schemas.openxmlformats.org/markup-compatibility/2006">
    <mc:Choice xmlns:p14="http://schemas.microsoft.com/office/powerpoint/2010/main" xmlns="" Requires="p14">
      <p:transition spd="slow" p14:dur="2000">
        <p14:prism isContent="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up)">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up)">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p:cTn id="22" dur="500" fill="hold"/>
                                        <p:tgtEl>
                                          <p:spTgt spid="11"/>
                                        </p:tgtEl>
                                        <p:attrNameLst>
                                          <p:attrName>ppt_w</p:attrName>
                                        </p:attrNameLst>
                                      </p:cBhvr>
                                      <p:tavLst>
                                        <p:tav tm="0">
                                          <p:val>
                                            <p:fltVal val="0"/>
                                          </p:val>
                                        </p:tav>
                                        <p:tav tm="100000">
                                          <p:val>
                                            <p:strVal val="#ppt_w"/>
                                          </p:val>
                                        </p:tav>
                                      </p:tavLst>
                                    </p:anim>
                                    <p:anim calcmode="lin" valueType="num">
                                      <p:cBhvr>
                                        <p:cTn id="23" dur="500" fill="hold"/>
                                        <p:tgtEl>
                                          <p:spTgt spid="11"/>
                                        </p:tgtEl>
                                        <p:attrNameLst>
                                          <p:attrName>ppt_h</p:attrName>
                                        </p:attrNameLst>
                                      </p:cBhvr>
                                      <p:tavLst>
                                        <p:tav tm="0">
                                          <p:val>
                                            <p:fltVal val="0"/>
                                          </p:val>
                                        </p:tav>
                                        <p:tav tm="100000">
                                          <p:val>
                                            <p:strVal val="#ppt_h"/>
                                          </p:val>
                                        </p:tav>
                                      </p:tavLst>
                                    </p:anim>
                                    <p:animEffect transition="in" filter="fade">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19" presetClass="entr" presetSubtype="10" fill="hold" grpId="1" nodeType="click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p:cTn id="29" dur="5000" fill="hold"/>
                                        <p:tgtEl>
                                          <p:spTgt spid="11"/>
                                        </p:tgtEl>
                                        <p:attrNameLst>
                                          <p:attrName>ppt_w</p:attrName>
                                        </p:attrNameLst>
                                      </p:cBhvr>
                                      <p:tavLst>
                                        <p:tav tm="0" fmla="#ppt_w*sin(2.5*pi*$)">
                                          <p:val>
                                            <p:fltVal val="0"/>
                                          </p:val>
                                        </p:tav>
                                        <p:tav tm="100000">
                                          <p:val>
                                            <p:fltVal val="1"/>
                                          </p:val>
                                        </p:tav>
                                      </p:tavLst>
                                    </p:anim>
                                    <p:anim calcmode="lin" valueType="num">
                                      <p:cBhvr>
                                        <p:cTn id="30" dur="5000" fill="hold"/>
                                        <p:tgtEl>
                                          <p:spTgt spid="1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10" grpId="0"/>
      <p:bldP spid="11" grpId="0"/>
      <p:bldP spid="11" grpId="1"/>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879422" y="1447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6" name="Rectangle 5"/>
          <p:cNvSpPr/>
          <p:nvPr/>
        </p:nvSpPr>
        <p:spPr>
          <a:xfrm>
            <a:off x="1543449" y="1561588"/>
            <a:ext cx="6324600" cy="400110"/>
          </a:xfrm>
          <a:prstGeom prst="rect">
            <a:avLst/>
          </a:prstGeom>
        </p:spPr>
        <p:txBody>
          <a:bodyPr wrap="square">
            <a:spAutoFit/>
          </a:bodyPr>
          <a:lstStyle/>
          <a:p>
            <a:pPr algn="r" rtl="1"/>
            <a:r>
              <a:rPr lang="ar-SA" sz="2000" b="1" dirty="0" smtClean="0">
                <a:solidFill>
                  <a:srgbClr val="7030A0"/>
                </a:solidFill>
              </a:rPr>
              <a:t>اذكري السبب لما يأتي</a:t>
            </a:r>
            <a:endParaRPr lang="en-US" sz="2000" dirty="0">
              <a:solidFill>
                <a:srgbClr val="7030A0"/>
              </a:solidFill>
            </a:endParaRPr>
          </a:p>
        </p:txBody>
      </p:sp>
      <p:sp>
        <p:nvSpPr>
          <p:cNvPr id="11" name="Rectangle 10"/>
          <p:cNvSpPr/>
          <p:nvPr/>
        </p:nvSpPr>
        <p:spPr>
          <a:xfrm>
            <a:off x="1447800" y="2895600"/>
            <a:ext cx="7460352" cy="369332"/>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حبا للتنقل والترحال فى سبيل التجارة وطلب العلم </a:t>
            </a:r>
            <a:endParaRPr lang="ar-SA" dirty="0"/>
          </a:p>
        </p:txBody>
      </p:sp>
      <p:sp>
        <p:nvSpPr>
          <p:cNvPr id="14" name="Rectangle 3"/>
          <p:cNvSpPr/>
          <p:nvPr/>
        </p:nvSpPr>
        <p:spPr>
          <a:xfrm>
            <a:off x="1676400" y="2438400"/>
            <a:ext cx="6858000" cy="369332"/>
          </a:xfrm>
          <a:prstGeom prst="rect">
            <a:avLst/>
          </a:prstGeom>
        </p:spPr>
        <p:txBody>
          <a:bodyPr wrap="square">
            <a:spAutoFit/>
          </a:bodyPr>
          <a:lstStyle/>
          <a:p>
            <a:pPr algn="r" rtl="1"/>
            <a:r>
              <a:rPr lang="ar-SA" b="1" dirty="0" smtClean="0"/>
              <a:t>1- اهتمام المسلمين بعلم البلدانيات</a:t>
            </a:r>
            <a:endParaRPr lang="en-US" dirty="0"/>
          </a:p>
        </p:txBody>
      </p:sp>
      <p:sp>
        <p:nvSpPr>
          <p:cNvPr id="15" name="Rectangle 3"/>
          <p:cNvSpPr/>
          <p:nvPr/>
        </p:nvSpPr>
        <p:spPr>
          <a:xfrm>
            <a:off x="1775777" y="3528536"/>
            <a:ext cx="6858000" cy="369332"/>
          </a:xfrm>
          <a:prstGeom prst="rect">
            <a:avLst/>
          </a:prstGeom>
        </p:spPr>
        <p:txBody>
          <a:bodyPr wrap="square">
            <a:spAutoFit/>
          </a:bodyPr>
          <a:lstStyle/>
          <a:p>
            <a:pPr algn="r" rtl="1"/>
            <a:r>
              <a:rPr lang="ar-SA" b="1" dirty="0" smtClean="0"/>
              <a:t>2- حرص المسلمين على إلحاق كليات الطب بالمستشفيات</a:t>
            </a:r>
            <a:endParaRPr lang="en-US" dirty="0"/>
          </a:p>
        </p:txBody>
      </p:sp>
      <p:sp>
        <p:nvSpPr>
          <p:cNvPr id="16" name="Rectangle 10"/>
          <p:cNvSpPr/>
          <p:nvPr/>
        </p:nvSpPr>
        <p:spPr>
          <a:xfrm>
            <a:off x="4281768" y="4038600"/>
            <a:ext cx="2728632"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حتى تكون دراسة الطب عملية واقعية</a:t>
            </a:r>
            <a:endParaRPr lang="ar-SA" dirty="0"/>
          </a:p>
        </p:txBody>
      </p:sp>
      <p:sp>
        <p:nvSpPr>
          <p:cNvPr id="12" name="AutoShape 1"/>
          <p:cNvSpPr>
            <a:spLocks noChangeArrowheads="1"/>
          </p:cNvSpPr>
          <p:nvPr/>
        </p:nvSpPr>
        <p:spPr bwMode="auto">
          <a:xfrm>
            <a:off x="2362200" y="359391"/>
            <a:ext cx="4572000" cy="5810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13" name="Rectangle 3"/>
          <p:cNvSpPr>
            <a:spLocks noChangeArrowheads="1"/>
          </p:cNvSpPr>
          <p:nvPr/>
        </p:nvSpPr>
        <p:spPr bwMode="auto">
          <a:xfrm>
            <a:off x="2901803" y="457200"/>
            <a:ext cx="3358613"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a:t>
            </a:r>
            <a:r>
              <a:rPr kumimoji="0" lang="ar-SA" sz="2000" b="1" i="0" u="none" strike="noStrike" cap="none" normalizeH="0" baseline="0" dirty="0" smtClean="0">
                <a:ln>
                  <a:noFill/>
                </a:ln>
                <a:solidFill>
                  <a:srgbClr val="002060"/>
                </a:solidFill>
                <a:effectLst/>
                <a:latin typeface="Sultan bold"/>
                <a:ea typeface="Times New Roman" pitchFamily="18" charset="0"/>
                <a:cs typeface="Arial" pitchFamily="34" charset="0"/>
              </a:rPr>
              <a:t>تاسع</a:t>
            </a:r>
            <a:r>
              <a:rPr kumimoji="0" lang="ar-EG" sz="20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0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000" b="1" dirty="0" smtClean="0">
                <a:solidFill>
                  <a:srgbClr val="FF0000"/>
                </a:solidFill>
                <a:latin typeface="Sultan bold"/>
                <a:ea typeface="Times New Roman" pitchFamily="18" charset="0"/>
                <a:cs typeface="Arial" pitchFamily="34" charset="0"/>
              </a:rPr>
              <a:t>المنجزات الحضارية(4</a:t>
            </a:r>
            <a:r>
              <a:rPr lang="ar-SA" sz="2000" b="1" dirty="0" err="1" smtClean="0">
                <a:solidFill>
                  <a:srgbClr val="FF0000"/>
                </a:solidFill>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185160502"/>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arn(inVertic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2"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wipe(right)">
                                      <p:cBhvr>
                                        <p:cTn id="25" dur="500"/>
                                        <p:tgtEl>
                                          <p:spTgt spid="14"/>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2"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wipe(right)">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2"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wipe(right)">
                                      <p:cBhvr>
                                        <p:cTn id="35" dur="500"/>
                                        <p:tgtEl>
                                          <p:spTgt spid="15"/>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2" fill="hold" grpId="0" nodeType="click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wipe(right)">
                                      <p:cBhvr>
                                        <p:cTn id="4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p:bldP spid="11" grpId="0"/>
      <p:bldP spid="14" grpId="0"/>
      <p:bldP spid="15" grpId="0"/>
      <p:bldP spid="16" grpId="0"/>
      <p:bldP spid="12" grpId="0" animBg="1"/>
      <p:bldP spid="13"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249051" y="914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3" name="Rectangle 2"/>
          <p:cNvSpPr/>
          <p:nvPr/>
        </p:nvSpPr>
        <p:spPr>
          <a:xfrm>
            <a:off x="1497843" y="986135"/>
            <a:ext cx="6751208" cy="461665"/>
          </a:xfrm>
          <a:prstGeom prst="rect">
            <a:avLst/>
          </a:prstGeom>
        </p:spPr>
        <p:txBody>
          <a:bodyPr wrap="square">
            <a:spAutoFit/>
          </a:bodyPr>
          <a:lstStyle/>
          <a:p>
            <a:pPr algn="r" rtl="1"/>
            <a:r>
              <a:rPr lang="ar-SA" sz="2400" b="1" dirty="0" smtClean="0">
                <a:solidFill>
                  <a:srgbClr val="7030A0"/>
                </a:solidFill>
              </a:rPr>
              <a:t>ما أبرز ما اثر المسلمين فى مجال الفيزياء</a:t>
            </a:r>
            <a:endParaRPr lang="en-US" sz="2400" dirty="0">
              <a:solidFill>
                <a:srgbClr val="7030A0"/>
              </a:solidFill>
            </a:endParaRPr>
          </a:p>
        </p:txBody>
      </p:sp>
      <p:sp>
        <p:nvSpPr>
          <p:cNvPr id="6" name="Rectangle 10"/>
          <p:cNvSpPr/>
          <p:nvPr/>
        </p:nvSpPr>
        <p:spPr>
          <a:xfrm>
            <a:off x="533400" y="1828800"/>
            <a:ext cx="8305800" cy="1131079"/>
          </a:xfrm>
          <a:prstGeom prst="rect">
            <a:avLst/>
          </a:prstGeom>
        </p:spPr>
        <p:txBody>
          <a:bodyPr wrap="square">
            <a:spAutoFit/>
          </a:bodyPr>
          <a:lstStyle/>
          <a:p>
            <a:pPr algn="ctr">
              <a:lnSpc>
                <a:spcPct val="200000"/>
              </a:lnSpc>
            </a:pPr>
            <a:r>
              <a:rPr lang="ar-SA" b="1" dirty="0" smtClean="0">
                <a:solidFill>
                  <a:srgbClr val="0070C0"/>
                </a:solidFill>
                <a:latin typeface="Sakkal Majalla" pitchFamily="2" charset="-78"/>
                <a:cs typeface="Sakkal Majalla" pitchFamily="2" charset="-78"/>
              </a:rPr>
              <a:t>لقد تفوقوا فى هذا المجال وقالوا ان الضوء يسبق الصوت وعرفوا قانون الجاذبية وقد اشتغل الحسن بن الهيثم بالعدسات والبصريات وكتب عدة رسائل فى أضواء الكواكب وصنف كتاب المناظر وتناول انكسار الضوء وقانون الانعكاس</a:t>
            </a:r>
            <a:endParaRPr lang="ar-SA" dirty="0"/>
          </a:p>
        </p:txBody>
      </p:sp>
    </p:spTree>
    <p:extLst>
      <p:ext uri="{BB962C8B-B14F-4D97-AF65-F5344CB8AC3E}">
        <p14:creationId xmlns:p14="http://schemas.microsoft.com/office/powerpoint/2010/main" xmlns="" val="1672474082"/>
      </p:ext>
    </p:extLst>
  </p:cSld>
  <p:clrMapOvr>
    <a:masterClrMapping/>
  </p:clrMapOvr>
  <mc:AlternateContent xmlns:mc="http://schemas.openxmlformats.org/markup-compatibility/2006">
    <mc:Choice xmlns:p14="http://schemas.microsoft.com/office/powerpoint/2010/main" xmlns="" Requires="p14">
      <p:transition spd="slow" p14:dur="2000">
        <p14:prism isContent="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up)">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righ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6"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Multidocument 1"/>
          <p:cNvSpPr/>
          <p:nvPr/>
        </p:nvSpPr>
        <p:spPr>
          <a:xfrm>
            <a:off x="7879422" y="914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7" name="Rectangle 2"/>
          <p:cNvSpPr>
            <a:spLocks noChangeArrowheads="1"/>
          </p:cNvSpPr>
          <p:nvPr/>
        </p:nvSpPr>
        <p:spPr bwMode="auto">
          <a:xfrm>
            <a:off x="0" y="-53340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8" name="Rectangle 5"/>
          <p:cNvSpPr/>
          <p:nvPr/>
        </p:nvSpPr>
        <p:spPr>
          <a:xfrm>
            <a:off x="1600200" y="990600"/>
            <a:ext cx="6324600" cy="400110"/>
          </a:xfrm>
          <a:prstGeom prst="rect">
            <a:avLst/>
          </a:prstGeom>
        </p:spPr>
        <p:txBody>
          <a:bodyPr wrap="square">
            <a:spAutoFit/>
          </a:bodyPr>
          <a:lstStyle/>
          <a:p>
            <a:pPr algn="r" rtl="1"/>
            <a:r>
              <a:rPr lang="ar-SA" sz="2000" b="1" dirty="0" smtClean="0">
                <a:solidFill>
                  <a:srgbClr val="7030A0"/>
                </a:solidFill>
              </a:rPr>
              <a:t>أكملي الفراغات التالية</a:t>
            </a:r>
            <a:endParaRPr lang="en-US" sz="2000" dirty="0">
              <a:solidFill>
                <a:srgbClr val="7030A0"/>
              </a:solidFill>
            </a:endParaRPr>
          </a:p>
        </p:txBody>
      </p:sp>
      <p:sp>
        <p:nvSpPr>
          <p:cNvPr id="9" name="Rectangle 10"/>
          <p:cNvSpPr/>
          <p:nvPr/>
        </p:nvSpPr>
        <p:spPr>
          <a:xfrm>
            <a:off x="5791200" y="1676400"/>
            <a:ext cx="1600200" cy="381000"/>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الساعة</a:t>
            </a:r>
            <a:endParaRPr lang="ar-SA" dirty="0"/>
          </a:p>
        </p:txBody>
      </p:sp>
      <p:sp>
        <p:nvSpPr>
          <p:cNvPr id="10" name="Rectangle 3"/>
          <p:cNvSpPr/>
          <p:nvPr/>
        </p:nvSpPr>
        <p:spPr>
          <a:xfrm>
            <a:off x="762000" y="1612121"/>
            <a:ext cx="8077200" cy="1200329"/>
          </a:xfrm>
          <a:prstGeom prst="rect">
            <a:avLst/>
          </a:prstGeom>
        </p:spPr>
        <p:txBody>
          <a:bodyPr wrap="square">
            <a:spAutoFit/>
          </a:bodyPr>
          <a:lstStyle/>
          <a:p>
            <a:pPr algn="r" rtl="1">
              <a:lnSpc>
                <a:spcPct val="200000"/>
              </a:lnSpc>
            </a:pPr>
            <a:r>
              <a:rPr lang="ar-SA" b="1" dirty="0" smtClean="0"/>
              <a:t>1- صنع </a:t>
            </a:r>
            <a:r>
              <a:rPr lang="ar-SA" b="1" dirty="0" err="1" smtClean="0"/>
              <a:t>المسلمون .......................</a:t>
            </a:r>
            <a:r>
              <a:rPr lang="ar-SA" b="1" dirty="0" smtClean="0"/>
              <a:t> </a:t>
            </a:r>
            <a:r>
              <a:rPr lang="ar-SA" b="1" dirty="0" err="1" smtClean="0"/>
              <a:t>الدقاقة</a:t>
            </a:r>
            <a:r>
              <a:rPr lang="ar-SA" b="1" dirty="0" smtClean="0"/>
              <a:t> وأهدافها الخليفة </a:t>
            </a:r>
            <a:r>
              <a:rPr lang="ar-SA" b="1" dirty="0" err="1" smtClean="0"/>
              <a:t>العباسي ......................</a:t>
            </a:r>
            <a:r>
              <a:rPr lang="ar-SA" b="1" dirty="0" smtClean="0"/>
              <a:t> الى ملك الفرنجة شارلمان</a:t>
            </a:r>
            <a:endParaRPr lang="en-US" dirty="0"/>
          </a:p>
        </p:txBody>
      </p:sp>
      <p:sp>
        <p:nvSpPr>
          <p:cNvPr id="11" name="Rectangle 3"/>
          <p:cNvSpPr/>
          <p:nvPr/>
        </p:nvSpPr>
        <p:spPr>
          <a:xfrm>
            <a:off x="510223" y="3288268"/>
            <a:ext cx="8328977" cy="1200329"/>
          </a:xfrm>
          <a:prstGeom prst="rect">
            <a:avLst/>
          </a:prstGeom>
        </p:spPr>
        <p:txBody>
          <a:bodyPr wrap="square">
            <a:spAutoFit/>
          </a:bodyPr>
          <a:lstStyle/>
          <a:p>
            <a:pPr algn="r" rtl="1">
              <a:lnSpc>
                <a:spcPct val="200000"/>
              </a:lnSpc>
            </a:pPr>
            <a:r>
              <a:rPr lang="ar-SA" b="1" dirty="0" smtClean="0"/>
              <a:t>2- اشتغل العالم </a:t>
            </a:r>
            <a:r>
              <a:rPr lang="ar-SA" b="1" dirty="0" err="1" smtClean="0"/>
              <a:t>المسلم ........................</a:t>
            </a:r>
            <a:r>
              <a:rPr lang="ar-SA" b="1" dirty="0" smtClean="0"/>
              <a:t> بالعدسات والبصريات وكتب عدة رسائل فى  </a:t>
            </a:r>
            <a:r>
              <a:rPr lang="ar-SA" b="1" dirty="0" err="1" smtClean="0"/>
              <a:t>أضواء ...........................</a:t>
            </a:r>
            <a:endParaRPr lang="en-US" dirty="0"/>
          </a:p>
        </p:txBody>
      </p:sp>
      <p:sp>
        <p:nvSpPr>
          <p:cNvPr id="12" name="Rectangle 10"/>
          <p:cNvSpPr/>
          <p:nvPr/>
        </p:nvSpPr>
        <p:spPr>
          <a:xfrm>
            <a:off x="5638800" y="3364468"/>
            <a:ext cx="1348446"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الحسن بن الهيثم</a:t>
            </a:r>
            <a:endParaRPr lang="ar-SA" dirty="0"/>
          </a:p>
        </p:txBody>
      </p:sp>
      <p:sp>
        <p:nvSpPr>
          <p:cNvPr id="13" name="Rectangle 10"/>
          <p:cNvSpPr/>
          <p:nvPr/>
        </p:nvSpPr>
        <p:spPr>
          <a:xfrm>
            <a:off x="1905000" y="1676400"/>
            <a:ext cx="1600200" cy="381000"/>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هارون الرشيد</a:t>
            </a:r>
            <a:endParaRPr lang="ar-SA" dirty="0"/>
          </a:p>
        </p:txBody>
      </p:sp>
      <p:sp>
        <p:nvSpPr>
          <p:cNvPr id="15" name="Rectangle 10"/>
          <p:cNvSpPr/>
          <p:nvPr/>
        </p:nvSpPr>
        <p:spPr>
          <a:xfrm>
            <a:off x="7467600" y="3886200"/>
            <a:ext cx="772969"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الكواكب</a:t>
            </a:r>
            <a:endParaRPr lang="ar-SA" dirty="0"/>
          </a:p>
        </p:txBody>
      </p:sp>
    </p:spTree>
    <p:extLst>
      <p:ext uri="{BB962C8B-B14F-4D97-AF65-F5344CB8AC3E}">
        <p14:creationId xmlns:p14="http://schemas.microsoft.com/office/powerpoint/2010/main" xmlns="" val="1672474082"/>
      </p:ext>
    </p:extLst>
  </p:cSld>
  <p:clrMapOvr>
    <a:masterClrMapping/>
  </p:clrMapOvr>
  <mc:AlternateContent xmlns:mc="http://schemas.openxmlformats.org/markup-compatibility/2006">
    <mc:Choice xmlns:p14="http://schemas.microsoft.com/office/powerpoint/2010/main" xmlns="" Requires="p14">
      <p:transition spd="slow" p14:dur="2000">
        <p14:prism isContent="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right)">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right)">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right)">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ipe(right)">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right)">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wipe(right)">
                                      <p:cBhvr>
                                        <p:cTn id="4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p:bldP spid="9" grpId="0"/>
      <p:bldP spid="10" grpId="0"/>
      <p:bldP spid="11" grpId="0"/>
      <p:bldP spid="12" grpId="0"/>
      <p:bldP spid="13" grpId="0"/>
      <p:bldP spid="15"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utoShape 1"/>
          <p:cNvSpPr>
            <a:spLocks noChangeArrowheads="1"/>
          </p:cNvSpPr>
          <p:nvPr/>
        </p:nvSpPr>
        <p:spPr bwMode="auto">
          <a:xfrm>
            <a:off x="2091531" y="359391"/>
            <a:ext cx="4960937" cy="5810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15" name="Rectangle 3"/>
          <p:cNvSpPr>
            <a:spLocks noChangeArrowheads="1"/>
          </p:cNvSpPr>
          <p:nvPr/>
        </p:nvSpPr>
        <p:spPr bwMode="auto">
          <a:xfrm>
            <a:off x="2916218" y="457200"/>
            <a:ext cx="3329759"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kumimoji="0" lang="ar-SA" sz="2000" b="1" i="0" u="none" strike="noStrike" cap="none" normalizeH="0" baseline="0" dirty="0" smtClean="0">
                <a:ln>
                  <a:noFill/>
                </a:ln>
                <a:solidFill>
                  <a:srgbClr val="002060"/>
                </a:solidFill>
                <a:effectLst/>
                <a:latin typeface="Sultan bold"/>
                <a:ea typeface="Times New Roman" pitchFamily="18" charset="0"/>
                <a:cs typeface="Arial" pitchFamily="34" charset="0"/>
              </a:rPr>
              <a:t>أول</a:t>
            </a:r>
            <a:r>
              <a:rPr kumimoji="0" lang="ar-EG" sz="20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0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0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kumimoji="0" lang="ar-SA" sz="2000" b="1" i="0" u="none" strike="noStrike" cap="none" normalizeH="0" baseline="0" dirty="0" smtClean="0">
                <a:ln>
                  <a:noFill/>
                </a:ln>
                <a:solidFill>
                  <a:srgbClr val="FF0000"/>
                </a:solidFill>
                <a:effectLst/>
                <a:latin typeface="Sultan bold"/>
                <a:ea typeface="Times New Roman" pitchFamily="18" charset="0"/>
                <a:cs typeface="Arial" pitchFamily="34" charset="0"/>
              </a:rPr>
              <a:t>نظام الحكم والإدارة(1</a:t>
            </a:r>
            <a:r>
              <a:rPr kumimoji="0" lang="ar-SA" sz="2000" b="1" i="0" u="none" strike="noStrike" cap="none" normalizeH="0" baseline="0" dirty="0" err="1" smtClean="0">
                <a:ln>
                  <a:noFill/>
                </a:ln>
                <a:solidFill>
                  <a:srgbClr val="FF0000"/>
                </a:solidFill>
                <a:effectLst/>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6" name="Flowchart: Multidocument 1"/>
          <p:cNvSpPr/>
          <p:nvPr/>
        </p:nvSpPr>
        <p:spPr>
          <a:xfrm>
            <a:off x="8096651" y="12192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17" name="Rectangle 2"/>
          <p:cNvSpPr/>
          <p:nvPr/>
        </p:nvSpPr>
        <p:spPr>
          <a:xfrm>
            <a:off x="2116542" y="1359932"/>
            <a:ext cx="5981614" cy="400110"/>
          </a:xfrm>
          <a:prstGeom prst="rect">
            <a:avLst/>
          </a:prstGeom>
        </p:spPr>
        <p:txBody>
          <a:bodyPr wrap="square">
            <a:spAutoFit/>
          </a:bodyPr>
          <a:lstStyle/>
          <a:p>
            <a:pPr algn="r"/>
            <a:r>
              <a:rPr lang="ar-SA" sz="2000" b="1" dirty="0" smtClean="0">
                <a:solidFill>
                  <a:srgbClr val="7030A0"/>
                </a:solidFill>
              </a:rPr>
              <a:t>تخيري البديل المناسب من البدائل التى تلي كل عبارة فيما يأتي</a:t>
            </a:r>
            <a:endParaRPr lang="ar-SA" sz="2000" dirty="0"/>
          </a:p>
        </p:txBody>
      </p:sp>
      <p:sp>
        <p:nvSpPr>
          <p:cNvPr id="18" name="Rectangle 3"/>
          <p:cNvSpPr/>
          <p:nvPr/>
        </p:nvSpPr>
        <p:spPr>
          <a:xfrm>
            <a:off x="4495800" y="1981200"/>
            <a:ext cx="4371710" cy="400110"/>
          </a:xfrm>
          <a:prstGeom prst="rect">
            <a:avLst/>
          </a:prstGeom>
        </p:spPr>
        <p:txBody>
          <a:bodyPr wrap="none">
            <a:spAutoFit/>
          </a:bodyPr>
          <a:lstStyle/>
          <a:p>
            <a:r>
              <a:rPr lang="ar-SA" sz="2000" b="1" dirty="0" smtClean="0"/>
              <a:t>1- بعد وفاة أسد الدين شيركوه حل مكانه ابن اخيه </a:t>
            </a:r>
            <a:endParaRPr lang="ar-SA" sz="2000" dirty="0"/>
          </a:p>
        </p:txBody>
      </p:sp>
      <p:sp>
        <p:nvSpPr>
          <p:cNvPr id="19" name="Rectangle 14"/>
          <p:cNvSpPr/>
          <p:nvPr/>
        </p:nvSpPr>
        <p:spPr>
          <a:xfrm>
            <a:off x="5867400" y="2362200"/>
            <a:ext cx="19581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الصالح أيوب</a:t>
            </a:r>
            <a:endParaRPr lang="ar-SA" dirty="0"/>
          </a:p>
        </p:txBody>
      </p:sp>
      <p:sp>
        <p:nvSpPr>
          <p:cNvPr id="9" name="Rectangle 14"/>
          <p:cNvSpPr/>
          <p:nvPr/>
        </p:nvSpPr>
        <p:spPr>
          <a:xfrm>
            <a:off x="6019800" y="2971800"/>
            <a:ext cx="18057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توران شاه</a:t>
            </a:r>
            <a:endParaRPr lang="ar-SA" dirty="0"/>
          </a:p>
        </p:txBody>
      </p:sp>
      <p:sp>
        <p:nvSpPr>
          <p:cNvPr id="10" name="Rectangle 3"/>
          <p:cNvSpPr/>
          <p:nvPr/>
        </p:nvSpPr>
        <p:spPr>
          <a:xfrm>
            <a:off x="4114800" y="4267200"/>
            <a:ext cx="4826962" cy="400110"/>
          </a:xfrm>
          <a:prstGeom prst="rect">
            <a:avLst/>
          </a:prstGeom>
        </p:spPr>
        <p:txBody>
          <a:bodyPr wrap="none">
            <a:spAutoFit/>
          </a:bodyPr>
          <a:lstStyle/>
          <a:p>
            <a:r>
              <a:rPr lang="ar-SA" sz="2000" b="1" dirty="0" smtClean="0"/>
              <a:t>2- عين المماليك على مصر بعد التخلص من توران شاه </a:t>
            </a:r>
            <a:endParaRPr lang="ar-SA" sz="2000" dirty="0"/>
          </a:p>
        </p:txBody>
      </p:sp>
      <p:sp>
        <p:nvSpPr>
          <p:cNvPr id="11" name="Rectangle 14"/>
          <p:cNvSpPr/>
          <p:nvPr/>
        </p:nvSpPr>
        <p:spPr>
          <a:xfrm>
            <a:off x="6858000" y="4800600"/>
            <a:ext cx="8913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بيبرس</a:t>
            </a:r>
            <a:endParaRPr lang="ar-SA" dirty="0"/>
          </a:p>
        </p:txBody>
      </p:sp>
      <p:sp>
        <p:nvSpPr>
          <p:cNvPr id="12" name="Rectangle 14"/>
          <p:cNvSpPr/>
          <p:nvPr/>
        </p:nvSpPr>
        <p:spPr>
          <a:xfrm>
            <a:off x="6019800" y="3593068"/>
            <a:ext cx="18057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صلاح الدين</a:t>
            </a:r>
            <a:endParaRPr lang="ar-SA" dirty="0"/>
          </a:p>
        </p:txBody>
      </p:sp>
      <p:sp>
        <p:nvSpPr>
          <p:cNvPr id="13" name="Rectangle 14"/>
          <p:cNvSpPr/>
          <p:nvPr/>
        </p:nvSpPr>
        <p:spPr>
          <a:xfrm>
            <a:off x="6781800" y="5486400"/>
            <a:ext cx="8913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شجر الدر</a:t>
            </a:r>
            <a:endParaRPr lang="ar-SA" dirty="0"/>
          </a:p>
        </p:txBody>
      </p:sp>
      <p:sp>
        <p:nvSpPr>
          <p:cNvPr id="20" name="Rectangle 14"/>
          <p:cNvSpPr/>
          <p:nvPr/>
        </p:nvSpPr>
        <p:spPr>
          <a:xfrm>
            <a:off x="5029200" y="6172200"/>
            <a:ext cx="27201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معز الدين أيبك</a:t>
            </a:r>
            <a:endParaRPr lang="ar-SA" dirty="0"/>
          </a:p>
        </p:txBody>
      </p:sp>
      <p:sp>
        <p:nvSpPr>
          <p:cNvPr id="21" name="سهم مخطط إلى اليمين 20"/>
          <p:cNvSpPr/>
          <p:nvPr/>
        </p:nvSpPr>
        <p:spPr>
          <a:xfrm>
            <a:off x="4648200" y="35814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
        <p:nvSpPr>
          <p:cNvPr id="22" name="سهم مخطط إلى اليمين 21"/>
          <p:cNvSpPr/>
          <p:nvPr/>
        </p:nvSpPr>
        <p:spPr>
          <a:xfrm>
            <a:off x="5410200" y="54864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xmlns="" val="185160502"/>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barn(inVertical)">
                                      <p:cBhvr>
                                        <p:cTn id="10" dur="5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additive="base">
                                        <p:cTn id="15" dur="500" fill="hold"/>
                                        <p:tgtEl>
                                          <p:spTgt spid="16"/>
                                        </p:tgtEl>
                                        <p:attrNameLst>
                                          <p:attrName>ppt_x</p:attrName>
                                        </p:attrNameLst>
                                      </p:cBhvr>
                                      <p:tavLst>
                                        <p:tav tm="0">
                                          <p:val>
                                            <p:strVal val="#ppt_x"/>
                                          </p:val>
                                        </p:tav>
                                        <p:tav tm="100000">
                                          <p:val>
                                            <p:strVal val="#ppt_x"/>
                                          </p:val>
                                        </p:tav>
                                      </p:tavLst>
                                    </p:anim>
                                    <p:anim calcmode="lin" valueType="num">
                                      <p:cBhvr additive="base">
                                        <p:cTn id="16" dur="500" fill="hold"/>
                                        <p:tgtEl>
                                          <p:spTgt spid="16"/>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ppt_x"/>
                                          </p:val>
                                        </p:tav>
                                        <p:tav tm="100000">
                                          <p:val>
                                            <p:strVal val="#ppt_x"/>
                                          </p:val>
                                        </p:tav>
                                      </p:tavLst>
                                    </p:anim>
                                    <p:anim calcmode="lin" valueType="num">
                                      <p:cBhvr additive="base">
                                        <p:cTn id="20" dur="500" fill="hold"/>
                                        <p:tgtEl>
                                          <p:spTgt spid="1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anim calcmode="lin" valueType="num">
                                      <p:cBhvr additive="base">
                                        <p:cTn id="23" dur="500" fill="hold"/>
                                        <p:tgtEl>
                                          <p:spTgt spid="18"/>
                                        </p:tgtEl>
                                        <p:attrNameLst>
                                          <p:attrName>ppt_x</p:attrName>
                                        </p:attrNameLst>
                                      </p:cBhvr>
                                      <p:tavLst>
                                        <p:tav tm="0">
                                          <p:val>
                                            <p:strVal val="#ppt_x"/>
                                          </p:val>
                                        </p:tav>
                                        <p:tav tm="100000">
                                          <p:val>
                                            <p:strVal val="#ppt_x"/>
                                          </p:val>
                                        </p:tav>
                                      </p:tavLst>
                                    </p:anim>
                                    <p:anim calcmode="lin" valueType="num">
                                      <p:cBhvr additive="base">
                                        <p:cTn id="2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barn(inVertical)">
                                      <p:cBhvr>
                                        <p:cTn id="29" dur="500"/>
                                        <p:tgtEl>
                                          <p:spTgt spid="19"/>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barn(inVertical)">
                                      <p:cBhvr>
                                        <p:cTn id="34" dur="500"/>
                                        <p:tgtEl>
                                          <p:spTgt spid="9"/>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barn(inVertical)">
                                      <p:cBhvr>
                                        <p:cTn id="39" dur="500"/>
                                        <p:tgtEl>
                                          <p:spTgt spid="12"/>
                                        </p:tgtEl>
                                      </p:cBhvr>
                                    </p:animEffect>
                                  </p:childTnLst>
                                </p:cTn>
                              </p:par>
                            </p:childTnLst>
                          </p:cTn>
                        </p:par>
                      </p:childTnLst>
                    </p:cTn>
                  </p:par>
                  <p:par>
                    <p:cTn id="40" fill="hold">
                      <p:stCondLst>
                        <p:cond delay="indefinite"/>
                      </p:stCondLst>
                      <p:childTnLst>
                        <p:par>
                          <p:cTn id="41" fill="hold">
                            <p:stCondLst>
                              <p:cond delay="0"/>
                            </p:stCondLst>
                            <p:childTnLst>
                              <p:par>
                                <p:cTn id="42" presetID="48" presetClass="entr" presetSubtype="0" accel="50000" fill="hold" grpId="0" nodeType="clickEffect">
                                  <p:stCondLst>
                                    <p:cond delay="0"/>
                                  </p:stCondLst>
                                  <p:childTnLst>
                                    <p:set>
                                      <p:cBhvr>
                                        <p:cTn id="43" dur="1" fill="hold">
                                          <p:stCondLst>
                                            <p:cond delay="0"/>
                                          </p:stCondLst>
                                        </p:cTn>
                                        <p:tgtEl>
                                          <p:spTgt spid="21"/>
                                        </p:tgtEl>
                                        <p:attrNameLst>
                                          <p:attrName>style.visibility</p:attrName>
                                        </p:attrNameLst>
                                      </p:cBhvr>
                                      <p:to>
                                        <p:strVal val="visible"/>
                                      </p:to>
                                    </p:set>
                                    <p:anim calcmode="lin" valueType="num">
                                      <p:cBhvr>
                                        <p:cTn id="44" dur="1000" fill="hold"/>
                                        <p:tgtEl>
                                          <p:spTgt spid="21"/>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5" dur="1000" fill="hold"/>
                                        <p:tgtEl>
                                          <p:spTgt spid="21"/>
                                        </p:tgtEl>
                                        <p:attrNameLst>
                                          <p:attrName>ppt_x</p:attrName>
                                        </p:attrNameLst>
                                      </p:cBhvr>
                                      <p:tavLst>
                                        <p:tav tm="0">
                                          <p:val>
                                            <p:fltVal val="-1"/>
                                          </p:val>
                                        </p:tav>
                                        <p:tav tm="50000">
                                          <p:val>
                                            <p:fltVal val="0.95"/>
                                          </p:val>
                                        </p:tav>
                                        <p:tav tm="100000">
                                          <p:val>
                                            <p:strVal val="#ppt_x"/>
                                          </p:val>
                                        </p:tav>
                                      </p:tavLst>
                                    </p:anim>
                                    <p:anim calcmode="lin" valueType="num">
                                      <p:cBhvr>
                                        <p:cTn id="46" dur="1000" fill="hold"/>
                                        <p:tgtEl>
                                          <p:spTgt spid="21"/>
                                        </p:tgtEl>
                                        <p:attrNameLst>
                                          <p:attrName>ppt_y</p:attrName>
                                        </p:attrNameLst>
                                      </p:cBhvr>
                                      <p:tavLst>
                                        <p:tav tm="0">
                                          <p:val>
                                            <p:strVal val="#ppt_y"/>
                                          </p:val>
                                        </p:tav>
                                        <p:tav tm="100000">
                                          <p:val>
                                            <p:strVal val="#ppt_y"/>
                                          </p:val>
                                        </p:tav>
                                      </p:tavLst>
                                    </p:anim>
                                    <p:animEffect transition="in" filter="fade">
                                      <p:cBhvr>
                                        <p:cTn id="47" dur="1000"/>
                                        <p:tgtEl>
                                          <p:spTgt spid="21"/>
                                        </p:tgtEl>
                                      </p:cBhvr>
                                    </p:animEffect>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 calcmode="lin" valueType="num">
                                      <p:cBhvr additive="base">
                                        <p:cTn id="52" dur="500" fill="hold"/>
                                        <p:tgtEl>
                                          <p:spTgt spid="10"/>
                                        </p:tgtEl>
                                        <p:attrNameLst>
                                          <p:attrName>ppt_x</p:attrName>
                                        </p:attrNameLst>
                                      </p:cBhvr>
                                      <p:tavLst>
                                        <p:tav tm="0">
                                          <p:val>
                                            <p:strVal val="#ppt_x"/>
                                          </p:val>
                                        </p:tav>
                                        <p:tav tm="100000">
                                          <p:val>
                                            <p:strVal val="#ppt_x"/>
                                          </p:val>
                                        </p:tav>
                                      </p:tavLst>
                                    </p:anim>
                                    <p:anim calcmode="lin" valueType="num">
                                      <p:cBhvr additive="base">
                                        <p:cTn id="5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16" presetClass="entr" presetSubtype="21" fill="hold" grpId="0" nodeType="clickEffect">
                                  <p:stCondLst>
                                    <p:cond delay="0"/>
                                  </p:stCondLst>
                                  <p:childTnLst>
                                    <p:set>
                                      <p:cBhvr>
                                        <p:cTn id="57" dur="1" fill="hold">
                                          <p:stCondLst>
                                            <p:cond delay="0"/>
                                          </p:stCondLst>
                                        </p:cTn>
                                        <p:tgtEl>
                                          <p:spTgt spid="11"/>
                                        </p:tgtEl>
                                        <p:attrNameLst>
                                          <p:attrName>style.visibility</p:attrName>
                                        </p:attrNameLst>
                                      </p:cBhvr>
                                      <p:to>
                                        <p:strVal val="visible"/>
                                      </p:to>
                                    </p:set>
                                    <p:animEffect transition="in" filter="barn(inVertical)">
                                      <p:cBhvr>
                                        <p:cTn id="58" dur="500"/>
                                        <p:tgtEl>
                                          <p:spTgt spid="11"/>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animEffect transition="in" filter="barn(inVertical)">
                                      <p:cBhvr>
                                        <p:cTn id="63" dur="500"/>
                                        <p:tgtEl>
                                          <p:spTgt spid="13"/>
                                        </p:tgtEl>
                                      </p:cBhvr>
                                    </p:animEffect>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grpId="0" nodeType="clickEffect">
                                  <p:stCondLst>
                                    <p:cond delay="0"/>
                                  </p:stCondLst>
                                  <p:childTnLst>
                                    <p:set>
                                      <p:cBhvr>
                                        <p:cTn id="67" dur="1" fill="hold">
                                          <p:stCondLst>
                                            <p:cond delay="0"/>
                                          </p:stCondLst>
                                        </p:cTn>
                                        <p:tgtEl>
                                          <p:spTgt spid="20"/>
                                        </p:tgtEl>
                                        <p:attrNameLst>
                                          <p:attrName>style.visibility</p:attrName>
                                        </p:attrNameLst>
                                      </p:cBhvr>
                                      <p:to>
                                        <p:strVal val="visible"/>
                                      </p:to>
                                    </p:set>
                                    <p:animEffect transition="in" filter="barn(inVertical)">
                                      <p:cBhvr>
                                        <p:cTn id="68" dur="500"/>
                                        <p:tgtEl>
                                          <p:spTgt spid="20"/>
                                        </p:tgtEl>
                                      </p:cBhvr>
                                    </p:animEffect>
                                  </p:childTnLst>
                                </p:cTn>
                              </p:par>
                            </p:childTnLst>
                          </p:cTn>
                        </p:par>
                      </p:childTnLst>
                    </p:cTn>
                  </p:par>
                  <p:par>
                    <p:cTn id="69" fill="hold">
                      <p:stCondLst>
                        <p:cond delay="indefinite"/>
                      </p:stCondLst>
                      <p:childTnLst>
                        <p:par>
                          <p:cTn id="70" fill="hold">
                            <p:stCondLst>
                              <p:cond delay="0"/>
                            </p:stCondLst>
                            <p:childTnLst>
                              <p:par>
                                <p:cTn id="71" presetID="48" presetClass="entr" presetSubtype="0" accel="50000" fill="hold" grpId="0" nodeType="clickEffect">
                                  <p:stCondLst>
                                    <p:cond delay="0"/>
                                  </p:stCondLst>
                                  <p:childTnLst>
                                    <p:set>
                                      <p:cBhvr>
                                        <p:cTn id="72" dur="1" fill="hold">
                                          <p:stCondLst>
                                            <p:cond delay="0"/>
                                          </p:stCondLst>
                                        </p:cTn>
                                        <p:tgtEl>
                                          <p:spTgt spid="22"/>
                                        </p:tgtEl>
                                        <p:attrNameLst>
                                          <p:attrName>style.visibility</p:attrName>
                                        </p:attrNameLst>
                                      </p:cBhvr>
                                      <p:to>
                                        <p:strVal val="visible"/>
                                      </p:to>
                                    </p:set>
                                    <p:anim calcmode="lin" valueType="num">
                                      <p:cBhvr>
                                        <p:cTn id="73" dur="1000" fill="hold"/>
                                        <p:tgtEl>
                                          <p:spTgt spid="22"/>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74" dur="1000" fill="hold"/>
                                        <p:tgtEl>
                                          <p:spTgt spid="22"/>
                                        </p:tgtEl>
                                        <p:attrNameLst>
                                          <p:attrName>ppt_x</p:attrName>
                                        </p:attrNameLst>
                                      </p:cBhvr>
                                      <p:tavLst>
                                        <p:tav tm="0">
                                          <p:val>
                                            <p:fltVal val="-1"/>
                                          </p:val>
                                        </p:tav>
                                        <p:tav tm="50000">
                                          <p:val>
                                            <p:fltVal val="0.95"/>
                                          </p:val>
                                        </p:tav>
                                        <p:tav tm="100000">
                                          <p:val>
                                            <p:strVal val="#ppt_x"/>
                                          </p:val>
                                        </p:tav>
                                      </p:tavLst>
                                    </p:anim>
                                    <p:anim calcmode="lin" valueType="num">
                                      <p:cBhvr>
                                        <p:cTn id="75" dur="1000" fill="hold"/>
                                        <p:tgtEl>
                                          <p:spTgt spid="22"/>
                                        </p:tgtEl>
                                        <p:attrNameLst>
                                          <p:attrName>ppt_y</p:attrName>
                                        </p:attrNameLst>
                                      </p:cBhvr>
                                      <p:tavLst>
                                        <p:tav tm="0">
                                          <p:val>
                                            <p:strVal val="#ppt_y"/>
                                          </p:val>
                                        </p:tav>
                                        <p:tav tm="100000">
                                          <p:val>
                                            <p:strVal val="#ppt_y"/>
                                          </p:val>
                                        </p:tav>
                                      </p:tavLst>
                                    </p:anim>
                                    <p:animEffect transition="in" filter="fade">
                                      <p:cBhvr>
                                        <p:cTn id="76" dur="1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p:bldP spid="16" grpId="0" animBg="1"/>
      <p:bldP spid="17" grpId="0"/>
      <p:bldP spid="18" grpId="0"/>
      <p:bldP spid="19" grpId="0"/>
      <p:bldP spid="9" grpId="0"/>
      <p:bldP spid="10" grpId="0"/>
      <p:bldP spid="11" grpId="0"/>
      <p:bldP spid="12" grpId="0"/>
      <p:bldP spid="13" grpId="0"/>
      <p:bldP spid="20" grpId="0"/>
      <p:bldP spid="21" grpId="0" animBg="1"/>
      <p:bldP spid="22" grpId="0" animBg="1"/>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Multidocument 5"/>
          <p:cNvSpPr/>
          <p:nvPr/>
        </p:nvSpPr>
        <p:spPr>
          <a:xfrm>
            <a:off x="7885108" y="185178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8" name="Rectangle 7"/>
          <p:cNvSpPr/>
          <p:nvPr/>
        </p:nvSpPr>
        <p:spPr>
          <a:xfrm>
            <a:off x="381000" y="1927980"/>
            <a:ext cx="7580921" cy="400110"/>
          </a:xfrm>
          <a:prstGeom prst="rect">
            <a:avLst/>
          </a:prstGeom>
        </p:spPr>
        <p:txBody>
          <a:bodyPr wrap="none">
            <a:spAutoFit/>
          </a:bodyPr>
          <a:lstStyle/>
          <a:p>
            <a:r>
              <a:rPr lang="ar-SA" sz="2000" b="1" dirty="0" smtClean="0">
                <a:solidFill>
                  <a:srgbClr val="7030A0"/>
                </a:solidFill>
              </a:rPr>
              <a:t>وضحي دور الممليك البحرية فى التصدي للحملة الصليبية السابعة سنة 647 هـ على مصر</a:t>
            </a:r>
            <a:endParaRPr lang="ar-SA" sz="2000" dirty="0"/>
          </a:p>
        </p:txBody>
      </p:sp>
      <p:sp>
        <p:nvSpPr>
          <p:cNvPr id="11" name="Rectangle 9"/>
          <p:cNvSpPr/>
          <p:nvPr/>
        </p:nvSpPr>
        <p:spPr>
          <a:xfrm rot="20716511">
            <a:off x="2586426" y="3707475"/>
            <a:ext cx="3522189" cy="1020269"/>
          </a:xfrm>
          <a:prstGeom prst="rect">
            <a:avLst/>
          </a:prstGeom>
          <a:noFill/>
        </p:spPr>
        <p:txBody>
          <a:bodyPr wrap="none" lIns="91440" tIns="45720" rIns="91440" bIns="45720">
            <a:prstTxWarp prst="textWave2">
              <a:avLst>
                <a:gd name="adj1" fmla="val 20000"/>
                <a:gd name="adj2" fmla="val 5637"/>
              </a:avLst>
            </a:prstTxWarp>
            <a:spAutoFit/>
          </a:bodyPr>
          <a:lstStyle/>
          <a:p>
            <a:pPr algn="ctr"/>
            <a:r>
              <a:rPr lang="ar-SA"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حوار صفي</a:t>
            </a:r>
            <a:endPar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xmlns="" val="1741361462"/>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500" fill="hold"/>
                                        <p:tgtEl>
                                          <p:spTgt spid="11"/>
                                        </p:tgtEl>
                                        <p:attrNameLst>
                                          <p:attrName>ppt_w</p:attrName>
                                        </p:attrNameLst>
                                      </p:cBhvr>
                                      <p:tavLst>
                                        <p:tav tm="0">
                                          <p:val>
                                            <p:fltVal val="0"/>
                                          </p:val>
                                        </p:tav>
                                        <p:tav tm="100000">
                                          <p:val>
                                            <p:strVal val="#ppt_w"/>
                                          </p:val>
                                        </p:tav>
                                      </p:tavLst>
                                    </p:anim>
                                    <p:anim calcmode="lin" valueType="num">
                                      <p:cBhvr>
                                        <p:cTn id="22" dur="500" fill="hold"/>
                                        <p:tgtEl>
                                          <p:spTgt spid="11"/>
                                        </p:tgtEl>
                                        <p:attrNameLst>
                                          <p:attrName>ppt_h</p:attrName>
                                        </p:attrNameLst>
                                      </p:cBhvr>
                                      <p:tavLst>
                                        <p:tav tm="0">
                                          <p:val>
                                            <p:fltVal val="0"/>
                                          </p:val>
                                        </p:tav>
                                        <p:tav tm="100000">
                                          <p:val>
                                            <p:strVal val="#ppt_h"/>
                                          </p:val>
                                        </p:tav>
                                      </p:tavLst>
                                    </p:anim>
                                    <p:animEffect transition="in" filter="fade">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19" presetClass="entr" presetSubtype="10" fill="hold" grpId="1" nodeType="click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p:cTn id="28" dur="5000" fill="hold"/>
                                        <p:tgtEl>
                                          <p:spTgt spid="11"/>
                                        </p:tgtEl>
                                        <p:attrNameLst>
                                          <p:attrName>ppt_w</p:attrName>
                                        </p:attrNameLst>
                                      </p:cBhvr>
                                      <p:tavLst>
                                        <p:tav tm="0" fmla="#ppt_w*sin(2.5*pi*$)">
                                          <p:val>
                                            <p:fltVal val="0"/>
                                          </p:val>
                                        </p:tav>
                                        <p:tav tm="100000">
                                          <p:val>
                                            <p:fltVal val="1"/>
                                          </p:val>
                                        </p:tav>
                                      </p:tavLst>
                                    </p:anim>
                                    <p:anim calcmode="lin" valueType="num">
                                      <p:cBhvr>
                                        <p:cTn id="29" dur="5000" fill="hold"/>
                                        <p:tgtEl>
                                          <p:spTgt spid="1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11" grpId="0"/>
      <p:bldP spid="11" grpId="1"/>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Multidocument 5"/>
          <p:cNvSpPr/>
          <p:nvPr/>
        </p:nvSpPr>
        <p:spPr>
          <a:xfrm>
            <a:off x="7924800" y="4572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8" name="Rectangle 7"/>
          <p:cNvSpPr/>
          <p:nvPr/>
        </p:nvSpPr>
        <p:spPr>
          <a:xfrm>
            <a:off x="6019800" y="609600"/>
            <a:ext cx="1923925" cy="400110"/>
          </a:xfrm>
          <a:prstGeom prst="rect">
            <a:avLst/>
          </a:prstGeom>
        </p:spPr>
        <p:txBody>
          <a:bodyPr wrap="none">
            <a:spAutoFit/>
          </a:bodyPr>
          <a:lstStyle/>
          <a:p>
            <a:r>
              <a:rPr lang="ar-SA" sz="2000" b="1" dirty="0" smtClean="0">
                <a:solidFill>
                  <a:srgbClr val="7030A0"/>
                </a:solidFill>
              </a:rPr>
              <a:t>فسري تاريخيا ما يلي</a:t>
            </a:r>
            <a:endParaRPr lang="ar-SA" sz="2000" dirty="0"/>
          </a:p>
        </p:txBody>
      </p:sp>
      <p:sp>
        <p:nvSpPr>
          <p:cNvPr id="5" name="Rectangle 6"/>
          <p:cNvSpPr/>
          <p:nvPr/>
        </p:nvSpPr>
        <p:spPr>
          <a:xfrm>
            <a:off x="4724400" y="1524000"/>
            <a:ext cx="3332964" cy="369332"/>
          </a:xfrm>
          <a:prstGeom prst="rect">
            <a:avLst/>
          </a:prstGeom>
        </p:spPr>
        <p:txBody>
          <a:bodyPr wrap="none">
            <a:spAutoFit/>
          </a:bodyPr>
          <a:lstStyle/>
          <a:p>
            <a:pPr rtl="1"/>
            <a:r>
              <a:rPr lang="ar-SA" b="1" dirty="0" smtClean="0"/>
              <a:t>1- تخلص المماليك البحرية من توران شاه</a:t>
            </a:r>
            <a:endParaRPr lang="en-US" dirty="0"/>
          </a:p>
        </p:txBody>
      </p:sp>
      <p:sp>
        <p:nvSpPr>
          <p:cNvPr id="7" name="Rectangle 14"/>
          <p:cNvSpPr/>
          <p:nvPr/>
        </p:nvSpPr>
        <p:spPr>
          <a:xfrm>
            <a:off x="381000" y="2057400"/>
            <a:ext cx="6400800" cy="888705"/>
          </a:xfrm>
          <a:prstGeom prst="rect">
            <a:avLst/>
          </a:prstGeom>
        </p:spPr>
        <p:txBody>
          <a:bodyPr wrap="square">
            <a:spAutoFit/>
          </a:bodyPr>
          <a:lstStyle/>
          <a:p>
            <a:pPr algn="r">
              <a:lnSpc>
                <a:spcPct val="150000"/>
              </a:lnSpc>
            </a:pPr>
            <a:r>
              <a:rPr lang="ar-SA" b="1" dirty="0" smtClean="0">
                <a:solidFill>
                  <a:srgbClr val="0070C0"/>
                </a:solidFill>
                <a:latin typeface="Sakkal Majalla" pitchFamily="2" charset="-78"/>
                <a:cs typeface="Sakkal Majalla" pitchFamily="2" charset="-78"/>
              </a:rPr>
              <a:t>لأنهم كانوا على عدم وفاق بينه وازدياد نفوذهم بعد انتصارهم فى المنصورة ومطالبته بمال أبيه من شجرة الدر</a:t>
            </a:r>
            <a:endParaRPr lang="ar-SA" dirty="0"/>
          </a:p>
        </p:txBody>
      </p:sp>
      <p:sp>
        <p:nvSpPr>
          <p:cNvPr id="9" name="Rectangle 6"/>
          <p:cNvSpPr/>
          <p:nvPr/>
        </p:nvSpPr>
        <p:spPr>
          <a:xfrm>
            <a:off x="3429000" y="3505200"/>
            <a:ext cx="4655442" cy="369332"/>
          </a:xfrm>
          <a:prstGeom prst="rect">
            <a:avLst/>
          </a:prstGeom>
        </p:spPr>
        <p:txBody>
          <a:bodyPr wrap="none">
            <a:spAutoFit/>
          </a:bodyPr>
          <a:lstStyle/>
          <a:p>
            <a:pPr rtl="1"/>
            <a:r>
              <a:rPr lang="ar-SA" b="1" dirty="0" smtClean="0"/>
              <a:t>2- قرار المماليك إقامة شجرة الدر فى السلطنة سنة 648 هـ</a:t>
            </a:r>
            <a:endParaRPr lang="en-US" dirty="0"/>
          </a:p>
        </p:txBody>
      </p:sp>
      <p:sp>
        <p:nvSpPr>
          <p:cNvPr id="10" name="Rectangle 14"/>
          <p:cNvSpPr/>
          <p:nvPr/>
        </p:nvSpPr>
        <p:spPr>
          <a:xfrm>
            <a:off x="-1524000" y="4038600"/>
            <a:ext cx="83589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لإظهار احترامهم للأسرة الأيوبية الذاهبة ولئلا يظهروا امام الناس بالخارجين عليها</a:t>
            </a:r>
            <a:endParaRPr lang="ar-SA" dirty="0"/>
          </a:p>
        </p:txBody>
      </p:sp>
    </p:spTree>
    <p:extLst>
      <p:ext uri="{BB962C8B-B14F-4D97-AF65-F5344CB8AC3E}">
        <p14:creationId xmlns:p14="http://schemas.microsoft.com/office/powerpoint/2010/main" xmlns="" val="1741361462"/>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Vertical)">
                                      <p:cBhvr>
                                        <p:cTn id="21" dur="5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barn(inVertical)">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arn(inVertical)">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barn(inVertical)">
                                      <p:cBhvr>
                                        <p:cTn id="3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5" grpId="0"/>
      <p:bldP spid="7" grpId="0"/>
      <p:bldP spid="9" grpId="0"/>
      <p:bldP spid="10"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3" name="AutoShape 1"/>
          <p:cNvSpPr>
            <a:spLocks noChangeArrowheads="1"/>
          </p:cNvSpPr>
          <p:nvPr/>
        </p:nvSpPr>
        <p:spPr bwMode="auto">
          <a:xfrm>
            <a:off x="1805781" y="457200"/>
            <a:ext cx="5280819" cy="609600"/>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4" name="Rectangle 3"/>
          <p:cNvSpPr>
            <a:spLocks noChangeArrowheads="1"/>
          </p:cNvSpPr>
          <p:nvPr/>
        </p:nvSpPr>
        <p:spPr bwMode="auto">
          <a:xfrm>
            <a:off x="2881485" y="561945"/>
            <a:ext cx="3381055"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kumimoji="0" lang="ar-SA" sz="2000" b="1" i="0" u="none" strike="noStrike" cap="none" normalizeH="0" baseline="0" dirty="0" smtClean="0">
                <a:ln>
                  <a:noFill/>
                </a:ln>
                <a:solidFill>
                  <a:srgbClr val="002060"/>
                </a:solidFill>
                <a:effectLst/>
                <a:latin typeface="Sultan bold"/>
                <a:ea typeface="Times New Roman" pitchFamily="18" charset="0"/>
                <a:cs typeface="Arial" pitchFamily="34" charset="0"/>
              </a:rPr>
              <a:t>ثاني</a:t>
            </a:r>
            <a:r>
              <a:rPr kumimoji="0" lang="ar-EG" sz="20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0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0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000" b="1" dirty="0" smtClean="0">
                <a:solidFill>
                  <a:srgbClr val="FF0000"/>
                </a:solidFill>
                <a:latin typeface="Sultan bold"/>
                <a:ea typeface="Times New Roman" pitchFamily="18" charset="0"/>
                <a:cs typeface="Arial" pitchFamily="34" charset="0"/>
              </a:rPr>
              <a:t>نظام الحكم والإدارة(2</a:t>
            </a:r>
            <a:r>
              <a:rPr lang="ar-SA" sz="2000" b="1" dirty="0" err="1" smtClean="0">
                <a:solidFill>
                  <a:srgbClr val="FF0000"/>
                </a:solidFill>
                <a:latin typeface="Sultan bold"/>
                <a:ea typeface="Times New Roman" pitchFamily="18" charset="0"/>
                <a:cs typeface="Arial" pitchFamily="34" charset="0"/>
              </a:rPr>
              <a:t>)</a:t>
            </a:r>
            <a:endParaRPr kumimoji="0" lang="ar-EG" sz="20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Flowchart: Multidocument 4"/>
          <p:cNvSpPr/>
          <p:nvPr/>
        </p:nvSpPr>
        <p:spPr>
          <a:xfrm>
            <a:off x="8144421" y="127629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6" name="Rectangle 5"/>
          <p:cNvSpPr/>
          <p:nvPr/>
        </p:nvSpPr>
        <p:spPr>
          <a:xfrm>
            <a:off x="6781800" y="1447800"/>
            <a:ext cx="1308371" cy="400110"/>
          </a:xfrm>
          <a:prstGeom prst="rect">
            <a:avLst/>
          </a:prstGeom>
        </p:spPr>
        <p:txBody>
          <a:bodyPr wrap="none">
            <a:spAutoFit/>
          </a:bodyPr>
          <a:lstStyle/>
          <a:p>
            <a:pPr rtl="1"/>
            <a:r>
              <a:rPr lang="ar-SA" sz="2000" b="1" dirty="0" smtClean="0">
                <a:solidFill>
                  <a:srgbClr val="7030A0"/>
                </a:solidFill>
              </a:rPr>
              <a:t>عللي لما يأتي</a:t>
            </a:r>
            <a:endParaRPr lang="en-US" sz="2000" b="1" dirty="0">
              <a:solidFill>
                <a:srgbClr val="7030A0"/>
              </a:solidFill>
            </a:endParaRPr>
          </a:p>
        </p:txBody>
      </p:sp>
      <p:sp>
        <p:nvSpPr>
          <p:cNvPr id="13" name="Rectangle 6"/>
          <p:cNvSpPr/>
          <p:nvPr/>
        </p:nvSpPr>
        <p:spPr>
          <a:xfrm>
            <a:off x="2743200" y="2450068"/>
            <a:ext cx="5896166" cy="369332"/>
          </a:xfrm>
          <a:prstGeom prst="rect">
            <a:avLst/>
          </a:prstGeom>
        </p:spPr>
        <p:txBody>
          <a:bodyPr wrap="none">
            <a:spAutoFit/>
          </a:bodyPr>
          <a:lstStyle/>
          <a:p>
            <a:pPr rtl="1"/>
            <a:r>
              <a:rPr lang="ar-SA" b="1" dirty="0" smtClean="0"/>
              <a:t>1- مبادرة المماليك بإحياء الخلافة العباسية فى مصر بعد أن زالت من العراق </a:t>
            </a:r>
            <a:endParaRPr lang="en-US" dirty="0"/>
          </a:p>
        </p:txBody>
      </p:sp>
      <p:sp>
        <p:nvSpPr>
          <p:cNvPr id="11" name="Rectangle 14"/>
          <p:cNvSpPr/>
          <p:nvPr/>
        </p:nvSpPr>
        <p:spPr>
          <a:xfrm>
            <a:off x="-457200" y="2983468"/>
            <a:ext cx="83589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لأن السلطان المملوكي ليس له نبل الأصل </a:t>
            </a:r>
            <a:endParaRPr lang="ar-SA" dirty="0"/>
          </a:p>
        </p:txBody>
      </p:sp>
      <p:sp>
        <p:nvSpPr>
          <p:cNvPr id="12" name="Rectangle 6"/>
          <p:cNvSpPr/>
          <p:nvPr/>
        </p:nvSpPr>
        <p:spPr>
          <a:xfrm>
            <a:off x="4176373" y="3745468"/>
            <a:ext cx="4434227" cy="369332"/>
          </a:xfrm>
          <a:prstGeom prst="rect">
            <a:avLst/>
          </a:prstGeom>
        </p:spPr>
        <p:txBody>
          <a:bodyPr wrap="none">
            <a:spAutoFit/>
          </a:bodyPr>
          <a:lstStyle/>
          <a:p>
            <a:pPr rtl="1"/>
            <a:r>
              <a:rPr lang="ar-SA" b="1" dirty="0" smtClean="0"/>
              <a:t>2- مراعاة المماليك إلمام الكاتب باللغة التركية فى اختياره</a:t>
            </a:r>
            <a:endParaRPr lang="en-US" dirty="0"/>
          </a:p>
        </p:txBody>
      </p:sp>
      <p:sp>
        <p:nvSpPr>
          <p:cNvPr id="14" name="Rectangle 14"/>
          <p:cNvSpPr/>
          <p:nvPr/>
        </p:nvSpPr>
        <p:spPr>
          <a:xfrm>
            <a:off x="-434158" y="4267200"/>
            <a:ext cx="83589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لأجل التفاهم مع الأمراء المماليك الذين كان معظمهم يتكلمون التركية</a:t>
            </a:r>
            <a:endParaRPr lang="ar-SA" dirty="0"/>
          </a:p>
        </p:txBody>
      </p:sp>
    </p:spTree>
    <p:extLst>
      <p:ext uri="{BB962C8B-B14F-4D97-AF65-F5344CB8AC3E}">
        <p14:creationId xmlns:p14="http://schemas.microsoft.com/office/powerpoint/2010/main" xmlns="" val="633396772"/>
      </p:ext>
    </p:extLst>
  </p:cSld>
  <p:clrMapOvr>
    <a:masterClrMapping/>
  </p:clrMapOvr>
  <mc:AlternateContent xmlns:mc="http://schemas.openxmlformats.org/markup-compatibility/2006">
    <mc:Choice xmlns:p14="http://schemas.microsoft.com/office/powerpoint/2010/main" xmlns="" Requires="p14">
      <p:transition spd="slow" p14:dur="1300">
        <p14:pan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500" fill="hold"/>
                                        <p:tgtEl>
                                          <p:spTgt spid="5"/>
                                        </p:tgtEl>
                                        <p:attrNameLst>
                                          <p:attrName>ppt_w</p:attrName>
                                        </p:attrNameLst>
                                      </p:cBhvr>
                                      <p:tavLst>
                                        <p:tav tm="0">
                                          <p:val>
                                            <p:fltVal val="0"/>
                                          </p:val>
                                        </p:tav>
                                        <p:tav tm="100000">
                                          <p:val>
                                            <p:strVal val="#ppt_w"/>
                                          </p:val>
                                        </p:tav>
                                      </p:tavLst>
                                    </p:anim>
                                    <p:anim calcmode="lin" valueType="num">
                                      <p:cBhvr>
                                        <p:cTn id="22" dur="500" fill="hold"/>
                                        <p:tgtEl>
                                          <p:spTgt spid="5"/>
                                        </p:tgtEl>
                                        <p:attrNameLst>
                                          <p:attrName>ppt_h</p:attrName>
                                        </p:attrNameLst>
                                      </p:cBhvr>
                                      <p:tavLst>
                                        <p:tav tm="0">
                                          <p:val>
                                            <p:fltVal val="0"/>
                                          </p:val>
                                        </p:tav>
                                        <p:tav tm="100000">
                                          <p:val>
                                            <p:strVal val="#ppt_h"/>
                                          </p:val>
                                        </p:tav>
                                      </p:tavLst>
                                    </p:anim>
                                    <p:animEffect transition="in" filter="fade">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p:cTn id="28" dur="500" fill="hold"/>
                                        <p:tgtEl>
                                          <p:spTgt spid="6"/>
                                        </p:tgtEl>
                                        <p:attrNameLst>
                                          <p:attrName>ppt_w</p:attrName>
                                        </p:attrNameLst>
                                      </p:cBhvr>
                                      <p:tavLst>
                                        <p:tav tm="0">
                                          <p:val>
                                            <p:fltVal val="0"/>
                                          </p:val>
                                        </p:tav>
                                        <p:tav tm="100000">
                                          <p:val>
                                            <p:strVal val="#ppt_w"/>
                                          </p:val>
                                        </p:tav>
                                      </p:tavLst>
                                    </p:anim>
                                    <p:anim calcmode="lin" valueType="num">
                                      <p:cBhvr>
                                        <p:cTn id="29" dur="500" fill="hold"/>
                                        <p:tgtEl>
                                          <p:spTgt spid="6"/>
                                        </p:tgtEl>
                                        <p:attrNameLst>
                                          <p:attrName>ppt_h</p:attrName>
                                        </p:attrNameLst>
                                      </p:cBhvr>
                                      <p:tavLst>
                                        <p:tav tm="0">
                                          <p:val>
                                            <p:fltVal val="0"/>
                                          </p:val>
                                        </p:tav>
                                        <p:tav tm="100000">
                                          <p:val>
                                            <p:strVal val="#ppt_h"/>
                                          </p:val>
                                        </p:tav>
                                      </p:tavLst>
                                    </p:anim>
                                    <p:animEffect transition="in" filter="fade">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barn(inVertical)">
                                      <p:cBhvr>
                                        <p:cTn id="35" dur="5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11"/>
                                        </p:tgtEl>
                                        <p:attrNameLst>
                                          <p:attrName>style.visibility</p:attrName>
                                        </p:attrNameLst>
                                      </p:cBhvr>
                                      <p:to>
                                        <p:strVal val="visible"/>
                                      </p:to>
                                    </p:set>
                                    <p:animEffect transition="in" filter="barn(inVertical)">
                                      <p:cBhvr>
                                        <p:cTn id="40" dur="500"/>
                                        <p:tgtEl>
                                          <p:spTgt spid="11"/>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barn(inVertical)">
                                      <p:cBhvr>
                                        <p:cTn id="45" dur="500"/>
                                        <p:tgtEl>
                                          <p:spTgt spid="12"/>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barn(inVertical)">
                                      <p:cBhvr>
                                        <p:cTn id="5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animBg="1"/>
      <p:bldP spid="6" grpId="0"/>
      <p:bldP spid="13" grpId="0"/>
      <p:bldP spid="11" grpId="0"/>
      <p:bldP spid="12" grpId="0"/>
      <p:bldP spid="14"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Multidocument 4"/>
          <p:cNvSpPr/>
          <p:nvPr/>
        </p:nvSpPr>
        <p:spPr>
          <a:xfrm>
            <a:off x="7868051" y="17526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6" name="Rectangle 5"/>
          <p:cNvSpPr/>
          <p:nvPr/>
        </p:nvSpPr>
        <p:spPr>
          <a:xfrm>
            <a:off x="6400800" y="1828800"/>
            <a:ext cx="1386918" cy="400110"/>
          </a:xfrm>
          <a:prstGeom prst="rect">
            <a:avLst/>
          </a:prstGeom>
        </p:spPr>
        <p:txBody>
          <a:bodyPr wrap="none">
            <a:spAutoFit/>
          </a:bodyPr>
          <a:lstStyle/>
          <a:p>
            <a:pPr rtl="1"/>
            <a:r>
              <a:rPr lang="ar-SA" sz="2000" b="1" dirty="0" smtClean="0">
                <a:solidFill>
                  <a:srgbClr val="7030A0"/>
                </a:solidFill>
              </a:rPr>
              <a:t>أجبي عما يلي </a:t>
            </a:r>
            <a:endParaRPr lang="en-US" sz="2000" b="1" dirty="0">
              <a:solidFill>
                <a:srgbClr val="7030A0"/>
              </a:solidFill>
            </a:endParaRPr>
          </a:p>
        </p:txBody>
      </p:sp>
      <p:sp>
        <p:nvSpPr>
          <p:cNvPr id="7" name="Rectangle 6"/>
          <p:cNvSpPr/>
          <p:nvPr/>
        </p:nvSpPr>
        <p:spPr>
          <a:xfrm>
            <a:off x="6019800" y="2819400"/>
            <a:ext cx="2642070" cy="369332"/>
          </a:xfrm>
          <a:prstGeom prst="rect">
            <a:avLst/>
          </a:prstGeom>
        </p:spPr>
        <p:txBody>
          <a:bodyPr wrap="none">
            <a:spAutoFit/>
          </a:bodyPr>
          <a:lstStyle/>
          <a:p>
            <a:pPr rtl="1"/>
            <a:r>
              <a:rPr lang="ar-SA" b="1" dirty="0" smtClean="0"/>
              <a:t>1- ما شروط الكاتب عند المماليك</a:t>
            </a:r>
            <a:endParaRPr lang="en-US" dirty="0"/>
          </a:p>
        </p:txBody>
      </p:sp>
      <p:sp>
        <p:nvSpPr>
          <p:cNvPr id="8" name="Rectangle 7"/>
          <p:cNvSpPr/>
          <p:nvPr/>
        </p:nvSpPr>
        <p:spPr>
          <a:xfrm>
            <a:off x="3886200" y="3810000"/>
            <a:ext cx="4826962" cy="369332"/>
          </a:xfrm>
          <a:prstGeom prst="rect">
            <a:avLst/>
          </a:prstGeom>
        </p:spPr>
        <p:txBody>
          <a:bodyPr wrap="none">
            <a:spAutoFit/>
          </a:bodyPr>
          <a:lstStyle/>
          <a:p>
            <a:pPr rtl="1"/>
            <a:r>
              <a:rPr lang="ar-SA" b="1" dirty="0" smtClean="0"/>
              <a:t>2- ما أبرز الاجراءات التى يتخذها السلطان للحفاظ على منصبه</a:t>
            </a:r>
            <a:endParaRPr lang="en-US" dirty="0"/>
          </a:p>
        </p:txBody>
      </p:sp>
      <p:sp>
        <p:nvSpPr>
          <p:cNvPr id="11" name="Rectangle 9"/>
          <p:cNvSpPr/>
          <p:nvPr/>
        </p:nvSpPr>
        <p:spPr>
          <a:xfrm rot="20716511">
            <a:off x="529026" y="1116675"/>
            <a:ext cx="3522189" cy="1020269"/>
          </a:xfrm>
          <a:prstGeom prst="rect">
            <a:avLst/>
          </a:prstGeom>
          <a:noFill/>
        </p:spPr>
        <p:txBody>
          <a:bodyPr wrap="none" lIns="91440" tIns="45720" rIns="91440" bIns="45720">
            <a:prstTxWarp prst="textWave2">
              <a:avLst>
                <a:gd name="adj1" fmla="val 20000"/>
                <a:gd name="adj2" fmla="val 414"/>
              </a:avLst>
            </a:prstTxWarp>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ar-SA" sz="54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متروك للطالب</a:t>
            </a:r>
            <a:endParaRPr lang="en-US" sz="5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pic>
        <p:nvPicPr>
          <p:cNvPr id="12" name="Picture 6"/>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3352800"/>
            <a:ext cx="3789405" cy="3505200"/>
          </a:xfrm>
          <a:prstGeom prst="rect">
            <a:avLst/>
          </a:prstGeom>
        </p:spPr>
      </p:pic>
    </p:spTree>
    <p:extLst>
      <p:ext uri="{BB962C8B-B14F-4D97-AF65-F5344CB8AC3E}">
        <p14:creationId xmlns:p14="http://schemas.microsoft.com/office/powerpoint/2010/main" xmlns="" val="660128739"/>
      </p:ext>
    </p:extLst>
  </p:cSld>
  <p:clrMapOvr>
    <a:masterClrMapping/>
  </p:clrMapOvr>
  <mc:AlternateContent xmlns:mc="http://schemas.openxmlformats.org/markup-compatibility/2006">
    <mc:Choice xmlns:p14="http://schemas.microsoft.com/office/powerpoint/2010/main" xmlns="" Requires="p14">
      <p:transition spd="slow" p14:dur="2000">
        <p14:prism isContent="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p:cTn id="27" dur="500" fill="hold"/>
                                        <p:tgtEl>
                                          <p:spTgt spid="11"/>
                                        </p:tgtEl>
                                        <p:attrNameLst>
                                          <p:attrName>ppt_w</p:attrName>
                                        </p:attrNameLst>
                                      </p:cBhvr>
                                      <p:tavLst>
                                        <p:tav tm="0">
                                          <p:val>
                                            <p:fltVal val="0"/>
                                          </p:val>
                                        </p:tav>
                                        <p:tav tm="100000">
                                          <p:val>
                                            <p:strVal val="#ppt_w"/>
                                          </p:val>
                                        </p:tav>
                                      </p:tavLst>
                                    </p:anim>
                                    <p:anim calcmode="lin" valueType="num">
                                      <p:cBhvr>
                                        <p:cTn id="28" dur="500" fill="hold"/>
                                        <p:tgtEl>
                                          <p:spTgt spid="11"/>
                                        </p:tgtEl>
                                        <p:attrNameLst>
                                          <p:attrName>ppt_h</p:attrName>
                                        </p:attrNameLst>
                                      </p:cBhvr>
                                      <p:tavLst>
                                        <p:tav tm="0">
                                          <p:val>
                                            <p:fltVal val="0"/>
                                          </p:val>
                                        </p:tav>
                                        <p:tav tm="100000">
                                          <p:val>
                                            <p:strVal val="#ppt_h"/>
                                          </p:val>
                                        </p:tav>
                                      </p:tavLst>
                                    </p:anim>
                                    <p:animEffect transition="in" filter="fade">
                                      <p:cBhvr>
                                        <p:cTn id="29" dur="500"/>
                                        <p:tgtEl>
                                          <p:spTgt spid="11"/>
                                        </p:tgtEl>
                                      </p:cBhvr>
                                    </p:animEffect>
                                  </p:childTnLst>
                                </p:cTn>
                              </p:par>
                            </p:childTnLst>
                          </p:cTn>
                        </p:par>
                      </p:childTnLst>
                    </p:cTn>
                  </p:par>
                  <p:par>
                    <p:cTn id="30" fill="hold">
                      <p:stCondLst>
                        <p:cond delay="indefinite"/>
                      </p:stCondLst>
                      <p:childTnLst>
                        <p:par>
                          <p:cTn id="31" fill="hold">
                            <p:stCondLst>
                              <p:cond delay="0"/>
                            </p:stCondLst>
                            <p:childTnLst>
                              <p:par>
                                <p:cTn id="32" presetID="19" presetClass="entr" presetSubtype="10" fill="hold" grpId="1" nodeType="clickEffect">
                                  <p:stCondLst>
                                    <p:cond delay="0"/>
                                  </p:stCondLst>
                                  <p:childTnLst>
                                    <p:set>
                                      <p:cBhvr>
                                        <p:cTn id="33" dur="1" fill="hold">
                                          <p:stCondLst>
                                            <p:cond delay="0"/>
                                          </p:stCondLst>
                                        </p:cTn>
                                        <p:tgtEl>
                                          <p:spTgt spid="11"/>
                                        </p:tgtEl>
                                        <p:attrNameLst>
                                          <p:attrName>style.visibility</p:attrName>
                                        </p:attrNameLst>
                                      </p:cBhvr>
                                      <p:to>
                                        <p:strVal val="visible"/>
                                      </p:to>
                                    </p:set>
                                    <p:anim calcmode="lin" valueType="num">
                                      <p:cBhvr>
                                        <p:cTn id="34" dur="5000" fill="hold"/>
                                        <p:tgtEl>
                                          <p:spTgt spid="11"/>
                                        </p:tgtEl>
                                        <p:attrNameLst>
                                          <p:attrName>ppt_w</p:attrName>
                                        </p:attrNameLst>
                                      </p:cBhvr>
                                      <p:tavLst>
                                        <p:tav tm="0" fmla="#ppt_w*sin(2.5*pi*$)">
                                          <p:val>
                                            <p:fltVal val="0"/>
                                          </p:val>
                                        </p:tav>
                                        <p:tav tm="100000">
                                          <p:val>
                                            <p:fltVal val="1"/>
                                          </p:val>
                                        </p:tav>
                                      </p:tavLst>
                                    </p:anim>
                                    <p:anim calcmode="lin" valueType="num">
                                      <p:cBhvr>
                                        <p:cTn id="35" dur="50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nodeType="clickEffect">
                                  <p:stCondLst>
                                    <p:cond delay="0"/>
                                  </p:stCondLst>
                                  <p:childTnLst>
                                    <p:set>
                                      <p:cBhvr>
                                        <p:cTn id="39" dur="1" fill="hold">
                                          <p:stCondLst>
                                            <p:cond delay="0"/>
                                          </p:stCondLst>
                                        </p:cTn>
                                        <p:tgtEl>
                                          <p:spTgt spid="12"/>
                                        </p:tgtEl>
                                        <p:attrNameLst>
                                          <p:attrName>style.visibility</p:attrName>
                                        </p:attrNameLst>
                                      </p:cBhvr>
                                      <p:to>
                                        <p:strVal val="visible"/>
                                      </p:to>
                                    </p:set>
                                    <p:anim calcmode="lin" valueType="num">
                                      <p:cBhvr>
                                        <p:cTn id="40" dur="500" fill="hold"/>
                                        <p:tgtEl>
                                          <p:spTgt spid="12"/>
                                        </p:tgtEl>
                                        <p:attrNameLst>
                                          <p:attrName>ppt_w</p:attrName>
                                        </p:attrNameLst>
                                      </p:cBhvr>
                                      <p:tavLst>
                                        <p:tav tm="0">
                                          <p:val>
                                            <p:fltVal val="0"/>
                                          </p:val>
                                        </p:tav>
                                        <p:tav tm="100000">
                                          <p:val>
                                            <p:strVal val="#ppt_w"/>
                                          </p:val>
                                        </p:tav>
                                      </p:tavLst>
                                    </p:anim>
                                    <p:anim calcmode="lin" valueType="num">
                                      <p:cBhvr>
                                        <p:cTn id="41" dur="500" fill="hold"/>
                                        <p:tgtEl>
                                          <p:spTgt spid="12"/>
                                        </p:tgtEl>
                                        <p:attrNameLst>
                                          <p:attrName>ppt_h</p:attrName>
                                        </p:attrNameLst>
                                      </p:cBhvr>
                                      <p:tavLst>
                                        <p:tav tm="0">
                                          <p:val>
                                            <p:fltVal val="0"/>
                                          </p:val>
                                        </p:tav>
                                        <p:tav tm="100000">
                                          <p:val>
                                            <p:strVal val="#ppt_h"/>
                                          </p:val>
                                        </p:tav>
                                      </p:tavLst>
                                    </p:anim>
                                    <p:animEffect transition="in" filter="fade">
                                      <p:cBhvr>
                                        <p:cTn id="4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P spid="11" grpId="0"/>
      <p:bldP spid="11" grpId="1"/>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Multidocument 1"/>
          <p:cNvSpPr/>
          <p:nvPr/>
        </p:nvSpPr>
        <p:spPr>
          <a:xfrm>
            <a:off x="7879422" y="914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7" name="Rectangle 2"/>
          <p:cNvSpPr>
            <a:spLocks noChangeArrowheads="1"/>
          </p:cNvSpPr>
          <p:nvPr/>
        </p:nvSpPr>
        <p:spPr bwMode="auto">
          <a:xfrm>
            <a:off x="0" y="-53340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8" name="Rectangle 5"/>
          <p:cNvSpPr/>
          <p:nvPr/>
        </p:nvSpPr>
        <p:spPr>
          <a:xfrm>
            <a:off x="1600200" y="990600"/>
            <a:ext cx="6324600" cy="400110"/>
          </a:xfrm>
          <a:prstGeom prst="rect">
            <a:avLst/>
          </a:prstGeom>
        </p:spPr>
        <p:txBody>
          <a:bodyPr wrap="square">
            <a:spAutoFit/>
          </a:bodyPr>
          <a:lstStyle/>
          <a:p>
            <a:pPr algn="r" rtl="1"/>
            <a:r>
              <a:rPr lang="ar-SA" sz="2000" b="1" dirty="0" smtClean="0">
                <a:solidFill>
                  <a:srgbClr val="7030A0"/>
                </a:solidFill>
              </a:rPr>
              <a:t>أكملي الفراغات التالية</a:t>
            </a:r>
            <a:endParaRPr lang="en-US" sz="2000" dirty="0">
              <a:solidFill>
                <a:srgbClr val="7030A0"/>
              </a:solidFill>
            </a:endParaRPr>
          </a:p>
        </p:txBody>
      </p:sp>
      <p:sp>
        <p:nvSpPr>
          <p:cNvPr id="9" name="Rectangle 10"/>
          <p:cNvSpPr/>
          <p:nvPr/>
        </p:nvSpPr>
        <p:spPr>
          <a:xfrm>
            <a:off x="4267200" y="2077998"/>
            <a:ext cx="1600200" cy="381000"/>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نصير المؤمنين</a:t>
            </a:r>
            <a:endParaRPr lang="ar-SA" dirty="0"/>
          </a:p>
        </p:txBody>
      </p:sp>
      <p:sp>
        <p:nvSpPr>
          <p:cNvPr id="10" name="Rectangle 3"/>
          <p:cNvSpPr/>
          <p:nvPr/>
        </p:nvSpPr>
        <p:spPr>
          <a:xfrm>
            <a:off x="762000" y="2013719"/>
            <a:ext cx="8077200" cy="577081"/>
          </a:xfrm>
          <a:prstGeom prst="rect">
            <a:avLst/>
          </a:prstGeom>
        </p:spPr>
        <p:txBody>
          <a:bodyPr wrap="square">
            <a:spAutoFit/>
          </a:bodyPr>
          <a:lstStyle/>
          <a:p>
            <a:pPr algn="r" rtl="1">
              <a:lnSpc>
                <a:spcPct val="200000"/>
              </a:lnSpc>
            </a:pPr>
            <a:r>
              <a:rPr lang="ar-SA" b="1" dirty="0" smtClean="0"/>
              <a:t>1- كان للسلاطين المماليك ألقاب دينية </a:t>
            </a:r>
            <a:r>
              <a:rPr lang="ar-SA" b="1" dirty="0" err="1" smtClean="0"/>
              <a:t>مثل .......................</a:t>
            </a:r>
            <a:r>
              <a:rPr lang="ar-SA" b="1" dirty="0" smtClean="0"/>
              <a:t> </a:t>
            </a:r>
            <a:r>
              <a:rPr lang="ar-SA" b="1" dirty="0" err="1" smtClean="0"/>
              <a:t>و ......................</a:t>
            </a:r>
            <a:r>
              <a:rPr lang="ar-SA" b="1" dirty="0" smtClean="0"/>
              <a:t> </a:t>
            </a:r>
            <a:endParaRPr lang="en-US" dirty="0"/>
          </a:p>
        </p:txBody>
      </p:sp>
      <p:sp>
        <p:nvSpPr>
          <p:cNvPr id="11" name="Rectangle 3"/>
          <p:cNvSpPr/>
          <p:nvPr/>
        </p:nvSpPr>
        <p:spPr>
          <a:xfrm>
            <a:off x="510223" y="3288268"/>
            <a:ext cx="8328977" cy="577081"/>
          </a:xfrm>
          <a:prstGeom prst="rect">
            <a:avLst/>
          </a:prstGeom>
        </p:spPr>
        <p:txBody>
          <a:bodyPr wrap="square">
            <a:spAutoFit/>
          </a:bodyPr>
          <a:lstStyle/>
          <a:p>
            <a:pPr algn="r" rtl="1">
              <a:lnSpc>
                <a:spcPct val="200000"/>
              </a:lnSpc>
            </a:pPr>
            <a:r>
              <a:rPr lang="ar-SA" b="1" dirty="0" smtClean="0"/>
              <a:t>2- بعض سلاطين المماليك سعوا الى السلطة المطلقة فأبلغوا </a:t>
            </a:r>
            <a:r>
              <a:rPr lang="ar-SA" b="1" dirty="0" err="1" smtClean="0"/>
              <a:t>رتبة ........................</a:t>
            </a:r>
            <a:r>
              <a:rPr lang="ar-SA" b="1" dirty="0" smtClean="0"/>
              <a:t> نهائيا.</a:t>
            </a:r>
            <a:endParaRPr lang="en-US" dirty="0"/>
          </a:p>
        </p:txBody>
      </p:sp>
      <p:sp>
        <p:nvSpPr>
          <p:cNvPr id="12" name="Rectangle 10"/>
          <p:cNvSpPr/>
          <p:nvPr/>
        </p:nvSpPr>
        <p:spPr>
          <a:xfrm>
            <a:off x="2863678" y="3352800"/>
            <a:ext cx="641522"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الوزارة</a:t>
            </a:r>
            <a:endParaRPr lang="ar-SA" dirty="0"/>
          </a:p>
        </p:txBody>
      </p:sp>
      <p:sp>
        <p:nvSpPr>
          <p:cNvPr id="13" name="Rectangle 10"/>
          <p:cNvSpPr/>
          <p:nvPr/>
        </p:nvSpPr>
        <p:spPr>
          <a:xfrm>
            <a:off x="2362200" y="2077998"/>
            <a:ext cx="1600200" cy="381000"/>
          </a:xfrm>
          <a:prstGeom prst="rect">
            <a:avLst/>
          </a:prstGeom>
        </p:spPr>
        <p:txBody>
          <a:bodyPr wrap="square">
            <a:spAutoFit/>
          </a:bodyPr>
          <a:lstStyle/>
          <a:p>
            <a:pPr algn="ctr"/>
            <a:r>
              <a:rPr lang="ar-SA" b="1" dirty="0" smtClean="0">
                <a:solidFill>
                  <a:srgbClr val="0070C0"/>
                </a:solidFill>
                <a:latin typeface="Sakkal Majalla" pitchFamily="2" charset="-78"/>
                <a:cs typeface="Sakkal Majalla" pitchFamily="2" charset="-78"/>
              </a:rPr>
              <a:t>ناصر الملة المحمدية</a:t>
            </a:r>
            <a:endParaRPr lang="ar-SA" dirty="0"/>
          </a:p>
        </p:txBody>
      </p:sp>
    </p:spTree>
    <p:extLst>
      <p:ext uri="{BB962C8B-B14F-4D97-AF65-F5344CB8AC3E}">
        <p14:creationId xmlns:p14="http://schemas.microsoft.com/office/powerpoint/2010/main" xmlns="" val="1672474082"/>
      </p:ext>
    </p:extLst>
  </p:cSld>
  <p:clrMapOvr>
    <a:masterClrMapping/>
  </p:clrMapOvr>
  <mc:AlternateContent xmlns:mc="http://schemas.openxmlformats.org/markup-compatibility/2006">
    <mc:Choice xmlns:p14="http://schemas.microsoft.com/office/powerpoint/2010/main" xmlns="" Requires="p14">
      <p:transition spd="slow" p14:dur="2000">
        <p14:prism isContent="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right)">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right)">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right)">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ipe(right)">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right)">
                                      <p:cBhvr>
                                        <p:cTn id="3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p:bldP spid="9" grpId="0"/>
      <p:bldP spid="10" grpId="0"/>
      <p:bldP spid="11" grpId="0"/>
      <p:bldP spid="12"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Multidocument 4"/>
          <p:cNvSpPr/>
          <p:nvPr/>
        </p:nvSpPr>
        <p:spPr>
          <a:xfrm>
            <a:off x="7946570" y="3810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6" name="Rectangle 5"/>
          <p:cNvSpPr/>
          <p:nvPr/>
        </p:nvSpPr>
        <p:spPr>
          <a:xfrm>
            <a:off x="7036699" y="426357"/>
            <a:ext cx="974947" cy="523220"/>
          </a:xfrm>
          <a:prstGeom prst="rect">
            <a:avLst/>
          </a:prstGeom>
        </p:spPr>
        <p:txBody>
          <a:bodyPr wrap="none">
            <a:spAutoFit/>
          </a:bodyPr>
          <a:lstStyle/>
          <a:p>
            <a:r>
              <a:rPr lang="ar-SA" sz="2800" b="1" dirty="0" err="1" smtClean="0">
                <a:solidFill>
                  <a:srgbClr val="7030A0"/>
                </a:solidFill>
              </a:rPr>
              <a:t>عللي </a:t>
            </a:r>
            <a:r>
              <a:rPr lang="ar-SA" sz="2800" b="1" dirty="0">
                <a:solidFill>
                  <a:srgbClr val="7030A0"/>
                </a:solidFill>
              </a:rPr>
              <a:t>:</a:t>
            </a:r>
          </a:p>
        </p:txBody>
      </p:sp>
      <p:sp>
        <p:nvSpPr>
          <p:cNvPr id="7" name="Rectangle 6"/>
          <p:cNvSpPr/>
          <p:nvPr/>
        </p:nvSpPr>
        <p:spPr>
          <a:xfrm>
            <a:off x="3048000" y="1276290"/>
            <a:ext cx="5445722" cy="400110"/>
          </a:xfrm>
          <a:prstGeom prst="rect">
            <a:avLst/>
          </a:prstGeom>
        </p:spPr>
        <p:txBody>
          <a:bodyPr wrap="none">
            <a:spAutoFit/>
          </a:bodyPr>
          <a:lstStyle/>
          <a:p>
            <a:pPr rtl="1"/>
            <a:r>
              <a:rPr lang="ar-SA" sz="2000" b="1" dirty="0" smtClean="0"/>
              <a:t>1- يمتاز كتاب البداية والنهاية بأنه من المصادر صحيحة الرواية</a:t>
            </a:r>
            <a:endParaRPr lang="en-US" sz="2000" dirty="0"/>
          </a:p>
        </p:txBody>
      </p:sp>
      <p:sp>
        <p:nvSpPr>
          <p:cNvPr id="8" name="Rectangle 7"/>
          <p:cNvSpPr/>
          <p:nvPr/>
        </p:nvSpPr>
        <p:spPr>
          <a:xfrm>
            <a:off x="1676400" y="2562178"/>
            <a:ext cx="6857919" cy="400110"/>
          </a:xfrm>
          <a:prstGeom prst="rect">
            <a:avLst/>
          </a:prstGeom>
        </p:spPr>
        <p:txBody>
          <a:bodyPr wrap="square">
            <a:spAutoFit/>
          </a:bodyPr>
          <a:lstStyle/>
          <a:p>
            <a:pPr algn="r" rtl="1"/>
            <a:r>
              <a:rPr lang="ar-SA" sz="2000" b="1" dirty="0" smtClean="0"/>
              <a:t>2- يمتاز بن خلدون عن أسلافه من المؤرخين بأنه مفسر للتاريخ</a:t>
            </a:r>
            <a:endParaRPr lang="en-US" sz="2000" dirty="0"/>
          </a:p>
        </p:txBody>
      </p:sp>
      <p:sp>
        <p:nvSpPr>
          <p:cNvPr id="10" name="Rectangle 9"/>
          <p:cNvSpPr/>
          <p:nvPr/>
        </p:nvSpPr>
        <p:spPr>
          <a:xfrm>
            <a:off x="2397866" y="1785950"/>
            <a:ext cx="5418471" cy="461665"/>
          </a:xfrm>
          <a:prstGeom prst="rect">
            <a:avLst/>
          </a:prstGeom>
        </p:spPr>
        <p:txBody>
          <a:bodyPr wrap="none">
            <a:spAutoFit/>
          </a:bodyPr>
          <a:lstStyle/>
          <a:p>
            <a:r>
              <a:rPr lang="ar-SA" sz="2400" b="1" dirty="0" smtClean="0">
                <a:solidFill>
                  <a:srgbClr val="00B0F0"/>
                </a:solidFill>
                <a:latin typeface="Sakkal Majalla" pitchFamily="2" charset="-78"/>
                <a:cs typeface="Sakkal Majalla" pitchFamily="2" charset="-78"/>
              </a:rPr>
              <a:t>لتميزه بصحيح الأخبار من سيقيمها فى ضوء الكتاب والسنة</a:t>
            </a:r>
            <a:endParaRPr lang="ar-SA" sz="2400" dirty="0">
              <a:solidFill>
                <a:srgbClr val="00B0F0"/>
              </a:solidFill>
            </a:endParaRPr>
          </a:p>
        </p:txBody>
      </p:sp>
      <p:sp>
        <p:nvSpPr>
          <p:cNvPr id="11" name="Rectangle 10"/>
          <p:cNvSpPr/>
          <p:nvPr/>
        </p:nvSpPr>
        <p:spPr>
          <a:xfrm>
            <a:off x="1371600" y="3276600"/>
            <a:ext cx="7251273" cy="830997"/>
          </a:xfrm>
          <a:prstGeom prst="rect">
            <a:avLst/>
          </a:prstGeom>
        </p:spPr>
        <p:txBody>
          <a:bodyPr wrap="square">
            <a:spAutoFit/>
          </a:bodyPr>
          <a:lstStyle/>
          <a:p>
            <a:pPr algn="ctr"/>
            <a:r>
              <a:rPr lang="ar-SA" sz="2400" b="1" dirty="0" smtClean="0">
                <a:solidFill>
                  <a:srgbClr val="00B0F0"/>
                </a:solidFill>
                <a:latin typeface="Sakkal Majalla" pitchFamily="2" charset="-78"/>
                <a:cs typeface="Sakkal Majalla" pitchFamily="2" charset="-78"/>
              </a:rPr>
              <a:t>لأنها يتأمل الدورات الحضارية المتعاقبة فيرصد مظاهرها وينظر فى أسباب نشأتها وعوامل فنائها</a:t>
            </a:r>
            <a:endParaRPr lang="ar-SA" sz="2400" dirty="0">
              <a:solidFill>
                <a:srgbClr val="00B0F0"/>
              </a:solidFill>
            </a:endParaRPr>
          </a:p>
        </p:txBody>
      </p:sp>
    </p:spTree>
    <p:extLst>
      <p:ext uri="{BB962C8B-B14F-4D97-AF65-F5344CB8AC3E}">
        <p14:creationId xmlns:p14="http://schemas.microsoft.com/office/powerpoint/2010/main" xmlns="" val="4255200346"/>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out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out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out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outVertic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arn(inHorizontal)">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6"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arn(inHorizontal)">
                                      <p:cBhvr>
                                        <p:cTn id="3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P spid="10" grpId="0"/>
      <p:bldP spid="11" grpId="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1809690"/>
            <a:ext cx="8153400" cy="400110"/>
          </a:xfrm>
          <a:prstGeom prst="rect">
            <a:avLst/>
          </a:prstGeom>
        </p:spPr>
        <p:txBody>
          <a:bodyPr wrap="square">
            <a:spAutoFit/>
          </a:bodyPr>
          <a:lstStyle/>
          <a:p>
            <a:pPr algn="r" rtl="1"/>
            <a:r>
              <a:rPr lang="ar-SA" sz="2000" b="1" dirty="0" smtClean="0">
                <a:solidFill>
                  <a:srgbClr val="7030A0"/>
                </a:solidFill>
              </a:rPr>
              <a:t>أكملي الفراغات التالية</a:t>
            </a:r>
            <a:endParaRPr lang="en-US" sz="2000" dirty="0">
              <a:solidFill>
                <a:srgbClr val="7030A0"/>
              </a:solidFill>
            </a:endParaRPr>
          </a:p>
        </p:txBody>
      </p:sp>
      <p:sp>
        <p:nvSpPr>
          <p:cNvPr id="3" name="Flowchart: Multidocument 2"/>
          <p:cNvSpPr/>
          <p:nvPr/>
        </p:nvSpPr>
        <p:spPr>
          <a:xfrm>
            <a:off x="8172851" y="1676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4" name="Rectangle 2"/>
          <p:cNvSpPr>
            <a:spLocks noChangeArrowheads="1"/>
          </p:cNvSpPr>
          <p:nvPr/>
        </p:nvSpPr>
        <p:spPr bwMode="auto">
          <a:xfrm>
            <a:off x="0" y="68580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5" name="AutoShape 1"/>
          <p:cNvSpPr>
            <a:spLocks noChangeArrowheads="1"/>
          </p:cNvSpPr>
          <p:nvPr/>
        </p:nvSpPr>
        <p:spPr bwMode="auto">
          <a:xfrm>
            <a:off x="1905000" y="561975"/>
            <a:ext cx="4953000" cy="5810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6" name="Rectangle 3"/>
          <p:cNvSpPr>
            <a:spLocks noChangeArrowheads="1"/>
          </p:cNvSpPr>
          <p:nvPr/>
        </p:nvSpPr>
        <p:spPr bwMode="auto">
          <a:xfrm>
            <a:off x="2844250" y="685800"/>
            <a:ext cx="3321743"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kumimoji="0" lang="ar-SA" sz="2000" b="1" i="0" u="none" strike="noStrike" cap="none" normalizeH="0" baseline="0" dirty="0" smtClean="0">
                <a:ln>
                  <a:noFill/>
                </a:ln>
                <a:solidFill>
                  <a:srgbClr val="002060"/>
                </a:solidFill>
                <a:effectLst/>
                <a:latin typeface="Sultan bold"/>
                <a:ea typeface="Times New Roman" pitchFamily="18" charset="0"/>
                <a:cs typeface="Arial" pitchFamily="34" charset="0"/>
              </a:rPr>
              <a:t>ثالث</a:t>
            </a:r>
            <a:r>
              <a:rPr kumimoji="0" lang="ar-EG" sz="20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0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000" b="1" dirty="0" smtClean="0">
                <a:solidFill>
                  <a:srgbClr val="FF0000"/>
                </a:solidFill>
                <a:latin typeface="Sultan bold"/>
                <a:ea typeface="Times New Roman" pitchFamily="18" charset="0"/>
                <a:cs typeface="Arial" pitchFamily="34" charset="0"/>
              </a:rPr>
              <a:t>نظام الحكم والإدارة(3</a:t>
            </a:r>
            <a:r>
              <a:rPr lang="ar-SA" sz="2000" b="1" dirty="0" err="1" smtClean="0">
                <a:solidFill>
                  <a:srgbClr val="FF0000"/>
                </a:solidFill>
                <a:latin typeface="Sultan bold"/>
                <a:ea typeface="Times New Roman" pitchFamily="18" charset="0"/>
                <a:cs typeface="Arial" pitchFamily="34" charset="0"/>
              </a:rPr>
              <a:t>)</a:t>
            </a:r>
            <a:endParaRPr kumimoji="0" lang="ar-EG" sz="2000" b="1" i="0" u="none" strike="noStrike" cap="none" normalizeH="0" baseline="0" dirty="0" smtClean="0">
              <a:ln>
                <a:noFill/>
              </a:ln>
              <a:solidFill>
                <a:schemeClr val="tx1"/>
              </a:solidFill>
              <a:effectLst/>
              <a:latin typeface="Arial" pitchFamily="34" charset="0"/>
              <a:cs typeface="Arial" pitchFamily="34" charset="0"/>
            </a:endParaRPr>
          </a:p>
        </p:txBody>
      </p:sp>
      <p:sp>
        <p:nvSpPr>
          <p:cNvPr id="14" name="Rectangle 13"/>
          <p:cNvSpPr/>
          <p:nvPr/>
        </p:nvSpPr>
        <p:spPr>
          <a:xfrm>
            <a:off x="3505200" y="2678668"/>
            <a:ext cx="1114625" cy="507831"/>
          </a:xfrm>
          <a:prstGeom prst="rect">
            <a:avLst/>
          </a:prstGeom>
        </p:spPr>
        <p:txBody>
          <a:bodyPr wrap="square">
            <a:spAutoFit/>
          </a:bodyPr>
          <a:lstStyle/>
          <a:p>
            <a:pPr algn="r">
              <a:lnSpc>
                <a:spcPct val="150000"/>
              </a:lnSpc>
            </a:pPr>
            <a:r>
              <a:rPr lang="ar-SA" b="1" dirty="0" smtClean="0">
                <a:solidFill>
                  <a:srgbClr val="0070C0"/>
                </a:solidFill>
                <a:latin typeface="Sakkal Majalla" pitchFamily="2" charset="-78"/>
                <a:cs typeface="Sakkal Majalla" pitchFamily="2" charset="-78"/>
              </a:rPr>
              <a:t>قاعة الانشاء</a:t>
            </a:r>
            <a:endParaRPr lang="ar-SA" dirty="0"/>
          </a:p>
        </p:txBody>
      </p:sp>
      <p:sp>
        <p:nvSpPr>
          <p:cNvPr id="11" name="مستطيل 10"/>
          <p:cNvSpPr/>
          <p:nvPr/>
        </p:nvSpPr>
        <p:spPr>
          <a:xfrm>
            <a:off x="838200" y="2907268"/>
            <a:ext cx="7848600" cy="369332"/>
          </a:xfrm>
          <a:prstGeom prst="rect">
            <a:avLst/>
          </a:prstGeom>
        </p:spPr>
        <p:txBody>
          <a:bodyPr wrap="square">
            <a:spAutoFit/>
          </a:bodyPr>
          <a:lstStyle/>
          <a:p>
            <a:pPr algn="r"/>
            <a:r>
              <a:rPr lang="ar-SA" b="1" dirty="0" smtClean="0"/>
              <a:t>1- خصص لديوان الانشاء مكان فى القلعة عرف </a:t>
            </a:r>
            <a:r>
              <a:rPr lang="ar-SA" b="1" dirty="0" err="1" smtClean="0"/>
              <a:t>بـ</a:t>
            </a:r>
            <a:r>
              <a:rPr lang="ar-SA" b="1" dirty="0" smtClean="0"/>
              <a:t> </a:t>
            </a:r>
            <a:r>
              <a:rPr lang="ar-SA" b="1" dirty="0" err="1" smtClean="0"/>
              <a:t>........................</a:t>
            </a:r>
            <a:endParaRPr lang="ar-SA" dirty="0"/>
          </a:p>
        </p:txBody>
      </p:sp>
      <p:sp>
        <p:nvSpPr>
          <p:cNvPr id="12" name="Rectangle 13"/>
          <p:cNvSpPr/>
          <p:nvPr/>
        </p:nvSpPr>
        <p:spPr>
          <a:xfrm>
            <a:off x="4267200" y="3923437"/>
            <a:ext cx="962225" cy="507831"/>
          </a:xfrm>
          <a:prstGeom prst="rect">
            <a:avLst/>
          </a:prstGeom>
        </p:spPr>
        <p:txBody>
          <a:bodyPr wrap="square">
            <a:spAutoFit/>
          </a:bodyPr>
          <a:lstStyle/>
          <a:p>
            <a:pPr algn="r">
              <a:lnSpc>
                <a:spcPct val="150000"/>
              </a:lnSpc>
            </a:pPr>
            <a:r>
              <a:rPr lang="ar-SA" b="1" dirty="0" smtClean="0">
                <a:solidFill>
                  <a:srgbClr val="0070C0"/>
                </a:solidFill>
                <a:latin typeface="Sakkal Majalla" pitchFamily="2" charset="-78"/>
                <a:cs typeface="Sakkal Majalla" pitchFamily="2" charset="-78"/>
              </a:rPr>
              <a:t>دار السكة</a:t>
            </a:r>
          </a:p>
        </p:txBody>
      </p:sp>
      <p:sp>
        <p:nvSpPr>
          <p:cNvPr id="13" name="مستطيل 12"/>
          <p:cNvSpPr/>
          <p:nvPr/>
        </p:nvSpPr>
        <p:spPr>
          <a:xfrm>
            <a:off x="457200" y="4202668"/>
            <a:ext cx="8229600" cy="369332"/>
          </a:xfrm>
          <a:prstGeom prst="rect">
            <a:avLst/>
          </a:prstGeom>
        </p:spPr>
        <p:txBody>
          <a:bodyPr wrap="square">
            <a:spAutoFit/>
          </a:bodyPr>
          <a:lstStyle/>
          <a:p>
            <a:pPr algn="r"/>
            <a:r>
              <a:rPr lang="ar-SA" b="1" dirty="0" smtClean="0"/>
              <a:t>2- الدار التى تصنع فيها العملة النقدية </a:t>
            </a:r>
            <a:r>
              <a:rPr lang="ar-SA" b="1" dirty="0" err="1" smtClean="0"/>
              <a:t>هي .......................</a:t>
            </a:r>
            <a:endParaRPr lang="ar-SA" dirty="0"/>
          </a:p>
        </p:txBody>
      </p:sp>
    </p:spTree>
    <p:extLst>
      <p:ext uri="{BB962C8B-B14F-4D97-AF65-F5344CB8AC3E}">
        <p14:creationId xmlns:p14="http://schemas.microsoft.com/office/powerpoint/2010/main" xmlns="" val="3309010230"/>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fade">
                                      <p:cBhvr>
                                        <p:cTn id="28" dur="1000"/>
                                        <p:tgtEl>
                                          <p:spTgt spid="2"/>
                                        </p:tgtEl>
                                      </p:cBhvr>
                                    </p:animEffect>
                                    <p:anim calcmode="lin" valueType="num">
                                      <p:cBhvr>
                                        <p:cTn id="29" dur="1000" fill="hold"/>
                                        <p:tgtEl>
                                          <p:spTgt spid="2"/>
                                        </p:tgtEl>
                                        <p:attrNameLst>
                                          <p:attrName>ppt_x</p:attrName>
                                        </p:attrNameLst>
                                      </p:cBhvr>
                                      <p:tavLst>
                                        <p:tav tm="0">
                                          <p:val>
                                            <p:strVal val="#ppt_x"/>
                                          </p:val>
                                        </p:tav>
                                        <p:tav tm="100000">
                                          <p:val>
                                            <p:strVal val="#ppt_x"/>
                                          </p:val>
                                        </p:tav>
                                      </p:tavLst>
                                    </p:anim>
                                    <p:anim calcmode="lin" valueType="num">
                                      <p:cBhvr>
                                        <p:cTn id="3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blinds(horizontal)">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2"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wipe(right)">
                                      <p:cBhvr>
                                        <p:cTn id="40" dur="500"/>
                                        <p:tgtEl>
                                          <p:spTgt spid="14"/>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3"/>
                                        </p:tgtEl>
                                        <p:attrNameLst>
                                          <p:attrName>style.visibility</p:attrName>
                                        </p:attrNameLst>
                                      </p:cBhvr>
                                      <p:to>
                                        <p:strVal val="visible"/>
                                      </p:to>
                                    </p:set>
                                    <p:animEffect transition="in" filter="blinds(horizontal)">
                                      <p:cBhvr>
                                        <p:cTn id="45" dur="500"/>
                                        <p:tgtEl>
                                          <p:spTgt spid="13"/>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2"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wipe(right)">
                                      <p:cBhvr>
                                        <p:cTn id="5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5" grpId="0" animBg="1"/>
      <p:bldP spid="6" grpId="0"/>
      <p:bldP spid="14" grpId="0"/>
      <p:bldP spid="11" grpId="0"/>
      <p:bldP spid="12" grpId="0"/>
      <p:bldP spid="13" grpId="0"/>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
          <p:cNvSpPr/>
          <p:nvPr/>
        </p:nvSpPr>
        <p:spPr>
          <a:xfrm>
            <a:off x="0" y="1717484"/>
            <a:ext cx="8153400" cy="400110"/>
          </a:xfrm>
          <a:prstGeom prst="rect">
            <a:avLst/>
          </a:prstGeom>
        </p:spPr>
        <p:txBody>
          <a:bodyPr wrap="square">
            <a:spAutoFit/>
          </a:bodyPr>
          <a:lstStyle/>
          <a:p>
            <a:pPr algn="r" rtl="1"/>
            <a:r>
              <a:rPr lang="ar-SA" sz="2000" b="1" dirty="0" smtClean="0">
                <a:solidFill>
                  <a:srgbClr val="7030A0"/>
                </a:solidFill>
              </a:rPr>
              <a:t>لماذا يعد ديوان الإنشاء من أهم الأعمال الديوانية عند المماليك </a:t>
            </a:r>
          </a:p>
        </p:txBody>
      </p:sp>
      <p:sp>
        <p:nvSpPr>
          <p:cNvPr id="15" name="Flowchart: Multidocument 2"/>
          <p:cNvSpPr/>
          <p:nvPr/>
        </p:nvSpPr>
        <p:spPr>
          <a:xfrm>
            <a:off x="8153400" y="1584194"/>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pic>
        <p:nvPicPr>
          <p:cNvPr id="10" name="صورة 9" descr="3123_1.jpg"/>
          <p:cNvPicPr>
            <a:picLocks noChangeAspect="1"/>
          </p:cNvPicPr>
          <p:nvPr/>
        </p:nvPicPr>
        <p:blipFill>
          <a:blip r:embed="rId2" cstate="print"/>
          <a:stretch>
            <a:fillRect/>
          </a:stretch>
        </p:blipFill>
        <p:spPr>
          <a:xfrm flipH="1">
            <a:off x="609600" y="2514600"/>
            <a:ext cx="3805238" cy="3238500"/>
          </a:xfrm>
          <a:prstGeom prst="rect">
            <a:avLst/>
          </a:prstGeom>
        </p:spPr>
      </p:pic>
    </p:spTree>
    <p:extLst>
      <p:ext uri="{BB962C8B-B14F-4D97-AF65-F5344CB8AC3E}">
        <p14:creationId xmlns:p14="http://schemas.microsoft.com/office/powerpoint/2010/main" xmlns="" val="2055416780"/>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1000"/>
                                        <p:tgtEl>
                                          <p:spTgt spid="13"/>
                                        </p:tgtEl>
                                      </p:cBhvr>
                                    </p:animEffect>
                                    <p:anim calcmode="lin" valueType="num">
                                      <p:cBhvr>
                                        <p:cTn id="15" dur="1000" fill="hold"/>
                                        <p:tgtEl>
                                          <p:spTgt spid="13"/>
                                        </p:tgtEl>
                                        <p:attrNameLst>
                                          <p:attrName>ppt_x</p:attrName>
                                        </p:attrNameLst>
                                      </p:cBhvr>
                                      <p:tavLst>
                                        <p:tav tm="0">
                                          <p:val>
                                            <p:strVal val="#ppt_x"/>
                                          </p:val>
                                        </p:tav>
                                        <p:tav tm="100000">
                                          <p:val>
                                            <p:strVal val="#ppt_x"/>
                                          </p:val>
                                        </p:tav>
                                      </p:tavLst>
                                    </p:anim>
                                    <p:anim calcmode="lin" valueType="num">
                                      <p:cBhvr>
                                        <p:cTn id="1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8" presetClass="entr" presetSubtype="0" accel="50000" fill="hold"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p:cTn id="21" dur="1000" fill="hold"/>
                                        <p:tgtEl>
                                          <p:spTgt spid="1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2" dur="1000" fill="hold"/>
                                        <p:tgtEl>
                                          <p:spTgt spid="10"/>
                                        </p:tgtEl>
                                        <p:attrNameLst>
                                          <p:attrName>ppt_x</p:attrName>
                                        </p:attrNameLst>
                                      </p:cBhvr>
                                      <p:tavLst>
                                        <p:tav tm="0">
                                          <p:val>
                                            <p:fltVal val="-1"/>
                                          </p:val>
                                        </p:tav>
                                        <p:tav tm="50000">
                                          <p:val>
                                            <p:fltVal val="0.95"/>
                                          </p:val>
                                        </p:tav>
                                        <p:tav tm="100000">
                                          <p:val>
                                            <p:strVal val="#ppt_x"/>
                                          </p:val>
                                        </p:tav>
                                      </p:tavLst>
                                    </p:anim>
                                    <p:anim calcmode="lin" valueType="num">
                                      <p:cBhvr>
                                        <p:cTn id="23" dur="1000" fill="hold"/>
                                        <p:tgtEl>
                                          <p:spTgt spid="10"/>
                                        </p:tgtEl>
                                        <p:attrNameLst>
                                          <p:attrName>ppt_y</p:attrName>
                                        </p:attrNameLst>
                                      </p:cBhvr>
                                      <p:tavLst>
                                        <p:tav tm="0">
                                          <p:val>
                                            <p:strVal val="#ppt_y"/>
                                          </p:val>
                                        </p:tav>
                                        <p:tav tm="100000">
                                          <p:val>
                                            <p:strVal val="#ppt_y"/>
                                          </p:val>
                                        </p:tav>
                                      </p:tavLst>
                                    </p:anim>
                                    <p:animEffect transition="in" filter="fade">
                                      <p:cBhvr>
                                        <p:cTn id="24"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animBg="1"/>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Multidocument 1"/>
          <p:cNvSpPr/>
          <p:nvPr/>
        </p:nvSpPr>
        <p:spPr>
          <a:xfrm>
            <a:off x="8096651" y="7620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6" name="Rectangle 2"/>
          <p:cNvSpPr/>
          <p:nvPr/>
        </p:nvSpPr>
        <p:spPr>
          <a:xfrm>
            <a:off x="2116542" y="902732"/>
            <a:ext cx="5981614" cy="400110"/>
          </a:xfrm>
          <a:prstGeom prst="rect">
            <a:avLst/>
          </a:prstGeom>
        </p:spPr>
        <p:txBody>
          <a:bodyPr wrap="square">
            <a:spAutoFit/>
          </a:bodyPr>
          <a:lstStyle/>
          <a:p>
            <a:pPr algn="r"/>
            <a:r>
              <a:rPr lang="ar-SA" sz="2000" b="1" dirty="0" smtClean="0">
                <a:solidFill>
                  <a:srgbClr val="7030A0"/>
                </a:solidFill>
              </a:rPr>
              <a:t>تخيري البديل المناسب من البدائل التى تلي كل عبارة فيما يأتي</a:t>
            </a:r>
            <a:endParaRPr lang="ar-SA" sz="2000" dirty="0"/>
          </a:p>
        </p:txBody>
      </p:sp>
      <p:sp>
        <p:nvSpPr>
          <p:cNvPr id="7" name="Rectangle 3"/>
          <p:cNvSpPr/>
          <p:nvPr/>
        </p:nvSpPr>
        <p:spPr>
          <a:xfrm>
            <a:off x="5362080" y="1524000"/>
            <a:ext cx="3629520" cy="400110"/>
          </a:xfrm>
          <a:prstGeom prst="rect">
            <a:avLst/>
          </a:prstGeom>
        </p:spPr>
        <p:txBody>
          <a:bodyPr wrap="none">
            <a:spAutoFit/>
          </a:bodyPr>
          <a:lstStyle/>
          <a:p>
            <a:r>
              <a:rPr lang="ar-SA" sz="2000" b="1" dirty="0" smtClean="0"/>
              <a:t>1- يسمي صاحب ديوان الإنشاء أحيانا </a:t>
            </a:r>
            <a:r>
              <a:rPr lang="ar-SA" sz="2000" b="1" dirty="0" err="1" smtClean="0"/>
              <a:t>بـ</a:t>
            </a:r>
            <a:endParaRPr lang="ar-SA" sz="2000" dirty="0"/>
          </a:p>
        </p:txBody>
      </p:sp>
      <p:sp>
        <p:nvSpPr>
          <p:cNvPr id="8" name="Rectangle 14"/>
          <p:cNvSpPr/>
          <p:nvPr/>
        </p:nvSpPr>
        <p:spPr>
          <a:xfrm>
            <a:off x="5715000" y="1905000"/>
            <a:ext cx="19581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الصاحب</a:t>
            </a:r>
            <a:endParaRPr lang="ar-SA" dirty="0"/>
          </a:p>
        </p:txBody>
      </p:sp>
      <p:sp>
        <p:nvSpPr>
          <p:cNvPr id="9" name="Rectangle 14"/>
          <p:cNvSpPr/>
          <p:nvPr/>
        </p:nvSpPr>
        <p:spPr>
          <a:xfrm>
            <a:off x="5867400" y="2514600"/>
            <a:ext cx="18057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كاتب السر</a:t>
            </a:r>
            <a:endParaRPr lang="ar-SA" dirty="0"/>
          </a:p>
        </p:txBody>
      </p:sp>
      <p:sp>
        <p:nvSpPr>
          <p:cNvPr id="11" name="Rectangle 3"/>
          <p:cNvSpPr/>
          <p:nvPr/>
        </p:nvSpPr>
        <p:spPr>
          <a:xfrm>
            <a:off x="4538023" y="3810000"/>
            <a:ext cx="4301177" cy="400110"/>
          </a:xfrm>
          <a:prstGeom prst="rect">
            <a:avLst/>
          </a:prstGeom>
        </p:spPr>
        <p:txBody>
          <a:bodyPr wrap="none">
            <a:spAutoFit/>
          </a:bodyPr>
          <a:lstStyle/>
          <a:p>
            <a:r>
              <a:rPr lang="ar-SA" sz="2000" b="1" dirty="0" smtClean="0"/>
              <a:t>2- يطلي حمام الرسائل لكي لا يراه العدو ليلا بلون</a:t>
            </a:r>
            <a:endParaRPr lang="ar-SA" sz="2000" dirty="0"/>
          </a:p>
        </p:txBody>
      </p:sp>
      <p:sp>
        <p:nvSpPr>
          <p:cNvPr id="12" name="Rectangle 14"/>
          <p:cNvSpPr/>
          <p:nvPr/>
        </p:nvSpPr>
        <p:spPr>
          <a:xfrm>
            <a:off x="6781800" y="4343400"/>
            <a:ext cx="8913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أبيض</a:t>
            </a:r>
            <a:endParaRPr lang="ar-SA" dirty="0"/>
          </a:p>
        </p:txBody>
      </p:sp>
      <p:sp>
        <p:nvSpPr>
          <p:cNvPr id="14" name="Rectangle 14"/>
          <p:cNvSpPr/>
          <p:nvPr/>
        </p:nvSpPr>
        <p:spPr>
          <a:xfrm>
            <a:off x="5867400" y="3135868"/>
            <a:ext cx="18057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نائب القلعة</a:t>
            </a:r>
            <a:endParaRPr lang="ar-SA" dirty="0"/>
          </a:p>
        </p:txBody>
      </p:sp>
      <p:sp>
        <p:nvSpPr>
          <p:cNvPr id="16" name="Rectangle 14"/>
          <p:cNvSpPr/>
          <p:nvPr/>
        </p:nvSpPr>
        <p:spPr>
          <a:xfrm>
            <a:off x="6804842" y="5029200"/>
            <a:ext cx="8913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أزرق</a:t>
            </a:r>
            <a:endParaRPr lang="ar-SA" dirty="0"/>
          </a:p>
        </p:txBody>
      </p:sp>
      <p:sp>
        <p:nvSpPr>
          <p:cNvPr id="17" name="Rectangle 14"/>
          <p:cNvSpPr/>
          <p:nvPr/>
        </p:nvSpPr>
        <p:spPr>
          <a:xfrm>
            <a:off x="5029200" y="5715000"/>
            <a:ext cx="2720158"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أسود</a:t>
            </a:r>
            <a:endParaRPr lang="ar-SA" dirty="0"/>
          </a:p>
        </p:txBody>
      </p:sp>
      <p:sp>
        <p:nvSpPr>
          <p:cNvPr id="18" name="سهم مخطط إلى اليمين 17"/>
          <p:cNvSpPr/>
          <p:nvPr/>
        </p:nvSpPr>
        <p:spPr>
          <a:xfrm>
            <a:off x="4724400" y="24765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
        <p:nvSpPr>
          <p:cNvPr id="19" name="سهم مخطط إلى اليمين 18"/>
          <p:cNvSpPr/>
          <p:nvPr/>
        </p:nvSpPr>
        <p:spPr>
          <a:xfrm>
            <a:off x="5676900" y="56769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xmlns="" val="2055416780"/>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barn(inVertical)">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barn(inVertical)">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barn(inVertical)">
                                      <p:cBhvr>
                                        <p:cTn id="31" dur="500"/>
                                        <p:tgtEl>
                                          <p:spTgt spid="14"/>
                                        </p:tgtEl>
                                      </p:cBhvr>
                                    </p:animEffect>
                                  </p:childTnLst>
                                </p:cTn>
                              </p:par>
                            </p:childTnLst>
                          </p:cTn>
                        </p:par>
                      </p:childTnLst>
                    </p:cTn>
                  </p:par>
                  <p:par>
                    <p:cTn id="32" fill="hold">
                      <p:stCondLst>
                        <p:cond delay="indefinite"/>
                      </p:stCondLst>
                      <p:childTnLst>
                        <p:par>
                          <p:cTn id="33" fill="hold">
                            <p:stCondLst>
                              <p:cond delay="0"/>
                            </p:stCondLst>
                            <p:childTnLst>
                              <p:par>
                                <p:cTn id="34" presetID="48" presetClass="entr" presetSubtype="0" accel="50000" fill="hold" grpId="0" nodeType="clickEffect">
                                  <p:stCondLst>
                                    <p:cond delay="0"/>
                                  </p:stCondLst>
                                  <p:childTnLst>
                                    <p:set>
                                      <p:cBhvr>
                                        <p:cTn id="35" dur="1" fill="hold">
                                          <p:stCondLst>
                                            <p:cond delay="0"/>
                                          </p:stCondLst>
                                        </p:cTn>
                                        <p:tgtEl>
                                          <p:spTgt spid="18"/>
                                        </p:tgtEl>
                                        <p:attrNameLst>
                                          <p:attrName>style.visibility</p:attrName>
                                        </p:attrNameLst>
                                      </p:cBhvr>
                                      <p:to>
                                        <p:strVal val="visible"/>
                                      </p:to>
                                    </p:set>
                                    <p:anim calcmode="lin" valueType="num">
                                      <p:cBhvr>
                                        <p:cTn id="36" dur="1000" fill="hold"/>
                                        <p:tgtEl>
                                          <p:spTgt spid="1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7" dur="1000" fill="hold"/>
                                        <p:tgtEl>
                                          <p:spTgt spid="18"/>
                                        </p:tgtEl>
                                        <p:attrNameLst>
                                          <p:attrName>ppt_x</p:attrName>
                                        </p:attrNameLst>
                                      </p:cBhvr>
                                      <p:tavLst>
                                        <p:tav tm="0">
                                          <p:val>
                                            <p:fltVal val="-1"/>
                                          </p:val>
                                        </p:tav>
                                        <p:tav tm="50000">
                                          <p:val>
                                            <p:fltVal val="0.95"/>
                                          </p:val>
                                        </p:tav>
                                        <p:tav tm="100000">
                                          <p:val>
                                            <p:strVal val="#ppt_x"/>
                                          </p:val>
                                        </p:tav>
                                      </p:tavLst>
                                    </p:anim>
                                    <p:anim calcmode="lin" valueType="num">
                                      <p:cBhvr>
                                        <p:cTn id="38" dur="1000" fill="hold"/>
                                        <p:tgtEl>
                                          <p:spTgt spid="18"/>
                                        </p:tgtEl>
                                        <p:attrNameLst>
                                          <p:attrName>ppt_y</p:attrName>
                                        </p:attrNameLst>
                                      </p:cBhvr>
                                      <p:tavLst>
                                        <p:tav tm="0">
                                          <p:val>
                                            <p:strVal val="#ppt_y"/>
                                          </p:val>
                                        </p:tav>
                                        <p:tav tm="100000">
                                          <p:val>
                                            <p:strVal val="#ppt_y"/>
                                          </p:val>
                                        </p:tav>
                                      </p:tavLst>
                                    </p:anim>
                                    <p:animEffect transition="in" filter="fade">
                                      <p:cBhvr>
                                        <p:cTn id="39" dur="1000"/>
                                        <p:tgtEl>
                                          <p:spTgt spid="18"/>
                                        </p:tgtEl>
                                      </p:cBhvr>
                                    </p:animEffect>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 calcmode="lin" valueType="num">
                                      <p:cBhvr additive="base">
                                        <p:cTn id="44" dur="500" fill="hold"/>
                                        <p:tgtEl>
                                          <p:spTgt spid="11"/>
                                        </p:tgtEl>
                                        <p:attrNameLst>
                                          <p:attrName>ppt_x</p:attrName>
                                        </p:attrNameLst>
                                      </p:cBhvr>
                                      <p:tavLst>
                                        <p:tav tm="0">
                                          <p:val>
                                            <p:strVal val="#ppt_x"/>
                                          </p:val>
                                        </p:tav>
                                        <p:tav tm="100000">
                                          <p:val>
                                            <p:strVal val="#ppt_x"/>
                                          </p:val>
                                        </p:tav>
                                      </p:tavLst>
                                    </p:anim>
                                    <p:anim calcmode="lin" valueType="num">
                                      <p:cBhvr additive="base">
                                        <p:cTn id="4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barn(inVertical)">
                                      <p:cBhvr>
                                        <p:cTn id="50" dur="500"/>
                                        <p:tgtEl>
                                          <p:spTgt spid="12"/>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barn(inVertical)">
                                      <p:cBhvr>
                                        <p:cTn id="55" dur="500"/>
                                        <p:tgtEl>
                                          <p:spTgt spid="16"/>
                                        </p:tgtEl>
                                      </p:cBhvr>
                                    </p:animEffect>
                                  </p:childTnLst>
                                </p:cTn>
                              </p:par>
                            </p:childTnLst>
                          </p:cTn>
                        </p:par>
                      </p:childTnLst>
                    </p:cTn>
                  </p:par>
                  <p:par>
                    <p:cTn id="56" fill="hold">
                      <p:stCondLst>
                        <p:cond delay="indefinite"/>
                      </p:stCondLst>
                      <p:childTnLst>
                        <p:par>
                          <p:cTn id="57" fill="hold">
                            <p:stCondLst>
                              <p:cond delay="0"/>
                            </p:stCondLst>
                            <p:childTnLst>
                              <p:par>
                                <p:cTn id="58" presetID="16" presetClass="entr" presetSubtype="21" fill="hold" grpId="0" nodeType="clickEffect">
                                  <p:stCondLst>
                                    <p:cond delay="0"/>
                                  </p:stCondLst>
                                  <p:childTnLst>
                                    <p:set>
                                      <p:cBhvr>
                                        <p:cTn id="59" dur="1" fill="hold">
                                          <p:stCondLst>
                                            <p:cond delay="0"/>
                                          </p:stCondLst>
                                        </p:cTn>
                                        <p:tgtEl>
                                          <p:spTgt spid="17"/>
                                        </p:tgtEl>
                                        <p:attrNameLst>
                                          <p:attrName>style.visibility</p:attrName>
                                        </p:attrNameLst>
                                      </p:cBhvr>
                                      <p:to>
                                        <p:strVal val="visible"/>
                                      </p:to>
                                    </p:set>
                                    <p:animEffect transition="in" filter="barn(inVertical)">
                                      <p:cBhvr>
                                        <p:cTn id="60" dur="500"/>
                                        <p:tgtEl>
                                          <p:spTgt spid="17"/>
                                        </p:tgtEl>
                                      </p:cBhvr>
                                    </p:animEffect>
                                  </p:childTnLst>
                                </p:cTn>
                              </p:par>
                            </p:childTnLst>
                          </p:cTn>
                        </p:par>
                      </p:childTnLst>
                    </p:cTn>
                  </p:par>
                  <p:par>
                    <p:cTn id="61" fill="hold">
                      <p:stCondLst>
                        <p:cond delay="indefinite"/>
                      </p:stCondLst>
                      <p:childTnLst>
                        <p:par>
                          <p:cTn id="62" fill="hold">
                            <p:stCondLst>
                              <p:cond delay="0"/>
                            </p:stCondLst>
                            <p:childTnLst>
                              <p:par>
                                <p:cTn id="63" presetID="48" presetClass="entr" presetSubtype="0" accel="50000" fill="hold" grpId="0" nodeType="clickEffect">
                                  <p:stCondLst>
                                    <p:cond delay="0"/>
                                  </p:stCondLst>
                                  <p:childTnLst>
                                    <p:set>
                                      <p:cBhvr>
                                        <p:cTn id="64" dur="1" fill="hold">
                                          <p:stCondLst>
                                            <p:cond delay="0"/>
                                          </p:stCondLst>
                                        </p:cTn>
                                        <p:tgtEl>
                                          <p:spTgt spid="19"/>
                                        </p:tgtEl>
                                        <p:attrNameLst>
                                          <p:attrName>style.visibility</p:attrName>
                                        </p:attrNameLst>
                                      </p:cBhvr>
                                      <p:to>
                                        <p:strVal val="visible"/>
                                      </p:to>
                                    </p:set>
                                    <p:anim calcmode="lin" valueType="num">
                                      <p:cBhvr>
                                        <p:cTn id="65" dur="1000" fill="hold"/>
                                        <p:tgtEl>
                                          <p:spTgt spid="1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66" dur="1000" fill="hold"/>
                                        <p:tgtEl>
                                          <p:spTgt spid="19"/>
                                        </p:tgtEl>
                                        <p:attrNameLst>
                                          <p:attrName>ppt_x</p:attrName>
                                        </p:attrNameLst>
                                      </p:cBhvr>
                                      <p:tavLst>
                                        <p:tav tm="0">
                                          <p:val>
                                            <p:fltVal val="-1"/>
                                          </p:val>
                                        </p:tav>
                                        <p:tav tm="50000">
                                          <p:val>
                                            <p:fltVal val="0.95"/>
                                          </p:val>
                                        </p:tav>
                                        <p:tav tm="100000">
                                          <p:val>
                                            <p:strVal val="#ppt_x"/>
                                          </p:val>
                                        </p:tav>
                                      </p:tavLst>
                                    </p:anim>
                                    <p:anim calcmode="lin" valueType="num">
                                      <p:cBhvr>
                                        <p:cTn id="67" dur="1000" fill="hold"/>
                                        <p:tgtEl>
                                          <p:spTgt spid="19"/>
                                        </p:tgtEl>
                                        <p:attrNameLst>
                                          <p:attrName>ppt_y</p:attrName>
                                        </p:attrNameLst>
                                      </p:cBhvr>
                                      <p:tavLst>
                                        <p:tav tm="0">
                                          <p:val>
                                            <p:strVal val="#ppt_y"/>
                                          </p:val>
                                        </p:tav>
                                        <p:tav tm="100000">
                                          <p:val>
                                            <p:strVal val="#ppt_y"/>
                                          </p:val>
                                        </p:tav>
                                      </p:tavLst>
                                    </p:anim>
                                    <p:animEffect transition="in" filter="fade">
                                      <p:cBhvr>
                                        <p:cTn id="68"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P spid="9" grpId="0"/>
      <p:bldP spid="11" grpId="0"/>
      <p:bldP spid="12" grpId="0"/>
      <p:bldP spid="14" grpId="0"/>
      <p:bldP spid="16" grpId="0"/>
      <p:bldP spid="17" grpId="0"/>
      <p:bldP spid="18" grpId="0" animBg="1"/>
      <p:bldP spid="19" grpId="0" animBg="1"/>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172851" y="17526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25158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4" name="AutoShape 1"/>
          <p:cNvSpPr>
            <a:spLocks noChangeArrowheads="1"/>
          </p:cNvSpPr>
          <p:nvPr/>
        </p:nvSpPr>
        <p:spPr bwMode="auto">
          <a:xfrm>
            <a:off x="2438400" y="529392"/>
            <a:ext cx="4090987" cy="66357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5" name="Rectangle 3"/>
          <p:cNvSpPr>
            <a:spLocks noChangeArrowheads="1"/>
          </p:cNvSpPr>
          <p:nvPr/>
        </p:nvSpPr>
        <p:spPr bwMode="auto">
          <a:xfrm>
            <a:off x="2806134" y="661125"/>
            <a:ext cx="3531737"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kumimoji="0" lang="ar-SA" sz="2000" b="1" i="0" u="none" strike="noStrike" cap="none" normalizeH="0" baseline="0" dirty="0" smtClean="0">
                <a:ln>
                  <a:noFill/>
                </a:ln>
                <a:solidFill>
                  <a:srgbClr val="002060"/>
                </a:solidFill>
                <a:effectLst/>
                <a:latin typeface="Sultan bold"/>
                <a:ea typeface="Times New Roman" pitchFamily="18" charset="0"/>
                <a:cs typeface="Arial" pitchFamily="34" charset="0"/>
              </a:rPr>
              <a:t>رابع </a:t>
            </a:r>
            <a:r>
              <a:rPr kumimoji="0" lang="ar-EG" sz="20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0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0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000" b="1" dirty="0" smtClean="0">
                <a:solidFill>
                  <a:srgbClr val="FF0000"/>
                </a:solidFill>
                <a:latin typeface="Sultan bold"/>
                <a:ea typeface="Times New Roman" pitchFamily="18" charset="0"/>
                <a:cs typeface="Arial" pitchFamily="34" charset="0"/>
              </a:rPr>
              <a:t>نظام الحكم والإدارة</a:t>
            </a:r>
            <a:r>
              <a:rPr kumimoji="0" lang="ar-SA" sz="2000" b="1" i="0" u="none" strike="noStrike" cap="none" normalizeH="0" baseline="0" dirty="0" smtClean="0">
                <a:ln>
                  <a:noFill/>
                </a:ln>
                <a:solidFill>
                  <a:srgbClr val="FF0000"/>
                </a:solidFill>
                <a:effectLst/>
                <a:latin typeface="Sultan bold"/>
                <a:ea typeface="Times New Roman" pitchFamily="18" charset="0"/>
                <a:cs typeface="Arial" pitchFamily="34" charset="0"/>
              </a:rPr>
              <a:t>(4</a:t>
            </a:r>
            <a:r>
              <a:rPr kumimoji="0" lang="ar-SA" sz="2000" b="1" i="0" u="none" strike="noStrike" cap="none" normalizeH="0" baseline="0" dirty="0" err="1" smtClean="0">
                <a:ln>
                  <a:noFill/>
                </a:ln>
                <a:solidFill>
                  <a:srgbClr val="FF0000"/>
                </a:solidFill>
                <a:effectLst/>
                <a:latin typeface="Sultan bold"/>
                <a:ea typeface="Times New Roman" pitchFamily="18" charset="0"/>
                <a:cs typeface="Arial" pitchFamily="34" charset="0"/>
              </a:rPr>
              <a:t>)</a:t>
            </a:r>
            <a:endParaRPr kumimoji="0" lang="ar-EG" sz="20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596069" y="1842551"/>
            <a:ext cx="7620000" cy="400110"/>
          </a:xfrm>
          <a:prstGeom prst="rect">
            <a:avLst/>
          </a:prstGeom>
        </p:spPr>
        <p:txBody>
          <a:bodyPr wrap="square">
            <a:spAutoFit/>
          </a:bodyPr>
          <a:lstStyle/>
          <a:p>
            <a:pPr algn="r"/>
            <a:r>
              <a:rPr lang="ar-SA" sz="2000" b="1" dirty="0" smtClean="0">
                <a:solidFill>
                  <a:srgbClr val="7030A0"/>
                </a:solidFill>
              </a:rPr>
              <a:t>صححي الكلمات التى تحتها خط فى العبارات التالية</a:t>
            </a:r>
            <a:endParaRPr lang="ar-SA" sz="2000" dirty="0">
              <a:solidFill>
                <a:srgbClr val="7030A0"/>
              </a:solidFill>
            </a:endParaRPr>
          </a:p>
        </p:txBody>
      </p:sp>
      <p:sp>
        <p:nvSpPr>
          <p:cNvPr id="9" name="Rectangle 3"/>
          <p:cNvSpPr/>
          <p:nvPr/>
        </p:nvSpPr>
        <p:spPr>
          <a:xfrm>
            <a:off x="4509168" y="2667000"/>
            <a:ext cx="4019049" cy="369332"/>
          </a:xfrm>
          <a:prstGeom prst="rect">
            <a:avLst/>
          </a:prstGeom>
        </p:spPr>
        <p:txBody>
          <a:bodyPr wrap="none">
            <a:spAutoFit/>
          </a:bodyPr>
          <a:lstStyle/>
          <a:p>
            <a:r>
              <a:rPr lang="ar-SA" b="1" dirty="0" smtClean="0"/>
              <a:t>1- اعتاد المماليك على تعيين </a:t>
            </a:r>
            <a:r>
              <a:rPr lang="ar-SA" b="1" u="sng" dirty="0" smtClean="0"/>
              <a:t>ثلاثة</a:t>
            </a:r>
            <a:r>
              <a:rPr lang="ar-SA" b="1" dirty="0" smtClean="0"/>
              <a:t> قضاة فى القاهرة</a:t>
            </a:r>
            <a:endParaRPr lang="ar-SA" dirty="0"/>
          </a:p>
        </p:txBody>
      </p:sp>
      <p:sp>
        <p:nvSpPr>
          <p:cNvPr id="10" name="Rectangle 8"/>
          <p:cNvSpPr/>
          <p:nvPr/>
        </p:nvSpPr>
        <p:spPr>
          <a:xfrm>
            <a:off x="1219200" y="2667000"/>
            <a:ext cx="529312"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أربعة</a:t>
            </a:r>
            <a:endParaRPr lang="ar-SA" dirty="0"/>
          </a:p>
        </p:txBody>
      </p:sp>
      <p:sp>
        <p:nvSpPr>
          <p:cNvPr id="11" name="Rectangle 3"/>
          <p:cNvSpPr/>
          <p:nvPr/>
        </p:nvSpPr>
        <p:spPr>
          <a:xfrm>
            <a:off x="4953000" y="3745468"/>
            <a:ext cx="3599062" cy="369332"/>
          </a:xfrm>
          <a:prstGeom prst="rect">
            <a:avLst/>
          </a:prstGeom>
        </p:spPr>
        <p:txBody>
          <a:bodyPr wrap="none">
            <a:spAutoFit/>
          </a:bodyPr>
          <a:lstStyle/>
          <a:p>
            <a:r>
              <a:rPr lang="ar-SA" b="1" dirty="0" smtClean="0"/>
              <a:t>2- يتولى </a:t>
            </a:r>
            <a:r>
              <a:rPr lang="ar-SA" b="1" u="sng" dirty="0" smtClean="0"/>
              <a:t>المحتسب</a:t>
            </a:r>
            <a:r>
              <a:rPr lang="ar-SA" b="1" dirty="0" smtClean="0"/>
              <a:t> الخطابة فى الجامع الأعظم</a:t>
            </a:r>
            <a:endParaRPr lang="ar-SA" dirty="0"/>
          </a:p>
        </p:txBody>
      </p:sp>
      <p:sp>
        <p:nvSpPr>
          <p:cNvPr id="12" name="Rectangle 8"/>
          <p:cNvSpPr/>
          <p:nvPr/>
        </p:nvSpPr>
        <p:spPr>
          <a:xfrm>
            <a:off x="599720" y="3733800"/>
            <a:ext cx="1152880"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قاضي القضاة</a:t>
            </a:r>
            <a:endParaRPr lang="ar-SA" dirty="0"/>
          </a:p>
        </p:txBody>
      </p:sp>
      <p:sp>
        <p:nvSpPr>
          <p:cNvPr id="13" name="Rectangle 3"/>
          <p:cNvSpPr/>
          <p:nvPr/>
        </p:nvSpPr>
        <p:spPr>
          <a:xfrm>
            <a:off x="3429000" y="4648200"/>
            <a:ext cx="5221301" cy="369332"/>
          </a:xfrm>
          <a:prstGeom prst="rect">
            <a:avLst/>
          </a:prstGeom>
        </p:spPr>
        <p:txBody>
          <a:bodyPr wrap="none">
            <a:spAutoFit/>
          </a:bodyPr>
          <a:lstStyle/>
          <a:p>
            <a:r>
              <a:rPr lang="ar-SA" b="1" dirty="0" smtClean="0"/>
              <a:t>3- نجح الأسطول المملوكي فى طرد ا</a:t>
            </a:r>
            <a:r>
              <a:rPr lang="ar-SA" b="1" u="sng" dirty="0" smtClean="0"/>
              <a:t>لمغول</a:t>
            </a:r>
            <a:r>
              <a:rPr lang="ar-SA" b="1" dirty="0" smtClean="0"/>
              <a:t> من ثغور الشام البحرية</a:t>
            </a:r>
            <a:endParaRPr lang="ar-SA" dirty="0"/>
          </a:p>
        </p:txBody>
      </p:sp>
      <p:sp>
        <p:nvSpPr>
          <p:cNvPr id="14" name="Rectangle 8"/>
          <p:cNvSpPr/>
          <p:nvPr/>
        </p:nvSpPr>
        <p:spPr>
          <a:xfrm>
            <a:off x="914400" y="4659868"/>
            <a:ext cx="801823"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الصليبين</a:t>
            </a:r>
            <a:endParaRPr lang="ar-SA" dirty="0"/>
          </a:p>
        </p:txBody>
      </p:sp>
    </p:spTree>
    <p:extLst>
      <p:ext uri="{BB962C8B-B14F-4D97-AF65-F5344CB8AC3E}">
        <p14:creationId xmlns:p14="http://schemas.microsoft.com/office/powerpoint/2010/main" xmlns="" val="708271577"/>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p:cTn id="21" dur="500" fill="hold"/>
                                        <p:tgtEl>
                                          <p:spTgt spid="2"/>
                                        </p:tgtEl>
                                        <p:attrNameLst>
                                          <p:attrName>ppt_w</p:attrName>
                                        </p:attrNameLst>
                                      </p:cBhvr>
                                      <p:tavLst>
                                        <p:tav tm="0">
                                          <p:val>
                                            <p:fltVal val="0"/>
                                          </p:val>
                                        </p:tav>
                                        <p:tav tm="100000">
                                          <p:val>
                                            <p:strVal val="#ppt_w"/>
                                          </p:val>
                                        </p:tav>
                                      </p:tavLst>
                                    </p:anim>
                                    <p:anim calcmode="lin" valueType="num">
                                      <p:cBhvr>
                                        <p:cTn id="22" dur="500" fill="hold"/>
                                        <p:tgtEl>
                                          <p:spTgt spid="2"/>
                                        </p:tgtEl>
                                        <p:attrNameLst>
                                          <p:attrName>ppt_h</p:attrName>
                                        </p:attrNameLst>
                                      </p:cBhvr>
                                      <p:tavLst>
                                        <p:tav tm="0">
                                          <p:val>
                                            <p:fltVal val="0"/>
                                          </p:val>
                                        </p:tav>
                                        <p:tav tm="100000">
                                          <p:val>
                                            <p:strVal val="#ppt_h"/>
                                          </p:val>
                                        </p:tav>
                                      </p:tavLst>
                                    </p:anim>
                                    <p:animEffect transition="in" filter="fade">
                                      <p:cBhvr>
                                        <p:cTn id="23" dur="500"/>
                                        <p:tgtEl>
                                          <p:spTgt spid="2"/>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p:cTn id="28" dur="500" fill="hold"/>
                                        <p:tgtEl>
                                          <p:spTgt spid="6"/>
                                        </p:tgtEl>
                                        <p:attrNameLst>
                                          <p:attrName>ppt_w</p:attrName>
                                        </p:attrNameLst>
                                      </p:cBhvr>
                                      <p:tavLst>
                                        <p:tav tm="0">
                                          <p:val>
                                            <p:fltVal val="0"/>
                                          </p:val>
                                        </p:tav>
                                        <p:tav tm="100000">
                                          <p:val>
                                            <p:strVal val="#ppt_w"/>
                                          </p:val>
                                        </p:tav>
                                      </p:tavLst>
                                    </p:anim>
                                    <p:anim calcmode="lin" valueType="num">
                                      <p:cBhvr>
                                        <p:cTn id="29" dur="500" fill="hold"/>
                                        <p:tgtEl>
                                          <p:spTgt spid="6"/>
                                        </p:tgtEl>
                                        <p:attrNameLst>
                                          <p:attrName>ppt_h</p:attrName>
                                        </p:attrNameLst>
                                      </p:cBhvr>
                                      <p:tavLst>
                                        <p:tav tm="0">
                                          <p:val>
                                            <p:fltVal val="0"/>
                                          </p:val>
                                        </p:tav>
                                        <p:tav tm="100000">
                                          <p:val>
                                            <p:strVal val="#ppt_h"/>
                                          </p:val>
                                        </p:tav>
                                      </p:tavLst>
                                    </p:anim>
                                    <p:animEffect transition="in" filter="fade">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p:cTn id="35" dur="500" fill="hold"/>
                                        <p:tgtEl>
                                          <p:spTgt spid="9"/>
                                        </p:tgtEl>
                                        <p:attrNameLst>
                                          <p:attrName>ppt_w</p:attrName>
                                        </p:attrNameLst>
                                      </p:cBhvr>
                                      <p:tavLst>
                                        <p:tav tm="0">
                                          <p:val>
                                            <p:fltVal val="0"/>
                                          </p:val>
                                        </p:tav>
                                        <p:tav tm="100000">
                                          <p:val>
                                            <p:strVal val="#ppt_w"/>
                                          </p:val>
                                        </p:tav>
                                      </p:tavLst>
                                    </p:anim>
                                    <p:anim calcmode="lin" valueType="num">
                                      <p:cBhvr>
                                        <p:cTn id="36" dur="500" fill="hold"/>
                                        <p:tgtEl>
                                          <p:spTgt spid="9"/>
                                        </p:tgtEl>
                                        <p:attrNameLst>
                                          <p:attrName>ppt_h</p:attrName>
                                        </p:attrNameLst>
                                      </p:cBhvr>
                                      <p:tavLst>
                                        <p:tav tm="0">
                                          <p:val>
                                            <p:fltVal val="0"/>
                                          </p:val>
                                        </p:tav>
                                        <p:tav tm="100000">
                                          <p:val>
                                            <p:strVal val="#ppt_h"/>
                                          </p:val>
                                        </p:tav>
                                      </p:tavLst>
                                    </p:anim>
                                    <p:animEffect transition="in" filter="fade">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9"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 calcmode="lin" valueType="num">
                                      <p:cBhvr additive="base">
                                        <p:cTn id="42" dur="500" fill="hold"/>
                                        <p:tgtEl>
                                          <p:spTgt spid="10"/>
                                        </p:tgtEl>
                                        <p:attrNameLst>
                                          <p:attrName>ppt_x</p:attrName>
                                        </p:attrNameLst>
                                      </p:cBhvr>
                                      <p:tavLst>
                                        <p:tav tm="0">
                                          <p:val>
                                            <p:strVal val="0-#ppt_w/2"/>
                                          </p:val>
                                        </p:tav>
                                        <p:tav tm="100000">
                                          <p:val>
                                            <p:strVal val="#ppt_x"/>
                                          </p:val>
                                        </p:tav>
                                      </p:tavLst>
                                    </p:anim>
                                    <p:anim calcmode="lin" valueType="num">
                                      <p:cBhvr additive="base">
                                        <p:cTn id="43"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grpId="0" nodeType="clickEffect">
                                  <p:stCondLst>
                                    <p:cond delay="0"/>
                                  </p:stCondLst>
                                  <p:childTnLst>
                                    <p:set>
                                      <p:cBhvr>
                                        <p:cTn id="47" dur="1" fill="hold">
                                          <p:stCondLst>
                                            <p:cond delay="0"/>
                                          </p:stCondLst>
                                        </p:cTn>
                                        <p:tgtEl>
                                          <p:spTgt spid="11"/>
                                        </p:tgtEl>
                                        <p:attrNameLst>
                                          <p:attrName>style.visibility</p:attrName>
                                        </p:attrNameLst>
                                      </p:cBhvr>
                                      <p:to>
                                        <p:strVal val="visible"/>
                                      </p:to>
                                    </p:set>
                                    <p:anim calcmode="lin" valueType="num">
                                      <p:cBhvr>
                                        <p:cTn id="48" dur="500" fill="hold"/>
                                        <p:tgtEl>
                                          <p:spTgt spid="11"/>
                                        </p:tgtEl>
                                        <p:attrNameLst>
                                          <p:attrName>ppt_w</p:attrName>
                                        </p:attrNameLst>
                                      </p:cBhvr>
                                      <p:tavLst>
                                        <p:tav tm="0">
                                          <p:val>
                                            <p:fltVal val="0"/>
                                          </p:val>
                                        </p:tav>
                                        <p:tav tm="100000">
                                          <p:val>
                                            <p:strVal val="#ppt_w"/>
                                          </p:val>
                                        </p:tav>
                                      </p:tavLst>
                                    </p:anim>
                                    <p:anim calcmode="lin" valueType="num">
                                      <p:cBhvr>
                                        <p:cTn id="49" dur="500" fill="hold"/>
                                        <p:tgtEl>
                                          <p:spTgt spid="11"/>
                                        </p:tgtEl>
                                        <p:attrNameLst>
                                          <p:attrName>ppt_h</p:attrName>
                                        </p:attrNameLst>
                                      </p:cBhvr>
                                      <p:tavLst>
                                        <p:tav tm="0">
                                          <p:val>
                                            <p:fltVal val="0"/>
                                          </p:val>
                                        </p:tav>
                                        <p:tav tm="100000">
                                          <p:val>
                                            <p:strVal val="#ppt_h"/>
                                          </p:val>
                                        </p:tav>
                                      </p:tavLst>
                                    </p:anim>
                                    <p:animEffect transition="in" filter="fade">
                                      <p:cBhvr>
                                        <p:cTn id="50" dur="500"/>
                                        <p:tgtEl>
                                          <p:spTgt spid="11"/>
                                        </p:tgtEl>
                                      </p:cBhvr>
                                    </p:animEffect>
                                  </p:childTnLst>
                                </p:cTn>
                              </p:par>
                            </p:childTnLst>
                          </p:cTn>
                        </p:par>
                      </p:childTnLst>
                    </p:cTn>
                  </p:par>
                  <p:par>
                    <p:cTn id="51" fill="hold">
                      <p:stCondLst>
                        <p:cond delay="indefinite"/>
                      </p:stCondLst>
                      <p:childTnLst>
                        <p:par>
                          <p:cTn id="52" fill="hold">
                            <p:stCondLst>
                              <p:cond delay="0"/>
                            </p:stCondLst>
                            <p:childTnLst>
                              <p:par>
                                <p:cTn id="53" presetID="2" presetClass="entr" presetSubtype="9"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0-#ppt_w/2"/>
                                          </p:val>
                                        </p:tav>
                                        <p:tav tm="100000">
                                          <p:val>
                                            <p:strVal val="#ppt_x"/>
                                          </p:val>
                                        </p:tav>
                                      </p:tavLst>
                                    </p:anim>
                                    <p:anim calcmode="lin" valueType="num">
                                      <p:cBhvr additive="base">
                                        <p:cTn id="56"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53" presetClass="entr" presetSubtype="16"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p:cTn id="61" dur="500" fill="hold"/>
                                        <p:tgtEl>
                                          <p:spTgt spid="13"/>
                                        </p:tgtEl>
                                        <p:attrNameLst>
                                          <p:attrName>ppt_w</p:attrName>
                                        </p:attrNameLst>
                                      </p:cBhvr>
                                      <p:tavLst>
                                        <p:tav tm="0">
                                          <p:val>
                                            <p:fltVal val="0"/>
                                          </p:val>
                                        </p:tav>
                                        <p:tav tm="100000">
                                          <p:val>
                                            <p:strVal val="#ppt_w"/>
                                          </p:val>
                                        </p:tav>
                                      </p:tavLst>
                                    </p:anim>
                                    <p:anim calcmode="lin" valueType="num">
                                      <p:cBhvr>
                                        <p:cTn id="62" dur="500" fill="hold"/>
                                        <p:tgtEl>
                                          <p:spTgt spid="13"/>
                                        </p:tgtEl>
                                        <p:attrNameLst>
                                          <p:attrName>ppt_h</p:attrName>
                                        </p:attrNameLst>
                                      </p:cBhvr>
                                      <p:tavLst>
                                        <p:tav tm="0">
                                          <p:val>
                                            <p:fltVal val="0"/>
                                          </p:val>
                                        </p:tav>
                                        <p:tav tm="100000">
                                          <p:val>
                                            <p:strVal val="#ppt_h"/>
                                          </p:val>
                                        </p:tav>
                                      </p:tavLst>
                                    </p:anim>
                                    <p:animEffect transition="in" filter="fade">
                                      <p:cBhvr>
                                        <p:cTn id="63" dur="500"/>
                                        <p:tgtEl>
                                          <p:spTgt spid="13"/>
                                        </p:tgtEl>
                                      </p:cBhvr>
                                    </p:animEffect>
                                  </p:childTnLst>
                                </p:cTn>
                              </p:par>
                            </p:childTnLst>
                          </p:cTn>
                        </p:par>
                      </p:childTnLst>
                    </p:cTn>
                  </p:par>
                  <p:par>
                    <p:cTn id="64" fill="hold">
                      <p:stCondLst>
                        <p:cond delay="indefinite"/>
                      </p:stCondLst>
                      <p:childTnLst>
                        <p:par>
                          <p:cTn id="65" fill="hold">
                            <p:stCondLst>
                              <p:cond delay="0"/>
                            </p:stCondLst>
                            <p:childTnLst>
                              <p:par>
                                <p:cTn id="66" presetID="2" presetClass="entr" presetSubtype="9" fill="hold" grpId="0" nodeType="clickEffect">
                                  <p:stCondLst>
                                    <p:cond delay="0"/>
                                  </p:stCondLst>
                                  <p:childTnLst>
                                    <p:set>
                                      <p:cBhvr>
                                        <p:cTn id="67" dur="1" fill="hold">
                                          <p:stCondLst>
                                            <p:cond delay="0"/>
                                          </p:stCondLst>
                                        </p:cTn>
                                        <p:tgtEl>
                                          <p:spTgt spid="14"/>
                                        </p:tgtEl>
                                        <p:attrNameLst>
                                          <p:attrName>style.visibility</p:attrName>
                                        </p:attrNameLst>
                                      </p:cBhvr>
                                      <p:to>
                                        <p:strVal val="visible"/>
                                      </p:to>
                                    </p:set>
                                    <p:anim calcmode="lin" valueType="num">
                                      <p:cBhvr additive="base">
                                        <p:cTn id="68" dur="500" fill="hold"/>
                                        <p:tgtEl>
                                          <p:spTgt spid="14"/>
                                        </p:tgtEl>
                                        <p:attrNameLst>
                                          <p:attrName>ppt_x</p:attrName>
                                        </p:attrNameLst>
                                      </p:cBhvr>
                                      <p:tavLst>
                                        <p:tav tm="0">
                                          <p:val>
                                            <p:strVal val="0-#ppt_w/2"/>
                                          </p:val>
                                        </p:tav>
                                        <p:tav tm="100000">
                                          <p:val>
                                            <p:strVal val="#ppt_x"/>
                                          </p:val>
                                        </p:tav>
                                      </p:tavLst>
                                    </p:anim>
                                    <p:anim calcmode="lin" valueType="num">
                                      <p:cBhvr additive="base">
                                        <p:cTn id="69" dur="500" fill="hold"/>
                                        <p:tgtEl>
                                          <p:spTgt spid="1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P spid="6" grpId="0"/>
      <p:bldP spid="9" grpId="0"/>
      <p:bldP spid="10" grpId="0"/>
      <p:bldP spid="11" grpId="0"/>
      <p:bldP spid="12" grpId="0"/>
      <p:bldP spid="13" grpId="0"/>
      <p:bldP spid="14" grpId="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172851" y="11430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3" name="Rectangle 2"/>
          <p:cNvSpPr/>
          <p:nvPr/>
        </p:nvSpPr>
        <p:spPr>
          <a:xfrm>
            <a:off x="3618335" y="1276290"/>
            <a:ext cx="4597734" cy="400110"/>
          </a:xfrm>
          <a:prstGeom prst="rect">
            <a:avLst/>
          </a:prstGeom>
        </p:spPr>
        <p:txBody>
          <a:bodyPr wrap="none">
            <a:spAutoFit/>
          </a:bodyPr>
          <a:lstStyle/>
          <a:p>
            <a:pPr algn="r"/>
            <a:r>
              <a:rPr lang="ar-SA" sz="2000" b="1" dirty="0" smtClean="0">
                <a:solidFill>
                  <a:srgbClr val="7030A0"/>
                </a:solidFill>
              </a:rPr>
              <a:t>اذكري ثلاثة من أبرز مهام قاضي القضاة عند المماليك</a:t>
            </a:r>
            <a:endParaRPr lang="ar-SA" sz="2000" dirty="0">
              <a:solidFill>
                <a:srgbClr val="7030A0"/>
              </a:solidFill>
            </a:endParaRPr>
          </a:p>
        </p:txBody>
      </p:sp>
      <p:sp>
        <p:nvSpPr>
          <p:cNvPr id="9" name="Rectangle 8"/>
          <p:cNvSpPr/>
          <p:nvPr/>
        </p:nvSpPr>
        <p:spPr>
          <a:xfrm>
            <a:off x="6019800" y="2209800"/>
            <a:ext cx="1954381"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1- يعين القضاة فى الأقاليم</a:t>
            </a:r>
            <a:endParaRPr lang="ar-SA" dirty="0"/>
          </a:p>
        </p:txBody>
      </p:sp>
      <p:sp>
        <p:nvSpPr>
          <p:cNvPr id="10" name="Rectangle 9"/>
          <p:cNvSpPr/>
          <p:nvPr/>
        </p:nvSpPr>
        <p:spPr>
          <a:xfrm>
            <a:off x="5181600" y="3059668"/>
            <a:ext cx="1665841"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2- يشرف على الأوقاف</a:t>
            </a:r>
            <a:endParaRPr lang="ar-SA" dirty="0"/>
          </a:p>
        </p:txBody>
      </p:sp>
      <p:sp>
        <p:nvSpPr>
          <p:cNvPr id="16" name="Rectangle 8"/>
          <p:cNvSpPr/>
          <p:nvPr/>
        </p:nvSpPr>
        <p:spPr>
          <a:xfrm>
            <a:off x="3124200" y="3810000"/>
            <a:ext cx="2512226"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3- يتولى الخطابه فى الجامع الأعظم</a:t>
            </a:r>
            <a:endParaRPr lang="ar-SA" dirty="0"/>
          </a:p>
        </p:txBody>
      </p:sp>
    </p:spTree>
    <p:extLst>
      <p:ext uri="{BB962C8B-B14F-4D97-AF65-F5344CB8AC3E}">
        <p14:creationId xmlns:p14="http://schemas.microsoft.com/office/powerpoint/2010/main" xmlns="" val="665621171"/>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9"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9"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additive="base">
                                        <p:cTn id="27" dur="500" fill="hold"/>
                                        <p:tgtEl>
                                          <p:spTgt spid="10"/>
                                        </p:tgtEl>
                                        <p:attrNameLst>
                                          <p:attrName>ppt_x</p:attrName>
                                        </p:attrNameLst>
                                      </p:cBhvr>
                                      <p:tavLst>
                                        <p:tav tm="0">
                                          <p:val>
                                            <p:strVal val="0-#ppt_w/2"/>
                                          </p:val>
                                        </p:tav>
                                        <p:tav tm="100000">
                                          <p:val>
                                            <p:strVal val="#ppt_x"/>
                                          </p:val>
                                        </p:tav>
                                      </p:tavLst>
                                    </p:anim>
                                    <p:anim calcmode="lin" valueType="num">
                                      <p:cBhvr additive="base">
                                        <p:cTn id="28"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9"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 calcmode="lin" valueType="num">
                                      <p:cBhvr additive="base">
                                        <p:cTn id="33" dur="500" fill="hold"/>
                                        <p:tgtEl>
                                          <p:spTgt spid="16"/>
                                        </p:tgtEl>
                                        <p:attrNameLst>
                                          <p:attrName>ppt_x</p:attrName>
                                        </p:attrNameLst>
                                      </p:cBhvr>
                                      <p:tavLst>
                                        <p:tav tm="0">
                                          <p:val>
                                            <p:strVal val="0-#ppt_w/2"/>
                                          </p:val>
                                        </p:tav>
                                        <p:tav tm="100000">
                                          <p:val>
                                            <p:strVal val="#ppt_x"/>
                                          </p:val>
                                        </p:tav>
                                      </p:tavLst>
                                    </p:anim>
                                    <p:anim calcmode="lin" valueType="num">
                                      <p:cBhvr additive="base">
                                        <p:cTn id="34" dur="500" fill="hold"/>
                                        <p:tgtEl>
                                          <p:spTgt spid="1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9" grpId="0"/>
      <p:bldP spid="10" grpId="0"/>
      <p:bldP spid="16" grpId="0"/>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172851" y="16002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323671"/>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4" name="AutoShape 1"/>
          <p:cNvSpPr>
            <a:spLocks noChangeArrowheads="1"/>
          </p:cNvSpPr>
          <p:nvPr/>
        </p:nvSpPr>
        <p:spPr bwMode="auto">
          <a:xfrm>
            <a:off x="2409825" y="620533"/>
            <a:ext cx="4295775" cy="62547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5" name="Rectangle 3"/>
          <p:cNvSpPr>
            <a:spLocks noChangeArrowheads="1"/>
          </p:cNvSpPr>
          <p:nvPr/>
        </p:nvSpPr>
        <p:spPr bwMode="auto">
          <a:xfrm>
            <a:off x="3001704" y="733216"/>
            <a:ext cx="3140603"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kumimoji="0" lang="ar-SA" sz="2000" b="1" i="0" u="none" strike="noStrike" cap="none" normalizeH="0" baseline="0" dirty="0" smtClean="0">
                <a:ln>
                  <a:noFill/>
                </a:ln>
                <a:solidFill>
                  <a:srgbClr val="002060"/>
                </a:solidFill>
                <a:effectLst/>
                <a:latin typeface="Sultan bold"/>
                <a:ea typeface="Times New Roman" pitchFamily="18" charset="0"/>
                <a:cs typeface="Arial" pitchFamily="34" charset="0"/>
              </a:rPr>
              <a:t>خامس</a:t>
            </a:r>
            <a:r>
              <a:rPr kumimoji="0" lang="ar-EG" sz="20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0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000" b="1" dirty="0" smtClean="0">
                <a:solidFill>
                  <a:srgbClr val="FF0000"/>
                </a:solidFill>
                <a:latin typeface="Sultan bold"/>
                <a:ea typeface="Times New Roman" pitchFamily="18" charset="0"/>
                <a:cs typeface="Arial" pitchFamily="34" charset="0"/>
              </a:rPr>
              <a:t>حوادث العصر</a:t>
            </a:r>
            <a:r>
              <a:rPr kumimoji="0" lang="ar-SA" sz="2000" b="1" i="0" u="none" strike="noStrike" cap="none" normalizeH="0" baseline="0" dirty="0" smtClean="0">
                <a:ln>
                  <a:noFill/>
                </a:ln>
                <a:solidFill>
                  <a:srgbClr val="FF0000"/>
                </a:solidFill>
                <a:effectLst/>
                <a:latin typeface="Sultan bold"/>
                <a:ea typeface="Times New Roman" pitchFamily="18" charset="0"/>
                <a:cs typeface="Arial" pitchFamily="34" charset="0"/>
              </a:rPr>
              <a:t>(1</a:t>
            </a:r>
            <a:r>
              <a:rPr kumimoji="0" lang="ar-SA" sz="2000" b="1" i="0" u="none" strike="noStrike" cap="none" normalizeH="0" baseline="0" dirty="0" err="1" smtClean="0">
                <a:ln>
                  <a:noFill/>
                </a:ln>
                <a:solidFill>
                  <a:srgbClr val="FF0000"/>
                </a:solidFill>
                <a:effectLst/>
                <a:latin typeface="Sultan bold"/>
                <a:ea typeface="Times New Roman" pitchFamily="18" charset="0"/>
                <a:cs typeface="Arial" pitchFamily="34" charset="0"/>
              </a:rPr>
              <a:t>)</a:t>
            </a:r>
            <a:endParaRPr kumimoji="0" lang="ar-EG" sz="20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854182" y="1600200"/>
            <a:ext cx="7299218" cy="498663"/>
          </a:xfrm>
          <a:prstGeom prst="rect">
            <a:avLst/>
          </a:prstGeom>
        </p:spPr>
        <p:txBody>
          <a:bodyPr wrap="square">
            <a:spAutoFit/>
          </a:bodyPr>
          <a:lstStyle/>
          <a:p>
            <a:pPr algn="r">
              <a:lnSpc>
                <a:spcPct val="150000"/>
              </a:lnSpc>
            </a:pPr>
            <a:r>
              <a:rPr lang="ar-SA" sz="2000" b="1" dirty="0" smtClean="0">
                <a:solidFill>
                  <a:srgbClr val="7030A0"/>
                </a:solidFill>
              </a:rPr>
              <a:t>عللي تاريخيا ما يلي</a:t>
            </a:r>
            <a:endParaRPr lang="ar-SA" sz="2000" dirty="0">
              <a:solidFill>
                <a:srgbClr val="7030A0"/>
              </a:solidFill>
            </a:endParaRPr>
          </a:p>
        </p:txBody>
      </p:sp>
      <p:sp>
        <p:nvSpPr>
          <p:cNvPr id="11" name="Rectangle 10"/>
          <p:cNvSpPr/>
          <p:nvPr/>
        </p:nvSpPr>
        <p:spPr>
          <a:xfrm>
            <a:off x="304800" y="2895600"/>
            <a:ext cx="8198583" cy="646331"/>
          </a:xfrm>
          <a:prstGeom prst="rect">
            <a:avLst/>
          </a:prstGeom>
        </p:spPr>
        <p:txBody>
          <a:bodyPr wrap="square">
            <a:spAutoFit/>
          </a:bodyPr>
          <a:lstStyle/>
          <a:p>
            <a:pPr algn="r">
              <a:lnSpc>
                <a:spcPct val="200000"/>
              </a:lnSpc>
            </a:pPr>
            <a:r>
              <a:rPr lang="ar-SA" b="1" dirty="0" smtClean="0">
                <a:solidFill>
                  <a:srgbClr val="0070C0"/>
                </a:solidFill>
                <a:latin typeface="Sakkal Majalla" pitchFamily="2" charset="-78"/>
                <a:cs typeface="Sakkal Majalla" pitchFamily="2" charset="-78"/>
              </a:rPr>
              <a:t>دمرت المغول مدن المسلمين وقوضت معالم المدينة وكان وقت ذاك لا توجد قوة إسلامية تستطيع مواجهة الغزو المغولى</a:t>
            </a:r>
            <a:endParaRPr lang="ar-SA" dirty="0"/>
          </a:p>
        </p:txBody>
      </p:sp>
      <p:sp>
        <p:nvSpPr>
          <p:cNvPr id="8" name="Rectangle 5"/>
          <p:cNvSpPr/>
          <p:nvPr/>
        </p:nvSpPr>
        <p:spPr>
          <a:xfrm>
            <a:off x="685800" y="2286000"/>
            <a:ext cx="8153400" cy="507831"/>
          </a:xfrm>
          <a:prstGeom prst="rect">
            <a:avLst/>
          </a:prstGeom>
        </p:spPr>
        <p:txBody>
          <a:bodyPr wrap="square">
            <a:spAutoFit/>
          </a:bodyPr>
          <a:lstStyle/>
          <a:p>
            <a:pPr algn="r" rtl="1">
              <a:lnSpc>
                <a:spcPct val="150000"/>
              </a:lnSpc>
            </a:pPr>
            <a:r>
              <a:rPr lang="ar-SA" b="1" dirty="0" smtClean="0"/>
              <a:t>1- يعد الغزو المغولي للعالم الاسلامي من أخطر التحديات الخارجية التى واجهت المسلمين فى ذلك الوقت</a:t>
            </a:r>
            <a:endParaRPr lang="en-US" dirty="0"/>
          </a:p>
        </p:txBody>
      </p:sp>
      <p:sp>
        <p:nvSpPr>
          <p:cNvPr id="9" name="Rectangle 10"/>
          <p:cNvSpPr/>
          <p:nvPr/>
        </p:nvSpPr>
        <p:spPr>
          <a:xfrm>
            <a:off x="990600" y="4590871"/>
            <a:ext cx="7665183" cy="577081"/>
          </a:xfrm>
          <a:prstGeom prst="rect">
            <a:avLst/>
          </a:prstGeom>
        </p:spPr>
        <p:txBody>
          <a:bodyPr wrap="square">
            <a:spAutoFit/>
          </a:bodyPr>
          <a:lstStyle/>
          <a:p>
            <a:pPr algn="r">
              <a:lnSpc>
                <a:spcPct val="200000"/>
              </a:lnSpc>
            </a:pPr>
            <a:r>
              <a:rPr lang="ar-SA" b="1" dirty="0" smtClean="0">
                <a:solidFill>
                  <a:srgbClr val="0070C0"/>
                </a:solidFill>
                <a:latin typeface="Sakkal Majalla" pitchFamily="2" charset="-78"/>
                <a:cs typeface="Sakkal Majalla" pitchFamily="2" charset="-78"/>
              </a:rPr>
              <a:t>بسبب تعاونهم مع المغول حيث عمل بعضهم كإدلاء ومرشدين لجيش المغول</a:t>
            </a:r>
            <a:endParaRPr lang="ar-SA" dirty="0"/>
          </a:p>
        </p:txBody>
      </p:sp>
      <p:sp>
        <p:nvSpPr>
          <p:cNvPr id="10" name="Rectangle 5"/>
          <p:cNvSpPr/>
          <p:nvPr/>
        </p:nvSpPr>
        <p:spPr>
          <a:xfrm>
            <a:off x="762000" y="3911769"/>
            <a:ext cx="8153400" cy="473206"/>
          </a:xfrm>
          <a:prstGeom prst="rect">
            <a:avLst/>
          </a:prstGeom>
        </p:spPr>
        <p:txBody>
          <a:bodyPr wrap="square">
            <a:spAutoFit/>
          </a:bodyPr>
          <a:lstStyle/>
          <a:p>
            <a:pPr algn="r" rtl="1">
              <a:lnSpc>
                <a:spcPct val="150000"/>
              </a:lnSpc>
            </a:pPr>
            <a:r>
              <a:rPr lang="ar-SA" b="1" dirty="0" smtClean="0"/>
              <a:t>2- اتبع السلطان المملوكي بيبرس مع الصليبين سياسة العنف </a:t>
            </a:r>
            <a:endParaRPr lang="en-US" dirty="0"/>
          </a:p>
        </p:txBody>
      </p:sp>
    </p:spTree>
    <p:extLst>
      <p:ext uri="{BB962C8B-B14F-4D97-AF65-F5344CB8AC3E}">
        <p14:creationId xmlns:p14="http://schemas.microsoft.com/office/powerpoint/2010/main" xmlns="" val="3034859878"/>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right)">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right)">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right)">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3"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1+#ppt_w/2"/>
                                          </p:val>
                                        </p:tav>
                                        <p:tav tm="100000">
                                          <p:val>
                                            <p:strVal val="#ppt_x"/>
                                          </p:val>
                                        </p:tav>
                                      </p:tavLst>
                                    </p:anim>
                                    <p:anim calcmode="lin" valueType="num">
                                      <p:cBhvr additive="base">
                                        <p:cTn id="28"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wipe(left)">
                                      <p:cBhvr>
                                        <p:cTn id="33" dur="500"/>
                                        <p:tgtEl>
                                          <p:spTgt spid="11"/>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3" fill="hold" grpId="0" nodeType="clickEffect">
                                  <p:stCondLst>
                                    <p:cond delay="0"/>
                                  </p:stCondLst>
                                  <p:childTnLst>
                                    <p:set>
                                      <p:cBhvr>
                                        <p:cTn id="37" dur="1" fill="hold">
                                          <p:stCondLst>
                                            <p:cond delay="0"/>
                                          </p:stCondLst>
                                        </p:cTn>
                                        <p:tgtEl>
                                          <p:spTgt spid="10"/>
                                        </p:tgtEl>
                                        <p:attrNameLst>
                                          <p:attrName>style.visibility</p:attrName>
                                        </p:attrNameLst>
                                      </p:cBhvr>
                                      <p:to>
                                        <p:strVal val="visible"/>
                                      </p:to>
                                    </p:set>
                                    <p:anim calcmode="lin" valueType="num">
                                      <p:cBhvr additive="base">
                                        <p:cTn id="38" dur="500" fill="hold"/>
                                        <p:tgtEl>
                                          <p:spTgt spid="10"/>
                                        </p:tgtEl>
                                        <p:attrNameLst>
                                          <p:attrName>ppt_x</p:attrName>
                                        </p:attrNameLst>
                                      </p:cBhvr>
                                      <p:tavLst>
                                        <p:tav tm="0">
                                          <p:val>
                                            <p:strVal val="1+#ppt_w/2"/>
                                          </p:val>
                                        </p:tav>
                                        <p:tav tm="100000">
                                          <p:val>
                                            <p:strVal val="#ppt_x"/>
                                          </p:val>
                                        </p:tav>
                                      </p:tavLst>
                                    </p:anim>
                                    <p:anim calcmode="lin" valueType="num">
                                      <p:cBhvr additive="base">
                                        <p:cTn id="39"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wipe(left)">
                                      <p:cBhvr>
                                        <p:cTn id="4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P spid="6" grpId="0"/>
      <p:bldP spid="11" grpId="0"/>
      <p:bldP spid="8" grpId="0"/>
      <p:bldP spid="9" grpId="0"/>
      <p:bldP spid="10" grpId="0"/>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908817" y="17526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6" name="Rectangle 5"/>
          <p:cNvSpPr/>
          <p:nvPr/>
        </p:nvSpPr>
        <p:spPr>
          <a:xfrm>
            <a:off x="228600" y="1789004"/>
            <a:ext cx="7660881" cy="496996"/>
          </a:xfrm>
          <a:prstGeom prst="rect">
            <a:avLst/>
          </a:prstGeom>
        </p:spPr>
        <p:txBody>
          <a:bodyPr wrap="square">
            <a:spAutoFit/>
          </a:bodyPr>
          <a:lstStyle/>
          <a:p>
            <a:pPr algn="r">
              <a:lnSpc>
                <a:spcPct val="150000"/>
              </a:lnSpc>
            </a:pPr>
            <a:r>
              <a:rPr lang="ar-SA" sz="2000" b="1" dirty="0" smtClean="0">
                <a:solidFill>
                  <a:srgbClr val="7030A0"/>
                </a:solidFill>
              </a:rPr>
              <a:t>شاع فى أذهان الناس فى ذلك الوقت أن المغول قوم لا يهزمون ناقش تلك العبارة</a:t>
            </a:r>
            <a:endParaRPr lang="ar-SA" sz="2000" dirty="0">
              <a:solidFill>
                <a:srgbClr val="7030A0"/>
              </a:solidFill>
            </a:endParaRPr>
          </a:p>
        </p:txBody>
      </p:sp>
      <p:sp>
        <p:nvSpPr>
          <p:cNvPr id="13" name="Rectangle 9"/>
          <p:cNvSpPr/>
          <p:nvPr/>
        </p:nvSpPr>
        <p:spPr>
          <a:xfrm rot="20716511">
            <a:off x="2510226" y="3174076"/>
            <a:ext cx="3522189" cy="1020269"/>
          </a:xfrm>
          <a:prstGeom prst="rect">
            <a:avLst/>
          </a:prstGeom>
          <a:noFill/>
        </p:spPr>
        <p:txBody>
          <a:bodyPr wrap="none" lIns="91440" tIns="45720" rIns="91440" bIns="45720">
            <a:prstTxWarp prst="textWave2">
              <a:avLst>
                <a:gd name="adj1" fmla="val 20000"/>
                <a:gd name="adj2" fmla="val 4597"/>
              </a:avLst>
            </a:prstTxWarp>
            <a:spAutoFit/>
          </a:bodyPr>
          <a:lstStyle/>
          <a:p>
            <a:pPr algn="ctr"/>
            <a:r>
              <a:rPr lang="ar-SA"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مناقشة جماعية</a:t>
            </a:r>
            <a:endPar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xmlns="" val="1354283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1+#ppt_w/2"/>
                                          </p:val>
                                        </p:tav>
                                        <p:tav tm="100000">
                                          <p:val>
                                            <p:strVal val="#ppt_x"/>
                                          </p:val>
                                        </p:tav>
                                      </p:tavLst>
                                    </p:anim>
                                    <p:anim calcmode="lin" valueType="num">
                                      <p:cBhvr additive="base">
                                        <p:cTn id="14"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p:cTn id="19" dur="500" fill="hold"/>
                                        <p:tgtEl>
                                          <p:spTgt spid="13"/>
                                        </p:tgtEl>
                                        <p:attrNameLst>
                                          <p:attrName>ppt_w</p:attrName>
                                        </p:attrNameLst>
                                      </p:cBhvr>
                                      <p:tavLst>
                                        <p:tav tm="0">
                                          <p:val>
                                            <p:fltVal val="0"/>
                                          </p:val>
                                        </p:tav>
                                        <p:tav tm="100000">
                                          <p:val>
                                            <p:strVal val="#ppt_w"/>
                                          </p:val>
                                        </p:tav>
                                      </p:tavLst>
                                    </p:anim>
                                    <p:anim calcmode="lin" valueType="num">
                                      <p:cBhvr>
                                        <p:cTn id="20" dur="500" fill="hold"/>
                                        <p:tgtEl>
                                          <p:spTgt spid="13"/>
                                        </p:tgtEl>
                                        <p:attrNameLst>
                                          <p:attrName>ppt_h</p:attrName>
                                        </p:attrNameLst>
                                      </p:cBhvr>
                                      <p:tavLst>
                                        <p:tav tm="0">
                                          <p:val>
                                            <p:fltVal val="0"/>
                                          </p:val>
                                        </p:tav>
                                        <p:tav tm="100000">
                                          <p:val>
                                            <p:strVal val="#ppt_h"/>
                                          </p:val>
                                        </p:tav>
                                      </p:tavLst>
                                    </p:anim>
                                    <p:animEffect transition="in" filter="fade">
                                      <p:cBhvr>
                                        <p:cTn id="21" dur="5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19" presetClass="entr" presetSubtype="10" fill="hold" grpId="1" nodeType="clickEffect">
                                  <p:stCondLst>
                                    <p:cond delay="0"/>
                                  </p:stCondLst>
                                  <p:childTnLst>
                                    <p:set>
                                      <p:cBhvr>
                                        <p:cTn id="25" dur="1" fill="hold">
                                          <p:stCondLst>
                                            <p:cond delay="0"/>
                                          </p:stCondLst>
                                        </p:cTn>
                                        <p:tgtEl>
                                          <p:spTgt spid="13"/>
                                        </p:tgtEl>
                                        <p:attrNameLst>
                                          <p:attrName>style.visibility</p:attrName>
                                        </p:attrNameLst>
                                      </p:cBhvr>
                                      <p:to>
                                        <p:strVal val="visible"/>
                                      </p:to>
                                    </p:set>
                                    <p:anim calcmode="lin" valueType="num">
                                      <p:cBhvr>
                                        <p:cTn id="26" dur="5000" fill="hold"/>
                                        <p:tgtEl>
                                          <p:spTgt spid="13"/>
                                        </p:tgtEl>
                                        <p:attrNameLst>
                                          <p:attrName>ppt_w</p:attrName>
                                        </p:attrNameLst>
                                      </p:cBhvr>
                                      <p:tavLst>
                                        <p:tav tm="0" fmla="#ppt_w*sin(2.5*pi*$)">
                                          <p:val>
                                            <p:fltVal val="0"/>
                                          </p:val>
                                        </p:tav>
                                        <p:tav tm="100000">
                                          <p:val>
                                            <p:fltVal val="1"/>
                                          </p:val>
                                        </p:tav>
                                      </p:tavLst>
                                    </p:anim>
                                    <p:anim calcmode="lin" valueType="num">
                                      <p:cBhvr>
                                        <p:cTn id="27" dur="5000" fill="hold"/>
                                        <p:tgtEl>
                                          <p:spTgt spid="1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p:bldP spid="13" grpId="0"/>
      <p:bldP spid="13" grpId="1"/>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172851" y="685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6" name="Rectangle 5"/>
          <p:cNvSpPr/>
          <p:nvPr/>
        </p:nvSpPr>
        <p:spPr>
          <a:xfrm>
            <a:off x="492634" y="722204"/>
            <a:ext cx="7660881" cy="496996"/>
          </a:xfrm>
          <a:prstGeom prst="rect">
            <a:avLst/>
          </a:prstGeom>
        </p:spPr>
        <p:txBody>
          <a:bodyPr wrap="square">
            <a:spAutoFit/>
          </a:bodyPr>
          <a:lstStyle/>
          <a:p>
            <a:pPr algn="r">
              <a:lnSpc>
                <a:spcPct val="150000"/>
              </a:lnSpc>
            </a:pPr>
            <a:r>
              <a:rPr lang="ar-SA" sz="2000" b="1" dirty="0" smtClean="0">
                <a:solidFill>
                  <a:srgbClr val="7030A0"/>
                </a:solidFill>
              </a:rPr>
              <a:t>ما الآثار المترتبة على الاحداث التالية</a:t>
            </a:r>
            <a:endParaRPr lang="ar-SA" sz="2000" dirty="0">
              <a:solidFill>
                <a:srgbClr val="7030A0"/>
              </a:solidFill>
            </a:endParaRPr>
          </a:p>
        </p:txBody>
      </p:sp>
      <p:sp>
        <p:nvSpPr>
          <p:cNvPr id="5" name="Rectangle 10"/>
          <p:cNvSpPr/>
          <p:nvPr/>
        </p:nvSpPr>
        <p:spPr>
          <a:xfrm>
            <a:off x="990600" y="2431702"/>
            <a:ext cx="7665183" cy="577081"/>
          </a:xfrm>
          <a:prstGeom prst="rect">
            <a:avLst/>
          </a:prstGeom>
        </p:spPr>
        <p:txBody>
          <a:bodyPr wrap="square">
            <a:spAutoFit/>
          </a:bodyPr>
          <a:lstStyle/>
          <a:p>
            <a:pPr algn="r">
              <a:lnSpc>
                <a:spcPct val="200000"/>
              </a:lnSpc>
            </a:pPr>
            <a:r>
              <a:rPr lang="ar-SA" b="1" dirty="0" smtClean="0">
                <a:solidFill>
                  <a:srgbClr val="0070C0"/>
                </a:solidFill>
                <a:latin typeface="Sakkal Majalla" pitchFamily="2" charset="-78"/>
                <a:cs typeface="Sakkal Majalla" pitchFamily="2" charset="-78"/>
              </a:rPr>
              <a:t>نجح فى استعادة مدن الشام </a:t>
            </a:r>
            <a:endParaRPr lang="ar-SA" dirty="0"/>
          </a:p>
        </p:txBody>
      </p:sp>
      <p:sp>
        <p:nvSpPr>
          <p:cNvPr id="7" name="Rectangle 5"/>
          <p:cNvSpPr/>
          <p:nvPr/>
        </p:nvSpPr>
        <p:spPr>
          <a:xfrm>
            <a:off x="762000" y="1752600"/>
            <a:ext cx="8153400" cy="473206"/>
          </a:xfrm>
          <a:prstGeom prst="rect">
            <a:avLst/>
          </a:prstGeom>
        </p:spPr>
        <p:txBody>
          <a:bodyPr wrap="square">
            <a:spAutoFit/>
          </a:bodyPr>
          <a:lstStyle/>
          <a:p>
            <a:pPr algn="r" rtl="1">
              <a:lnSpc>
                <a:spcPct val="150000"/>
              </a:lnSpc>
            </a:pPr>
            <a:r>
              <a:rPr lang="ar-SA" b="1" dirty="0" smtClean="0"/>
              <a:t>1-انتصار المماليك فى معركة عين جالوت سنة 658 هـ </a:t>
            </a:r>
            <a:endParaRPr lang="en-US" dirty="0"/>
          </a:p>
        </p:txBody>
      </p:sp>
      <p:sp>
        <p:nvSpPr>
          <p:cNvPr id="8" name="Rectangle 10"/>
          <p:cNvSpPr/>
          <p:nvPr/>
        </p:nvSpPr>
        <p:spPr>
          <a:xfrm>
            <a:off x="990600" y="4071119"/>
            <a:ext cx="7665183" cy="577081"/>
          </a:xfrm>
          <a:prstGeom prst="rect">
            <a:avLst/>
          </a:prstGeom>
        </p:spPr>
        <p:txBody>
          <a:bodyPr wrap="square">
            <a:spAutoFit/>
          </a:bodyPr>
          <a:lstStyle/>
          <a:p>
            <a:pPr algn="r">
              <a:lnSpc>
                <a:spcPct val="200000"/>
              </a:lnSpc>
            </a:pPr>
            <a:r>
              <a:rPr lang="ar-SA" b="1" dirty="0" smtClean="0">
                <a:solidFill>
                  <a:srgbClr val="0070C0"/>
                </a:solidFill>
                <a:latin typeface="Sakkal Majalla" pitchFamily="2" charset="-78"/>
                <a:cs typeface="Sakkal Majalla" pitchFamily="2" charset="-78"/>
              </a:rPr>
              <a:t>نزول الضريبة الختامية الكبري بالصليبين فى الشام</a:t>
            </a:r>
            <a:endParaRPr lang="ar-SA" dirty="0"/>
          </a:p>
        </p:txBody>
      </p:sp>
      <p:sp>
        <p:nvSpPr>
          <p:cNvPr id="9" name="Rectangle 5"/>
          <p:cNvSpPr/>
          <p:nvPr/>
        </p:nvSpPr>
        <p:spPr>
          <a:xfrm>
            <a:off x="762000" y="3392017"/>
            <a:ext cx="8153400" cy="473206"/>
          </a:xfrm>
          <a:prstGeom prst="rect">
            <a:avLst/>
          </a:prstGeom>
        </p:spPr>
        <p:txBody>
          <a:bodyPr wrap="square">
            <a:spAutoFit/>
          </a:bodyPr>
          <a:lstStyle/>
          <a:p>
            <a:pPr algn="r" rtl="1">
              <a:lnSpc>
                <a:spcPct val="150000"/>
              </a:lnSpc>
            </a:pPr>
            <a:r>
              <a:rPr lang="ar-SA" b="1" dirty="0" smtClean="0"/>
              <a:t>1- سقوط مدينة عكا على يد السلطان </a:t>
            </a:r>
            <a:r>
              <a:rPr lang="ar-SA" b="1" dirty="0" err="1" smtClean="0"/>
              <a:t>الأشرف</a:t>
            </a:r>
            <a:r>
              <a:rPr lang="ar-SA" b="1" dirty="0" smtClean="0"/>
              <a:t> خليل سنة 690 هـ</a:t>
            </a:r>
            <a:endParaRPr lang="en-US" dirty="0"/>
          </a:p>
        </p:txBody>
      </p:sp>
    </p:spTree>
    <p:extLst>
      <p:ext uri="{BB962C8B-B14F-4D97-AF65-F5344CB8AC3E}">
        <p14:creationId xmlns:p14="http://schemas.microsoft.com/office/powerpoint/2010/main" xmlns="" val="1354283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1+#ppt_w/2"/>
                                          </p:val>
                                        </p:tav>
                                        <p:tav tm="100000">
                                          <p:val>
                                            <p:strVal val="#ppt_x"/>
                                          </p:val>
                                        </p:tav>
                                      </p:tavLst>
                                    </p:anim>
                                    <p:anim calcmode="lin" valueType="num">
                                      <p:cBhvr additive="base">
                                        <p:cTn id="14"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1+#ppt_w/2"/>
                                          </p:val>
                                        </p:tav>
                                        <p:tav tm="100000">
                                          <p:val>
                                            <p:strVal val="#ppt_x"/>
                                          </p:val>
                                        </p:tav>
                                      </p:tavLst>
                                    </p:anim>
                                    <p:anim calcmode="lin" valueType="num">
                                      <p:cBhvr additive="base">
                                        <p:cTn id="20"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left)">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3"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 calcmode="lin" valueType="num">
                                      <p:cBhvr additive="base">
                                        <p:cTn id="30" dur="500" fill="hold"/>
                                        <p:tgtEl>
                                          <p:spTgt spid="9"/>
                                        </p:tgtEl>
                                        <p:attrNameLst>
                                          <p:attrName>ppt_x</p:attrName>
                                        </p:attrNameLst>
                                      </p:cBhvr>
                                      <p:tavLst>
                                        <p:tav tm="0">
                                          <p:val>
                                            <p:strVal val="1+#ppt_w/2"/>
                                          </p:val>
                                        </p:tav>
                                        <p:tav tm="100000">
                                          <p:val>
                                            <p:strVal val="#ppt_x"/>
                                          </p:val>
                                        </p:tav>
                                      </p:tavLst>
                                    </p:anim>
                                    <p:anim calcmode="lin" valueType="num">
                                      <p:cBhvr additive="base">
                                        <p:cTn id="31" dur="5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wipe(left)">
                                      <p:cBhvr>
                                        <p:cTn id="3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p:bldP spid="5" grpId="0"/>
      <p:bldP spid="7" grpId="0"/>
      <p:bldP spid="8" grpId="0"/>
      <p:bldP spid="9" grpId="0"/>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4" name="AutoShape 1"/>
          <p:cNvSpPr>
            <a:spLocks noChangeArrowheads="1"/>
          </p:cNvSpPr>
          <p:nvPr/>
        </p:nvSpPr>
        <p:spPr bwMode="auto">
          <a:xfrm>
            <a:off x="1981200" y="638175"/>
            <a:ext cx="5257800" cy="5810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5" name="Rectangle 3"/>
          <p:cNvSpPr>
            <a:spLocks noChangeArrowheads="1"/>
          </p:cNvSpPr>
          <p:nvPr/>
        </p:nvSpPr>
        <p:spPr bwMode="auto">
          <a:xfrm>
            <a:off x="1905000" y="712143"/>
            <a:ext cx="5475041"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400" b="1" dirty="0" smtClean="0">
                <a:solidFill>
                  <a:srgbClr val="002060"/>
                </a:solidFill>
                <a:latin typeface="Sultan bold"/>
                <a:ea typeface="Times New Roman" pitchFamily="18" charset="0"/>
                <a:cs typeface="Arial" pitchFamily="34" charset="0"/>
              </a:rPr>
              <a:t>سادس</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400" b="1" dirty="0" smtClean="0">
                <a:solidFill>
                  <a:srgbClr val="FF0000"/>
                </a:solidFill>
                <a:latin typeface="Sultan bold"/>
                <a:ea typeface="Times New Roman" pitchFamily="18" charset="0"/>
                <a:cs typeface="Arial" pitchFamily="34" charset="0"/>
              </a:rPr>
              <a:t>حوادث </a:t>
            </a:r>
            <a:r>
              <a:rPr lang="ar-SA" sz="2400" b="1" dirty="0" err="1" smtClean="0">
                <a:solidFill>
                  <a:srgbClr val="FF0000"/>
                </a:solidFill>
                <a:latin typeface="Sultan bold"/>
                <a:ea typeface="Times New Roman" pitchFamily="18" charset="0"/>
                <a:cs typeface="Arial" pitchFamily="34" charset="0"/>
              </a:rPr>
              <a:t>العصر</a:t>
            </a:r>
            <a:r>
              <a:rPr kumimoji="0" lang="ar-SA" sz="2400" b="1" i="0" u="none" strike="noStrike" cap="none" normalizeH="0" baseline="0" dirty="0" err="1" smtClean="0">
                <a:ln>
                  <a:noFill/>
                </a:ln>
                <a:solidFill>
                  <a:srgbClr val="FF0000"/>
                </a:solidFill>
                <a:effectLst/>
                <a:latin typeface="Sultan bold"/>
                <a:ea typeface="Times New Roman" pitchFamily="18" charset="0"/>
                <a:cs typeface="Arial" pitchFamily="34" charset="0"/>
              </a:rPr>
              <a:t> </a:t>
            </a:r>
            <a:r>
              <a:rPr lang="ar-SA" sz="2400" b="1" dirty="0" smtClean="0">
                <a:solidFill>
                  <a:srgbClr val="FF0000"/>
                </a:solidFill>
                <a:latin typeface="Sultan bold"/>
                <a:ea typeface="Times New Roman" pitchFamily="18" charset="0"/>
                <a:cs typeface="Arial" pitchFamily="34" charset="0"/>
              </a:rPr>
              <a:t>(2</a:t>
            </a:r>
            <a:r>
              <a:rPr lang="ar-SA" sz="2400" b="1" dirty="0" err="1" smtClean="0">
                <a:solidFill>
                  <a:srgbClr val="FF0000"/>
                </a:solidFill>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14" name="Flowchart: Multidocument 1"/>
          <p:cNvSpPr/>
          <p:nvPr/>
        </p:nvSpPr>
        <p:spPr>
          <a:xfrm>
            <a:off x="8249051" y="13716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15" name="Rectangle 5"/>
          <p:cNvSpPr/>
          <p:nvPr/>
        </p:nvSpPr>
        <p:spPr>
          <a:xfrm>
            <a:off x="949833" y="1371600"/>
            <a:ext cx="7299218" cy="498663"/>
          </a:xfrm>
          <a:prstGeom prst="rect">
            <a:avLst/>
          </a:prstGeom>
        </p:spPr>
        <p:txBody>
          <a:bodyPr wrap="square">
            <a:spAutoFit/>
          </a:bodyPr>
          <a:lstStyle/>
          <a:p>
            <a:pPr algn="r">
              <a:lnSpc>
                <a:spcPct val="150000"/>
              </a:lnSpc>
            </a:pPr>
            <a:r>
              <a:rPr lang="ar-SA" sz="2000" b="1" dirty="0" smtClean="0">
                <a:solidFill>
                  <a:srgbClr val="7030A0"/>
                </a:solidFill>
              </a:rPr>
              <a:t>تخيري الاجابات الصحيحة</a:t>
            </a:r>
            <a:endParaRPr lang="ar-SA" sz="2000" dirty="0">
              <a:solidFill>
                <a:srgbClr val="7030A0"/>
              </a:solidFill>
            </a:endParaRPr>
          </a:p>
        </p:txBody>
      </p:sp>
      <p:sp>
        <p:nvSpPr>
          <p:cNvPr id="16" name="Rectangle 10"/>
          <p:cNvSpPr/>
          <p:nvPr/>
        </p:nvSpPr>
        <p:spPr>
          <a:xfrm>
            <a:off x="7924800" y="2971800"/>
            <a:ext cx="875561"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البرتغاليين</a:t>
            </a:r>
            <a:endParaRPr lang="ar-SA" dirty="0"/>
          </a:p>
        </p:txBody>
      </p:sp>
      <p:sp>
        <p:nvSpPr>
          <p:cNvPr id="17" name="Rectangle 12"/>
          <p:cNvSpPr/>
          <p:nvPr/>
        </p:nvSpPr>
        <p:spPr>
          <a:xfrm>
            <a:off x="4800600" y="3059668"/>
            <a:ext cx="872355"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العثمانيين</a:t>
            </a:r>
            <a:endParaRPr lang="ar-SA" dirty="0"/>
          </a:p>
        </p:txBody>
      </p:sp>
      <p:sp>
        <p:nvSpPr>
          <p:cNvPr id="18" name="Rectangle 13"/>
          <p:cNvSpPr/>
          <p:nvPr/>
        </p:nvSpPr>
        <p:spPr>
          <a:xfrm>
            <a:off x="1828800" y="3048000"/>
            <a:ext cx="862294"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المغول</a:t>
            </a:r>
            <a:endParaRPr lang="ar-SA" dirty="0"/>
          </a:p>
        </p:txBody>
      </p:sp>
      <p:sp>
        <p:nvSpPr>
          <p:cNvPr id="12" name="Rectangle 5"/>
          <p:cNvSpPr/>
          <p:nvPr/>
        </p:nvSpPr>
        <p:spPr>
          <a:xfrm>
            <a:off x="1447800" y="2286000"/>
            <a:ext cx="7467600" cy="456535"/>
          </a:xfrm>
          <a:prstGeom prst="rect">
            <a:avLst/>
          </a:prstGeom>
        </p:spPr>
        <p:txBody>
          <a:bodyPr wrap="square">
            <a:spAutoFit/>
          </a:bodyPr>
          <a:lstStyle/>
          <a:p>
            <a:pPr algn="r" rtl="1">
              <a:lnSpc>
                <a:spcPct val="150000"/>
              </a:lnSpc>
            </a:pPr>
            <a:r>
              <a:rPr lang="ar-SA" b="1" dirty="0" smtClean="0"/>
              <a:t>1- تحطم أسطول المماليك سنة 915 هـ على يد</a:t>
            </a:r>
          </a:p>
        </p:txBody>
      </p:sp>
      <p:sp>
        <p:nvSpPr>
          <p:cNvPr id="19" name="Rectangle 10"/>
          <p:cNvSpPr/>
          <p:nvPr/>
        </p:nvSpPr>
        <p:spPr>
          <a:xfrm>
            <a:off x="7924800" y="4800600"/>
            <a:ext cx="421910" cy="369332"/>
          </a:xfrm>
          <a:prstGeom prst="rect">
            <a:avLst/>
          </a:prstGeom>
        </p:spPr>
        <p:txBody>
          <a:bodyPr wrap="none">
            <a:spAutoFit/>
          </a:bodyPr>
          <a:lstStyle/>
          <a:p>
            <a:r>
              <a:rPr lang="ar-SA" b="1" dirty="0" err="1" smtClean="0">
                <a:solidFill>
                  <a:srgbClr val="0070C0"/>
                </a:solidFill>
                <a:latin typeface="Sakkal Majalla" pitchFamily="2" charset="-78"/>
                <a:cs typeface="Sakkal Majalla" pitchFamily="2" charset="-78"/>
              </a:rPr>
              <a:t>ديو</a:t>
            </a:r>
            <a:endParaRPr lang="ar-SA" dirty="0"/>
          </a:p>
        </p:txBody>
      </p:sp>
      <p:sp>
        <p:nvSpPr>
          <p:cNvPr id="20" name="Rectangle 12"/>
          <p:cNvSpPr/>
          <p:nvPr/>
        </p:nvSpPr>
        <p:spPr>
          <a:xfrm>
            <a:off x="4800600" y="4888468"/>
            <a:ext cx="772969" cy="369332"/>
          </a:xfrm>
          <a:prstGeom prst="rect">
            <a:avLst/>
          </a:prstGeom>
        </p:spPr>
        <p:txBody>
          <a:bodyPr wrap="none">
            <a:spAutoFit/>
          </a:bodyPr>
          <a:lstStyle/>
          <a:p>
            <a:r>
              <a:rPr lang="ar-SA" b="1" dirty="0" err="1" smtClean="0">
                <a:solidFill>
                  <a:srgbClr val="0070C0"/>
                </a:solidFill>
                <a:latin typeface="Sakkal Majalla" pitchFamily="2" charset="-78"/>
                <a:cs typeface="Sakkal Majalla" pitchFamily="2" charset="-78"/>
              </a:rPr>
              <a:t>الريدانية</a:t>
            </a:r>
            <a:endParaRPr lang="ar-SA" dirty="0"/>
          </a:p>
        </p:txBody>
      </p:sp>
      <p:sp>
        <p:nvSpPr>
          <p:cNvPr id="22" name="Rectangle 13"/>
          <p:cNvSpPr/>
          <p:nvPr/>
        </p:nvSpPr>
        <p:spPr>
          <a:xfrm>
            <a:off x="1828800" y="4876800"/>
            <a:ext cx="862294"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مرج </a:t>
            </a:r>
            <a:r>
              <a:rPr lang="ar-SA" b="1" dirty="0" err="1" smtClean="0">
                <a:solidFill>
                  <a:srgbClr val="0070C0"/>
                </a:solidFill>
                <a:latin typeface="Sakkal Majalla" pitchFamily="2" charset="-78"/>
                <a:cs typeface="Sakkal Majalla" pitchFamily="2" charset="-78"/>
              </a:rPr>
              <a:t>دابق</a:t>
            </a:r>
            <a:endParaRPr lang="ar-SA" dirty="0"/>
          </a:p>
        </p:txBody>
      </p:sp>
      <p:sp>
        <p:nvSpPr>
          <p:cNvPr id="23" name="Rectangle 5"/>
          <p:cNvSpPr/>
          <p:nvPr/>
        </p:nvSpPr>
        <p:spPr>
          <a:xfrm>
            <a:off x="1447800" y="4114800"/>
            <a:ext cx="7467600" cy="456535"/>
          </a:xfrm>
          <a:prstGeom prst="rect">
            <a:avLst/>
          </a:prstGeom>
        </p:spPr>
        <p:txBody>
          <a:bodyPr wrap="square">
            <a:spAutoFit/>
          </a:bodyPr>
          <a:lstStyle/>
          <a:p>
            <a:pPr algn="r" rtl="1">
              <a:lnSpc>
                <a:spcPct val="150000"/>
              </a:lnSpc>
            </a:pPr>
            <a:r>
              <a:rPr lang="ar-SA" b="1" dirty="0" smtClean="0"/>
              <a:t>2- انتصر العثمانيون على السلطان المملوكي </a:t>
            </a:r>
            <a:r>
              <a:rPr lang="ar-SA" b="1" dirty="0" err="1" smtClean="0"/>
              <a:t>قانصوه</a:t>
            </a:r>
            <a:r>
              <a:rPr lang="ar-SA" b="1" dirty="0" smtClean="0"/>
              <a:t> الغورى فى معركة </a:t>
            </a:r>
          </a:p>
        </p:txBody>
      </p:sp>
      <p:sp>
        <p:nvSpPr>
          <p:cNvPr id="24" name="سهم مخطط إلى اليمين 23"/>
          <p:cNvSpPr/>
          <p:nvPr/>
        </p:nvSpPr>
        <p:spPr>
          <a:xfrm rot="16200000">
            <a:off x="8039100" y="34290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
        <p:nvSpPr>
          <p:cNvPr id="25" name="سهم مخطط إلى اليمين 24"/>
          <p:cNvSpPr/>
          <p:nvPr/>
        </p:nvSpPr>
        <p:spPr>
          <a:xfrm rot="16200000">
            <a:off x="1905000" y="53721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xmlns="" val="1076757576"/>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2"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right)">
                                      <p:cBhvr>
                                        <p:cTn id="19" dur="500"/>
                                        <p:tgtEl>
                                          <p:spTgt spid="14"/>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2" fill="hold" grpId="0" nodeType="click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wipe(right)">
                                      <p:cBhvr>
                                        <p:cTn id="24" dur="500"/>
                                        <p:tgtEl>
                                          <p:spTgt spid="15"/>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3"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 calcmode="lin" valueType="num">
                                      <p:cBhvr additive="base">
                                        <p:cTn id="29" dur="500" fill="hold"/>
                                        <p:tgtEl>
                                          <p:spTgt spid="12"/>
                                        </p:tgtEl>
                                        <p:attrNameLst>
                                          <p:attrName>ppt_x</p:attrName>
                                        </p:attrNameLst>
                                      </p:cBhvr>
                                      <p:tavLst>
                                        <p:tav tm="0">
                                          <p:val>
                                            <p:strVal val="1+#ppt_w/2"/>
                                          </p:val>
                                        </p:tav>
                                        <p:tav tm="100000">
                                          <p:val>
                                            <p:strVal val="#ppt_x"/>
                                          </p:val>
                                        </p:tav>
                                      </p:tavLst>
                                    </p:anim>
                                    <p:anim calcmode="lin" valueType="num">
                                      <p:cBhvr additive="base">
                                        <p:cTn id="30"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wipe(left)">
                                      <p:cBhvr>
                                        <p:cTn id="35" dur="500"/>
                                        <p:tgtEl>
                                          <p:spTgt spid="16"/>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17"/>
                                        </p:tgtEl>
                                        <p:attrNameLst>
                                          <p:attrName>style.visibility</p:attrName>
                                        </p:attrNameLst>
                                      </p:cBhvr>
                                      <p:to>
                                        <p:strVal val="visible"/>
                                      </p:to>
                                    </p:set>
                                    <p:animEffect transition="in" filter="wipe(left)">
                                      <p:cBhvr>
                                        <p:cTn id="40" dur="500"/>
                                        <p:tgtEl>
                                          <p:spTgt spid="17"/>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animEffect transition="in" filter="wipe(left)">
                                      <p:cBhvr>
                                        <p:cTn id="45" dur="500"/>
                                        <p:tgtEl>
                                          <p:spTgt spid="18"/>
                                        </p:tgtEl>
                                      </p:cBhvr>
                                    </p:animEffect>
                                  </p:childTnLst>
                                </p:cTn>
                              </p:par>
                            </p:childTnLst>
                          </p:cTn>
                        </p:par>
                      </p:childTnLst>
                    </p:cTn>
                  </p:par>
                  <p:par>
                    <p:cTn id="46" fill="hold">
                      <p:stCondLst>
                        <p:cond delay="indefinite"/>
                      </p:stCondLst>
                      <p:childTnLst>
                        <p:par>
                          <p:cTn id="47" fill="hold">
                            <p:stCondLst>
                              <p:cond delay="0"/>
                            </p:stCondLst>
                            <p:childTnLst>
                              <p:par>
                                <p:cTn id="48" presetID="48" presetClass="entr" presetSubtype="0" accel="50000" fill="hold" grpId="0" nodeType="clickEffect">
                                  <p:stCondLst>
                                    <p:cond delay="0"/>
                                  </p:stCondLst>
                                  <p:childTnLst>
                                    <p:set>
                                      <p:cBhvr>
                                        <p:cTn id="49" dur="1" fill="hold">
                                          <p:stCondLst>
                                            <p:cond delay="0"/>
                                          </p:stCondLst>
                                        </p:cTn>
                                        <p:tgtEl>
                                          <p:spTgt spid="24"/>
                                        </p:tgtEl>
                                        <p:attrNameLst>
                                          <p:attrName>style.visibility</p:attrName>
                                        </p:attrNameLst>
                                      </p:cBhvr>
                                      <p:to>
                                        <p:strVal val="visible"/>
                                      </p:to>
                                    </p:set>
                                    <p:anim calcmode="lin" valueType="num">
                                      <p:cBhvr>
                                        <p:cTn id="50" dur="1000" fill="hold"/>
                                        <p:tgtEl>
                                          <p:spTgt spid="2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51" dur="1000" fill="hold"/>
                                        <p:tgtEl>
                                          <p:spTgt spid="24"/>
                                        </p:tgtEl>
                                        <p:attrNameLst>
                                          <p:attrName>ppt_x</p:attrName>
                                        </p:attrNameLst>
                                      </p:cBhvr>
                                      <p:tavLst>
                                        <p:tav tm="0">
                                          <p:val>
                                            <p:fltVal val="-1"/>
                                          </p:val>
                                        </p:tav>
                                        <p:tav tm="50000">
                                          <p:val>
                                            <p:fltVal val="0.95"/>
                                          </p:val>
                                        </p:tav>
                                        <p:tav tm="100000">
                                          <p:val>
                                            <p:strVal val="#ppt_x"/>
                                          </p:val>
                                        </p:tav>
                                      </p:tavLst>
                                    </p:anim>
                                    <p:anim calcmode="lin" valueType="num">
                                      <p:cBhvr>
                                        <p:cTn id="52" dur="1000" fill="hold"/>
                                        <p:tgtEl>
                                          <p:spTgt spid="24"/>
                                        </p:tgtEl>
                                        <p:attrNameLst>
                                          <p:attrName>ppt_y</p:attrName>
                                        </p:attrNameLst>
                                      </p:cBhvr>
                                      <p:tavLst>
                                        <p:tav tm="0">
                                          <p:val>
                                            <p:strVal val="#ppt_y"/>
                                          </p:val>
                                        </p:tav>
                                        <p:tav tm="100000">
                                          <p:val>
                                            <p:strVal val="#ppt_y"/>
                                          </p:val>
                                        </p:tav>
                                      </p:tavLst>
                                    </p:anim>
                                    <p:animEffect transition="in" filter="fade">
                                      <p:cBhvr>
                                        <p:cTn id="53" dur="1000"/>
                                        <p:tgtEl>
                                          <p:spTgt spid="24"/>
                                        </p:tgtEl>
                                      </p:cBhvr>
                                    </p:animEffect>
                                  </p:childTnLst>
                                </p:cTn>
                              </p:par>
                            </p:childTnLst>
                          </p:cTn>
                        </p:par>
                      </p:childTnLst>
                    </p:cTn>
                  </p:par>
                  <p:par>
                    <p:cTn id="54" fill="hold">
                      <p:stCondLst>
                        <p:cond delay="indefinite"/>
                      </p:stCondLst>
                      <p:childTnLst>
                        <p:par>
                          <p:cTn id="55" fill="hold">
                            <p:stCondLst>
                              <p:cond delay="0"/>
                            </p:stCondLst>
                            <p:childTnLst>
                              <p:par>
                                <p:cTn id="56" presetID="2" presetClass="entr" presetSubtype="3" fill="hold" grpId="0" nodeType="clickEffect">
                                  <p:stCondLst>
                                    <p:cond delay="0"/>
                                  </p:stCondLst>
                                  <p:childTnLst>
                                    <p:set>
                                      <p:cBhvr>
                                        <p:cTn id="57" dur="1" fill="hold">
                                          <p:stCondLst>
                                            <p:cond delay="0"/>
                                          </p:stCondLst>
                                        </p:cTn>
                                        <p:tgtEl>
                                          <p:spTgt spid="23"/>
                                        </p:tgtEl>
                                        <p:attrNameLst>
                                          <p:attrName>style.visibility</p:attrName>
                                        </p:attrNameLst>
                                      </p:cBhvr>
                                      <p:to>
                                        <p:strVal val="visible"/>
                                      </p:to>
                                    </p:set>
                                    <p:anim calcmode="lin" valueType="num">
                                      <p:cBhvr additive="base">
                                        <p:cTn id="58" dur="500" fill="hold"/>
                                        <p:tgtEl>
                                          <p:spTgt spid="23"/>
                                        </p:tgtEl>
                                        <p:attrNameLst>
                                          <p:attrName>ppt_x</p:attrName>
                                        </p:attrNameLst>
                                      </p:cBhvr>
                                      <p:tavLst>
                                        <p:tav tm="0">
                                          <p:val>
                                            <p:strVal val="1+#ppt_w/2"/>
                                          </p:val>
                                        </p:tav>
                                        <p:tav tm="100000">
                                          <p:val>
                                            <p:strVal val="#ppt_x"/>
                                          </p:val>
                                        </p:tav>
                                      </p:tavLst>
                                    </p:anim>
                                    <p:anim calcmode="lin" valueType="num">
                                      <p:cBhvr additive="base">
                                        <p:cTn id="59" dur="500" fill="hold"/>
                                        <p:tgtEl>
                                          <p:spTgt spid="23"/>
                                        </p:tgtEl>
                                        <p:attrNameLst>
                                          <p:attrName>ppt_y</p:attrName>
                                        </p:attrNameLst>
                                      </p:cBhvr>
                                      <p:tavLst>
                                        <p:tav tm="0">
                                          <p:val>
                                            <p:strVal val="0-#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2" presetClass="entr" presetSubtype="8" fill="hold" grpId="0" nodeType="clickEffect">
                                  <p:stCondLst>
                                    <p:cond delay="0"/>
                                  </p:stCondLst>
                                  <p:childTnLst>
                                    <p:set>
                                      <p:cBhvr>
                                        <p:cTn id="63" dur="1" fill="hold">
                                          <p:stCondLst>
                                            <p:cond delay="0"/>
                                          </p:stCondLst>
                                        </p:cTn>
                                        <p:tgtEl>
                                          <p:spTgt spid="19"/>
                                        </p:tgtEl>
                                        <p:attrNameLst>
                                          <p:attrName>style.visibility</p:attrName>
                                        </p:attrNameLst>
                                      </p:cBhvr>
                                      <p:to>
                                        <p:strVal val="visible"/>
                                      </p:to>
                                    </p:set>
                                    <p:animEffect transition="in" filter="wipe(left)">
                                      <p:cBhvr>
                                        <p:cTn id="64" dur="500"/>
                                        <p:tgtEl>
                                          <p:spTgt spid="19"/>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8" fill="hold" grpId="0" nodeType="clickEffect">
                                  <p:stCondLst>
                                    <p:cond delay="0"/>
                                  </p:stCondLst>
                                  <p:childTnLst>
                                    <p:set>
                                      <p:cBhvr>
                                        <p:cTn id="68" dur="1" fill="hold">
                                          <p:stCondLst>
                                            <p:cond delay="0"/>
                                          </p:stCondLst>
                                        </p:cTn>
                                        <p:tgtEl>
                                          <p:spTgt spid="20"/>
                                        </p:tgtEl>
                                        <p:attrNameLst>
                                          <p:attrName>style.visibility</p:attrName>
                                        </p:attrNameLst>
                                      </p:cBhvr>
                                      <p:to>
                                        <p:strVal val="visible"/>
                                      </p:to>
                                    </p:set>
                                    <p:animEffect transition="in" filter="wipe(left)">
                                      <p:cBhvr>
                                        <p:cTn id="69" dur="500"/>
                                        <p:tgtEl>
                                          <p:spTgt spid="20"/>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8" fill="hold" grpId="0" nodeType="clickEffect">
                                  <p:stCondLst>
                                    <p:cond delay="0"/>
                                  </p:stCondLst>
                                  <p:childTnLst>
                                    <p:set>
                                      <p:cBhvr>
                                        <p:cTn id="73" dur="1" fill="hold">
                                          <p:stCondLst>
                                            <p:cond delay="0"/>
                                          </p:stCondLst>
                                        </p:cTn>
                                        <p:tgtEl>
                                          <p:spTgt spid="22"/>
                                        </p:tgtEl>
                                        <p:attrNameLst>
                                          <p:attrName>style.visibility</p:attrName>
                                        </p:attrNameLst>
                                      </p:cBhvr>
                                      <p:to>
                                        <p:strVal val="visible"/>
                                      </p:to>
                                    </p:set>
                                    <p:animEffect transition="in" filter="wipe(left)">
                                      <p:cBhvr>
                                        <p:cTn id="74" dur="500"/>
                                        <p:tgtEl>
                                          <p:spTgt spid="22"/>
                                        </p:tgtEl>
                                      </p:cBhvr>
                                    </p:animEffect>
                                  </p:childTnLst>
                                </p:cTn>
                              </p:par>
                            </p:childTnLst>
                          </p:cTn>
                        </p:par>
                      </p:childTnLst>
                    </p:cTn>
                  </p:par>
                  <p:par>
                    <p:cTn id="75" fill="hold">
                      <p:stCondLst>
                        <p:cond delay="indefinite"/>
                      </p:stCondLst>
                      <p:childTnLst>
                        <p:par>
                          <p:cTn id="76" fill="hold">
                            <p:stCondLst>
                              <p:cond delay="0"/>
                            </p:stCondLst>
                            <p:childTnLst>
                              <p:par>
                                <p:cTn id="77" presetID="48" presetClass="entr" presetSubtype="0" accel="50000" fill="hold" grpId="0" nodeType="clickEffect">
                                  <p:stCondLst>
                                    <p:cond delay="0"/>
                                  </p:stCondLst>
                                  <p:childTnLst>
                                    <p:set>
                                      <p:cBhvr>
                                        <p:cTn id="78" dur="1" fill="hold">
                                          <p:stCondLst>
                                            <p:cond delay="0"/>
                                          </p:stCondLst>
                                        </p:cTn>
                                        <p:tgtEl>
                                          <p:spTgt spid="25"/>
                                        </p:tgtEl>
                                        <p:attrNameLst>
                                          <p:attrName>style.visibility</p:attrName>
                                        </p:attrNameLst>
                                      </p:cBhvr>
                                      <p:to>
                                        <p:strVal val="visible"/>
                                      </p:to>
                                    </p:set>
                                    <p:anim calcmode="lin" valueType="num">
                                      <p:cBhvr>
                                        <p:cTn id="79" dur="1000" fill="hold"/>
                                        <p:tgtEl>
                                          <p:spTgt spid="2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0" dur="1000" fill="hold"/>
                                        <p:tgtEl>
                                          <p:spTgt spid="25"/>
                                        </p:tgtEl>
                                        <p:attrNameLst>
                                          <p:attrName>ppt_x</p:attrName>
                                        </p:attrNameLst>
                                      </p:cBhvr>
                                      <p:tavLst>
                                        <p:tav tm="0">
                                          <p:val>
                                            <p:fltVal val="-1"/>
                                          </p:val>
                                        </p:tav>
                                        <p:tav tm="50000">
                                          <p:val>
                                            <p:fltVal val="0.95"/>
                                          </p:val>
                                        </p:tav>
                                        <p:tav tm="100000">
                                          <p:val>
                                            <p:strVal val="#ppt_x"/>
                                          </p:val>
                                        </p:tav>
                                      </p:tavLst>
                                    </p:anim>
                                    <p:anim calcmode="lin" valueType="num">
                                      <p:cBhvr>
                                        <p:cTn id="81" dur="1000" fill="hold"/>
                                        <p:tgtEl>
                                          <p:spTgt spid="25"/>
                                        </p:tgtEl>
                                        <p:attrNameLst>
                                          <p:attrName>ppt_y</p:attrName>
                                        </p:attrNameLst>
                                      </p:cBhvr>
                                      <p:tavLst>
                                        <p:tav tm="0">
                                          <p:val>
                                            <p:strVal val="#ppt_y"/>
                                          </p:val>
                                        </p:tav>
                                        <p:tav tm="100000">
                                          <p:val>
                                            <p:strVal val="#ppt_y"/>
                                          </p:val>
                                        </p:tav>
                                      </p:tavLst>
                                    </p:anim>
                                    <p:animEffect transition="in" filter="fade">
                                      <p:cBhvr>
                                        <p:cTn id="82"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14" grpId="0" animBg="1"/>
      <p:bldP spid="15" grpId="0"/>
      <p:bldP spid="16" grpId="0"/>
      <p:bldP spid="17" grpId="0"/>
      <p:bldP spid="18" grpId="0"/>
      <p:bldP spid="12" grpId="0"/>
      <p:bldP spid="19" grpId="0"/>
      <p:bldP spid="20" grpId="0"/>
      <p:bldP spid="22" grpId="0"/>
      <p:bldP spid="23" grpId="0"/>
      <p:bldP spid="24" grpId="0" animBg="1"/>
      <p:bldP spid="25" grpId="0" animBg="1"/>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a:xfrm>
            <a:off x="8001000" y="15240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lnSpc>
                <a:spcPct val="150000"/>
              </a:lnSpc>
            </a:pPr>
            <a:r>
              <a:rPr lang="en-US" sz="2800" dirty="0" smtClean="0"/>
              <a:t>2</a:t>
            </a:r>
            <a:endParaRPr lang="ar-SA" sz="2800" dirty="0"/>
          </a:p>
        </p:txBody>
      </p:sp>
      <p:sp>
        <p:nvSpPr>
          <p:cNvPr id="5" name="Rectangle 4"/>
          <p:cNvSpPr/>
          <p:nvPr/>
        </p:nvSpPr>
        <p:spPr>
          <a:xfrm>
            <a:off x="1600200" y="1487269"/>
            <a:ext cx="6413935" cy="646331"/>
          </a:xfrm>
          <a:prstGeom prst="rect">
            <a:avLst/>
          </a:prstGeom>
        </p:spPr>
        <p:txBody>
          <a:bodyPr wrap="none">
            <a:spAutoFit/>
          </a:bodyPr>
          <a:lstStyle/>
          <a:p>
            <a:pPr>
              <a:lnSpc>
                <a:spcPct val="150000"/>
              </a:lnSpc>
            </a:pPr>
            <a:r>
              <a:rPr lang="ar-SA" sz="2400" b="1" dirty="0" smtClean="0">
                <a:solidFill>
                  <a:srgbClr val="7030A0"/>
                </a:solidFill>
              </a:rPr>
              <a:t>ما الأسباب التى دفعت البرتغاليين لاكتشاف رأس الرجاء الصالح</a:t>
            </a:r>
            <a:endParaRPr lang="ar-SA" sz="2400" b="1" dirty="0">
              <a:solidFill>
                <a:srgbClr val="7030A0"/>
              </a:solidFill>
            </a:endParaRPr>
          </a:p>
        </p:txBody>
      </p:sp>
      <p:pic>
        <p:nvPicPr>
          <p:cNvPr id="28" name="صورة 27" descr="3123_1.jpg"/>
          <p:cNvPicPr>
            <a:picLocks noChangeAspect="1"/>
          </p:cNvPicPr>
          <p:nvPr/>
        </p:nvPicPr>
        <p:blipFill>
          <a:blip r:embed="rId2" cstate="print"/>
          <a:stretch>
            <a:fillRect/>
          </a:stretch>
        </p:blipFill>
        <p:spPr>
          <a:xfrm flipH="1">
            <a:off x="228600" y="2971800"/>
            <a:ext cx="2802311" cy="2362200"/>
          </a:xfrm>
          <a:prstGeom prst="rect">
            <a:avLst/>
          </a:prstGeom>
        </p:spPr>
      </p:pic>
    </p:spTree>
    <p:extLst>
      <p:ext uri="{BB962C8B-B14F-4D97-AF65-F5344CB8AC3E}">
        <p14:creationId xmlns:p14="http://schemas.microsoft.com/office/powerpoint/2010/main" xmlns="" val="2751160728"/>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nodeType="clickEffect">
                                  <p:stCondLst>
                                    <p:cond delay="0"/>
                                  </p:stCondLst>
                                  <p:iterate type="lt">
                                    <p:tmPct val="5000"/>
                                  </p:iterate>
                                  <p:childTnLst>
                                    <p:set>
                                      <p:cBhvr>
                                        <p:cTn id="18" dur="1" fill="hold">
                                          <p:stCondLst>
                                            <p:cond delay="0"/>
                                          </p:stCondLst>
                                        </p:cTn>
                                        <p:tgtEl>
                                          <p:spTgt spid="28"/>
                                        </p:tgtEl>
                                        <p:attrNameLst>
                                          <p:attrName>style.visibility</p:attrName>
                                        </p:attrNameLst>
                                      </p:cBhvr>
                                      <p:to>
                                        <p:strVal val="visible"/>
                                      </p:to>
                                    </p:set>
                                    <p:anim calcmode="lin" valueType="num">
                                      <p:cBhvr>
                                        <p:cTn id="19" dur="1000" fill="hold"/>
                                        <p:tgtEl>
                                          <p:spTgt spid="28"/>
                                        </p:tgtEl>
                                        <p:attrNameLst>
                                          <p:attrName>ppt_w</p:attrName>
                                        </p:attrNameLst>
                                      </p:cBhvr>
                                      <p:tavLst>
                                        <p:tav tm="0">
                                          <p:val>
                                            <p:fltVal val="0"/>
                                          </p:val>
                                        </p:tav>
                                        <p:tav tm="100000">
                                          <p:val>
                                            <p:strVal val="#ppt_w"/>
                                          </p:val>
                                        </p:tav>
                                      </p:tavLst>
                                    </p:anim>
                                    <p:anim calcmode="lin" valueType="num">
                                      <p:cBhvr>
                                        <p:cTn id="20" dur="1000" fill="hold"/>
                                        <p:tgtEl>
                                          <p:spTgt spid="28"/>
                                        </p:tgtEl>
                                        <p:attrNameLst>
                                          <p:attrName>ppt_h</p:attrName>
                                        </p:attrNameLst>
                                      </p:cBhvr>
                                      <p:tavLst>
                                        <p:tav tm="0">
                                          <p:val>
                                            <p:fltVal val="0"/>
                                          </p:val>
                                        </p:tav>
                                        <p:tav tm="100000">
                                          <p:val>
                                            <p:strVal val="#ppt_h"/>
                                          </p:val>
                                        </p:tav>
                                      </p:tavLst>
                                    </p:anim>
                                    <p:anim calcmode="lin" valueType="num">
                                      <p:cBhvr>
                                        <p:cTn id="21" dur="1000" fill="hold"/>
                                        <p:tgtEl>
                                          <p:spTgt spid="28"/>
                                        </p:tgtEl>
                                        <p:attrNameLst>
                                          <p:attrName>style.rotation</p:attrName>
                                        </p:attrNameLst>
                                      </p:cBhvr>
                                      <p:tavLst>
                                        <p:tav tm="0">
                                          <p:val>
                                            <p:fltVal val="90"/>
                                          </p:val>
                                        </p:tav>
                                        <p:tav tm="100000">
                                          <p:val>
                                            <p:fltVal val="0"/>
                                          </p:val>
                                        </p:tav>
                                      </p:tavLst>
                                    </p:anim>
                                    <p:animEffect transition="in" filter="fade">
                                      <p:cBhvr>
                                        <p:cTn id="22" dur="1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Multidocument 4"/>
          <p:cNvSpPr/>
          <p:nvPr/>
        </p:nvSpPr>
        <p:spPr>
          <a:xfrm>
            <a:off x="8001000" y="1295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6" name="Rectangle 5"/>
          <p:cNvSpPr/>
          <p:nvPr/>
        </p:nvSpPr>
        <p:spPr>
          <a:xfrm>
            <a:off x="1295400" y="1371600"/>
            <a:ext cx="6702476" cy="523220"/>
          </a:xfrm>
          <a:prstGeom prst="rect">
            <a:avLst/>
          </a:prstGeom>
        </p:spPr>
        <p:txBody>
          <a:bodyPr wrap="none">
            <a:spAutoFit/>
          </a:bodyPr>
          <a:lstStyle/>
          <a:p>
            <a:r>
              <a:rPr lang="ar-SA" sz="2800" b="1" dirty="0" smtClean="0">
                <a:solidFill>
                  <a:srgbClr val="7030A0"/>
                </a:solidFill>
              </a:rPr>
              <a:t>ما أبرز مميزات الكتب التاريخية عند المؤرخين المسلمين</a:t>
            </a:r>
            <a:endParaRPr lang="ar-SA" sz="2800" b="1" dirty="0">
              <a:solidFill>
                <a:srgbClr val="7030A0"/>
              </a:solidFill>
            </a:endParaRPr>
          </a:p>
        </p:txBody>
      </p:sp>
      <p:sp>
        <p:nvSpPr>
          <p:cNvPr id="14" name="Rectangle 11"/>
          <p:cNvSpPr/>
          <p:nvPr/>
        </p:nvSpPr>
        <p:spPr>
          <a:xfrm rot="20381355">
            <a:off x="1669842" y="3259551"/>
            <a:ext cx="3025188" cy="923330"/>
          </a:xfrm>
          <a:prstGeom prst="rect">
            <a:avLst/>
          </a:prstGeom>
          <a:noFill/>
        </p:spPr>
        <p:txBody>
          <a:bodyPr wrap="none" lIns="91440" tIns="45720" rIns="91440" bIns="45720">
            <a:prstTxWarp prst="textChevronInverted">
              <a:avLst/>
            </a:prstTxWarp>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ar-SA" sz="54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حل جماعى</a:t>
            </a:r>
            <a:endParaRPr lang="en-US" sz="5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Tree>
    <p:extLst>
      <p:ext uri="{BB962C8B-B14F-4D97-AF65-F5344CB8AC3E}">
        <p14:creationId xmlns:p14="http://schemas.microsoft.com/office/powerpoint/2010/main" xmlns="" val="4255200346"/>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out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out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5"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2000"/>
                                        <p:tgtEl>
                                          <p:spTgt spid="14"/>
                                        </p:tgtEl>
                                      </p:cBhvr>
                                    </p:animEffect>
                                    <p:anim calcmode="lin" valueType="num">
                                      <p:cBhvr>
                                        <p:cTn id="18" dur="2000" fill="hold"/>
                                        <p:tgtEl>
                                          <p:spTgt spid="14"/>
                                        </p:tgtEl>
                                        <p:attrNameLst>
                                          <p:attrName>style.rotation</p:attrName>
                                        </p:attrNameLst>
                                      </p:cBhvr>
                                      <p:tavLst>
                                        <p:tav tm="0">
                                          <p:val>
                                            <p:fltVal val="720"/>
                                          </p:val>
                                        </p:tav>
                                        <p:tav tm="100000">
                                          <p:val>
                                            <p:fltVal val="0"/>
                                          </p:val>
                                        </p:tav>
                                      </p:tavLst>
                                    </p:anim>
                                    <p:anim calcmode="lin" valueType="num">
                                      <p:cBhvr>
                                        <p:cTn id="19" dur="2000" fill="hold"/>
                                        <p:tgtEl>
                                          <p:spTgt spid="14"/>
                                        </p:tgtEl>
                                        <p:attrNameLst>
                                          <p:attrName>ppt_h</p:attrName>
                                        </p:attrNameLst>
                                      </p:cBhvr>
                                      <p:tavLst>
                                        <p:tav tm="0">
                                          <p:val>
                                            <p:fltVal val="0"/>
                                          </p:val>
                                        </p:tav>
                                        <p:tav tm="100000">
                                          <p:val>
                                            <p:strVal val="#ppt_h"/>
                                          </p:val>
                                        </p:tav>
                                      </p:tavLst>
                                    </p:anim>
                                    <p:anim calcmode="lin" valueType="num">
                                      <p:cBhvr>
                                        <p:cTn id="20" dur="2000" fill="hold"/>
                                        <p:tgtEl>
                                          <p:spTgt spid="14"/>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14" grpId="0"/>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19090"/>
            <a:ext cx="8153400" cy="400110"/>
          </a:xfrm>
          <a:prstGeom prst="rect">
            <a:avLst/>
          </a:prstGeom>
        </p:spPr>
        <p:txBody>
          <a:bodyPr wrap="square">
            <a:spAutoFit/>
          </a:bodyPr>
          <a:lstStyle/>
          <a:p>
            <a:pPr algn="r" rtl="1"/>
            <a:r>
              <a:rPr lang="ar-SA" sz="2000" b="1" dirty="0" smtClean="0">
                <a:solidFill>
                  <a:srgbClr val="7030A0"/>
                </a:solidFill>
              </a:rPr>
              <a:t>أكملي الفراغات التالية</a:t>
            </a:r>
            <a:endParaRPr lang="en-US" sz="2000" dirty="0">
              <a:solidFill>
                <a:srgbClr val="7030A0"/>
              </a:solidFill>
            </a:endParaRPr>
          </a:p>
        </p:txBody>
      </p:sp>
      <p:sp>
        <p:nvSpPr>
          <p:cNvPr id="3" name="Flowchart: Multidocument 2"/>
          <p:cNvSpPr/>
          <p:nvPr/>
        </p:nvSpPr>
        <p:spPr>
          <a:xfrm>
            <a:off x="8249051" y="685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4" name="Rectangle 2"/>
          <p:cNvSpPr>
            <a:spLocks noChangeArrowheads="1"/>
          </p:cNvSpPr>
          <p:nvPr/>
        </p:nvSpPr>
        <p:spPr bwMode="auto">
          <a:xfrm>
            <a:off x="76200" y="-30480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14" name="Rectangle 13"/>
          <p:cNvSpPr/>
          <p:nvPr/>
        </p:nvSpPr>
        <p:spPr>
          <a:xfrm>
            <a:off x="4066975" y="1888994"/>
            <a:ext cx="1114625" cy="473206"/>
          </a:xfrm>
          <a:prstGeom prst="rect">
            <a:avLst/>
          </a:prstGeom>
        </p:spPr>
        <p:txBody>
          <a:bodyPr wrap="square">
            <a:spAutoFit/>
          </a:bodyPr>
          <a:lstStyle/>
          <a:p>
            <a:pPr algn="r">
              <a:lnSpc>
                <a:spcPct val="150000"/>
              </a:lnSpc>
            </a:pPr>
            <a:r>
              <a:rPr lang="ar-SA" b="1" dirty="0" smtClean="0">
                <a:solidFill>
                  <a:srgbClr val="0070C0"/>
                </a:solidFill>
                <a:latin typeface="Sakkal Majalla" pitchFamily="2" charset="-78"/>
                <a:cs typeface="Sakkal Majalla" pitchFamily="2" charset="-78"/>
              </a:rPr>
              <a:t>السابع</a:t>
            </a:r>
            <a:endParaRPr lang="ar-SA" dirty="0"/>
          </a:p>
        </p:txBody>
      </p:sp>
      <p:sp>
        <p:nvSpPr>
          <p:cNvPr id="11" name="مستطيل 10"/>
          <p:cNvSpPr/>
          <p:nvPr/>
        </p:nvSpPr>
        <p:spPr>
          <a:xfrm>
            <a:off x="914400" y="1916668"/>
            <a:ext cx="7848600" cy="1114408"/>
          </a:xfrm>
          <a:prstGeom prst="rect">
            <a:avLst/>
          </a:prstGeom>
        </p:spPr>
        <p:txBody>
          <a:bodyPr wrap="square">
            <a:spAutoFit/>
          </a:bodyPr>
          <a:lstStyle/>
          <a:p>
            <a:pPr algn="r">
              <a:lnSpc>
                <a:spcPct val="200000"/>
              </a:lnSpc>
            </a:pPr>
            <a:r>
              <a:rPr lang="ar-SA" b="1" dirty="0" smtClean="0"/>
              <a:t>1- ادت حركة المغول التوسعية منذ </a:t>
            </a:r>
            <a:r>
              <a:rPr lang="ar-SA" b="1" dirty="0" err="1" smtClean="0"/>
              <a:t>القرن </a:t>
            </a:r>
            <a:r>
              <a:rPr lang="ar-SA" b="1" dirty="0" smtClean="0"/>
              <a:t>.......................الهجرى الى ضياع اهمية </a:t>
            </a:r>
            <a:r>
              <a:rPr lang="ar-SA" b="1" dirty="0" err="1" smtClean="0"/>
              <a:t>طرق ...................</a:t>
            </a:r>
            <a:r>
              <a:rPr lang="ar-SA" b="1" dirty="0" smtClean="0"/>
              <a:t> الرئيسية بين الشرق والغرب.</a:t>
            </a:r>
            <a:endParaRPr lang="ar-SA" dirty="0"/>
          </a:p>
        </p:txBody>
      </p:sp>
      <p:sp>
        <p:nvSpPr>
          <p:cNvPr id="12" name="Rectangle 13"/>
          <p:cNvSpPr/>
          <p:nvPr/>
        </p:nvSpPr>
        <p:spPr>
          <a:xfrm>
            <a:off x="2923975" y="3657600"/>
            <a:ext cx="1343225" cy="507831"/>
          </a:xfrm>
          <a:prstGeom prst="rect">
            <a:avLst/>
          </a:prstGeom>
        </p:spPr>
        <p:txBody>
          <a:bodyPr wrap="square">
            <a:spAutoFit/>
          </a:bodyPr>
          <a:lstStyle/>
          <a:p>
            <a:pPr algn="r">
              <a:lnSpc>
                <a:spcPct val="150000"/>
              </a:lnSpc>
            </a:pPr>
            <a:r>
              <a:rPr lang="ar-SA" b="1" dirty="0" smtClean="0">
                <a:solidFill>
                  <a:srgbClr val="0070C0"/>
                </a:solidFill>
                <a:latin typeface="Sakkal Majalla" pitchFamily="2" charset="-78"/>
                <a:cs typeface="Sakkal Majalla" pitchFamily="2" charset="-78"/>
              </a:rPr>
              <a:t>البحر الأحمر</a:t>
            </a:r>
          </a:p>
        </p:txBody>
      </p:sp>
      <p:sp>
        <p:nvSpPr>
          <p:cNvPr id="13" name="مستطيل 12"/>
          <p:cNvSpPr/>
          <p:nvPr/>
        </p:nvSpPr>
        <p:spPr>
          <a:xfrm>
            <a:off x="533400" y="3936831"/>
            <a:ext cx="8229600" cy="369332"/>
          </a:xfrm>
          <a:prstGeom prst="rect">
            <a:avLst/>
          </a:prstGeom>
        </p:spPr>
        <p:txBody>
          <a:bodyPr wrap="square">
            <a:spAutoFit/>
          </a:bodyPr>
          <a:lstStyle/>
          <a:p>
            <a:pPr algn="r"/>
            <a:r>
              <a:rPr lang="ar-SA" b="1" dirty="0" smtClean="0"/>
              <a:t>2- لم يبقي طريق آمن بعيد عن عبث المغول سوي </a:t>
            </a:r>
            <a:r>
              <a:rPr lang="ar-SA" b="1" dirty="0" err="1" smtClean="0"/>
              <a:t>طريق .......................</a:t>
            </a:r>
            <a:r>
              <a:rPr lang="ar-SA" b="1" dirty="0" smtClean="0"/>
              <a:t> </a:t>
            </a:r>
            <a:r>
              <a:rPr lang="ar-SA" b="1" dirty="0" err="1" smtClean="0"/>
              <a:t>و ...................</a:t>
            </a:r>
            <a:endParaRPr lang="ar-SA" dirty="0"/>
          </a:p>
        </p:txBody>
      </p:sp>
      <p:sp>
        <p:nvSpPr>
          <p:cNvPr id="15" name="Rectangle 13"/>
          <p:cNvSpPr/>
          <p:nvPr/>
        </p:nvSpPr>
        <p:spPr>
          <a:xfrm>
            <a:off x="7467600" y="2422394"/>
            <a:ext cx="1114625" cy="473206"/>
          </a:xfrm>
          <a:prstGeom prst="rect">
            <a:avLst/>
          </a:prstGeom>
        </p:spPr>
        <p:txBody>
          <a:bodyPr wrap="square">
            <a:spAutoFit/>
          </a:bodyPr>
          <a:lstStyle/>
          <a:p>
            <a:pPr algn="r">
              <a:lnSpc>
                <a:spcPct val="150000"/>
              </a:lnSpc>
            </a:pPr>
            <a:r>
              <a:rPr lang="ar-SA" b="1" dirty="0" smtClean="0">
                <a:solidFill>
                  <a:srgbClr val="0070C0"/>
                </a:solidFill>
                <a:latin typeface="Sakkal Majalla" pitchFamily="2" charset="-78"/>
                <a:cs typeface="Sakkal Majalla" pitchFamily="2" charset="-78"/>
              </a:rPr>
              <a:t>التجارة</a:t>
            </a:r>
            <a:endParaRPr lang="ar-SA" dirty="0"/>
          </a:p>
        </p:txBody>
      </p:sp>
      <p:sp>
        <p:nvSpPr>
          <p:cNvPr id="16" name="Rectangle 13"/>
          <p:cNvSpPr/>
          <p:nvPr/>
        </p:nvSpPr>
        <p:spPr>
          <a:xfrm>
            <a:off x="1447800" y="3717794"/>
            <a:ext cx="962225" cy="473206"/>
          </a:xfrm>
          <a:prstGeom prst="rect">
            <a:avLst/>
          </a:prstGeom>
        </p:spPr>
        <p:txBody>
          <a:bodyPr wrap="square">
            <a:spAutoFit/>
          </a:bodyPr>
          <a:lstStyle/>
          <a:p>
            <a:pPr algn="r">
              <a:lnSpc>
                <a:spcPct val="150000"/>
              </a:lnSpc>
            </a:pPr>
            <a:r>
              <a:rPr lang="ar-SA" b="1" dirty="0" smtClean="0">
                <a:solidFill>
                  <a:srgbClr val="0070C0"/>
                </a:solidFill>
                <a:latin typeface="Sakkal Majalla" pitchFamily="2" charset="-78"/>
                <a:cs typeface="Sakkal Majalla" pitchFamily="2" charset="-78"/>
              </a:rPr>
              <a:t>مصر</a:t>
            </a:r>
          </a:p>
        </p:txBody>
      </p:sp>
    </p:spTree>
    <p:extLst>
      <p:ext uri="{BB962C8B-B14F-4D97-AF65-F5344CB8AC3E}">
        <p14:creationId xmlns:p14="http://schemas.microsoft.com/office/powerpoint/2010/main" xmlns="" val="3309010230"/>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blinds(horizontal)">
                                      <p:cBhvr>
                                        <p:cTn id="21" dur="5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wipe(right)">
                                      <p:cBhvr>
                                        <p:cTn id="26" dur="500"/>
                                        <p:tgtEl>
                                          <p:spTgt spid="14"/>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2"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wipe(right)">
                                      <p:cBhvr>
                                        <p:cTn id="31" dur="500"/>
                                        <p:tgtEl>
                                          <p:spTgt spid="15"/>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blinds(horizontal)">
                                      <p:cBhvr>
                                        <p:cTn id="36" dur="500"/>
                                        <p:tgtEl>
                                          <p:spTgt spid="13"/>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2"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wipe(right)">
                                      <p:cBhvr>
                                        <p:cTn id="41" dur="500"/>
                                        <p:tgtEl>
                                          <p:spTgt spid="12"/>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2" fill="hold" grpId="0" nodeType="click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wipe(right)">
                                      <p:cBhvr>
                                        <p:cTn id="4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14" grpId="0"/>
      <p:bldP spid="11" grpId="0"/>
      <p:bldP spid="12" grpId="0"/>
      <p:bldP spid="13" grpId="0"/>
      <p:bldP spid="15" grpId="0"/>
      <p:bldP spid="16" grpId="0"/>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172851" y="1604358"/>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4" name="AutoShape 1"/>
          <p:cNvSpPr>
            <a:spLocks noChangeArrowheads="1"/>
          </p:cNvSpPr>
          <p:nvPr/>
        </p:nvSpPr>
        <p:spPr bwMode="auto">
          <a:xfrm>
            <a:off x="2170113" y="561975"/>
            <a:ext cx="4383087" cy="5810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5" name="Rectangle 3"/>
          <p:cNvSpPr>
            <a:spLocks noChangeArrowheads="1"/>
          </p:cNvSpPr>
          <p:nvPr/>
        </p:nvSpPr>
        <p:spPr bwMode="auto">
          <a:xfrm>
            <a:off x="1219200" y="609600"/>
            <a:ext cx="6486596"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kumimoji="0" lang="ar-SA" sz="2400" b="1" i="0" u="none" strike="noStrike" cap="none" normalizeH="0" baseline="0" dirty="0" smtClean="0">
                <a:ln>
                  <a:noFill/>
                </a:ln>
                <a:solidFill>
                  <a:srgbClr val="002060"/>
                </a:solidFill>
                <a:effectLst/>
                <a:latin typeface="Sultan bold"/>
                <a:ea typeface="Times New Roman" pitchFamily="18" charset="0"/>
                <a:cs typeface="Arial" pitchFamily="34" charset="0"/>
              </a:rPr>
              <a:t>سابع</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lang="ar-SA" sz="2400" b="1" dirty="0" smtClean="0">
                <a:solidFill>
                  <a:srgbClr val="FF0000"/>
                </a:solidFill>
                <a:latin typeface="Sultan bold"/>
                <a:ea typeface="Times New Roman" pitchFamily="18" charset="0"/>
                <a:cs typeface="Arial" pitchFamily="34" charset="0"/>
              </a:rPr>
              <a:t> المنجزات الحضارية</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769961" y="1524000"/>
            <a:ext cx="7351519" cy="613758"/>
          </a:xfrm>
          <a:prstGeom prst="rect">
            <a:avLst/>
          </a:prstGeom>
        </p:spPr>
        <p:txBody>
          <a:bodyPr wrap="square">
            <a:spAutoFit/>
          </a:bodyPr>
          <a:lstStyle/>
          <a:p>
            <a:pPr algn="r">
              <a:lnSpc>
                <a:spcPct val="200000"/>
              </a:lnSpc>
            </a:pPr>
            <a:r>
              <a:rPr lang="ar-SA" sz="2000" b="1" dirty="0" smtClean="0">
                <a:solidFill>
                  <a:srgbClr val="7030A0"/>
                </a:solidFill>
                <a:latin typeface="Sultan bold"/>
                <a:ea typeface="Times New Roman" pitchFamily="18" charset="0"/>
                <a:cs typeface="Arial" pitchFamily="34" charset="0"/>
              </a:rPr>
              <a:t>أكملي الفراغات التالية</a:t>
            </a:r>
            <a:endParaRPr lang="ar-SA" sz="2000" dirty="0">
              <a:solidFill>
                <a:srgbClr val="7030A0"/>
              </a:solidFill>
            </a:endParaRPr>
          </a:p>
        </p:txBody>
      </p:sp>
      <p:sp>
        <p:nvSpPr>
          <p:cNvPr id="8" name="Rectangle 10"/>
          <p:cNvSpPr/>
          <p:nvPr/>
        </p:nvSpPr>
        <p:spPr>
          <a:xfrm>
            <a:off x="2590800" y="2514600"/>
            <a:ext cx="936475"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الموسوعات</a:t>
            </a:r>
            <a:endParaRPr lang="ar-SA" dirty="0"/>
          </a:p>
        </p:txBody>
      </p:sp>
      <p:sp>
        <p:nvSpPr>
          <p:cNvPr id="9" name="Rectangle 5"/>
          <p:cNvSpPr/>
          <p:nvPr/>
        </p:nvSpPr>
        <p:spPr>
          <a:xfrm>
            <a:off x="1447800" y="2438400"/>
            <a:ext cx="7467600" cy="1200329"/>
          </a:xfrm>
          <a:prstGeom prst="rect">
            <a:avLst/>
          </a:prstGeom>
        </p:spPr>
        <p:txBody>
          <a:bodyPr wrap="square">
            <a:spAutoFit/>
          </a:bodyPr>
          <a:lstStyle/>
          <a:p>
            <a:pPr algn="r" rtl="1">
              <a:lnSpc>
                <a:spcPct val="200000"/>
              </a:lnSpc>
            </a:pPr>
            <a:r>
              <a:rPr lang="ar-SA" b="1" dirty="0" smtClean="0"/>
              <a:t>1- أبرز ما يميز الحياة العلمية فى عصر المماليك هو الاقبال على </a:t>
            </a:r>
            <a:r>
              <a:rPr lang="ar-SA" b="1" dirty="0" err="1" smtClean="0"/>
              <a:t>تأليف ................</a:t>
            </a:r>
            <a:r>
              <a:rPr lang="ar-SA" b="1" dirty="0" smtClean="0"/>
              <a:t> العلمية فى شتي </a:t>
            </a:r>
            <a:r>
              <a:rPr lang="ar-SA" b="1" dirty="0" err="1" smtClean="0"/>
              <a:t>فنون </a:t>
            </a:r>
            <a:r>
              <a:rPr lang="ar-SA" b="1" dirty="0" smtClean="0"/>
              <a:t>..............الشائعة فى العصر</a:t>
            </a:r>
          </a:p>
        </p:txBody>
      </p:sp>
      <p:sp>
        <p:nvSpPr>
          <p:cNvPr id="10" name="Rectangle 10"/>
          <p:cNvSpPr/>
          <p:nvPr/>
        </p:nvSpPr>
        <p:spPr>
          <a:xfrm>
            <a:off x="4572000" y="4191000"/>
            <a:ext cx="585417"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بيبرس</a:t>
            </a:r>
            <a:endParaRPr lang="ar-SA" dirty="0"/>
          </a:p>
        </p:txBody>
      </p:sp>
      <p:sp>
        <p:nvSpPr>
          <p:cNvPr id="11" name="Rectangle 5"/>
          <p:cNvSpPr/>
          <p:nvPr/>
        </p:nvSpPr>
        <p:spPr>
          <a:xfrm>
            <a:off x="1447800" y="4202668"/>
            <a:ext cx="7467600" cy="456535"/>
          </a:xfrm>
          <a:prstGeom prst="rect">
            <a:avLst/>
          </a:prstGeom>
        </p:spPr>
        <p:txBody>
          <a:bodyPr wrap="square">
            <a:spAutoFit/>
          </a:bodyPr>
          <a:lstStyle/>
          <a:p>
            <a:pPr algn="r" rtl="1">
              <a:lnSpc>
                <a:spcPct val="150000"/>
              </a:lnSpc>
            </a:pPr>
            <a:r>
              <a:rPr lang="ar-SA" b="1" dirty="0" smtClean="0"/>
              <a:t>2- أنشأ المدرسة الظاهرية السلطان </a:t>
            </a:r>
            <a:r>
              <a:rPr lang="ar-SA" b="1" dirty="0" err="1" smtClean="0"/>
              <a:t>المملوكي   ..............</a:t>
            </a:r>
            <a:endParaRPr lang="ar-SA" b="1" dirty="0" smtClean="0"/>
          </a:p>
        </p:txBody>
      </p:sp>
      <p:sp>
        <p:nvSpPr>
          <p:cNvPr id="13" name="Rectangle 10"/>
          <p:cNvSpPr/>
          <p:nvPr/>
        </p:nvSpPr>
        <p:spPr>
          <a:xfrm>
            <a:off x="7194254" y="3048000"/>
            <a:ext cx="654346" cy="369332"/>
          </a:xfrm>
          <a:prstGeom prst="rect">
            <a:avLst/>
          </a:prstGeom>
        </p:spPr>
        <p:txBody>
          <a:bodyPr wrap="none">
            <a:spAutoFit/>
          </a:bodyPr>
          <a:lstStyle/>
          <a:p>
            <a:r>
              <a:rPr lang="ar-SA" b="1" dirty="0" smtClean="0">
                <a:solidFill>
                  <a:srgbClr val="0070C0"/>
                </a:solidFill>
                <a:latin typeface="Sakkal Majalla" pitchFamily="2" charset="-78"/>
                <a:cs typeface="Sakkal Majalla" pitchFamily="2" charset="-78"/>
              </a:rPr>
              <a:t>المعرفة</a:t>
            </a:r>
            <a:endParaRPr lang="ar-SA" dirty="0"/>
          </a:p>
        </p:txBody>
      </p:sp>
    </p:spTree>
    <p:extLst>
      <p:ext uri="{BB962C8B-B14F-4D97-AF65-F5344CB8AC3E}">
        <p14:creationId xmlns:p14="http://schemas.microsoft.com/office/powerpoint/2010/main" xmlns="" val="1076757576"/>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3"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1+#ppt_w/2"/>
                                          </p:val>
                                        </p:tav>
                                        <p:tav tm="100000">
                                          <p:val>
                                            <p:strVal val="#ppt_x"/>
                                          </p:val>
                                        </p:tav>
                                      </p:tavLst>
                                    </p:anim>
                                    <p:anim calcmode="lin" valueType="num">
                                      <p:cBhvr additive="base">
                                        <p:cTn id="32" dur="5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wipe(left)">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wipe(left)">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2" presetClass="entr" presetSubtype="3"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additive="base">
                                        <p:cTn id="47" dur="500" fill="hold"/>
                                        <p:tgtEl>
                                          <p:spTgt spid="11"/>
                                        </p:tgtEl>
                                        <p:attrNameLst>
                                          <p:attrName>ppt_x</p:attrName>
                                        </p:attrNameLst>
                                      </p:cBhvr>
                                      <p:tavLst>
                                        <p:tav tm="0">
                                          <p:val>
                                            <p:strVal val="1+#ppt_w/2"/>
                                          </p:val>
                                        </p:tav>
                                        <p:tav tm="100000">
                                          <p:val>
                                            <p:strVal val="#ppt_x"/>
                                          </p:val>
                                        </p:tav>
                                      </p:tavLst>
                                    </p:anim>
                                    <p:anim calcmode="lin" valueType="num">
                                      <p:cBhvr additive="base">
                                        <p:cTn id="48" dur="5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grpId="0" nodeType="clickEffect">
                                  <p:stCondLst>
                                    <p:cond delay="0"/>
                                  </p:stCondLst>
                                  <p:childTnLst>
                                    <p:set>
                                      <p:cBhvr>
                                        <p:cTn id="52" dur="1" fill="hold">
                                          <p:stCondLst>
                                            <p:cond delay="0"/>
                                          </p:stCondLst>
                                        </p:cTn>
                                        <p:tgtEl>
                                          <p:spTgt spid="10"/>
                                        </p:tgtEl>
                                        <p:attrNameLst>
                                          <p:attrName>style.visibility</p:attrName>
                                        </p:attrNameLst>
                                      </p:cBhvr>
                                      <p:to>
                                        <p:strVal val="visible"/>
                                      </p:to>
                                    </p:set>
                                    <p:animEffect transition="in" filter="wipe(left)">
                                      <p:cBhvr>
                                        <p:cTn id="5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P spid="6" grpId="0"/>
      <p:bldP spid="8" grpId="0"/>
      <p:bldP spid="9" grpId="0"/>
      <p:bldP spid="10" grpId="0"/>
      <p:bldP spid="11" grpId="0"/>
      <p:bldP spid="13" grpId="0"/>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a:xfrm>
            <a:off x="8077200" y="6096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lnSpc>
                <a:spcPct val="150000"/>
              </a:lnSpc>
            </a:pPr>
            <a:r>
              <a:rPr lang="en-US" sz="2800" dirty="0" smtClean="0"/>
              <a:t>2</a:t>
            </a:r>
            <a:endParaRPr lang="ar-SA" sz="2800" dirty="0"/>
          </a:p>
        </p:txBody>
      </p:sp>
      <p:sp>
        <p:nvSpPr>
          <p:cNvPr id="5" name="Rectangle 4"/>
          <p:cNvSpPr/>
          <p:nvPr/>
        </p:nvSpPr>
        <p:spPr>
          <a:xfrm>
            <a:off x="609600" y="609600"/>
            <a:ext cx="7475917" cy="958660"/>
          </a:xfrm>
          <a:prstGeom prst="rect">
            <a:avLst/>
          </a:prstGeom>
        </p:spPr>
        <p:txBody>
          <a:bodyPr wrap="square">
            <a:spAutoFit/>
          </a:bodyPr>
          <a:lstStyle/>
          <a:p>
            <a:pPr algn="ctr">
              <a:lnSpc>
                <a:spcPct val="150000"/>
              </a:lnSpc>
            </a:pPr>
            <a:r>
              <a:rPr lang="ar-SA" sz="2000" b="1" dirty="0" smtClean="0">
                <a:solidFill>
                  <a:srgbClr val="7030A0"/>
                </a:solidFill>
              </a:rPr>
              <a:t>امتدت عناية المماليك بالحركة العلمية الى انشاء المؤسسات التعليمية كالمدارس والكتاتيب فى ضوء العبارة السابقة وضح ما يلي</a:t>
            </a:r>
            <a:endParaRPr lang="ar-SA" sz="2000" b="1" dirty="0">
              <a:solidFill>
                <a:srgbClr val="7030A0"/>
              </a:solidFill>
            </a:endParaRPr>
          </a:p>
        </p:txBody>
      </p:sp>
      <p:sp>
        <p:nvSpPr>
          <p:cNvPr id="6" name="Rectangle 5"/>
          <p:cNvSpPr/>
          <p:nvPr/>
        </p:nvSpPr>
        <p:spPr>
          <a:xfrm>
            <a:off x="1219200" y="2209759"/>
            <a:ext cx="7467600" cy="473206"/>
          </a:xfrm>
          <a:prstGeom prst="rect">
            <a:avLst/>
          </a:prstGeom>
        </p:spPr>
        <p:txBody>
          <a:bodyPr wrap="square">
            <a:spAutoFit/>
          </a:bodyPr>
          <a:lstStyle/>
          <a:p>
            <a:pPr algn="r" rtl="1">
              <a:lnSpc>
                <a:spcPct val="150000"/>
              </a:lnSpc>
            </a:pPr>
            <a:r>
              <a:rPr lang="ar-SA" b="1" dirty="0" smtClean="0"/>
              <a:t>1- اهتمام المماليك بالمدارس مع ذكر امثله على تلك المدارس</a:t>
            </a:r>
            <a:endParaRPr lang="en-US" dirty="0"/>
          </a:p>
        </p:txBody>
      </p:sp>
      <p:sp>
        <p:nvSpPr>
          <p:cNvPr id="7" name="Rectangle 6"/>
          <p:cNvSpPr/>
          <p:nvPr/>
        </p:nvSpPr>
        <p:spPr>
          <a:xfrm>
            <a:off x="617561" y="3048000"/>
            <a:ext cx="8069239" cy="577081"/>
          </a:xfrm>
          <a:prstGeom prst="rect">
            <a:avLst/>
          </a:prstGeom>
        </p:spPr>
        <p:txBody>
          <a:bodyPr wrap="square">
            <a:spAutoFit/>
          </a:bodyPr>
          <a:lstStyle/>
          <a:p>
            <a:pPr algn="r" rtl="1">
              <a:lnSpc>
                <a:spcPct val="200000"/>
              </a:lnSpc>
            </a:pPr>
            <a:r>
              <a:rPr lang="ar-SA" b="1" dirty="0" smtClean="0"/>
              <a:t>2- الغرض من إنشاء الكتاتيب</a:t>
            </a:r>
            <a:endParaRPr lang="en-US" dirty="0"/>
          </a:p>
        </p:txBody>
      </p:sp>
      <p:sp>
        <p:nvSpPr>
          <p:cNvPr id="8" name="Rectangle 9"/>
          <p:cNvSpPr/>
          <p:nvPr/>
        </p:nvSpPr>
        <p:spPr>
          <a:xfrm rot="20716511">
            <a:off x="605226" y="3631277"/>
            <a:ext cx="3522189" cy="1020269"/>
          </a:xfrm>
          <a:prstGeom prst="rect">
            <a:avLst/>
          </a:prstGeom>
          <a:noFill/>
        </p:spPr>
        <p:txBody>
          <a:bodyPr wrap="none" lIns="91440" tIns="45720" rIns="91440" bIns="45720">
            <a:prstTxWarp prst="textWave2">
              <a:avLst>
                <a:gd name="adj1" fmla="val 20000"/>
                <a:gd name="adj2" fmla="val 4597"/>
              </a:avLst>
            </a:prstTxWarp>
            <a:spAutoFit/>
          </a:bodyPr>
          <a:lstStyle/>
          <a:p>
            <a:pPr algn="ctr"/>
            <a:r>
              <a:rPr lang="ar-SA"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مناقشة جماعية</a:t>
            </a:r>
            <a:endPar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xmlns="" val="2751160728"/>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1+#ppt_w/2"/>
                                          </p:val>
                                        </p:tav>
                                        <p:tav tm="100000">
                                          <p:val>
                                            <p:strVal val="#ppt_x"/>
                                          </p:val>
                                        </p:tav>
                                      </p:tavLst>
                                    </p:anim>
                                    <p:anim calcmode="lin" valueType="num">
                                      <p:cBhvr additive="base">
                                        <p:cTn id="20"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1+#ppt_w/2"/>
                                          </p:val>
                                        </p:tav>
                                        <p:tav tm="100000">
                                          <p:val>
                                            <p:strVal val="#ppt_x"/>
                                          </p:val>
                                        </p:tav>
                                      </p:tavLst>
                                    </p:anim>
                                    <p:anim calcmode="lin" valueType="num">
                                      <p:cBhvr additive="base">
                                        <p:cTn id="26"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500" fill="hold"/>
                                        <p:tgtEl>
                                          <p:spTgt spid="8"/>
                                        </p:tgtEl>
                                        <p:attrNameLst>
                                          <p:attrName>ppt_w</p:attrName>
                                        </p:attrNameLst>
                                      </p:cBhvr>
                                      <p:tavLst>
                                        <p:tav tm="0">
                                          <p:val>
                                            <p:fltVal val="0"/>
                                          </p:val>
                                        </p:tav>
                                        <p:tav tm="100000">
                                          <p:val>
                                            <p:strVal val="#ppt_w"/>
                                          </p:val>
                                        </p:tav>
                                      </p:tavLst>
                                    </p:anim>
                                    <p:anim calcmode="lin" valueType="num">
                                      <p:cBhvr>
                                        <p:cTn id="32" dur="500" fill="hold"/>
                                        <p:tgtEl>
                                          <p:spTgt spid="8"/>
                                        </p:tgtEl>
                                        <p:attrNameLst>
                                          <p:attrName>ppt_h</p:attrName>
                                        </p:attrNameLst>
                                      </p:cBhvr>
                                      <p:tavLst>
                                        <p:tav tm="0">
                                          <p:val>
                                            <p:fltVal val="0"/>
                                          </p:val>
                                        </p:tav>
                                        <p:tav tm="100000">
                                          <p:val>
                                            <p:strVal val="#ppt_h"/>
                                          </p:val>
                                        </p:tav>
                                      </p:tavLst>
                                    </p:anim>
                                    <p:animEffect transition="in" filter="fade">
                                      <p:cBhvr>
                                        <p:cTn id="33" dur="500"/>
                                        <p:tgtEl>
                                          <p:spTgt spid="8"/>
                                        </p:tgtEl>
                                      </p:cBhvr>
                                    </p:animEffect>
                                  </p:childTnLst>
                                </p:cTn>
                              </p:par>
                            </p:childTnLst>
                          </p:cTn>
                        </p:par>
                      </p:childTnLst>
                    </p:cTn>
                  </p:par>
                  <p:par>
                    <p:cTn id="34" fill="hold">
                      <p:stCondLst>
                        <p:cond delay="indefinite"/>
                      </p:stCondLst>
                      <p:childTnLst>
                        <p:par>
                          <p:cTn id="35" fill="hold">
                            <p:stCondLst>
                              <p:cond delay="0"/>
                            </p:stCondLst>
                            <p:childTnLst>
                              <p:par>
                                <p:cTn id="36" presetID="19" presetClass="entr" presetSubtype="10" fill="hold" grpId="1" nodeType="clickEffect">
                                  <p:stCondLst>
                                    <p:cond delay="0"/>
                                  </p:stCondLst>
                                  <p:childTnLst>
                                    <p:set>
                                      <p:cBhvr>
                                        <p:cTn id="37" dur="1" fill="hold">
                                          <p:stCondLst>
                                            <p:cond delay="0"/>
                                          </p:stCondLst>
                                        </p:cTn>
                                        <p:tgtEl>
                                          <p:spTgt spid="8"/>
                                        </p:tgtEl>
                                        <p:attrNameLst>
                                          <p:attrName>style.visibility</p:attrName>
                                        </p:attrNameLst>
                                      </p:cBhvr>
                                      <p:to>
                                        <p:strVal val="visible"/>
                                      </p:to>
                                    </p:set>
                                    <p:anim calcmode="lin" valueType="num">
                                      <p:cBhvr>
                                        <p:cTn id="38" dur="5000" fill="hold"/>
                                        <p:tgtEl>
                                          <p:spTgt spid="8"/>
                                        </p:tgtEl>
                                        <p:attrNameLst>
                                          <p:attrName>ppt_w</p:attrName>
                                        </p:attrNameLst>
                                      </p:cBhvr>
                                      <p:tavLst>
                                        <p:tav tm="0" fmla="#ppt_w*sin(2.5*pi*$)">
                                          <p:val>
                                            <p:fltVal val="0"/>
                                          </p:val>
                                        </p:tav>
                                        <p:tav tm="100000">
                                          <p:val>
                                            <p:fltVal val="1"/>
                                          </p:val>
                                        </p:tav>
                                      </p:tavLst>
                                    </p:anim>
                                    <p:anim calcmode="lin" valueType="num">
                                      <p:cBhvr>
                                        <p:cTn id="39" dur="50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P spid="7" grpId="0"/>
      <p:bldP spid="8" grpId="0"/>
      <p:bldP spid="8" grpId="1"/>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881582" y="1639669"/>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4" name="AutoShape 1"/>
          <p:cNvSpPr>
            <a:spLocks noChangeArrowheads="1"/>
          </p:cNvSpPr>
          <p:nvPr/>
        </p:nvSpPr>
        <p:spPr bwMode="auto">
          <a:xfrm>
            <a:off x="2362200" y="555625"/>
            <a:ext cx="4090987" cy="66357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5" name="Rectangle 3"/>
          <p:cNvSpPr>
            <a:spLocks noChangeArrowheads="1"/>
          </p:cNvSpPr>
          <p:nvPr/>
        </p:nvSpPr>
        <p:spPr bwMode="auto">
          <a:xfrm>
            <a:off x="2945545" y="687358"/>
            <a:ext cx="3100529"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000" b="1" dirty="0" smtClean="0">
                <a:solidFill>
                  <a:srgbClr val="002060"/>
                </a:solidFill>
                <a:latin typeface="Sultan bold"/>
                <a:ea typeface="Times New Roman" pitchFamily="18" charset="0"/>
                <a:cs typeface="Arial" pitchFamily="34" charset="0"/>
              </a:rPr>
              <a:t>أول </a:t>
            </a:r>
            <a:r>
              <a:rPr kumimoji="0" lang="ar-EG" sz="20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0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kumimoji="0" lang="ar-SA" sz="2000" b="1" i="0" u="none" strike="noStrike" cap="none" normalizeH="0" baseline="0" dirty="0" smtClean="0">
                <a:ln>
                  <a:noFill/>
                </a:ln>
                <a:solidFill>
                  <a:srgbClr val="FF0000"/>
                </a:solidFill>
                <a:effectLst/>
                <a:latin typeface="Sultan bold"/>
                <a:ea typeface="Times New Roman" pitchFamily="18" charset="0"/>
                <a:cs typeface="Arial" pitchFamily="34" charset="0"/>
              </a:rPr>
              <a:t>نظام الحكم والإدارة</a:t>
            </a:r>
            <a:endParaRPr kumimoji="0" lang="ar-EG" sz="20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228600" y="1752600"/>
            <a:ext cx="7620000" cy="400110"/>
          </a:xfrm>
          <a:prstGeom prst="rect">
            <a:avLst/>
          </a:prstGeom>
        </p:spPr>
        <p:txBody>
          <a:bodyPr wrap="square">
            <a:spAutoFit/>
          </a:bodyPr>
          <a:lstStyle/>
          <a:p>
            <a:pPr algn="r"/>
            <a:r>
              <a:rPr lang="ar-SA" sz="2000" b="1" dirty="0" smtClean="0">
                <a:solidFill>
                  <a:srgbClr val="7030A0"/>
                </a:solidFill>
              </a:rPr>
              <a:t>أكملي الفراغات التالية</a:t>
            </a:r>
            <a:endParaRPr lang="ar-SA" sz="2000" dirty="0">
              <a:solidFill>
                <a:srgbClr val="7030A0"/>
              </a:solidFill>
            </a:endParaRPr>
          </a:p>
        </p:txBody>
      </p:sp>
      <p:sp>
        <p:nvSpPr>
          <p:cNvPr id="10" name="Rectangle 5"/>
          <p:cNvSpPr/>
          <p:nvPr/>
        </p:nvSpPr>
        <p:spPr>
          <a:xfrm>
            <a:off x="228600" y="2286000"/>
            <a:ext cx="8382000" cy="1754326"/>
          </a:xfrm>
          <a:prstGeom prst="rect">
            <a:avLst/>
          </a:prstGeom>
        </p:spPr>
        <p:txBody>
          <a:bodyPr wrap="square">
            <a:spAutoFit/>
          </a:bodyPr>
          <a:lstStyle/>
          <a:p>
            <a:pPr algn="r" rtl="1">
              <a:lnSpc>
                <a:spcPct val="200000"/>
              </a:lnSpc>
            </a:pPr>
            <a:r>
              <a:rPr lang="ar-SA" b="1" dirty="0" smtClean="0"/>
              <a:t>1- ينحدر العثمانيون من </a:t>
            </a:r>
            <a:r>
              <a:rPr lang="ar-SA" b="1" dirty="0" err="1" smtClean="0"/>
              <a:t>قبائل .......................</a:t>
            </a:r>
            <a:r>
              <a:rPr lang="ar-SA" b="1" dirty="0" smtClean="0"/>
              <a:t> التى </a:t>
            </a:r>
            <a:r>
              <a:rPr lang="ar-SA" b="1" dirty="0" err="1" smtClean="0"/>
              <a:t>سكنت .................</a:t>
            </a:r>
            <a:r>
              <a:rPr lang="ar-SA" b="1" dirty="0" smtClean="0"/>
              <a:t> آسيا ثم اضطرت الى النزوح تحت </a:t>
            </a:r>
            <a:r>
              <a:rPr lang="ar-SA" b="1" dirty="0" err="1" smtClean="0"/>
              <a:t>ضغط  .....................</a:t>
            </a:r>
            <a:r>
              <a:rPr lang="ar-SA" b="1" dirty="0" smtClean="0"/>
              <a:t> فى القرن السابع الهجرى واستقر </a:t>
            </a:r>
            <a:r>
              <a:rPr lang="ar-SA" b="1" dirty="0" err="1" smtClean="0"/>
              <a:t>بها</a:t>
            </a:r>
            <a:r>
              <a:rPr lang="ar-SA" b="1" dirty="0" smtClean="0"/>
              <a:t> المقام </a:t>
            </a:r>
            <a:r>
              <a:rPr lang="ar-SA" b="1" dirty="0" err="1" smtClean="0"/>
              <a:t>فى ....................</a:t>
            </a:r>
            <a:r>
              <a:rPr lang="ar-SA" b="1" dirty="0" smtClean="0"/>
              <a:t> بقيادة </a:t>
            </a:r>
            <a:r>
              <a:rPr lang="ar-SA" b="1" dirty="0" err="1" smtClean="0"/>
              <a:t>زعيمها..........................</a:t>
            </a:r>
            <a:r>
              <a:rPr lang="ar-SA" b="1" dirty="0" smtClean="0"/>
              <a:t> </a:t>
            </a:r>
            <a:endParaRPr lang="en-US" dirty="0"/>
          </a:p>
        </p:txBody>
      </p:sp>
      <p:sp>
        <p:nvSpPr>
          <p:cNvPr id="13" name="Rectangle 8"/>
          <p:cNvSpPr/>
          <p:nvPr/>
        </p:nvSpPr>
        <p:spPr>
          <a:xfrm>
            <a:off x="4953000" y="2373868"/>
            <a:ext cx="797627"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تركية</a:t>
            </a:r>
            <a:endParaRPr lang="ar-SA" dirty="0"/>
          </a:p>
        </p:txBody>
      </p:sp>
      <p:sp>
        <p:nvSpPr>
          <p:cNvPr id="11" name="Rectangle 8"/>
          <p:cNvSpPr/>
          <p:nvPr/>
        </p:nvSpPr>
        <p:spPr>
          <a:xfrm>
            <a:off x="2895600" y="2362200"/>
            <a:ext cx="797627"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وسط</a:t>
            </a:r>
            <a:endParaRPr lang="ar-SA" dirty="0"/>
          </a:p>
        </p:txBody>
      </p:sp>
      <p:sp>
        <p:nvSpPr>
          <p:cNvPr id="15" name="Rectangle 8"/>
          <p:cNvSpPr/>
          <p:nvPr/>
        </p:nvSpPr>
        <p:spPr>
          <a:xfrm>
            <a:off x="6553200" y="2895600"/>
            <a:ext cx="797627"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المغول </a:t>
            </a:r>
            <a:endParaRPr lang="ar-SA" dirty="0"/>
          </a:p>
        </p:txBody>
      </p:sp>
      <p:sp>
        <p:nvSpPr>
          <p:cNvPr id="16" name="Rectangle 8"/>
          <p:cNvSpPr/>
          <p:nvPr/>
        </p:nvSpPr>
        <p:spPr>
          <a:xfrm>
            <a:off x="1447800" y="2895600"/>
            <a:ext cx="1102427"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آسيا الصغري</a:t>
            </a:r>
            <a:endParaRPr lang="ar-SA" dirty="0"/>
          </a:p>
        </p:txBody>
      </p:sp>
      <p:sp>
        <p:nvSpPr>
          <p:cNvPr id="17" name="Rectangle 8"/>
          <p:cNvSpPr/>
          <p:nvPr/>
        </p:nvSpPr>
        <p:spPr>
          <a:xfrm>
            <a:off x="6705600" y="3429000"/>
            <a:ext cx="797627" cy="369332"/>
          </a:xfrm>
          <a:prstGeom prst="rect">
            <a:avLst/>
          </a:prstGeom>
        </p:spPr>
        <p:txBody>
          <a:bodyPr wrap="square">
            <a:spAutoFit/>
          </a:bodyPr>
          <a:lstStyle/>
          <a:p>
            <a:pPr algn="r"/>
            <a:r>
              <a:rPr lang="ar-SA" b="1" dirty="0" err="1" smtClean="0">
                <a:solidFill>
                  <a:srgbClr val="0070C0"/>
                </a:solidFill>
                <a:latin typeface="Sakkal Majalla" pitchFamily="2" charset="-78"/>
                <a:cs typeface="Sakkal Majalla" pitchFamily="2" charset="-78"/>
              </a:rPr>
              <a:t>أرطغرل</a:t>
            </a:r>
            <a:endParaRPr lang="ar-SA" dirty="0"/>
          </a:p>
        </p:txBody>
      </p:sp>
    </p:spTree>
    <p:extLst>
      <p:ext uri="{BB962C8B-B14F-4D97-AF65-F5344CB8AC3E}">
        <p14:creationId xmlns:p14="http://schemas.microsoft.com/office/powerpoint/2010/main" xmlns="" val="708271577"/>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p:cTn id="21" dur="500" fill="hold"/>
                                        <p:tgtEl>
                                          <p:spTgt spid="2"/>
                                        </p:tgtEl>
                                        <p:attrNameLst>
                                          <p:attrName>ppt_w</p:attrName>
                                        </p:attrNameLst>
                                      </p:cBhvr>
                                      <p:tavLst>
                                        <p:tav tm="0">
                                          <p:val>
                                            <p:fltVal val="0"/>
                                          </p:val>
                                        </p:tav>
                                        <p:tav tm="100000">
                                          <p:val>
                                            <p:strVal val="#ppt_w"/>
                                          </p:val>
                                        </p:tav>
                                      </p:tavLst>
                                    </p:anim>
                                    <p:anim calcmode="lin" valueType="num">
                                      <p:cBhvr>
                                        <p:cTn id="22" dur="500" fill="hold"/>
                                        <p:tgtEl>
                                          <p:spTgt spid="2"/>
                                        </p:tgtEl>
                                        <p:attrNameLst>
                                          <p:attrName>ppt_h</p:attrName>
                                        </p:attrNameLst>
                                      </p:cBhvr>
                                      <p:tavLst>
                                        <p:tav tm="0">
                                          <p:val>
                                            <p:fltVal val="0"/>
                                          </p:val>
                                        </p:tav>
                                        <p:tav tm="100000">
                                          <p:val>
                                            <p:strVal val="#ppt_h"/>
                                          </p:val>
                                        </p:tav>
                                      </p:tavLst>
                                    </p:anim>
                                    <p:animEffect transition="in" filter="fade">
                                      <p:cBhvr>
                                        <p:cTn id="23" dur="500"/>
                                        <p:tgtEl>
                                          <p:spTgt spid="2"/>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p:cTn id="28" dur="500" fill="hold"/>
                                        <p:tgtEl>
                                          <p:spTgt spid="6"/>
                                        </p:tgtEl>
                                        <p:attrNameLst>
                                          <p:attrName>ppt_w</p:attrName>
                                        </p:attrNameLst>
                                      </p:cBhvr>
                                      <p:tavLst>
                                        <p:tav tm="0">
                                          <p:val>
                                            <p:fltVal val="0"/>
                                          </p:val>
                                        </p:tav>
                                        <p:tav tm="100000">
                                          <p:val>
                                            <p:strVal val="#ppt_w"/>
                                          </p:val>
                                        </p:tav>
                                      </p:tavLst>
                                    </p:anim>
                                    <p:anim calcmode="lin" valueType="num">
                                      <p:cBhvr>
                                        <p:cTn id="29" dur="500" fill="hold"/>
                                        <p:tgtEl>
                                          <p:spTgt spid="6"/>
                                        </p:tgtEl>
                                        <p:attrNameLst>
                                          <p:attrName>ppt_h</p:attrName>
                                        </p:attrNameLst>
                                      </p:cBhvr>
                                      <p:tavLst>
                                        <p:tav tm="0">
                                          <p:val>
                                            <p:fltVal val="0"/>
                                          </p:val>
                                        </p:tav>
                                        <p:tav tm="100000">
                                          <p:val>
                                            <p:strVal val="#ppt_h"/>
                                          </p:val>
                                        </p:tav>
                                      </p:tavLst>
                                    </p:anim>
                                    <p:animEffect transition="in" filter="fade">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3"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500" fill="hold"/>
                                        <p:tgtEl>
                                          <p:spTgt spid="10"/>
                                        </p:tgtEl>
                                        <p:attrNameLst>
                                          <p:attrName>ppt_x</p:attrName>
                                        </p:attrNameLst>
                                      </p:cBhvr>
                                      <p:tavLst>
                                        <p:tav tm="0">
                                          <p:val>
                                            <p:strVal val="1+#ppt_w/2"/>
                                          </p:val>
                                        </p:tav>
                                        <p:tav tm="100000">
                                          <p:val>
                                            <p:strVal val="#ppt_x"/>
                                          </p:val>
                                        </p:tav>
                                      </p:tavLst>
                                    </p:anim>
                                    <p:anim calcmode="lin" valueType="num">
                                      <p:cBhvr additive="base">
                                        <p:cTn id="36"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9"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 calcmode="lin" valueType="num">
                                      <p:cBhvr additive="base">
                                        <p:cTn id="41" dur="500" fill="hold"/>
                                        <p:tgtEl>
                                          <p:spTgt spid="13"/>
                                        </p:tgtEl>
                                        <p:attrNameLst>
                                          <p:attrName>ppt_x</p:attrName>
                                        </p:attrNameLst>
                                      </p:cBhvr>
                                      <p:tavLst>
                                        <p:tav tm="0">
                                          <p:val>
                                            <p:strVal val="0-#ppt_w/2"/>
                                          </p:val>
                                        </p:tav>
                                        <p:tav tm="100000">
                                          <p:val>
                                            <p:strVal val="#ppt_x"/>
                                          </p:val>
                                        </p:tav>
                                      </p:tavLst>
                                    </p:anim>
                                    <p:anim calcmode="lin" valueType="num">
                                      <p:cBhvr additive="base">
                                        <p:cTn id="42"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9"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additive="base">
                                        <p:cTn id="47" dur="500" fill="hold"/>
                                        <p:tgtEl>
                                          <p:spTgt spid="11"/>
                                        </p:tgtEl>
                                        <p:attrNameLst>
                                          <p:attrName>ppt_x</p:attrName>
                                        </p:attrNameLst>
                                      </p:cBhvr>
                                      <p:tavLst>
                                        <p:tav tm="0">
                                          <p:val>
                                            <p:strVal val="0-#ppt_w/2"/>
                                          </p:val>
                                        </p:tav>
                                        <p:tav tm="100000">
                                          <p:val>
                                            <p:strVal val="#ppt_x"/>
                                          </p:val>
                                        </p:tav>
                                      </p:tavLst>
                                    </p:anim>
                                    <p:anim calcmode="lin" valueType="num">
                                      <p:cBhvr additive="base">
                                        <p:cTn id="48" dur="5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9" fill="hold" grpId="0" nodeType="clickEffect">
                                  <p:stCondLst>
                                    <p:cond delay="0"/>
                                  </p:stCondLst>
                                  <p:childTnLst>
                                    <p:set>
                                      <p:cBhvr>
                                        <p:cTn id="52" dur="1" fill="hold">
                                          <p:stCondLst>
                                            <p:cond delay="0"/>
                                          </p:stCondLst>
                                        </p:cTn>
                                        <p:tgtEl>
                                          <p:spTgt spid="15"/>
                                        </p:tgtEl>
                                        <p:attrNameLst>
                                          <p:attrName>style.visibility</p:attrName>
                                        </p:attrNameLst>
                                      </p:cBhvr>
                                      <p:to>
                                        <p:strVal val="visible"/>
                                      </p:to>
                                    </p:set>
                                    <p:anim calcmode="lin" valueType="num">
                                      <p:cBhvr additive="base">
                                        <p:cTn id="53" dur="500" fill="hold"/>
                                        <p:tgtEl>
                                          <p:spTgt spid="15"/>
                                        </p:tgtEl>
                                        <p:attrNameLst>
                                          <p:attrName>ppt_x</p:attrName>
                                        </p:attrNameLst>
                                      </p:cBhvr>
                                      <p:tavLst>
                                        <p:tav tm="0">
                                          <p:val>
                                            <p:strVal val="0-#ppt_w/2"/>
                                          </p:val>
                                        </p:tav>
                                        <p:tav tm="100000">
                                          <p:val>
                                            <p:strVal val="#ppt_x"/>
                                          </p:val>
                                        </p:tav>
                                      </p:tavLst>
                                    </p:anim>
                                    <p:anim calcmode="lin" valueType="num">
                                      <p:cBhvr additive="base">
                                        <p:cTn id="54"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9"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anim calcmode="lin" valueType="num">
                                      <p:cBhvr additive="base">
                                        <p:cTn id="59" dur="500" fill="hold"/>
                                        <p:tgtEl>
                                          <p:spTgt spid="16"/>
                                        </p:tgtEl>
                                        <p:attrNameLst>
                                          <p:attrName>ppt_x</p:attrName>
                                        </p:attrNameLst>
                                      </p:cBhvr>
                                      <p:tavLst>
                                        <p:tav tm="0">
                                          <p:val>
                                            <p:strVal val="0-#ppt_w/2"/>
                                          </p:val>
                                        </p:tav>
                                        <p:tav tm="100000">
                                          <p:val>
                                            <p:strVal val="#ppt_x"/>
                                          </p:val>
                                        </p:tav>
                                      </p:tavLst>
                                    </p:anim>
                                    <p:anim calcmode="lin" valueType="num">
                                      <p:cBhvr additive="base">
                                        <p:cTn id="60" dur="500" fill="hold"/>
                                        <p:tgtEl>
                                          <p:spTgt spid="16"/>
                                        </p:tgtEl>
                                        <p:attrNameLst>
                                          <p:attrName>ppt_y</p:attrName>
                                        </p:attrNameLst>
                                      </p:cBhvr>
                                      <p:tavLst>
                                        <p:tav tm="0">
                                          <p:val>
                                            <p:strVal val="0-#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9" fill="hold" grpId="0" nodeType="clickEffect">
                                  <p:stCondLst>
                                    <p:cond delay="0"/>
                                  </p:stCondLst>
                                  <p:childTnLst>
                                    <p:set>
                                      <p:cBhvr>
                                        <p:cTn id="64" dur="1" fill="hold">
                                          <p:stCondLst>
                                            <p:cond delay="0"/>
                                          </p:stCondLst>
                                        </p:cTn>
                                        <p:tgtEl>
                                          <p:spTgt spid="17"/>
                                        </p:tgtEl>
                                        <p:attrNameLst>
                                          <p:attrName>style.visibility</p:attrName>
                                        </p:attrNameLst>
                                      </p:cBhvr>
                                      <p:to>
                                        <p:strVal val="visible"/>
                                      </p:to>
                                    </p:set>
                                    <p:anim calcmode="lin" valueType="num">
                                      <p:cBhvr additive="base">
                                        <p:cTn id="65" dur="500" fill="hold"/>
                                        <p:tgtEl>
                                          <p:spTgt spid="17"/>
                                        </p:tgtEl>
                                        <p:attrNameLst>
                                          <p:attrName>ppt_x</p:attrName>
                                        </p:attrNameLst>
                                      </p:cBhvr>
                                      <p:tavLst>
                                        <p:tav tm="0">
                                          <p:val>
                                            <p:strVal val="0-#ppt_w/2"/>
                                          </p:val>
                                        </p:tav>
                                        <p:tav tm="100000">
                                          <p:val>
                                            <p:strVal val="#ppt_x"/>
                                          </p:val>
                                        </p:tav>
                                      </p:tavLst>
                                    </p:anim>
                                    <p:anim calcmode="lin" valueType="num">
                                      <p:cBhvr additive="base">
                                        <p:cTn id="66"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P spid="6" grpId="0"/>
      <p:bldP spid="10" grpId="0"/>
      <p:bldP spid="13" grpId="0"/>
      <p:bldP spid="11" grpId="0"/>
      <p:bldP spid="15" grpId="0"/>
      <p:bldP spid="16" grpId="0"/>
      <p:bldP spid="17" grpId="0"/>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077200" y="4572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3" name="Rectangle 2"/>
          <p:cNvSpPr/>
          <p:nvPr/>
        </p:nvSpPr>
        <p:spPr>
          <a:xfrm>
            <a:off x="6083290" y="533400"/>
            <a:ext cx="1923925" cy="400110"/>
          </a:xfrm>
          <a:prstGeom prst="rect">
            <a:avLst/>
          </a:prstGeom>
        </p:spPr>
        <p:txBody>
          <a:bodyPr wrap="none">
            <a:spAutoFit/>
          </a:bodyPr>
          <a:lstStyle/>
          <a:p>
            <a:pPr algn="r"/>
            <a:r>
              <a:rPr lang="ar-SA" sz="2000" b="1" dirty="0" smtClean="0">
                <a:solidFill>
                  <a:srgbClr val="7030A0"/>
                </a:solidFill>
              </a:rPr>
              <a:t>فسري تاريخيا ما يلي</a:t>
            </a:r>
            <a:endParaRPr lang="ar-SA" sz="2000" dirty="0">
              <a:solidFill>
                <a:srgbClr val="7030A0"/>
              </a:solidFill>
            </a:endParaRPr>
          </a:p>
        </p:txBody>
      </p:sp>
      <p:sp>
        <p:nvSpPr>
          <p:cNvPr id="12" name="Rectangle 8"/>
          <p:cNvSpPr/>
          <p:nvPr/>
        </p:nvSpPr>
        <p:spPr>
          <a:xfrm>
            <a:off x="838200" y="2145268"/>
            <a:ext cx="7427027"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نتيجة انتصار  الاتراك على البيزنطيين قرب </a:t>
            </a:r>
            <a:r>
              <a:rPr lang="ar-SA" b="1" dirty="0" err="1" smtClean="0">
                <a:solidFill>
                  <a:srgbClr val="0070C0"/>
                </a:solidFill>
                <a:latin typeface="Sakkal Majalla" pitchFamily="2" charset="-78"/>
                <a:cs typeface="Sakkal Majalla" pitchFamily="2" charset="-78"/>
              </a:rPr>
              <a:t>نيقية</a:t>
            </a:r>
            <a:r>
              <a:rPr lang="ar-SA" b="1" dirty="0" smtClean="0">
                <a:solidFill>
                  <a:srgbClr val="0070C0"/>
                </a:solidFill>
                <a:latin typeface="Sakkal Majalla" pitchFamily="2" charset="-78"/>
                <a:cs typeface="Sakkal Majalla" pitchFamily="2" charset="-78"/>
              </a:rPr>
              <a:t> سنة 701 هـ</a:t>
            </a:r>
            <a:endParaRPr lang="ar-SA" dirty="0"/>
          </a:p>
        </p:txBody>
      </p:sp>
      <p:sp>
        <p:nvSpPr>
          <p:cNvPr id="8" name="Rectangle 5"/>
          <p:cNvSpPr/>
          <p:nvPr/>
        </p:nvSpPr>
        <p:spPr>
          <a:xfrm>
            <a:off x="685800" y="1524000"/>
            <a:ext cx="8229600" cy="507831"/>
          </a:xfrm>
          <a:prstGeom prst="rect">
            <a:avLst/>
          </a:prstGeom>
        </p:spPr>
        <p:txBody>
          <a:bodyPr wrap="square">
            <a:spAutoFit/>
          </a:bodyPr>
          <a:lstStyle/>
          <a:p>
            <a:pPr algn="r" rtl="1">
              <a:lnSpc>
                <a:spcPct val="150000"/>
              </a:lnSpc>
            </a:pPr>
            <a:r>
              <a:rPr lang="ar-SA" b="1" dirty="0" smtClean="0"/>
              <a:t>1- توسع السلطان عثمان عل حساب البيزنطيين باتجاه بحر مرمره غربا وباتجاه البحر الأسود شمالا</a:t>
            </a:r>
            <a:endParaRPr lang="en-US" dirty="0"/>
          </a:p>
        </p:txBody>
      </p:sp>
      <p:sp>
        <p:nvSpPr>
          <p:cNvPr id="9" name="Rectangle 8"/>
          <p:cNvSpPr/>
          <p:nvPr/>
        </p:nvSpPr>
        <p:spPr>
          <a:xfrm>
            <a:off x="838200" y="3593068"/>
            <a:ext cx="7427027"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حيث نجحوا فى بناء الدولة وتوسيع نطاقها فى اوروبا واسيا </a:t>
            </a:r>
            <a:r>
              <a:rPr lang="ar-SA" b="1" dirty="0" err="1" smtClean="0">
                <a:solidFill>
                  <a:srgbClr val="0070C0"/>
                </a:solidFill>
                <a:latin typeface="Sakkal Majalla" pitchFamily="2" charset="-78"/>
                <a:cs typeface="Sakkal Majalla" pitchFamily="2" charset="-78"/>
              </a:rPr>
              <a:t>وافريقيا</a:t>
            </a:r>
            <a:r>
              <a:rPr lang="ar-SA" b="1" dirty="0" smtClean="0">
                <a:solidFill>
                  <a:srgbClr val="0070C0"/>
                </a:solidFill>
                <a:latin typeface="Sakkal Majalla" pitchFamily="2" charset="-78"/>
                <a:cs typeface="Sakkal Majalla" pitchFamily="2" charset="-78"/>
              </a:rPr>
              <a:t> </a:t>
            </a:r>
            <a:endParaRPr lang="ar-SA" dirty="0"/>
          </a:p>
        </p:txBody>
      </p:sp>
      <p:sp>
        <p:nvSpPr>
          <p:cNvPr id="10" name="Rectangle 5"/>
          <p:cNvSpPr/>
          <p:nvPr/>
        </p:nvSpPr>
        <p:spPr>
          <a:xfrm>
            <a:off x="1447800" y="2971800"/>
            <a:ext cx="7467600" cy="473206"/>
          </a:xfrm>
          <a:prstGeom prst="rect">
            <a:avLst/>
          </a:prstGeom>
        </p:spPr>
        <p:txBody>
          <a:bodyPr wrap="square">
            <a:spAutoFit/>
          </a:bodyPr>
          <a:lstStyle/>
          <a:p>
            <a:pPr algn="r" rtl="1">
              <a:lnSpc>
                <a:spcPct val="150000"/>
              </a:lnSpc>
            </a:pPr>
            <a:r>
              <a:rPr lang="ar-SA" b="1" dirty="0" smtClean="0"/>
              <a:t>2- تميز السلاطين العثمانيون فى المرحلة الأولي من تاريخ دولتهم بالقوة والهيبة</a:t>
            </a:r>
            <a:endParaRPr lang="en-US" dirty="0"/>
          </a:p>
        </p:txBody>
      </p:sp>
    </p:spTree>
    <p:extLst>
      <p:ext uri="{BB962C8B-B14F-4D97-AF65-F5344CB8AC3E}">
        <p14:creationId xmlns:p14="http://schemas.microsoft.com/office/powerpoint/2010/main" xmlns="" val="665621171"/>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3"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1+#ppt_w/2"/>
                                          </p:val>
                                        </p:tav>
                                        <p:tav tm="100000">
                                          <p:val>
                                            <p:strVal val="#ppt_x"/>
                                          </p:val>
                                        </p:tav>
                                      </p:tavLst>
                                    </p:anim>
                                    <p:anim calcmode="lin" valueType="num">
                                      <p:cBhvr additive="base">
                                        <p:cTn id="22"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9"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0-#ppt_w/2"/>
                                          </p:val>
                                        </p:tav>
                                        <p:tav tm="100000">
                                          <p:val>
                                            <p:strVal val="#ppt_x"/>
                                          </p:val>
                                        </p:tav>
                                      </p:tavLst>
                                    </p:anim>
                                    <p:anim calcmode="lin" valueType="num">
                                      <p:cBhvr additive="base">
                                        <p:cTn id="28"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3"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additive="base">
                                        <p:cTn id="33" dur="500" fill="hold"/>
                                        <p:tgtEl>
                                          <p:spTgt spid="10"/>
                                        </p:tgtEl>
                                        <p:attrNameLst>
                                          <p:attrName>ppt_x</p:attrName>
                                        </p:attrNameLst>
                                      </p:cBhvr>
                                      <p:tavLst>
                                        <p:tav tm="0">
                                          <p:val>
                                            <p:strVal val="1+#ppt_w/2"/>
                                          </p:val>
                                        </p:tav>
                                        <p:tav tm="100000">
                                          <p:val>
                                            <p:strVal val="#ppt_x"/>
                                          </p:val>
                                        </p:tav>
                                      </p:tavLst>
                                    </p:anim>
                                    <p:anim calcmode="lin" valueType="num">
                                      <p:cBhvr additive="base">
                                        <p:cTn id="34"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9"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 calcmode="lin" valueType="num">
                                      <p:cBhvr additive="base">
                                        <p:cTn id="39" dur="500" fill="hold"/>
                                        <p:tgtEl>
                                          <p:spTgt spid="9"/>
                                        </p:tgtEl>
                                        <p:attrNameLst>
                                          <p:attrName>ppt_x</p:attrName>
                                        </p:attrNameLst>
                                      </p:cBhvr>
                                      <p:tavLst>
                                        <p:tav tm="0">
                                          <p:val>
                                            <p:strVal val="0-#ppt_w/2"/>
                                          </p:val>
                                        </p:tav>
                                        <p:tav tm="100000">
                                          <p:val>
                                            <p:strVal val="#ppt_x"/>
                                          </p:val>
                                        </p:tav>
                                      </p:tavLst>
                                    </p:anim>
                                    <p:anim calcmode="lin" valueType="num">
                                      <p:cBhvr additive="base">
                                        <p:cTn id="40" dur="500" fill="hold"/>
                                        <p:tgtEl>
                                          <p:spTgt spid="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12" grpId="0"/>
      <p:bldP spid="8" grpId="0"/>
      <p:bldP spid="9" grpId="0"/>
      <p:bldP spid="10" grpId="0"/>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8077200" y="4572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3" name="Rectangle 2"/>
          <p:cNvSpPr/>
          <p:nvPr/>
        </p:nvSpPr>
        <p:spPr>
          <a:xfrm>
            <a:off x="3975342" y="533400"/>
            <a:ext cx="4031873" cy="400110"/>
          </a:xfrm>
          <a:prstGeom prst="rect">
            <a:avLst/>
          </a:prstGeom>
        </p:spPr>
        <p:txBody>
          <a:bodyPr wrap="none">
            <a:spAutoFit/>
          </a:bodyPr>
          <a:lstStyle/>
          <a:p>
            <a:pPr algn="r"/>
            <a:r>
              <a:rPr lang="ar-SA" sz="2000" b="1" dirty="0" smtClean="0">
                <a:solidFill>
                  <a:srgbClr val="7030A0"/>
                </a:solidFill>
              </a:rPr>
              <a:t>ما المقصود بالأسماء التالية فى الدولة العثمانية</a:t>
            </a:r>
            <a:endParaRPr lang="ar-SA" sz="2000" dirty="0">
              <a:solidFill>
                <a:srgbClr val="7030A0"/>
              </a:solidFill>
            </a:endParaRPr>
          </a:p>
        </p:txBody>
      </p:sp>
      <p:sp>
        <p:nvSpPr>
          <p:cNvPr id="8" name="Rectangle 5"/>
          <p:cNvSpPr/>
          <p:nvPr/>
        </p:nvSpPr>
        <p:spPr>
          <a:xfrm>
            <a:off x="533400" y="1524000"/>
            <a:ext cx="7467600" cy="473206"/>
          </a:xfrm>
          <a:prstGeom prst="rect">
            <a:avLst/>
          </a:prstGeom>
        </p:spPr>
        <p:txBody>
          <a:bodyPr wrap="square">
            <a:spAutoFit/>
          </a:bodyPr>
          <a:lstStyle/>
          <a:p>
            <a:pPr algn="r" rtl="1">
              <a:lnSpc>
                <a:spcPct val="150000"/>
              </a:lnSpc>
            </a:pPr>
            <a:r>
              <a:rPr lang="ar-SA" b="1" dirty="0" smtClean="0"/>
              <a:t>الفرمانات السلطانية</a:t>
            </a:r>
            <a:endParaRPr lang="en-US" dirty="0"/>
          </a:p>
        </p:txBody>
      </p:sp>
      <p:sp>
        <p:nvSpPr>
          <p:cNvPr id="10" name="Rectangle 5"/>
          <p:cNvSpPr/>
          <p:nvPr/>
        </p:nvSpPr>
        <p:spPr>
          <a:xfrm>
            <a:off x="533400" y="2971800"/>
            <a:ext cx="7467600" cy="473206"/>
          </a:xfrm>
          <a:prstGeom prst="rect">
            <a:avLst/>
          </a:prstGeom>
        </p:spPr>
        <p:txBody>
          <a:bodyPr wrap="square">
            <a:spAutoFit/>
          </a:bodyPr>
          <a:lstStyle/>
          <a:p>
            <a:pPr algn="r" rtl="1">
              <a:lnSpc>
                <a:spcPct val="150000"/>
              </a:lnSpc>
            </a:pPr>
            <a:r>
              <a:rPr lang="ar-SA" b="1" dirty="0" smtClean="0"/>
              <a:t>الإنكشارية</a:t>
            </a:r>
            <a:endParaRPr lang="en-US" dirty="0"/>
          </a:p>
        </p:txBody>
      </p:sp>
      <p:pic>
        <p:nvPicPr>
          <p:cNvPr id="11" name="صورة 10" descr="3123_1.jpg"/>
          <p:cNvPicPr>
            <a:picLocks noChangeAspect="1"/>
          </p:cNvPicPr>
          <p:nvPr/>
        </p:nvPicPr>
        <p:blipFill>
          <a:blip r:embed="rId2" cstate="print"/>
          <a:stretch>
            <a:fillRect/>
          </a:stretch>
        </p:blipFill>
        <p:spPr>
          <a:xfrm flipH="1">
            <a:off x="1066800" y="1600200"/>
            <a:ext cx="2802311" cy="2362200"/>
          </a:xfrm>
          <a:prstGeom prst="rect">
            <a:avLst/>
          </a:prstGeom>
        </p:spPr>
      </p:pic>
    </p:spTree>
    <p:extLst>
      <p:ext uri="{BB962C8B-B14F-4D97-AF65-F5344CB8AC3E}">
        <p14:creationId xmlns:p14="http://schemas.microsoft.com/office/powerpoint/2010/main" xmlns="" val="665621171"/>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3"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1+#ppt_w/2"/>
                                          </p:val>
                                        </p:tav>
                                        <p:tav tm="100000">
                                          <p:val>
                                            <p:strVal val="#ppt_x"/>
                                          </p:val>
                                        </p:tav>
                                      </p:tavLst>
                                    </p:anim>
                                    <p:anim calcmode="lin" valueType="num">
                                      <p:cBhvr additive="base">
                                        <p:cTn id="22"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3"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additive="base">
                                        <p:cTn id="27" dur="500" fill="hold"/>
                                        <p:tgtEl>
                                          <p:spTgt spid="10"/>
                                        </p:tgtEl>
                                        <p:attrNameLst>
                                          <p:attrName>ppt_x</p:attrName>
                                        </p:attrNameLst>
                                      </p:cBhvr>
                                      <p:tavLst>
                                        <p:tav tm="0">
                                          <p:val>
                                            <p:strVal val="1+#ppt_w/2"/>
                                          </p:val>
                                        </p:tav>
                                        <p:tav tm="100000">
                                          <p:val>
                                            <p:strVal val="#ppt_x"/>
                                          </p:val>
                                        </p:tav>
                                      </p:tavLst>
                                    </p:anim>
                                    <p:anim calcmode="lin" valueType="num">
                                      <p:cBhvr additive="base">
                                        <p:cTn id="28"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nodeType="clickEffect">
                                  <p:stCondLst>
                                    <p:cond delay="0"/>
                                  </p:stCondLst>
                                  <p:iterate type="lt">
                                    <p:tmPct val="5000"/>
                                  </p:iterate>
                                  <p:childTnLst>
                                    <p:set>
                                      <p:cBhvr>
                                        <p:cTn id="32" dur="1" fill="hold">
                                          <p:stCondLst>
                                            <p:cond delay="0"/>
                                          </p:stCondLst>
                                        </p:cTn>
                                        <p:tgtEl>
                                          <p:spTgt spid="11"/>
                                        </p:tgtEl>
                                        <p:attrNameLst>
                                          <p:attrName>style.visibility</p:attrName>
                                        </p:attrNameLst>
                                      </p:cBhvr>
                                      <p:to>
                                        <p:strVal val="visible"/>
                                      </p:to>
                                    </p:set>
                                    <p:anim calcmode="lin" valueType="num">
                                      <p:cBhvr>
                                        <p:cTn id="33" dur="1000" fill="hold"/>
                                        <p:tgtEl>
                                          <p:spTgt spid="11"/>
                                        </p:tgtEl>
                                        <p:attrNameLst>
                                          <p:attrName>ppt_w</p:attrName>
                                        </p:attrNameLst>
                                      </p:cBhvr>
                                      <p:tavLst>
                                        <p:tav tm="0">
                                          <p:val>
                                            <p:fltVal val="0"/>
                                          </p:val>
                                        </p:tav>
                                        <p:tav tm="100000">
                                          <p:val>
                                            <p:strVal val="#ppt_w"/>
                                          </p:val>
                                        </p:tav>
                                      </p:tavLst>
                                    </p:anim>
                                    <p:anim calcmode="lin" valueType="num">
                                      <p:cBhvr>
                                        <p:cTn id="34" dur="1000" fill="hold"/>
                                        <p:tgtEl>
                                          <p:spTgt spid="11"/>
                                        </p:tgtEl>
                                        <p:attrNameLst>
                                          <p:attrName>ppt_h</p:attrName>
                                        </p:attrNameLst>
                                      </p:cBhvr>
                                      <p:tavLst>
                                        <p:tav tm="0">
                                          <p:val>
                                            <p:fltVal val="0"/>
                                          </p:val>
                                        </p:tav>
                                        <p:tav tm="100000">
                                          <p:val>
                                            <p:strVal val="#ppt_h"/>
                                          </p:val>
                                        </p:tav>
                                      </p:tavLst>
                                    </p:anim>
                                    <p:anim calcmode="lin" valueType="num">
                                      <p:cBhvr>
                                        <p:cTn id="35" dur="1000" fill="hold"/>
                                        <p:tgtEl>
                                          <p:spTgt spid="11"/>
                                        </p:tgtEl>
                                        <p:attrNameLst>
                                          <p:attrName>style.rotation</p:attrName>
                                        </p:attrNameLst>
                                      </p:cBhvr>
                                      <p:tavLst>
                                        <p:tav tm="0">
                                          <p:val>
                                            <p:fltVal val="90"/>
                                          </p:val>
                                        </p:tav>
                                        <p:tav tm="100000">
                                          <p:val>
                                            <p:fltVal val="0"/>
                                          </p:val>
                                        </p:tav>
                                      </p:tavLst>
                                    </p:anim>
                                    <p:animEffect transition="in" filter="fade">
                                      <p:cBhvr>
                                        <p:cTn id="36"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8" grpId="0"/>
      <p:bldP spid="10" grpId="0"/>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881582" y="1639669"/>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dirty="0"/>
          </a:p>
        </p:txBody>
      </p:sp>
      <p:sp>
        <p:nvSpPr>
          <p:cNvPr id="4" name="AutoShape 1"/>
          <p:cNvSpPr>
            <a:spLocks noChangeArrowheads="1"/>
          </p:cNvSpPr>
          <p:nvPr/>
        </p:nvSpPr>
        <p:spPr bwMode="auto">
          <a:xfrm>
            <a:off x="2362200" y="555625"/>
            <a:ext cx="4090987" cy="66357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dirty="0"/>
          </a:p>
        </p:txBody>
      </p:sp>
      <p:sp>
        <p:nvSpPr>
          <p:cNvPr id="5" name="Rectangle 3"/>
          <p:cNvSpPr>
            <a:spLocks noChangeArrowheads="1"/>
          </p:cNvSpPr>
          <p:nvPr/>
        </p:nvSpPr>
        <p:spPr bwMode="auto">
          <a:xfrm>
            <a:off x="3018485" y="687358"/>
            <a:ext cx="2954656"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0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000" b="1" dirty="0" smtClean="0">
                <a:solidFill>
                  <a:srgbClr val="002060"/>
                </a:solidFill>
                <a:latin typeface="Sultan bold"/>
                <a:ea typeface="Times New Roman" pitchFamily="18" charset="0"/>
                <a:cs typeface="Arial" pitchFamily="34" charset="0"/>
              </a:rPr>
              <a:t>ثاني </a:t>
            </a:r>
            <a:r>
              <a:rPr kumimoji="0" lang="ar-EG" sz="20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0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kumimoji="0" lang="ar-SA" sz="2000" b="1" i="0" u="none" strike="noStrike" cap="none" normalizeH="0" baseline="0" dirty="0" smtClean="0">
                <a:ln>
                  <a:noFill/>
                </a:ln>
                <a:solidFill>
                  <a:srgbClr val="FF0000"/>
                </a:solidFill>
                <a:effectLst/>
                <a:latin typeface="Sultan bold"/>
                <a:ea typeface="Times New Roman" pitchFamily="18" charset="0"/>
                <a:cs typeface="Arial" pitchFamily="34" charset="0"/>
              </a:rPr>
              <a:t>حوادث العصر(1</a:t>
            </a:r>
            <a:r>
              <a:rPr kumimoji="0" lang="ar-SA" sz="2000" b="1" i="0" u="none" strike="noStrike" cap="none" normalizeH="0" baseline="0" dirty="0" err="1" smtClean="0">
                <a:ln>
                  <a:noFill/>
                </a:ln>
                <a:solidFill>
                  <a:srgbClr val="FF0000"/>
                </a:solidFill>
                <a:effectLst/>
                <a:latin typeface="Sultan bold"/>
                <a:ea typeface="Times New Roman" pitchFamily="18" charset="0"/>
                <a:cs typeface="Arial" pitchFamily="34" charset="0"/>
              </a:rPr>
              <a:t>)</a:t>
            </a:r>
            <a:endParaRPr kumimoji="0" lang="ar-EG" sz="20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228600" y="1752600"/>
            <a:ext cx="7620000" cy="400110"/>
          </a:xfrm>
          <a:prstGeom prst="rect">
            <a:avLst/>
          </a:prstGeom>
        </p:spPr>
        <p:txBody>
          <a:bodyPr wrap="square">
            <a:spAutoFit/>
          </a:bodyPr>
          <a:lstStyle/>
          <a:p>
            <a:pPr algn="r"/>
            <a:r>
              <a:rPr lang="ar-SA" sz="2000" b="1" dirty="0" smtClean="0">
                <a:solidFill>
                  <a:srgbClr val="7030A0"/>
                </a:solidFill>
              </a:rPr>
              <a:t>أكملي الفراغات التالية</a:t>
            </a:r>
            <a:endParaRPr lang="ar-SA" sz="2000" dirty="0">
              <a:solidFill>
                <a:srgbClr val="7030A0"/>
              </a:solidFill>
            </a:endParaRPr>
          </a:p>
        </p:txBody>
      </p:sp>
      <p:sp>
        <p:nvSpPr>
          <p:cNvPr id="10" name="Rectangle 5"/>
          <p:cNvSpPr/>
          <p:nvPr/>
        </p:nvSpPr>
        <p:spPr>
          <a:xfrm>
            <a:off x="228600" y="2286000"/>
            <a:ext cx="8382000" cy="646331"/>
          </a:xfrm>
          <a:prstGeom prst="rect">
            <a:avLst/>
          </a:prstGeom>
        </p:spPr>
        <p:txBody>
          <a:bodyPr wrap="square">
            <a:spAutoFit/>
          </a:bodyPr>
          <a:lstStyle/>
          <a:p>
            <a:pPr algn="r" rtl="1">
              <a:lnSpc>
                <a:spcPct val="200000"/>
              </a:lnSpc>
            </a:pPr>
            <a:r>
              <a:rPr lang="ar-SA" b="1" dirty="0" smtClean="0"/>
              <a:t>1- انتصر العثمانيون على حلف دول البلقان فى </a:t>
            </a:r>
            <a:r>
              <a:rPr lang="ar-SA" b="1" dirty="0" err="1" smtClean="0"/>
              <a:t>معركة .....................</a:t>
            </a:r>
            <a:r>
              <a:rPr lang="ar-SA" b="1" dirty="0" smtClean="0"/>
              <a:t> اسنة 791 هـ</a:t>
            </a:r>
            <a:endParaRPr lang="en-US" dirty="0"/>
          </a:p>
        </p:txBody>
      </p:sp>
      <p:sp>
        <p:nvSpPr>
          <p:cNvPr id="13" name="Rectangle 8"/>
          <p:cNvSpPr/>
          <p:nvPr/>
        </p:nvSpPr>
        <p:spPr>
          <a:xfrm>
            <a:off x="3276600" y="2373868"/>
            <a:ext cx="950027" cy="369332"/>
          </a:xfrm>
          <a:prstGeom prst="rect">
            <a:avLst/>
          </a:prstGeom>
        </p:spPr>
        <p:txBody>
          <a:bodyPr wrap="square">
            <a:spAutoFit/>
          </a:bodyPr>
          <a:lstStyle/>
          <a:p>
            <a:pPr algn="r"/>
            <a:r>
              <a:rPr lang="ar-SA" b="1" dirty="0" smtClean="0">
                <a:solidFill>
                  <a:srgbClr val="0070C0"/>
                </a:solidFill>
                <a:latin typeface="Sakkal Majalla" pitchFamily="2" charset="-78"/>
                <a:cs typeface="Sakkal Majalla" pitchFamily="2" charset="-78"/>
              </a:rPr>
              <a:t>كوسوفو</a:t>
            </a:r>
            <a:endParaRPr lang="ar-SA" dirty="0"/>
          </a:p>
        </p:txBody>
      </p:sp>
      <p:sp>
        <p:nvSpPr>
          <p:cNvPr id="9" name="Rectangle 5"/>
          <p:cNvSpPr/>
          <p:nvPr/>
        </p:nvSpPr>
        <p:spPr>
          <a:xfrm>
            <a:off x="228600" y="3657600"/>
            <a:ext cx="8382000" cy="646331"/>
          </a:xfrm>
          <a:prstGeom prst="rect">
            <a:avLst/>
          </a:prstGeom>
        </p:spPr>
        <p:txBody>
          <a:bodyPr wrap="square">
            <a:spAutoFit/>
          </a:bodyPr>
          <a:lstStyle/>
          <a:p>
            <a:pPr algn="r" rtl="1">
              <a:lnSpc>
                <a:spcPct val="200000"/>
              </a:lnSpc>
            </a:pPr>
            <a:r>
              <a:rPr lang="ar-SA" b="1" dirty="0" smtClean="0"/>
              <a:t>2- استطاع مراد الثاني الانتصار على المجريين وحلفائهم فى </a:t>
            </a:r>
            <a:r>
              <a:rPr lang="ar-SA" b="1" dirty="0" err="1" smtClean="0"/>
              <a:t>معركة .................</a:t>
            </a:r>
            <a:r>
              <a:rPr lang="ar-SA" b="1" dirty="0" smtClean="0"/>
              <a:t> سنة 848 هـ </a:t>
            </a:r>
            <a:endParaRPr lang="en-US" dirty="0"/>
          </a:p>
        </p:txBody>
      </p:sp>
      <p:sp>
        <p:nvSpPr>
          <p:cNvPr id="11" name="Rectangle 8"/>
          <p:cNvSpPr/>
          <p:nvPr/>
        </p:nvSpPr>
        <p:spPr>
          <a:xfrm>
            <a:off x="2209800" y="3733800"/>
            <a:ext cx="950027" cy="369332"/>
          </a:xfrm>
          <a:prstGeom prst="rect">
            <a:avLst/>
          </a:prstGeom>
        </p:spPr>
        <p:txBody>
          <a:bodyPr wrap="square">
            <a:spAutoFit/>
          </a:bodyPr>
          <a:lstStyle/>
          <a:p>
            <a:pPr algn="r"/>
            <a:r>
              <a:rPr lang="ar-SA" b="1" dirty="0" err="1" smtClean="0">
                <a:solidFill>
                  <a:srgbClr val="0070C0"/>
                </a:solidFill>
                <a:latin typeface="Sakkal Majalla" pitchFamily="2" charset="-78"/>
                <a:cs typeface="Sakkal Majalla" pitchFamily="2" charset="-78"/>
              </a:rPr>
              <a:t>فارنا</a:t>
            </a:r>
            <a:endParaRPr lang="ar-SA" dirty="0"/>
          </a:p>
        </p:txBody>
      </p:sp>
    </p:spTree>
    <p:extLst>
      <p:ext uri="{BB962C8B-B14F-4D97-AF65-F5344CB8AC3E}">
        <p14:creationId xmlns:p14="http://schemas.microsoft.com/office/powerpoint/2010/main" xmlns="" val="708271577"/>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p:cTn id="21" dur="500" fill="hold"/>
                                        <p:tgtEl>
                                          <p:spTgt spid="2"/>
                                        </p:tgtEl>
                                        <p:attrNameLst>
                                          <p:attrName>ppt_w</p:attrName>
                                        </p:attrNameLst>
                                      </p:cBhvr>
                                      <p:tavLst>
                                        <p:tav tm="0">
                                          <p:val>
                                            <p:fltVal val="0"/>
                                          </p:val>
                                        </p:tav>
                                        <p:tav tm="100000">
                                          <p:val>
                                            <p:strVal val="#ppt_w"/>
                                          </p:val>
                                        </p:tav>
                                      </p:tavLst>
                                    </p:anim>
                                    <p:anim calcmode="lin" valueType="num">
                                      <p:cBhvr>
                                        <p:cTn id="22" dur="500" fill="hold"/>
                                        <p:tgtEl>
                                          <p:spTgt spid="2"/>
                                        </p:tgtEl>
                                        <p:attrNameLst>
                                          <p:attrName>ppt_h</p:attrName>
                                        </p:attrNameLst>
                                      </p:cBhvr>
                                      <p:tavLst>
                                        <p:tav tm="0">
                                          <p:val>
                                            <p:fltVal val="0"/>
                                          </p:val>
                                        </p:tav>
                                        <p:tav tm="100000">
                                          <p:val>
                                            <p:strVal val="#ppt_h"/>
                                          </p:val>
                                        </p:tav>
                                      </p:tavLst>
                                    </p:anim>
                                    <p:animEffect transition="in" filter="fade">
                                      <p:cBhvr>
                                        <p:cTn id="23" dur="500"/>
                                        <p:tgtEl>
                                          <p:spTgt spid="2"/>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p:cTn id="28" dur="500" fill="hold"/>
                                        <p:tgtEl>
                                          <p:spTgt spid="6"/>
                                        </p:tgtEl>
                                        <p:attrNameLst>
                                          <p:attrName>ppt_w</p:attrName>
                                        </p:attrNameLst>
                                      </p:cBhvr>
                                      <p:tavLst>
                                        <p:tav tm="0">
                                          <p:val>
                                            <p:fltVal val="0"/>
                                          </p:val>
                                        </p:tav>
                                        <p:tav tm="100000">
                                          <p:val>
                                            <p:strVal val="#ppt_w"/>
                                          </p:val>
                                        </p:tav>
                                      </p:tavLst>
                                    </p:anim>
                                    <p:anim calcmode="lin" valueType="num">
                                      <p:cBhvr>
                                        <p:cTn id="29" dur="500" fill="hold"/>
                                        <p:tgtEl>
                                          <p:spTgt spid="6"/>
                                        </p:tgtEl>
                                        <p:attrNameLst>
                                          <p:attrName>ppt_h</p:attrName>
                                        </p:attrNameLst>
                                      </p:cBhvr>
                                      <p:tavLst>
                                        <p:tav tm="0">
                                          <p:val>
                                            <p:fltVal val="0"/>
                                          </p:val>
                                        </p:tav>
                                        <p:tav tm="100000">
                                          <p:val>
                                            <p:strVal val="#ppt_h"/>
                                          </p:val>
                                        </p:tav>
                                      </p:tavLst>
                                    </p:anim>
                                    <p:animEffect transition="in" filter="fade">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3"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500" fill="hold"/>
                                        <p:tgtEl>
                                          <p:spTgt spid="10"/>
                                        </p:tgtEl>
                                        <p:attrNameLst>
                                          <p:attrName>ppt_x</p:attrName>
                                        </p:attrNameLst>
                                      </p:cBhvr>
                                      <p:tavLst>
                                        <p:tav tm="0">
                                          <p:val>
                                            <p:strVal val="1+#ppt_w/2"/>
                                          </p:val>
                                        </p:tav>
                                        <p:tav tm="100000">
                                          <p:val>
                                            <p:strVal val="#ppt_x"/>
                                          </p:val>
                                        </p:tav>
                                      </p:tavLst>
                                    </p:anim>
                                    <p:anim calcmode="lin" valueType="num">
                                      <p:cBhvr additive="base">
                                        <p:cTn id="36"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9"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 calcmode="lin" valueType="num">
                                      <p:cBhvr additive="base">
                                        <p:cTn id="41" dur="500" fill="hold"/>
                                        <p:tgtEl>
                                          <p:spTgt spid="13"/>
                                        </p:tgtEl>
                                        <p:attrNameLst>
                                          <p:attrName>ppt_x</p:attrName>
                                        </p:attrNameLst>
                                      </p:cBhvr>
                                      <p:tavLst>
                                        <p:tav tm="0">
                                          <p:val>
                                            <p:strVal val="0-#ppt_w/2"/>
                                          </p:val>
                                        </p:tav>
                                        <p:tav tm="100000">
                                          <p:val>
                                            <p:strVal val="#ppt_x"/>
                                          </p:val>
                                        </p:tav>
                                      </p:tavLst>
                                    </p:anim>
                                    <p:anim calcmode="lin" valueType="num">
                                      <p:cBhvr additive="base">
                                        <p:cTn id="42"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3"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 calcmode="lin" valueType="num">
                                      <p:cBhvr additive="base">
                                        <p:cTn id="47" dur="500" fill="hold"/>
                                        <p:tgtEl>
                                          <p:spTgt spid="9"/>
                                        </p:tgtEl>
                                        <p:attrNameLst>
                                          <p:attrName>ppt_x</p:attrName>
                                        </p:attrNameLst>
                                      </p:cBhvr>
                                      <p:tavLst>
                                        <p:tav tm="0">
                                          <p:val>
                                            <p:strVal val="1+#ppt_w/2"/>
                                          </p:val>
                                        </p:tav>
                                        <p:tav tm="100000">
                                          <p:val>
                                            <p:strVal val="#ppt_x"/>
                                          </p:val>
                                        </p:tav>
                                      </p:tavLst>
                                    </p:anim>
                                    <p:anim calcmode="lin" valueType="num">
                                      <p:cBhvr additive="base">
                                        <p:cTn id="48" dur="5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9" fill="hold" grpId="0" nodeType="clickEffect">
                                  <p:stCondLst>
                                    <p:cond delay="0"/>
                                  </p:stCondLst>
                                  <p:childTnLst>
                                    <p:set>
                                      <p:cBhvr>
                                        <p:cTn id="52" dur="1" fill="hold">
                                          <p:stCondLst>
                                            <p:cond delay="0"/>
                                          </p:stCondLst>
                                        </p:cTn>
                                        <p:tgtEl>
                                          <p:spTgt spid="11"/>
                                        </p:tgtEl>
                                        <p:attrNameLst>
                                          <p:attrName>style.visibility</p:attrName>
                                        </p:attrNameLst>
                                      </p:cBhvr>
                                      <p:to>
                                        <p:strVal val="visible"/>
                                      </p:to>
                                    </p:set>
                                    <p:anim calcmode="lin" valueType="num">
                                      <p:cBhvr additive="base">
                                        <p:cTn id="53" dur="500" fill="hold"/>
                                        <p:tgtEl>
                                          <p:spTgt spid="11"/>
                                        </p:tgtEl>
                                        <p:attrNameLst>
                                          <p:attrName>ppt_x</p:attrName>
                                        </p:attrNameLst>
                                      </p:cBhvr>
                                      <p:tavLst>
                                        <p:tav tm="0">
                                          <p:val>
                                            <p:strVal val="0-#ppt_w/2"/>
                                          </p:val>
                                        </p:tav>
                                        <p:tav tm="100000">
                                          <p:val>
                                            <p:strVal val="#ppt_x"/>
                                          </p:val>
                                        </p:tav>
                                      </p:tavLst>
                                    </p:anim>
                                    <p:anim calcmode="lin" valueType="num">
                                      <p:cBhvr additive="base">
                                        <p:cTn id="54" dur="500" fill="hold"/>
                                        <p:tgtEl>
                                          <p:spTgt spid="11"/>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P spid="6" grpId="0"/>
      <p:bldP spid="10" grpId="0"/>
      <p:bldP spid="13" grpId="0"/>
      <p:bldP spid="9" grpId="0"/>
      <p:bldP spid="11" grpId="0"/>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5"/>
          <p:cNvSpPr/>
          <p:nvPr/>
        </p:nvSpPr>
        <p:spPr>
          <a:xfrm>
            <a:off x="1066800" y="1535668"/>
            <a:ext cx="7467600" cy="473206"/>
          </a:xfrm>
          <a:prstGeom prst="rect">
            <a:avLst/>
          </a:prstGeom>
        </p:spPr>
        <p:txBody>
          <a:bodyPr wrap="square">
            <a:spAutoFit/>
          </a:bodyPr>
          <a:lstStyle/>
          <a:p>
            <a:pPr algn="r" rtl="1">
              <a:lnSpc>
                <a:spcPct val="150000"/>
              </a:lnSpc>
            </a:pPr>
            <a:r>
              <a:rPr lang="ar-SA" b="1" dirty="0" smtClean="0"/>
              <a:t>1- رفع السلطان سليمان القانوني الحصار عن فينا سنة 936 هـ</a:t>
            </a:r>
            <a:endParaRPr lang="en-US" dirty="0"/>
          </a:p>
        </p:txBody>
      </p:sp>
      <p:sp>
        <p:nvSpPr>
          <p:cNvPr id="24" name="Rectangle 10"/>
          <p:cNvSpPr/>
          <p:nvPr/>
        </p:nvSpPr>
        <p:spPr>
          <a:xfrm>
            <a:off x="2057400" y="2221468"/>
            <a:ext cx="57501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لصعوبة وصول المؤمن وقرب فصل الشتاء</a:t>
            </a:r>
          </a:p>
        </p:txBody>
      </p:sp>
      <p:sp>
        <p:nvSpPr>
          <p:cNvPr id="25" name="Rectangle 5"/>
          <p:cNvSpPr/>
          <p:nvPr/>
        </p:nvSpPr>
        <p:spPr>
          <a:xfrm>
            <a:off x="1066800" y="3212068"/>
            <a:ext cx="7467600" cy="473206"/>
          </a:xfrm>
          <a:prstGeom prst="rect">
            <a:avLst/>
          </a:prstGeom>
        </p:spPr>
        <p:txBody>
          <a:bodyPr wrap="square">
            <a:spAutoFit/>
          </a:bodyPr>
          <a:lstStyle/>
          <a:p>
            <a:pPr algn="r" rtl="1">
              <a:lnSpc>
                <a:spcPct val="150000"/>
              </a:lnSpc>
            </a:pPr>
            <a:r>
              <a:rPr lang="ar-SA" b="1" dirty="0" smtClean="0"/>
              <a:t>2- لقب محمد الثان بن مراد الثاني </a:t>
            </a:r>
            <a:r>
              <a:rPr lang="ar-SA" b="1" dirty="0" err="1" smtClean="0"/>
              <a:t>بـ</a:t>
            </a:r>
            <a:r>
              <a:rPr lang="ar-SA" b="1" dirty="0" smtClean="0"/>
              <a:t> الفاتح</a:t>
            </a:r>
            <a:endParaRPr lang="en-US" dirty="0"/>
          </a:p>
        </p:txBody>
      </p:sp>
      <p:sp>
        <p:nvSpPr>
          <p:cNvPr id="26" name="Rectangle 10"/>
          <p:cNvSpPr/>
          <p:nvPr/>
        </p:nvSpPr>
        <p:spPr>
          <a:xfrm>
            <a:off x="2057400" y="3897868"/>
            <a:ext cx="57501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لفتح القسطنطينية ذات الأسوار المنيعة </a:t>
            </a:r>
          </a:p>
        </p:txBody>
      </p:sp>
      <p:sp>
        <p:nvSpPr>
          <p:cNvPr id="6" name="Flowchart: Multidocument 1"/>
          <p:cNvSpPr/>
          <p:nvPr/>
        </p:nvSpPr>
        <p:spPr>
          <a:xfrm>
            <a:off x="8172851" y="685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2</a:t>
            </a:r>
            <a:endParaRPr lang="ar-SA" sz="2800" dirty="0"/>
          </a:p>
        </p:txBody>
      </p:sp>
      <p:sp>
        <p:nvSpPr>
          <p:cNvPr id="7" name="Rectangle 5"/>
          <p:cNvSpPr/>
          <p:nvPr/>
        </p:nvSpPr>
        <p:spPr>
          <a:xfrm>
            <a:off x="821332" y="557480"/>
            <a:ext cx="7351519" cy="613758"/>
          </a:xfrm>
          <a:prstGeom prst="rect">
            <a:avLst/>
          </a:prstGeom>
        </p:spPr>
        <p:txBody>
          <a:bodyPr wrap="square">
            <a:spAutoFit/>
          </a:bodyPr>
          <a:lstStyle/>
          <a:p>
            <a:pPr algn="r">
              <a:lnSpc>
                <a:spcPct val="200000"/>
              </a:lnSpc>
            </a:pPr>
            <a:r>
              <a:rPr lang="ar-SA" sz="2000" b="1" dirty="0" smtClean="0">
                <a:solidFill>
                  <a:srgbClr val="7030A0"/>
                </a:solidFill>
                <a:latin typeface="Sultan bold"/>
                <a:ea typeface="Times New Roman" pitchFamily="18" charset="0"/>
                <a:cs typeface="Arial" pitchFamily="34" charset="0"/>
              </a:rPr>
              <a:t>عللي لما يأتى</a:t>
            </a:r>
            <a:endParaRPr lang="ar-SA" sz="2000" dirty="0">
              <a:solidFill>
                <a:srgbClr val="7030A0"/>
              </a:solidFill>
            </a:endParaRPr>
          </a:p>
        </p:txBody>
      </p:sp>
    </p:spTree>
    <p:extLst>
      <p:ext uri="{BB962C8B-B14F-4D97-AF65-F5344CB8AC3E}">
        <p14:creationId xmlns:p14="http://schemas.microsoft.com/office/powerpoint/2010/main" xmlns="" val="2751160728"/>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additive="base">
                                        <p:cTn id="7" dur="500" fill="hold"/>
                                        <p:tgtEl>
                                          <p:spTgt spid="23"/>
                                        </p:tgtEl>
                                        <p:attrNameLst>
                                          <p:attrName>ppt_x</p:attrName>
                                        </p:attrNameLst>
                                      </p:cBhvr>
                                      <p:tavLst>
                                        <p:tav tm="0">
                                          <p:val>
                                            <p:strVal val="1+#ppt_w/2"/>
                                          </p:val>
                                        </p:tav>
                                        <p:tav tm="100000">
                                          <p:val>
                                            <p:strVal val="#ppt_x"/>
                                          </p:val>
                                        </p:tav>
                                      </p:tavLst>
                                    </p:anim>
                                    <p:anim calcmode="lin" valueType="num">
                                      <p:cBhvr additive="base">
                                        <p:cTn id="8" dur="500" fill="hold"/>
                                        <p:tgtEl>
                                          <p:spTgt spid="23"/>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4"/>
                                        </p:tgtEl>
                                        <p:attrNameLst>
                                          <p:attrName>style.visibility</p:attrName>
                                        </p:attrNameLst>
                                      </p:cBhvr>
                                      <p:to>
                                        <p:strVal val="visible"/>
                                      </p:to>
                                    </p:set>
                                    <p:anim calcmode="lin" valueType="num">
                                      <p:cBhvr additive="base">
                                        <p:cTn id="13" dur="500" fill="hold"/>
                                        <p:tgtEl>
                                          <p:spTgt spid="24"/>
                                        </p:tgtEl>
                                        <p:attrNameLst>
                                          <p:attrName>ppt_x</p:attrName>
                                        </p:attrNameLst>
                                      </p:cBhvr>
                                      <p:tavLst>
                                        <p:tav tm="0">
                                          <p:val>
                                            <p:strVal val="#ppt_x"/>
                                          </p:val>
                                        </p:tav>
                                        <p:tav tm="100000">
                                          <p:val>
                                            <p:strVal val="#ppt_x"/>
                                          </p:val>
                                        </p:tav>
                                      </p:tavLst>
                                    </p:anim>
                                    <p:anim calcmode="lin" valueType="num">
                                      <p:cBhvr additive="base">
                                        <p:cTn id="1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anim calcmode="lin" valueType="num">
                                      <p:cBhvr additive="base">
                                        <p:cTn id="19" dur="500" fill="hold"/>
                                        <p:tgtEl>
                                          <p:spTgt spid="25"/>
                                        </p:tgtEl>
                                        <p:attrNameLst>
                                          <p:attrName>ppt_x</p:attrName>
                                        </p:attrNameLst>
                                      </p:cBhvr>
                                      <p:tavLst>
                                        <p:tav tm="0">
                                          <p:val>
                                            <p:strVal val="1+#ppt_w/2"/>
                                          </p:val>
                                        </p:tav>
                                        <p:tav tm="100000">
                                          <p:val>
                                            <p:strVal val="#ppt_x"/>
                                          </p:val>
                                        </p:tav>
                                      </p:tavLst>
                                    </p:anim>
                                    <p:anim calcmode="lin" valueType="num">
                                      <p:cBhvr additive="base">
                                        <p:cTn id="20" dur="500" fill="hold"/>
                                        <p:tgtEl>
                                          <p:spTgt spid="25"/>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6"/>
                                        </p:tgtEl>
                                        <p:attrNameLst>
                                          <p:attrName>style.visibility</p:attrName>
                                        </p:attrNameLst>
                                      </p:cBhvr>
                                      <p:to>
                                        <p:strVal val="visible"/>
                                      </p:to>
                                    </p:set>
                                    <p:anim calcmode="lin" valueType="num">
                                      <p:cBhvr additive="base">
                                        <p:cTn id="25" dur="500" fill="hold"/>
                                        <p:tgtEl>
                                          <p:spTgt spid="26"/>
                                        </p:tgtEl>
                                        <p:attrNameLst>
                                          <p:attrName>ppt_x</p:attrName>
                                        </p:attrNameLst>
                                      </p:cBhvr>
                                      <p:tavLst>
                                        <p:tav tm="0">
                                          <p:val>
                                            <p:strVal val="#ppt_x"/>
                                          </p:val>
                                        </p:tav>
                                        <p:tav tm="100000">
                                          <p:val>
                                            <p:strVal val="#ppt_x"/>
                                          </p:val>
                                        </p:tav>
                                      </p:tavLst>
                                    </p:anim>
                                    <p:anim calcmode="lin" valueType="num">
                                      <p:cBhvr additive="base">
                                        <p:cTn id="26"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5" grpId="0"/>
      <p:bldP spid="26" grpId="0"/>
      <p:bldP spid="6" grpId="0" animBg="1"/>
      <p:bldP spid="7" grpId="0"/>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Multidocument 1"/>
          <p:cNvSpPr/>
          <p:nvPr/>
        </p:nvSpPr>
        <p:spPr>
          <a:xfrm>
            <a:off x="8172851" y="6858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3</a:t>
            </a:r>
            <a:endParaRPr lang="ar-SA" sz="2800" dirty="0"/>
          </a:p>
        </p:txBody>
      </p:sp>
      <p:sp>
        <p:nvSpPr>
          <p:cNvPr id="7" name="Rectangle 5"/>
          <p:cNvSpPr/>
          <p:nvPr/>
        </p:nvSpPr>
        <p:spPr>
          <a:xfrm>
            <a:off x="821332" y="557480"/>
            <a:ext cx="7351519" cy="613758"/>
          </a:xfrm>
          <a:prstGeom prst="rect">
            <a:avLst/>
          </a:prstGeom>
        </p:spPr>
        <p:txBody>
          <a:bodyPr wrap="square">
            <a:spAutoFit/>
          </a:bodyPr>
          <a:lstStyle/>
          <a:p>
            <a:pPr algn="r">
              <a:lnSpc>
                <a:spcPct val="200000"/>
              </a:lnSpc>
            </a:pPr>
            <a:r>
              <a:rPr lang="ar-SA" sz="2000" b="1" dirty="0" smtClean="0">
                <a:solidFill>
                  <a:srgbClr val="7030A0"/>
                </a:solidFill>
                <a:latin typeface="Sultan bold"/>
                <a:ea typeface="Times New Roman" pitchFamily="18" charset="0"/>
                <a:cs typeface="Arial" pitchFamily="34" charset="0"/>
              </a:rPr>
              <a:t>ما النتائج المترتبة على فتح العثمانيين لمدينة القسطنطينية سنة 857 هـ</a:t>
            </a:r>
            <a:endParaRPr lang="ar-SA" sz="2000" dirty="0">
              <a:solidFill>
                <a:srgbClr val="7030A0"/>
              </a:solidFill>
            </a:endParaRPr>
          </a:p>
        </p:txBody>
      </p:sp>
      <p:sp>
        <p:nvSpPr>
          <p:cNvPr id="8" name="Rectangle 9"/>
          <p:cNvSpPr/>
          <p:nvPr/>
        </p:nvSpPr>
        <p:spPr>
          <a:xfrm rot="20716511">
            <a:off x="1291027" y="2488276"/>
            <a:ext cx="3522189" cy="1020269"/>
          </a:xfrm>
          <a:prstGeom prst="rect">
            <a:avLst/>
          </a:prstGeom>
          <a:noFill/>
        </p:spPr>
        <p:txBody>
          <a:bodyPr wrap="none" lIns="91440" tIns="45720" rIns="91440" bIns="45720">
            <a:prstTxWarp prst="textWave2">
              <a:avLst>
                <a:gd name="adj1" fmla="val 20000"/>
                <a:gd name="adj2" fmla="val 4597"/>
              </a:avLst>
            </a:prstTxWarp>
            <a:spAutoFit/>
          </a:bodyPr>
          <a:lstStyle/>
          <a:p>
            <a:pPr algn="ctr"/>
            <a:r>
              <a:rPr lang="ar-SA"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مناقشة جماعية</a:t>
            </a:r>
            <a:endPar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xmlns="" val="2751160728"/>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500" fill="hold"/>
                                        <p:tgtEl>
                                          <p:spTgt spid="8"/>
                                        </p:tgtEl>
                                        <p:attrNameLst>
                                          <p:attrName>ppt_w</p:attrName>
                                        </p:attrNameLst>
                                      </p:cBhvr>
                                      <p:tavLst>
                                        <p:tav tm="0">
                                          <p:val>
                                            <p:fltVal val="0"/>
                                          </p:val>
                                        </p:tav>
                                        <p:tav tm="100000">
                                          <p:val>
                                            <p:strVal val="#ppt_w"/>
                                          </p:val>
                                        </p:tav>
                                      </p:tavLst>
                                    </p:anim>
                                    <p:anim calcmode="lin" valueType="num">
                                      <p:cBhvr>
                                        <p:cTn id="20" dur="500" fill="hold"/>
                                        <p:tgtEl>
                                          <p:spTgt spid="8"/>
                                        </p:tgtEl>
                                        <p:attrNameLst>
                                          <p:attrName>ppt_h</p:attrName>
                                        </p:attrNameLst>
                                      </p:cBhvr>
                                      <p:tavLst>
                                        <p:tav tm="0">
                                          <p:val>
                                            <p:fltVal val="0"/>
                                          </p:val>
                                        </p:tav>
                                        <p:tav tm="100000">
                                          <p:val>
                                            <p:strVal val="#ppt_h"/>
                                          </p:val>
                                        </p:tav>
                                      </p:tavLst>
                                    </p:anim>
                                    <p:animEffect transition="in" filter="fade">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19" presetClass="entr" presetSubtype="10" fill="hold" grpId="1" nodeType="click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p:cTn id="26" dur="5000" fill="hold"/>
                                        <p:tgtEl>
                                          <p:spTgt spid="8"/>
                                        </p:tgtEl>
                                        <p:attrNameLst>
                                          <p:attrName>ppt_w</p:attrName>
                                        </p:attrNameLst>
                                      </p:cBhvr>
                                      <p:tavLst>
                                        <p:tav tm="0" fmla="#ppt_w*sin(2.5*pi*$)">
                                          <p:val>
                                            <p:fltVal val="0"/>
                                          </p:val>
                                        </p:tav>
                                        <p:tav tm="100000">
                                          <p:val>
                                            <p:fltVal val="1"/>
                                          </p:val>
                                        </p:tav>
                                      </p:tavLst>
                                    </p:anim>
                                    <p:anim calcmode="lin" valueType="num">
                                      <p:cBhvr>
                                        <p:cTn id="27" dur="50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p:bldP spid="8" grpId="1"/>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7860090" y="1295400"/>
            <a:ext cx="818749" cy="533400"/>
          </a:xfrm>
          <a:prstGeom prst="flowChartMultidocumen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en-US" sz="2800" dirty="0" smtClean="0"/>
              <a:t>1</a:t>
            </a:r>
            <a:endParaRPr lang="ar-SA" sz="2800" dirty="0"/>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4" name="AutoShape 1"/>
          <p:cNvSpPr>
            <a:spLocks noChangeArrowheads="1"/>
          </p:cNvSpPr>
          <p:nvPr/>
        </p:nvSpPr>
        <p:spPr bwMode="auto">
          <a:xfrm>
            <a:off x="2057400" y="561975"/>
            <a:ext cx="4916487" cy="581025"/>
          </a:xfrm>
          <a:prstGeom prst="horizontalScroll">
            <a:avLst>
              <a:gd name="adj" fmla="val 12500"/>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5" name="Rectangle 3"/>
          <p:cNvSpPr>
            <a:spLocks noChangeArrowheads="1"/>
          </p:cNvSpPr>
          <p:nvPr/>
        </p:nvSpPr>
        <p:spPr bwMode="auto">
          <a:xfrm>
            <a:off x="676204" y="609600"/>
            <a:ext cx="7781996"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الدرس ال</a:t>
            </a:r>
            <a:r>
              <a:rPr lang="ar-SA" sz="2400" b="1" dirty="0" smtClean="0">
                <a:solidFill>
                  <a:srgbClr val="002060"/>
                </a:solidFill>
                <a:latin typeface="Sultan bold"/>
                <a:ea typeface="Times New Roman" pitchFamily="18" charset="0"/>
                <a:cs typeface="Arial" pitchFamily="34" charset="0"/>
              </a:rPr>
              <a:t>ثالث </a:t>
            </a:r>
            <a:r>
              <a:rPr kumimoji="0" lang="ar-EG" sz="2400" b="1" i="0" u="none" strike="noStrike" cap="none" normalizeH="0" baseline="0" dirty="0" smtClean="0">
                <a:ln>
                  <a:noFill/>
                </a:ln>
                <a:solidFill>
                  <a:srgbClr val="002060"/>
                </a:solidFill>
                <a:effectLst/>
                <a:latin typeface="Sultan bold"/>
                <a:ea typeface="Times New Roman" pitchFamily="18" charset="0"/>
                <a:cs typeface="Arial" pitchFamily="34" charset="0"/>
              </a:rPr>
              <a:t> </a:t>
            </a:r>
            <a:r>
              <a:rPr kumimoji="0" lang="ar-EG" sz="2400" b="1" i="0" u="none" strike="noStrike" cap="none" normalizeH="0" baseline="0" dirty="0" err="1" smtClean="0">
                <a:ln>
                  <a:noFill/>
                </a:ln>
                <a:solidFill>
                  <a:srgbClr val="002060"/>
                </a:solidFill>
                <a:effectLst/>
                <a:latin typeface="Sultan bold"/>
                <a:ea typeface="Times New Roman" pitchFamily="18" charset="0"/>
                <a:cs typeface="Arial" pitchFamily="34" charset="0"/>
              </a:rPr>
              <a:t>:</a:t>
            </a:r>
            <a:r>
              <a:rPr kumimoji="0" lang="ar-EG" sz="2400" b="1" i="0" u="none" strike="noStrike" cap="none" normalizeH="0" baseline="0" dirty="0" smtClean="0">
                <a:ln>
                  <a:noFill/>
                </a:ln>
                <a:solidFill>
                  <a:srgbClr val="000000"/>
                </a:solidFill>
                <a:effectLst/>
                <a:latin typeface="Sultan bold"/>
                <a:ea typeface="Times New Roman" pitchFamily="18" charset="0"/>
                <a:cs typeface="Arial" pitchFamily="34" charset="0"/>
              </a:rPr>
              <a:t> </a:t>
            </a:r>
            <a:r>
              <a:rPr lang="ar-SA" sz="2400" b="1" dirty="0" smtClean="0">
                <a:solidFill>
                  <a:srgbClr val="FF0000"/>
                </a:solidFill>
                <a:latin typeface="Sultan bold"/>
                <a:ea typeface="Times New Roman" pitchFamily="18" charset="0"/>
                <a:cs typeface="Arial" pitchFamily="34" charset="0"/>
              </a:rPr>
              <a:t>حوادث العصر(2</a:t>
            </a:r>
            <a:r>
              <a:rPr lang="ar-SA" sz="2400" b="1" dirty="0" err="1" smtClean="0">
                <a:solidFill>
                  <a:srgbClr val="FF0000"/>
                </a:solidFill>
                <a:latin typeface="Sultan bold"/>
                <a:ea typeface="Times New Roman" pitchFamily="18" charset="0"/>
                <a:cs typeface="Arial" pitchFamily="34" charset="0"/>
              </a:rPr>
              <a:t>)</a:t>
            </a:r>
            <a:endParaRPr kumimoji="0" lang="ar-EG"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508571" y="1167080"/>
            <a:ext cx="7351519" cy="613758"/>
          </a:xfrm>
          <a:prstGeom prst="rect">
            <a:avLst/>
          </a:prstGeom>
        </p:spPr>
        <p:txBody>
          <a:bodyPr wrap="square">
            <a:spAutoFit/>
          </a:bodyPr>
          <a:lstStyle/>
          <a:p>
            <a:pPr algn="r">
              <a:lnSpc>
                <a:spcPct val="200000"/>
              </a:lnSpc>
            </a:pPr>
            <a:r>
              <a:rPr lang="ar-SA" sz="2000" b="1" dirty="0" smtClean="0">
                <a:solidFill>
                  <a:srgbClr val="7030A0"/>
                </a:solidFill>
                <a:latin typeface="Sultan bold"/>
                <a:ea typeface="Times New Roman" pitchFamily="18" charset="0"/>
                <a:cs typeface="Arial" pitchFamily="34" charset="0"/>
              </a:rPr>
              <a:t>اختاري الاجابة الصحيحة</a:t>
            </a:r>
            <a:endParaRPr lang="ar-SA" sz="2000" dirty="0">
              <a:solidFill>
                <a:srgbClr val="7030A0"/>
              </a:solidFill>
            </a:endParaRPr>
          </a:p>
        </p:txBody>
      </p:sp>
      <p:sp>
        <p:nvSpPr>
          <p:cNvPr id="11" name="Rectangle 10"/>
          <p:cNvSpPr/>
          <p:nvPr/>
        </p:nvSpPr>
        <p:spPr>
          <a:xfrm>
            <a:off x="6934200" y="2754868"/>
            <a:ext cx="1330516" cy="369332"/>
          </a:xfrm>
          <a:prstGeom prst="rect">
            <a:avLst/>
          </a:prstGeom>
        </p:spPr>
        <p:txBody>
          <a:bodyPr wrap="square">
            <a:spAutoFit/>
          </a:bodyPr>
          <a:lstStyle/>
          <a:p>
            <a:pPr algn="r"/>
            <a:r>
              <a:rPr lang="ar-SA" b="1" dirty="0" err="1" smtClean="0">
                <a:solidFill>
                  <a:srgbClr val="00B0F0"/>
                </a:solidFill>
                <a:latin typeface="Sakkal Majalla" pitchFamily="2" charset="-78"/>
                <a:cs typeface="Sakkal Majalla" pitchFamily="2" charset="-78"/>
              </a:rPr>
              <a:t>با</a:t>
            </a:r>
            <a:r>
              <a:rPr lang="ar-SA" b="1" dirty="0" smtClean="0">
                <a:solidFill>
                  <a:srgbClr val="00B0F0"/>
                </a:solidFill>
                <a:latin typeface="Sakkal Majalla" pitchFamily="2" charset="-78"/>
                <a:cs typeface="Sakkal Majalla" pitchFamily="2" charset="-78"/>
              </a:rPr>
              <a:t> يزيد الثاني</a:t>
            </a:r>
          </a:p>
        </p:txBody>
      </p:sp>
      <p:sp>
        <p:nvSpPr>
          <p:cNvPr id="12" name="Rectangle 10"/>
          <p:cNvSpPr/>
          <p:nvPr/>
        </p:nvSpPr>
        <p:spPr>
          <a:xfrm>
            <a:off x="4495800" y="2743200"/>
            <a:ext cx="15591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سليم الأول</a:t>
            </a:r>
          </a:p>
        </p:txBody>
      </p:sp>
      <p:sp>
        <p:nvSpPr>
          <p:cNvPr id="15" name="Rectangle 10"/>
          <p:cNvSpPr/>
          <p:nvPr/>
        </p:nvSpPr>
        <p:spPr>
          <a:xfrm>
            <a:off x="1676400" y="2754868"/>
            <a:ext cx="15591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سليمان القانوني</a:t>
            </a:r>
          </a:p>
        </p:txBody>
      </p:sp>
      <p:sp>
        <p:nvSpPr>
          <p:cNvPr id="10" name="Rectangle 5"/>
          <p:cNvSpPr/>
          <p:nvPr/>
        </p:nvSpPr>
        <p:spPr>
          <a:xfrm>
            <a:off x="990600" y="1981200"/>
            <a:ext cx="7467600" cy="473206"/>
          </a:xfrm>
          <a:prstGeom prst="rect">
            <a:avLst/>
          </a:prstGeom>
        </p:spPr>
        <p:txBody>
          <a:bodyPr wrap="square">
            <a:spAutoFit/>
          </a:bodyPr>
          <a:lstStyle/>
          <a:p>
            <a:pPr algn="r" rtl="1">
              <a:lnSpc>
                <a:spcPct val="150000"/>
              </a:lnSpc>
            </a:pPr>
            <a:r>
              <a:rPr lang="ar-SA" b="1" dirty="0" smtClean="0"/>
              <a:t>1- بدأ العثمانيون فى تحويل أنظارهم نحو البلاد العربية منذ عهد السلطان</a:t>
            </a:r>
            <a:endParaRPr lang="en-US" dirty="0"/>
          </a:p>
        </p:txBody>
      </p:sp>
      <p:sp>
        <p:nvSpPr>
          <p:cNvPr id="13" name="Rectangle 10"/>
          <p:cNvSpPr/>
          <p:nvPr/>
        </p:nvSpPr>
        <p:spPr>
          <a:xfrm>
            <a:off x="6324600" y="4736068"/>
            <a:ext cx="19401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الشاه اسماعيل الصفوي</a:t>
            </a:r>
          </a:p>
        </p:txBody>
      </p:sp>
      <p:sp>
        <p:nvSpPr>
          <p:cNvPr id="14" name="Rectangle 10"/>
          <p:cNvSpPr/>
          <p:nvPr/>
        </p:nvSpPr>
        <p:spPr>
          <a:xfrm>
            <a:off x="4038600" y="4724400"/>
            <a:ext cx="15591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الشريف بركات</a:t>
            </a:r>
          </a:p>
        </p:txBody>
      </p:sp>
      <p:sp>
        <p:nvSpPr>
          <p:cNvPr id="16" name="Rectangle 10"/>
          <p:cNvSpPr/>
          <p:nvPr/>
        </p:nvSpPr>
        <p:spPr>
          <a:xfrm>
            <a:off x="1676400" y="4724400"/>
            <a:ext cx="1559116" cy="369332"/>
          </a:xfrm>
          <a:prstGeom prst="rect">
            <a:avLst/>
          </a:prstGeom>
        </p:spPr>
        <p:txBody>
          <a:bodyPr wrap="square">
            <a:spAutoFit/>
          </a:bodyPr>
          <a:lstStyle/>
          <a:p>
            <a:pPr algn="r"/>
            <a:r>
              <a:rPr lang="ar-SA" b="1" dirty="0" smtClean="0">
                <a:solidFill>
                  <a:srgbClr val="00B0F0"/>
                </a:solidFill>
                <a:latin typeface="Sakkal Majalla" pitchFamily="2" charset="-78"/>
                <a:cs typeface="Sakkal Majalla" pitchFamily="2" charset="-78"/>
              </a:rPr>
              <a:t>خير الدين </a:t>
            </a:r>
            <a:r>
              <a:rPr lang="ar-SA" b="1" dirty="0" err="1" smtClean="0">
                <a:solidFill>
                  <a:srgbClr val="00B0F0"/>
                </a:solidFill>
                <a:latin typeface="Sakkal Majalla" pitchFamily="2" charset="-78"/>
                <a:cs typeface="Sakkal Majalla" pitchFamily="2" charset="-78"/>
              </a:rPr>
              <a:t>بربروسا</a:t>
            </a:r>
            <a:endParaRPr lang="ar-SA" b="1" dirty="0" smtClean="0">
              <a:solidFill>
                <a:srgbClr val="00B0F0"/>
              </a:solidFill>
              <a:latin typeface="Sakkal Majalla" pitchFamily="2" charset="-78"/>
              <a:cs typeface="Sakkal Majalla" pitchFamily="2" charset="-78"/>
            </a:endParaRPr>
          </a:p>
        </p:txBody>
      </p:sp>
      <p:sp>
        <p:nvSpPr>
          <p:cNvPr id="17" name="Rectangle 5"/>
          <p:cNvSpPr/>
          <p:nvPr/>
        </p:nvSpPr>
        <p:spPr>
          <a:xfrm>
            <a:off x="990600" y="3962400"/>
            <a:ext cx="7467600" cy="473206"/>
          </a:xfrm>
          <a:prstGeom prst="rect">
            <a:avLst/>
          </a:prstGeom>
        </p:spPr>
        <p:txBody>
          <a:bodyPr wrap="square">
            <a:spAutoFit/>
          </a:bodyPr>
          <a:lstStyle/>
          <a:p>
            <a:pPr algn="r" rtl="1">
              <a:lnSpc>
                <a:spcPct val="150000"/>
              </a:lnSpc>
            </a:pPr>
            <a:r>
              <a:rPr lang="ar-SA" b="1" dirty="0" smtClean="0"/>
              <a:t>2- أعطي السلطان سليم الأول مفاتيح الكعبة كدليل على خضوعه </a:t>
            </a:r>
            <a:r>
              <a:rPr lang="ar-SA" b="1" dirty="0" err="1" smtClean="0"/>
              <a:t>للعثمانين</a:t>
            </a:r>
            <a:endParaRPr lang="en-US" dirty="0"/>
          </a:p>
        </p:txBody>
      </p:sp>
      <p:sp>
        <p:nvSpPr>
          <p:cNvPr id="18" name="سهم مخطط إلى اليمين 17"/>
          <p:cNvSpPr/>
          <p:nvPr/>
        </p:nvSpPr>
        <p:spPr>
          <a:xfrm rot="16200000">
            <a:off x="5143500" y="31242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
        <p:nvSpPr>
          <p:cNvPr id="19" name="سهم مخطط إلى اليمين 18"/>
          <p:cNvSpPr/>
          <p:nvPr/>
        </p:nvSpPr>
        <p:spPr>
          <a:xfrm rot="16200000">
            <a:off x="4686300" y="5219700"/>
            <a:ext cx="647700" cy="419100"/>
          </a:xfrm>
          <a:prstGeom prst="striped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xmlns="" val="1076757576"/>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3"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1+#ppt_w/2"/>
                                          </p:val>
                                        </p:tav>
                                        <p:tav tm="100000">
                                          <p:val>
                                            <p:strVal val="#ppt_x"/>
                                          </p:val>
                                        </p:tav>
                                      </p:tavLst>
                                    </p:anim>
                                    <p:anim calcmode="lin" valueType="num">
                                      <p:cBhvr additive="base">
                                        <p:cTn id="32"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8" presetClass="entr" presetSubtype="0" accel="50000"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anim calcmode="lin" valueType="num">
                                      <p:cBhvr>
                                        <p:cTn id="55" dur="1000" fill="hold"/>
                                        <p:tgtEl>
                                          <p:spTgt spid="1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56" dur="1000" fill="hold"/>
                                        <p:tgtEl>
                                          <p:spTgt spid="18"/>
                                        </p:tgtEl>
                                        <p:attrNameLst>
                                          <p:attrName>ppt_x</p:attrName>
                                        </p:attrNameLst>
                                      </p:cBhvr>
                                      <p:tavLst>
                                        <p:tav tm="0">
                                          <p:val>
                                            <p:fltVal val="-1"/>
                                          </p:val>
                                        </p:tav>
                                        <p:tav tm="50000">
                                          <p:val>
                                            <p:fltVal val="0.95"/>
                                          </p:val>
                                        </p:tav>
                                        <p:tav tm="100000">
                                          <p:val>
                                            <p:strVal val="#ppt_x"/>
                                          </p:val>
                                        </p:tav>
                                      </p:tavLst>
                                    </p:anim>
                                    <p:anim calcmode="lin" valueType="num">
                                      <p:cBhvr>
                                        <p:cTn id="57" dur="1000" fill="hold"/>
                                        <p:tgtEl>
                                          <p:spTgt spid="18"/>
                                        </p:tgtEl>
                                        <p:attrNameLst>
                                          <p:attrName>ppt_y</p:attrName>
                                        </p:attrNameLst>
                                      </p:cBhvr>
                                      <p:tavLst>
                                        <p:tav tm="0">
                                          <p:val>
                                            <p:strVal val="#ppt_y"/>
                                          </p:val>
                                        </p:tav>
                                        <p:tav tm="100000">
                                          <p:val>
                                            <p:strVal val="#ppt_y"/>
                                          </p:val>
                                        </p:tav>
                                      </p:tavLst>
                                    </p:anim>
                                    <p:animEffect transition="in" filter="fade">
                                      <p:cBhvr>
                                        <p:cTn id="58" dur="1000"/>
                                        <p:tgtEl>
                                          <p:spTgt spid="18"/>
                                        </p:tgtEl>
                                      </p:cBhvr>
                                    </p:animEffect>
                                  </p:childTnLst>
                                </p:cTn>
                              </p:par>
                            </p:childTnLst>
                          </p:cTn>
                        </p:par>
                      </p:childTnLst>
                    </p:cTn>
                  </p:par>
                  <p:par>
                    <p:cTn id="59" fill="hold">
                      <p:stCondLst>
                        <p:cond delay="indefinite"/>
                      </p:stCondLst>
                      <p:childTnLst>
                        <p:par>
                          <p:cTn id="60" fill="hold">
                            <p:stCondLst>
                              <p:cond delay="0"/>
                            </p:stCondLst>
                            <p:childTnLst>
                              <p:par>
                                <p:cTn id="61" presetID="2" presetClass="entr" presetSubtype="3" fill="hold" grpId="0" nodeType="clickEffect">
                                  <p:stCondLst>
                                    <p:cond delay="0"/>
                                  </p:stCondLst>
                                  <p:childTnLst>
                                    <p:set>
                                      <p:cBhvr>
                                        <p:cTn id="62" dur="1" fill="hold">
                                          <p:stCondLst>
                                            <p:cond delay="0"/>
                                          </p:stCondLst>
                                        </p:cTn>
                                        <p:tgtEl>
                                          <p:spTgt spid="17"/>
                                        </p:tgtEl>
                                        <p:attrNameLst>
                                          <p:attrName>style.visibility</p:attrName>
                                        </p:attrNameLst>
                                      </p:cBhvr>
                                      <p:to>
                                        <p:strVal val="visible"/>
                                      </p:to>
                                    </p:set>
                                    <p:anim calcmode="lin" valueType="num">
                                      <p:cBhvr additive="base">
                                        <p:cTn id="63" dur="500" fill="hold"/>
                                        <p:tgtEl>
                                          <p:spTgt spid="17"/>
                                        </p:tgtEl>
                                        <p:attrNameLst>
                                          <p:attrName>ppt_x</p:attrName>
                                        </p:attrNameLst>
                                      </p:cBhvr>
                                      <p:tavLst>
                                        <p:tav tm="0">
                                          <p:val>
                                            <p:strVal val="1+#ppt_w/2"/>
                                          </p:val>
                                        </p:tav>
                                        <p:tav tm="100000">
                                          <p:val>
                                            <p:strVal val="#ppt_x"/>
                                          </p:val>
                                        </p:tav>
                                      </p:tavLst>
                                    </p:anim>
                                    <p:anim calcmode="lin" valueType="num">
                                      <p:cBhvr additive="base">
                                        <p:cTn id="64"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3"/>
                                        </p:tgtEl>
                                        <p:attrNameLst>
                                          <p:attrName>style.visibility</p:attrName>
                                        </p:attrNameLst>
                                      </p:cBhvr>
                                      <p:to>
                                        <p:strVal val="visible"/>
                                      </p:to>
                                    </p:set>
                                    <p:anim calcmode="lin" valueType="num">
                                      <p:cBhvr additive="base">
                                        <p:cTn id="69" dur="500" fill="hold"/>
                                        <p:tgtEl>
                                          <p:spTgt spid="13"/>
                                        </p:tgtEl>
                                        <p:attrNameLst>
                                          <p:attrName>ppt_x</p:attrName>
                                        </p:attrNameLst>
                                      </p:cBhvr>
                                      <p:tavLst>
                                        <p:tav tm="0">
                                          <p:val>
                                            <p:strVal val="#ppt_x"/>
                                          </p:val>
                                        </p:tav>
                                        <p:tav tm="100000">
                                          <p:val>
                                            <p:strVal val="#ppt_x"/>
                                          </p:val>
                                        </p:tav>
                                      </p:tavLst>
                                    </p:anim>
                                    <p:anim calcmode="lin" valueType="num">
                                      <p:cBhvr additive="base">
                                        <p:cTn id="7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14"/>
                                        </p:tgtEl>
                                        <p:attrNameLst>
                                          <p:attrName>style.visibility</p:attrName>
                                        </p:attrNameLst>
                                      </p:cBhvr>
                                      <p:to>
                                        <p:strVal val="visible"/>
                                      </p:to>
                                    </p:set>
                                    <p:anim calcmode="lin" valueType="num">
                                      <p:cBhvr additive="base">
                                        <p:cTn id="75" dur="500" fill="hold"/>
                                        <p:tgtEl>
                                          <p:spTgt spid="14"/>
                                        </p:tgtEl>
                                        <p:attrNameLst>
                                          <p:attrName>ppt_x</p:attrName>
                                        </p:attrNameLst>
                                      </p:cBhvr>
                                      <p:tavLst>
                                        <p:tav tm="0">
                                          <p:val>
                                            <p:strVal val="#ppt_x"/>
                                          </p:val>
                                        </p:tav>
                                        <p:tav tm="100000">
                                          <p:val>
                                            <p:strVal val="#ppt_x"/>
                                          </p:val>
                                        </p:tav>
                                      </p:tavLst>
                                    </p:anim>
                                    <p:anim calcmode="lin" valueType="num">
                                      <p:cBhvr additive="base">
                                        <p:cTn id="7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16"/>
                                        </p:tgtEl>
                                        <p:attrNameLst>
                                          <p:attrName>style.visibility</p:attrName>
                                        </p:attrNameLst>
                                      </p:cBhvr>
                                      <p:to>
                                        <p:strVal val="visible"/>
                                      </p:to>
                                    </p:set>
                                    <p:anim calcmode="lin" valueType="num">
                                      <p:cBhvr additive="base">
                                        <p:cTn id="81" dur="500" fill="hold"/>
                                        <p:tgtEl>
                                          <p:spTgt spid="16"/>
                                        </p:tgtEl>
                                        <p:attrNameLst>
                                          <p:attrName>ppt_x</p:attrName>
                                        </p:attrNameLst>
                                      </p:cBhvr>
                                      <p:tavLst>
                                        <p:tav tm="0">
                                          <p:val>
                                            <p:strVal val="#ppt_x"/>
                                          </p:val>
                                        </p:tav>
                                        <p:tav tm="100000">
                                          <p:val>
                                            <p:strVal val="#ppt_x"/>
                                          </p:val>
                                        </p:tav>
                                      </p:tavLst>
                                    </p:anim>
                                    <p:anim calcmode="lin" valueType="num">
                                      <p:cBhvr additive="base">
                                        <p:cTn id="8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48" presetClass="entr" presetSubtype="0" accel="50000" fill="hold" grpId="0" nodeType="clickEffect">
                                  <p:stCondLst>
                                    <p:cond delay="0"/>
                                  </p:stCondLst>
                                  <p:childTnLst>
                                    <p:set>
                                      <p:cBhvr>
                                        <p:cTn id="86" dur="1" fill="hold">
                                          <p:stCondLst>
                                            <p:cond delay="0"/>
                                          </p:stCondLst>
                                        </p:cTn>
                                        <p:tgtEl>
                                          <p:spTgt spid="19"/>
                                        </p:tgtEl>
                                        <p:attrNameLst>
                                          <p:attrName>style.visibility</p:attrName>
                                        </p:attrNameLst>
                                      </p:cBhvr>
                                      <p:to>
                                        <p:strVal val="visible"/>
                                      </p:to>
                                    </p:set>
                                    <p:anim calcmode="lin" valueType="num">
                                      <p:cBhvr>
                                        <p:cTn id="87" dur="1000" fill="hold"/>
                                        <p:tgtEl>
                                          <p:spTgt spid="1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8" dur="1000" fill="hold"/>
                                        <p:tgtEl>
                                          <p:spTgt spid="19"/>
                                        </p:tgtEl>
                                        <p:attrNameLst>
                                          <p:attrName>ppt_x</p:attrName>
                                        </p:attrNameLst>
                                      </p:cBhvr>
                                      <p:tavLst>
                                        <p:tav tm="0">
                                          <p:val>
                                            <p:fltVal val="-1"/>
                                          </p:val>
                                        </p:tav>
                                        <p:tav tm="50000">
                                          <p:val>
                                            <p:fltVal val="0.95"/>
                                          </p:val>
                                        </p:tav>
                                        <p:tav tm="100000">
                                          <p:val>
                                            <p:strVal val="#ppt_x"/>
                                          </p:val>
                                        </p:tav>
                                      </p:tavLst>
                                    </p:anim>
                                    <p:anim calcmode="lin" valueType="num">
                                      <p:cBhvr>
                                        <p:cTn id="89" dur="1000" fill="hold"/>
                                        <p:tgtEl>
                                          <p:spTgt spid="19"/>
                                        </p:tgtEl>
                                        <p:attrNameLst>
                                          <p:attrName>ppt_y</p:attrName>
                                        </p:attrNameLst>
                                      </p:cBhvr>
                                      <p:tavLst>
                                        <p:tav tm="0">
                                          <p:val>
                                            <p:strVal val="#ppt_y"/>
                                          </p:val>
                                        </p:tav>
                                        <p:tav tm="100000">
                                          <p:val>
                                            <p:strVal val="#ppt_y"/>
                                          </p:val>
                                        </p:tav>
                                      </p:tavLst>
                                    </p:anim>
                                    <p:animEffect transition="in" filter="fade">
                                      <p:cBhvr>
                                        <p:cTn id="90"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P spid="6" grpId="0"/>
      <p:bldP spid="11" grpId="0"/>
      <p:bldP spid="12" grpId="0"/>
      <p:bldP spid="15" grpId="0"/>
      <p:bldP spid="10" grpId="0"/>
      <p:bldP spid="13" grpId="0"/>
      <p:bldP spid="14" grpId="0"/>
      <p:bldP spid="16" grpId="0"/>
      <p:bldP spid="17" grpId="0"/>
      <p:bldP spid="18" grpId="0" animBg="1"/>
      <p:bldP spid="19"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لتقى">
  <a:themeElements>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ملتقى">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ملتقى">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10124</TotalTime>
  <Words>6361</Words>
  <Application>Microsoft Office PowerPoint</Application>
  <PresentationFormat>عرض على الشاشة (3:4)‏</PresentationFormat>
  <Paragraphs>1171</Paragraphs>
  <Slides>160</Slides>
  <Notes>13</Notes>
  <HiddenSlides>0</HiddenSlides>
  <MMClips>0</MMClips>
  <ScaleCrop>false</ScaleCrop>
  <HeadingPairs>
    <vt:vector size="4" baseType="variant">
      <vt:variant>
        <vt:lpstr>سمة</vt:lpstr>
      </vt:variant>
      <vt:variant>
        <vt:i4>1</vt:i4>
      </vt:variant>
      <vt:variant>
        <vt:lpstr>عناوين الشرائح</vt:lpstr>
      </vt:variant>
      <vt:variant>
        <vt:i4>160</vt:i4>
      </vt:variant>
    </vt:vector>
  </HeadingPairs>
  <TitlesOfParts>
    <vt:vector size="161" baseType="lpstr">
      <vt:lpstr>ملتقى</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lpstr>الشريحة 27</vt:lpstr>
      <vt:lpstr>الشريحة 28</vt:lpstr>
      <vt:lpstr>الشريحة 29</vt:lpstr>
      <vt:lpstr>الشريحة 30</vt:lpstr>
      <vt:lpstr>الشريحة 31</vt:lpstr>
      <vt:lpstr>الشريحة 32</vt:lpstr>
      <vt:lpstr>الشريحة 33</vt:lpstr>
      <vt:lpstr>الشريحة 34</vt:lpstr>
      <vt:lpstr>الشريحة 35</vt:lpstr>
      <vt:lpstr>الشريحة 36</vt:lpstr>
      <vt:lpstr>الشريحة 37</vt:lpstr>
      <vt:lpstr>الشريحة 38</vt:lpstr>
      <vt:lpstr>الشريحة 39</vt:lpstr>
      <vt:lpstr>الشريحة 40</vt:lpstr>
      <vt:lpstr>الشريحة 41</vt:lpstr>
      <vt:lpstr>الشريحة 42</vt:lpstr>
      <vt:lpstr>الشريحة 43</vt:lpstr>
      <vt:lpstr>الشريحة 44</vt:lpstr>
      <vt:lpstr>الشريحة 45</vt:lpstr>
      <vt:lpstr>الشريحة 46</vt:lpstr>
      <vt:lpstr>الشريحة 47</vt:lpstr>
      <vt:lpstr>الشريحة 48</vt:lpstr>
      <vt:lpstr>الشريحة 49</vt:lpstr>
      <vt:lpstr>الشريحة 50</vt:lpstr>
      <vt:lpstr>الشريحة 51</vt:lpstr>
      <vt:lpstr>الشريحة 52</vt:lpstr>
      <vt:lpstr>الشريحة 53</vt:lpstr>
      <vt:lpstr>الشريحة 54</vt:lpstr>
      <vt:lpstr>الشريحة 55</vt:lpstr>
      <vt:lpstr>الشريحة 56</vt:lpstr>
      <vt:lpstr>الشريحة 57</vt:lpstr>
      <vt:lpstr>الشريحة 58</vt:lpstr>
      <vt:lpstr>الشريحة 59</vt:lpstr>
      <vt:lpstr>الشريحة 60</vt:lpstr>
      <vt:lpstr>الشريحة 61</vt:lpstr>
      <vt:lpstr>الشريحة 62</vt:lpstr>
      <vt:lpstr>الشريحة 63</vt:lpstr>
      <vt:lpstr>الشريحة 64</vt:lpstr>
      <vt:lpstr>الشريحة 65</vt:lpstr>
      <vt:lpstr>الشريحة 66</vt:lpstr>
      <vt:lpstr>الشريحة 67</vt:lpstr>
      <vt:lpstr>الشريحة 68</vt:lpstr>
      <vt:lpstr>الشريحة 69</vt:lpstr>
      <vt:lpstr>الشريحة 70</vt:lpstr>
      <vt:lpstr>الشريحة 71</vt:lpstr>
      <vt:lpstr>الشريحة 72</vt:lpstr>
      <vt:lpstr>الشريحة 73</vt:lpstr>
      <vt:lpstr>الشريحة 74</vt:lpstr>
      <vt:lpstr>الشريحة 75</vt:lpstr>
      <vt:lpstr>الشريحة 76</vt:lpstr>
      <vt:lpstr>الشريحة 77</vt:lpstr>
      <vt:lpstr>الشريحة 78</vt:lpstr>
      <vt:lpstr>الشريحة 79</vt:lpstr>
      <vt:lpstr>الشريحة 80</vt:lpstr>
      <vt:lpstr>الشريحة 81</vt:lpstr>
      <vt:lpstr>الشريحة 82</vt:lpstr>
      <vt:lpstr>الشريحة 83</vt:lpstr>
      <vt:lpstr>الشريحة 84</vt:lpstr>
      <vt:lpstr>الشريحة 85</vt:lpstr>
      <vt:lpstr>الشريحة 86</vt:lpstr>
      <vt:lpstr>الشريحة 87</vt:lpstr>
      <vt:lpstr>الشريحة 88</vt:lpstr>
      <vt:lpstr>الشريحة 89</vt:lpstr>
      <vt:lpstr>الشريحة 90</vt:lpstr>
      <vt:lpstr>الشريحة 91</vt:lpstr>
      <vt:lpstr>الشريحة 92</vt:lpstr>
      <vt:lpstr>الشريحة 93</vt:lpstr>
      <vt:lpstr>الشريحة 94</vt:lpstr>
      <vt:lpstr>الشريحة 95</vt:lpstr>
      <vt:lpstr>الشريحة 96</vt:lpstr>
      <vt:lpstr>الشريحة 97</vt:lpstr>
      <vt:lpstr>الشريحة 98</vt:lpstr>
      <vt:lpstr>الشريحة 99</vt:lpstr>
      <vt:lpstr>الشريحة 100</vt:lpstr>
      <vt:lpstr>الشريحة 101</vt:lpstr>
      <vt:lpstr>الشريحة 102</vt:lpstr>
      <vt:lpstr>الشريحة 103</vt:lpstr>
      <vt:lpstr>الشريحة 104</vt:lpstr>
      <vt:lpstr>الشريحة 105</vt:lpstr>
      <vt:lpstr>الشريحة 106</vt:lpstr>
      <vt:lpstr>الشريحة 107</vt:lpstr>
      <vt:lpstr>الشريحة 108</vt:lpstr>
      <vt:lpstr>الشريحة 109</vt:lpstr>
      <vt:lpstr>الشريحة 110</vt:lpstr>
      <vt:lpstr>الشريحة 111</vt:lpstr>
      <vt:lpstr>الشريحة 112</vt:lpstr>
      <vt:lpstr>الشريحة 113</vt:lpstr>
      <vt:lpstr>الشريحة 114</vt:lpstr>
      <vt:lpstr>الشريحة 115</vt:lpstr>
      <vt:lpstr>الشريحة 116</vt:lpstr>
      <vt:lpstr>الشريحة 117</vt:lpstr>
      <vt:lpstr>الشريحة 118</vt:lpstr>
      <vt:lpstr>الشريحة 119</vt:lpstr>
      <vt:lpstr>الشريحة 120</vt:lpstr>
      <vt:lpstr>الشريحة 121</vt:lpstr>
      <vt:lpstr>الشريحة 122</vt:lpstr>
      <vt:lpstr>الشريحة 123</vt:lpstr>
      <vt:lpstr>الشريحة 124</vt:lpstr>
      <vt:lpstr>الشريحة 125</vt:lpstr>
      <vt:lpstr>الشريحة 126</vt:lpstr>
      <vt:lpstr>الشريحة 127</vt:lpstr>
      <vt:lpstr>الشريحة 128</vt:lpstr>
      <vt:lpstr>الشريحة 129</vt:lpstr>
      <vt:lpstr>الشريحة 130</vt:lpstr>
      <vt:lpstr>الشريحة 131</vt:lpstr>
      <vt:lpstr>الشريحة 132</vt:lpstr>
      <vt:lpstr>الشريحة 133</vt:lpstr>
      <vt:lpstr>الشريحة 134</vt:lpstr>
      <vt:lpstr>الشريحة 135</vt:lpstr>
      <vt:lpstr>الشريحة 136</vt:lpstr>
      <vt:lpstr>الشريحة 137</vt:lpstr>
      <vt:lpstr>الشريحة 138</vt:lpstr>
      <vt:lpstr>الشريحة 139</vt:lpstr>
      <vt:lpstr>الشريحة 140</vt:lpstr>
      <vt:lpstr>الشريحة 141</vt:lpstr>
      <vt:lpstr>الشريحة 142</vt:lpstr>
      <vt:lpstr>الشريحة 143</vt:lpstr>
      <vt:lpstr>الشريحة 144</vt:lpstr>
      <vt:lpstr>الشريحة 145</vt:lpstr>
      <vt:lpstr>الشريحة 146</vt:lpstr>
      <vt:lpstr>الشريحة 147</vt:lpstr>
      <vt:lpstr>الشريحة 148</vt:lpstr>
      <vt:lpstr>الشريحة 149</vt:lpstr>
      <vt:lpstr>الشريحة 150</vt:lpstr>
      <vt:lpstr>الشريحة 151</vt:lpstr>
      <vt:lpstr>الشريحة 152</vt:lpstr>
      <vt:lpstr>الشريحة 153</vt:lpstr>
      <vt:lpstr>الشريحة 154</vt:lpstr>
      <vt:lpstr>الشريحة 155</vt:lpstr>
      <vt:lpstr>الشريحة 156</vt:lpstr>
      <vt:lpstr>الشريحة 157</vt:lpstr>
      <vt:lpstr>الشريحة 158</vt:lpstr>
      <vt:lpstr>الشريحة 159</vt:lpstr>
      <vt:lpstr>الشريحة 160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toshiba</cp:lastModifiedBy>
  <dcterms:created xsi:type="dcterms:W3CDTF">2006-08-16T00:00:00Z</dcterms:created>
  <dcterms:modified xsi:type="dcterms:W3CDTF">2015-01-10T02:11:55Z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789049</vt:lpwstr>
  </property>
  <property fmtid="{D5CDD505-2E9C-101B-9397-08002B2CF9AE}" name="NXPowerLiteSettings" pid="3">
    <vt:lpwstr>F7000400038000</vt:lpwstr>
  </property>
  <property fmtid="{D5CDD505-2E9C-101B-9397-08002B2CF9AE}" name="NXPowerLiteVersion" pid="4">
    <vt:lpwstr>D6.2.8</vt:lpwstr>
  </property>
</Properties>
</file>