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  <p:sldId id="295" r:id="rId7"/>
    <p:sldId id="263" r:id="rId8"/>
    <p:sldId id="264" r:id="rId9"/>
    <p:sldId id="266" r:id="rId10"/>
    <p:sldId id="296" r:id="rId11"/>
    <p:sldId id="297" r:id="rId12"/>
    <p:sldId id="298" r:id="rId13"/>
    <p:sldId id="300" r:id="rId14"/>
    <p:sldId id="301" r:id="rId15"/>
    <p:sldId id="302" r:id="rId16"/>
    <p:sldId id="303" r:id="rId17"/>
    <p:sldId id="304" r:id="rId18"/>
    <p:sldId id="267" r:id="rId19"/>
    <p:sldId id="305" r:id="rId20"/>
    <p:sldId id="268" r:id="rId21"/>
    <p:sldId id="269" r:id="rId22"/>
    <p:sldId id="316" r:id="rId23"/>
    <p:sldId id="306" r:id="rId24"/>
    <p:sldId id="307" r:id="rId25"/>
    <p:sldId id="308" r:id="rId26"/>
    <p:sldId id="309" r:id="rId27"/>
    <p:sldId id="312" r:id="rId28"/>
    <p:sldId id="314" r:id="rId29"/>
    <p:sldId id="270" r:id="rId30"/>
    <p:sldId id="271" r:id="rId31"/>
    <p:sldId id="315" r:id="rId32"/>
    <p:sldId id="272" r:id="rId33"/>
    <p:sldId id="273" r:id="rId34"/>
    <p:sldId id="274" r:id="rId35"/>
    <p:sldId id="275" r:id="rId36"/>
    <p:sldId id="276" r:id="rId37"/>
    <p:sldId id="277" r:id="rId38"/>
    <p:sldId id="279" r:id="rId39"/>
    <p:sldId id="280" r:id="rId4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008000"/>
    <a:srgbClr val="663300"/>
    <a:srgbClr val="996633"/>
    <a:srgbClr val="83844C"/>
    <a:srgbClr val="586C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66.wmf"/><Relationship Id="rId5" Type="http://schemas.openxmlformats.org/officeDocument/2006/relationships/image" Target="../media/image68.png"/><Relationship Id="rId4" Type="http://schemas.openxmlformats.org/officeDocument/2006/relationships/image" Target="../media/image6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675C-6A84-4712-98F9-60D8412CE389}" type="datetimeFigureOut">
              <a:rPr lang="ar-SA" smtClean="0"/>
              <a:pPr/>
              <a:t>24/02/1437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C854-CB8D-44BF-88AC-1DE34F6CFE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675C-6A84-4712-98F9-60D8412CE389}" type="datetimeFigureOut">
              <a:rPr lang="ar-SA" smtClean="0"/>
              <a:pPr/>
              <a:t>24/02/1437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C854-CB8D-44BF-88AC-1DE34F6CFE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675C-6A84-4712-98F9-60D8412CE389}" type="datetimeFigureOut">
              <a:rPr lang="ar-SA" smtClean="0"/>
              <a:pPr/>
              <a:t>24/02/1437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C854-CB8D-44BF-88AC-1DE34F6CFE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675C-6A84-4712-98F9-60D8412CE389}" type="datetimeFigureOut">
              <a:rPr lang="ar-SA" smtClean="0"/>
              <a:pPr/>
              <a:t>24/02/1437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C854-CB8D-44BF-88AC-1DE34F6CFE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675C-6A84-4712-98F9-60D8412CE389}" type="datetimeFigureOut">
              <a:rPr lang="ar-SA" smtClean="0"/>
              <a:pPr/>
              <a:t>24/02/1437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C854-CB8D-44BF-88AC-1DE34F6CFE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675C-6A84-4712-98F9-60D8412CE389}" type="datetimeFigureOut">
              <a:rPr lang="ar-SA" smtClean="0"/>
              <a:pPr/>
              <a:t>24/02/1437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C854-CB8D-44BF-88AC-1DE34F6CFE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675C-6A84-4712-98F9-60D8412CE389}" type="datetimeFigureOut">
              <a:rPr lang="ar-SA" smtClean="0"/>
              <a:pPr/>
              <a:t>24/02/1437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C854-CB8D-44BF-88AC-1DE34F6CFE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675C-6A84-4712-98F9-60D8412CE389}" type="datetimeFigureOut">
              <a:rPr lang="ar-SA" smtClean="0"/>
              <a:pPr/>
              <a:t>24/02/1437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C854-CB8D-44BF-88AC-1DE34F6CFE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675C-6A84-4712-98F9-60D8412CE389}" type="datetimeFigureOut">
              <a:rPr lang="ar-SA" smtClean="0"/>
              <a:pPr/>
              <a:t>24/02/1437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C854-CB8D-44BF-88AC-1DE34F6CFE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675C-6A84-4712-98F9-60D8412CE389}" type="datetimeFigureOut">
              <a:rPr lang="ar-SA" smtClean="0"/>
              <a:pPr/>
              <a:t>24/02/1437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C854-CB8D-44BF-88AC-1DE34F6CFE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675C-6A84-4712-98F9-60D8412CE389}" type="datetimeFigureOut">
              <a:rPr lang="ar-SA" smtClean="0"/>
              <a:pPr/>
              <a:t>24/02/1437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C854-CB8D-44BF-88AC-1DE34F6CFE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675C-6A84-4712-98F9-60D8412CE389}" type="datetimeFigureOut">
              <a:rPr lang="ar-SA" smtClean="0"/>
              <a:pPr/>
              <a:t>24/02/1437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0C854-CB8D-44BF-88AC-1DE34F6CFE6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d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78;&#1580;&#1585;&#1576;&#1577;%20&#1573;&#1587;&#1578;&#1607;&#1604;&#1575;&#1604;&#1610;&#1577;%20-%20&#1575;&#1604;&#1601;&#1589;&#1604;%20&#1575;&#1604;&#1579;&#1575;&#1604;&#1579;%20(&#1575;&#1604;&#1591;&#1575;&#1602;&#1577;%20&#1608;&#1575;&#1604;&#1588;&#1594;&#1604;)%20&#1601;2%2000_00_02-0.wmv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78;&#1580;&#1585;&#1576;&#1577;%20(&#1589;&#1593;&#1608;&#1583;%20&#1575;&#1604;&#1587;&#1604;&#1605;%20&#1608;&#1575;&#1604;&#1602;&#1583;&#1585;&#1577;%20)%20&#1601;&#1610;&#1586;&#1610;&#1575;&#1569;%202%2000_00_13-00_02_05.wm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606;&#1588;&#1575;&#1591;%201.wm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2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gif"/><Relationship Id="rId5" Type="http://schemas.openxmlformats.org/officeDocument/2006/relationships/image" Target="../media/image64.png"/><Relationship Id="rId4" Type="http://schemas.openxmlformats.org/officeDocument/2006/relationships/image" Target="../media/image63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52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gif"/><Relationship Id="rId4" Type="http://schemas.openxmlformats.org/officeDocument/2006/relationships/image" Target="../media/image7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unawaf.com/store/bike1.jpg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75;&#1604;&#1583;&#1585;&#1575;&#1580;&#1577;%20&#1575;&#1604;&#1607;&#1608;&#1575;&#1574;&#1610;&#1577;%20&#1605;&#1578;&#1593;&#1583;&#1583;&#1577;%20&#1575;&#1604;&#1606;&#1608;&#1575;&#1602;&#1604;%20-%20&#1601;&#1610;&#1586;&#1610;&#1575;&#1569;%20&#1579;&#1575;&#1606;&#1610;%20&#1579;&#1575;&#1606;&#1608;&#1610;%2000_00_00.wmv" TargetMode="External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606;&#1588;&#1575;&#1591;%204%20-%20&#1575;&#1604;&#1585;&#1587;&#1605;%20&#1575;&#1604;&#1576;&#1610;&#1575;&#1606;&#1610;%20&#1604;&#1604;&#1588;&#1594;&#1604;.wmv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357686" y="2662063"/>
            <a:ext cx="4643470" cy="248144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cs typeface="PT Bold Heading" pitchFamily="2" charset="-78"/>
              </a:rPr>
              <a:t>الشغل والطاقة والآلات البسيطة</a:t>
            </a:r>
            <a:endParaRPr lang="ar-SA" sz="5400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cs typeface="PT Bold Heading" pitchFamily="2" charset="-78"/>
            </a:endParaRPr>
          </a:p>
        </p:txBody>
      </p:sp>
      <p:pic>
        <p:nvPicPr>
          <p:cNvPr id="3" name="Picture 2" descr="11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28"/>
            <a:ext cx="101540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5286380" y="2071678"/>
            <a:ext cx="2357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الفصل </a:t>
            </a:r>
            <a:r>
              <a:rPr lang="ar-SA" sz="280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cs typeface="PT Bold Heading" pitchFamily="2" charset="-78"/>
              </a:rPr>
              <a:t>الثالث</a:t>
            </a:r>
            <a:endParaRPr lang="ar-SA" sz="2800" dirty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572132" y="526301"/>
            <a:ext cx="34290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فيزيـــــــــاء 2 </a:t>
            </a:r>
          </a:p>
          <a:p>
            <a:pPr algn="ctr"/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الصف الثاني ثانوي</a:t>
            </a:r>
            <a:endParaRPr lang="ar-SA" sz="2400" dirty="0">
              <a:solidFill>
                <a:schemeClr val="accent4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072066" y="5643578"/>
            <a:ext cx="30718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ln w="1905"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إعداد مشرفة العلوم</a:t>
            </a:r>
          </a:p>
          <a:p>
            <a:pPr algn="ctr"/>
            <a:r>
              <a:rPr lang="ar-SA" sz="2400" b="1" dirty="0" smtClean="0">
                <a:ln w="1905"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منــــال عـــون</a:t>
            </a:r>
            <a:endParaRPr lang="ar-SA" sz="2400" b="1" dirty="0">
              <a:ln w="1905">
                <a:solidFill>
                  <a:schemeClr val="bg1"/>
                </a:solidFill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r="37340"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357158" y="214290"/>
            <a:ext cx="840104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ar-SA" sz="2200" dirty="0" smtClean="0">
                <a:cs typeface="PT Bold Heading" pitchFamily="2" charset="-78"/>
              </a:rPr>
              <a:t>تعلمنا </a:t>
            </a:r>
            <a:r>
              <a:rPr lang="ar-SA" sz="2200" dirty="0">
                <a:cs typeface="PT Bold Heading" pitchFamily="2" charset="-78"/>
              </a:rPr>
              <a:t>في أجزاء سابقة أن الجسم يتسارع إذا أثرت عليه قوة خارجية.  فإذا فرضنا هنا أن جسم كتلته </a:t>
            </a:r>
            <a:r>
              <a:rPr lang="en-GB" sz="2200" i="1" dirty="0">
                <a:cs typeface="PT Bold Heading" pitchFamily="2" charset="-78"/>
              </a:rPr>
              <a:t>m</a:t>
            </a:r>
            <a:r>
              <a:rPr lang="ar-SA" sz="2200" dirty="0">
                <a:cs typeface="PT Bold Heading" pitchFamily="2" charset="-78"/>
              </a:rPr>
              <a:t> يتعرض إلى قوة منتظمة مقدارها </a:t>
            </a:r>
            <a:r>
              <a:rPr lang="en-GB" sz="2200" i="1" dirty="0">
                <a:cs typeface="PT Bold Heading" pitchFamily="2" charset="-78"/>
              </a:rPr>
              <a:t>F</a:t>
            </a:r>
            <a:r>
              <a:rPr lang="en-GB" sz="2200" dirty="0">
                <a:cs typeface="PT Bold Heading" pitchFamily="2" charset="-78"/>
              </a:rPr>
              <a:t> </a:t>
            </a:r>
            <a:r>
              <a:rPr lang="ar-SA" sz="2200" dirty="0" smtClean="0">
                <a:cs typeface="PT Bold Heading" pitchFamily="2" charset="-78"/>
              </a:rPr>
              <a:t> في </a:t>
            </a:r>
            <a:r>
              <a:rPr lang="ar-SA" sz="2200" dirty="0">
                <a:cs typeface="PT Bold Heading" pitchFamily="2" charset="-78"/>
              </a:rPr>
              <a:t>اتجاه محور </a:t>
            </a:r>
            <a:r>
              <a:rPr lang="en-GB" sz="2200" i="1" dirty="0" smtClean="0">
                <a:cs typeface="PT Bold Heading" pitchFamily="2" charset="-78"/>
              </a:rPr>
              <a:t>x</a:t>
            </a:r>
            <a:r>
              <a:rPr lang="ar-SA" sz="2200" dirty="0" smtClean="0">
                <a:cs typeface="PT Bold Heading" pitchFamily="2" charset="-78"/>
              </a:rPr>
              <a:t> </a:t>
            </a:r>
            <a:r>
              <a:rPr lang="ar-SA" sz="2200" dirty="0">
                <a:cs typeface="PT Bold Heading" pitchFamily="2" charset="-78"/>
              </a:rPr>
              <a:t>وبتطبيق قانون نيوتن الثاني نجد أن </a:t>
            </a:r>
            <a:r>
              <a:rPr lang="ar-SA" sz="2200" dirty="0" smtClean="0">
                <a:cs typeface="PT Bold Heading" pitchFamily="2" charset="-78"/>
              </a:rPr>
              <a:t>: </a:t>
            </a:r>
            <a:r>
              <a:rPr lang="en-GB" sz="2200" i="1" dirty="0" err="1" smtClean="0">
                <a:solidFill>
                  <a:srgbClr val="FF0000"/>
                </a:solidFill>
                <a:cs typeface="PT Bold Heading" pitchFamily="2" charset="-78"/>
              </a:rPr>
              <a:t>F</a:t>
            </a:r>
            <a:r>
              <a:rPr lang="en-GB" sz="2200" baseline="-30000" dirty="0" err="1" smtClean="0">
                <a:solidFill>
                  <a:srgbClr val="FF0000"/>
                </a:solidFill>
                <a:cs typeface="PT Bold Heading" pitchFamily="2" charset="-78"/>
              </a:rPr>
              <a:t>x</a:t>
            </a:r>
            <a:r>
              <a:rPr lang="en-GB" sz="2200" dirty="0" smtClean="0">
                <a:solidFill>
                  <a:srgbClr val="FF0000"/>
                </a:solidFill>
                <a:cs typeface="PT Bold Heading" pitchFamily="2" charset="-78"/>
              </a:rPr>
              <a:t> = </a:t>
            </a:r>
            <a:r>
              <a:rPr lang="en-GB" sz="2200" i="1" dirty="0" smtClean="0">
                <a:solidFill>
                  <a:srgbClr val="FF0000"/>
                </a:solidFill>
                <a:cs typeface="PT Bold Heading" pitchFamily="2" charset="-78"/>
              </a:rPr>
              <a:t>m a </a:t>
            </a:r>
            <a:endParaRPr lang="ar-SA" sz="2200" dirty="0" smtClean="0">
              <a:cs typeface="PT Bold Heading" pitchFamily="2" charset="-78"/>
            </a:endParaRPr>
          </a:p>
          <a:p>
            <a:pPr rtl="0" eaLnBrk="0" hangingPunct="0"/>
            <a:r>
              <a:rPr lang="en-GB" sz="2200" dirty="0" smtClean="0">
                <a:cs typeface="PT Bold Heading" pitchFamily="2" charset="-78"/>
              </a:rPr>
              <a:t>                                                                 </a:t>
            </a:r>
            <a:endParaRPr lang="en-US" sz="2200" dirty="0" smtClean="0">
              <a:cs typeface="PT Bold Heading" pitchFamily="2" charset="-78"/>
            </a:endParaRPr>
          </a:p>
          <a:p>
            <a:pPr rtl="0" eaLnBrk="0" hangingPunct="0"/>
            <a:endParaRPr lang="en-US" sz="2200" dirty="0" smtClean="0">
              <a:cs typeface="PT Bold Heading" pitchFamily="2" charset="-78"/>
            </a:endParaRPr>
          </a:p>
          <a:p>
            <a:pPr rtl="0" eaLnBrk="0" hangingPunct="0"/>
            <a:r>
              <a:rPr lang="ar-SA" sz="2200" dirty="0" smtClean="0">
                <a:cs typeface="PT Bold Heading" pitchFamily="2" charset="-78"/>
              </a:rPr>
              <a:t>فإذا </a:t>
            </a:r>
            <a:r>
              <a:rPr lang="ar-SA" sz="2200" dirty="0">
                <a:cs typeface="PT Bold Heading" pitchFamily="2" charset="-78"/>
              </a:rPr>
              <a:t>كانت الإزاحة الكلية التي تحركها الجسم </a:t>
            </a:r>
            <a:r>
              <a:rPr lang="ar-SA" sz="2200" dirty="0" smtClean="0">
                <a:cs typeface="PT Bold Heading" pitchFamily="2" charset="-78"/>
              </a:rPr>
              <a:t>هي  </a:t>
            </a:r>
            <a:endParaRPr lang="en-US" sz="2200" dirty="0" smtClean="0">
              <a:cs typeface="PT Bold Heading" pitchFamily="2" charset="-78"/>
            </a:endParaRPr>
          </a:p>
          <a:p>
            <a:pPr rtl="0" eaLnBrk="0" hangingPunct="0"/>
            <a:endParaRPr lang="ar-SA" sz="2200" dirty="0">
              <a:cs typeface="PT Bold Heading" pitchFamily="2" charset="-78"/>
            </a:endParaRPr>
          </a:p>
          <a:p>
            <a:pPr rtl="0" eaLnBrk="0" hangingPunct="0"/>
            <a:r>
              <a:rPr lang="ar-SA" sz="2200" dirty="0">
                <a:cs typeface="PT Bold Heading" pitchFamily="2" charset="-78"/>
              </a:rPr>
              <a:t>فإن الشغل المبذول في هذه الحالة يعطى </a:t>
            </a:r>
            <a:r>
              <a:rPr lang="ar-SA" sz="2200" dirty="0" smtClean="0">
                <a:cs typeface="PT Bold Heading" pitchFamily="2" charset="-78"/>
              </a:rPr>
              <a:t>بالمعادلة</a:t>
            </a:r>
            <a:endParaRPr lang="en-US" sz="2200" dirty="0" smtClean="0">
              <a:cs typeface="PT Bold Heading" pitchFamily="2" charset="-78"/>
            </a:endParaRPr>
          </a:p>
          <a:p>
            <a:pPr rtl="0" eaLnBrk="0" hangingPunct="0"/>
            <a:r>
              <a:rPr lang="en-GB" sz="2200" i="1" dirty="0" smtClean="0">
                <a:solidFill>
                  <a:srgbClr val="FF0000"/>
                </a:solidFill>
                <a:cs typeface="PT Bold Heading" pitchFamily="2" charset="-78"/>
              </a:rPr>
              <a:t>W</a:t>
            </a:r>
            <a:r>
              <a:rPr lang="en-GB" sz="2200" dirty="0" smtClean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en-GB" sz="2200" dirty="0">
                <a:solidFill>
                  <a:srgbClr val="FF0000"/>
                </a:solidFill>
                <a:cs typeface="PT Bold Heading" pitchFamily="2" charset="-78"/>
              </a:rPr>
              <a:t>= </a:t>
            </a:r>
            <a:r>
              <a:rPr lang="en-GB" sz="2200" i="1" dirty="0" err="1">
                <a:solidFill>
                  <a:srgbClr val="FF0000"/>
                </a:solidFill>
                <a:cs typeface="PT Bold Heading" pitchFamily="2" charset="-78"/>
              </a:rPr>
              <a:t>F</a:t>
            </a:r>
            <a:r>
              <a:rPr lang="en-GB" sz="2200" baseline="-30000" dirty="0" err="1">
                <a:solidFill>
                  <a:srgbClr val="FF0000"/>
                </a:solidFill>
                <a:cs typeface="PT Bold Heading" pitchFamily="2" charset="-78"/>
              </a:rPr>
              <a:t>x</a:t>
            </a:r>
            <a:r>
              <a:rPr lang="en-GB" sz="2200" dirty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en-US" sz="2200" i="1" dirty="0">
                <a:solidFill>
                  <a:srgbClr val="FF0000"/>
                </a:solidFill>
                <a:cs typeface="PT Bold Heading" pitchFamily="2" charset="-78"/>
              </a:rPr>
              <a:t>d</a:t>
            </a:r>
            <a:r>
              <a:rPr lang="en-GB" sz="2200" dirty="0">
                <a:solidFill>
                  <a:srgbClr val="FF0000"/>
                </a:solidFill>
                <a:cs typeface="PT Bold Heading" pitchFamily="2" charset="-78"/>
              </a:rPr>
              <a:t> = (</a:t>
            </a:r>
            <a:r>
              <a:rPr lang="en-GB" sz="2200" i="1" dirty="0">
                <a:solidFill>
                  <a:srgbClr val="FF0000"/>
                </a:solidFill>
                <a:cs typeface="PT Bold Heading" pitchFamily="2" charset="-78"/>
              </a:rPr>
              <a:t>m a</a:t>
            </a:r>
            <a:r>
              <a:rPr lang="en-GB" sz="2200" dirty="0">
                <a:solidFill>
                  <a:srgbClr val="FF0000"/>
                </a:solidFill>
                <a:cs typeface="PT Bold Heading" pitchFamily="2" charset="-78"/>
              </a:rPr>
              <a:t>) </a:t>
            </a:r>
            <a:r>
              <a:rPr lang="en-GB" sz="2200" i="1" dirty="0">
                <a:solidFill>
                  <a:srgbClr val="FF0000"/>
                </a:solidFill>
                <a:cs typeface="PT Bold Heading" pitchFamily="2" charset="-78"/>
              </a:rPr>
              <a:t>d   </a:t>
            </a:r>
            <a:r>
              <a:rPr lang="en-GB" sz="2200" dirty="0">
                <a:solidFill>
                  <a:srgbClr val="FF0000"/>
                </a:solidFill>
                <a:cs typeface="PT Bold Heading" pitchFamily="2" charset="-78"/>
              </a:rPr>
              <a:t>      </a:t>
            </a:r>
            <a:endParaRPr lang="ar-SA" sz="2200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rtl="0" eaLnBrk="0" hangingPunct="0"/>
            <a:endParaRPr lang="en-US" sz="1000" dirty="0">
              <a:solidFill>
                <a:srgbClr val="FF0000"/>
              </a:solidFill>
              <a:cs typeface="PT Bold Heading" pitchFamily="2" charset="-78"/>
            </a:endParaRPr>
          </a:p>
          <a:p>
            <a:pPr rtl="0" eaLnBrk="0" hangingPunct="0"/>
            <a:r>
              <a:rPr lang="ar-SA" sz="2200" dirty="0">
                <a:cs typeface="PT Bold Heading" pitchFamily="2" charset="-78"/>
              </a:rPr>
              <a:t>ومن معلومات سابقة عن جسم يتحرك تحت تأثير عجلة </a:t>
            </a:r>
            <a:r>
              <a:rPr lang="ar-SA" sz="2200" dirty="0" smtClean="0">
                <a:cs typeface="PT Bold Heading" pitchFamily="2" charset="-78"/>
              </a:rPr>
              <a:t>ثابتة</a:t>
            </a:r>
          </a:p>
          <a:p>
            <a:pPr rtl="0" eaLnBrk="0" hangingPunct="0"/>
            <a:r>
              <a:rPr lang="ar-SA" sz="2200" dirty="0">
                <a:cs typeface="PT Bold Heading" pitchFamily="2" charset="-78"/>
              </a:rPr>
              <a:t>                                      </a:t>
            </a:r>
          </a:p>
          <a:p>
            <a:pPr rtl="0" eaLnBrk="0" hangingPunct="0"/>
            <a:r>
              <a:rPr lang="ar-SA" sz="2200" dirty="0">
                <a:cs typeface="PT Bold Heading" pitchFamily="2" charset="-78"/>
              </a:rPr>
              <a:t>وبالتعويض في معادلة الشغل نحصل على  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rtl="0" eaLnBrk="0" hangingPunct="0"/>
            <a:r>
              <a:rPr lang="ar-SA" sz="2200" dirty="0">
                <a:cs typeface="PT Bold Heading" pitchFamily="2" charset="-78"/>
              </a:rPr>
              <a:t>  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928662" y="3500438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400" b="1" i="1" dirty="0" err="1">
                <a:solidFill>
                  <a:srgbClr val="FF0000"/>
                </a:solidFill>
              </a:rPr>
              <a:t>F</a:t>
            </a:r>
            <a:r>
              <a:rPr lang="en-GB" sz="2400" b="1" dirty="0" err="1">
                <a:solidFill>
                  <a:srgbClr val="FF0000"/>
                </a:solidFill>
              </a:rPr>
              <a:t>x</a:t>
            </a:r>
            <a:r>
              <a:rPr lang="en-GB" sz="2400" b="1" dirty="0">
                <a:solidFill>
                  <a:srgbClr val="FF0000"/>
                </a:solidFill>
              </a:rPr>
              <a:t> = </a:t>
            </a:r>
            <a:r>
              <a:rPr lang="en-GB" sz="2400" b="1" i="1" dirty="0">
                <a:solidFill>
                  <a:srgbClr val="FF0000"/>
                </a:solidFill>
              </a:rPr>
              <a:t>m 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571472" y="4286256"/>
            <a:ext cx="335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W</a:t>
            </a:r>
            <a:r>
              <a:rPr lang="en-GB" sz="2800" b="1" dirty="0">
                <a:solidFill>
                  <a:srgbClr val="FF0000"/>
                </a:solidFill>
              </a:rPr>
              <a:t> = </a:t>
            </a:r>
            <a:r>
              <a:rPr lang="en-GB" sz="2800" b="1" i="1" dirty="0" err="1">
                <a:solidFill>
                  <a:srgbClr val="FF0000"/>
                </a:solidFill>
              </a:rPr>
              <a:t>F</a:t>
            </a:r>
            <a:r>
              <a:rPr lang="en-GB" sz="2800" b="1" dirty="0" err="1">
                <a:solidFill>
                  <a:srgbClr val="FF0000"/>
                </a:solidFill>
              </a:rPr>
              <a:t>x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i="1" dirty="0">
                <a:solidFill>
                  <a:srgbClr val="FF0000"/>
                </a:solidFill>
              </a:rPr>
              <a:t>d</a:t>
            </a:r>
            <a:r>
              <a:rPr lang="en-GB" sz="2800" b="1" dirty="0">
                <a:solidFill>
                  <a:srgbClr val="FF0000"/>
                </a:solidFill>
              </a:rPr>
              <a:t> = (</a:t>
            </a:r>
            <a:r>
              <a:rPr lang="en-GB" sz="2800" b="1" i="1" dirty="0">
                <a:solidFill>
                  <a:srgbClr val="FF0000"/>
                </a:solidFill>
              </a:rPr>
              <a:t>m a</a:t>
            </a:r>
            <a:r>
              <a:rPr lang="en-GB" sz="2800" b="1" dirty="0">
                <a:solidFill>
                  <a:srgbClr val="FF0000"/>
                </a:solidFill>
              </a:rPr>
              <a:t>) </a:t>
            </a:r>
            <a:r>
              <a:rPr lang="en-GB" sz="2800" b="1" i="1" dirty="0">
                <a:solidFill>
                  <a:srgbClr val="FF0000"/>
                </a:solidFill>
              </a:rPr>
              <a:t>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6629" name="Picture 5" descr="lect%209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42910" y="5072074"/>
            <a:ext cx="38862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lect%209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42910" y="5981722"/>
            <a:ext cx="3505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3155945" y="1976431"/>
            <a:ext cx="701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 sz="2800" b="1" i="1" dirty="0">
                <a:solidFill>
                  <a:srgbClr val="FF0000"/>
                </a:solidFill>
              </a:rPr>
              <a:t> 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i="1" dirty="0">
                <a:solidFill>
                  <a:srgbClr val="FF0000"/>
                </a:solidFill>
              </a:rPr>
              <a:t>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9" presetClass="entr" presetSubtype="0" ac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28" grpId="0"/>
      <p:bldP spid="266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071934" y="642918"/>
            <a:ext cx="46862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>
              <a:defRPr/>
            </a:pPr>
            <a:r>
              <a:rPr lang="ar-SA" sz="2400" dirty="0">
                <a:solidFill>
                  <a:schemeClr val="tx1">
                    <a:lumMod val="85000"/>
                    <a:lumOff val="15000"/>
                  </a:schemeClr>
                </a:solidFill>
                <a:cs typeface="PT Bold Heading" pitchFamily="2" charset="-78"/>
              </a:rPr>
              <a:t> وبالتالي من المعادلة نحصل على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cs typeface="PT Bold Heading" pitchFamily="2" charset="-78"/>
            </a:endParaRPr>
          </a:p>
          <a:p>
            <a:pPr algn="justLow">
              <a:defRPr/>
            </a:pP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Fd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= ½ m v   +  ½ m v  </a:t>
            </a:r>
          </a:p>
          <a:p>
            <a:pPr algn="justLow">
              <a:defRPr/>
            </a:pPr>
            <a:endParaRPr lang="ar-SA" sz="1600" dirty="0" smtClean="0">
              <a:solidFill>
                <a:schemeClr val="tx1">
                  <a:lumMod val="85000"/>
                  <a:lumOff val="15000"/>
                </a:schemeClr>
              </a:solidFill>
              <a:cs typeface="PT Bold Heading" pitchFamily="2" charset="-78"/>
            </a:endParaRPr>
          </a:p>
          <a:p>
            <a:pPr algn="justLow">
              <a:defRPr/>
            </a:pPr>
            <a:r>
              <a:rPr lang="ar-S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PT Bold Heading" pitchFamily="2" charset="-78"/>
              </a:rPr>
              <a:t>وبالتالي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cs typeface="PT Bold Heading" pitchFamily="2" charset="-78"/>
            </a:endParaRPr>
          </a:p>
          <a:p>
            <a:pPr algn="justLow">
              <a:defRPr/>
            </a:pPr>
            <a:r>
              <a:rPr lang="ar-SA" sz="2400" dirty="0">
                <a:solidFill>
                  <a:schemeClr val="tx1">
                    <a:lumMod val="85000"/>
                    <a:lumOff val="15000"/>
                  </a:schemeClr>
                </a:solidFill>
                <a:cs typeface="PT Bold Heading" pitchFamily="2" charset="-78"/>
              </a:rPr>
              <a:t>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w= ½ m v   +  ½ m v  </a:t>
            </a:r>
            <a:endParaRPr lang="ar-SA" sz="2400" b="1" dirty="0">
              <a:solidFill>
                <a:schemeClr val="tx2">
                  <a:lumMod val="60000"/>
                  <a:lumOff val="40000"/>
                </a:schemeClr>
              </a:solidFill>
              <a:cs typeface="PT Bold Heading" pitchFamily="2" charset="-78"/>
            </a:endParaRPr>
          </a:p>
          <a:p>
            <a:pPr algn="justLow">
              <a:defRPr/>
            </a:pPr>
            <a:endParaRPr lang="ar-SA" sz="1600" dirty="0">
              <a:solidFill>
                <a:schemeClr val="tx1">
                  <a:lumMod val="85000"/>
                  <a:lumOff val="15000"/>
                </a:schemeClr>
              </a:solidFill>
              <a:cs typeface="PT Bold Heading" pitchFamily="2" charset="-78"/>
            </a:endParaRPr>
          </a:p>
          <a:p>
            <a:pPr algn="justLow">
              <a:defRPr/>
            </a:pPr>
            <a:r>
              <a:rPr lang="ar-SA" sz="2400" dirty="0">
                <a:solidFill>
                  <a:schemeClr val="tx1">
                    <a:lumMod val="85000"/>
                    <a:lumOff val="15000"/>
                  </a:schemeClr>
                </a:solidFill>
                <a:cs typeface="PT Bold Heading" pitchFamily="2" charset="-78"/>
              </a:rPr>
              <a:t>حيث أن </a:t>
            </a:r>
          </a:p>
          <a:p>
            <a:pPr algn="justLow"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½ m v</a:t>
            </a:r>
            <a:r>
              <a:rPr lang="ar-SA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 </a:t>
            </a:r>
            <a:r>
              <a:rPr lang="ar-SA" sz="2400" dirty="0">
                <a:solidFill>
                  <a:schemeClr val="tx1">
                    <a:lumMod val="85000"/>
                    <a:lumOff val="15000"/>
                  </a:schemeClr>
                </a:solidFill>
                <a:cs typeface="PT Bold Heading" pitchFamily="2" charset="-78"/>
              </a:rPr>
              <a:t>عبارة عن الطاقة </a:t>
            </a:r>
            <a:r>
              <a:rPr lang="ar-S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PT Bold Heading" pitchFamily="2" charset="-78"/>
              </a:rPr>
              <a:t>الحركية </a:t>
            </a:r>
            <a:r>
              <a:rPr lang="en-US" sz="2400" dirty="0" smtClean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PT Bold Heading" pitchFamily="2" charset="-78"/>
              </a:rPr>
              <a:t>KE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20483" name="مستطيل 6"/>
          <p:cNvSpPr>
            <a:spLocks noChangeArrowheads="1"/>
          </p:cNvSpPr>
          <p:nvPr/>
        </p:nvSpPr>
        <p:spPr bwMode="auto">
          <a:xfrm>
            <a:off x="1142976" y="5539103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dirty="0">
                <a:cs typeface="PT Bold Heading" pitchFamily="2" charset="-78"/>
              </a:rPr>
              <a:t> تساوي حاصل ضرب نصف كتلة الجسم في مربع  </a:t>
            </a:r>
            <a:r>
              <a:rPr lang="ar-SA" sz="2400" dirty="0" smtClean="0">
                <a:cs typeface="PT Bold Heading" pitchFamily="2" charset="-78"/>
              </a:rPr>
              <a:t>سرعته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71472" y="3753153"/>
            <a:ext cx="81803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>
              <a:defRPr/>
            </a:pPr>
            <a:r>
              <a:rPr lang="ar-SA" sz="2200" dirty="0">
                <a:solidFill>
                  <a:schemeClr val="tx1">
                    <a:lumMod val="85000"/>
                    <a:lumOff val="15000"/>
                  </a:schemeClr>
                </a:solidFill>
                <a:cs typeface="PT Bold Heading" pitchFamily="2" charset="-78"/>
              </a:rPr>
              <a:t>لاحظ أن طاقة الحركة </a:t>
            </a:r>
            <a:r>
              <a:rPr lang="en-US" sz="2200" dirty="0">
                <a:solidFill>
                  <a:srgbClr val="FF0000"/>
                </a:solidFill>
                <a:cs typeface="PT Bold Heading" pitchFamily="2" charset="-78"/>
              </a:rPr>
              <a:t>KE</a:t>
            </a:r>
            <a:r>
              <a:rPr lang="ar-SA" sz="2200" dirty="0">
                <a:solidFill>
                  <a:schemeClr val="tx1">
                    <a:lumMod val="85000"/>
                    <a:lumOff val="15000"/>
                  </a:schemeClr>
                </a:solidFill>
                <a:cs typeface="PT Bold Heading" pitchFamily="2" charset="-78"/>
              </a:rPr>
              <a:t> دائما موجبة ولكن التغير في طاقة </a:t>
            </a:r>
            <a:r>
              <a:rPr lang="ar-SA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PT Bold Heading" pitchFamily="2" charset="-78"/>
              </a:rPr>
              <a:t>الحركة</a:t>
            </a:r>
            <a:r>
              <a:rPr lang="en-US" sz="2200" dirty="0" smtClean="0">
                <a:solidFill>
                  <a:srgbClr val="FF0000"/>
                </a:solidFill>
                <a:cs typeface="PT Bold Heading" pitchFamily="2" charset="-78"/>
              </a:rPr>
              <a:t>KE</a:t>
            </a:r>
            <a:r>
              <a:rPr lang="en-US" sz="2200" dirty="0" smtClean="0">
                <a:cs typeface="PT Bold Heading" pitchFamily="2" charset="-78"/>
              </a:rPr>
              <a:t> 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cs typeface="PT Bold Heading" pitchFamily="2" charset="-78"/>
              </a:rPr>
              <a:t> </a:t>
            </a:r>
            <a:r>
              <a:rPr lang="ar-SA" sz="2200" dirty="0">
                <a:solidFill>
                  <a:schemeClr val="tx1">
                    <a:lumMod val="85000"/>
                    <a:lumOff val="15000"/>
                  </a:schemeClr>
                </a:solidFill>
                <a:cs typeface="PT Bold Heading" pitchFamily="2" charset="-78"/>
              </a:rPr>
              <a:t> </a:t>
            </a:r>
            <a:r>
              <a:rPr lang="ar-OM" sz="2200" dirty="0">
                <a:solidFill>
                  <a:schemeClr val="tx1">
                    <a:lumMod val="85000"/>
                    <a:lumOff val="15000"/>
                  </a:schemeClr>
                </a:solidFill>
                <a:cs typeface="PT Bold Heading" pitchFamily="2" charset="-78"/>
              </a:rPr>
              <a:t> </a:t>
            </a:r>
            <a:r>
              <a:rPr lang="ar-SA" sz="2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PT Bold Heading" pitchFamily="2" charset="-78"/>
              </a:rPr>
              <a:t>يمكن </a:t>
            </a:r>
            <a:r>
              <a:rPr lang="ar-SA" sz="2200" dirty="0">
                <a:solidFill>
                  <a:schemeClr val="tx1">
                    <a:lumMod val="85000"/>
                    <a:lumOff val="15000"/>
                  </a:schemeClr>
                </a:solidFill>
                <a:cs typeface="PT Bold Heading" pitchFamily="2" charset="-78"/>
              </a:rPr>
              <a:t>أن يكون سالباً أو موجباً أو صفراً.</a:t>
            </a:r>
          </a:p>
        </p:txBody>
      </p:sp>
      <p:sp>
        <p:nvSpPr>
          <p:cNvPr id="6" name="مستطيل 6"/>
          <p:cNvSpPr>
            <a:spLocks noChangeArrowheads="1"/>
          </p:cNvSpPr>
          <p:nvPr/>
        </p:nvSpPr>
        <p:spPr bwMode="auto">
          <a:xfrm>
            <a:off x="1357290" y="4896161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2800" dirty="0">
                <a:solidFill>
                  <a:srgbClr val="7030A0"/>
                </a:solidFill>
                <a:cs typeface="PT Bold Heading" pitchFamily="2" charset="-78"/>
              </a:rPr>
              <a:t> الطاقة الحركية، ويعبر عنها بالرمز .</a:t>
            </a:r>
            <a:r>
              <a:rPr lang="en-US" sz="2800" dirty="0" smtClean="0">
                <a:solidFill>
                  <a:srgbClr val="7030A0"/>
                </a:solidFill>
                <a:cs typeface="PT Bold Heading" pitchFamily="2" charset="-78"/>
              </a:rPr>
              <a:t>KE</a:t>
            </a:r>
            <a:r>
              <a:rPr lang="ar-SA" sz="1600" i="1" dirty="0" smtClean="0">
                <a:solidFill>
                  <a:srgbClr val="7030A0"/>
                </a:solidFill>
                <a:cs typeface="PT Bold Heading" pitchFamily="2" charset="-78"/>
              </a:rPr>
              <a:t>  </a:t>
            </a:r>
            <a:endParaRPr lang="ar-SA" sz="16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pic>
        <p:nvPicPr>
          <p:cNvPr id="3075" name="Picture 3" descr="15_062005_01"/>
          <p:cNvPicPr>
            <a:picLocks noChangeAspect="1" noChangeArrowheads="1"/>
          </p:cNvPicPr>
          <p:nvPr/>
        </p:nvPicPr>
        <p:blipFill>
          <a:blip r:embed="rId3"/>
          <a:srcRect r="40884" b="5360"/>
          <a:stretch>
            <a:fillRect/>
          </a:stretch>
        </p:blipFill>
        <p:spPr bwMode="auto">
          <a:xfrm>
            <a:off x="428596" y="928670"/>
            <a:ext cx="3135951" cy="169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9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4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48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مستطيل 3"/>
          <p:cNvSpPr>
            <a:spLocks noChangeArrowheads="1"/>
          </p:cNvSpPr>
          <p:nvPr/>
        </p:nvSpPr>
        <p:spPr bwMode="auto">
          <a:xfrm>
            <a:off x="1571604" y="2714620"/>
            <a:ext cx="2786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400" b="1" dirty="0">
                <a:solidFill>
                  <a:schemeClr val="accent5">
                    <a:lumMod val="50000"/>
                  </a:schemeClr>
                </a:solidFill>
                <a:cs typeface="PT Bold Heading" pitchFamily="2" charset="-78"/>
              </a:rPr>
              <a:t> 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cs typeface="PT Bold Heading" pitchFamily="2" charset="-78"/>
              </a:rPr>
              <a:t>W = </a:t>
            </a:r>
            <a:r>
              <a:rPr lang="el-GR" sz="4400" b="1" i="1" dirty="0">
                <a:solidFill>
                  <a:schemeClr val="accent5">
                    <a:lumMod val="50000"/>
                  </a:schemeClr>
                </a:solidFill>
                <a:cs typeface="PT Bold Heading" pitchFamily="2" charset="-78"/>
              </a:rPr>
              <a:t>Δ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cs typeface="PT Bold Heading" pitchFamily="2" charset="-78"/>
              </a:rPr>
              <a:t>KE</a:t>
            </a:r>
          </a:p>
          <a:p>
            <a:pPr algn="ctr">
              <a:defRPr/>
            </a:pPr>
            <a:r>
              <a:rPr lang="ar-SA" sz="1400" dirty="0">
                <a:cs typeface="PT Bold Heading" pitchFamily="2" charset="-78"/>
              </a:rPr>
              <a:t> </a:t>
            </a:r>
          </a:p>
        </p:txBody>
      </p:sp>
      <p:sp>
        <p:nvSpPr>
          <p:cNvPr id="21507" name="مستطيل 3"/>
          <p:cNvSpPr>
            <a:spLocks noChangeArrowheads="1"/>
          </p:cNvSpPr>
          <p:nvPr/>
        </p:nvSpPr>
        <p:spPr bwMode="auto">
          <a:xfrm>
            <a:off x="428596" y="1714488"/>
            <a:ext cx="46577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4000" b="1" cap="all" dirty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PT Bold Heading" pitchFamily="2" charset="-78"/>
              </a:rPr>
              <a:t>نظرية الشغل – </a:t>
            </a:r>
            <a:r>
              <a:rPr lang="ar-SA" sz="40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PT Bold Heading" pitchFamily="2" charset="-78"/>
              </a:rPr>
              <a:t>الطاقة</a:t>
            </a:r>
            <a:endParaRPr lang="ar-SA" sz="4000" b="1" cap="all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PT Bold Heading" pitchFamily="2" charset="-78"/>
            </a:endParaRPr>
          </a:p>
        </p:txBody>
      </p:sp>
      <p:sp>
        <p:nvSpPr>
          <p:cNvPr id="21508" name="مستطيل 3"/>
          <p:cNvSpPr>
            <a:spLocks noChangeArrowheads="1"/>
          </p:cNvSpPr>
          <p:nvPr/>
        </p:nvSpPr>
        <p:spPr bwMode="auto">
          <a:xfrm>
            <a:off x="0" y="3714752"/>
            <a:ext cx="821537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cs typeface="PT Bold Heading" pitchFamily="2" charset="-78"/>
              </a:rPr>
              <a:t>  </a:t>
            </a:r>
            <a:endParaRPr lang="en-US" sz="1100" b="1" i="1" dirty="0">
              <a:cs typeface="PT Bold Heading" pitchFamily="2" charset="-78"/>
            </a:endParaRPr>
          </a:p>
          <a:p>
            <a:r>
              <a:rPr lang="ar-SA" sz="3600" dirty="0">
                <a:cs typeface="PT Bold Heading" pitchFamily="2" charset="-78"/>
              </a:rPr>
              <a:t>الشغل يساوي التغير في الطاقة الحركية.</a:t>
            </a:r>
          </a:p>
        </p:txBody>
      </p:sp>
      <p:pic>
        <p:nvPicPr>
          <p:cNvPr id="4099" name="Picture 3" descr="GP030101"/>
          <p:cNvPicPr>
            <a:picLocks noChangeAspect="1" noChangeArrowheads="1"/>
          </p:cNvPicPr>
          <p:nvPr/>
        </p:nvPicPr>
        <p:blipFill>
          <a:blip r:embed="rId3"/>
          <a:srcRect t="24343"/>
          <a:stretch>
            <a:fillRect/>
          </a:stretch>
        </p:blipFill>
        <p:spPr bwMode="auto">
          <a:xfrm>
            <a:off x="0" y="4714884"/>
            <a:ext cx="375285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4000496" y="5000636"/>
            <a:ext cx="4905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defRPr/>
            </a:pPr>
            <a:r>
              <a:rPr lang="ar-SA" sz="2400" dirty="0">
                <a:cs typeface="PT Bold Heading" pitchFamily="2" charset="-78"/>
              </a:rPr>
              <a:t>إن العلاقة بين الشغل المبذول والتغير في الطاقة الناتجة </a:t>
            </a:r>
            <a:r>
              <a:rPr lang="ar-SA" sz="2400" dirty="0" smtClean="0">
                <a:cs typeface="PT Bold Heading" pitchFamily="2" charset="-78"/>
              </a:rPr>
              <a:t>تم </a:t>
            </a:r>
            <a:r>
              <a:rPr lang="ar-SA" sz="2400" dirty="0">
                <a:cs typeface="PT Bold Heading" pitchFamily="2" charset="-78"/>
              </a:rPr>
              <a:t>تحديدها في القرن  التاسع عشر على يد العالم اسمه "</a:t>
            </a:r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PT Bold Heading" pitchFamily="2" charset="-78"/>
              </a:rPr>
              <a:t>جول</a:t>
            </a:r>
            <a:r>
              <a:rPr lang="ar-SA" sz="2400" dirty="0">
                <a:cs typeface="PT Bold Heading" pitchFamily="2" charset="-78"/>
              </a:rPr>
              <a:t>" ...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مستطيل 1"/>
          <p:cNvSpPr>
            <a:spLocks noChangeArrowheads="1"/>
          </p:cNvSpPr>
          <p:nvPr/>
        </p:nvSpPr>
        <p:spPr bwMode="auto">
          <a:xfrm>
            <a:off x="2571736" y="506536"/>
            <a:ext cx="4224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4000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cs typeface="PT Bold Heading" pitchFamily="2" charset="-78"/>
              </a:rPr>
              <a:t>حســـاب الشغــــل</a:t>
            </a:r>
            <a:endParaRPr lang="ar-SA" sz="4000" dirty="0">
              <a:ln>
                <a:solidFill>
                  <a:schemeClr val="tx1"/>
                </a:solidFill>
              </a:ln>
              <a:solidFill>
                <a:srgbClr val="008000"/>
              </a:solidFill>
              <a:cs typeface="PT Bold Heading" pitchFamily="2" charset="-78"/>
            </a:endParaRPr>
          </a:p>
        </p:txBody>
      </p:sp>
      <p:pic>
        <p:nvPicPr>
          <p:cNvPr id="5" name="Picture 6" descr="lect%20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357694"/>
            <a:ext cx="7643834" cy="192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786050" y="2984504"/>
            <a:ext cx="4029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4000" b="1" i="1" dirty="0">
                <a:solidFill>
                  <a:srgbClr val="00B050"/>
                </a:solidFill>
              </a:rPr>
              <a:t>W</a:t>
            </a:r>
            <a:r>
              <a:rPr lang="en-GB" sz="4000" b="1" dirty="0">
                <a:solidFill>
                  <a:srgbClr val="00B050"/>
                </a:solidFill>
              </a:rPr>
              <a:t> =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i="1" dirty="0">
                <a:solidFill>
                  <a:srgbClr val="FF0000"/>
                </a:solidFill>
              </a:rPr>
              <a:t>F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 err="1">
                <a:solidFill>
                  <a:srgbClr val="FF0000"/>
                </a:solidFill>
              </a:rPr>
              <a:t>cos</a:t>
            </a:r>
            <a:r>
              <a:rPr lang="en-US" sz="4000" b="1" dirty="0">
                <a:solidFill>
                  <a:srgbClr val="FF0000"/>
                </a:solidFill>
              </a:rPr>
              <a:t>q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US" sz="6000" b="1" i="1" dirty="0">
                <a:solidFill>
                  <a:srgbClr val="00B050"/>
                </a:solidFill>
              </a:rPr>
              <a:t>d</a:t>
            </a:r>
            <a:r>
              <a:rPr lang="en-GB" sz="6000" b="1" dirty="0">
                <a:solidFill>
                  <a:srgbClr val="00B050"/>
                </a:solidFill>
              </a:rPr>
              <a:t> </a:t>
            </a:r>
            <a:r>
              <a:rPr lang="en-GB" sz="6000" b="1" dirty="0"/>
              <a:t> </a:t>
            </a:r>
            <a:r>
              <a:rPr lang="en-US" sz="2400" dirty="0"/>
              <a:t>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857620" y="2341562"/>
            <a:ext cx="202088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W =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</a:rPr>
              <a:t>Fd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ar-SA" sz="4000" dirty="0"/>
          </a:p>
        </p:txBody>
      </p:sp>
      <p:sp>
        <p:nvSpPr>
          <p:cNvPr id="8" name="مستطيل 7"/>
          <p:cNvSpPr/>
          <p:nvPr/>
        </p:nvSpPr>
        <p:spPr>
          <a:xfrm>
            <a:off x="857224" y="1484306"/>
            <a:ext cx="7032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smtClean="0">
                <a:solidFill>
                  <a:schemeClr val="tx2"/>
                </a:solidFill>
                <a:cs typeface="PT Bold Heading" pitchFamily="2" charset="-78"/>
              </a:rPr>
              <a:t>قوة منتظمة تعمل زاوية مع اتجاه الحركة       </a:t>
            </a:r>
            <a:endParaRPr lang="ar-SA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6" grpId="0"/>
      <p:bldP spid="6" grpId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مستطيل 3"/>
          <p:cNvSpPr>
            <a:spLocks noChangeArrowheads="1"/>
          </p:cNvSpPr>
          <p:nvPr/>
        </p:nvSpPr>
        <p:spPr bwMode="auto">
          <a:xfrm>
            <a:off x="1643042" y="3571876"/>
            <a:ext cx="607223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36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PT Bold Heading" pitchFamily="2" charset="-78"/>
              </a:rPr>
              <a:t> </a:t>
            </a:r>
          </a:p>
          <a:p>
            <a:r>
              <a:rPr lang="ar-SA" sz="36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PT Bold Heading" pitchFamily="2" charset="-78"/>
              </a:rPr>
              <a:t>          ( </a:t>
            </a:r>
            <a:r>
              <a:rPr lang="en-US" sz="3600" i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PT Bold Heading" pitchFamily="2" charset="-78"/>
              </a:rPr>
              <a:t>W = </a:t>
            </a:r>
            <a:r>
              <a:rPr lang="en-US" sz="3600" i="1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PT Bold Heading" pitchFamily="2" charset="-78"/>
              </a:rPr>
              <a:t>Fd</a:t>
            </a:r>
            <a:r>
              <a:rPr lang="en-US" sz="3600" i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PT Bold Heading" pitchFamily="2" charset="-78"/>
              </a:rPr>
              <a:t> </a:t>
            </a:r>
            <a:r>
              <a:rPr lang="en-US" sz="3600" i="1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PT Bold Heading" pitchFamily="2" charset="-78"/>
              </a:rPr>
              <a:t>cos</a:t>
            </a:r>
            <a:r>
              <a:rPr lang="en-US" sz="3600" i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PT Bold Heading" pitchFamily="2" charset="-78"/>
              </a:rPr>
              <a:t> </a:t>
            </a:r>
            <a:r>
              <a:rPr lang="el-GR" sz="3600" i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PT Bold Heading" pitchFamily="2" charset="-78"/>
              </a:rPr>
              <a:t>θ </a:t>
            </a:r>
            <a:r>
              <a:rPr lang="ar-SA" sz="3600" i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PT Bold Heading" pitchFamily="2" charset="-78"/>
              </a:rPr>
              <a:t>  الشغـل  </a:t>
            </a:r>
            <a:r>
              <a:rPr lang="ar-SA" sz="3600" i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PT Bold Heading" pitchFamily="2" charset="-78"/>
              </a:rPr>
              <a:t>) </a:t>
            </a:r>
          </a:p>
          <a:p>
            <a:endParaRPr lang="ar-SA" sz="3600" dirty="0">
              <a:ln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30723" name="مستطيل 1"/>
          <p:cNvSpPr>
            <a:spLocks noChangeArrowheads="1"/>
          </p:cNvSpPr>
          <p:nvPr/>
        </p:nvSpPr>
        <p:spPr bwMode="auto">
          <a:xfrm>
            <a:off x="714348" y="1357298"/>
            <a:ext cx="7500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cs typeface="PT Bold Heading" pitchFamily="2" charset="-78"/>
              </a:rPr>
              <a:t>  الشغل في حالة وجود زاوية بين القوة والإزاحة</a:t>
            </a: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571472" y="2428868"/>
            <a:ext cx="7848600" cy="106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200" dirty="0">
                <a:cs typeface="PT Bold Heading" pitchFamily="2" charset="-78"/>
              </a:rPr>
              <a:t> </a:t>
            </a:r>
            <a:r>
              <a:rPr lang="ar-SA" sz="2200" dirty="0" smtClean="0">
                <a:cs typeface="PT Bold Heading" pitchFamily="2" charset="-78"/>
              </a:rPr>
              <a:t>  </a:t>
            </a:r>
            <a:r>
              <a:rPr lang="ar-SA" sz="2200" dirty="0">
                <a:cs typeface="PT Bold Heading" pitchFamily="2" charset="-78"/>
              </a:rPr>
              <a:t>الشغل يساوي حاصل ضرب القوة والإزاحة في جيب تمام الزاوية المحصورة القوة واتجاه الإزاحة.يعطى بالمعادلة </a:t>
            </a:r>
            <a:r>
              <a:rPr lang="ar-SA" sz="2200" dirty="0" smtClean="0">
                <a:cs typeface="PT Bold Heading" pitchFamily="2" charset="-78"/>
              </a:rPr>
              <a:t>:</a:t>
            </a:r>
            <a:endParaRPr lang="ar-SA" sz="2200" dirty="0"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3072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مستطيل 1"/>
          <p:cNvSpPr>
            <a:spLocks noChangeArrowheads="1"/>
          </p:cNvSpPr>
          <p:nvPr/>
        </p:nvSpPr>
        <p:spPr bwMode="auto">
          <a:xfrm>
            <a:off x="3428992" y="214290"/>
            <a:ext cx="53006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 إيجاد الشغل المبذول عندما تتغير القوى المؤثرة</a:t>
            </a:r>
            <a:endParaRPr lang="ar-SA" sz="2800" b="1" i="1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3" name="Picture 5" descr="lect%209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643314"/>
            <a:ext cx="6429420" cy="28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488" y="1357298"/>
            <a:ext cx="60626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>
              <a:defRPr/>
            </a:pP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إن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استخدام مفهوم الشغل سوف يساعدنا في التعامل مع الحركة عندما تكون القوة غير منتظمة، ولتوضيح ذلك دعنا نفترض أن قوة منتظمة قدرها 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10N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تؤثر على جسم ليتحرك مسافة من </a:t>
            </a:r>
            <a:r>
              <a:rPr lang="en-GB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x</a:t>
            </a:r>
            <a:r>
              <a:rPr lang="en-GB" sz="2000" baseline="-300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i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=5m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إلى </a:t>
            </a:r>
            <a:r>
              <a:rPr lang="en-GB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x</a:t>
            </a:r>
            <a:r>
              <a:rPr lang="en-GB" sz="2000" baseline="-30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f</a:t>
            </a:r>
            <a:r>
              <a:rPr lang="en-GB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=25m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وبالتالي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فإن الإزاحة 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مقدارها  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20m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، ولتمثيل ذلك بيانياً نرسم محور القوة ومحور الإزاحة كما في الشكل، وبالتالي تكون القوة هي خط مستقيم يوازي محور </a:t>
            </a:r>
            <a:r>
              <a:rPr lang="en-GB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x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.</a:t>
            </a:r>
            <a:r>
              <a:rPr lang="en-US" sz="2000" dirty="0" smtClean="0">
                <a:solidFill>
                  <a:schemeClr val="bg1"/>
                </a:solidFill>
                <a:cs typeface="PT Bold Heading" pitchFamily="2" charset="-78"/>
              </a:rPr>
              <a:t> </a:t>
            </a:r>
            <a:endParaRPr lang="ar-SA" sz="2000" dirty="0" smtClean="0">
              <a:solidFill>
                <a:schemeClr val="bg1"/>
              </a:solidFill>
              <a:cs typeface="PT Bold Heading" pitchFamily="2" charset="-78"/>
            </a:endParaRPr>
          </a:p>
          <a:p>
            <a:pPr algn="justLow">
              <a:defRPr/>
            </a:pPr>
            <a:r>
              <a:rPr lang="en-US" sz="2000" dirty="0">
                <a:cs typeface="PT Bold Heading" pitchFamily="2" charset="-78"/>
              </a:rPr>
              <a:t>       </a:t>
            </a:r>
            <a:r>
              <a:rPr lang="en-US" sz="900" dirty="0">
                <a:cs typeface="PT Bold Heading" pitchFamily="2" charset="-78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lang="en-US" sz="1200" dirty="0"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ect%209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214686"/>
            <a:ext cx="6343664" cy="307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071802" y="428604"/>
            <a:ext cx="56435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أما في حالة كون القوة متغيرة خلال الإزاحة .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143240" y="1142984"/>
            <a:ext cx="5572164" cy="15735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في هذه الحالة نأخذ إزاحة صغيرة قدرها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pitchFamily="18" charset="2"/>
                <a:cs typeface="PT Bold Heading" pitchFamily="2" charset="-78"/>
              </a:rPr>
              <a:t>D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PT Bold Heading" pitchFamily="2" charset="-78"/>
              </a:rPr>
              <a:t>x</a:t>
            </a:r>
            <a:r>
              <a:rPr lang="ar-SA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 حتى تكون القوة المؤثرة لهذه الإزاحة منتظمة وهنا يكون الشغل المبذول يعطى بالعلاقة التالية :</a:t>
            </a:r>
            <a:endParaRPr lang="ar-SA" sz="2200" dirty="0"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مستطيل 1"/>
          <p:cNvSpPr>
            <a:spLocks noChangeArrowheads="1"/>
          </p:cNvSpPr>
          <p:nvPr/>
        </p:nvSpPr>
        <p:spPr bwMode="auto">
          <a:xfrm>
            <a:off x="714348" y="1571612"/>
            <a:ext cx="769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SA" sz="23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cs typeface="PT Bold Heading" pitchFamily="2" charset="-78"/>
              </a:rPr>
              <a:t>   يربط </a:t>
            </a:r>
            <a:r>
              <a:rPr lang="ar-SA" sz="23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cs typeface="PT Bold Heading" pitchFamily="2" charset="-78"/>
              </a:rPr>
              <a:t>قانون نيوتن الثاني للحركة القوة المحصلة المؤثرة في جسم ما مع تسارعه..</a:t>
            </a:r>
          </a:p>
          <a:p>
            <a:pPr algn="justLow"/>
            <a:r>
              <a:rPr lang="ar-SA" sz="23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cs typeface="PT Bold Heading" pitchFamily="2" charset="-78"/>
              </a:rPr>
              <a:t>    </a:t>
            </a:r>
            <a:r>
              <a:rPr lang="ar-SA" sz="23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cs typeface="PT Bold Heading" pitchFamily="2" charset="-78"/>
              </a:rPr>
              <a:t>فإذا أثرت عدة قوى في نظام،فاحسب الشغل الذي تبذله كل قوة، ثم اجمع </a:t>
            </a:r>
            <a:r>
              <a:rPr lang="ar-SA" sz="23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cs typeface="PT Bold Heading" pitchFamily="2" charset="-78"/>
              </a:rPr>
              <a:t>النتائج .</a:t>
            </a:r>
            <a:endParaRPr lang="ar-SA" sz="2300" dirty="0">
              <a:ln>
                <a:solidFill>
                  <a:schemeClr val="tx1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00166" y="428604"/>
            <a:ext cx="62183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SA" sz="4400" b="1" spc="50" dirty="0" smtClean="0">
                <a:ln w="12700" cmpd="sng">
                  <a:solidFill>
                    <a:srgbClr val="6633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PT Bold Heading" pitchFamily="2" charset="-78"/>
              </a:rPr>
              <a:t>الشغل الذي تبذله عدة قوى </a:t>
            </a:r>
            <a:endParaRPr lang="ar-SA" sz="4400" b="1" spc="50" dirty="0">
              <a:ln w="12700" cmpd="sng">
                <a:solidFill>
                  <a:srgbClr val="6633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PT Bold Heading" pitchFamily="2" charset="-78"/>
            </a:endParaRPr>
          </a:p>
        </p:txBody>
      </p:sp>
      <p:pic>
        <p:nvPicPr>
          <p:cNvPr id="6147" name="Picture 3" descr="670px-Calculate-Work-Step-1-Version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214686"/>
            <a:ext cx="414340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28662" y="1357298"/>
            <a:ext cx="292895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القــــدرة</a:t>
            </a:r>
            <a:endParaRPr lang="ar-SA" sz="4800" dirty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28596" y="5357826"/>
            <a:ext cx="8286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rgbClr val="C00000"/>
                </a:solidFill>
                <a:cs typeface="PT Bold Heading" pitchFamily="2" charset="-78"/>
              </a:rPr>
              <a:t>س / من له قدرة أكبر الرجل أم الحصان أم أنهما متساويان في القدرة ؟</a:t>
            </a:r>
          </a:p>
        </p:txBody>
      </p:sp>
      <p:pic>
        <p:nvPicPr>
          <p:cNvPr id="5" name="صورة 4" descr="نشاط 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857496"/>
            <a:ext cx="6610350" cy="25527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6858016" y="2357430"/>
            <a:ext cx="14287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0070C0"/>
                </a:solidFill>
                <a:cs typeface="PT Bold Heading" pitchFamily="2" charset="-78"/>
              </a:rPr>
              <a:t>نشاط : </a:t>
            </a:r>
            <a:endParaRPr lang="ar-SA" sz="28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00034" y="5792948"/>
            <a:ext cx="8143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cs typeface="PT Bold Heading" pitchFamily="2" charset="-78"/>
              </a:rPr>
              <a:t>إنّ كلا من الرجل والحصان يقومان برفع جسم إلى نفس الارتفاع خلال الزمن نفسه ، ولكنهما يختلفان في مقدار القوة المؤثرة ، </a:t>
            </a:r>
            <a:r>
              <a:rPr lang="ar-SA" sz="2000" dirty="0" err="1" smtClean="0">
                <a:cs typeface="PT Bold Heading" pitchFamily="2" charset="-78"/>
              </a:rPr>
              <a:t>ل</a:t>
            </a:r>
            <a:r>
              <a:rPr lang="ar-S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ذ</a:t>
            </a:r>
            <a:r>
              <a:rPr lang="ar-SA" sz="2000" dirty="0" err="1" smtClean="0">
                <a:cs typeface="PT Bold Heading" pitchFamily="2" charset="-78"/>
              </a:rPr>
              <a:t>ك</a:t>
            </a:r>
            <a:r>
              <a:rPr lang="ar-SA" sz="2000" dirty="0" smtClean="0">
                <a:cs typeface="PT Bold Heading" pitchFamily="2" charset="-78"/>
              </a:rPr>
              <a:t> فقدرة الحصان أكبر . </a:t>
            </a:r>
            <a:endParaRPr lang="ar-SA" sz="2000" dirty="0"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3929058" cy="29289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8677" name="مستطيل 4"/>
          <p:cNvSpPr>
            <a:spLocks noChangeArrowheads="1"/>
          </p:cNvSpPr>
          <p:nvPr/>
        </p:nvSpPr>
        <p:spPr bwMode="auto">
          <a:xfrm>
            <a:off x="3786182" y="4357694"/>
            <a:ext cx="457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SA" dirty="0">
                <a:cs typeface="PT Bold Heading" pitchFamily="2" charset="-78"/>
              </a:rPr>
              <a:t> </a:t>
            </a:r>
            <a:r>
              <a:rPr lang="ar-SA" sz="3200" dirty="0">
                <a:cs typeface="PT Bold Heading" pitchFamily="2" charset="-78"/>
              </a:rPr>
              <a:t>ووحدة القياس </a:t>
            </a:r>
          </a:p>
          <a:p>
            <a:pPr>
              <a:defRPr/>
            </a:pPr>
            <a:r>
              <a:rPr lang="ar-SA" sz="3200" dirty="0">
                <a:cs typeface="PT Bold Heading" pitchFamily="2" charset="-78"/>
              </a:rPr>
              <a:t>                    </a:t>
            </a:r>
            <a:r>
              <a:rPr lang="ar-SA" sz="3200" dirty="0" err="1" smtClean="0">
                <a:solidFill>
                  <a:srgbClr val="C00000"/>
                </a:solidFill>
                <a:cs typeface="PT Bold Heading" pitchFamily="2" charset="-78"/>
              </a:rPr>
              <a:t>الــــواط</a:t>
            </a:r>
            <a:r>
              <a:rPr lang="ar-SA" sz="3200" dirty="0" smtClean="0">
                <a:solidFill>
                  <a:srgbClr val="C00000"/>
                </a:solidFill>
                <a:cs typeface="PT Bold Heading" pitchFamily="2" charset="-78"/>
              </a:rPr>
              <a:t>  </a:t>
            </a:r>
            <a:endParaRPr lang="ar-SA" sz="32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143372" y="3286124"/>
            <a:ext cx="1858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 =  W /  t</a:t>
            </a:r>
            <a:endParaRPr lang="ar-SA" sz="3200" dirty="0"/>
          </a:p>
        </p:txBody>
      </p:sp>
      <p:sp>
        <p:nvSpPr>
          <p:cNvPr id="7" name="مستطيل 6"/>
          <p:cNvSpPr/>
          <p:nvPr/>
        </p:nvSpPr>
        <p:spPr>
          <a:xfrm>
            <a:off x="714348" y="2351087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defRPr/>
            </a:pPr>
            <a:r>
              <a:rPr lang="ar-SA" sz="2800" dirty="0" smtClean="0">
                <a:cs typeface="PT Bold Heading" pitchFamily="2" charset="-78"/>
              </a:rPr>
              <a:t>القدرة تساوي الشغل المبذول مقسومًا على الزمن اللازم لإنجاز الشغل ..</a:t>
            </a:r>
            <a:endParaRPr lang="ar-SA" sz="2800" dirty="0"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286512" y="357166"/>
            <a:ext cx="23574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chemeClr val="accent3">
                    <a:lumMod val="50000"/>
                  </a:schemeClr>
                </a:solidFill>
                <a:cs typeface="PT Bold Heading" pitchFamily="2" charset="-78"/>
              </a:rPr>
              <a:t>تجربة استهلالية :</a:t>
            </a:r>
            <a:endParaRPr lang="ar-SA" sz="2400" dirty="0">
              <a:solidFill>
                <a:schemeClr val="accent3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071670" y="928670"/>
            <a:ext cx="52864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ما العوامل المؤثرة في الطاقة ؟</a:t>
            </a:r>
            <a:endParaRPr lang="ar-SA" sz="320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5" name="تجربة إستهلالية - الفصل الثالث (الطاقة والشغل) ف2 00_00_02-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1714488"/>
            <a:ext cx="7572428" cy="4572032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0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تجربة (صعود السلم والقدرة ) فيزياء 2 00_00_13-00_02_0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857620" y="142852"/>
            <a:ext cx="171451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rgbClr val="C00000"/>
                </a:solidFill>
                <a:cs typeface="PT Bold Heading" pitchFamily="2" charset="-78"/>
              </a:rPr>
              <a:t>الآلات</a:t>
            </a:r>
            <a:endParaRPr lang="ar-SA" sz="44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85720" y="928670"/>
            <a:ext cx="8572560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يستخدم الناس الآلات يومياً ، فبعضها أدوات بسيطة ، ومنها فتاحة الزجاجات ومفك البراغي وبعضها الآخر مركباً ومنها الدراجة الهوائية والسيارة ، وسواء كانت تدار بالمحركات أم بقوى بشرية فهي تؤدي في النهاية إلى تسهيل أداء المهام ، كما تؤدي الآلة إلى تخفيف الحمل ، وذلك بتغيير مقدار القوة أو اتجاهها حتى تتناسب القوة مع مقدرة الآلة أو الشخص .</a:t>
            </a:r>
            <a:endParaRPr lang="ar-SA" sz="2200" dirty="0">
              <a:cs typeface="PT Bold Heading" pitchFamily="2" charset="-78"/>
            </a:endParaRPr>
          </a:p>
        </p:txBody>
      </p:sp>
      <p:pic>
        <p:nvPicPr>
          <p:cNvPr id="7" name="صورة 6" descr="نشاط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714620"/>
            <a:ext cx="7952434" cy="371477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نشاط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000372"/>
            <a:ext cx="1714512" cy="139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مستطيل 9"/>
          <p:cNvSpPr>
            <a:spLocks noChangeArrowheads="1"/>
          </p:cNvSpPr>
          <p:nvPr/>
        </p:nvSpPr>
        <p:spPr bwMode="auto">
          <a:xfrm>
            <a:off x="2928926" y="357166"/>
            <a:ext cx="3716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dirty="0">
                <a:solidFill>
                  <a:srgbClr val="663300"/>
                </a:solidFill>
                <a:cs typeface="PT Bold Heading" pitchFamily="2" charset="-78"/>
              </a:rPr>
              <a:t>فوائد الآلات </a:t>
            </a:r>
          </a:p>
        </p:txBody>
      </p:sp>
      <p:sp>
        <p:nvSpPr>
          <p:cNvPr id="20484" name="مستطيل 3"/>
          <p:cNvSpPr>
            <a:spLocks noChangeArrowheads="1"/>
          </p:cNvSpPr>
          <p:nvPr/>
        </p:nvSpPr>
        <p:spPr bwMode="auto">
          <a:xfrm>
            <a:off x="3143240" y="1285860"/>
            <a:ext cx="36840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2400" dirty="0" smtClean="0">
                <a:cs typeface="PT Bold Heading" pitchFamily="2" charset="-78"/>
              </a:rPr>
              <a:t>* تؤدي إلى </a:t>
            </a:r>
            <a:r>
              <a:rPr lang="ar-SA" sz="2400" dirty="0">
                <a:cs typeface="PT Bold Heading" pitchFamily="2" charset="-78"/>
              </a:rPr>
              <a:t>تسهيل أداء </a:t>
            </a:r>
            <a:r>
              <a:rPr lang="ar-SA" sz="2400" dirty="0" smtClean="0">
                <a:cs typeface="PT Bold Heading" pitchFamily="2" charset="-78"/>
              </a:rPr>
              <a:t>المهام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20485" name="مستطيل 4"/>
          <p:cNvSpPr>
            <a:spLocks noChangeArrowheads="1"/>
          </p:cNvSpPr>
          <p:nvPr/>
        </p:nvSpPr>
        <p:spPr bwMode="auto">
          <a:xfrm>
            <a:off x="3143240" y="1928802"/>
            <a:ext cx="3613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2400" dirty="0" smtClean="0">
                <a:cs typeface="PT Bold Heading" pitchFamily="2" charset="-78"/>
              </a:rPr>
              <a:t>* وتؤدي </a:t>
            </a:r>
            <a:r>
              <a:rPr lang="ar-SA" sz="2400" dirty="0">
                <a:cs typeface="PT Bold Heading" pitchFamily="2" charset="-78"/>
              </a:rPr>
              <a:t>إلى </a:t>
            </a:r>
            <a:r>
              <a:rPr lang="ar-SA" sz="2400" dirty="0" smtClean="0">
                <a:cs typeface="PT Bold Heading" pitchFamily="2" charset="-78"/>
              </a:rPr>
              <a:t>تخفيــف الحمــل .</a:t>
            </a:r>
            <a:endParaRPr lang="ar-SA" sz="2400" dirty="0">
              <a:cs typeface="PT Bold Heading" pitchFamily="2" charset="-78"/>
            </a:endParaRPr>
          </a:p>
        </p:txBody>
      </p:sp>
      <p:pic>
        <p:nvPicPr>
          <p:cNvPr id="6" name="صورة 5" descr="نشاط 2 -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5143504" y="4786322"/>
            <a:ext cx="3143240" cy="1136927"/>
          </a:xfrm>
          <a:prstGeom prst="rect">
            <a:avLst/>
          </a:prstGeom>
        </p:spPr>
      </p:pic>
      <p:pic>
        <p:nvPicPr>
          <p:cNvPr id="7" name="صورة 6" descr="نشاط 3 أ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2643182"/>
            <a:ext cx="4810132" cy="257342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oman.almdares.net/up/15824/1318167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مستطيل 9"/>
          <p:cNvSpPr>
            <a:spLocks noChangeArrowheads="1"/>
          </p:cNvSpPr>
          <p:nvPr/>
        </p:nvSpPr>
        <p:spPr bwMode="auto">
          <a:xfrm>
            <a:off x="0" y="228600"/>
            <a:ext cx="3962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6600">
                <a:solidFill>
                  <a:srgbClr val="FF0000"/>
                </a:solidFill>
              </a:rPr>
              <a:t>الفائدة الميكانيكية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eoman.almdares.net/up/15824/1318167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مستطيل 9"/>
          <p:cNvSpPr>
            <a:spLocks noChangeArrowheads="1"/>
          </p:cNvSpPr>
          <p:nvPr/>
        </p:nvSpPr>
        <p:spPr bwMode="auto">
          <a:xfrm>
            <a:off x="2500298" y="285728"/>
            <a:ext cx="47005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rgbClr val="663300"/>
                </a:solidFill>
                <a:cs typeface="PT Bold Heading" pitchFamily="2" charset="-78"/>
              </a:rPr>
              <a:t>الفائدة الميكانيكية</a:t>
            </a:r>
          </a:p>
        </p:txBody>
      </p:sp>
      <p:sp>
        <p:nvSpPr>
          <p:cNvPr id="20483" name="مستطيل 2"/>
          <p:cNvSpPr>
            <a:spLocks noChangeArrowheads="1"/>
          </p:cNvSpPr>
          <p:nvPr/>
        </p:nvSpPr>
        <p:spPr bwMode="auto">
          <a:xfrm>
            <a:off x="571472" y="1000108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 dirty="0">
                <a:cs typeface="PT Bold Heading" pitchFamily="2" charset="-78"/>
              </a:rPr>
              <a:t> </a:t>
            </a:r>
            <a:r>
              <a:rPr lang="ar-SA" sz="2400" dirty="0" smtClean="0">
                <a:cs typeface="PT Bold Heading" pitchFamily="2" charset="-78"/>
              </a:rPr>
              <a:t>الفائدة </a:t>
            </a:r>
            <a:r>
              <a:rPr lang="ar-SA" sz="2400" dirty="0">
                <a:cs typeface="PT Bold Heading" pitchFamily="2" charset="-78"/>
              </a:rPr>
              <a:t>الميكانيكية للآلة تساوي ناتج قسمة المقاومة على القوة.</a:t>
            </a:r>
          </a:p>
        </p:txBody>
      </p:sp>
      <p:sp>
        <p:nvSpPr>
          <p:cNvPr id="20484" name="مستطيل 3"/>
          <p:cNvSpPr>
            <a:spLocks noChangeArrowheads="1"/>
          </p:cNvSpPr>
          <p:nvPr/>
        </p:nvSpPr>
        <p:spPr bwMode="auto">
          <a:xfrm>
            <a:off x="2786050" y="1643050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dirty="0" smtClean="0">
                <a:solidFill>
                  <a:srgbClr val="008000"/>
                </a:solidFill>
                <a:cs typeface="PT Bold Heading" pitchFamily="2" charset="-78"/>
              </a:rPr>
              <a:t>M </a:t>
            </a:r>
            <a:r>
              <a:rPr lang="en-US" sz="2800" b="1" i="1" dirty="0">
                <a:solidFill>
                  <a:srgbClr val="008000"/>
                </a:solidFill>
                <a:cs typeface="PT Bold Heading" pitchFamily="2" charset="-78"/>
              </a:rPr>
              <a:t>A  =  F</a:t>
            </a:r>
            <a:r>
              <a:rPr lang="en-US" sz="2800" b="1" dirty="0">
                <a:solidFill>
                  <a:srgbClr val="008000"/>
                </a:solidFill>
                <a:cs typeface="PT Bold Heading" pitchFamily="2" charset="-78"/>
              </a:rPr>
              <a:t>r</a:t>
            </a:r>
            <a:r>
              <a:rPr lang="en-US" sz="2800" b="1" i="1" dirty="0">
                <a:solidFill>
                  <a:srgbClr val="008000"/>
                </a:solidFill>
                <a:cs typeface="PT Bold Heading" pitchFamily="2" charset="-78"/>
              </a:rPr>
              <a:t>    /   F</a:t>
            </a:r>
            <a:r>
              <a:rPr lang="en-US" sz="2800" b="1" dirty="0">
                <a:solidFill>
                  <a:srgbClr val="008000"/>
                </a:solidFill>
                <a:cs typeface="PT Bold Heading" pitchFamily="2" charset="-78"/>
              </a:rPr>
              <a:t>e</a:t>
            </a:r>
            <a:endParaRPr lang="ar-SA" sz="2800" b="1" dirty="0">
              <a:solidFill>
                <a:srgbClr val="008000"/>
              </a:solidFill>
              <a:cs typeface="PT Bold Heading" pitchFamily="2" charset="-78"/>
            </a:endParaRPr>
          </a:p>
        </p:txBody>
      </p:sp>
      <p:sp>
        <p:nvSpPr>
          <p:cNvPr id="5" name="مستطيل 9"/>
          <p:cNvSpPr>
            <a:spLocks noChangeArrowheads="1"/>
          </p:cNvSpPr>
          <p:nvPr/>
        </p:nvSpPr>
        <p:spPr bwMode="auto">
          <a:xfrm>
            <a:off x="2357422" y="2714620"/>
            <a:ext cx="5081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rgbClr val="663300"/>
                </a:solidFill>
                <a:cs typeface="PT Bold Heading" pitchFamily="2" charset="-78"/>
              </a:rPr>
              <a:t>الفائدة الميكانيكية المثالية</a:t>
            </a:r>
          </a:p>
        </p:txBody>
      </p:sp>
      <p:sp>
        <p:nvSpPr>
          <p:cNvPr id="6" name="مستطيل 3"/>
          <p:cNvSpPr>
            <a:spLocks noChangeArrowheads="1"/>
          </p:cNvSpPr>
          <p:nvPr/>
        </p:nvSpPr>
        <p:spPr bwMode="auto">
          <a:xfrm>
            <a:off x="2571736" y="3500438"/>
            <a:ext cx="60722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cs typeface="PT Bold Heading" pitchFamily="2" charset="-78"/>
              </a:rPr>
              <a:t>الفائدة الميكانيكية المثالية للآلة المثالية تساوي إزاحة القوة مقسومة على إزاحة المقاومة .</a:t>
            </a:r>
          </a:p>
        </p:txBody>
      </p:sp>
      <p:sp>
        <p:nvSpPr>
          <p:cNvPr id="7" name="مستطيل 4"/>
          <p:cNvSpPr>
            <a:spLocks noChangeArrowheads="1"/>
          </p:cNvSpPr>
          <p:nvPr/>
        </p:nvSpPr>
        <p:spPr bwMode="auto">
          <a:xfrm>
            <a:off x="3857620" y="4572008"/>
            <a:ext cx="2180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008000"/>
                </a:solidFill>
              </a:rPr>
              <a:t>IMA = d   /   d</a:t>
            </a:r>
            <a:endParaRPr lang="ar-SA" sz="2800" b="1" dirty="0">
              <a:solidFill>
                <a:srgbClr val="008000"/>
              </a:solidFill>
            </a:endParaRPr>
          </a:p>
        </p:txBody>
      </p:sp>
      <p:pic>
        <p:nvPicPr>
          <p:cNvPr id="37890" name="Picture 2" descr="150px-Power_pull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496"/>
            <a:ext cx="164307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  <p:bldP spid="20484" grpId="1"/>
      <p:bldP spid="5" grpId="0"/>
      <p:bldP spid="6" grpId="0"/>
      <p:bldP spid="7" grpId="0"/>
      <p:bldP spid="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مستطيل 9"/>
          <p:cNvSpPr>
            <a:spLocks noChangeArrowheads="1"/>
          </p:cNvSpPr>
          <p:nvPr/>
        </p:nvSpPr>
        <p:spPr bwMode="auto">
          <a:xfrm>
            <a:off x="2603500" y="230667"/>
            <a:ext cx="33972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44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cs typeface="PT Bold Heading" pitchFamily="2" charset="-78"/>
              </a:rPr>
              <a:t>الكفــــــــاءة</a:t>
            </a:r>
            <a:endParaRPr lang="ar-SA" sz="4400" dirty="0">
              <a:ln>
                <a:solidFill>
                  <a:schemeClr val="tx1"/>
                </a:solidFill>
              </a:ln>
              <a:solidFill>
                <a:srgbClr val="FF0066"/>
              </a:solidFill>
              <a:cs typeface="PT Bold Heading" pitchFamily="2" charset="-78"/>
            </a:endParaRPr>
          </a:p>
        </p:txBody>
      </p:sp>
      <p:sp>
        <p:nvSpPr>
          <p:cNvPr id="23555" name="مستطيل 3"/>
          <p:cNvSpPr>
            <a:spLocks noChangeArrowheads="1"/>
          </p:cNvSpPr>
          <p:nvPr/>
        </p:nvSpPr>
        <p:spPr bwMode="auto">
          <a:xfrm>
            <a:off x="642910" y="1159361"/>
            <a:ext cx="75771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200" dirty="0">
                <a:cs typeface="PT Bold Heading" pitchFamily="2" charset="-78"/>
              </a:rPr>
              <a:t>إن كفاءة الآلة (كنسبة مئوية %) تساوي الشغل الناتج مقسومًا على الشغل</a:t>
            </a:r>
          </a:p>
          <a:p>
            <a:pPr algn="justLow"/>
            <a:r>
              <a:rPr lang="ar-SA" sz="2200" dirty="0">
                <a:cs typeface="PT Bold Heading" pitchFamily="2" charset="-78"/>
              </a:rPr>
              <a:t>المبذول مضروبًا في العدد </a:t>
            </a:r>
            <a:r>
              <a:rPr lang="en-US" sz="2200" dirty="0">
                <a:cs typeface="PT Bold Heading" pitchFamily="2" charset="-78"/>
              </a:rPr>
              <a:t>100 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23556" name="مستطيل 4"/>
          <p:cNvSpPr>
            <a:spLocks noChangeArrowheads="1"/>
          </p:cNvSpPr>
          <p:nvPr/>
        </p:nvSpPr>
        <p:spPr bwMode="auto">
          <a:xfrm>
            <a:off x="928662" y="1790161"/>
            <a:ext cx="6858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endParaRPr lang="en-US" sz="2200" b="1" dirty="0" smtClean="0">
              <a:solidFill>
                <a:srgbClr val="0070C0"/>
              </a:solidFill>
              <a:cs typeface="PT Bold Heading" pitchFamily="2" charset="-78"/>
            </a:endParaRPr>
          </a:p>
          <a:p>
            <a:pPr algn="ctr"/>
            <a:r>
              <a:rPr lang="en-US" sz="2200" b="1" dirty="0" smtClean="0">
                <a:solidFill>
                  <a:srgbClr val="0070C0"/>
                </a:solidFill>
                <a:cs typeface="PT Bold Heading" pitchFamily="2" charset="-78"/>
              </a:rPr>
              <a:t> 100</a:t>
            </a:r>
            <a:r>
              <a:rPr lang="ar-SA" sz="2200" b="1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r>
              <a:rPr lang="ar-SA" sz="2400" b="1" dirty="0" smtClean="0">
                <a:solidFill>
                  <a:srgbClr val="0070C0"/>
                </a:solidFill>
                <a:cs typeface="Simplified Arabic" pitchFamily="2" charset="-78"/>
              </a:rPr>
              <a:t>×  </a:t>
            </a:r>
            <a:r>
              <a:rPr lang="ar-SA" sz="2200" b="1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r>
              <a:rPr lang="en-US" sz="2200" b="1" dirty="0">
                <a:solidFill>
                  <a:srgbClr val="0070C0"/>
                </a:solidFill>
                <a:cs typeface="PT Bold Heading" pitchFamily="2" charset="-78"/>
              </a:rPr>
              <a:t>= ___</a:t>
            </a:r>
            <a:r>
              <a:rPr lang="ar-SA" sz="2200" b="1" dirty="0">
                <a:solidFill>
                  <a:srgbClr val="0070C0"/>
                </a:solidFill>
                <a:cs typeface="PT Bold Heading" pitchFamily="2" charset="-78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cs typeface="PT Bold Heading" pitchFamily="2" charset="-78"/>
              </a:rPr>
              <a:t>e </a:t>
            </a:r>
            <a:endParaRPr lang="en-US" sz="2200" b="1" dirty="0">
              <a:solidFill>
                <a:srgbClr val="0070C0"/>
              </a:solidFill>
              <a:cs typeface="PT Bold Heading" pitchFamily="2" charset="-78"/>
            </a:endParaRPr>
          </a:p>
          <a:p>
            <a:pPr algn="justLow"/>
            <a:r>
              <a:rPr lang="ar-SA" sz="2200" b="1" dirty="0">
                <a:solidFill>
                  <a:srgbClr val="0070C0"/>
                </a:solidFill>
                <a:cs typeface="PT Bold Heading" pitchFamily="2" charset="-78"/>
              </a:rPr>
              <a:t>  </a:t>
            </a:r>
            <a:r>
              <a:rPr lang="ar-SA" sz="2200" b="1" dirty="0" smtClean="0">
                <a:solidFill>
                  <a:srgbClr val="0070C0"/>
                </a:solidFill>
                <a:cs typeface="PT Bold Heading" pitchFamily="2" charset="-78"/>
              </a:rPr>
              <a:t>                                      </a:t>
            </a:r>
            <a:r>
              <a:rPr lang="en-US" sz="2200" b="1" dirty="0" err="1" smtClean="0">
                <a:solidFill>
                  <a:srgbClr val="0070C0"/>
                </a:solidFill>
                <a:cs typeface="PT Bold Heading" pitchFamily="2" charset="-78"/>
              </a:rPr>
              <a:t>Wi</a:t>
            </a:r>
            <a:endParaRPr lang="en-US" sz="2200" b="1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814756" y="2018705"/>
            <a:ext cx="622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cs typeface="PT Bold Heading" pitchFamily="2" charset="-78"/>
              </a:rPr>
              <a:t>Wo</a:t>
            </a:r>
            <a:r>
              <a:rPr lang="en-US" sz="2000" b="1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endParaRPr lang="ar-SA" sz="2000" dirty="0"/>
          </a:p>
        </p:txBody>
      </p:sp>
      <p:sp>
        <p:nvSpPr>
          <p:cNvPr id="8" name="مستطيل 4"/>
          <p:cNvSpPr>
            <a:spLocks noChangeArrowheads="1"/>
          </p:cNvSpPr>
          <p:nvPr/>
        </p:nvSpPr>
        <p:spPr bwMode="auto">
          <a:xfrm>
            <a:off x="571472" y="3240945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SA" sz="2400" dirty="0">
                <a:solidFill>
                  <a:srgbClr val="006600"/>
                </a:solidFill>
                <a:cs typeface="PT Bold Heading" pitchFamily="2" charset="-78"/>
              </a:rPr>
              <a:t>يمكن التعبير عن الكفاءة بدلالة الفائدة الميكانيكية والفائدة الميكانيكية </a:t>
            </a:r>
            <a:r>
              <a:rPr lang="ar-SA" sz="2400" dirty="0" smtClean="0">
                <a:solidFill>
                  <a:srgbClr val="006600"/>
                </a:solidFill>
                <a:cs typeface="PT Bold Heading" pitchFamily="2" charset="-78"/>
              </a:rPr>
              <a:t>المثالية .</a:t>
            </a:r>
            <a:endParaRPr lang="ar-SA" sz="2400" dirty="0">
              <a:solidFill>
                <a:srgbClr val="006600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71472" y="4286256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فائدتها :</a:t>
            </a:r>
            <a:r>
              <a:rPr lang="ar-SA" sz="2400" dirty="0" smtClean="0">
                <a:cs typeface="PT Bold Heading" pitchFamily="2" charset="-78"/>
              </a:rPr>
              <a:t> ( تساوي فائدتها الميكانيكية مقسومة على مئوية % إن كفاءة الآلة ) كنسبة الميكانيكية المثالية مضروبة في العدد </a:t>
            </a:r>
            <a:r>
              <a:rPr lang="en-US" sz="2400" dirty="0" smtClean="0">
                <a:cs typeface="PT Bold Heading" pitchFamily="2" charset="-78"/>
              </a:rPr>
              <a:t>100</a:t>
            </a:r>
            <a:r>
              <a:rPr lang="ar-SA" sz="2400" dirty="0" smtClean="0">
                <a:cs typeface="PT Bold Heading" pitchFamily="2" charset="-78"/>
              </a:rPr>
              <a:t> .</a:t>
            </a:r>
            <a:endParaRPr lang="ar-SA" sz="2400" dirty="0"/>
          </a:p>
        </p:txBody>
      </p:sp>
      <p:sp>
        <p:nvSpPr>
          <p:cNvPr id="10" name="مستطيل 3"/>
          <p:cNvSpPr>
            <a:spLocks noChangeArrowheads="1"/>
          </p:cNvSpPr>
          <p:nvPr/>
        </p:nvSpPr>
        <p:spPr bwMode="auto">
          <a:xfrm>
            <a:off x="1279546" y="5500702"/>
            <a:ext cx="6292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 =  </a:t>
            </a: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</a:rPr>
              <a:t>M A / IMA ×100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5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50"/>
                            </p:stCondLst>
                            <p:childTnLst>
                              <p:par>
                                <p:cTn id="3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3555" grpId="0"/>
      <p:bldP spid="23556" grpId="0"/>
      <p:bldP spid="7" grpId="0"/>
      <p:bldP spid="8" grpId="0"/>
      <p:bldP spid="9" grpId="0"/>
      <p:bldP spid="10" grpId="0"/>
      <p:bldP spid="1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مستطيل 2"/>
          <p:cNvSpPr>
            <a:spLocks noChangeArrowheads="1"/>
          </p:cNvSpPr>
          <p:nvPr/>
        </p:nvSpPr>
        <p:spPr bwMode="auto">
          <a:xfrm>
            <a:off x="571472" y="500042"/>
            <a:ext cx="79486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400" dirty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تتركب معظم الآلات بغض النظر عن مستوى تعقيدها من آلة بسيطة واحدة أو </a:t>
            </a:r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أكثر ..</a:t>
            </a:r>
            <a:endParaRPr lang="ar-SA" sz="2400" dirty="0">
              <a:solidFill>
                <a:schemeClr val="accent4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214546" y="1565964"/>
            <a:ext cx="621510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chemeClr val="accent2">
                    <a:lumMod val="50000"/>
                  </a:schemeClr>
                </a:solidFill>
                <a:cs typeface="PT Bold Heading" pitchFamily="2" charset="-78"/>
              </a:rPr>
              <a:t>هنالك ستة أنواع أساسية من الآلات البسيطة هي :</a:t>
            </a:r>
            <a:br>
              <a:rPr lang="ar-SA" sz="2000" dirty="0" smtClean="0">
                <a:solidFill>
                  <a:schemeClr val="accent2">
                    <a:lumMod val="50000"/>
                  </a:schemeClr>
                </a:solidFill>
                <a:cs typeface="PT Bold Heading" pitchFamily="2" charset="-78"/>
              </a:rPr>
            </a:br>
            <a:r>
              <a:rPr lang="ar-SA" sz="1600" dirty="0" smtClean="0">
                <a:cs typeface="PT Bold Heading" pitchFamily="2" charset="-78"/>
              </a:rPr>
              <a:t/>
            </a:r>
            <a:br>
              <a:rPr lang="ar-SA" sz="1600" dirty="0" smtClean="0">
                <a:cs typeface="PT Bold Heading" pitchFamily="2" charset="-78"/>
              </a:rPr>
            </a:br>
            <a:r>
              <a:rPr lang="ar-SA" sz="2800" dirty="0" smtClean="0">
                <a:solidFill>
                  <a:srgbClr val="0070C0"/>
                </a:solidFill>
                <a:cs typeface="PT Bold Heading" pitchFamily="2" charset="-78"/>
              </a:rPr>
              <a:t>1- الرافعة </a:t>
            </a:r>
            <a:r>
              <a:rPr lang="en-US" sz="2800" dirty="0" smtClean="0">
                <a:solidFill>
                  <a:srgbClr val="0070C0"/>
                </a:solidFill>
                <a:cs typeface="PT Bold Heading" pitchFamily="2" charset="-78"/>
              </a:rPr>
              <a:t>Lever ، </a:t>
            </a:r>
            <a:r>
              <a:rPr lang="ar-SA" sz="2800" dirty="0" smtClean="0">
                <a:cs typeface="PT Bold Heading" pitchFamily="2" charset="-78"/>
              </a:rPr>
              <a:t>مثل : العتلة .</a:t>
            </a:r>
            <a:endParaRPr lang="ar-SA" sz="2000" dirty="0">
              <a:cs typeface="PT Bold Heading" pitchFamily="2" charset="-78"/>
            </a:endParaRPr>
          </a:p>
        </p:txBody>
      </p:sp>
      <p:pic>
        <p:nvPicPr>
          <p:cNvPr id="6" name="صورة 5" descr="نشاط 1 - 1.jpg"/>
          <p:cNvPicPr>
            <a:picLocks noChangeAspect="1"/>
          </p:cNvPicPr>
          <p:nvPr/>
        </p:nvPicPr>
        <p:blipFill>
          <a:blip r:embed="rId3"/>
          <a:srcRect b="16667"/>
          <a:stretch>
            <a:fillRect/>
          </a:stretch>
        </p:blipFill>
        <p:spPr>
          <a:xfrm>
            <a:off x="6000760" y="2786057"/>
            <a:ext cx="2571769" cy="2643207"/>
          </a:xfrm>
          <a:prstGeom prst="rect">
            <a:avLst/>
          </a:prstGeom>
        </p:spPr>
      </p:pic>
      <p:pic>
        <p:nvPicPr>
          <p:cNvPr id="7" name="صورة 6" descr="نشاط 1 - 2.jpg"/>
          <p:cNvPicPr>
            <a:picLocks noChangeAspect="1"/>
          </p:cNvPicPr>
          <p:nvPr/>
        </p:nvPicPr>
        <p:blipFill>
          <a:blip r:embed="rId4"/>
          <a:srcRect b="16667"/>
          <a:stretch>
            <a:fillRect/>
          </a:stretch>
        </p:blipFill>
        <p:spPr>
          <a:xfrm>
            <a:off x="642910" y="2714620"/>
            <a:ext cx="2571768" cy="2357454"/>
          </a:xfrm>
          <a:prstGeom prst="rect">
            <a:avLst/>
          </a:prstGeom>
        </p:spPr>
      </p:pic>
      <p:pic>
        <p:nvPicPr>
          <p:cNvPr id="9" name="صورة 8" descr="نشاط 3 أأ.jpg"/>
          <p:cNvPicPr>
            <a:picLocks noChangeAspect="1"/>
          </p:cNvPicPr>
          <p:nvPr/>
        </p:nvPicPr>
        <p:blipFill>
          <a:blip r:embed="rId5"/>
          <a:srcRect b="15789"/>
          <a:stretch>
            <a:fillRect/>
          </a:stretch>
        </p:blipFill>
        <p:spPr>
          <a:xfrm>
            <a:off x="3214678" y="3429000"/>
            <a:ext cx="2714644" cy="2714644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6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71604" y="569221"/>
            <a:ext cx="68580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200" dirty="0" smtClean="0">
                <a:solidFill>
                  <a:srgbClr val="0070C0"/>
                </a:solidFill>
                <a:cs typeface="PT Bold Heading" pitchFamily="2" charset="-78"/>
              </a:rPr>
              <a:t>2- البكرات </a:t>
            </a:r>
            <a:r>
              <a:rPr lang="en-US" sz="2200" dirty="0" smtClean="0">
                <a:solidFill>
                  <a:srgbClr val="0070C0"/>
                </a:solidFill>
                <a:cs typeface="PT Bold Heading" pitchFamily="2" charset="-78"/>
              </a:rPr>
              <a:t>Pulleys ، </a:t>
            </a:r>
            <a:r>
              <a:rPr lang="ar-SA" sz="2200" dirty="0" smtClean="0">
                <a:cs typeface="PT Bold Heading" pitchFamily="2" charset="-78"/>
              </a:rPr>
              <a:t>مثل : البكرة الثابتة والمتحركة والسيور </a:t>
            </a:r>
            <a:r>
              <a:rPr lang="ar-SA" sz="2200" dirty="0" smtClean="0">
                <a:solidFill>
                  <a:srgbClr val="0070C0"/>
                </a:solidFill>
                <a:cs typeface="PT Bold Heading" pitchFamily="2" charset="-78"/>
              </a:rPr>
              <a:t>.</a:t>
            </a:r>
            <a:endParaRPr lang="ar-SA" sz="22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pic>
        <p:nvPicPr>
          <p:cNvPr id="5" name="صورة 4" descr="نشاط 1 - 7.jpg"/>
          <p:cNvPicPr>
            <a:picLocks noChangeAspect="1"/>
          </p:cNvPicPr>
          <p:nvPr/>
        </p:nvPicPr>
        <p:blipFill>
          <a:blip r:embed="rId4"/>
          <a:srcRect b="16922"/>
          <a:stretch>
            <a:fillRect/>
          </a:stretch>
        </p:blipFill>
        <p:spPr>
          <a:xfrm>
            <a:off x="5857884" y="1142984"/>
            <a:ext cx="2714644" cy="2255258"/>
          </a:xfrm>
          <a:prstGeom prst="rect">
            <a:avLst/>
          </a:prstGeom>
        </p:spPr>
      </p:pic>
      <p:pic>
        <p:nvPicPr>
          <p:cNvPr id="6" name="صورة 5" descr="نشاط 1 - 8.jpg"/>
          <p:cNvPicPr>
            <a:picLocks noChangeAspect="1"/>
          </p:cNvPicPr>
          <p:nvPr/>
        </p:nvPicPr>
        <p:blipFill>
          <a:blip r:embed="rId5"/>
          <a:srcRect b="15385"/>
          <a:stretch>
            <a:fillRect/>
          </a:stretch>
        </p:blipFill>
        <p:spPr>
          <a:xfrm>
            <a:off x="3000364" y="1142984"/>
            <a:ext cx="2786082" cy="2357454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642910" y="3786190"/>
            <a:ext cx="7786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solidFill>
                  <a:srgbClr val="0070C0"/>
                </a:solidFill>
                <a:cs typeface="PT Bold Heading" pitchFamily="2" charset="-78"/>
              </a:rPr>
              <a:t>3- السطح المائل </a:t>
            </a:r>
            <a:r>
              <a:rPr lang="en-US" sz="2200" dirty="0" smtClean="0">
                <a:solidFill>
                  <a:srgbClr val="0070C0"/>
                </a:solidFill>
                <a:cs typeface="PT Bold Heading" pitchFamily="2" charset="-78"/>
              </a:rPr>
              <a:t>Inclined Plane </a:t>
            </a:r>
            <a:r>
              <a:rPr lang="en-US" sz="2200" dirty="0" smtClean="0">
                <a:cs typeface="PT Bold Heading" pitchFamily="2" charset="-78"/>
              </a:rPr>
              <a:t>، </a:t>
            </a:r>
            <a:r>
              <a:rPr lang="ar-SA" sz="2200" dirty="0" smtClean="0">
                <a:cs typeface="PT Bold Heading" pitchFamily="2" charset="-78"/>
              </a:rPr>
              <a:t>مثل : أي سطح يميل عن الأفق بزاوية معينة اعتماداً على الارتفاع المطلوب.</a:t>
            </a:r>
            <a:endParaRPr lang="ar-SA" sz="2200" dirty="0">
              <a:cs typeface="PT Bold Heading" pitchFamily="2" charset="-78"/>
            </a:endParaRPr>
          </a:p>
        </p:txBody>
      </p:sp>
      <p:pic>
        <p:nvPicPr>
          <p:cNvPr id="10" name="صورة 9" descr="نشاط 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86" y="1428736"/>
            <a:ext cx="1928826" cy="1928826"/>
          </a:xfrm>
          <a:prstGeom prst="rect">
            <a:avLst/>
          </a:prstGeom>
        </p:spPr>
      </p:pic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4000496" y="4714884"/>
          <a:ext cx="1666875" cy="1824038"/>
        </p:xfrm>
        <a:graphic>
          <a:graphicData uri="http://schemas.openxmlformats.org/presentationml/2006/ole">
            <p:oleObj spid="_x0000_s66562" name="ClipArt" r:id="rId7" imgW="1667520" imgH="1824840" progId="">
              <p:embed/>
            </p:oleObj>
          </a:graphicData>
        </a:graphic>
      </p:graphicFrame>
      <p:pic>
        <p:nvPicPr>
          <p:cNvPr id="14" name="صورة 13" descr="نشاط 1 - 5.jpg"/>
          <p:cNvPicPr>
            <a:picLocks noChangeAspect="1"/>
          </p:cNvPicPr>
          <p:nvPr/>
        </p:nvPicPr>
        <p:blipFill>
          <a:blip r:embed="rId8"/>
          <a:srcRect b="17743"/>
          <a:stretch>
            <a:fillRect/>
          </a:stretch>
        </p:blipFill>
        <p:spPr>
          <a:xfrm>
            <a:off x="857224" y="4643446"/>
            <a:ext cx="2571768" cy="164307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072198" y="4786322"/>
          <a:ext cx="2378778" cy="1481126"/>
        </p:xfrm>
        <a:graphic>
          <a:graphicData uri="http://schemas.openxmlformats.org/presentationml/2006/ole">
            <p:oleObj spid="_x0000_s66563" name="ClipArt" r:id="rId9" imgW="4575960" imgH="3713040" progId="">
              <p:embed/>
            </p:oleObj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450"/>
                            </p:stCondLst>
                            <p:childTnLst>
                              <p:par>
                                <p:cTn id="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95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45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071802" y="514330"/>
            <a:ext cx="35719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ln>
                  <a:solidFill>
                    <a:sysClr val="windowText" lastClr="000000"/>
                  </a:solidFill>
                </a:ln>
                <a:solidFill>
                  <a:srgbClr val="996633"/>
                </a:solidFill>
                <a:cs typeface="PT Bold Heading" pitchFamily="2" charset="-78"/>
              </a:rPr>
              <a:t>الشغـل والطاقــة </a:t>
            </a:r>
            <a:endParaRPr lang="ar-SA" sz="3600" dirty="0">
              <a:ln>
                <a:solidFill>
                  <a:sysClr val="windowText" lastClr="000000"/>
                </a:solidFill>
              </a:ln>
              <a:solidFill>
                <a:srgbClr val="996633"/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00100" y="1702346"/>
            <a:ext cx="72866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100" dirty="0" smtClean="0">
                <a:cs typeface="PT Bold Heading" pitchFamily="2" charset="-78"/>
              </a:rPr>
              <a:t>ما الفرق بين ما بذله الممرض الأول من شغل عن الممرض الثاني ؟ مع أنهما يبذلان نفس القوة ؟</a:t>
            </a:r>
            <a:endParaRPr lang="ar-SA" sz="2100" dirty="0"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42976" y="5500702"/>
            <a:ext cx="68580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100" dirty="0" smtClean="0">
                <a:solidFill>
                  <a:schemeClr val="accent2"/>
                </a:solidFill>
                <a:cs typeface="PT Bold Heading" pitchFamily="2" charset="-78"/>
              </a:rPr>
              <a:t>نلاحظ أن الممرض الأول قطع إزاحة أكبر أي أنه بذل شغلا أكبر .</a:t>
            </a:r>
          </a:p>
        </p:txBody>
      </p:sp>
      <p:pic>
        <p:nvPicPr>
          <p:cNvPr id="5" name="صورة 4" descr="نشاط 1 أ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571744"/>
            <a:ext cx="6643702" cy="273564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6643702" y="1130842"/>
            <a:ext cx="1500198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1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cs typeface="PT Bold Heading" pitchFamily="2" charset="-78"/>
              </a:rPr>
              <a:t>نشاط 1 :</a:t>
            </a:r>
            <a:endParaRPr lang="ar-SA" sz="210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42976" y="500042"/>
            <a:ext cx="73580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200" dirty="0" smtClean="0">
                <a:solidFill>
                  <a:srgbClr val="0070C0"/>
                </a:solidFill>
                <a:cs typeface="PT Bold Heading" pitchFamily="2" charset="-78"/>
              </a:rPr>
              <a:t>4 - العجلة والمحور </a:t>
            </a:r>
            <a:r>
              <a:rPr lang="en-US" sz="2200" dirty="0" smtClean="0">
                <a:solidFill>
                  <a:srgbClr val="0070C0"/>
                </a:solidFill>
                <a:cs typeface="PT Bold Heading" pitchFamily="2" charset="-78"/>
              </a:rPr>
              <a:t>The wheel and axle ، </a:t>
            </a:r>
            <a:r>
              <a:rPr lang="ar-SA" sz="2200" dirty="0" smtClean="0">
                <a:cs typeface="PT Bold Heading" pitchFamily="2" charset="-78"/>
              </a:rPr>
              <a:t>مثل : العربة .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857620" y="157161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200" dirty="0" smtClean="0">
                <a:solidFill>
                  <a:srgbClr val="0070C0"/>
                </a:solidFill>
                <a:cs typeface="PT Bold Heading" pitchFamily="2" charset="-78"/>
              </a:rPr>
              <a:t>5- </a:t>
            </a:r>
            <a:r>
              <a:rPr lang="ar-SA" sz="2200" dirty="0" err="1" smtClean="0">
                <a:solidFill>
                  <a:srgbClr val="0070C0"/>
                </a:solidFill>
                <a:cs typeface="PT Bold Heading" pitchFamily="2" charset="-78"/>
              </a:rPr>
              <a:t>البرغي</a:t>
            </a:r>
            <a:r>
              <a:rPr lang="ar-SA" sz="2200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cs typeface="PT Bold Heading" pitchFamily="2" charset="-78"/>
              </a:rPr>
              <a:t>Screw : </a:t>
            </a:r>
            <a:r>
              <a:rPr lang="ar-SA" sz="2200" dirty="0" smtClean="0">
                <a:cs typeface="PT Bold Heading" pitchFamily="2" charset="-78"/>
              </a:rPr>
              <a:t>مثل البراغي .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143240" y="3571876"/>
            <a:ext cx="54234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200" dirty="0" smtClean="0">
                <a:solidFill>
                  <a:srgbClr val="0070C0"/>
                </a:solidFill>
                <a:cs typeface="PT Bold Heading" pitchFamily="2" charset="-78"/>
              </a:rPr>
              <a:t>6- الإسفين </a:t>
            </a:r>
            <a:r>
              <a:rPr lang="en-US" sz="2200" dirty="0" smtClean="0">
                <a:solidFill>
                  <a:srgbClr val="0070C0"/>
                </a:solidFill>
                <a:cs typeface="PT Bold Heading" pitchFamily="2" charset="-78"/>
              </a:rPr>
              <a:t>Wedge</a:t>
            </a:r>
            <a:r>
              <a:rPr lang="en-US" sz="2200" dirty="0" smtClean="0">
                <a:cs typeface="PT Bold Heading" pitchFamily="2" charset="-78"/>
              </a:rPr>
              <a:t> : </a:t>
            </a:r>
            <a:r>
              <a:rPr lang="ar-SA" sz="2200" dirty="0" smtClean="0">
                <a:cs typeface="PT Bold Heading" pitchFamily="2" charset="-78"/>
              </a:rPr>
              <a:t>مثل : الفـأس وسحّاب الملابس .</a:t>
            </a:r>
            <a:endParaRPr lang="ar-SA" sz="2200" dirty="0">
              <a:cs typeface="PT Bold Heading" pitchFamily="2" charset="-78"/>
            </a:endParaRPr>
          </a:p>
        </p:txBody>
      </p:sp>
      <p:pic>
        <p:nvPicPr>
          <p:cNvPr id="7" name="صورة 6" descr="نشاط 1 - 3.jpg"/>
          <p:cNvPicPr>
            <a:picLocks noChangeAspect="1"/>
          </p:cNvPicPr>
          <p:nvPr/>
        </p:nvPicPr>
        <p:blipFill>
          <a:blip r:embed="rId3"/>
          <a:srcRect b="17431"/>
          <a:stretch>
            <a:fillRect/>
          </a:stretch>
        </p:blipFill>
        <p:spPr>
          <a:xfrm>
            <a:off x="1357290" y="4214818"/>
            <a:ext cx="3881443" cy="2143140"/>
          </a:xfrm>
          <a:prstGeom prst="rect">
            <a:avLst/>
          </a:prstGeom>
        </p:spPr>
      </p:pic>
      <p:pic>
        <p:nvPicPr>
          <p:cNvPr id="65538" name="Picture 2" descr="https://upload.wikimedia.org/wikipedia/commons/thumb/4/46/Wheelaxle_quackenbos.gif/250px-Wheelaxle_quackenbo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28604"/>
            <a:ext cx="1500198" cy="1440191"/>
          </a:xfrm>
          <a:prstGeom prst="rect">
            <a:avLst/>
          </a:prstGeom>
          <a:noFill/>
        </p:spPr>
      </p:pic>
      <p:pic>
        <p:nvPicPr>
          <p:cNvPr id="65539" name="Picture 3" descr="screw_PNG3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143116"/>
            <a:ext cx="1100143" cy="110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رة 10" descr="نشاط 1 - 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4357694"/>
            <a:ext cx="2214578" cy="2000264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14748" y="3814746"/>
          <a:ext cx="1298575" cy="2209800"/>
        </p:xfrm>
        <a:graphic>
          <a:graphicData uri="http://schemas.openxmlformats.org/presentationml/2006/ole">
            <p:oleObj spid="_x0000_s74754" name="ClipArt" r:id="rId4" imgW="4671000" imgH="7957440" progId="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609948" y="1604946"/>
          <a:ext cx="1690688" cy="1776413"/>
        </p:xfrm>
        <a:graphic>
          <a:graphicData uri="http://schemas.openxmlformats.org/presentationml/2006/ole">
            <p:oleObj spid="_x0000_s74755" name="ClipArt" r:id="rId5" imgW="0" imgH="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095348" y="1757346"/>
          <a:ext cx="1666875" cy="1824038"/>
        </p:xfrm>
        <a:graphic>
          <a:graphicData uri="http://schemas.openxmlformats.org/presentationml/2006/ole">
            <p:oleObj spid="_x0000_s74756" name="ClipArt" r:id="rId6" imgW="1667520" imgH="1824840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323948" y="4348146"/>
          <a:ext cx="1524000" cy="1236663"/>
        </p:xfrm>
        <a:graphic>
          <a:graphicData uri="http://schemas.openxmlformats.org/presentationml/2006/ole">
            <p:oleObj spid="_x0000_s74757" name="ClipArt" r:id="rId7" imgW="4575960" imgH="3713040" progId="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972148" y="1681146"/>
          <a:ext cx="2209800" cy="1641475"/>
        </p:xfrm>
        <a:graphic>
          <a:graphicData uri="http://schemas.openxmlformats.org/presentationml/2006/ole">
            <p:oleObj spid="_x0000_s74758" name="ClipArt" r:id="rId8" imgW="4582440" imgH="3404160" progId="">
              <p:embed/>
            </p:oleObj>
          </a:graphicData>
        </a:graphic>
      </p:graphicFrame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1095348" y="3814746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Lever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3609948" y="3357546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Pulley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6048348" y="3509946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Wheel and Axle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5743548" y="1071546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Wedge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3000348" y="1071546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Screw</a:t>
            </a: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714348" y="1147746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Inclined Plane</a:t>
            </a:r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124548" y="4348146"/>
          <a:ext cx="1981200" cy="1306513"/>
        </p:xfrm>
        <a:graphic>
          <a:graphicData uri="http://schemas.openxmlformats.org/presentationml/2006/ole">
            <p:oleObj spid="_x0000_s74759" name="ClipArt" r:id="rId9" imgW="5714286" imgH="3771429" progId="">
              <p:embed/>
            </p:oleObj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400548" y="183457"/>
            <a:ext cx="307183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rgbClr val="006600"/>
                </a:solidFill>
                <a:cs typeface="PT Bold Heading" pitchFamily="2" charset="-78"/>
              </a:rPr>
              <a:t>الآلــــة المركبــــة</a:t>
            </a:r>
            <a:endParaRPr lang="ar-SA" sz="3600" dirty="0">
              <a:solidFill>
                <a:srgbClr val="006600"/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86248" y="98582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هي الآلة التي تتكون من آلتين بسيطتين أو أكثر ترتبطان معا , بحيث تصبح المقاومة لإحدى هذه الآلات قوة (مسلطة) للآلة الأخرى.</a:t>
            </a:r>
            <a:endParaRPr lang="ar-SA" sz="2200" dirty="0">
              <a:cs typeface="PT Bold Heading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000108"/>
            <a:ext cx="222364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5" name="مربع نص 4"/>
          <p:cNvSpPr txBox="1"/>
          <p:nvPr/>
        </p:nvSpPr>
        <p:spPr>
          <a:xfrm>
            <a:off x="5929322" y="2571744"/>
            <a:ext cx="2786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الدراجة الهوائية :</a:t>
            </a:r>
            <a:endParaRPr lang="ar-SA" sz="28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214546" y="3143248"/>
            <a:ext cx="642942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عبارة عن آلتين بسيطتين هي</a:t>
            </a:r>
            <a:r>
              <a:rPr lang="en-US" sz="2200" dirty="0" smtClean="0">
                <a:cs typeface="PT Bold Heading" pitchFamily="2" charset="-78"/>
              </a:rPr>
              <a:t> : </a:t>
            </a:r>
          </a:p>
          <a:p>
            <a:pPr algn="justLow"/>
            <a:r>
              <a:rPr lang="ar-SA" sz="2200" dirty="0" smtClean="0">
                <a:solidFill>
                  <a:srgbClr val="7030A0"/>
                </a:solidFill>
                <a:cs typeface="PT Bold Heading" pitchFamily="2" charset="-78"/>
              </a:rPr>
              <a:t>الآلة الأولـى : </a:t>
            </a:r>
            <a:r>
              <a:rPr lang="ar-SA" sz="2200" dirty="0" smtClean="0">
                <a:cs typeface="PT Bold Heading" pitchFamily="2" charset="-78"/>
              </a:rPr>
              <a:t>الدواسة وناقل الحركة الأمامي .</a:t>
            </a:r>
          </a:p>
          <a:p>
            <a:pPr algn="justLow"/>
            <a:r>
              <a:rPr lang="ar-SA" sz="2200" dirty="0" smtClean="0">
                <a:solidFill>
                  <a:srgbClr val="7030A0"/>
                </a:solidFill>
                <a:cs typeface="PT Bold Heading" pitchFamily="2" charset="-78"/>
              </a:rPr>
              <a:t>الآلة الثانية : </a:t>
            </a:r>
            <a:r>
              <a:rPr lang="ar-SA" sz="2200" dirty="0" smtClean="0">
                <a:cs typeface="PT Bold Heading" pitchFamily="2" charset="-78"/>
              </a:rPr>
              <a:t>ناقل الحركة الخلفي </a:t>
            </a:r>
            <a:r>
              <a:rPr lang="ar-SA" sz="2200" dirty="0" err="1" smtClean="0">
                <a:cs typeface="PT Bold Heading" pitchFamily="2" charset="-78"/>
              </a:rPr>
              <a:t>و</a:t>
            </a:r>
            <a:r>
              <a:rPr lang="ar-SA" sz="2200" dirty="0" smtClean="0">
                <a:cs typeface="PT Bold Heading" pitchFamily="2" charset="-78"/>
              </a:rPr>
              <a:t> العجلة الخلفية .</a:t>
            </a:r>
            <a:endParaRPr lang="en-US" sz="2200" dirty="0" smtClean="0">
              <a:cs typeface="PT Bold Heading" pitchFamily="2" charset="-78"/>
            </a:endParaRPr>
          </a:p>
        </p:txBody>
      </p:sp>
      <p:pic>
        <p:nvPicPr>
          <p:cNvPr id="11" name="صورة 10" descr="نشاط 3 ج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4421565"/>
            <a:ext cx="5357850" cy="19363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صورة 11" descr="بيسكل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42" y="2714620"/>
            <a:ext cx="1571636" cy="1335891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43438" y="285728"/>
            <a:ext cx="407193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100" dirty="0" smtClean="0">
                <a:solidFill>
                  <a:srgbClr val="7030A0"/>
                </a:solidFill>
                <a:cs typeface="PT Bold Heading" pitchFamily="2" charset="-78"/>
              </a:rPr>
              <a:t>في الآلة الأولى :</a:t>
            </a:r>
          </a:p>
          <a:p>
            <a:pPr algn="justLow"/>
            <a:r>
              <a:rPr lang="ar-SA" sz="2100" dirty="0" smtClean="0">
                <a:cs typeface="PT Bold Heading" pitchFamily="2" charset="-78"/>
              </a:rPr>
              <a:t>القوة المسلطة هي القوة التي يؤثر </a:t>
            </a:r>
            <a:r>
              <a:rPr lang="ar-SA" sz="2100" dirty="0" err="1" smtClean="0">
                <a:cs typeface="PT Bold Heading" pitchFamily="2" charset="-78"/>
              </a:rPr>
              <a:t>بها</a:t>
            </a:r>
            <a:r>
              <a:rPr lang="ar-SA" sz="2100" dirty="0" smtClean="0">
                <a:cs typeface="PT Bold Heading" pitchFamily="2" charset="-78"/>
              </a:rPr>
              <a:t> السائق على الدواسة ، أما القوة المقاومة فهي القوة التي يؤثر </a:t>
            </a:r>
            <a:r>
              <a:rPr lang="ar-SA" sz="2100" dirty="0" err="1" smtClean="0">
                <a:cs typeface="PT Bold Heading" pitchFamily="2" charset="-78"/>
              </a:rPr>
              <a:t>بها</a:t>
            </a:r>
            <a:r>
              <a:rPr lang="ar-SA" sz="2100" dirty="0" smtClean="0">
                <a:cs typeface="PT Bold Heading" pitchFamily="2" charset="-78"/>
              </a:rPr>
              <a:t> ناقل الحركة الأمامي على السلسلة .</a:t>
            </a:r>
          </a:p>
          <a:p>
            <a:pPr algn="justLow"/>
            <a:r>
              <a:rPr lang="ar-SA" sz="2100" dirty="0" smtClean="0">
                <a:cs typeface="PT Bold Heading" pitchFamily="2" charset="-78"/>
              </a:rPr>
              <a:t/>
            </a:r>
            <a:br>
              <a:rPr lang="ar-SA" sz="2100" dirty="0" smtClean="0">
                <a:cs typeface="PT Bold Heading" pitchFamily="2" charset="-78"/>
              </a:rPr>
            </a:br>
            <a:r>
              <a:rPr lang="ar-SA" sz="2100" dirty="0" smtClean="0">
                <a:solidFill>
                  <a:srgbClr val="7030A0"/>
                </a:solidFill>
                <a:cs typeface="PT Bold Heading" pitchFamily="2" charset="-78"/>
              </a:rPr>
              <a:t>وفي الآلة الثانية : </a:t>
            </a:r>
          </a:p>
          <a:p>
            <a:pPr algn="justLow"/>
            <a:r>
              <a:rPr lang="ar-SA" sz="2100" dirty="0" smtClean="0">
                <a:cs typeface="PT Bold Heading" pitchFamily="2" charset="-78"/>
              </a:rPr>
              <a:t>القوة المسلطة هي القوة التي تؤثر </a:t>
            </a:r>
            <a:r>
              <a:rPr lang="ar-SA" sz="2100" dirty="0" err="1" smtClean="0">
                <a:cs typeface="PT Bold Heading" pitchFamily="2" charset="-78"/>
              </a:rPr>
              <a:t>بها</a:t>
            </a:r>
            <a:r>
              <a:rPr lang="ar-SA" sz="2100" dirty="0" smtClean="0">
                <a:cs typeface="PT Bold Heading" pitchFamily="2" charset="-78"/>
              </a:rPr>
              <a:t> السلسلة على ناقل الحركة الخلفي . أما القوة المقاومة هي القوة التي تؤثر </a:t>
            </a:r>
            <a:r>
              <a:rPr lang="ar-SA" sz="2100" dirty="0" err="1" smtClean="0">
                <a:cs typeface="PT Bold Heading" pitchFamily="2" charset="-78"/>
              </a:rPr>
              <a:t>بها</a:t>
            </a:r>
            <a:r>
              <a:rPr lang="ar-SA" sz="2100" dirty="0" smtClean="0">
                <a:cs typeface="PT Bold Heading" pitchFamily="2" charset="-78"/>
              </a:rPr>
              <a:t> العجلة الخلفية على الطريق . </a:t>
            </a:r>
            <a:endParaRPr lang="ar-SA" sz="2100" dirty="0">
              <a:cs typeface="PT Bold Heading" pitchFamily="2" charset="-78"/>
            </a:endParaRPr>
          </a:p>
        </p:txBody>
      </p:sp>
      <p:pic>
        <p:nvPicPr>
          <p:cNvPr id="3" name="صورة 2" descr="نشاط 3 ب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428604"/>
            <a:ext cx="3929090" cy="3000396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785918" y="4000504"/>
            <a:ext cx="6786610" cy="19851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100" dirty="0" smtClean="0">
                <a:solidFill>
                  <a:srgbClr val="C00000"/>
                </a:solidFill>
                <a:cs typeface="PT Bold Heading" pitchFamily="2" charset="-78"/>
              </a:rPr>
              <a:t>مع التذكير بأنّ : </a:t>
            </a:r>
          </a:p>
          <a:p>
            <a:pPr algn="justLow"/>
            <a:r>
              <a:rPr lang="ar-SA" sz="2100" dirty="0" smtClean="0">
                <a:solidFill>
                  <a:schemeClr val="tx2"/>
                </a:solidFill>
                <a:cs typeface="PT Bold Heading" pitchFamily="2" charset="-78"/>
              </a:rPr>
              <a:t>القوة المبذولة على الآلة تسمى </a:t>
            </a:r>
            <a:r>
              <a:rPr lang="ar-SA" sz="2100" dirty="0" err="1" smtClean="0">
                <a:solidFill>
                  <a:schemeClr val="tx2"/>
                </a:solidFill>
                <a:cs typeface="PT Bold Heading" pitchFamily="2" charset="-78"/>
              </a:rPr>
              <a:t>بـ</a:t>
            </a:r>
            <a:r>
              <a:rPr lang="ar-SA" sz="2100" dirty="0" smtClean="0">
                <a:solidFill>
                  <a:schemeClr val="tx2"/>
                </a:solidFill>
                <a:cs typeface="PT Bold Heading" pitchFamily="2" charset="-78"/>
              </a:rPr>
              <a:t> القوة المسلطة </a:t>
            </a:r>
            <a:r>
              <a:rPr lang="en-US" sz="2100" dirty="0" smtClean="0">
                <a:solidFill>
                  <a:schemeClr val="tx2"/>
                </a:solidFill>
                <a:cs typeface="PT Bold Heading" pitchFamily="2" charset="-78"/>
              </a:rPr>
              <a:t>Fe ) </a:t>
            </a:r>
            <a:r>
              <a:rPr lang="ar-SA" sz="2100" dirty="0" smtClean="0">
                <a:solidFill>
                  <a:schemeClr val="tx2"/>
                </a:solidFill>
                <a:cs typeface="PT Bold Heading" pitchFamily="2" charset="-78"/>
              </a:rPr>
              <a:t> </a:t>
            </a:r>
            <a:r>
              <a:rPr lang="en-US" sz="2100" dirty="0" smtClean="0">
                <a:solidFill>
                  <a:schemeClr val="tx2"/>
                </a:solidFill>
                <a:cs typeface="PT Bold Heading" pitchFamily="2" charset="-78"/>
              </a:rPr>
              <a:t>(</a:t>
            </a:r>
            <a:endParaRPr lang="ar-SA" sz="2100" dirty="0" smtClean="0">
              <a:solidFill>
                <a:schemeClr val="tx2"/>
              </a:solidFill>
              <a:cs typeface="PT Bold Heading" pitchFamily="2" charset="-78"/>
            </a:endParaRPr>
          </a:p>
          <a:p>
            <a:pPr algn="justLow"/>
            <a:r>
              <a:rPr lang="ar-SA" sz="2100" dirty="0" smtClean="0">
                <a:solidFill>
                  <a:schemeClr val="tx2"/>
                </a:solidFill>
                <a:cs typeface="PT Bold Heading" pitchFamily="2" charset="-78"/>
              </a:rPr>
              <a:t>القوة التي تبذلها الآلة تسمى </a:t>
            </a:r>
            <a:r>
              <a:rPr lang="ar-SA" sz="2100" dirty="0" err="1" smtClean="0">
                <a:solidFill>
                  <a:schemeClr val="tx2"/>
                </a:solidFill>
                <a:cs typeface="PT Bold Heading" pitchFamily="2" charset="-78"/>
              </a:rPr>
              <a:t>بـ</a:t>
            </a:r>
            <a:r>
              <a:rPr lang="ar-SA" sz="2100" dirty="0" smtClean="0">
                <a:solidFill>
                  <a:schemeClr val="tx2"/>
                </a:solidFill>
                <a:cs typeface="PT Bold Heading" pitchFamily="2" charset="-78"/>
              </a:rPr>
              <a:t> القوة المقاومة </a:t>
            </a:r>
            <a:r>
              <a:rPr lang="en-US" sz="2100" dirty="0" smtClean="0">
                <a:solidFill>
                  <a:schemeClr val="tx2"/>
                </a:solidFill>
                <a:cs typeface="PT Bold Heading" pitchFamily="2" charset="-78"/>
              </a:rPr>
              <a:t>Fr ) </a:t>
            </a:r>
            <a:r>
              <a:rPr lang="ar-SA" sz="2100" dirty="0" smtClean="0">
                <a:solidFill>
                  <a:schemeClr val="tx2"/>
                </a:solidFill>
                <a:cs typeface="PT Bold Heading" pitchFamily="2" charset="-78"/>
              </a:rPr>
              <a:t> </a:t>
            </a:r>
            <a:r>
              <a:rPr lang="en-US" sz="2100" dirty="0" smtClean="0">
                <a:solidFill>
                  <a:schemeClr val="tx2"/>
                </a:solidFill>
                <a:cs typeface="PT Bold Heading" pitchFamily="2" charset="-78"/>
              </a:rPr>
              <a:t>(</a:t>
            </a:r>
            <a:endParaRPr lang="ar-SA" sz="2100" dirty="0" smtClean="0">
              <a:solidFill>
                <a:schemeClr val="tx2"/>
              </a:solidFill>
              <a:cs typeface="PT Bold Heading" pitchFamily="2" charset="-78"/>
            </a:endParaRPr>
          </a:p>
          <a:p>
            <a:pPr algn="justLow"/>
            <a:r>
              <a:rPr lang="en-US" dirty="0" smtClean="0">
                <a:cs typeface="PT Bold Heading" pitchFamily="2" charset="-78"/>
              </a:rPr>
              <a:t/>
            </a:r>
            <a:br>
              <a:rPr lang="en-US" dirty="0" smtClean="0">
                <a:cs typeface="PT Bold Heading" pitchFamily="2" charset="-78"/>
              </a:rPr>
            </a:br>
            <a:r>
              <a:rPr lang="ar-SA" sz="2100" dirty="0" smtClean="0">
                <a:cs typeface="PT Bold Heading" pitchFamily="2" charset="-78"/>
              </a:rPr>
              <a:t>و تساوي الفائدة الميكانيكية للدراجة حاصل ضرب فائدة كلا من الآلتين الأولى والثانية . </a:t>
            </a:r>
            <a:endParaRPr lang="ar-SA" sz="2100" dirty="0">
              <a:cs typeface="PT Bold Heading" pitchFamily="2" charset="-78"/>
            </a:endParaRPr>
          </a:p>
        </p:txBody>
      </p:sp>
      <p:pic>
        <p:nvPicPr>
          <p:cNvPr id="6" name="صورة 5" descr="بيسكل3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98" y="6215082"/>
            <a:ext cx="8905872" cy="379287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8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71736" y="1071546"/>
            <a:ext cx="61436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إنّ سائق الدراجة الهوائية متعددة </a:t>
            </a:r>
            <a:r>
              <a:rPr lang="ar-SA" sz="2200" dirty="0" err="1" smtClean="0">
                <a:cs typeface="PT Bold Heading" pitchFamily="2" charset="-78"/>
              </a:rPr>
              <a:t>نواقل</a:t>
            </a:r>
            <a:r>
              <a:rPr lang="ar-SA" sz="2200" dirty="0" smtClean="0">
                <a:cs typeface="PT Bold Heading" pitchFamily="2" charset="-78"/>
              </a:rPr>
              <a:t> الحركة يستطيع تغيير الفائدة الميكانيكية للآلة </a:t>
            </a:r>
            <a:r>
              <a:rPr lang="en-US" sz="2200" dirty="0" smtClean="0">
                <a:cs typeface="PT Bold Heading" pitchFamily="2" charset="-78"/>
              </a:rPr>
              <a:t> (MA) </a:t>
            </a:r>
            <a:r>
              <a:rPr lang="ar-SA" sz="2200" dirty="0" smtClean="0">
                <a:cs typeface="PT Bold Heading" pitchFamily="2" charset="-78"/>
              </a:rPr>
              <a:t>باختيار الحجم المناسب لأنصاف أقطار ناقلي الحركة ( ناقل الحركة الأمامي أو ناقل الحركة الخلفي ) حسب الحالات التي يمر </a:t>
            </a:r>
            <a:r>
              <a:rPr lang="ar-SA" sz="2200" dirty="0" err="1" smtClean="0">
                <a:cs typeface="PT Bold Heading" pitchFamily="2" charset="-78"/>
              </a:rPr>
              <a:t>بها</a:t>
            </a:r>
            <a:r>
              <a:rPr lang="ar-SA" sz="2200" dirty="0" smtClean="0">
                <a:cs typeface="PT Bold Heading" pitchFamily="2" charset="-78"/>
              </a:rPr>
              <a:t> : 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500330" y="2857496"/>
            <a:ext cx="6286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solidFill>
                  <a:srgbClr val="C00000"/>
                </a:solidFill>
                <a:cs typeface="PT Bold Heading" pitchFamily="2" charset="-78"/>
              </a:rPr>
              <a:t>الحالة الأولى : </a:t>
            </a:r>
            <a:r>
              <a:rPr lang="ar-SA" sz="2200" dirty="0" smtClean="0">
                <a:solidFill>
                  <a:srgbClr val="0070C0"/>
                </a:solidFill>
                <a:cs typeface="PT Bold Heading" pitchFamily="2" charset="-78"/>
              </a:rPr>
              <a:t>في حالة التسارع أو صعود مرتفع : </a:t>
            </a:r>
          </a:p>
          <a:p>
            <a:pPr algn="justLow"/>
            <a:r>
              <a:rPr lang="ar-SA" sz="2200" dirty="0" smtClean="0">
                <a:cs typeface="PT Bold Heading" pitchFamily="2" charset="-78"/>
              </a:rPr>
              <a:t>   فإن السائق يحتاج إلى زيادة الفائدة الميكانيكية المثالية للآلة </a:t>
            </a:r>
            <a:r>
              <a:rPr lang="en-US" sz="2200" dirty="0" smtClean="0">
                <a:cs typeface="PT Bold Heading" pitchFamily="2" charset="-78"/>
              </a:rPr>
              <a:t>IMA) </a:t>
            </a:r>
            <a:r>
              <a:rPr lang="ar-SA" sz="2200" dirty="0" smtClean="0">
                <a:cs typeface="PT Bold Heading" pitchFamily="2" charset="-78"/>
              </a:rPr>
              <a:t>) لكي يزيد القوة التي يؤثر </a:t>
            </a:r>
            <a:r>
              <a:rPr lang="ar-SA" sz="2200" dirty="0" err="1" smtClean="0">
                <a:cs typeface="PT Bold Heading" pitchFamily="2" charset="-78"/>
              </a:rPr>
              <a:t>بها</a:t>
            </a:r>
            <a:r>
              <a:rPr lang="ar-SA" sz="2200" dirty="0" smtClean="0">
                <a:cs typeface="PT Bold Heading" pitchFamily="2" charset="-78"/>
              </a:rPr>
              <a:t> الدولاب في الطريق ، ولهذا هو يحتاج إلى جعل نصف قطر ناقل الحركة الخلفي كبير مقارنة بنصف قطر ناقل الحركة الأمامي ( دقق في النظر إلى مقطع الفيديو أدناه / عند 20 ثانية تحديدا ) وبالتالي عندما يؤثر السائق بالقوة نفسها يؤثر الدولاب في الطريق بقوة أكبر، ولكن السائق يدّور الدواسة عدد أكبر من الدورات مقابل دورة واحدة للدولاب .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36288" y="285728"/>
            <a:ext cx="5936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SA" sz="2800" dirty="0" smtClean="0">
                <a:solidFill>
                  <a:srgbClr val="006600"/>
                </a:solidFill>
                <a:cs typeface="PT Bold Heading" pitchFamily="2" charset="-78"/>
              </a:rPr>
              <a:t>ميكانيكية الدراجة الهوائية متعددة </a:t>
            </a:r>
            <a:r>
              <a:rPr lang="ar-SA" sz="2800" dirty="0" err="1" smtClean="0">
                <a:solidFill>
                  <a:srgbClr val="006600"/>
                </a:solidFill>
                <a:cs typeface="PT Bold Heading" pitchFamily="2" charset="-78"/>
              </a:rPr>
              <a:t>النواقل</a:t>
            </a:r>
            <a:endParaRPr lang="ar-SA" sz="2800" dirty="0">
              <a:solidFill>
                <a:srgbClr val="006600"/>
              </a:solidFill>
              <a:cs typeface="PT Bold Heading" pitchFamily="2" charset="-78"/>
            </a:endParaRPr>
          </a:p>
        </p:txBody>
      </p:sp>
      <p:pic>
        <p:nvPicPr>
          <p:cNvPr id="5" name="Picture 2" descr="اضغط على الصورة لفتحها بصفحة مستقلة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290"/>
            <a:ext cx="169066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" name="Picture 1" descr="كيف تتعلم ركوب الدراجة الهوائية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890" y="3357562"/>
            <a:ext cx="211065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45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71472" y="272457"/>
            <a:ext cx="65008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الدراجة الهوائية متعددة </a:t>
            </a:r>
            <a:r>
              <a:rPr lang="ar-SA" sz="32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النواقل</a:t>
            </a:r>
            <a:endParaRPr lang="ar-SA" sz="32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3" name="الدراجة الهوائية متعددة النواقل - فيزياء ثاني ثانوي 00_00_0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4794" y="1142984"/>
            <a:ext cx="6881850" cy="507209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28860" y="285728"/>
            <a:ext cx="64293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solidFill>
                  <a:srgbClr val="C00000"/>
                </a:solidFill>
                <a:cs typeface="PT Bold Heading" pitchFamily="2" charset="-78"/>
              </a:rPr>
              <a:t>الحالة الثانية : </a:t>
            </a:r>
            <a:r>
              <a:rPr lang="ar-SA" sz="2200" dirty="0" smtClean="0">
                <a:solidFill>
                  <a:srgbClr val="0070C0"/>
                </a:solidFill>
                <a:cs typeface="PT Bold Heading" pitchFamily="2" charset="-78"/>
              </a:rPr>
              <a:t>في حالة السير على طريق منحدر : </a:t>
            </a:r>
          </a:p>
          <a:p>
            <a:pPr algn="justLow"/>
            <a:r>
              <a:rPr lang="ar-SA" sz="2200" dirty="0" smtClean="0">
                <a:cs typeface="PT Bold Heading" pitchFamily="2" charset="-78"/>
              </a:rPr>
              <a:t>   تحتاج الدراجة الهوائية إلى قوة أقل ، لذلك يجب اختيار مجموعة ناقل الحركة بحيث يكون الخلفي صغيرا والأمامي كبيرا ( دقق في النظر إلى مقطع الفيديو السابق/ عند 30 ثانية تحديدا ) وعندها تكون الفائدة الميكانيكية المثالية للآلة </a:t>
            </a:r>
            <a:r>
              <a:rPr lang="en-US" sz="2200" dirty="0" smtClean="0">
                <a:cs typeface="PT Bold Heading" pitchFamily="2" charset="-78"/>
              </a:rPr>
              <a:t>IMA) </a:t>
            </a:r>
            <a:r>
              <a:rPr lang="ar-SA" sz="2200" dirty="0" smtClean="0">
                <a:cs typeface="PT Bold Heading" pitchFamily="2" charset="-78"/>
              </a:rPr>
              <a:t> ) قليلة ، وبالتالي عندما يؤثر السائق بالقوة نفسها يؤثر الدولاب في الطريق بقوة أقل ، ولا يحتاج السائق إلى تدوير الدواسات بمقدار كبير مقابل كل دورة .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3" name="مستطيل 1"/>
          <p:cNvSpPr>
            <a:spLocks noChangeArrowheads="1"/>
          </p:cNvSpPr>
          <p:nvPr/>
        </p:nvSpPr>
        <p:spPr bwMode="auto">
          <a:xfrm>
            <a:off x="2071670" y="3500438"/>
            <a:ext cx="66674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200" dirty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الفائدة الميكانيكية </a:t>
            </a:r>
            <a:r>
              <a:rPr lang="ar-SA" sz="22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(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MA</a:t>
            </a:r>
            <a:r>
              <a:rPr lang="ar-SA" sz="22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) للآلة </a:t>
            </a:r>
            <a:r>
              <a:rPr lang="ar-SA" sz="2200" dirty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المركبة تساوي حاصل ضرب الفوائد الميكانيكية للآلات البسيطة التي تتكون منها </a:t>
            </a:r>
            <a:endParaRPr lang="ar-SA" sz="2200" dirty="0" smtClean="0">
              <a:solidFill>
                <a:schemeClr val="accent4">
                  <a:lumMod val="75000"/>
                </a:schemeClr>
              </a:solidFill>
              <a:cs typeface="PT Bold Heading" pitchFamily="2" charset="-78"/>
            </a:endParaRPr>
          </a:p>
          <a:p>
            <a:pPr algn="justLow"/>
            <a:endParaRPr lang="ar-SA" sz="2200" dirty="0" smtClean="0">
              <a:cs typeface="PT Bold Heading" pitchFamily="2" charset="-78"/>
            </a:endParaRPr>
          </a:p>
          <a:p>
            <a:pPr algn="justLow"/>
            <a:r>
              <a:rPr lang="ar-SA" sz="2200" dirty="0" smtClean="0">
                <a:cs typeface="PT Bold Heading" pitchFamily="2" charset="-78"/>
              </a:rPr>
              <a:t>وبهذا تكون </a:t>
            </a:r>
            <a:r>
              <a:rPr lang="ar-SA" sz="2200" dirty="0">
                <a:cs typeface="PT Bold Heading" pitchFamily="2" charset="-78"/>
              </a:rPr>
              <a:t>الفائدة الآلية في حالة الدراجة الهوائية  </a:t>
            </a:r>
            <a:r>
              <a:rPr lang="ar-SA" sz="2200" dirty="0" smtClean="0">
                <a:cs typeface="PT Bold Heading" pitchFamily="2" charset="-78"/>
              </a:rPr>
              <a:t>: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2857488" y="5120358"/>
            <a:ext cx="485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cs typeface="PT Bold Heading" pitchFamily="2" charset="-78"/>
              </a:rPr>
              <a:t> MA2 </a:t>
            </a:r>
            <a:r>
              <a:rPr lang="ar-SA" sz="2800" b="1" dirty="0">
                <a:solidFill>
                  <a:srgbClr val="00B050"/>
                </a:solidFill>
                <a:cs typeface="PT Bold Heading" pitchFamily="2" charset="-78"/>
              </a:rPr>
              <a:t>  </a:t>
            </a:r>
            <a:r>
              <a:rPr lang="ar-SA" sz="2800" b="1" dirty="0">
                <a:solidFill>
                  <a:srgbClr val="00B050"/>
                </a:solidFill>
                <a:cs typeface="Simplified Arabic" pitchFamily="2" charset="-78"/>
              </a:rPr>
              <a:t>×</a:t>
            </a:r>
            <a:r>
              <a:rPr lang="ar-SA" sz="2800" b="1" dirty="0">
                <a:solidFill>
                  <a:srgbClr val="00B050"/>
                </a:solidFill>
                <a:cs typeface="PT Bold Heading" pitchFamily="2" charset="-78"/>
              </a:rPr>
              <a:t>   </a:t>
            </a:r>
            <a:r>
              <a:rPr lang="en-US" sz="2800" b="1" dirty="0">
                <a:solidFill>
                  <a:srgbClr val="00B050"/>
                </a:solidFill>
                <a:cs typeface="PT Bold Heading" pitchFamily="2" charset="-78"/>
              </a:rPr>
              <a:t>  MA=  MA1</a:t>
            </a:r>
            <a:endParaRPr lang="ar-SA" sz="2800" b="1" dirty="0">
              <a:solidFill>
                <a:srgbClr val="00B050"/>
              </a:solidFill>
              <a:cs typeface="PT Bold Heading" pitchFamily="2" charset="-78"/>
            </a:endParaRPr>
          </a:p>
        </p:txBody>
      </p:sp>
      <p:pic>
        <p:nvPicPr>
          <p:cNvPr id="60417" name="Picture 1" descr="كيف تتعلم ركوب الدراجة الهوائي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714356"/>
            <a:ext cx="2071702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5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5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نشاط 3 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500042"/>
            <a:ext cx="6286544" cy="500066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9"/>
          <p:cNvSpPr>
            <a:spLocks noChangeArrowheads="1"/>
          </p:cNvSpPr>
          <p:nvPr/>
        </p:nvSpPr>
        <p:spPr bwMode="auto">
          <a:xfrm>
            <a:off x="2271700" y="99988"/>
            <a:ext cx="52403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400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آلة المشي البشرية</a:t>
            </a:r>
          </a:p>
        </p:txBody>
      </p:sp>
      <p:pic>
        <p:nvPicPr>
          <p:cNvPr id="3" name="صورة 2" descr="نشاط 4 أ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071810"/>
            <a:ext cx="4451376" cy="3214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مستطيل 3"/>
          <p:cNvSpPr/>
          <p:nvPr/>
        </p:nvSpPr>
        <p:spPr>
          <a:xfrm>
            <a:off x="714348" y="1000954"/>
            <a:ext cx="80010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خمني الأجزاء الرئيسية لأنظمة الرافعات في جسم الإنسان البشري ( المُشار إليها بالأسهم في الصورة أدناه ) </a:t>
            </a:r>
          </a:p>
          <a:p>
            <a:pPr algn="justLow"/>
            <a:endParaRPr lang="ar-SA" sz="1200" dirty="0" smtClean="0">
              <a:cs typeface="PT Bold Heading" pitchFamily="2" charset="-78"/>
            </a:endParaRPr>
          </a:p>
          <a:p>
            <a:pPr algn="justLow"/>
            <a:r>
              <a:rPr lang="ar-SA" sz="2200" dirty="0" smtClean="0">
                <a:cs typeface="PT Bold Heading" pitchFamily="2" charset="-78"/>
              </a:rPr>
              <a:t>قضيب صلب ( العظام ) ، مصدر قوة ( انقباض العضلات ) ، نقطة ارتكاز (المفاصل بين العظام ) ، مقاومة ( وزن الجسم الذي يتم رفعه ) 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4282" y="3200001"/>
            <a:ext cx="39290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defRPr/>
            </a:pPr>
            <a:r>
              <a:rPr lang="ar-SA" sz="2200" dirty="0">
                <a:cs typeface="PT Bold Heading" pitchFamily="2" charset="-78"/>
              </a:rPr>
              <a:t>1. قضيب </a:t>
            </a:r>
            <a:r>
              <a:rPr lang="ar-SA" sz="2200" dirty="0" smtClean="0">
                <a:cs typeface="PT Bold Heading" pitchFamily="2" charset="-78"/>
              </a:rPr>
              <a:t>صلب (</a:t>
            </a:r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العظام)</a:t>
            </a:r>
          </a:p>
          <a:p>
            <a:pPr algn="justLow">
              <a:defRPr/>
            </a:pPr>
            <a:endParaRPr lang="ar-SA" sz="2200" dirty="0" smtClean="0">
              <a:cs typeface="PT Bold Heading" pitchFamily="2" charset="-78"/>
            </a:endParaRPr>
          </a:p>
          <a:p>
            <a:pPr algn="justLow">
              <a:defRPr/>
            </a:pPr>
            <a:r>
              <a:rPr lang="ar-SA" sz="2200" dirty="0" smtClean="0">
                <a:cs typeface="PT Bold Heading" pitchFamily="2" charset="-78"/>
              </a:rPr>
              <a:t>2</a:t>
            </a:r>
            <a:r>
              <a:rPr lang="ar-SA" sz="2200" dirty="0">
                <a:cs typeface="PT Bold Heading" pitchFamily="2" charset="-78"/>
              </a:rPr>
              <a:t>. مصدر قوة (</a:t>
            </a:r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انقباض العضلات</a:t>
            </a:r>
            <a:r>
              <a:rPr lang="ar-SA" sz="2200" dirty="0">
                <a:cs typeface="PT Bold Heading" pitchFamily="2" charset="-78"/>
              </a:rPr>
              <a:t>)</a:t>
            </a:r>
          </a:p>
          <a:p>
            <a:pPr algn="justLow">
              <a:defRPr/>
            </a:pPr>
            <a:endParaRPr lang="ar-SA" sz="2200" dirty="0" smtClean="0">
              <a:cs typeface="PT Bold Heading" pitchFamily="2" charset="-78"/>
            </a:endParaRPr>
          </a:p>
          <a:p>
            <a:pPr algn="justLow">
              <a:defRPr/>
            </a:pPr>
            <a:r>
              <a:rPr lang="ar-SA" sz="2200" dirty="0" smtClean="0">
                <a:cs typeface="PT Bold Heading" pitchFamily="2" charset="-78"/>
              </a:rPr>
              <a:t>3</a:t>
            </a:r>
            <a:r>
              <a:rPr lang="ar-SA" sz="2200" dirty="0">
                <a:cs typeface="PT Bold Heading" pitchFamily="2" charset="-78"/>
              </a:rPr>
              <a:t>. نقطة ارتكاز (</a:t>
            </a:r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المفاصل </a:t>
            </a:r>
            <a:r>
              <a:rPr lang="ar-SA" sz="2200" dirty="0" smtClean="0">
                <a:solidFill>
                  <a:srgbClr val="C00000"/>
                </a:solidFill>
                <a:cs typeface="PT Bold Heading" pitchFamily="2" charset="-78"/>
              </a:rPr>
              <a:t>بين </a:t>
            </a:r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العظام</a:t>
            </a:r>
            <a:r>
              <a:rPr lang="ar-SA" sz="2200" dirty="0">
                <a:cs typeface="PT Bold Heading" pitchFamily="2" charset="-78"/>
              </a:rPr>
              <a:t>)</a:t>
            </a:r>
          </a:p>
          <a:p>
            <a:pPr algn="justLow">
              <a:defRPr/>
            </a:pPr>
            <a:endParaRPr lang="ar-SA" sz="2200" dirty="0" smtClean="0">
              <a:cs typeface="PT Bold Heading" pitchFamily="2" charset="-78"/>
            </a:endParaRPr>
          </a:p>
          <a:p>
            <a:pPr algn="justLow">
              <a:defRPr/>
            </a:pPr>
            <a:r>
              <a:rPr lang="ar-SA" sz="2200" dirty="0" smtClean="0">
                <a:cs typeface="PT Bold Heading" pitchFamily="2" charset="-78"/>
              </a:rPr>
              <a:t>4</a:t>
            </a:r>
            <a:r>
              <a:rPr lang="ar-SA" sz="2200" dirty="0">
                <a:cs typeface="PT Bold Heading" pitchFamily="2" charset="-78"/>
              </a:rPr>
              <a:t>. مقاومة (</a:t>
            </a:r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وزن </a:t>
            </a:r>
            <a:r>
              <a:rPr lang="ar-SA" sz="2200" dirty="0" smtClean="0">
                <a:solidFill>
                  <a:srgbClr val="C00000"/>
                </a:solidFill>
                <a:cs typeface="PT Bold Heading" pitchFamily="2" charset="-78"/>
              </a:rPr>
              <a:t>الجسم الذي </a:t>
            </a:r>
            <a:r>
              <a:rPr lang="ar-SA" sz="2200" dirty="0">
                <a:solidFill>
                  <a:srgbClr val="C00000"/>
                </a:solidFill>
                <a:cs typeface="PT Bold Heading" pitchFamily="2" charset="-78"/>
              </a:rPr>
              <a:t>يتم رفعه أو تحريكه)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6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928662" y="305210"/>
            <a:ext cx="750099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   إنّ قيمة الكفاءة في أنظمة الروافع بجسم الإنسان ليست عالية والفوائد الميكانيكية محدودة وهذا ما يفسر حاجة جسم الإنسان إلى طاقة .</a:t>
            </a:r>
          </a:p>
          <a:p>
            <a:pPr algn="justLow"/>
            <a:r>
              <a:rPr lang="ar-SA" sz="2200" dirty="0" smtClean="0">
                <a:cs typeface="PT Bold Heading" pitchFamily="2" charset="-78"/>
              </a:rPr>
              <a:t/>
            </a:r>
            <a:br>
              <a:rPr lang="ar-SA" sz="2200" dirty="0" smtClean="0">
                <a:cs typeface="PT Bold Heading" pitchFamily="2" charset="-78"/>
              </a:rPr>
            </a:br>
            <a:r>
              <a:rPr lang="ar-SA" sz="2200" dirty="0" smtClean="0">
                <a:cs typeface="PT Bold Heading" pitchFamily="2" charset="-78"/>
              </a:rPr>
              <a:t>   كما أنّ الورك يعمل كنقطة الارتكاز عندما يمشي الإنسان ، ولذلك </a:t>
            </a:r>
            <a:r>
              <a:rPr lang="ar-SA" sz="2200" dirty="0" err="1" smtClean="0">
                <a:cs typeface="PT Bold Heading" pitchFamily="2" charset="-78"/>
              </a:rPr>
              <a:t>يُؤرجح</a:t>
            </a:r>
            <a:r>
              <a:rPr lang="ar-SA" sz="2200" dirty="0" smtClean="0">
                <a:cs typeface="PT Bold Heading" pitchFamily="2" charset="-78"/>
              </a:rPr>
              <a:t> المتسابق وركه نحو الأعلى عند انطلاقة السباق لكي يزيد من سرعته عن طريق زيادة طول الرافعة المكونة من عظام الساق .</a:t>
            </a:r>
            <a:endParaRPr lang="ar-SA" sz="2200" dirty="0">
              <a:cs typeface="PT Bold Heading" pitchFamily="2" charset="-78"/>
            </a:endParaRPr>
          </a:p>
        </p:txBody>
      </p:sp>
      <p:pic>
        <p:nvPicPr>
          <p:cNvPr id="5" name="صورة 4" descr="نشاط 4 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571876"/>
            <a:ext cx="2537827" cy="1813659"/>
          </a:xfrm>
          <a:prstGeom prst="rect">
            <a:avLst/>
          </a:prstGeom>
        </p:spPr>
      </p:pic>
      <p:pic>
        <p:nvPicPr>
          <p:cNvPr id="6" name="صورة 5" descr="نشاط 4 ب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571472" y="2714620"/>
            <a:ext cx="5000660" cy="35719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k_lifting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1" y="71414"/>
            <a:ext cx="6215104" cy="145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work_lifting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733957"/>
            <a:ext cx="6215105" cy="14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work_lifting_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2279" y="3377031"/>
            <a:ext cx="6300242" cy="155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work_lifting_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584" y="5020129"/>
            <a:ext cx="6266188" cy="169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072330" y="642918"/>
            <a:ext cx="1214446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1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cs typeface="PT Bold Heading" pitchFamily="2" charset="-78"/>
              </a:rPr>
              <a:t>نشاط 2 :</a:t>
            </a:r>
            <a:endParaRPr lang="ar-SA" sz="210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3" name="صورة 2" descr="نشاط 1 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214422"/>
            <a:ext cx="7429520" cy="3714776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643174" y="5214950"/>
            <a:ext cx="578395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100" dirty="0" smtClean="0">
                <a:solidFill>
                  <a:schemeClr val="accent2"/>
                </a:solidFill>
                <a:cs typeface="PT Bold Heading" pitchFamily="2" charset="-78"/>
              </a:rPr>
              <a:t>س : علام يعتمد الشغل الذي بذلته الآلة لرفع الصناديق ؟</a:t>
            </a:r>
            <a:endParaRPr lang="ar-SA" sz="2100" dirty="0">
              <a:solidFill>
                <a:schemeClr val="accent2"/>
              </a:solidFill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714744" y="5786454"/>
            <a:ext cx="46426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100" dirty="0" smtClean="0">
                <a:cs typeface="PT Bold Heading" pitchFamily="2" charset="-78"/>
              </a:rPr>
              <a:t>ج : يعتمد الشغل على كل من الإزاحة والقوة .</a:t>
            </a:r>
            <a:endParaRPr lang="ar-SA" sz="2100" dirty="0"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143768" y="513172"/>
            <a:ext cx="1285884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1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cs typeface="PT Bold Heading" pitchFamily="2" charset="-78"/>
              </a:rPr>
              <a:t>نشاط 3 :</a:t>
            </a:r>
            <a:endParaRPr lang="ar-SA" sz="210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85786" y="714356"/>
            <a:ext cx="28575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dirty="0">
                <a:solidFill>
                  <a:schemeClr val="accent2"/>
                </a:solidFill>
                <a:cs typeface="PT Bold Heading" pitchFamily="2" charset="-78"/>
              </a:rPr>
              <a:t>ما الشغل الذي يبذله الرجل الأول الذي </a:t>
            </a:r>
            <a:r>
              <a:rPr lang="ar-SA" dirty="0" smtClean="0">
                <a:solidFill>
                  <a:schemeClr val="accent2"/>
                </a:solidFill>
                <a:cs typeface="PT Bold Heading" pitchFamily="2" charset="-78"/>
              </a:rPr>
              <a:t>يدفع </a:t>
            </a:r>
            <a:r>
              <a:rPr lang="ar-SA" dirty="0">
                <a:solidFill>
                  <a:schemeClr val="accent2"/>
                </a:solidFill>
                <a:cs typeface="PT Bold Heading" pitchFamily="2" charset="-78"/>
              </a:rPr>
              <a:t>صندوق ، </a:t>
            </a:r>
            <a:r>
              <a:rPr lang="ar-SA" dirty="0" smtClean="0">
                <a:solidFill>
                  <a:schemeClr val="accent2"/>
                </a:solidFill>
                <a:cs typeface="PT Bold Heading" pitchFamily="2" charset="-78"/>
              </a:rPr>
              <a:t>والشغل </a:t>
            </a:r>
            <a:r>
              <a:rPr lang="ar-SA" dirty="0">
                <a:solidFill>
                  <a:schemeClr val="accent2"/>
                </a:solidFill>
                <a:cs typeface="PT Bold Heading" pitchFamily="2" charset="-78"/>
              </a:rPr>
              <a:t>الذي يبذله الرجل الثاني الذي يحمل صندوق </a:t>
            </a:r>
            <a:r>
              <a:rPr lang="ar-SA" dirty="0" smtClean="0">
                <a:solidFill>
                  <a:schemeClr val="accent2"/>
                </a:solidFill>
                <a:cs typeface="PT Bold Heading" pitchFamily="2" charset="-78"/>
              </a:rPr>
              <a:t>؟</a:t>
            </a:r>
            <a:endParaRPr lang="en-US" dirty="0">
              <a:solidFill>
                <a:schemeClr val="accent2"/>
              </a:solidFill>
              <a:cs typeface="PT Bold Heading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57224" y="2214554"/>
            <a:ext cx="2643206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000" dirty="0">
                <a:cs typeface="PT Bold Heading" pitchFamily="2" charset="-78"/>
              </a:rPr>
              <a:t>الرجل الأول الذي </a:t>
            </a:r>
            <a:r>
              <a:rPr lang="ar-SA" sz="2000" dirty="0" smtClean="0">
                <a:cs typeface="PT Bold Heading" pitchFamily="2" charset="-78"/>
              </a:rPr>
              <a:t>يدفع </a:t>
            </a:r>
            <a:r>
              <a:rPr lang="ar-SA" sz="2000" dirty="0">
                <a:cs typeface="PT Bold Heading" pitchFamily="2" charset="-78"/>
              </a:rPr>
              <a:t>الصندوق تكون اتجاه قوته في نفس اتجاه الإزاحة وبالتالي يبذل شغلاً ، بينما الرجل الثاني الذي يحمل الصندوق تكون اتجاه قوته عمودية على اتجاه الإزاحة وهذا يعني أنّ القوة ليس لها أي تأثير على الإزاحة وبالتالي لم يبذل شغلاً فيزيائياً </a:t>
            </a:r>
            <a:r>
              <a:rPr lang="en-US" sz="2000" dirty="0">
                <a:cs typeface="PT Bold Heading" pitchFamily="2" charset="-78"/>
              </a:rPr>
              <a:t>.</a:t>
            </a:r>
          </a:p>
          <a:p>
            <a:pPr algn="justLow"/>
            <a:endParaRPr lang="ar-SA" sz="2000" dirty="0">
              <a:cs typeface="PT Bold Heading" pitchFamily="2" charset="-78"/>
            </a:endParaRPr>
          </a:p>
        </p:txBody>
      </p:sp>
      <p:pic>
        <p:nvPicPr>
          <p:cNvPr id="9" name="صورة 8" descr="نشاط 2 أ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142984"/>
            <a:ext cx="4266180" cy="2643206"/>
          </a:xfrm>
          <a:prstGeom prst="rect">
            <a:avLst/>
          </a:prstGeom>
        </p:spPr>
      </p:pic>
      <p:pic>
        <p:nvPicPr>
          <p:cNvPr id="10" name="صورة 9" descr="نشاط 2 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061" y="3429000"/>
            <a:ext cx="4307029" cy="285752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428860" y="428604"/>
            <a:ext cx="592935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500" dirty="0" smtClean="0">
                <a:solidFill>
                  <a:schemeClr val="accent2"/>
                </a:solidFill>
                <a:cs typeface="PT Bold Heading" pitchFamily="2" charset="-78"/>
              </a:rPr>
              <a:t>من خلال الأنشطة السابقة ما هو تعريفك للشغل ؟ </a:t>
            </a:r>
            <a:endParaRPr lang="ar-SA" sz="2500" dirty="0">
              <a:solidFill>
                <a:schemeClr val="accent2"/>
              </a:solidFill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14480" y="1142984"/>
            <a:ext cx="7072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الشغل</a:t>
            </a:r>
            <a:r>
              <a:rPr lang="ar-SA" sz="2400" dirty="0" smtClean="0">
                <a:cs typeface="PT Bold Heading" pitchFamily="2" charset="-78"/>
              </a:rPr>
              <a:t> هو حاصل ضرب القوة المؤثرة في جسم باتجاه حركته في الإزاحة التي يعملها الجسم تحت تأثير هذه القوة .</a:t>
            </a:r>
            <a:endParaRPr lang="ar-SA" sz="2400" dirty="0">
              <a:cs typeface="PT Bold Heading" pitchFamily="2" charset="-78"/>
            </a:endParaRPr>
          </a:p>
        </p:txBody>
      </p:sp>
      <p:pic>
        <p:nvPicPr>
          <p:cNvPr id="2050" name="Picture 2" descr="domain-01cfcbd1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714883"/>
            <a:ext cx="2857520" cy="192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GP0301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214554"/>
            <a:ext cx="50006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9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ect%20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214818"/>
            <a:ext cx="55007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785918" y="285728"/>
            <a:ext cx="7000892" cy="1573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sz="2200" dirty="0" smtClean="0">
                <a:cs typeface="PT Bold Heading" pitchFamily="2" charset="-78"/>
              </a:rPr>
              <a:t>اعتبر وجود جسم يتحرك إزاحة مقدارها  </a:t>
            </a:r>
            <a:r>
              <a:rPr lang="en-US" sz="2200" dirty="0" smtClean="0">
                <a:cs typeface="PT Bold Heading" pitchFamily="2" charset="-78"/>
              </a:rPr>
              <a:t> </a:t>
            </a:r>
            <a:r>
              <a:rPr lang="en-US" sz="2200" i="1" dirty="0" smtClean="0">
                <a:cs typeface="PT Bold Heading" pitchFamily="2" charset="-78"/>
              </a:rPr>
              <a:t>d</a:t>
            </a:r>
            <a:r>
              <a:rPr lang="ar-SA" sz="2200" dirty="0" smtClean="0">
                <a:cs typeface="PT Bold Heading" pitchFamily="2" charset="-78"/>
              </a:rPr>
              <a:t>تحت تأثير قوة  </a:t>
            </a:r>
            <a:r>
              <a:rPr lang="en-GB" sz="2200" i="1" dirty="0" smtClean="0">
                <a:cs typeface="PT Bold Heading" pitchFamily="2" charset="-78"/>
              </a:rPr>
              <a:t>F</a:t>
            </a:r>
            <a:r>
              <a:rPr lang="ar-SA" sz="2200" i="1" dirty="0" smtClean="0">
                <a:cs typeface="PT Bold Heading" pitchFamily="2" charset="-78"/>
              </a:rPr>
              <a:t> </a:t>
            </a:r>
            <a:r>
              <a:rPr lang="ar-SA" sz="2200" dirty="0" smtClean="0">
                <a:cs typeface="PT Bold Heading" pitchFamily="2" charset="-78"/>
              </a:rPr>
              <a:t>، وهنا سوف نأخذ حالة بسيطة عندما تكون الزاوية بين متجه القوة ومتجه الإزاحة يساوي صفراً   .... وذلك للتوصل إلى القانون العام للشغل.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14710" y="218151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eaLnBrk="0" hangingPunct="0"/>
            <a:r>
              <a:rPr lang="ar-SA" sz="2400" dirty="0" smtClean="0">
                <a:solidFill>
                  <a:srgbClr val="0070C0"/>
                </a:solidFill>
                <a:cs typeface="PT Bold Heading" pitchFamily="2" charset="-78"/>
              </a:rPr>
              <a:t>قوة منتظمة في اتجاه الحركة</a:t>
            </a:r>
            <a:endParaRPr lang="en-US" sz="2400" dirty="0" smtClean="0">
              <a:solidFill>
                <a:srgbClr val="0070C0"/>
              </a:solidFill>
              <a:cs typeface="PT Bold Heading" pitchFamily="2" charset="-78"/>
            </a:endParaRPr>
          </a:p>
          <a:p>
            <a:pPr algn="ctr" rtl="0" eaLnBrk="0" hangingPunct="0"/>
            <a:endParaRPr lang="ar-SA" sz="1200" dirty="0" smtClean="0">
              <a:solidFill>
                <a:srgbClr val="0070C0"/>
              </a:solidFill>
              <a:cs typeface="PT Bold Heading" pitchFamily="2" charset="-78"/>
            </a:endParaRPr>
          </a:p>
          <a:p>
            <a:pPr algn="ctr" rtl="0" eaLnBrk="0" hangingPunct="0"/>
            <a:r>
              <a:rPr lang="en-GB" sz="2400" i="1" dirty="0" smtClean="0">
                <a:solidFill>
                  <a:srgbClr val="0070C0"/>
                </a:solidFill>
                <a:cs typeface="PT Bold Heading" pitchFamily="2" charset="-78"/>
              </a:rPr>
              <a:t>W</a:t>
            </a:r>
            <a:r>
              <a:rPr lang="en-GB" sz="2400" dirty="0" smtClean="0">
                <a:solidFill>
                  <a:srgbClr val="0070C0"/>
                </a:solidFill>
                <a:cs typeface="PT Bold Heading" pitchFamily="2" charset="-78"/>
              </a:rPr>
              <a:t> = </a:t>
            </a:r>
            <a:r>
              <a:rPr lang="en-GB" sz="2400" i="1" dirty="0" smtClean="0">
                <a:solidFill>
                  <a:srgbClr val="0070C0"/>
                </a:solidFill>
                <a:cs typeface="PT Bold Heading" pitchFamily="2" charset="-78"/>
              </a:rPr>
              <a:t>F</a:t>
            </a:r>
            <a:r>
              <a:rPr lang="en-GB" sz="2400" dirty="0" smtClean="0">
                <a:solidFill>
                  <a:srgbClr val="0070C0"/>
                </a:solidFill>
                <a:cs typeface="PT Bold Heading" pitchFamily="2" charset="-78"/>
              </a:rPr>
              <a:t> </a:t>
            </a:r>
            <a:r>
              <a:rPr lang="en-GB" sz="2400" i="1" dirty="0" smtClean="0">
                <a:solidFill>
                  <a:srgbClr val="0070C0"/>
                </a:solidFill>
                <a:cs typeface="PT Bold Heading" pitchFamily="2" charset="-78"/>
              </a:rPr>
              <a:t>d </a:t>
            </a:r>
            <a:endParaRPr lang="ar-SA" sz="24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857784" y="3253087"/>
            <a:ext cx="1080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cs typeface="PT Bold Heading" pitchFamily="2" charset="-78"/>
              </a:rPr>
              <a:t>W = F</a:t>
            </a:r>
            <a:r>
              <a:rPr lang="en-US" sz="2400" dirty="0" smtClean="0">
                <a:solidFill>
                  <a:srgbClr val="0070C0"/>
                </a:solidFill>
                <a:cs typeface="PT Bold Heading" pitchFamily="2" charset="-78"/>
              </a:rPr>
              <a:t>s</a:t>
            </a:r>
            <a:r>
              <a:rPr lang="ar-SA" b="1" dirty="0" smtClean="0">
                <a:solidFill>
                  <a:srgbClr val="0070C0"/>
                </a:solidFill>
                <a:cs typeface="Simplified Arabic" pitchFamily="2" charset="-78"/>
              </a:rPr>
              <a:t> </a:t>
            </a:r>
            <a:endParaRPr lang="ar-SA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6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428728" y="4069683"/>
            <a:ext cx="62151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200" dirty="0" smtClean="0">
                <a:solidFill>
                  <a:srgbClr val="C00000"/>
                </a:solidFill>
                <a:cs typeface="PT Bold Heading" pitchFamily="2" charset="-78"/>
              </a:rPr>
              <a:t>احسبي الشغل الذي تبذله القوى من خلال الرسم البياني</a:t>
            </a:r>
            <a:endParaRPr lang="ar-SA" sz="22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00166" y="4643446"/>
            <a:ext cx="60721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لا بد أنك لاحظت من خلال المقطع السابق أنّ الشغل يساوي المساحة تحت منحنى ( الإزاحة – القوة ) ، مع ملاحظة أنّه في حالة تأثير قوة ثابتة فإن المساحة تكون مستطيلاً ، وفي حالة تأثير قوة متزايدة ( مثل القوة المؤثرة في نابض ) فإن الشغل يكون مساوياً لمساحة المثلث . </a:t>
            </a:r>
            <a:endParaRPr lang="ar-SA" sz="2200" dirty="0">
              <a:cs typeface="PT Bold Heading" pitchFamily="2" charset="-78"/>
            </a:endParaRPr>
          </a:p>
        </p:txBody>
      </p:sp>
      <p:pic>
        <p:nvPicPr>
          <p:cNvPr id="5" name="نشاط 4 - الرسم البياني للشغل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00232" y="214290"/>
            <a:ext cx="6024562" cy="35719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1421</Words>
  <Application>Microsoft Office PowerPoint</Application>
  <PresentationFormat>عرض على الشاشة (3:4)‏</PresentationFormat>
  <Paragraphs>156</Paragraphs>
  <Slides>39</Slides>
  <Notes>0</Notes>
  <HiddenSlides>0</HiddenSlides>
  <MMClips>5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1" baseType="lpstr">
      <vt:lpstr>سمة Office</vt:lpstr>
      <vt:lpstr>ClipArt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NM</dc:creator>
  <cp:lastModifiedBy>NM</cp:lastModifiedBy>
  <cp:revision>70</cp:revision>
  <dcterms:created xsi:type="dcterms:W3CDTF">2015-11-30T11:48:47Z</dcterms:created>
  <dcterms:modified xsi:type="dcterms:W3CDTF">2015-12-06T19:37:22Z</dcterms:modified>
</cp:coreProperties>
</file>