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16" r:id="rId4"/>
    <p:sldId id="319" r:id="rId5"/>
    <p:sldId id="310" r:id="rId6"/>
    <p:sldId id="315" r:id="rId7"/>
    <p:sldId id="311" r:id="rId8"/>
    <p:sldId id="320" r:id="rId9"/>
    <p:sldId id="317" r:id="rId10"/>
    <p:sldId id="321" r:id="rId11"/>
    <p:sldId id="312" r:id="rId12"/>
    <p:sldId id="318" r:id="rId13"/>
    <p:sldId id="314" r:id="rId14"/>
    <p:sldId id="282"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800080"/>
    <a:srgbClr val="339966"/>
    <a:srgbClr val="009900"/>
    <a:srgbClr val="FF3300"/>
    <a:srgbClr val="FFCC00"/>
    <a:srgbClr val="0066FF"/>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660"/>
  </p:normalViewPr>
  <p:slideViewPr>
    <p:cSldViewPr>
      <p:cViewPr>
        <p:scale>
          <a:sx n="66" d="100"/>
          <a:sy n="66" d="100"/>
        </p:scale>
        <p:origin x="-1362" y="-8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B968B2-87E0-4738-90A9-ED05C782DB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D3671-7E1C-4432-AB8F-5D806DF0AF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B7CCC-F5C2-4693-83D1-86378A7A23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7B9A2D-6641-4A84-896F-DA9EB1D2261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0F8AA-F7B8-4F53-B581-C0164F795B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764E2F-C13D-4842-92E4-8AC375926D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5CF141-B7CD-4E2A-89FB-44F483FFF8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03C0E4-4859-400E-8B87-09C358E168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494195-A167-49E1-B4B0-662F4B755A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FA25F1-FA24-4214-9C8B-92662C3495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512A1F-90D5-4599-A56D-BC96877AF3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0099"/>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B8307B6-4EB7-46EE-896F-A9EC57A9C1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50" name="Group 10"/>
          <p:cNvGrpSpPr>
            <a:grpSpLocks/>
          </p:cNvGrpSpPr>
          <p:nvPr/>
        </p:nvGrpSpPr>
        <p:grpSpPr bwMode="auto">
          <a:xfrm>
            <a:off x="0" y="304800"/>
            <a:ext cx="9144000" cy="366713"/>
            <a:chOff x="0" y="192"/>
            <a:chExt cx="5760" cy="231"/>
          </a:xfrm>
        </p:grpSpPr>
        <p:sp>
          <p:nvSpPr>
            <p:cNvPr id="2053"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5</a:t>
              </a:r>
              <a:endParaRPr lang="en-US" dirty="0">
                <a:solidFill>
                  <a:schemeClr val="bg1"/>
                </a:solidFill>
                <a:latin typeface="Monotype Corsiva" pitchFamily="66" charset="0"/>
                <a:cs typeface="Arial" charset="0"/>
              </a:endParaRPr>
            </a:p>
          </p:txBody>
        </p:sp>
        <p:sp>
          <p:nvSpPr>
            <p:cNvPr id="2054"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2055"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5124" name="WordArt 10"/>
          <p:cNvSpPr>
            <a:spLocks noChangeArrowheads="1" noChangeShapeType="1" noTextEdit="1"/>
          </p:cNvSpPr>
          <p:nvPr/>
        </p:nvSpPr>
        <p:spPr bwMode="auto">
          <a:xfrm>
            <a:off x="1447800" y="4114800"/>
            <a:ext cx="6477000" cy="1143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Study the Histological </a:t>
            </a:r>
          </a:p>
          <a:p>
            <a:pPr algn="ctr"/>
            <a:r>
              <a:rPr lang="en-US" sz="3600" kern="10">
                <a:ln w="9525">
                  <a:solidFill>
                    <a:srgbClr val="000000"/>
                  </a:solidFill>
                  <a:round/>
                  <a:headEnd/>
                  <a:tailEnd/>
                </a:ln>
                <a:solidFill>
                  <a:srgbClr val="FFFFFF"/>
                </a:solidFill>
                <a:latin typeface="Arial Black"/>
              </a:rPr>
              <a:t>Features of Some of the Digestive Organs</a:t>
            </a:r>
          </a:p>
        </p:txBody>
      </p:sp>
      <p:sp>
        <p:nvSpPr>
          <p:cNvPr id="7179" name="WordArt 11"/>
          <p:cNvSpPr>
            <a:spLocks noChangeArrowheads="1" noChangeShapeType="1" noTextEdit="1"/>
          </p:cNvSpPr>
          <p:nvPr/>
        </p:nvSpPr>
        <p:spPr bwMode="auto">
          <a:xfrm>
            <a:off x="2590800" y="1828800"/>
            <a:ext cx="3886200" cy="8763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FF3300"/>
                    </a:gs>
                    <a:gs pos="100000">
                      <a:srgbClr val="FFCC00"/>
                    </a:gs>
                  </a:gsLst>
                  <a:lin ang="18900000" scaled="1"/>
                </a:gradFill>
                <a:latin typeface="Arial Black"/>
              </a:rPr>
              <a:t>HISTOLOGY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p:cTn id="7" dur="1500" decel="50000" fill="hold">
                                          <p:stCondLst>
                                            <p:cond delay="0"/>
                                          </p:stCondLst>
                                        </p:cTn>
                                        <p:tgtEl>
                                          <p:spTgt spid="7179"/>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7179"/>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7179"/>
                                        </p:tgtEl>
                                        <p:attrNameLst>
                                          <p:attrName>ppt_w</p:attrName>
                                        </p:attrNameLst>
                                      </p:cBhvr>
                                      <p:tavLst>
                                        <p:tav tm="0">
                                          <p:val>
                                            <p:strVal val="#ppt_w*.05"/>
                                          </p:val>
                                        </p:tav>
                                        <p:tav tm="100000">
                                          <p:val>
                                            <p:strVal val="#ppt_w"/>
                                          </p:val>
                                        </p:tav>
                                      </p:tavLst>
                                    </p:anim>
                                    <p:anim calcmode="lin" valueType="num">
                                      <p:cBhvr>
                                        <p:cTn id="10" dur="3000" fill="hold"/>
                                        <p:tgtEl>
                                          <p:spTgt spid="7179"/>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7179"/>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7179"/>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7179"/>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717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dissolve">
                                      <p:cBhvr>
                                        <p:cTn id="1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71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3357" y="76200"/>
            <a:ext cx="9257357" cy="6629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129_stroma_gross"/>
          <p:cNvPicPr>
            <a:picLocks noChangeAspect="1" noChangeArrowheads="1"/>
          </p:cNvPicPr>
          <p:nvPr/>
        </p:nvPicPr>
        <p:blipFill>
          <a:blip r:embed="rId2" cstate="print"/>
          <a:srcRect/>
          <a:stretch>
            <a:fillRect/>
          </a:stretch>
        </p:blipFill>
        <p:spPr bwMode="auto">
          <a:xfrm>
            <a:off x="3810000" y="3810000"/>
            <a:ext cx="2819400" cy="2624137"/>
          </a:xfrm>
          <a:prstGeom prst="rect">
            <a:avLst/>
          </a:prstGeom>
          <a:noFill/>
          <a:ln w="9525">
            <a:noFill/>
            <a:miter lim="800000"/>
            <a:headEnd/>
            <a:tailEnd/>
          </a:ln>
        </p:spPr>
      </p:pic>
      <p:sp>
        <p:nvSpPr>
          <p:cNvPr id="28679" name="Text Box 7"/>
          <p:cNvSpPr txBox="1">
            <a:spLocks noChangeArrowheads="1"/>
          </p:cNvSpPr>
          <p:nvPr/>
        </p:nvSpPr>
        <p:spPr bwMode="auto">
          <a:xfrm>
            <a:off x="228600" y="1574800"/>
            <a:ext cx="3733800" cy="4216400"/>
          </a:xfrm>
          <a:prstGeom prst="rect">
            <a:avLst/>
          </a:prstGeom>
          <a:noFill/>
          <a:ln w="9525">
            <a:noFill/>
            <a:miter lim="800000"/>
            <a:headEnd/>
            <a:tailEnd/>
          </a:ln>
          <a:effectLst/>
        </p:spPr>
        <p:txBody>
          <a:bodyPr>
            <a:spAutoFit/>
          </a:bodyPr>
          <a:lstStyle/>
          <a:p>
            <a:r>
              <a:rPr lang="en-US" sz="1600">
                <a:solidFill>
                  <a:schemeClr val="bg1"/>
                </a:solidFill>
              </a:rPr>
              <a:t>Liver</a:t>
            </a:r>
            <a:r>
              <a:rPr lang="en-US" sz="1600" b="1">
                <a:solidFill>
                  <a:schemeClr val="bg1"/>
                </a:solidFill>
              </a:rPr>
              <a:t> </a:t>
            </a:r>
            <a:r>
              <a:rPr lang="en-US" sz="1600">
                <a:solidFill>
                  <a:schemeClr val="bg1"/>
                </a:solidFill>
              </a:rPr>
              <a:t>Is the largest metabolic organ in the body</a:t>
            </a:r>
          </a:p>
          <a:p>
            <a:endParaRPr lang="en-US" sz="1200">
              <a:solidFill>
                <a:schemeClr val="bg1"/>
              </a:solidFill>
            </a:endParaRPr>
          </a:p>
          <a:p>
            <a:r>
              <a:rPr lang="en-US" sz="1600">
                <a:solidFill>
                  <a:schemeClr val="bg1"/>
                </a:solidFill>
              </a:rPr>
              <a:t>the liver formed of a </a:t>
            </a:r>
            <a:r>
              <a:rPr lang="en-US" sz="1600" b="1">
                <a:solidFill>
                  <a:schemeClr val="bg1"/>
                </a:solidFill>
              </a:rPr>
              <a:t>stroma </a:t>
            </a:r>
            <a:r>
              <a:rPr lang="en-US" sz="1600">
                <a:solidFill>
                  <a:schemeClr val="bg1"/>
                </a:solidFill>
              </a:rPr>
              <a:t>of connective tissue and </a:t>
            </a:r>
            <a:r>
              <a:rPr lang="en-US" sz="1600" b="1">
                <a:solidFill>
                  <a:schemeClr val="bg1"/>
                </a:solidFill>
              </a:rPr>
              <a:t>parenchyma </a:t>
            </a:r>
            <a:r>
              <a:rPr lang="en-US" sz="1600">
                <a:solidFill>
                  <a:schemeClr val="bg1"/>
                </a:solidFill>
              </a:rPr>
              <a:t>of liver cells (hepatocytes)</a:t>
            </a:r>
          </a:p>
          <a:p>
            <a:r>
              <a:rPr lang="en-US" sz="1600">
                <a:solidFill>
                  <a:schemeClr val="bg1"/>
                </a:solidFill>
              </a:rPr>
              <a:t>All of the cells in the liver are called hepatic cells and these are arranged in lines in the unit of liver called hepatic lobules (Hexagonal shape). </a:t>
            </a:r>
          </a:p>
          <a:p>
            <a:r>
              <a:rPr lang="en-US" sz="1600">
                <a:solidFill>
                  <a:schemeClr val="bg1"/>
                </a:solidFill>
              </a:rPr>
              <a:t>Each such line of the hepatic cells is called hepatic strand. The space in between hepatic strands is filled with blood and it is called hepatic sinusoid. In the centre of each hepatic lobule there is hole called central vein </a:t>
            </a:r>
          </a:p>
          <a:p>
            <a:pPr>
              <a:spcBef>
                <a:spcPct val="50000"/>
              </a:spcBef>
            </a:pPr>
            <a:endParaRPr lang="en-US" sz="1200">
              <a:solidFill>
                <a:schemeClr val="bg1"/>
              </a:solidFill>
            </a:endParaRPr>
          </a:p>
        </p:txBody>
      </p:sp>
      <p:grpSp>
        <p:nvGrpSpPr>
          <p:cNvPr id="28680" name="Group 10"/>
          <p:cNvGrpSpPr>
            <a:grpSpLocks/>
          </p:cNvGrpSpPr>
          <p:nvPr/>
        </p:nvGrpSpPr>
        <p:grpSpPr bwMode="auto">
          <a:xfrm>
            <a:off x="0" y="304800"/>
            <a:ext cx="9144000" cy="366713"/>
            <a:chOff x="0" y="192"/>
            <a:chExt cx="5760" cy="231"/>
          </a:xfrm>
        </p:grpSpPr>
        <p:sp>
          <p:nvSpPr>
            <p:cNvPr id="28681"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5</a:t>
              </a:r>
              <a:endParaRPr lang="en-US" dirty="0">
                <a:solidFill>
                  <a:schemeClr val="bg1"/>
                </a:solidFill>
                <a:latin typeface="Monotype Corsiva" pitchFamily="66" charset="0"/>
                <a:cs typeface="Arial" charset="0"/>
              </a:endParaRPr>
            </a:p>
          </p:txBody>
        </p:sp>
        <p:sp>
          <p:nvSpPr>
            <p:cNvPr id="28682"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28683"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28684" name="Rectangle 12"/>
          <p:cNvSpPr>
            <a:spLocks noChangeArrowheads="1"/>
          </p:cNvSpPr>
          <p:nvPr/>
        </p:nvSpPr>
        <p:spPr bwMode="auto">
          <a:xfrm>
            <a:off x="1066800" y="838200"/>
            <a:ext cx="1200150" cy="366713"/>
          </a:xfrm>
          <a:prstGeom prst="rect">
            <a:avLst/>
          </a:prstGeom>
          <a:noFill/>
          <a:ln w="9525">
            <a:noFill/>
            <a:miter lim="800000"/>
            <a:headEnd/>
            <a:tailEnd/>
          </a:ln>
          <a:effectLst/>
        </p:spPr>
        <p:txBody>
          <a:bodyPr wrap="none">
            <a:spAutoFit/>
          </a:bodyPr>
          <a:lstStyle/>
          <a:p>
            <a:r>
              <a:rPr lang="en-US" b="1">
                <a:solidFill>
                  <a:schemeClr val="bg1"/>
                </a:solidFill>
              </a:rPr>
              <a:t>The Liver</a:t>
            </a:r>
          </a:p>
        </p:txBody>
      </p:sp>
      <p:pic>
        <p:nvPicPr>
          <p:cNvPr id="28685" name="Picture 13"/>
          <p:cNvPicPr>
            <a:picLocks noChangeAspect="1" noChangeArrowheads="1"/>
          </p:cNvPicPr>
          <p:nvPr/>
        </p:nvPicPr>
        <p:blipFill>
          <a:blip r:embed="rId3" cstate="print"/>
          <a:srcRect/>
          <a:stretch>
            <a:fillRect/>
          </a:stretch>
        </p:blipFill>
        <p:spPr bwMode="auto">
          <a:xfrm>
            <a:off x="4038600" y="762000"/>
            <a:ext cx="4819650" cy="2982913"/>
          </a:xfrm>
          <a:prstGeom prst="rect">
            <a:avLst/>
          </a:prstGeom>
          <a:noFill/>
          <a:ln w="9525">
            <a:noFill/>
            <a:miter lim="800000"/>
            <a:headEnd/>
            <a:tailEnd/>
          </a:ln>
          <a:effectLst/>
        </p:spPr>
      </p:pic>
      <p:pic>
        <p:nvPicPr>
          <p:cNvPr id="4100" name="Picture 4" descr="http://transplant.surgery.ucsf.edu/media/2942315/ucsf044_liveranatomy_500x467.jpg"/>
          <p:cNvPicPr>
            <a:picLocks noChangeAspect="1" noChangeArrowheads="1"/>
          </p:cNvPicPr>
          <p:nvPr/>
        </p:nvPicPr>
        <p:blipFill>
          <a:blip r:embed="rId4" cstate="print"/>
          <a:srcRect/>
          <a:stretch>
            <a:fillRect/>
          </a:stretch>
        </p:blipFill>
        <p:spPr bwMode="auto">
          <a:xfrm>
            <a:off x="6658428" y="3810000"/>
            <a:ext cx="2365953"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dissolve">
                                      <p:cBhvr>
                                        <p:cTn id="7" dur="2000"/>
                                        <p:tgtEl>
                                          <p:spTgt spid="28685"/>
                                        </p:tgtEl>
                                      </p:cBhvr>
                                    </p:animEffect>
                                  </p:childTnLst>
                                </p:cTn>
                              </p:par>
                              <p:par>
                                <p:cTn id="8" presetID="9" presetClass="entr" presetSubtype="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dissolve">
                                      <p:cBhvr>
                                        <p:cTn id="10" dur="2000"/>
                                        <p:tgtEl>
                                          <p:spTgt spid="2867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8679"/>
                                        </p:tgtEl>
                                        <p:attrNameLst>
                                          <p:attrName>style.visibility</p:attrName>
                                        </p:attrNameLst>
                                      </p:cBhvr>
                                      <p:to>
                                        <p:strVal val="visible"/>
                                      </p:to>
                                    </p:set>
                                    <p:anim calcmode="lin" valueType="num">
                                      <p:cBhvr additive="base">
                                        <p:cTn id="15" dur="2000" fill="hold"/>
                                        <p:tgtEl>
                                          <p:spTgt spid="28679"/>
                                        </p:tgtEl>
                                        <p:attrNameLst>
                                          <p:attrName>ppt_x</p:attrName>
                                        </p:attrNameLst>
                                      </p:cBhvr>
                                      <p:tavLst>
                                        <p:tav tm="0">
                                          <p:val>
                                            <p:strVal val="0-#ppt_w/2"/>
                                          </p:val>
                                        </p:tav>
                                        <p:tav tm="100000">
                                          <p:val>
                                            <p:strVal val="#ppt_x"/>
                                          </p:val>
                                        </p:tav>
                                      </p:tavLst>
                                    </p:anim>
                                    <p:anim calcmode="lin" valueType="num">
                                      <p:cBhvr additive="base">
                                        <p:cTn id="16" dur="2000" fill="hold"/>
                                        <p:tgtEl>
                                          <p:spTgt spid="28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0" name="Group 10"/>
          <p:cNvGrpSpPr>
            <a:grpSpLocks/>
          </p:cNvGrpSpPr>
          <p:nvPr/>
        </p:nvGrpSpPr>
        <p:grpSpPr bwMode="auto">
          <a:xfrm>
            <a:off x="0" y="304800"/>
            <a:ext cx="9144000" cy="366713"/>
            <a:chOff x="0" y="192"/>
            <a:chExt cx="5760" cy="231"/>
          </a:xfrm>
        </p:grpSpPr>
        <p:sp>
          <p:nvSpPr>
            <p:cNvPr id="34821"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Lab Exercise # 6</a:t>
              </a:r>
            </a:p>
          </p:txBody>
        </p:sp>
        <p:sp>
          <p:nvSpPr>
            <p:cNvPr id="34822"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4823"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pic>
        <p:nvPicPr>
          <p:cNvPr id="34824" name="Picture 8"/>
          <p:cNvPicPr>
            <a:picLocks noChangeAspect="1" noChangeArrowheads="1"/>
          </p:cNvPicPr>
          <p:nvPr/>
        </p:nvPicPr>
        <p:blipFill>
          <a:blip r:embed="rId2" cstate="print"/>
          <a:srcRect/>
          <a:stretch>
            <a:fillRect/>
          </a:stretch>
        </p:blipFill>
        <p:spPr bwMode="auto">
          <a:xfrm>
            <a:off x="3352800" y="762000"/>
            <a:ext cx="5573713" cy="4017322"/>
          </a:xfrm>
          <a:prstGeom prst="rect">
            <a:avLst/>
          </a:prstGeom>
          <a:noFill/>
        </p:spPr>
      </p:pic>
      <p:sp>
        <p:nvSpPr>
          <p:cNvPr id="34825" name="Text Box 9"/>
          <p:cNvSpPr txBox="1">
            <a:spLocks noChangeArrowheads="1"/>
          </p:cNvSpPr>
          <p:nvPr/>
        </p:nvSpPr>
        <p:spPr bwMode="auto">
          <a:xfrm>
            <a:off x="304800" y="1143000"/>
            <a:ext cx="2971800" cy="3525838"/>
          </a:xfrm>
          <a:prstGeom prst="rect">
            <a:avLst/>
          </a:prstGeom>
          <a:noFill/>
          <a:ln w="9525">
            <a:noFill/>
            <a:miter lim="800000"/>
            <a:headEnd/>
            <a:tailEnd/>
          </a:ln>
          <a:effectLst/>
        </p:spPr>
        <p:txBody>
          <a:bodyPr>
            <a:spAutoFit/>
          </a:bodyPr>
          <a:lstStyle/>
          <a:p>
            <a:r>
              <a:rPr lang="en-US" dirty="0">
                <a:solidFill>
                  <a:schemeClr val="bg1"/>
                </a:solidFill>
              </a:rPr>
              <a:t>The connective tissue septa cornered between 3 hepatic lobules is called portal space</a:t>
            </a:r>
          </a:p>
          <a:p>
            <a:r>
              <a:rPr lang="en-US" dirty="0">
                <a:solidFill>
                  <a:schemeClr val="bg1"/>
                </a:solidFill>
              </a:rPr>
              <a:t>or area, which contains the following structures:</a:t>
            </a:r>
          </a:p>
          <a:p>
            <a:endParaRPr lang="en-US" dirty="0">
              <a:solidFill>
                <a:schemeClr val="bg1"/>
              </a:solidFill>
            </a:endParaRPr>
          </a:p>
          <a:p>
            <a:r>
              <a:rPr lang="en-US" dirty="0">
                <a:solidFill>
                  <a:schemeClr val="bg1"/>
                </a:solidFill>
              </a:rPr>
              <a:t>1- Branch of hepatic artery</a:t>
            </a:r>
          </a:p>
          <a:p>
            <a:r>
              <a:rPr lang="en-US" dirty="0">
                <a:solidFill>
                  <a:schemeClr val="bg1"/>
                </a:solidFill>
              </a:rPr>
              <a:t>2- Branch of portal vein</a:t>
            </a:r>
          </a:p>
          <a:p>
            <a:r>
              <a:rPr lang="en-US" dirty="0">
                <a:solidFill>
                  <a:schemeClr val="bg1"/>
                </a:solidFill>
              </a:rPr>
              <a:t>3- Bile </a:t>
            </a:r>
            <a:r>
              <a:rPr lang="en-US" dirty="0" err="1">
                <a:solidFill>
                  <a:schemeClr val="bg1"/>
                </a:solidFill>
              </a:rPr>
              <a:t>ductule</a:t>
            </a:r>
            <a:endParaRPr lang="en-US" dirty="0">
              <a:solidFill>
                <a:schemeClr val="bg1"/>
              </a:solidFill>
            </a:endParaRPr>
          </a:p>
          <a:p>
            <a:r>
              <a:rPr lang="en-US" dirty="0">
                <a:solidFill>
                  <a:schemeClr val="bg1"/>
                </a:solidFill>
              </a:rPr>
              <a:t>4- Lymph vessel</a:t>
            </a:r>
          </a:p>
          <a:p>
            <a:pPr>
              <a:spcBef>
                <a:spcPct val="50000"/>
              </a:spcBef>
            </a:pPr>
            <a:endParaRPr lang="en-US" dirty="0"/>
          </a:p>
        </p:txBody>
      </p:sp>
      <p:sp>
        <p:nvSpPr>
          <p:cNvPr id="34827" name="Rectangle 11"/>
          <p:cNvSpPr>
            <a:spLocks noChangeArrowheads="1"/>
          </p:cNvSpPr>
          <p:nvPr/>
        </p:nvSpPr>
        <p:spPr bwMode="auto">
          <a:xfrm>
            <a:off x="1066800" y="685800"/>
            <a:ext cx="1200150" cy="366713"/>
          </a:xfrm>
          <a:prstGeom prst="rect">
            <a:avLst/>
          </a:prstGeom>
          <a:noFill/>
          <a:ln w="9525">
            <a:noFill/>
            <a:miter lim="800000"/>
            <a:headEnd/>
            <a:tailEnd/>
          </a:ln>
          <a:effectLst/>
        </p:spPr>
        <p:txBody>
          <a:bodyPr wrap="none">
            <a:spAutoFit/>
          </a:bodyPr>
          <a:lstStyle/>
          <a:p>
            <a:r>
              <a:rPr lang="en-US" b="1" dirty="0">
                <a:solidFill>
                  <a:schemeClr val="bg1"/>
                </a:solidFill>
              </a:rPr>
              <a:t>The Liver</a:t>
            </a:r>
          </a:p>
        </p:txBody>
      </p:sp>
      <p:sp>
        <p:nvSpPr>
          <p:cNvPr id="2" name="TextBox 1"/>
          <p:cNvSpPr txBox="1"/>
          <p:nvPr/>
        </p:nvSpPr>
        <p:spPr>
          <a:xfrm>
            <a:off x="457200" y="4657398"/>
            <a:ext cx="8305800" cy="2200602"/>
          </a:xfrm>
          <a:prstGeom prst="rect">
            <a:avLst/>
          </a:prstGeom>
          <a:noFill/>
        </p:spPr>
        <p:txBody>
          <a:bodyPr wrap="square" rtlCol="0">
            <a:spAutoFit/>
          </a:bodyPr>
          <a:lstStyle/>
          <a:p>
            <a:r>
              <a:rPr lang="en-US" dirty="0" smtClean="0"/>
              <a:t> </a:t>
            </a:r>
            <a:r>
              <a:rPr lang="en-US" b="1" dirty="0" smtClean="0">
                <a:solidFill>
                  <a:srgbClr val="FFFF00"/>
                </a:solidFill>
              </a:rPr>
              <a:t>Functions of Liver</a:t>
            </a:r>
            <a:endParaRPr lang="en-US" b="1" dirty="0">
              <a:solidFill>
                <a:srgbClr val="FFFF00"/>
              </a:solidFill>
            </a:endParaRPr>
          </a:p>
          <a:p>
            <a:r>
              <a:rPr lang="en-US" sz="1700" dirty="0">
                <a:solidFill>
                  <a:srgbClr val="FFFF00"/>
                </a:solidFill>
              </a:rPr>
              <a:t>The liver has multiple functions, but its main function within the digestive system is to process the nutrients absorbed from the small intestine. Bile from the liver secreted into the small intestine also plays an important role in digesting fat. In addition, the liver is the body’s chemical "factory." It takes the raw materials absorbed by the intestine and makes all the various chemicals the body needs to function. The liver also detoxifies potentially harmful chemicals</a:t>
            </a:r>
            <a:r>
              <a:rPr lang="en-US" sz="1700" dirty="0" smtClean="0">
                <a:solidFill>
                  <a:srgbClr val="FFFF00"/>
                </a:solidFill>
              </a:rPr>
              <a:t>..</a:t>
            </a:r>
            <a:endParaRPr lang="en-US" sz="1700" dirty="0">
              <a:solidFill>
                <a:srgbClr val="FFFF00"/>
              </a:solidFill>
            </a:endParaRPr>
          </a:p>
          <a:p>
            <a:endParaRPr lang="en-US" sz="17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dissolve">
                                      <p:cBhvr>
                                        <p:cTn id="7" dur="2000"/>
                                        <p:tgtEl>
                                          <p:spTgt spid="348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4825"/>
                                        </p:tgtEl>
                                        <p:attrNameLst>
                                          <p:attrName>style.visibility</p:attrName>
                                        </p:attrNameLst>
                                      </p:cBhvr>
                                      <p:to>
                                        <p:strVal val="visible"/>
                                      </p:to>
                                    </p:set>
                                    <p:anim calcmode="lin" valueType="num">
                                      <p:cBhvr additive="base">
                                        <p:cTn id="12" dur="2000" fill="hold"/>
                                        <p:tgtEl>
                                          <p:spTgt spid="34825"/>
                                        </p:tgtEl>
                                        <p:attrNameLst>
                                          <p:attrName>ppt_x</p:attrName>
                                        </p:attrNameLst>
                                      </p:cBhvr>
                                      <p:tavLst>
                                        <p:tav tm="0">
                                          <p:val>
                                            <p:strVal val="0-#ppt_w/2"/>
                                          </p:val>
                                        </p:tav>
                                        <p:tav tm="100000">
                                          <p:val>
                                            <p:strVal val="#ppt_x"/>
                                          </p:val>
                                        </p:tav>
                                      </p:tavLst>
                                    </p:anim>
                                    <p:anim calcmode="lin" valueType="num">
                                      <p:cBhvr additive="base">
                                        <p:cTn id="13" dur="2000" fill="hold"/>
                                        <p:tgtEl>
                                          <p:spTgt spid="348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5" name="Group 10"/>
          <p:cNvGrpSpPr>
            <a:grpSpLocks/>
          </p:cNvGrpSpPr>
          <p:nvPr/>
        </p:nvGrpSpPr>
        <p:grpSpPr bwMode="auto">
          <a:xfrm>
            <a:off x="0" y="304800"/>
            <a:ext cx="9144000" cy="366713"/>
            <a:chOff x="0" y="192"/>
            <a:chExt cx="5760" cy="231"/>
          </a:xfrm>
        </p:grpSpPr>
        <p:sp>
          <p:nvSpPr>
            <p:cNvPr id="30726"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5</a:t>
              </a:r>
              <a:endParaRPr lang="en-US" dirty="0">
                <a:solidFill>
                  <a:schemeClr val="bg1"/>
                </a:solidFill>
                <a:latin typeface="Monotype Corsiva" pitchFamily="66" charset="0"/>
                <a:cs typeface="Arial" charset="0"/>
              </a:endParaRPr>
            </a:p>
          </p:txBody>
        </p:sp>
        <p:sp>
          <p:nvSpPr>
            <p:cNvPr id="30727"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0728"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pic>
        <p:nvPicPr>
          <p:cNvPr id="30724" name="Picture 4" descr="Liver"/>
          <p:cNvPicPr>
            <a:picLocks noChangeAspect="1" noChangeArrowheads="1"/>
          </p:cNvPicPr>
          <p:nvPr/>
        </p:nvPicPr>
        <p:blipFill>
          <a:blip r:embed="rId2" cstate="print"/>
          <a:srcRect/>
          <a:stretch>
            <a:fillRect/>
          </a:stretch>
        </p:blipFill>
        <p:spPr bwMode="auto">
          <a:xfrm>
            <a:off x="49046" y="0"/>
            <a:ext cx="9095148" cy="6858000"/>
          </a:xfrm>
          <a:prstGeom prst="rect">
            <a:avLst/>
          </a:prstGeom>
          <a:noFill/>
        </p:spPr>
      </p:pic>
      <p:sp>
        <p:nvSpPr>
          <p:cNvPr id="30729" name="Text Box 9"/>
          <p:cNvSpPr txBox="1">
            <a:spLocks noChangeArrowheads="1"/>
          </p:cNvSpPr>
          <p:nvPr/>
        </p:nvSpPr>
        <p:spPr bwMode="auto">
          <a:xfrm>
            <a:off x="3352800" y="6324600"/>
            <a:ext cx="654050" cy="304800"/>
          </a:xfrm>
          <a:prstGeom prst="rect">
            <a:avLst/>
          </a:prstGeom>
          <a:solidFill>
            <a:schemeClr val="bg1"/>
          </a:solidFill>
          <a:ln w="9525">
            <a:noFill/>
            <a:miter lim="800000"/>
            <a:headEnd/>
            <a:tailEnd/>
          </a:ln>
          <a:effectLst/>
        </p:spPr>
        <p:txBody>
          <a:bodyPr>
            <a:spAutoFit/>
          </a:bodyPr>
          <a:lstStyle/>
          <a:p>
            <a:pPr>
              <a:spcBef>
                <a:spcPct val="50000"/>
              </a:spcBef>
            </a:pPr>
            <a:r>
              <a:rPr lang="en-US" sz="1400" b="1" dirty="0"/>
              <a:t>T.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3"/>
          <p:cNvGrpSpPr>
            <a:grpSpLocks/>
          </p:cNvGrpSpPr>
          <p:nvPr/>
        </p:nvGrpSpPr>
        <p:grpSpPr bwMode="auto">
          <a:xfrm>
            <a:off x="0" y="304800"/>
            <a:ext cx="9144000" cy="366713"/>
            <a:chOff x="0" y="192"/>
            <a:chExt cx="5760" cy="231"/>
          </a:xfrm>
        </p:grpSpPr>
        <p:sp>
          <p:nvSpPr>
            <p:cNvPr id="12292"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5</a:t>
              </a:r>
              <a:endParaRPr lang="en-US" dirty="0">
                <a:solidFill>
                  <a:schemeClr val="bg1"/>
                </a:solidFill>
                <a:latin typeface="Monotype Corsiva" pitchFamily="66" charset="0"/>
                <a:cs typeface="Arial" charset="0"/>
              </a:endParaRPr>
            </a:p>
          </p:txBody>
        </p:sp>
        <p:sp>
          <p:nvSpPr>
            <p:cNvPr id="12293"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12294"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12297" name="WordArt 9"/>
          <p:cNvSpPr>
            <a:spLocks noChangeArrowheads="1" noChangeShapeType="1" noTextEdit="1"/>
          </p:cNvSpPr>
          <p:nvPr/>
        </p:nvSpPr>
        <p:spPr bwMode="auto">
          <a:xfrm>
            <a:off x="2209800" y="3124200"/>
            <a:ext cx="480060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p:cTn id="7" dur="2500" decel="50000" fill="hold">
                                          <p:stCondLst>
                                            <p:cond delay="0"/>
                                          </p:stCondLst>
                                        </p:cTn>
                                        <p:tgtEl>
                                          <p:spTgt spid="12297"/>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12297"/>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12297"/>
                                        </p:tgtEl>
                                        <p:attrNameLst>
                                          <p:attrName>ppt_w</p:attrName>
                                        </p:attrNameLst>
                                      </p:cBhvr>
                                      <p:tavLst>
                                        <p:tav tm="0">
                                          <p:val>
                                            <p:strVal val="#ppt_w*.05"/>
                                          </p:val>
                                        </p:tav>
                                        <p:tav tm="100000">
                                          <p:val>
                                            <p:strVal val="#ppt_w"/>
                                          </p:val>
                                        </p:tav>
                                      </p:tavLst>
                                    </p:anim>
                                    <p:anim calcmode="lin" valueType="num">
                                      <p:cBhvr>
                                        <p:cTn id="10" dur="5000" fill="hold"/>
                                        <p:tgtEl>
                                          <p:spTgt spid="12297"/>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12297"/>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12297"/>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12297"/>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457200" y="1752600"/>
            <a:ext cx="4114800" cy="4108450"/>
          </a:xfrm>
          <a:prstGeom prst="rect">
            <a:avLst/>
          </a:prstGeom>
          <a:noFill/>
          <a:ln w="9525">
            <a:noFill/>
            <a:miter lim="800000"/>
            <a:headEnd/>
            <a:tailEnd/>
          </a:ln>
          <a:effectLst/>
        </p:spPr>
        <p:txBody>
          <a:bodyPr>
            <a:spAutoFit/>
          </a:bodyPr>
          <a:lstStyle/>
          <a:p>
            <a:pPr>
              <a:spcBef>
                <a:spcPct val="50000"/>
              </a:spcBef>
              <a:buFontTx/>
              <a:buChar char="•"/>
            </a:pPr>
            <a:r>
              <a:rPr lang="en-US">
                <a:solidFill>
                  <a:schemeClr val="bg1"/>
                </a:solidFill>
              </a:rPr>
              <a:t>  </a:t>
            </a:r>
            <a:r>
              <a:rPr lang="en-US" sz="2400" b="1">
                <a:solidFill>
                  <a:schemeClr val="bg1"/>
                </a:solidFill>
              </a:rPr>
              <a:t>The digestive system is a collection of organs that work together to digest and absorb food. </a:t>
            </a:r>
          </a:p>
          <a:p>
            <a:pPr>
              <a:spcBef>
                <a:spcPct val="50000"/>
              </a:spcBef>
            </a:pPr>
            <a:endParaRPr lang="en-US" sz="2400" b="1">
              <a:solidFill>
                <a:schemeClr val="bg1"/>
              </a:solidFill>
            </a:endParaRPr>
          </a:p>
          <a:p>
            <a:pPr>
              <a:spcBef>
                <a:spcPct val="50000"/>
              </a:spcBef>
              <a:buFontTx/>
              <a:buChar char="•"/>
            </a:pPr>
            <a:r>
              <a:rPr lang="en-US" sz="2400" b="1">
                <a:solidFill>
                  <a:schemeClr val="bg1"/>
                </a:solidFill>
              </a:rPr>
              <a:t>  Digestion is the process the body uses to break down foods into molecules that the body can use for energy and nutrients </a:t>
            </a:r>
          </a:p>
        </p:txBody>
      </p:sp>
      <p:pic>
        <p:nvPicPr>
          <p:cNvPr id="29701" name="Picture 5" descr="Digestive system"/>
          <p:cNvPicPr>
            <a:picLocks noChangeAspect="1" noChangeArrowheads="1"/>
          </p:cNvPicPr>
          <p:nvPr/>
        </p:nvPicPr>
        <p:blipFill>
          <a:blip r:embed="rId2" cstate="print"/>
          <a:srcRect/>
          <a:stretch>
            <a:fillRect/>
          </a:stretch>
        </p:blipFill>
        <p:spPr bwMode="auto">
          <a:xfrm>
            <a:off x="5181600" y="1905000"/>
            <a:ext cx="3657600" cy="3611563"/>
          </a:xfrm>
          <a:prstGeom prst="rect">
            <a:avLst/>
          </a:prstGeom>
          <a:noFill/>
        </p:spPr>
      </p:pic>
      <p:grpSp>
        <p:nvGrpSpPr>
          <p:cNvPr id="29702" name="Group 10"/>
          <p:cNvGrpSpPr>
            <a:grpSpLocks/>
          </p:cNvGrpSpPr>
          <p:nvPr/>
        </p:nvGrpSpPr>
        <p:grpSpPr bwMode="auto">
          <a:xfrm>
            <a:off x="0" y="304800"/>
            <a:ext cx="9144000" cy="366713"/>
            <a:chOff x="0" y="192"/>
            <a:chExt cx="5760" cy="231"/>
          </a:xfrm>
        </p:grpSpPr>
        <p:sp>
          <p:nvSpPr>
            <p:cNvPr id="29703"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5</a:t>
              </a:r>
              <a:endParaRPr lang="en-US" dirty="0">
                <a:solidFill>
                  <a:schemeClr val="bg1"/>
                </a:solidFill>
                <a:latin typeface="Monotype Corsiva" pitchFamily="66" charset="0"/>
                <a:cs typeface="Arial" charset="0"/>
              </a:endParaRPr>
            </a:p>
          </p:txBody>
        </p:sp>
        <p:sp>
          <p:nvSpPr>
            <p:cNvPr id="29704"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29705"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29706" name="Text Box 10"/>
          <p:cNvSpPr txBox="1">
            <a:spLocks noChangeArrowheads="1"/>
          </p:cNvSpPr>
          <p:nvPr/>
        </p:nvSpPr>
        <p:spPr bwMode="auto">
          <a:xfrm>
            <a:off x="5257800" y="5576888"/>
            <a:ext cx="3657600" cy="366712"/>
          </a:xfrm>
          <a:prstGeom prst="rect">
            <a:avLst/>
          </a:prstGeom>
          <a:noFill/>
          <a:ln w="9525">
            <a:noFill/>
            <a:miter lim="800000"/>
            <a:headEnd/>
            <a:tailEnd/>
          </a:ln>
          <a:effectLst/>
        </p:spPr>
        <p:txBody>
          <a:bodyPr>
            <a:spAutoFit/>
          </a:bodyPr>
          <a:lstStyle/>
          <a:p>
            <a:pPr>
              <a:spcBef>
                <a:spcPct val="50000"/>
              </a:spcBef>
            </a:pPr>
            <a:r>
              <a:rPr lang="en-US" b="1">
                <a:solidFill>
                  <a:srgbClr val="FFFF66"/>
                </a:solidFill>
              </a:rPr>
              <a:t>Organs of the digestive system</a:t>
            </a:r>
          </a:p>
        </p:txBody>
      </p:sp>
      <p:sp>
        <p:nvSpPr>
          <p:cNvPr id="29708" name="Text Box 12"/>
          <p:cNvSpPr txBox="1">
            <a:spLocks noChangeArrowheads="1"/>
          </p:cNvSpPr>
          <p:nvPr/>
        </p:nvSpPr>
        <p:spPr bwMode="auto">
          <a:xfrm>
            <a:off x="2743200" y="838200"/>
            <a:ext cx="4724400" cy="457200"/>
          </a:xfrm>
          <a:prstGeom prst="rect">
            <a:avLst/>
          </a:prstGeom>
          <a:noFill/>
          <a:ln w="9525">
            <a:noFill/>
            <a:miter lim="800000"/>
            <a:headEnd/>
            <a:tailEnd/>
          </a:ln>
          <a:effectLst/>
        </p:spPr>
        <p:txBody>
          <a:bodyPr>
            <a:spAutoFit/>
          </a:bodyPr>
          <a:lstStyle/>
          <a:p>
            <a:pPr>
              <a:spcBef>
                <a:spcPct val="50000"/>
              </a:spcBef>
            </a:pPr>
            <a:r>
              <a:rPr lang="en-US" sz="2400" b="1" u="sng">
                <a:solidFill>
                  <a:schemeClr val="bg1"/>
                </a:solidFill>
                <a:latin typeface="Castellar" pitchFamily="18" charset="0"/>
              </a:rPr>
              <a:t>The Digestive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amond(in)">
                                      <p:cBhvr>
                                        <p:cTn id="7" dur="20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dissolve">
                                      <p:cBhvr>
                                        <p:cTn id="12" dur="2000"/>
                                        <p:tgtEl>
                                          <p:spTgt spid="2970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9706"/>
                                        </p:tgtEl>
                                        <p:attrNameLst>
                                          <p:attrName>style.visibility</p:attrName>
                                        </p:attrNameLst>
                                      </p:cBhvr>
                                      <p:to>
                                        <p:strVal val="visible"/>
                                      </p:to>
                                    </p:set>
                                    <p:animEffect transition="in" filter="dissolve">
                                      <p:cBhvr>
                                        <p:cTn id="15" dur="20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533400" y="838200"/>
            <a:ext cx="7924800" cy="4217988"/>
          </a:xfrm>
          <a:prstGeom prst="rect">
            <a:avLst/>
          </a:prstGeom>
          <a:noFill/>
          <a:ln w="9525">
            <a:noFill/>
            <a:miter lim="800000"/>
            <a:headEnd/>
            <a:tailEnd/>
          </a:ln>
          <a:effectLst/>
        </p:spPr>
        <p:txBody>
          <a:bodyPr>
            <a:spAutoFit/>
          </a:bodyPr>
          <a:lstStyle/>
          <a:p>
            <a:pPr marL="342900" indent="-342900"/>
            <a:r>
              <a:rPr lang="en-US">
                <a:solidFill>
                  <a:srgbClr val="FFFF66"/>
                </a:solidFill>
              </a:rPr>
              <a:t>The digestive system consist of oral cavity with its accessories parts and the</a:t>
            </a:r>
          </a:p>
          <a:p>
            <a:pPr marL="342900" indent="-342900"/>
            <a:r>
              <a:rPr lang="en-US">
                <a:solidFill>
                  <a:srgbClr val="FFFF66"/>
                </a:solidFill>
              </a:rPr>
              <a:t>digestive tract with its accessories glands</a:t>
            </a:r>
          </a:p>
          <a:p>
            <a:pPr marL="342900" indent="-342900">
              <a:spcBef>
                <a:spcPct val="50000"/>
              </a:spcBef>
            </a:pPr>
            <a:r>
              <a:rPr lang="en-US" b="1">
                <a:solidFill>
                  <a:srgbClr val="FFFF66"/>
                </a:solidFill>
              </a:rPr>
              <a:t>The digestive tract or Gastro Intestinal Tract (GIT) includes:</a:t>
            </a:r>
          </a:p>
          <a:p>
            <a:pPr marL="342900" indent="-342900">
              <a:spcBef>
                <a:spcPct val="50000"/>
              </a:spcBef>
              <a:buFontTx/>
              <a:buAutoNum type="arabicPeriod"/>
            </a:pPr>
            <a:r>
              <a:rPr lang="en-US" b="1">
                <a:solidFill>
                  <a:srgbClr val="FFFF66"/>
                </a:solidFill>
              </a:rPr>
              <a:t>Oesophagus</a:t>
            </a:r>
          </a:p>
          <a:p>
            <a:pPr marL="342900" indent="-342900">
              <a:spcBef>
                <a:spcPct val="50000"/>
              </a:spcBef>
              <a:buFontTx/>
              <a:buAutoNum type="arabicPeriod"/>
            </a:pPr>
            <a:r>
              <a:rPr lang="en-US" b="1">
                <a:solidFill>
                  <a:srgbClr val="FFFF66"/>
                </a:solidFill>
              </a:rPr>
              <a:t>Stomach</a:t>
            </a:r>
          </a:p>
          <a:p>
            <a:pPr marL="342900" indent="-342900">
              <a:spcBef>
                <a:spcPct val="50000"/>
              </a:spcBef>
              <a:buFontTx/>
              <a:buAutoNum type="arabicPeriod"/>
            </a:pPr>
            <a:r>
              <a:rPr lang="en-US" b="1">
                <a:solidFill>
                  <a:srgbClr val="FFFF66"/>
                </a:solidFill>
              </a:rPr>
              <a:t>Small intestine</a:t>
            </a:r>
          </a:p>
          <a:p>
            <a:pPr marL="342900" indent="-342900">
              <a:spcBef>
                <a:spcPct val="50000"/>
              </a:spcBef>
              <a:buFontTx/>
              <a:buAutoNum type="arabicPeriod"/>
            </a:pPr>
            <a:r>
              <a:rPr lang="en-US" b="1">
                <a:solidFill>
                  <a:srgbClr val="FFFF66"/>
                </a:solidFill>
              </a:rPr>
              <a:t>Large intestine</a:t>
            </a:r>
          </a:p>
          <a:p>
            <a:pPr marL="342900" indent="-342900">
              <a:spcBef>
                <a:spcPct val="50000"/>
              </a:spcBef>
            </a:pPr>
            <a:endParaRPr lang="en-US" b="1">
              <a:solidFill>
                <a:srgbClr val="FFFF66"/>
              </a:solidFill>
            </a:endParaRPr>
          </a:p>
          <a:p>
            <a:pPr marL="342900" indent="-342900">
              <a:spcBef>
                <a:spcPct val="50000"/>
              </a:spcBef>
            </a:pPr>
            <a:r>
              <a:rPr lang="en-US" b="1">
                <a:solidFill>
                  <a:schemeClr val="bg1"/>
                </a:solidFill>
              </a:rPr>
              <a:t>Every section through the digestive tract shows that each of the part is composed of four different layers</a:t>
            </a:r>
            <a:r>
              <a:rPr lang="en-US" b="1"/>
              <a:t>  </a:t>
            </a:r>
          </a:p>
          <a:p>
            <a:pPr marL="342900" indent="-342900">
              <a:spcBef>
                <a:spcPct val="50000"/>
              </a:spcBef>
            </a:pPr>
            <a:endParaRPr lang="en-US"/>
          </a:p>
        </p:txBody>
      </p:sp>
      <p:grpSp>
        <p:nvGrpSpPr>
          <p:cNvPr id="32773" name="Group 10"/>
          <p:cNvGrpSpPr>
            <a:grpSpLocks/>
          </p:cNvGrpSpPr>
          <p:nvPr/>
        </p:nvGrpSpPr>
        <p:grpSpPr bwMode="auto">
          <a:xfrm>
            <a:off x="0" y="304800"/>
            <a:ext cx="9144000" cy="366713"/>
            <a:chOff x="0" y="192"/>
            <a:chExt cx="5760" cy="231"/>
          </a:xfrm>
        </p:grpSpPr>
        <p:sp>
          <p:nvSpPr>
            <p:cNvPr id="32774"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5</a:t>
              </a:r>
              <a:endParaRPr lang="en-US" dirty="0">
                <a:solidFill>
                  <a:schemeClr val="bg1"/>
                </a:solidFill>
                <a:latin typeface="Monotype Corsiva" pitchFamily="66" charset="0"/>
                <a:cs typeface="Arial" charset="0"/>
              </a:endParaRPr>
            </a:p>
          </p:txBody>
        </p:sp>
        <p:sp>
          <p:nvSpPr>
            <p:cNvPr id="32775"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2776"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44049" name="TextBox 3"/>
          <p:cNvSpPr txBox="1">
            <a:spLocks noChangeArrowheads="1"/>
          </p:cNvSpPr>
          <p:nvPr/>
        </p:nvSpPr>
        <p:spPr bwMode="auto">
          <a:xfrm>
            <a:off x="609600" y="5699125"/>
            <a:ext cx="14478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Serosa</a:t>
            </a:r>
          </a:p>
        </p:txBody>
      </p:sp>
      <p:grpSp>
        <p:nvGrpSpPr>
          <p:cNvPr id="3" name="Group 18"/>
          <p:cNvGrpSpPr>
            <a:grpSpLocks/>
          </p:cNvGrpSpPr>
          <p:nvPr/>
        </p:nvGrpSpPr>
        <p:grpSpPr bwMode="auto">
          <a:xfrm>
            <a:off x="1295400" y="4786313"/>
            <a:ext cx="6324600" cy="836612"/>
            <a:chOff x="912" y="961"/>
            <a:chExt cx="3984" cy="527"/>
          </a:xfrm>
        </p:grpSpPr>
        <p:cxnSp>
          <p:nvCxnSpPr>
            <p:cNvPr id="32779" name="Straight Arrow Connector 7"/>
            <p:cNvCxnSpPr>
              <a:cxnSpLocks noChangeShapeType="1"/>
            </p:cNvCxnSpPr>
            <p:nvPr/>
          </p:nvCxnSpPr>
          <p:spPr bwMode="auto">
            <a:xfrm rot="5400000">
              <a:off x="769" y="1343"/>
              <a:ext cx="288" cy="1"/>
            </a:xfrm>
            <a:prstGeom prst="straightConnector1">
              <a:avLst/>
            </a:prstGeom>
            <a:noFill/>
            <a:ln w="19050" algn="ctr">
              <a:solidFill>
                <a:schemeClr val="bg1"/>
              </a:solidFill>
              <a:round/>
              <a:headEnd/>
              <a:tailEnd type="arrow" w="med" len="med"/>
            </a:ln>
          </p:spPr>
        </p:cxnSp>
        <p:cxnSp>
          <p:nvCxnSpPr>
            <p:cNvPr id="32780" name="Straight Arrow Connector 16"/>
            <p:cNvCxnSpPr>
              <a:cxnSpLocks noChangeShapeType="1"/>
            </p:cNvCxnSpPr>
            <p:nvPr/>
          </p:nvCxnSpPr>
          <p:spPr bwMode="auto">
            <a:xfrm rot="5400000">
              <a:off x="4752" y="1343"/>
              <a:ext cx="288" cy="1"/>
            </a:xfrm>
            <a:prstGeom prst="straightConnector1">
              <a:avLst/>
            </a:prstGeom>
            <a:noFill/>
            <a:ln w="9525" algn="ctr">
              <a:solidFill>
                <a:schemeClr val="bg1"/>
              </a:solidFill>
              <a:round/>
              <a:headEnd/>
              <a:tailEnd type="arrow" w="med" len="med"/>
            </a:ln>
          </p:spPr>
        </p:cxnSp>
        <p:cxnSp>
          <p:nvCxnSpPr>
            <p:cNvPr id="32781" name="Straight Connector 18"/>
            <p:cNvCxnSpPr>
              <a:cxnSpLocks noChangeShapeType="1"/>
            </p:cNvCxnSpPr>
            <p:nvPr/>
          </p:nvCxnSpPr>
          <p:spPr bwMode="auto">
            <a:xfrm>
              <a:off x="912" y="1200"/>
              <a:ext cx="3984" cy="0"/>
            </a:xfrm>
            <a:prstGeom prst="line">
              <a:avLst/>
            </a:prstGeom>
            <a:noFill/>
            <a:ln w="19050" algn="ctr">
              <a:solidFill>
                <a:schemeClr val="bg1"/>
              </a:solidFill>
              <a:round/>
              <a:headEnd/>
              <a:tailEnd/>
            </a:ln>
          </p:spPr>
        </p:cxnSp>
        <p:cxnSp>
          <p:nvCxnSpPr>
            <p:cNvPr id="32782" name="Straight Connector 44"/>
            <p:cNvCxnSpPr>
              <a:cxnSpLocks noChangeShapeType="1"/>
            </p:cNvCxnSpPr>
            <p:nvPr/>
          </p:nvCxnSpPr>
          <p:spPr bwMode="auto">
            <a:xfrm rot="5400000">
              <a:off x="2903" y="1080"/>
              <a:ext cx="240" cy="2"/>
            </a:xfrm>
            <a:prstGeom prst="line">
              <a:avLst/>
            </a:prstGeom>
            <a:noFill/>
            <a:ln w="19050" algn="ctr">
              <a:solidFill>
                <a:schemeClr val="bg1"/>
              </a:solidFill>
              <a:round/>
              <a:headEnd/>
              <a:tailEnd/>
            </a:ln>
          </p:spPr>
        </p:cxnSp>
        <p:cxnSp>
          <p:nvCxnSpPr>
            <p:cNvPr id="32783" name="Straight Arrow Connector 7"/>
            <p:cNvCxnSpPr>
              <a:cxnSpLocks noChangeShapeType="1"/>
            </p:cNvCxnSpPr>
            <p:nvPr/>
          </p:nvCxnSpPr>
          <p:spPr bwMode="auto">
            <a:xfrm rot="5400000">
              <a:off x="2161" y="1343"/>
              <a:ext cx="288" cy="1"/>
            </a:xfrm>
            <a:prstGeom prst="straightConnector1">
              <a:avLst/>
            </a:prstGeom>
            <a:noFill/>
            <a:ln w="19050" algn="ctr">
              <a:solidFill>
                <a:schemeClr val="bg1"/>
              </a:solidFill>
              <a:round/>
              <a:headEnd/>
              <a:tailEnd type="arrow" w="med" len="med"/>
            </a:ln>
          </p:spPr>
        </p:cxnSp>
        <p:cxnSp>
          <p:nvCxnSpPr>
            <p:cNvPr id="32784" name="Straight Arrow Connector 7"/>
            <p:cNvCxnSpPr>
              <a:cxnSpLocks noChangeShapeType="1"/>
            </p:cNvCxnSpPr>
            <p:nvPr/>
          </p:nvCxnSpPr>
          <p:spPr bwMode="auto">
            <a:xfrm rot="5400000">
              <a:off x="3552" y="1343"/>
              <a:ext cx="288" cy="1"/>
            </a:xfrm>
            <a:prstGeom prst="straightConnector1">
              <a:avLst/>
            </a:prstGeom>
            <a:noFill/>
            <a:ln w="19050" algn="ctr">
              <a:solidFill>
                <a:schemeClr val="bg1"/>
              </a:solidFill>
              <a:round/>
              <a:headEnd/>
              <a:tailEnd type="arrow" w="med" len="med"/>
            </a:ln>
          </p:spPr>
        </p:cxnSp>
      </p:grpSp>
      <p:sp>
        <p:nvSpPr>
          <p:cNvPr id="44058" name="TextBox 3"/>
          <p:cNvSpPr txBox="1">
            <a:spLocks noChangeArrowheads="1"/>
          </p:cNvSpPr>
          <p:nvPr/>
        </p:nvSpPr>
        <p:spPr bwMode="auto">
          <a:xfrm>
            <a:off x="2743200" y="5699125"/>
            <a:ext cx="1752600" cy="7016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Musculature (Muscularis)</a:t>
            </a:r>
          </a:p>
        </p:txBody>
      </p:sp>
      <p:sp>
        <p:nvSpPr>
          <p:cNvPr id="44059" name="TextBox 3"/>
          <p:cNvSpPr txBox="1">
            <a:spLocks noChangeArrowheads="1"/>
          </p:cNvSpPr>
          <p:nvPr/>
        </p:nvSpPr>
        <p:spPr bwMode="auto">
          <a:xfrm>
            <a:off x="4876800" y="5699125"/>
            <a:ext cx="1600200" cy="366713"/>
          </a:xfrm>
          <a:prstGeom prst="rect">
            <a:avLst/>
          </a:prstGeom>
          <a:noFill/>
          <a:ln w="9525">
            <a:noFill/>
            <a:miter lim="800000"/>
            <a:headEnd/>
            <a:tailEnd/>
          </a:ln>
        </p:spPr>
        <p:txBody>
          <a:bodyPr>
            <a:spAutoFit/>
          </a:bodyPr>
          <a:lstStyle/>
          <a:p>
            <a:pPr algn="ctr"/>
            <a:r>
              <a:rPr lang="en-US" b="1">
                <a:solidFill>
                  <a:schemeClr val="bg1"/>
                </a:solidFill>
              </a:rPr>
              <a:t>Submucosa</a:t>
            </a:r>
          </a:p>
        </p:txBody>
      </p:sp>
      <p:sp>
        <p:nvSpPr>
          <p:cNvPr id="44060" name="TextBox 3"/>
          <p:cNvSpPr txBox="1">
            <a:spLocks noChangeArrowheads="1"/>
          </p:cNvSpPr>
          <p:nvPr/>
        </p:nvSpPr>
        <p:spPr bwMode="auto">
          <a:xfrm>
            <a:off x="6934200" y="5699125"/>
            <a:ext cx="16764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Mucosa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2000" fill="hold"/>
                                        <p:tgtEl>
                                          <p:spTgt spid="32772"/>
                                        </p:tgtEl>
                                        <p:attrNameLst>
                                          <p:attrName>ppt_x</p:attrName>
                                        </p:attrNameLst>
                                      </p:cBhvr>
                                      <p:tavLst>
                                        <p:tav tm="0">
                                          <p:val>
                                            <p:strVal val="1+#ppt_w/2"/>
                                          </p:val>
                                        </p:tav>
                                        <p:tav tm="100000">
                                          <p:val>
                                            <p:strVal val="#ppt_x"/>
                                          </p:val>
                                        </p:tav>
                                      </p:tavLst>
                                    </p:anim>
                                    <p:anim calcmode="lin" valueType="num">
                                      <p:cBhvr additive="base">
                                        <p:cTn id="8" dur="20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4049"/>
                                        </p:tgtEl>
                                        <p:attrNameLst>
                                          <p:attrName>style.visibility</p:attrName>
                                        </p:attrNameLst>
                                      </p:cBhvr>
                                      <p:to>
                                        <p:strVal val="visible"/>
                                      </p:to>
                                    </p:set>
                                    <p:animEffect transition="in" filter="dissolve">
                                      <p:cBhvr>
                                        <p:cTn id="19" dur="500"/>
                                        <p:tgtEl>
                                          <p:spTgt spid="4404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4058"/>
                                        </p:tgtEl>
                                        <p:attrNameLst>
                                          <p:attrName>style.visibility</p:attrName>
                                        </p:attrNameLst>
                                      </p:cBhvr>
                                      <p:to>
                                        <p:strVal val="visible"/>
                                      </p:to>
                                    </p:set>
                                    <p:animEffect transition="in" filter="dissolve">
                                      <p:cBhvr>
                                        <p:cTn id="24" dur="500"/>
                                        <p:tgtEl>
                                          <p:spTgt spid="4405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4059"/>
                                        </p:tgtEl>
                                        <p:attrNameLst>
                                          <p:attrName>style.visibility</p:attrName>
                                        </p:attrNameLst>
                                      </p:cBhvr>
                                      <p:to>
                                        <p:strVal val="visible"/>
                                      </p:to>
                                    </p:set>
                                    <p:animEffect transition="in" filter="dissolve">
                                      <p:cBhvr>
                                        <p:cTn id="29" dur="500"/>
                                        <p:tgtEl>
                                          <p:spTgt spid="4405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4060"/>
                                        </p:tgtEl>
                                        <p:attrNameLst>
                                          <p:attrName>style.visibility</p:attrName>
                                        </p:attrNameLst>
                                      </p:cBhvr>
                                      <p:to>
                                        <p:strVal val="visible"/>
                                      </p:to>
                                    </p:set>
                                    <p:animEffect transition="in" filter="dissolve">
                                      <p:cBhvr>
                                        <p:cTn id="34" dur="500"/>
                                        <p:tgtEl>
                                          <p:spTgt spid="44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44049" grpId="0"/>
      <p:bldP spid="44058" grpId="0"/>
      <p:bldP spid="44059" grpId="0"/>
      <p:bldP spid="440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viva.co.uk/library/images/med_encyclopedia/cfhg574digtra_010.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751114"/>
            <a:ext cx="4267200" cy="48114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81000" y="1176278"/>
            <a:ext cx="3886200" cy="3693319"/>
          </a:xfrm>
          <a:prstGeom prst="rect">
            <a:avLst/>
          </a:prstGeom>
          <a:noFill/>
        </p:spPr>
        <p:txBody>
          <a:bodyPr wrap="square" rtlCol="0">
            <a:spAutoFit/>
          </a:bodyPr>
          <a:lstStyle/>
          <a:p>
            <a:r>
              <a:rPr lang="en-US" b="1" dirty="0">
                <a:solidFill>
                  <a:schemeClr val="bg1"/>
                </a:solidFill>
              </a:rPr>
              <a:t>Esophagus</a:t>
            </a:r>
          </a:p>
          <a:p>
            <a:endParaRPr lang="en-US" dirty="0" smtClean="0"/>
          </a:p>
          <a:p>
            <a:r>
              <a:rPr lang="en-US" dirty="0">
                <a:solidFill>
                  <a:srgbClr val="FFFF00"/>
                </a:solidFill>
              </a:rPr>
              <a:t>The </a:t>
            </a:r>
            <a:r>
              <a:rPr lang="en-US" b="1" dirty="0">
                <a:solidFill>
                  <a:srgbClr val="FFFF00"/>
                </a:solidFill>
              </a:rPr>
              <a:t>esophagus </a:t>
            </a:r>
            <a:r>
              <a:rPr lang="en-US" dirty="0">
                <a:solidFill>
                  <a:srgbClr val="FFFF00"/>
                </a:solidFill>
              </a:rPr>
              <a:t>is a hollow muscular tube that transports saliva, liquids, and foods from the mouth to the stomach. </a:t>
            </a:r>
            <a:r>
              <a:rPr lang="en-US" dirty="0" smtClean="0">
                <a:solidFill>
                  <a:srgbClr val="FFFF00"/>
                </a:solidFill>
              </a:rPr>
              <a:t>It is Located in </a:t>
            </a:r>
            <a:r>
              <a:rPr lang="en-US" dirty="0">
                <a:solidFill>
                  <a:srgbClr val="FFFF00"/>
                </a:solidFill>
              </a:rPr>
              <a:t>throat </a:t>
            </a:r>
            <a:r>
              <a:rPr lang="en-US" dirty="0" smtClean="0">
                <a:solidFill>
                  <a:srgbClr val="FFFF00"/>
                </a:solidFill>
              </a:rPr>
              <a:t>near </a:t>
            </a:r>
            <a:r>
              <a:rPr lang="en-US" dirty="0">
                <a:solidFill>
                  <a:srgbClr val="FFFF00"/>
                </a:solidFill>
              </a:rPr>
              <a:t>trachea (windpipe), the esophagus receives food from your mouth when you swallow. By means of a series of muscular contractions called peristalsis, the esophagus delivers food to your stomach.</a:t>
            </a:r>
          </a:p>
          <a:p>
            <a:endParaRPr lang="en-US" dirty="0"/>
          </a:p>
        </p:txBody>
      </p:sp>
    </p:spTree>
    <p:extLst>
      <p:ext uri="{BB962C8B-B14F-4D97-AF65-F5344CB8AC3E}">
        <p14:creationId xmlns="" xmlns:p14="http://schemas.microsoft.com/office/powerpoint/2010/main" val="305340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fig_61"/>
          <p:cNvPicPr>
            <a:picLocks noChangeAspect="1" noChangeArrowheads="1"/>
          </p:cNvPicPr>
          <p:nvPr/>
        </p:nvPicPr>
        <p:blipFill>
          <a:blip r:embed="rId2" cstate="print"/>
          <a:srcRect/>
          <a:stretch>
            <a:fillRect/>
          </a:stretch>
        </p:blipFill>
        <p:spPr bwMode="auto">
          <a:xfrm>
            <a:off x="304800" y="1524000"/>
            <a:ext cx="3581400" cy="2305050"/>
          </a:xfrm>
          <a:prstGeom prst="rect">
            <a:avLst/>
          </a:prstGeom>
          <a:noFill/>
          <a:ln w="9525">
            <a:noFill/>
            <a:miter lim="800000"/>
            <a:headEnd/>
            <a:tailEnd/>
          </a:ln>
        </p:spPr>
      </p:pic>
      <p:pic>
        <p:nvPicPr>
          <p:cNvPr id="26630" name="Picture 6"/>
          <p:cNvPicPr>
            <a:picLocks noChangeAspect="1" noChangeArrowheads="1"/>
          </p:cNvPicPr>
          <p:nvPr/>
        </p:nvPicPr>
        <p:blipFill>
          <a:blip r:embed="rId3" cstate="print"/>
          <a:srcRect/>
          <a:stretch>
            <a:fillRect/>
          </a:stretch>
        </p:blipFill>
        <p:spPr bwMode="auto">
          <a:xfrm>
            <a:off x="3886200" y="762000"/>
            <a:ext cx="5257800" cy="3697288"/>
          </a:xfrm>
          <a:prstGeom prst="rect">
            <a:avLst/>
          </a:prstGeom>
          <a:noFill/>
        </p:spPr>
      </p:pic>
      <p:sp>
        <p:nvSpPr>
          <p:cNvPr id="26631" name="Text Box 7"/>
          <p:cNvSpPr txBox="1">
            <a:spLocks noChangeArrowheads="1"/>
          </p:cNvSpPr>
          <p:nvPr/>
        </p:nvSpPr>
        <p:spPr bwMode="auto">
          <a:xfrm>
            <a:off x="533400" y="4419600"/>
            <a:ext cx="8458200" cy="2705100"/>
          </a:xfrm>
          <a:prstGeom prst="rect">
            <a:avLst/>
          </a:prstGeom>
          <a:noFill/>
          <a:ln w="9525">
            <a:noFill/>
            <a:miter lim="800000"/>
            <a:headEnd/>
            <a:tailEnd/>
          </a:ln>
          <a:effectLst/>
        </p:spPr>
        <p:txBody>
          <a:bodyPr>
            <a:spAutoFit/>
          </a:bodyPr>
          <a:lstStyle/>
          <a:p>
            <a:pPr marL="342900" indent="-342900"/>
            <a:r>
              <a:rPr lang="en-US" sz="1600" dirty="0" err="1">
                <a:solidFill>
                  <a:schemeClr val="bg1"/>
                </a:solidFill>
              </a:rPr>
              <a:t>Oesophagus</a:t>
            </a:r>
            <a:r>
              <a:rPr lang="en-US" sz="1600" dirty="0">
                <a:solidFill>
                  <a:schemeClr val="bg1"/>
                </a:solidFill>
              </a:rPr>
              <a:t> is a muscular tube connects the pharynx with the stomach</a:t>
            </a:r>
          </a:p>
          <a:p>
            <a:pPr marL="342900" indent="-342900"/>
            <a:r>
              <a:rPr lang="en-US" sz="1600" dirty="0">
                <a:solidFill>
                  <a:schemeClr val="bg1"/>
                </a:solidFill>
              </a:rPr>
              <a:t>Its wall consist of four layers</a:t>
            </a:r>
          </a:p>
          <a:p>
            <a:pPr marL="342900" indent="-342900">
              <a:spcBef>
                <a:spcPct val="50000"/>
              </a:spcBef>
            </a:pPr>
            <a:r>
              <a:rPr lang="en-US" sz="1600" b="1" dirty="0" err="1">
                <a:solidFill>
                  <a:schemeClr val="bg1"/>
                </a:solidFill>
              </a:rPr>
              <a:t>Serosa</a:t>
            </a:r>
            <a:r>
              <a:rPr lang="en-US" sz="1600" b="1" dirty="0">
                <a:solidFill>
                  <a:schemeClr val="bg1"/>
                </a:solidFill>
              </a:rPr>
              <a:t>:	</a:t>
            </a:r>
            <a:r>
              <a:rPr lang="en-US" sz="1600" dirty="0">
                <a:solidFill>
                  <a:schemeClr val="bg1"/>
                </a:solidFill>
              </a:rPr>
              <a:t>Outermost layer is composed of </a:t>
            </a:r>
            <a:r>
              <a:rPr lang="en-US" sz="1600" i="1" dirty="0">
                <a:solidFill>
                  <a:schemeClr val="bg1"/>
                </a:solidFill>
              </a:rPr>
              <a:t>Simple </a:t>
            </a:r>
            <a:r>
              <a:rPr lang="en-US" sz="1600" i="1" dirty="0" err="1">
                <a:solidFill>
                  <a:schemeClr val="bg1"/>
                </a:solidFill>
              </a:rPr>
              <a:t>Squamous</a:t>
            </a:r>
            <a:r>
              <a:rPr lang="en-US" sz="1600" i="1" dirty="0">
                <a:solidFill>
                  <a:schemeClr val="bg1"/>
                </a:solidFill>
              </a:rPr>
              <a:t> Epithelium</a:t>
            </a:r>
            <a:endParaRPr lang="en-US" sz="1600" dirty="0">
              <a:solidFill>
                <a:schemeClr val="bg1"/>
              </a:solidFill>
            </a:endParaRPr>
          </a:p>
          <a:p>
            <a:pPr marL="342900" indent="-342900">
              <a:spcBef>
                <a:spcPct val="50000"/>
              </a:spcBef>
            </a:pPr>
            <a:r>
              <a:rPr lang="en-US" sz="1600" b="1" dirty="0">
                <a:solidFill>
                  <a:schemeClr val="bg1"/>
                </a:solidFill>
              </a:rPr>
              <a:t>Musculature:</a:t>
            </a:r>
            <a:r>
              <a:rPr lang="en-US" sz="1600" dirty="0">
                <a:solidFill>
                  <a:schemeClr val="bg1"/>
                </a:solidFill>
              </a:rPr>
              <a:t> Three </a:t>
            </a:r>
            <a:r>
              <a:rPr lang="en-US" sz="1600" dirty="0" smtClean="0">
                <a:solidFill>
                  <a:schemeClr val="bg1"/>
                </a:solidFill>
              </a:rPr>
              <a:t>layer </a:t>
            </a:r>
            <a:r>
              <a:rPr lang="en-US" sz="1600" dirty="0">
                <a:solidFill>
                  <a:schemeClr val="bg1"/>
                </a:solidFill>
              </a:rPr>
              <a:t>thick, two layers of Longitudinal Muscle Fibers and a layer in between is composed of Circular Muscle Fiber </a:t>
            </a:r>
          </a:p>
          <a:p>
            <a:pPr marL="342900" indent="-342900">
              <a:spcBef>
                <a:spcPct val="50000"/>
              </a:spcBef>
            </a:pPr>
            <a:r>
              <a:rPr lang="en-US" sz="1600" b="1" dirty="0" err="1">
                <a:solidFill>
                  <a:schemeClr val="bg1"/>
                </a:solidFill>
              </a:rPr>
              <a:t>Submucosa</a:t>
            </a:r>
            <a:r>
              <a:rPr lang="en-US" sz="1600" b="1" dirty="0">
                <a:solidFill>
                  <a:schemeClr val="bg1"/>
                </a:solidFill>
              </a:rPr>
              <a:t>: </a:t>
            </a:r>
            <a:r>
              <a:rPr lang="en-US" sz="1600" dirty="0">
                <a:solidFill>
                  <a:schemeClr val="bg1"/>
                </a:solidFill>
              </a:rPr>
              <a:t>It is composed of Connective tissue</a:t>
            </a:r>
          </a:p>
          <a:p>
            <a:pPr marL="342900" indent="-342900">
              <a:spcBef>
                <a:spcPct val="50000"/>
              </a:spcBef>
            </a:pPr>
            <a:r>
              <a:rPr lang="en-US" sz="1600" b="1" dirty="0">
                <a:solidFill>
                  <a:schemeClr val="bg1"/>
                </a:solidFill>
              </a:rPr>
              <a:t>Mucosa: </a:t>
            </a:r>
            <a:r>
              <a:rPr lang="en-US" sz="1600" dirty="0">
                <a:solidFill>
                  <a:schemeClr val="bg1"/>
                </a:solidFill>
              </a:rPr>
              <a:t>It is composed of </a:t>
            </a:r>
            <a:r>
              <a:rPr lang="en-US" dirty="0">
                <a:solidFill>
                  <a:schemeClr val="bg1"/>
                </a:solidFill>
              </a:rPr>
              <a:t>stratified </a:t>
            </a:r>
            <a:r>
              <a:rPr lang="en-US" dirty="0" err="1">
                <a:solidFill>
                  <a:schemeClr val="bg1"/>
                </a:solidFill>
              </a:rPr>
              <a:t>squamous</a:t>
            </a:r>
            <a:r>
              <a:rPr lang="en-US" dirty="0">
                <a:solidFill>
                  <a:schemeClr val="bg1"/>
                </a:solidFill>
              </a:rPr>
              <a:t> epithelial</a:t>
            </a:r>
          </a:p>
          <a:p>
            <a:pPr marL="342900" indent="-342900">
              <a:spcBef>
                <a:spcPct val="50000"/>
              </a:spcBef>
            </a:pPr>
            <a:endParaRPr lang="en-US" sz="1600" b="1" dirty="0">
              <a:solidFill>
                <a:schemeClr val="bg1"/>
              </a:solidFill>
            </a:endParaRPr>
          </a:p>
        </p:txBody>
      </p:sp>
      <p:grpSp>
        <p:nvGrpSpPr>
          <p:cNvPr id="26632" name="Group 10"/>
          <p:cNvGrpSpPr>
            <a:grpSpLocks/>
          </p:cNvGrpSpPr>
          <p:nvPr/>
        </p:nvGrpSpPr>
        <p:grpSpPr bwMode="auto">
          <a:xfrm>
            <a:off x="0" y="304800"/>
            <a:ext cx="9144000" cy="366713"/>
            <a:chOff x="0" y="192"/>
            <a:chExt cx="5760" cy="231"/>
          </a:xfrm>
        </p:grpSpPr>
        <p:sp>
          <p:nvSpPr>
            <p:cNvPr id="26633"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5</a:t>
              </a:r>
              <a:endParaRPr lang="en-US" dirty="0">
                <a:solidFill>
                  <a:schemeClr val="bg1"/>
                </a:solidFill>
                <a:latin typeface="Monotype Corsiva" pitchFamily="66" charset="0"/>
                <a:cs typeface="Arial" charset="0"/>
              </a:endParaRPr>
            </a:p>
          </p:txBody>
        </p:sp>
        <p:sp>
          <p:nvSpPr>
            <p:cNvPr id="26634"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26635"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26636" name="Rectangle 12"/>
          <p:cNvSpPr>
            <a:spLocks noChangeArrowheads="1"/>
          </p:cNvSpPr>
          <p:nvPr/>
        </p:nvSpPr>
        <p:spPr bwMode="auto">
          <a:xfrm>
            <a:off x="1066800" y="838200"/>
            <a:ext cx="2038350" cy="366713"/>
          </a:xfrm>
          <a:prstGeom prst="rect">
            <a:avLst/>
          </a:prstGeom>
          <a:noFill/>
          <a:ln w="9525">
            <a:noFill/>
            <a:miter lim="800000"/>
            <a:headEnd/>
            <a:tailEnd/>
          </a:ln>
          <a:effectLst/>
        </p:spPr>
        <p:txBody>
          <a:bodyPr wrap="none">
            <a:spAutoFit/>
          </a:bodyPr>
          <a:lstStyle/>
          <a:p>
            <a:r>
              <a:rPr lang="en-US" b="1">
                <a:solidFill>
                  <a:schemeClr val="bg1"/>
                </a:solidFill>
              </a:rPr>
              <a:t>The Oesophagus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2000"/>
                                        <p:tgtEl>
                                          <p:spTgt spid="26630"/>
                                        </p:tgtEl>
                                      </p:cBhvr>
                                    </p:animEffect>
                                  </p:childTnLst>
                                </p:cTn>
                              </p:par>
                              <p:par>
                                <p:cTn id="8" presetID="9" presetClass="entr" presetSubtype="0" fill="hold"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dissolve">
                                      <p:cBhvr>
                                        <p:cTn id="10" dur="2000"/>
                                        <p:tgtEl>
                                          <p:spTgt spid="266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6631"/>
                                        </p:tgtEl>
                                        <p:attrNameLst>
                                          <p:attrName>style.visibility</p:attrName>
                                        </p:attrNameLst>
                                      </p:cBhvr>
                                      <p:to>
                                        <p:strVal val="visible"/>
                                      </p:to>
                                    </p:set>
                                    <p:anim calcmode="lin" valueType="num">
                                      <p:cBhvr additive="base">
                                        <p:cTn id="15" dur="2000" fill="hold"/>
                                        <p:tgtEl>
                                          <p:spTgt spid="26631"/>
                                        </p:tgtEl>
                                        <p:attrNameLst>
                                          <p:attrName>ppt_x</p:attrName>
                                        </p:attrNameLst>
                                      </p:cBhvr>
                                      <p:tavLst>
                                        <p:tav tm="0">
                                          <p:val>
                                            <p:strVal val="1+#ppt_w/2"/>
                                          </p:val>
                                        </p:tav>
                                        <p:tav tm="100000">
                                          <p:val>
                                            <p:strVal val="#ppt_x"/>
                                          </p:val>
                                        </p:tav>
                                      </p:tavLst>
                                    </p:anim>
                                    <p:anim calcmode="lin" valueType="num">
                                      <p:cBhvr additive="base">
                                        <p:cTn id="16" dur="2000" fill="hold"/>
                                        <p:tgtEl>
                                          <p:spTgt spid="26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oesophagus"/>
          <p:cNvPicPr>
            <a:picLocks noChangeAspect="1" noChangeArrowheads="1"/>
          </p:cNvPicPr>
          <p:nvPr/>
        </p:nvPicPr>
        <p:blipFill>
          <a:blip r:embed="rId2" cstate="print"/>
          <a:srcRect/>
          <a:stretch>
            <a:fillRect/>
          </a:stretch>
        </p:blipFill>
        <p:spPr bwMode="auto">
          <a:xfrm>
            <a:off x="0" y="0"/>
            <a:ext cx="9056496" cy="6857999"/>
          </a:xfrm>
          <a:prstGeom prst="rect">
            <a:avLst/>
          </a:prstGeom>
          <a:noFill/>
        </p:spPr>
      </p:pic>
      <p:grpSp>
        <p:nvGrpSpPr>
          <p:cNvPr id="31749" name="Group 10"/>
          <p:cNvGrpSpPr>
            <a:grpSpLocks/>
          </p:cNvGrpSpPr>
          <p:nvPr/>
        </p:nvGrpSpPr>
        <p:grpSpPr bwMode="auto">
          <a:xfrm>
            <a:off x="0" y="304800"/>
            <a:ext cx="9144000" cy="366713"/>
            <a:chOff x="0" y="192"/>
            <a:chExt cx="5760" cy="231"/>
          </a:xfrm>
        </p:grpSpPr>
        <p:sp>
          <p:nvSpPr>
            <p:cNvPr id="31750"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Lab Exercise # 6</a:t>
              </a:r>
            </a:p>
          </p:txBody>
        </p:sp>
        <p:sp>
          <p:nvSpPr>
            <p:cNvPr id="31751"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1752"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p:cNvPicPr>
            <a:picLocks noChangeAspect="1" noChangeArrowheads="1"/>
          </p:cNvPicPr>
          <p:nvPr/>
        </p:nvPicPr>
        <p:blipFill>
          <a:blip r:embed="rId2" cstate="print"/>
          <a:srcRect/>
          <a:stretch>
            <a:fillRect/>
          </a:stretch>
        </p:blipFill>
        <p:spPr bwMode="auto">
          <a:xfrm>
            <a:off x="3962400" y="1393825"/>
            <a:ext cx="5029200" cy="3940175"/>
          </a:xfrm>
          <a:prstGeom prst="rect">
            <a:avLst/>
          </a:prstGeom>
          <a:noFill/>
        </p:spPr>
      </p:pic>
      <p:sp>
        <p:nvSpPr>
          <p:cNvPr id="27655" name="Text Box 7"/>
          <p:cNvSpPr txBox="1">
            <a:spLocks noChangeArrowheads="1"/>
          </p:cNvSpPr>
          <p:nvPr/>
        </p:nvSpPr>
        <p:spPr bwMode="auto">
          <a:xfrm>
            <a:off x="381000" y="1371600"/>
            <a:ext cx="3429000" cy="5348288"/>
          </a:xfrm>
          <a:prstGeom prst="rect">
            <a:avLst/>
          </a:prstGeom>
          <a:noFill/>
          <a:ln w="9525">
            <a:noFill/>
            <a:miter lim="800000"/>
            <a:headEnd/>
            <a:tailEnd/>
          </a:ln>
          <a:effectLst/>
        </p:spPr>
        <p:txBody>
          <a:bodyPr>
            <a:spAutoFit/>
          </a:bodyPr>
          <a:lstStyle/>
          <a:p>
            <a:r>
              <a:rPr lang="en-US" sz="1600">
                <a:solidFill>
                  <a:schemeClr val="bg1"/>
                </a:solidFill>
              </a:rPr>
              <a:t>Stomach is the dilated segment of the digestive tract</a:t>
            </a:r>
          </a:p>
          <a:p>
            <a:r>
              <a:rPr lang="en-US" sz="1600">
                <a:solidFill>
                  <a:schemeClr val="bg1"/>
                </a:solidFill>
              </a:rPr>
              <a:t>The wall of the stomach is formed of four layers:</a:t>
            </a:r>
          </a:p>
          <a:p>
            <a:endParaRPr lang="en-US" sz="1600">
              <a:solidFill>
                <a:schemeClr val="bg1"/>
              </a:solidFill>
            </a:endParaRPr>
          </a:p>
          <a:p>
            <a:r>
              <a:rPr lang="en-US" sz="1600" b="1">
                <a:solidFill>
                  <a:schemeClr val="bg1"/>
                </a:solidFill>
              </a:rPr>
              <a:t>Serosa: </a:t>
            </a:r>
            <a:r>
              <a:rPr lang="en-US" sz="1600">
                <a:solidFill>
                  <a:schemeClr val="bg1"/>
                </a:solidFill>
              </a:rPr>
              <a:t>It is composed of connective tissue and squamous epithelium</a:t>
            </a:r>
          </a:p>
          <a:p>
            <a:r>
              <a:rPr lang="en-US" sz="1600" b="1">
                <a:solidFill>
                  <a:schemeClr val="bg1"/>
                </a:solidFill>
              </a:rPr>
              <a:t>Musculature: </a:t>
            </a:r>
            <a:r>
              <a:rPr lang="en-US" sz="1600">
                <a:solidFill>
                  <a:schemeClr val="bg1"/>
                </a:solidFill>
              </a:rPr>
              <a:t>Two layers,</a:t>
            </a:r>
            <a:r>
              <a:rPr lang="en-US" sz="1600" b="1">
                <a:solidFill>
                  <a:schemeClr val="bg1"/>
                </a:solidFill>
              </a:rPr>
              <a:t> </a:t>
            </a:r>
            <a:r>
              <a:rPr lang="en-US" sz="1600">
                <a:solidFill>
                  <a:schemeClr val="bg1"/>
                </a:solidFill>
              </a:rPr>
              <a:t>one each from longitudinal (LMF) and circular muscle fibers (CMF)</a:t>
            </a:r>
          </a:p>
          <a:p>
            <a:r>
              <a:rPr lang="en-US" sz="1600" b="1">
                <a:solidFill>
                  <a:schemeClr val="bg1"/>
                </a:solidFill>
              </a:rPr>
              <a:t>Submucosa:</a:t>
            </a:r>
            <a:r>
              <a:rPr lang="en-US" sz="1600">
                <a:solidFill>
                  <a:schemeClr val="bg1"/>
                </a:solidFill>
              </a:rPr>
              <a:t> It is composed of connective tissue</a:t>
            </a:r>
          </a:p>
          <a:p>
            <a:r>
              <a:rPr lang="en-US" sz="1600" b="1">
                <a:solidFill>
                  <a:schemeClr val="bg1"/>
                </a:solidFill>
              </a:rPr>
              <a:t>Mucosa: </a:t>
            </a:r>
            <a:r>
              <a:rPr lang="en-US" sz="1600">
                <a:solidFill>
                  <a:schemeClr val="bg1"/>
                </a:solidFill>
              </a:rPr>
              <a:t>It</a:t>
            </a:r>
            <a:r>
              <a:rPr lang="en-US" sz="1600" b="1">
                <a:solidFill>
                  <a:schemeClr val="bg1"/>
                </a:solidFill>
              </a:rPr>
              <a:t> </a:t>
            </a:r>
            <a:r>
              <a:rPr lang="en-US" sz="1600">
                <a:solidFill>
                  <a:schemeClr val="bg1"/>
                </a:solidFill>
              </a:rPr>
              <a:t>is thick and lined marginally with simple squamous epithelium and peptic and oxyntic cells. Peptic cells are secreting peptic enzymes and oxyntic cells secrete HCL acid  </a:t>
            </a:r>
          </a:p>
          <a:p>
            <a:endParaRPr lang="en-US" sz="1600">
              <a:solidFill>
                <a:schemeClr val="bg1"/>
              </a:solidFill>
            </a:endParaRPr>
          </a:p>
          <a:p>
            <a:pPr>
              <a:spcBef>
                <a:spcPct val="50000"/>
              </a:spcBef>
            </a:pPr>
            <a:endParaRPr lang="en-US" sz="1600">
              <a:solidFill>
                <a:schemeClr val="bg1"/>
              </a:solidFill>
            </a:endParaRPr>
          </a:p>
        </p:txBody>
      </p:sp>
      <p:grpSp>
        <p:nvGrpSpPr>
          <p:cNvPr id="27656" name="Group 10"/>
          <p:cNvGrpSpPr>
            <a:grpSpLocks/>
          </p:cNvGrpSpPr>
          <p:nvPr/>
        </p:nvGrpSpPr>
        <p:grpSpPr bwMode="auto">
          <a:xfrm>
            <a:off x="0" y="304800"/>
            <a:ext cx="9144000" cy="366713"/>
            <a:chOff x="0" y="192"/>
            <a:chExt cx="5760" cy="231"/>
          </a:xfrm>
        </p:grpSpPr>
        <p:sp>
          <p:nvSpPr>
            <p:cNvPr id="27657"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Lab Exercise # 6</a:t>
              </a:r>
            </a:p>
          </p:txBody>
        </p:sp>
        <p:sp>
          <p:nvSpPr>
            <p:cNvPr id="27658"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27659"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27660" name="Rectangle 12"/>
          <p:cNvSpPr>
            <a:spLocks noChangeArrowheads="1"/>
          </p:cNvSpPr>
          <p:nvPr/>
        </p:nvSpPr>
        <p:spPr bwMode="auto">
          <a:xfrm>
            <a:off x="1066800" y="838200"/>
            <a:ext cx="1619250" cy="366713"/>
          </a:xfrm>
          <a:prstGeom prst="rect">
            <a:avLst/>
          </a:prstGeom>
          <a:noFill/>
          <a:ln w="9525">
            <a:noFill/>
            <a:miter lim="800000"/>
            <a:headEnd/>
            <a:tailEnd/>
          </a:ln>
          <a:effectLst/>
        </p:spPr>
        <p:txBody>
          <a:bodyPr wrap="none">
            <a:spAutoFit/>
          </a:bodyPr>
          <a:lstStyle/>
          <a:p>
            <a:r>
              <a:rPr lang="en-US" b="1">
                <a:solidFill>
                  <a:schemeClr val="bg1"/>
                </a:solidFill>
              </a:rPr>
              <a:t>The Stomach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dissolve">
                                      <p:cBhvr>
                                        <p:cTn id="7" dur="2000"/>
                                        <p:tgtEl>
                                          <p:spTgt spid="276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655"/>
                                        </p:tgtEl>
                                        <p:attrNameLst>
                                          <p:attrName>style.visibility</p:attrName>
                                        </p:attrNameLst>
                                      </p:cBhvr>
                                      <p:to>
                                        <p:strVal val="visible"/>
                                      </p:to>
                                    </p:set>
                                    <p:anim calcmode="lin" valueType="num">
                                      <p:cBhvr additive="base">
                                        <p:cTn id="12" dur="2000" fill="hold"/>
                                        <p:tgtEl>
                                          <p:spTgt spid="27655"/>
                                        </p:tgtEl>
                                        <p:attrNameLst>
                                          <p:attrName>ppt_x</p:attrName>
                                        </p:attrNameLst>
                                      </p:cBhvr>
                                      <p:tavLst>
                                        <p:tav tm="0">
                                          <p:val>
                                            <p:strVal val="0-#ppt_w/2"/>
                                          </p:val>
                                        </p:tav>
                                        <p:tav tm="100000">
                                          <p:val>
                                            <p:strVal val="#ppt_x"/>
                                          </p:val>
                                        </p:tav>
                                      </p:tavLst>
                                    </p:anim>
                                    <p:anim calcmode="lin" valueType="num">
                                      <p:cBhvr additive="base">
                                        <p:cTn id="13" dur="2000" fill="hold"/>
                                        <p:tgtEl>
                                          <p:spTgt spid="276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omach: structu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457200"/>
            <a:ext cx="8534398" cy="4572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57200" y="5181600"/>
            <a:ext cx="8153400" cy="1846659"/>
          </a:xfrm>
          <a:prstGeom prst="rect">
            <a:avLst/>
          </a:prstGeom>
          <a:noFill/>
        </p:spPr>
        <p:txBody>
          <a:bodyPr wrap="square" rtlCol="0">
            <a:spAutoFit/>
          </a:bodyPr>
          <a:lstStyle/>
          <a:p>
            <a:r>
              <a:rPr lang="en-US" sz="1600" b="1" dirty="0">
                <a:solidFill>
                  <a:srgbClr val="FFFF00"/>
                </a:solidFill>
              </a:rPr>
              <a:t>Stomach</a:t>
            </a:r>
          </a:p>
          <a:p>
            <a:r>
              <a:rPr lang="en-US" sz="1600" dirty="0">
                <a:solidFill>
                  <a:srgbClr val="FFFF00"/>
                </a:solidFill>
              </a:rPr>
              <a:t>The stomach is a hollow organ, or "container," that holds food while it is being mixed with enzymes that continue the process of breaking down food into a usable form. Cells in the lining of the stomach secrete a strong acid and powerful enzymes that are responsible for the breakdown process. When the contents of the stomach are sufficiently processed, they are released into the small intestine.</a:t>
            </a:r>
          </a:p>
          <a:p>
            <a:endParaRPr lang="en-US" dirty="0"/>
          </a:p>
        </p:txBody>
      </p:sp>
    </p:spTree>
    <p:extLst>
      <p:ext uri="{BB962C8B-B14F-4D97-AF65-F5344CB8AC3E}">
        <p14:creationId xmlns="" xmlns:p14="http://schemas.microsoft.com/office/powerpoint/2010/main" val="203036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cstate="print"/>
          <a:srcRect/>
          <a:stretch>
            <a:fillRect/>
          </a:stretch>
        </p:blipFill>
        <p:spPr bwMode="auto">
          <a:xfrm>
            <a:off x="1543050" y="2738438"/>
            <a:ext cx="6076950" cy="3748087"/>
          </a:xfrm>
          <a:prstGeom prst="rect">
            <a:avLst/>
          </a:prstGeom>
          <a:noFill/>
          <a:ln w="9525">
            <a:noFill/>
            <a:miter lim="800000"/>
            <a:headEnd/>
            <a:tailEnd/>
          </a:ln>
          <a:effectLst/>
        </p:spPr>
      </p:pic>
      <p:grpSp>
        <p:nvGrpSpPr>
          <p:cNvPr id="33797" name="Group 10"/>
          <p:cNvGrpSpPr>
            <a:grpSpLocks/>
          </p:cNvGrpSpPr>
          <p:nvPr/>
        </p:nvGrpSpPr>
        <p:grpSpPr bwMode="auto">
          <a:xfrm>
            <a:off x="0" y="304800"/>
            <a:ext cx="9144000" cy="366713"/>
            <a:chOff x="0" y="192"/>
            <a:chExt cx="5760" cy="231"/>
          </a:xfrm>
        </p:grpSpPr>
        <p:sp>
          <p:nvSpPr>
            <p:cNvPr id="33798"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5</a:t>
              </a:r>
              <a:endParaRPr lang="en-US" dirty="0">
                <a:solidFill>
                  <a:schemeClr val="bg1"/>
                </a:solidFill>
                <a:latin typeface="Monotype Corsiva" pitchFamily="66" charset="0"/>
                <a:cs typeface="Arial" charset="0"/>
              </a:endParaRPr>
            </a:p>
          </p:txBody>
        </p:sp>
        <p:sp>
          <p:nvSpPr>
            <p:cNvPr id="33799"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3800"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pic>
        <p:nvPicPr>
          <p:cNvPr id="33801" name="Picture 9" descr="fig_62"/>
          <p:cNvPicPr>
            <a:picLocks noChangeAspect="1" noChangeArrowheads="1"/>
          </p:cNvPicPr>
          <p:nvPr/>
        </p:nvPicPr>
        <p:blipFill>
          <a:blip r:embed="rId3" cstate="print"/>
          <a:srcRect/>
          <a:stretch>
            <a:fillRect/>
          </a:stretch>
        </p:blipFill>
        <p:spPr bwMode="auto">
          <a:xfrm>
            <a:off x="2514600" y="685800"/>
            <a:ext cx="41910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3801"/>
                                        </p:tgtEl>
                                        <p:attrNameLst>
                                          <p:attrName>style.visibility</p:attrName>
                                        </p:attrNameLst>
                                      </p:cBhvr>
                                      <p:to>
                                        <p:strVal val="visible"/>
                                      </p:to>
                                    </p:set>
                                    <p:animEffect transition="in" filter="diamond(in)">
                                      <p:cBhvr>
                                        <p:cTn id="7" dur="2000"/>
                                        <p:tgtEl>
                                          <p:spTgt spid="33801"/>
                                        </p:tgtEl>
                                      </p:cBhvr>
                                    </p:animEffect>
                                  </p:childTnLst>
                                </p:cTn>
                              </p:par>
                              <p:par>
                                <p:cTn id="8" presetID="8" presetClass="entr" presetSubtype="16"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diamond(in)">
                                      <p:cBhvr>
                                        <p:cTn id="10"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3362</TotalTime>
  <Words>609</Words>
  <Application>Microsoft Office PowerPoint</Application>
  <PresentationFormat>On-screen Show (4:3)</PresentationFormat>
  <Paragraphs>81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Abul Farah</dc:creator>
  <cp:lastModifiedBy>mfarah</cp:lastModifiedBy>
  <cp:revision>136</cp:revision>
  <dcterms:created xsi:type="dcterms:W3CDTF">2011-03-04T07:04:15Z</dcterms:created>
  <dcterms:modified xsi:type="dcterms:W3CDTF">2017-02-18T08:12:39Z</dcterms:modified>
</cp:coreProperties>
</file>