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7"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r aldakheel" userId="bbf52d9c02fb2426" providerId="LiveId" clId="{9FAFA093-D8DA-4EB3-9252-9A11CCEE636A}"/>
    <pc:docChg chg="custSel addSld modSld">
      <pc:chgData name="samar aldakheel" userId="bbf52d9c02fb2426" providerId="LiveId" clId="{9FAFA093-D8DA-4EB3-9252-9A11CCEE636A}" dt="2020-10-12T08:31:42.053" v="214" actId="1076"/>
      <pc:docMkLst>
        <pc:docMk/>
      </pc:docMkLst>
      <pc:sldChg chg="modSp new mod">
        <pc:chgData name="samar aldakheel" userId="bbf52d9c02fb2426" providerId="LiveId" clId="{9FAFA093-D8DA-4EB3-9252-9A11CCEE636A}" dt="2020-10-12T08:12:52.749" v="14" actId="14100"/>
        <pc:sldMkLst>
          <pc:docMk/>
          <pc:sldMk cId="2690793752" sldId="290"/>
        </pc:sldMkLst>
        <pc:spChg chg="mod">
          <ac:chgData name="samar aldakheel" userId="bbf52d9c02fb2426" providerId="LiveId" clId="{9FAFA093-D8DA-4EB3-9252-9A11CCEE636A}" dt="2020-10-12T08:12:14.358" v="4" actId="14100"/>
          <ac:spMkLst>
            <pc:docMk/>
            <pc:sldMk cId="2690793752" sldId="290"/>
            <ac:spMk id="2" creationId="{653A0F5D-ABCF-492D-9D96-18A2A7D5C86D}"/>
          </ac:spMkLst>
        </pc:spChg>
        <pc:spChg chg="mod">
          <ac:chgData name="samar aldakheel" userId="bbf52d9c02fb2426" providerId="LiveId" clId="{9FAFA093-D8DA-4EB3-9252-9A11CCEE636A}" dt="2020-10-12T08:12:52.749" v="14" actId="14100"/>
          <ac:spMkLst>
            <pc:docMk/>
            <pc:sldMk cId="2690793752" sldId="290"/>
            <ac:spMk id="3" creationId="{D3BCDE01-912B-48D6-B641-7A5C924C76B0}"/>
          </ac:spMkLst>
        </pc:spChg>
      </pc:sldChg>
      <pc:sldChg chg="addSp delSp modSp new mod">
        <pc:chgData name="samar aldakheel" userId="bbf52d9c02fb2426" providerId="LiveId" clId="{9FAFA093-D8DA-4EB3-9252-9A11CCEE636A}" dt="2020-10-12T08:16:47.411" v="46" actId="14100"/>
        <pc:sldMkLst>
          <pc:docMk/>
          <pc:sldMk cId="1401689950" sldId="291"/>
        </pc:sldMkLst>
        <pc:spChg chg="mod">
          <ac:chgData name="samar aldakheel" userId="bbf52d9c02fb2426" providerId="LiveId" clId="{9FAFA093-D8DA-4EB3-9252-9A11CCEE636A}" dt="2020-10-12T08:16:47.411" v="46" actId="14100"/>
          <ac:spMkLst>
            <pc:docMk/>
            <pc:sldMk cId="1401689950" sldId="291"/>
            <ac:spMk id="2" creationId="{9977CE47-E74A-4ACB-9B1C-B452D5C329A6}"/>
          </ac:spMkLst>
        </pc:spChg>
        <pc:spChg chg="del">
          <ac:chgData name="samar aldakheel" userId="bbf52d9c02fb2426" providerId="LiveId" clId="{9FAFA093-D8DA-4EB3-9252-9A11CCEE636A}" dt="2020-10-12T08:13:21.144" v="16" actId="22"/>
          <ac:spMkLst>
            <pc:docMk/>
            <pc:sldMk cId="1401689950" sldId="291"/>
            <ac:spMk id="3" creationId="{87AC2BBD-3794-4763-BC55-80AD04778FDA}"/>
          </ac:spMkLst>
        </pc:spChg>
        <pc:spChg chg="add mod">
          <ac:chgData name="samar aldakheel" userId="bbf52d9c02fb2426" providerId="LiveId" clId="{9FAFA093-D8DA-4EB3-9252-9A11CCEE636A}" dt="2020-10-12T08:15:08.062" v="35" actId="20577"/>
          <ac:spMkLst>
            <pc:docMk/>
            <pc:sldMk cId="1401689950" sldId="291"/>
            <ac:spMk id="7" creationId="{FBEC8549-D433-4125-96F2-F0D403951373}"/>
          </ac:spMkLst>
        </pc:spChg>
        <pc:picChg chg="add mod ord modCrop">
          <ac:chgData name="samar aldakheel" userId="bbf52d9c02fb2426" providerId="LiveId" clId="{9FAFA093-D8DA-4EB3-9252-9A11CCEE636A}" dt="2020-10-12T08:15:14.549" v="36" actId="1076"/>
          <ac:picMkLst>
            <pc:docMk/>
            <pc:sldMk cId="1401689950" sldId="291"/>
            <ac:picMk id="5" creationId="{58180FD5-49C8-4B95-8D6B-1533D6A095F9}"/>
          </ac:picMkLst>
        </pc:picChg>
      </pc:sldChg>
      <pc:sldChg chg="addSp modSp new mod">
        <pc:chgData name="samar aldakheel" userId="bbf52d9c02fb2426" providerId="LiveId" clId="{9FAFA093-D8DA-4EB3-9252-9A11CCEE636A}" dt="2020-10-12T08:17:30.961" v="55" actId="1076"/>
        <pc:sldMkLst>
          <pc:docMk/>
          <pc:sldMk cId="1642206544" sldId="292"/>
        </pc:sldMkLst>
        <pc:spChg chg="mod">
          <ac:chgData name="samar aldakheel" userId="bbf52d9c02fb2426" providerId="LiveId" clId="{9FAFA093-D8DA-4EB3-9252-9A11CCEE636A}" dt="2020-10-12T08:16:53.718" v="49" actId="14100"/>
          <ac:spMkLst>
            <pc:docMk/>
            <pc:sldMk cId="1642206544" sldId="292"/>
            <ac:spMk id="2" creationId="{2CC6A281-616C-43A6-8138-46DCF33A948F}"/>
          </ac:spMkLst>
        </pc:spChg>
        <pc:spChg chg="mod">
          <ac:chgData name="samar aldakheel" userId="bbf52d9c02fb2426" providerId="LiveId" clId="{9FAFA093-D8DA-4EB3-9252-9A11CCEE636A}" dt="2020-10-12T08:16:30.600" v="42" actId="20577"/>
          <ac:spMkLst>
            <pc:docMk/>
            <pc:sldMk cId="1642206544" sldId="292"/>
            <ac:spMk id="3" creationId="{1C32A323-F90C-4F9D-8B78-14A0D595FA70}"/>
          </ac:spMkLst>
        </pc:spChg>
        <pc:picChg chg="add mod modCrop">
          <ac:chgData name="samar aldakheel" userId="bbf52d9c02fb2426" providerId="LiveId" clId="{9FAFA093-D8DA-4EB3-9252-9A11CCEE636A}" dt="2020-10-12T08:17:30.961" v="55" actId="1076"/>
          <ac:picMkLst>
            <pc:docMk/>
            <pc:sldMk cId="1642206544" sldId="292"/>
            <ac:picMk id="5" creationId="{58990BD4-F8B6-4C05-95D8-1EC2B02CF0A4}"/>
          </ac:picMkLst>
        </pc:picChg>
      </pc:sldChg>
      <pc:sldChg chg="addSp delSp modSp new mod">
        <pc:chgData name="samar aldakheel" userId="bbf52d9c02fb2426" providerId="LiveId" clId="{9FAFA093-D8DA-4EB3-9252-9A11CCEE636A}" dt="2020-10-12T08:19:04.409" v="83" actId="14100"/>
        <pc:sldMkLst>
          <pc:docMk/>
          <pc:sldMk cId="2003807798" sldId="293"/>
        </pc:sldMkLst>
        <pc:spChg chg="mod">
          <ac:chgData name="samar aldakheel" userId="bbf52d9c02fb2426" providerId="LiveId" clId="{9FAFA093-D8DA-4EB3-9252-9A11CCEE636A}" dt="2020-10-12T08:19:04.409" v="83" actId="14100"/>
          <ac:spMkLst>
            <pc:docMk/>
            <pc:sldMk cId="2003807798" sldId="293"/>
            <ac:spMk id="2" creationId="{2C65CBD9-0908-4C3E-858F-A014AC87BC59}"/>
          </ac:spMkLst>
        </pc:spChg>
        <pc:spChg chg="mod">
          <ac:chgData name="samar aldakheel" userId="bbf52d9c02fb2426" providerId="LiveId" clId="{9FAFA093-D8DA-4EB3-9252-9A11CCEE636A}" dt="2020-10-12T08:18:44.861" v="79" actId="113"/>
          <ac:spMkLst>
            <pc:docMk/>
            <pc:sldMk cId="2003807798" sldId="293"/>
            <ac:spMk id="3" creationId="{2AB13119-B5EE-402C-B4B5-21B990FA3594}"/>
          </ac:spMkLst>
        </pc:spChg>
        <pc:spChg chg="add del">
          <ac:chgData name="samar aldakheel" userId="bbf52d9c02fb2426" providerId="LiveId" clId="{9FAFA093-D8DA-4EB3-9252-9A11CCEE636A}" dt="2020-10-12T08:17:54.465" v="58" actId="478"/>
          <ac:spMkLst>
            <pc:docMk/>
            <pc:sldMk cId="2003807798" sldId="293"/>
            <ac:spMk id="5" creationId="{7EB2C32A-4031-4131-AA7E-CCD7D14648D8}"/>
          </ac:spMkLst>
        </pc:spChg>
      </pc:sldChg>
      <pc:sldChg chg="modSp new mod">
        <pc:chgData name="samar aldakheel" userId="bbf52d9c02fb2426" providerId="LiveId" clId="{9FAFA093-D8DA-4EB3-9252-9A11CCEE636A}" dt="2020-10-12T08:20:41.885" v="97" actId="113"/>
        <pc:sldMkLst>
          <pc:docMk/>
          <pc:sldMk cId="2257486362" sldId="294"/>
        </pc:sldMkLst>
        <pc:spChg chg="mod">
          <ac:chgData name="samar aldakheel" userId="bbf52d9c02fb2426" providerId="LiveId" clId="{9FAFA093-D8DA-4EB3-9252-9A11CCEE636A}" dt="2020-10-12T08:20:15.202" v="93" actId="14100"/>
          <ac:spMkLst>
            <pc:docMk/>
            <pc:sldMk cId="2257486362" sldId="294"/>
            <ac:spMk id="2" creationId="{17D06DEF-9A19-4D20-B69C-83CCF293B532}"/>
          </ac:spMkLst>
        </pc:spChg>
        <pc:spChg chg="mod">
          <ac:chgData name="samar aldakheel" userId="bbf52d9c02fb2426" providerId="LiveId" clId="{9FAFA093-D8DA-4EB3-9252-9A11CCEE636A}" dt="2020-10-12T08:20:41.885" v="97" actId="113"/>
          <ac:spMkLst>
            <pc:docMk/>
            <pc:sldMk cId="2257486362" sldId="294"/>
            <ac:spMk id="3" creationId="{4927CBCB-08E4-4FB4-B78C-E954B6734226}"/>
          </ac:spMkLst>
        </pc:spChg>
      </pc:sldChg>
      <pc:sldChg chg="addSp delSp modSp add mod">
        <pc:chgData name="samar aldakheel" userId="bbf52d9c02fb2426" providerId="LiveId" clId="{9FAFA093-D8DA-4EB3-9252-9A11CCEE636A}" dt="2020-10-12T08:22:27.845" v="117" actId="14100"/>
        <pc:sldMkLst>
          <pc:docMk/>
          <pc:sldMk cId="1294589794" sldId="295"/>
        </pc:sldMkLst>
        <pc:spChg chg="del mod">
          <ac:chgData name="samar aldakheel" userId="bbf52d9c02fb2426" providerId="LiveId" clId="{9FAFA093-D8DA-4EB3-9252-9A11CCEE636A}" dt="2020-10-12T08:20:51.364" v="98" actId="22"/>
          <ac:spMkLst>
            <pc:docMk/>
            <pc:sldMk cId="1294589794" sldId="295"/>
            <ac:spMk id="3" creationId="{4927CBCB-08E4-4FB4-B78C-E954B6734226}"/>
          </ac:spMkLst>
        </pc:spChg>
        <pc:spChg chg="add mod">
          <ac:chgData name="samar aldakheel" userId="bbf52d9c02fb2426" providerId="LiveId" clId="{9FAFA093-D8DA-4EB3-9252-9A11CCEE636A}" dt="2020-10-12T08:22:27.845" v="117" actId="14100"/>
          <ac:spMkLst>
            <pc:docMk/>
            <pc:sldMk cId="1294589794" sldId="295"/>
            <ac:spMk id="7" creationId="{6FCE062B-4F5D-443C-8DCB-64A1BDAD03B3}"/>
          </ac:spMkLst>
        </pc:spChg>
        <pc:picChg chg="add mod ord modCrop">
          <ac:chgData name="samar aldakheel" userId="bbf52d9c02fb2426" providerId="LiveId" clId="{9FAFA093-D8DA-4EB3-9252-9A11CCEE636A}" dt="2020-10-12T08:21:10.597" v="102" actId="1076"/>
          <ac:picMkLst>
            <pc:docMk/>
            <pc:sldMk cId="1294589794" sldId="295"/>
            <ac:picMk id="5" creationId="{B9F2A489-703F-41C5-87E4-E872F3115C07}"/>
          </ac:picMkLst>
        </pc:picChg>
      </pc:sldChg>
      <pc:sldChg chg="modSp new mod">
        <pc:chgData name="samar aldakheel" userId="bbf52d9c02fb2426" providerId="LiveId" clId="{9FAFA093-D8DA-4EB3-9252-9A11CCEE636A}" dt="2020-10-12T08:23:56.320" v="132" actId="113"/>
        <pc:sldMkLst>
          <pc:docMk/>
          <pc:sldMk cId="820767502" sldId="296"/>
        </pc:sldMkLst>
        <pc:spChg chg="mod">
          <ac:chgData name="samar aldakheel" userId="bbf52d9c02fb2426" providerId="LiveId" clId="{9FAFA093-D8DA-4EB3-9252-9A11CCEE636A}" dt="2020-10-12T08:23:22.680" v="127" actId="14100"/>
          <ac:spMkLst>
            <pc:docMk/>
            <pc:sldMk cId="820767502" sldId="296"/>
            <ac:spMk id="2" creationId="{125C3BAD-B9EF-49A9-AD24-4293A878D6ED}"/>
          </ac:spMkLst>
        </pc:spChg>
        <pc:spChg chg="mod">
          <ac:chgData name="samar aldakheel" userId="bbf52d9c02fb2426" providerId="LiveId" clId="{9FAFA093-D8DA-4EB3-9252-9A11CCEE636A}" dt="2020-10-12T08:23:56.320" v="132" actId="113"/>
          <ac:spMkLst>
            <pc:docMk/>
            <pc:sldMk cId="820767502" sldId="296"/>
            <ac:spMk id="3" creationId="{28F2A5BC-D229-4DB4-B2D2-559AAD48549E}"/>
          </ac:spMkLst>
        </pc:spChg>
      </pc:sldChg>
      <pc:sldChg chg="addSp delSp modSp new mod">
        <pc:chgData name="samar aldakheel" userId="bbf52d9c02fb2426" providerId="LiveId" clId="{9FAFA093-D8DA-4EB3-9252-9A11CCEE636A}" dt="2020-10-12T08:27:14.609" v="169" actId="27636"/>
        <pc:sldMkLst>
          <pc:docMk/>
          <pc:sldMk cId="2895688620" sldId="297"/>
        </pc:sldMkLst>
        <pc:spChg chg="mod">
          <ac:chgData name="samar aldakheel" userId="bbf52d9c02fb2426" providerId="LiveId" clId="{9FAFA093-D8DA-4EB3-9252-9A11CCEE636A}" dt="2020-10-12T08:27:14.609" v="169" actId="27636"/>
          <ac:spMkLst>
            <pc:docMk/>
            <pc:sldMk cId="2895688620" sldId="297"/>
            <ac:spMk id="2" creationId="{FCE74325-0A7E-4DCC-8974-4763A3314F53}"/>
          </ac:spMkLst>
        </pc:spChg>
        <pc:spChg chg="del">
          <ac:chgData name="samar aldakheel" userId="bbf52d9c02fb2426" providerId="LiveId" clId="{9FAFA093-D8DA-4EB3-9252-9A11CCEE636A}" dt="2020-10-12T08:24:19.728" v="134" actId="22"/>
          <ac:spMkLst>
            <pc:docMk/>
            <pc:sldMk cId="2895688620" sldId="297"/>
            <ac:spMk id="3" creationId="{3D894837-E7AA-43E8-8B72-ED2549982A6B}"/>
          </ac:spMkLst>
        </pc:spChg>
        <pc:spChg chg="add mod">
          <ac:chgData name="samar aldakheel" userId="bbf52d9c02fb2426" providerId="LiveId" clId="{9FAFA093-D8DA-4EB3-9252-9A11CCEE636A}" dt="2020-10-12T08:26:20.457" v="160" actId="14100"/>
          <ac:spMkLst>
            <pc:docMk/>
            <pc:sldMk cId="2895688620" sldId="297"/>
            <ac:spMk id="7" creationId="{A818652A-19E7-41E3-96AC-B09672B1CFB0}"/>
          </ac:spMkLst>
        </pc:spChg>
        <pc:picChg chg="add mod ord modCrop">
          <ac:chgData name="samar aldakheel" userId="bbf52d9c02fb2426" providerId="LiveId" clId="{9FAFA093-D8DA-4EB3-9252-9A11CCEE636A}" dt="2020-10-12T08:26:17.526" v="159" actId="14100"/>
          <ac:picMkLst>
            <pc:docMk/>
            <pc:sldMk cId="2895688620" sldId="297"/>
            <ac:picMk id="5" creationId="{EFB8A980-F4E8-4B61-B724-C1BE8BEDEE9A}"/>
          </ac:picMkLst>
        </pc:picChg>
      </pc:sldChg>
      <pc:sldChg chg="modSp new mod">
        <pc:chgData name="samar aldakheel" userId="bbf52d9c02fb2426" providerId="LiveId" clId="{9FAFA093-D8DA-4EB3-9252-9A11CCEE636A}" dt="2020-10-12T08:27:19.213" v="171" actId="27636"/>
        <pc:sldMkLst>
          <pc:docMk/>
          <pc:sldMk cId="803336510" sldId="298"/>
        </pc:sldMkLst>
        <pc:spChg chg="mod">
          <ac:chgData name="samar aldakheel" userId="bbf52d9c02fb2426" providerId="LiveId" clId="{9FAFA093-D8DA-4EB3-9252-9A11CCEE636A}" dt="2020-10-12T08:27:19.213" v="171" actId="27636"/>
          <ac:spMkLst>
            <pc:docMk/>
            <pc:sldMk cId="803336510" sldId="298"/>
            <ac:spMk id="2" creationId="{C77A9808-4334-4479-9B8C-E3469DE1DD6A}"/>
          </ac:spMkLst>
        </pc:spChg>
        <pc:spChg chg="mod">
          <ac:chgData name="samar aldakheel" userId="bbf52d9c02fb2426" providerId="LiveId" clId="{9FAFA093-D8DA-4EB3-9252-9A11CCEE636A}" dt="2020-10-12T08:27:01.706" v="167" actId="14100"/>
          <ac:spMkLst>
            <pc:docMk/>
            <pc:sldMk cId="803336510" sldId="298"/>
            <ac:spMk id="3" creationId="{DB79614C-5CFD-4A6D-8AF9-51951D03A9ED}"/>
          </ac:spMkLst>
        </pc:spChg>
      </pc:sldChg>
      <pc:sldChg chg="addSp delSp modSp new mod">
        <pc:chgData name="samar aldakheel" userId="bbf52d9c02fb2426" providerId="LiveId" clId="{9FAFA093-D8DA-4EB3-9252-9A11CCEE636A}" dt="2020-10-12T08:30:58.987" v="203" actId="27636"/>
        <pc:sldMkLst>
          <pc:docMk/>
          <pc:sldMk cId="4065610735" sldId="299"/>
        </pc:sldMkLst>
        <pc:spChg chg="mod">
          <ac:chgData name="samar aldakheel" userId="bbf52d9c02fb2426" providerId="LiveId" clId="{9FAFA093-D8DA-4EB3-9252-9A11CCEE636A}" dt="2020-10-12T08:30:58.987" v="203" actId="27636"/>
          <ac:spMkLst>
            <pc:docMk/>
            <pc:sldMk cId="4065610735" sldId="299"/>
            <ac:spMk id="2" creationId="{751A0853-70C6-4BCE-B56C-04C68F469377}"/>
          </ac:spMkLst>
        </pc:spChg>
        <pc:spChg chg="del">
          <ac:chgData name="samar aldakheel" userId="bbf52d9c02fb2426" providerId="LiveId" clId="{9FAFA093-D8DA-4EB3-9252-9A11CCEE636A}" dt="2020-10-12T08:27:31.243" v="173" actId="22"/>
          <ac:spMkLst>
            <pc:docMk/>
            <pc:sldMk cId="4065610735" sldId="299"/>
            <ac:spMk id="3" creationId="{1C4E5C46-342B-4283-B5E2-C7CAFE2B79DB}"/>
          </ac:spMkLst>
        </pc:spChg>
        <pc:spChg chg="add mod">
          <ac:chgData name="samar aldakheel" userId="bbf52d9c02fb2426" providerId="LiveId" clId="{9FAFA093-D8DA-4EB3-9252-9A11CCEE636A}" dt="2020-10-12T08:29:20.357" v="195" actId="14100"/>
          <ac:spMkLst>
            <pc:docMk/>
            <pc:sldMk cId="4065610735" sldId="299"/>
            <ac:spMk id="7" creationId="{B875540D-3280-427C-9D68-846952589515}"/>
          </ac:spMkLst>
        </pc:spChg>
        <pc:picChg chg="add mod ord modCrop">
          <ac:chgData name="samar aldakheel" userId="bbf52d9c02fb2426" providerId="LiveId" clId="{9FAFA093-D8DA-4EB3-9252-9A11CCEE636A}" dt="2020-10-12T08:29:13.194" v="194" actId="14100"/>
          <ac:picMkLst>
            <pc:docMk/>
            <pc:sldMk cId="4065610735" sldId="299"/>
            <ac:picMk id="5" creationId="{CAC58435-48CC-42C7-9DC0-7055DE398041}"/>
          </ac:picMkLst>
        </pc:picChg>
      </pc:sldChg>
      <pc:sldChg chg="addSp delSp modSp new mod">
        <pc:chgData name="samar aldakheel" userId="bbf52d9c02fb2426" providerId="LiveId" clId="{9FAFA093-D8DA-4EB3-9252-9A11CCEE636A}" dt="2020-10-12T08:31:42.053" v="214" actId="1076"/>
        <pc:sldMkLst>
          <pc:docMk/>
          <pc:sldMk cId="3191561213" sldId="300"/>
        </pc:sldMkLst>
        <pc:spChg chg="mod">
          <ac:chgData name="samar aldakheel" userId="bbf52d9c02fb2426" providerId="LiveId" clId="{9FAFA093-D8DA-4EB3-9252-9A11CCEE636A}" dt="2020-10-12T08:31:34.977" v="212" actId="14100"/>
          <ac:spMkLst>
            <pc:docMk/>
            <pc:sldMk cId="3191561213" sldId="300"/>
            <ac:spMk id="2" creationId="{827B655D-A617-4823-B8DC-87A40E70A3E9}"/>
          </ac:spMkLst>
        </pc:spChg>
        <pc:spChg chg="del">
          <ac:chgData name="samar aldakheel" userId="bbf52d9c02fb2426" providerId="LiveId" clId="{9FAFA093-D8DA-4EB3-9252-9A11CCEE636A}" dt="2020-10-12T08:31:09.054" v="206" actId="478"/>
          <ac:spMkLst>
            <pc:docMk/>
            <pc:sldMk cId="3191561213" sldId="300"/>
            <ac:spMk id="3" creationId="{BF8D95F8-808E-4104-B67D-B95B32F199FB}"/>
          </ac:spMkLst>
        </pc:spChg>
        <pc:picChg chg="add mod modCrop">
          <ac:chgData name="samar aldakheel" userId="bbf52d9c02fb2426" providerId="LiveId" clId="{9FAFA093-D8DA-4EB3-9252-9A11CCEE636A}" dt="2020-10-12T08:31:42.053" v="214" actId="1076"/>
          <ac:picMkLst>
            <pc:docMk/>
            <pc:sldMk cId="3191561213" sldId="300"/>
            <ac:picMk id="5" creationId="{ED4B7D1A-5A51-44D9-8D8D-CE53557158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10/12/2020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2894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6706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10/12/2020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9320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1020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4347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9307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735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7023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9925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00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10/12/2020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73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10/12/2020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57593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0E1E48-E009-4517-8D42-51CEDA0AFFB6}"/>
              </a:ext>
            </a:extLst>
          </p:cNvPr>
          <p:cNvPicPr>
            <a:picLocks noChangeAspect="1"/>
          </p:cNvPicPr>
          <p:nvPr/>
        </p:nvPicPr>
        <p:blipFill rotWithShape="1">
          <a:blip r:embed="rId2"/>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4B0A0-DAE6-4DE8-BEAD-59F06F5738CF}"/>
              </a:ext>
            </a:extLst>
          </p:cNvPr>
          <p:cNvSpPr>
            <a:spLocks noGrp="1"/>
          </p:cNvSpPr>
          <p:nvPr>
            <p:ph type="ctrTitle"/>
          </p:nvPr>
        </p:nvSpPr>
        <p:spPr>
          <a:xfrm>
            <a:off x="960119" y="2100845"/>
            <a:ext cx="4670234" cy="1975527"/>
          </a:xfrm>
        </p:spPr>
        <p:txBody>
          <a:bodyPr anchor="ctr">
            <a:normAutofit/>
          </a:bodyPr>
          <a:lstStyle/>
          <a:p>
            <a:pPr algn="l"/>
            <a:r>
              <a:rPr lang="en-US" sz="4100"/>
              <a:t>Computer Networks and Internet</a:t>
            </a:r>
          </a:p>
        </p:txBody>
      </p:sp>
      <p:sp>
        <p:nvSpPr>
          <p:cNvPr id="13" name="Rectangle 12">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A6CA7E-7AAD-49C4-AA3D-F358ECD67B01}"/>
              </a:ext>
            </a:extLst>
          </p:cNvPr>
          <p:cNvSpPr>
            <a:spLocks noGrp="1"/>
          </p:cNvSpPr>
          <p:nvPr>
            <p:ph type="subTitle" idx="1"/>
          </p:nvPr>
        </p:nvSpPr>
        <p:spPr>
          <a:xfrm>
            <a:off x="960119" y="4372379"/>
            <a:ext cx="4670233" cy="540135"/>
          </a:xfrm>
        </p:spPr>
        <p:txBody>
          <a:bodyPr anchor="ctr">
            <a:normAutofit/>
          </a:bodyPr>
          <a:lstStyle/>
          <a:p>
            <a:pPr algn="l"/>
            <a:r>
              <a:rPr lang="en-US" sz="2800"/>
              <a:t>Chapter 4</a:t>
            </a:r>
          </a:p>
        </p:txBody>
      </p:sp>
    </p:spTree>
    <p:extLst>
      <p:ext uri="{BB962C8B-B14F-4D97-AF65-F5344CB8AC3E}">
        <p14:creationId xmlns:p14="http://schemas.microsoft.com/office/powerpoint/2010/main" val="7974580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7276-D296-4A01-8A4C-3F2C9E1F0CAF}"/>
              </a:ext>
            </a:extLst>
          </p:cNvPr>
          <p:cNvSpPr>
            <a:spLocks noGrp="1"/>
          </p:cNvSpPr>
          <p:nvPr>
            <p:ph type="title"/>
          </p:nvPr>
        </p:nvSpPr>
        <p:spPr>
          <a:xfrm>
            <a:off x="149901" y="317814"/>
            <a:ext cx="11872209" cy="1700784"/>
          </a:xfrm>
        </p:spPr>
        <p:txBody>
          <a:bodyPr>
            <a:normAutofit fontScale="90000"/>
          </a:bodyPr>
          <a:lstStyle/>
          <a:p>
            <a:r>
              <a:rPr lang="en-US" dirty="0"/>
              <a:t>Networks Types According to the Geographic Coverage Area</a:t>
            </a:r>
          </a:p>
        </p:txBody>
      </p:sp>
      <p:sp>
        <p:nvSpPr>
          <p:cNvPr id="3" name="Content Placeholder 2">
            <a:extLst>
              <a:ext uri="{FF2B5EF4-FFF2-40B4-BE49-F238E27FC236}">
                <a16:creationId xmlns:a16="http://schemas.microsoft.com/office/drawing/2014/main" id="{F938F794-2364-4E52-A565-8F9EC24B7431}"/>
              </a:ext>
            </a:extLst>
          </p:cNvPr>
          <p:cNvSpPr>
            <a:spLocks noGrp="1"/>
          </p:cNvSpPr>
          <p:nvPr>
            <p:ph idx="1"/>
          </p:nvPr>
        </p:nvSpPr>
        <p:spPr>
          <a:xfrm>
            <a:off x="149901" y="2383436"/>
            <a:ext cx="11078931" cy="3797908"/>
          </a:xfrm>
        </p:spPr>
        <p:txBody>
          <a:bodyPr/>
          <a:lstStyle/>
          <a:p>
            <a:r>
              <a:rPr lang="en-US" dirty="0"/>
              <a:t>Computer networks are divided according to the area they cover or the geographical extension they cover into three types:</a:t>
            </a:r>
          </a:p>
          <a:p>
            <a:r>
              <a:rPr lang="en-US" dirty="0"/>
              <a:t>First: Local Area Network (LAN)</a:t>
            </a:r>
          </a:p>
          <a:p>
            <a:r>
              <a:rPr lang="en-US" dirty="0"/>
              <a:t>A computer network that is used within a specific area (a floor in a building or a building or several adjacent buildings). </a:t>
            </a:r>
          </a:p>
          <a:p>
            <a:r>
              <a:rPr lang="en-US" dirty="0"/>
              <a:t>Figure (4 -3) gives an example of a small local network within an office or laboratory</a:t>
            </a:r>
          </a:p>
        </p:txBody>
      </p:sp>
    </p:spTree>
    <p:extLst>
      <p:ext uri="{BB962C8B-B14F-4D97-AF65-F5344CB8AC3E}">
        <p14:creationId xmlns:p14="http://schemas.microsoft.com/office/powerpoint/2010/main" val="31682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6044-DADE-41CD-9DDB-25DACD65A63E}"/>
              </a:ext>
            </a:extLst>
          </p:cNvPr>
          <p:cNvSpPr>
            <a:spLocks noGrp="1"/>
          </p:cNvSpPr>
          <p:nvPr>
            <p:ph type="title"/>
          </p:nvPr>
        </p:nvSpPr>
        <p:spPr/>
        <p:txBody>
          <a:bodyPr>
            <a:normAutofit fontScale="90000"/>
          </a:bodyPr>
          <a:lstStyle/>
          <a:p>
            <a:r>
              <a:rPr lang="en-US" dirty="0"/>
              <a:t>Local Area Network (LAN)</a:t>
            </a:r>
            <a:br>
              <a:rPr lang="en-US" dirty="0"/>
            </a:br>
            <a:endParaRPr lang="en-US" dirty="0"/>
          </a:p>
        </p:txBody>
      </p:sp>
      <p:pic>
        <p:nvPicPr>
          <p:cNvPr id="5" name="Content Placeholder 4">
            <a:extLst>
              <a:ext uri="{FF2B5EF4-FFF2-40B4-BE49-F238E27FC236}">
                <a16:creationId xmlns:a16="http://schemas.microsoft.com/office/drawing/2014/main" id="{8A625541-42B6-4A90-BB45-8F4C8DEC0439}"/>
              </a:ext>
            </a:extLst>
          </p:cNvPr>
          <p:cNvPicPr>
            <a:picLocks noGrp="1" noChangeAspect="1"/>
          </p:cNvPicPr>
          <p:nvPr>
            <p:ph idx="1"/>
          </p:nvPr>
        </p:nvPicPr>
        <p:blipFill rotWithShape="1">
          <a:blip r:embed="rId2"/>
          <a:srcRect l="9294" t="30422" r="58781" b="46745"/>
          <a:stretch/>
        </p:blipFill>
        <p:spPr>
          <a:xfrm>
            <a:off x="1429043" y="2597733"/>
            <a:ext cx="9799789" cy="3942453"/>
          </a:xfrm>
        </p:spPr>
      </p:pic>
    </p:spTree>
    <p:extLst>
      <p:ext uri="{BB962C8B-B14F-4D97-AF65-F5344CB8AC3E}">
        <p14:creationId xmlns:p14="http://schemas.microsoft.com/office/powerpoint/2010/main" val="224753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79E8-8B2A-469D-9912-A76C601F4600}"/>
              </a:ext>
            </a:extLst>
          </p:cNvPr>
          <p:cNvSpPr>
            <a:spLocks noGrp="1"/>
          </p:cNvSpPr>
          <p:nvPr>
            <p:ph type="title"/>
          </p:nvPr>
        </p:nvSpPr>
        <p:spPr>
          <a:xfrm>
            <a:off x="344774" y="317814"/>
            <a:ext cx="10884058" cy="1700784"/>
          </a:xfrm>
        </p:spPr>
        <p:txBody>
          <a:bodyPr>
            <a:normAutofit fontScale="90000"/>
          </a:bodyPr>
          <a:lstStyle/>
          <a:p>
            <a:r>
              <a:rPr lang="en-US" dirty="0"/>
              <a:t>Local Area Network attributes</a:t>
            </a:r>
          </a:p>
        </p:txBody>
      </p:sp>
      <p:sp>
        <p:nvSpPr>
          <p:cNvPr id="3" name="Content Placeholder 2">
            <a:extLst>
              <a:ext uri="{FF2B5EF4-FFF2-40B4-BE49-F238E27FC236}">
                <a16:creationId xmlns:a16="http://schemas.microsoft.com/office/drawing/2014/main" id="{D4B612AF-CF3F-48B2-A1C0-9AA9183E2F69}"/>
              </a:ext>
            </a:extLst>
          </p:cNvPr>
          <p:cNvSpPr>
            <a:spLocks noGrp="1"/>
          </p:cNvSpPr>
          <p:nvPr>
            <p:ph idx="1"/>
          </p:nvPr>
        </p:nvSpPr>
        <p:spPr>
          <a:xfrm>
            <a:off x="134911" y="2587752"/>
            <a:ext cx="11093921" cy="4142832"/>
          </a:xfrm>
        </p:spPr>
        <p:txBody>
          <a:bodyPr>
            <a:normAutofit fontScale="92500" lnSpcReduction="10000"/>
          </a:bodyPr>
          <a:lstStyle/>
          <a:p>
            <a:r>
              <a:rPr lang="en-US" dirty="0"/>
              <a:t>Used in a limited space such as one or two adjacent buildings up to 2000 meters </a:t>
            </a:r>
          </a:p>
          <a:p>
            <a:r>
              <a:rPr lang="en-US" dirty="0"/>
              <a:t>• For a single company or organization </a:t>
            </a:r>
          </a:p>
          <a:p>
            <a:r>
              <a:rPr lang="en-US" dirty="0"/>
              <a:t>• Number of computers from (2) to about 500 </a:t>
            </a:r>
          </a:p>
          <a:p>
            <a:r>
              <a:rPr lang="en-US" dirty="0"/>
              <a:t>• High speed from 4 Mbps to 1000 Mbps. </a:t>
            </a:r>
          </a:p>
          <a:p>
            <a:r>
              <a:rPr lang="en-US" dirty="0"/>
              <a:t>• High efficiency because it is a limited network in terms of the number of devices, space and software. </a:t>
            </a:r>
          </a:p>
          <a:p>
            <a:r>
              <a:rPr lang="en-US" dirty="0"/>
              <a:t>• Low cost because it does not require expensive hardware, software and transportation</a:t>
            </a:r>
          </a:p>
        </p:txBody>
      </p:sp>
    </p:spTree>
    <p:extLst>
      <p:ext uri="{BB962C8B-B14F-4D97-AF65-F5344CB8AC3E}">
        <p14:creationId xmlns:p14="http://schemas.microsoft.com/office/powerpoint/2010/main" val="423557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3432-5392-4968-A226-5D02B07E5111}"/>
              </a:ext>
            </a:extLst>
          </p:cNvPr>
          <p:cNvSpPr>
            <a:spLocks noGrp="1"/>
          </p:cNvSpPr>
          <p:nvPr>
            <p:ph type="title"/>
          </p:nvPr>
        </p:nvSpPr>
        <p:spPr/>
        <p:txBody>
          <a:bodyPr>
            <a:normAutofit fontScale="90000"/>
          </a:bodyPr>
          <a:lstStyle/>
          <a:p>
            <a:r>
              <a:rPr lang="en-US" dirty="0"/>
              <a:t>Networks Types According to the Geographic Coverage Area</a:t>
            </a:r>
          </a:p>
        </p:txBody>
      </p:sp>
      <p:sp>
        <p:nvSpPr>
          <p:cNvPr id="3" name="Content Placeholder 2">
            <a:extLst>
              <a:ext uri="{FF2B5EF4-FFF2-40B4-BE49-F238E27FC236}">
                <a16:creationId xmlns:a16="http://schemas.microsoft.com/office/drawing/2014/main" id="{37B154E1-D516-4AEF-9ED6-7A2A374AAC0E}"/>
              </a:ext>
            </a:extLst>
          </p:cNvPr>
          <p:cNvSpPr>
            <a:spLocks noGrp="1"/>
          </p:cNvSpPr>
          <p:nvPr>
            <p:ph idx="1"/>
          </p:nvPr>
        </p:nvSpPr>
        <p:spPr/>
        <p:txBody>
          <a:bodyPr/>
          <a:lstStyle/>
          <a:p>
            <a:r>
              <a:rPr lang="en-US" dirty="0"/>
              <a:t>Second: Metropolitan Area Network (MAN): </a:t>
            </a:r>
          </a:p>
          <a:p>
            <a:r>
              <a:rPr lang="en-US" dirty="0"/>
              <a:t> A computer network that is used within an entire city or two adjacent cities. It consists of a number of local networks connected to each other as in the figure (4 -4). It may be used fiber optic in connecting this type of network</a:t>
            </a:r>
          </a:p>
        </p:txBody>
      </p:sp>
    </p:spTree>
    <p:extLst>
      <p:ext uri="{BB962C8B-B14F-4D97-AF65-F5344CB8AC3E}">
        <p14:creationId xmlns:p14="http://schemas.microsoft.com/office/powerpoint/2010/main" val="152276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4B08-DF33-48D3-A74A-08448AFAF06D}"/>
              </a:ext>
            </a:extLst>
          </p:cNvPr>
          <p:cNvSpPr>
            <a:spLocks noGrp="1"/>
          </p:cNvSpPr>
          <p:nvPr>
            <p:ph type="title"/>
          </p:nvPr>
        </p:nvSpPr>
        <p:spPr/>
        <p:txBody>
          <a:bodyPr>
            <a:normAutofit fontScale="90000"/>
          </a:bodyPr>
          <a:lstStyle/>
          <a:p>
            <a:r>
              <a:rPr lang="en-US" dirty="0"/>
              <a:t>Metropolitan Area Network (MAN): </a:t>
            </a:r>
            <a:br>
              <a:rPr lang="en-US" dirty="0"/>
            </a:br>
            <a:endParaRPr lang="en-US" dirty="0"/>
          </a:p>
        </p:txBody>
      </p:sp>
      <p:pic>
        <p:nvPicPr>
          <p:cNvPr id="5" name="Content Placeholder 4">
            <a:extLst>
              <a:ext uri="{FF2B5EF4-FFF2-40B4-BE49-F238E27FC236}">
                <a16:creationId xmlns:a16="http://schemas.microsoft.com/office/drawing/2014/main" id="{EB927300-0CE1-415E-8A85-24ABAB021329}"/>
              </a:ext>
            </a:extLst>
          </p:cNvPr>
          <p:cNvPicPr>
            <a:picLocks noGrp="1" noChangeAspect="1"/>
          </p:cNvPicPr>
          <p:nvPr>
            <p:ph idx="1"/>
          </p:nvPr>
        </p:nvPicPr>
        <p:blipFill rotWithShape="1">
          <a:blip r:embed="rId2"/>
          <a:srcRect l="6725" t="44775" r="59516" b="16084"/>
          <a:stretch/>
        </p:blipFill>
        <p:spPr>
          <a:xfrm>
            <a:off x="2063261" y="2163669"/>
            <a:ext cx="7197969" cy="4694331"/>
          </a:xfrm>
        </p:spPr>
      </p:pic>
    </p:spTree>
    <p:extLst>
      <p:ext uri="{BB962C8B-B14F-4D97-AF65-F5344CB8AC3E}">
        <p14:creationId xmlns:p14="http://schemas.microsoft.com/office/powerpoint/2010/main" val="90119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057-93EF-4463-A87E-01FDB5C920AE}"/>
              </a:ext>
            </a:extLst>
          </p:cNvPr>
          <p:cNvSpPr>
            <a:spLocks noGrp="1"/>
          </p:cNvSpPr>
          <p:nvPr>
            <p:ph type="title"/>
          </p:nvPr>
        </p:nvSpPr>
        <p:spPr>
          <a:xfrm>
            <a:off x="119921" y="317814"/>
            <a:ext cx="11857220" cy="1700784"/>
          </a:xfrm>
        </p:spPr>
        <p:txBody>
          <a:bodyPr>
            <a:normAutofit fontScale="90000"/>
          </a:bodyPr>
          <a:lstStyle/>
          <a:p>
            <a:r>
              <a:rPr lang="en-US" dirty="0"/>
              <a:t>Metropolitan Area Network attributes:</a:t>
            </a:r>
          </a:p>
        </p:txBody>
      </p:sp>
      <p:sp>
        <p:nvSpPr>
          <p:cNvPr id="3" name="Content Placeholder 2">
            <a:extLst>
              <a:ext uri="{FF2B5EF4-FFF2-40B4-BE49-F238E27FC236}">
                <a16:creationId xmlns:a16="http://schemas.microsoft.com/office/drawing/2014/main" id="{A009DE68-B354-479B-8D75-7F8CBA1DFB25}"/>
              </a:ext>
            </a:extLst>
          </p:cNvPr>
          <p:cNvSpPr>
            <a:spLocks noGrp="1"/>
          </p:cNvSpPr>
          <p:nvPr>
            <p:ph idx="1"/>
          </p:nvPr>
        </p:nvSpPr>
        <p:spPr>
          <a:xfrm>
            <a:off x="0" y="2587751"/>
            <a:ext cx="11228832" cy="4067881"/>
          </a:xfrm>
        </p:spPr>
        <p:txBody>
          <a:bodyPr>
            <a:normAutofit fontScale="92500" lnSpcReduction="20000"/>
          </a:bodyPr>
          <a:lstStyle/>
          <a:p>
            <a:r>
              <a:rPr lang="en-US" dirty="0"/>
              <a:t>Used at the level of one or two neighboring cities </a:t>
            </a:r>
          </a:p>
          <a:p>
            <a:r>
              <a:rPr lang="en-US" dirty="0"/>
              <a:t>• For an institution or a number of institutions. </a:t>
            </a:r>
          </a:p>
          <a:p>
            <a:r>
              <a:rPr lang="en-US" dirty="0"/>
              <a:t>• The number of computers is about a few thousand </a:t>
            </a:r>
          </a:p>
          <a:p>
            <a:r>
              <a:rPr lang="en-US" dirty="0"/>
              <a:t>• Consists of a number of local networks </a:t>
            </a:r>
          </a:p>
          <a:p>
            <a:r>
              <a:rPr lang="en-US" dirty="0"/>
              <a:t>• Speed is relatively slower than local networks and relatively faster than broadband.</a:t>
            </a:r>
          </a:p>
          <a:p>
            <a:r>
              <a:rPr lang="en-US" dirty="0"/>
              <a:t> • Efficiency is lower than the LAN because it uses more devices and longer distances.</a:t>
            </a:r>
          </a:p>
          <a:p>
            <a:r>
              <a:rPr lang="en-US" dirty="0"/>
              <a:t> • Higher cost than local networks</a:t>
            </a:r>
          </a:p>
        </p:txBody>
      </p:sp>
    </p:spTree>
    <p:extLst>
      <p:ext uri="{BB962C8B-B14F-4D97-AF65-F5344CB8AC3E}">
        <p14:creationId xmlns:p14="http://schemas.microsoft.com/office/powerpoint/2010/main" val="32389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45D5-4D56-4CA6-92ED-7C72A0C358B3}"/>
              </a:ext>
            </a:extLst>
          </p:cNvPr>
          <p:cNvSpPr>
            <a:spLocks noGrp="1"/>
          </p:cNvSpPr>
          <p:nvPr>
            <p:ph type="title"/>
          </p:nvPr>
        </p:nvSpPr>
        <p:spPr>
          <a:xfrm>
            <a:off x="254833" y="317814"/>
            <a:ext cx="10973999" cy="1700784"/>
          </a:xfrm>
        </p:spPr>
        <p:txBody>
          <a:bodyPr>
            <a:normAutofit fontScale="90000"/>
          </a:bodyPr>
          <a:lstStyle/>
          <a:p>
            <a:r>
              <a:rPr lang="en-US" dirty="0"/>
              <a:t>Third Wide Area Network (WAN)</a:t>
            </a:r>
          </a:p>
        </p:txBody>
      </p:sp>
      <p:sp>
        <p:nvSpPr>
          <p:cNvPr id="3" name="Content Placeholder 2">
            <a:extLst>
              <a:ext uri="{FF2B5EF4-FFF2-40B4-BE49-F238E27FC236}">
                <a16:creationId xmlns:a16="http://schemas.microsoft.com/office/drawing/2014/main" id="{405160C8-73D0-4E1C-ACB1-3046194875FF}"/>
              </a:ext>
            </a:extLst>
          </p:cNvPr>
          <p:cNvSpPr>
            <a:spLocks noGrp="1"/>
          </p:cNvSpPr>
          <p:nvPr>
            <p:ph idx="1"/>
          </p:nvPr>
        </p:nvSpPr>
        <p:spPr/>
        <p:txBody>
          <a:bodyPr/>
          <a:lstStyle/>
          <a:p>
            <a:r>
              <a:rPr lang="en-US" dirty="0"/>
              <a:t>Wide Area Network </a:t>
            </a:r>
            <a:r>
              <a:rPr lang="en-US" dirty="0" err="1"/>
              <a:t>definition:It</a:t>
            </a:r>
            <a:r>
              <a:rPr lang="en-US" dirty="0"/>
              <a:t> is a network that spans a wide geographical area or across continents that allows the exchange of data and information across countries and continents between network users. It consists of a number of Metropolitan Area </a:t>
            </a:r>
            <a:r>
              <a:rPr lang="en-US" dirty="0" err="1"/>
              <a:t>Networksas</a:t>
            </a:r>
            <a:r>
              <a:rPr lang="en-US" dirty="0"/>
              <a:t> in the figure (4- 5).</a:t>
            </a:r>
          </a:p>
        </p:txBody>
      </p:sp>
    </p:spTree>
    <p:extLst>
      <p:ext uri="{BB962C8B-B14F-4D97-AF65-F5344CB8AC3E}">
        <p14:creationId xmlns:p14="http://schemas.microsoft.com/office/powerpoint/2010/main" val="330409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0C0F-E89D-4A82-8D66-D829936DAF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0C5736-B48F-4085-8EE7-673B94D60AB8}"/>
              </a:ext>
            </a:extLst>
          </p:cNvPr>
          <p:cNvPicPr>
            <a:picLocks noGrp="1" noChangeAspect="1"/>
          </p:cNvPicPr>
          <p:nvPr>
            <p:ph idx="1"/>
          </p:nvPr>
        </p:nvPicPr>
        <p:blipFill rotWithShape="1">
          <a:blip r:embed="rId2"/>
          <a:srcRect l="8560" t="30121" r="58048" b="37348"/>
          <a:stretch/>
        </p:blipFill>
        <p:spPr>
          <a:xfrm>
            <a:off x="1711571" y="2250830"/>
            <a:ext cx="8323386" cy="4561033"/>
          </a:xfrm>
        </p:spPr>
      </p:pic>
    </p:spTree>
    <p:extLst>
      <p:ext uri="{BB962C8B-B14F-4D97-AF65-F5344CB8AC3E}">
        <p14:creationId xmlns:p14="http://schemas.microsoft.com/office/powerpoint/2010/main" val="384649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ADD1-86B6-4EA9-9DB3-AFC82B6A1EFA}"/>
              </a:ext>
            </a:extLst>
          </p:cNvPr>
          <p:cNvSpPr>
            <a:spLocks noGrp="1"/>
          </p:cNvSpPr>
          <p:nvPr>
            <p:ph type="title"/>
          </p:nvPr>
        </p:nvSpPr>
        <p:spPr/>
        <p:txBody>
          <a:bodyPr>
            <a:normAutofit fontScale="90000"/>
          </a:bodyPr>
          <a:lstStyle/>
          <a:p>
            <a:r>
              <a:rPr lang="en-US" dirty="0" err="1"/>
              <a:t>WideArea</a:t>
            </a:r>
            <a:r>
              <a:rPr lang="en-US" dirty="0"/>
              <a:t> Network attributes</a:t>
            </a:r>
          </a:p>
        </p:txBody>
      </p:sp>
      <p:sp>
        <p:nvSpPr>
          <p:cNvPr id="3" name="Content Placeholder 2">
            <a:extLst>
              <a:ext uri="{FF2B5EF4-FFF2-40B4-BE49-F238E27FC236}">
                <a16:creationId xmlns:a16="http://schemas.microsoft.com/office/drawing/2014/main" id="{CB746F37-CFF6-4A8A-B204-31C51A4CB8C1}"/>
              </a:ext>
            </a:extLst>
          </p:cNvPr>
          <p:cNvSpPr>
            <a:spLocks noGrp="1"/>
          </p:cNvSpPr>
          <p:nvPr>
            <p:ph idx="1"/>
          </p:nvPr>
        </p:nvSpPr>
        <p:spPr>
          <a:xfrm>
            <a:off x="194872" y="2587752"/>
            <a:ext cx="11033960" cy="4270248"/>
          </a:xfrm>
        </p:spPr>
        <p:txBody>
          <a:bodyPr>
            <a:normAutofit lnSpcReduction="10000"/>
          </a:bodyPr>
          <a:lstStyle/>
          <a:p>
            <a:r>
              <a:rPr lang="en-US"/>
              <a:t>Used at the level of one or several countries, they are the largest networks.</a:t>
            </a:r>
          </a:p>
          <a:p>
            <a:r>
              <a:rPr lang="en-US"/>
              <a:t> • For an institution or a number of institutions. </a:t>
            </a:r>
          </a:p>
          <a:p>
            <a:r>
              <a:rPr lang="en-US"/>
              <a:t>• The number of computers is very large. </a:t>
            </a:r>
          </a:p>
          <a:p>
            <a:r>
              <a:rPr lang="en-US"/>
              <a:t>• Consists of a number of regional networks.</a:t>
            </a:r>
          </a:p>
          <a:p>
            <a:r>
              <a:rPr lang="en-US"/>
              <a:t>• Speed is relatively slower than other networks. </a:t>
            </a:r>
          </a:p>
          <a:p>
            <a:r>
              <a:rPr lang="en-US"/>
              <a:t>• Less efficiency than other networks.</a:t>
            </a:r>
          </a:p>
          <a:p>
            <a:r>
              <a:rPr lang="en-US"/>
              <a:t> • Cost is higher than other networks</a:t>
            </a:r>
            <a:endParaRPr lang="en-US" b="1" dirty="0"/>
          </a:p>
        </p:txBody>
      </p:sp>
    </p:spTree>
    <p:extLst>
      <p:ext uri="{BB962C8B-B14F-4D97-AF65-F5344CB8AC3E}">
        <p14:creationId xmlns:p14="http://schemas.microsoft.com/office/powerpoint/2010/main" val="246113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6F10-8073-4BB5-9DD9-507933F4D1E5}"/>
              </a:ext>
            </a:extLst>
          </p:cNvPr>
          <p:cNvSpPr>
            <a:spLocks noGrp="1"/>
          </p:cNvSpPr>
          <p:nvPr>
            <p:ph type="title"/>
          </p:nvPr>
        </p:nvSpPr>
        <p:spPr>
          <a:xfrm>
            <a:off x="269823" y="317814"/>
            <a:ext cx="10959009" cy="1700784"/>
          </a:xfrm>
        </p:spPr>
        <p:txBody>
          <a:bodyPr>
            <a:normAutofit fontScale="90000"/>
          </a:bodyPr>
          <a:lstStyle/>
          <a:p>
            <a:r>
              <a:rPr lang="en-US" dirty="0"/>
              <a:t>differences between network types</a:t>
            </a:r>
          </a:p>
        </p:txBody>
      </p:sp>
      <p:pic>
        <p:nvPicPr>
          <p:cNvPr id="5" name="Picture 4">
            <a:extLst>
              <a:ext uri="{FF2B5EF4-FFF2-40B4-BE49-F238E27FC236}">
                <a16:creationId xmlns:a16="http://schemas.microsoft.com/office/drawing/2014/main" id="{A487DF83-F2EE-4661-BB30-4A0E58C4E3EB}"/>
              </a:ext>
            </a:extLst>
          </p:cNvPr>
          <p:cNvPicPr>
            <a:picLocks noChangeAspect="1"/>
          </p:cNvPicPr>
          <p:nvPr/>
        </p:nvPicPr>
        <p:blipFill rotWithShape="1">
          <a:blip r:embed="rId2"/>
          <a:srcRect l="7875" t="51078" r="59808" b="21631"/>
          <a:stretch/>
        </p:blipFill>
        <p:spPr>
          <a:xfrm>
            <a:off x="1462289" y="2455985"/>
            <a:ext cx="9267422" cy="4402015"/>
          </a:xfrm>
          <a:prstGeom prst="rect">
            <a:avLst/>
          </a:prstGeom>
        </p:spPr>
      </p:pic>
    </p:spTree>
    <p:extLst>
      <p:ext uri="{BB962C8B-B14F-4D97-AF65-F5344CB8AC3E}">
        <p14:creationId xmlns:p14="http://schemas.microsoft.com/office/powerpoint/2010/main" val="4870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EF3-F6CC-45D0-BAB2-EF00C77A3CD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D6B85A1-4BCB-45ED-B4DA-B691F8E25D41}"/>
              </a:ext>
            </a:extLst>
          </p:cNvPr>
          <p:cNvSpPr>
            <a:spLocks noGrp="1"/>
          </p:cNvSpPr>
          <p:nvPr>
            <p:ph idx="1"/>
          </p:nvPr>
        </p:nvSpPr>
        <p:spPr/>
        <p:txBody>
          <a:bodyPr/>
          <a:lstStyle/>
          <a:p>
            <a:r>
              <a:rPr lang="en-US" dirty="0"/>
              <a:t>Main objectives: </a:t>
            </a:r>
          </a:p>
          <a:p>
            <a:pPr marL="514350" indent="-514350">
              <a:buAutoNum type="arabicPeriod"/>
            </a:pPr>
            <a:r>
              <a:rPr lang="en-US" dirty="0"/>
              <a:t>Learn how to communicate between more than one computer through different types of networks.</a:t>
            </a:r>
          </a:p>
          <a:p>
            <a:pPr marL="514350" indent="-514350">
              <a:buAutoNum type="arabicPeriod"/>
            </a:pPr>
            <a:r>
              <a:rPr lang="en-US" dirty="0"/>
              <a:t> 2. Distinguishing between the Internet and the World Wide Web.</a:t>
            </a:r>
          </a:p>
        </p:txBody>
      </p:sp>
    </p:spTree>
    <p:extLst>
      <p:ext uri="{BB962C8B-B14F-4D97-AF65-F5344CB8AC3E}">
        <p14:creationId xmlns:p14="http://schemas.microsoft.com/office/powerpoint/2010/main" val="10725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94FC-3413-4EC9-A46F-A34C09AEC404}"/>
              </a:ext>
            </a:extLst>
          </p:cNvPr>
          <p:cNvSpPr>
            <a:spLocks noGrp="1"/>
          </p:cNvSpPr>
          <p:nvPr>
            <p:ph type="title"/>
          </p:nvPr>
        </p:nvSpPr>
        <p:spPr/>
        <p:txBody>
          <a:bodyPr>
            <a:normAutofit fontScale="90000"/>
          </a:bodyPr>
          <a:lstStyle/>
          <a:p>
            <a:r>
              <a:rPr lang="en-US" dirty="0"/>
              <a:t>Types of networks in terms of communication media.</a:t>
            </a:r>
          </a:p>
        </p:txBody>
      </p:sp>
      <p:sp>
        <p:nvSpPr>
          <p:cNvPr id="3" name="Content Placeholder 2">
            <a:extLst>
              <a:ext uri="{FF2B5EF4-FFF2-40B4-BE49-F238E27FC236}">
                <a16:creationId xmlns:a16="http://schemas.microsoft.com/office/drawing/2014/main" id="{E6B7F6E9-6A05-49AB-A77D-BAFBB59D3B39}"/>
              </a:ext>
            </a:extLst>
          </p:cNvPr>
          <p:cNvSpPr>
            <a:spLocks noGrp="1"/>
          </p:cNvSpPr>
          <p:nvPr>
            <p:ph idx="1"/>
          </p:nvPr>
        </p:nvSpPr>
        <p:spPr/>
        <p:txBody>
          <a:bodyPr/>
          <a:lstStyle/>
          <a:p>
            <a:r>
              <a:rPr lang="en-US" dirty="0"/>
              <a:t>Communication Media definition: These are the means used to connect devices connected to the network with each other and through them the data are transferred. Networks in terms of the type of communication media are divided into wired networks and wireless networks as shown in figure 4 -6.</a:t>
            </a:r>
          </a:p>
        </p:txBody>
      </p:sp>
    </p:spTree>
    <p:extLst>
      <p:ext uri="{BB962C8B-B14F-4D97-AF65-F5344CB8AC3E}">
        <p14:creationId xmlns:p14="http://schemas.microsoft.com/office/powerpoint/2010/main" val="284866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6767-8FF3-44A4-9D2D-E2287D66715A}"/>
              </a:ext>
            </a:extLst>
          </p:cNvPr>
          <p:cNvSpPr>
            <a:spLocks noGrp="1"/>
          </p:cNvSpPr>
          <p:nvPr>
            <p:ph type="title"/>
          </p:nvPr>
        </p:nvSpPr>
        <p:spPr/>
        <p:txBody>
          <a:bodyPr>
            <a:normAutofit fontScale="90000"/>
          </a:bodyPr>
          <a:lstStyle/>
          <a:p>
            <a:r>
              <a:rPr lang="en-US" dirty="0"/>
              <a:t>COMMUNICATION MEDIA TYPES</a:t>
            </a:r>
          </a:p>
        </p:txBody>
      </p:sp>
      <p:pic>
        <p:nvPicPr>
          <p:cNvPr id="5" name="Picture 4">
            <a:extLst>
              <a:ext uri="{FF2B5EF4-FFF2-40B4-BE49-F238E27FC236}">
                <a16:creationId xmlns:a16="http://schemas.microsoft.com/office/drawing/2014/main" id="{48249453-3D40-4EAC-A3ED-088E2F4CAC2F}"/>
              </a:ext>
            </a:extLst>
          </p:cNvPr>
          <p:cNvPicPr>
            <a:picLocks noChangeAspect="1"/>
          </p:cNvPicPr>
          <p:nvPr/>
        </p:nvPicPr>
        <p:blipFill rotWithShape="1">
          <a:blip r:embed="rId2"/>
          <a:srcRect l="9231" t="32479" r="59230" b="50000"/>
          <a:stretch/>
        </p:blipFill>
        <p:spPr>
          <a:xfrm>
            <a:off x="1941715" y="3010075"/>
            <a:ext cx="8796624" cy="2748945"/>
          </a:xfrm>
          <a:prstGeom prst="rect">
            <a:avLst/>
          </a:prstGeom>
        </p:spPr>
      </p:pic>
    </p:spTree>
    <p:extLst>
      <p:ext uri="{BB962C8B-B14F-4D97-AF65-F5344CB8AC3E}">
        <p14:creationId xmlns:p14="http://schemas.microsoft.com/office/powerpoint/2010/main" val="350971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812E-B489-4D2C-9E63-541FA9715C6B}"/>
              </a:ext>
            </a:extLst>
          </p:cNvPr>
          <p:cNvSpPr>
            <a:spLocks noGrp="1"/>
          </p:cNvSpPr>
          <p:nvPr>
            <p:ph type="title"/>
          </p:nvPr>
        </p:nvSpPr>
        <p:spPr>
          <a:xfrm>
            <a:off x="239843" y="317814"/>
            <a:ext cx="11812249" cy="1700784"/>
          </a:xfrm>
        </p:spPr>
        <p:txBody>
          <a:bodyPr>
            <a:normAutofit fontScale="90000"/>
          </a:bodyPr>
          <a:lstStyle/>
          <a:p>
            <a:r>
              <a:rPr lang="en-US" dirty="0"/>
              <a:t>Identify wired </a:t>
            </a:r>
            <a:r>
              <a:rPr lang="en-US" dirty="0" err="1"/>
              <a:t>commuincation</a:t>
            </a:r>
            <a:r>
              <a:rPr lang="en-US" dirty="0"/>
              <a:t> media and distinguish its types.</a:t>
            </a:r>
          </a:p>
        </p:txBody>
      </p:sp>
      <p:sp>
        <p:nvSpPr>
          <p:cNvPr id="3" name="Content Placeholder 2">
            <a:extLst>
              <a:ext uri="{FF2B5EF4-FFF2-40B4-BE49-F238E27FC236}">
                <a16:creationId xmlns:a16="http://schemas.microsoft.com/office/drawing/2014/main" id="{268636F5-7D2F-47E6-BAF2-ABAF43D1144A}"/>
              </a:ext>
            </a:extLst>
          </p:cNvPr>
          <p:cNvSpPr>
            <a:spLocks noGrp="1"/>
          </p:cNvSpPr>
          <p:nvPr>
            <p:ph idx="1"/>
          </p:nvPr>
        </p:nvSpPr>
        <p:spPr>
          <a:xfrm>
            <a:off x="239843" y="2587752"/>
            <a:ext cx="10988989" cy="3952434"/>
          </a:xfrm>
        </p:spPr>
        <p:txBody>
          <a:bodyPr>
            <a:normAutofit lnSpcReduction="10000"/>
          </a:bodyPr>
          <a:lstStyle/>
          <a:p>
            <a:r>
              <a:rPr lang="en-US" dirty="0"/>
              <a:t>First: wired networks </a:t>
            </a:r>
          </a:p>
          <a:p>
            <a:r>
              <a:rPr lang="en-US" dirty="0"/>
              <a:t>These networks rely on the use of wires to transmit data and communicate between users and devices. There are many types of wired media, so-called wires or cables (Wired Data Transmission Media). Some of the most famous of these types are: </a:t>
            </a:r>
          </a:p>
          <a:p>
            <a:r>
              <a:rPr lang="en-US" dirty="0"/>
              <a:t>• Twisted Pairs. </a:t>
            </a:r>
          </a:p>
          <a:p>
            <a:r>
              <a:rPr lang="en-US" dirty="0"/>
              <a:t>• Coaxial Cables. </a:t>
            </a:r>
          </a:p>
          <a:p>
            <a:r>
              <a:rPr lang="en-US" dirty="0"/>
              <a:t>• Fiber optics.</a:t>
            </a:r>
          </a:p>
        </p:txBody>
      </p:sp>
    </p:spTree>
    <p:extLst>
      <p:ext uri="{BB962C8B-B14F-4D97-AF65-F5344CB8AC3E}">
        <p14:creationId xmlns:p14="http://schemas.microsoft.com/office/powerpoint/2010/main" val="299338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8C63-E1D9-4F35-AA91-098C5D2B980C}"/>
              </a:ext>
            </a:extLst>
          </p:cNvPr>
          <p:cNvSpPr>
            <a:spLocks noGrp="1"/>
          </p:cNvSpPr>
          <p:nvPr>
            <p:ph type="title"/>
          </p:nvPr>
        </p:nvSpPr>
        <p:spPr/>
        <p:txBody>
          <a:bodyPr>
            <a:normAutofit fontScale="90000"/>
          </a:bodyPr>
          <a:lstStyle/>
          <a:p>
            <a:r>
              <a:rPr lang="en-US" dirty="0"/>
              <a:t>wired networks </a:t>
            </a:r>
            <a:br>
              <a:rPr lang="en-US" dirty="0"/>
            </a:br>
            <a:endParaRPr lang="en-US" dirty="0"/>
          </a:p>
        </p:txBody>
      </p:sp>
      <p:sp>
        <p:nvSpPr>
          <p:cNvPr id="3" name="Content Placeholder 2">
            <a:extLst>
              <a:ext uri="{FF2B5EF4-FFF2-40B4-BE49-F238E27FC236}">
                <a16:creationId xmlns:a16="http://schemas.microsoft.com/office/drawing/2014/main" id="{F565DAB4-0425-4773-9945-08F82149906A}"/>
              </a:ext>
            </a:extLst>
          </p:cNvPr>
          <p:cNvSpPr>
            <a:spLocks noGrp="1"/>
          </p:cNvSpPr>
          <p:nvPr>
            <p:ph idx="1"/>
          </p:nvPr>
        </p:nvSpPr>
        <p:spPr>
          <a:xfrm>
            <a:off x="149902" y="2353456"/>
            <a:ext cx="12042098" cy="4504544"/>
          </a:xfrm>
        </p:spPr>
        <p:txBody>
          <a:bodyPr/>
          <a:lstStyle/>
          <a:p>
            <a:pPr marL="514350" indent="-514350">
              <a:buAutoNum type="arabicPeriod"/>
            </a:pPr>
            <a:r>
              <a:rPr lang="en-US" dirty="0"/>
              <a:t>Twisted Pairs </a:t>
            </a:r>
          </a:p>
          <a:p>
            <a:r>
              <a:rPr lang="en-US" dirty="0"/>
              <a:t>The twisted pair cable consists of a set of twisted pairs, covered with an external protective layer of insulating material as in the figure (4 -7). One of its advantages is that it is cheap, but the speed of data transfer on it is slow, especially when sending and receiving multimedia data.</a:t>
            </a:r>
          </a:p>
          <a:p>
            <a:endParaRPr lang="en-US" dirty="0"/>
          </a:p>
        </p:txBody>
      </p:sp>
      <p:pic>
        <p:nvPicPr>
          <p:cNvPr id="5" name="Picture 4">
            <a:extLst>
              <a:ext uri="{FF2B5EF4-FFF2-40B4-BE49-F238E27FC236}">
                <a16:creationId xmlns:a16="http://schemas.microsoft.com/office/drawing/2014/main" id="{081A0DA9-06F1-40CF-A659-D4FDC055F5B6}"/>
              </a:ext>
            </a:extLst>
          </p:cNvPr>
          <p:cNvPicPr>
            <a:picLocks noChangeAspect="1"/>
          </p:cNvPicPr>
          <p:nvPr/>
        </p:nvPicPr>
        <p:blipFill rotWithShape="1">
          <a:blip r:embed="rId2"/>
          <a:srcRect l="10577" t="38632" r="59808" b="44957"/>
          <a:stretch/>
        </p:blipFill>
        <p:spPr>
          <a:xfrm>
            <a:off x="3151983" y="5023716"/>
            <a:ext cx="5884985" cy="1834284"/>
          </a:xfrm>
          <a:prstGeom prst="rect">
            <a:avLst/>
          </a:prstGeom>
        </p:spPr>
      </p:pic>
    </p:spTree>
    <p:extLst>
      <p:ext uri="{BB962C8B-B14F-4D97-AF65-F5344CB8AC3E}">
        <p14:creationId xmlns:p14="http://schemas.microsoft.com/office/powerpoint/2010/main" val="70348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93A0-0FFC-4978-93AE-CD877EEBBCDC}"/>
              </a:ext>
            </a:extLst>
          </p:cNvPr>
          <p:cNvSpPr>
            <a:spLocks noGrp="1"/>
          </p:cNvSpPr>
          <p:nvPr>
            <p:ph type="title"/>
          </p:nvPr>
        </p:nvSpPr>
        <p:spPr/>
        <p:txBody>
          <a:bodyPr/>
          <a:lstStyle/>
          <a:p>
            <a:r>
              <a:rPr lang="en-US" dirty="0"/>
              <a:t>Twisted pair features</a:t>
            </a:r>
          </a:p>
        </p:txBody>
      </p:sp>
      <p:sp>
        <p:nvSpPr>
          <p:cNvPr id="3" name="Content Placeholder 2">
            <a:extLst>
              <a:ext uri="{FF2B5EF4-FFF2-40B4-BE49-F238E27FC236}">
                <a16:creationId xmlns:a16="http://schemas.microsoft.com/office/drawing/2014/main" id="{1E2D4888-78E9-4FBA-8CC4-C3A3DC94F08F}"/>
              </a:ext>
            </a:extLst>
          </p:cNvPr>
          <p:cNvSpPr>
            <a:spLocks noGrp="1"/>
          </p:cNvSpPr>
          <p:nvPr>
            <p:ph idx="1"/>
          </p:nvPr>
        </p:nvSpPr>
        <p:spPr>
          <a:xfrm>
            <a:off x="464695" y="2587752"/>
            <a:ext cx="10764137" cy="4270248"/>
          </a:xfrm>
        </p:spPr>
        <p:txBody>
          <a:bodyPr>
            <a:normAutofit/>
          </a:bodyPr>
          <a:lstStyle/>
          <a:p>
            <a:r>
              <a:rPr lang="en-US" dirty="0"/>
              <a:t>• Cheap price. </a:t>
            </a:r>
          </a:p>
          <a:p>
            <a:r>
              <a:rPr lang="en-US" dirty="0"/>
              <a:t>• Easy to install. </a:t>
            </a:r>
          </a:p>
          <a:p>
            <a:r>
              <a:rPr lang="en-US" dirty="0"/>
              <a:t>• The most used media. </a:t>
            </a:r>
          </a:p>
          <a:p>
            <a:r>
              <a:rPr lang="en-US" dirty="0"/>
              <a:t>• Twisted pair disadvantage </a:t>
            </a:r>
          </a:p>
          <a:p>
            <a:r>
              <a:rPr lang="en-US" dirty="0"/>
              <a:t>• Data transfer speed is less than 100 Mbps.</a:t>
            </a:r>
          </a:p>
          <a:p>
            <a:r>
              <a:rPr lang="en-US" dirty="0"/>
              <a:t> • Do not use in long distances. </a:t>
            </a:r>
          </a:p>
          <a:p>
            <a:r>
              <a:rPr lang="en-US" dirty="0"/>
              <a:t>• Easy eavesdropping and steal of information.</a:t>
            </a:r>
          </a:p>
        </p:txBody>
      </p:sp>
    </p:spTree>
    <p:extLst>
      <p:ext uri="{BB962C8B-B14F-4D97-AF65-F5344CB8AC3E}">
        <p14:creationId xmlns:p14="http://schemas.microsoft.com/office/powerpoint/2010/main" val="184183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0028-7B11-4573-B52A-40C2071D956A}"/>
              </a:ext>
            </a:extLst>
          </p:cNvPr>
          <p:cNvSpPr>
            <a:spLocks noGrp="1"/>
          </p:cNvSpPr>
          <p:nvPr>
            <p:ph type="title"/>
          </p:nvPr>
        </p:nvSpPr>
        <p:spPr/>
        <p:txBody>
          <a:bodyPr>
            <a:normAutofit fontScale="90000"/>
          </a:bodyPr>
          <a:lstStyle/>
          <a:p>
            <a:r>
              <a:rPr lang="en-US" dirty="0"/>
              <a:t>wired networks </a:t>
            </a:r>
            <a:br>
              <a:rPr lang="en-US" dirty="0"/>
            </a:br>
            <a:endParaRPr lang="en-US" dirty="0"/>
          </a:p>
        </p:txBody>
      </p:sp>
      <p:sp>
        <p:nvSpPr>
          <p:cNvPr id="3" name="Content Placeholder 2">
            <a:extLst>
              <a:ext uri="{FF2B5EF4-FFF2-40B4-BE49-F238E27FC236}">
                <a16:creationId xmlns:a16="http://schemas.microsoft.com/office/drawing/2014/main" id="{99A6A836-8088-41A3-BB6F-A0363B87FD8E}"/>
              </a:ext>
            </a:extLst>
          </p:cNvPr>
          <p:cNvSpPr>
            <a:spLocks noGrp="1"/>
          </p:cNvSpPr>
          <p:nvPr>
            <p:ph idx="1"/>
          </p:nvPr>
        </p:nvSpPr>
        <p:spPr>
          <a:xfrm>
            <a:off x="257907" y="2365426"/>
            <a:ext cx="11228832" cy="3952434"/>
          </a:xfrm>
        </p:spPr>
        <p:txBody>
          <a:bodyPr>
            <a:normAutofit/>
          </a:bodyPr>
          <a:lstStyle/>
          <a:p>
            <a:r>
              <a:rPr lang="en-US" sz="2000" dirty="0"/>
              <a:t>2. Coaxial Cables </a:t>
            </a:r>
          </a:p>
          <a:p>
            <a:r>
              <a:rPr lang="en-US" sz="2000" dirty="0"/>
              <a:t>The coaxial cables consist of a copper wire to transmit signals, a protective material surrounding it and a metal net surrounding the insulation material and act as a ground end to reduce noise and distortion in the signal and then a plastic insulating outer layer as in the figure (48-). It is one of the most common types after twisted pair. It’s very similar to a TV cable. One of its advantages is that it is faster than twisted pair and is used to send and receive multimedia data as well as for longer distances.</a:t>
            </a:r>
          </a:p>
          <a:p>
            <a:endParaRPr lang="en-US" sz="2000" dirty="0"/>
          </a:p>
        </p:txBody>
      </p:sp>
      <p:pic>
        <p:nvPicPr>
          <p:cNvPr id="5" name="Picture 4">
            <a:extLst>
              <a:ext uri="{FF2B5EF4-FFF2-40B4-BE49-F238E27FC236}">
                <a16:creationId xmlns:a16="http://schemas.microsoft.com/office/drawing/2014/main" id="{808B03B1-0A16-49E2-8973-B8B0C03E4439}"/>
              </a:ext>
            </a:extLst>
          </p:cNvPr>
          <p:cNvPicPr>
            <a:picLocks noChangeAspect="1"/>
          </p:cNvPicPr>
          <p:nvPr/>
        </p:nvPicPr>
        <p:blipFill rotWithShape="1">
          <a:blip r:embed="rId2"/>
          <a:srcRect l="7875" t="42366" r="59423" b="41882"/>
          <a:stretch/>
        </p:blipFill>
        <p:spPr>
          <a:xfrm>
            <a:off x="3131374" y="4933659"/>
            <a:ext cx="5929252" cy="1606527"/>
          </a:xfrm>
          <a:prstGeom prst="rect">
            <a:avLst/>
          </a:prstGeom>
        </p:spPr>
      </p:pic>
    </p:spTree>
    <p:extLst>
      <p:ext uri="{BB962C8B-B14F-4D97-AF65-F5344CB8AC3E}">
        <p14:creationId xmlns:p14="http://schemas.microsoft.com/office/powerpoint/2010/main" val="250951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DB13-54AD-46B9-A542-7724401669FB}"/>
              </a:ext>
            </a:extLst>
          </p:cNvPr>
          <p:cNvSpPr>
            <a:spLocks noGrp="1"/>
          </p:cNvSpPr>
          <p:nvPr>
            <p:ph type="title"/>
          </p:nvPr>
        </p:nvSpPr>
        <p:spPr/>
        <p:txBody>
          <a:bodyPr>
            <a:normAutofit fontScale="90000"/>
          </a:bodyPr>
          <a:lstStyle/>
          <a:p>
            <a:r>
              <a:rPr lang="en-US" sz="6600" dirty="0"/>
              <a:t>Coaxial Cables </a:t>
            </a:r>
            <a:br>
              <a:rPr lang="en-US" sz="6600" dirty="0"/>
            </a:br>
            <a:endParaRPr lang="en-US" dirty="0"/>
          </a:p>
        </p:txBody>
      </p:sp>
      <p:sp>
        <p:nvSpPr>
          <p:cNvPr id="3" name="Content Placeholder 2">
            <a:extLst>
              <a:ext uri="{FF2B5EF4-FFF2-40B4-BE49-F238E27FC236}">
                <a16:creationId xmlns:a16="http://schemas.microsoft.com/office/drawing/2014/main" id="{0D9ADD78-88C4-4F47-9384-2D51A0830233}"/>
              </a:ext>
            </a:extLst>
          </p:cNvPr>
          <p:cNvSpPr>
            <a:spLocks noGrp="1"/>
          </p:cNvSpPr>
          <p:nvPr>
            <p:ph idx="1"/>
          </p:nvPr>
        </p:nvSpPr>
        <p:spPr>
          <a:xfrm>
            <a:off x="1" y="2278505"/>
            <a:ext cx="11228832" cy="4579495"/>
          </a:xfrm>
        </p:spPr>
        <p:txBody>
          <a:bodyPr>
            <a:normAutofit fontScale="70000" lnSpcReduction="20000"/>
          </a:bodyPr>
          <a:lstStyle/>
          <a:p>
            <a:r>
              <a:rPr lang="en-US" b="1" dirty="0"/>
              <a:t>Coaxial Cable features </a:t>
            </a:r>
          </a:p>
          <a:p>
            <a:r>
              <a:rPr lang="en-US" dirty="0"/>
              <a:t>• Easy to install. </a:t>
            </a:r>
          </a:p>
          <a:p>
            <a:r>
              <a:rPr lang="en-US" dirty="0"/>
              <a:t>• Higher speed than scheduled. </a:t>
            </a:r>
          </a:p>
          <a:p>
            <a:r>
              <a:rPr lang="en-US" dirty="0"/>
              <a:t>• Use for longer distances than twisted pair. </a:t>
            </a:r>
          </a:p>
          <a:p>
            <a:r>
              <a:rPr lang="en-US" dirty="0"/>
              <a:t>• Resists the factors affecting the signal better than twisted pair.</a:t>
            </a:r>
          </a:p>
          <a:p>
            <a:r>
              <a:rPr lang="en-US" dirty="0"/>
              <a:t> • Can be used to send data in multimedia format .</a:t>
            </a:r>
          </a:p>
          <a:p>
            <a:r>
              <a:rPr lang="en-US" b="1" dirty="0"/>
              <a:t>Coaxial Cable disadvantage </a:t>
            </a:r>
          </a:p>
          <a:p>
            <a:r>
              <a:rPr lang="en-US" dirty="0"/>
              <a:t>• The cost is relatively higher than twisted wires.</a:t>
            </a:r>
          </a:p>
          <a:p>
            <a:r>
              <a:rPr lang="en-US" dirty="0"/>
              <a:t> • Easy eavesdropping and theft of information. </a:t>
            </a:r>
          </a:p>
          <a:p>
            <a:r>
              <a:rPr lang="en-US" dirty="0"/>
              <a:t>• Is affected by external distortion factors, but less than twisted wires. </a:t>
            </a:r>
          </a:p>
          <a:p>
            <a:r>
              <a:rPr lang="en-US" dirty="0"/>
              <a:t>• Can be eavesdropped and data stolen</a:t>
            </a:r>
          </a:p>
        </p:txBody>
      </p:sp>
    </p:spTree>
    <p:extLst>
      <p:ext uri="{BB962C8B-B14F-4D97-AF65-F5344CB8AC3E}">
        <p14:creationId xmlns:p14="http://schemas.microsoft.com/office/powerpoint/2010/main" val="171215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B7A8-6153-4CA4-AEDE-97C5639E5040}"/>
              </a:ext>
            </a:extLst>
          </p:cNvPr>
          <p:cNvSpPr>
            <a:spLocks noGrp="1"/>
          </p:cNvSpPr>
          <p:nvPr>
            <p:ph type="title"/>
          </p:nvPr>
        </p:nvSpPr>
        <p:spPr/>
        <p:txBody>
          <a:bodyPr/>
          <a:lstStyle/>
          <a:p>
            <a:r>
              <a:rPr lang="en-US" dirty="0"/>
              <a:t>wired networks</a:t>
            </a:r>
          </a:p>
        </p:txBody>
      </p:sp>
      <p:sp>
        <p:nvSpPr>
          <p:cNvPr id="3" name="Content Placeholder 2">
            <a:extLst>
              <a:ext uri="{FF2B5EF4-FFF2-40B4-BE49-F238E27FC236}">
                <a16:creationId xmlns:a16="http://schemas.microsoft.com/office/drawing/2014/main" id="{DBB274AB-EAAB-47D2-BE07-99C31F86B94F}"/>
              </a:ext>
            </a:extLst>
          </p:cNvPr>
          <p:cNvSpPr>
            <a:spLocks noGrp="1"/>
          </p:cNvSpPr>
          <p:nvPr>
            <p:ph idx="1"/>
          </p:nvPr>
        </p:nvSpPr>
        <p:spPr>
          <a:xfrm>
            <a:off x="0" y="2587752"/>
            <a:ext cx="11228832" cy="4270248"/>
          </a:xfrm>
        </p:spPr>
        <p:txBody>
          <a:bodyPr/>
          <a:lstStyle/>
          <a:p>
            <a:r>
              <a:rPr lang="en-US" dirty="0"/>
              <a:t>Fiber optics</a:t>
            </a:r>
          </a:p>
          <a:p>
            <a:r>
              <a:rPr lang="en-US" dirty="0"/>
              <a:t> are a very thin flexible glass tube through which information is transmitted at the speed of light as in the figure (4- 9). It is very fast and secure in the transmission of information and longer distances. But they need to be careful in dealing with them so as not to damage them. They are also high, and they are characterized by the high cost of manufacturing and installation.</a:t>
            </a:r>
          </a:p>
          <a:p>
            <a:endParaRPr lang="en-US" dirty="0"/>
          </a:p>
        </p:txBody>
      </p:sp>
      <p:pic>
        <p:nvPicPr>
          <p:cNvPr id="5" name="Picture 4">
            <a:extLst>
              <a:ext uri="{FF2B5EF4-FFF2-40B4-BE49-F238E27FC236}">
                <a16:creationId xmlns:a16="http://schemas.microsoft.com/office/drawing/2014/main" id="{91D38D24-E087-4B78-8BED-ACF2FDCDC5CA}"/>
              </a:ext>
            </a:extLst>
          </p:cNvPr>
          <p:cNvPicPr>
            <a:picLocks noChangeAspect="1"/>
          </p:cNvPicPr>
          <p:nvPr/>
        </p:nvPicPr>
        <p:blipFill rotWithShape="1">
          <a:blip r:embed="rId2"/>
          <a:srcRect l="10385" t="43419" r="59038" b="43931"/>
          <a:stretch/>
        </p:blipFill>
        <p:spPr>
          <a:xfrm>
            <a:off x="3212123" y="5416062"/>
            <a:ext cx="6166339" cy="1434933"/>
          </a:xfrm>
          <a:prstGeom prst="rect">
            <a:avLst/>
          </a:prstGeom>
        </p:spPr>
      </p:pic>
    </p:spTree>
    <p:extLst>
      <p:ext uri="{BB962C8B-B14F-4D97-AF65-F5344CB8AC3E}">
        <p14:creationId xmlns:p14="http://schemas.microsoft.com/office/powerpoint/2010/main" val="2697209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699E-79B4-45B8-8A50-FDF702B74DE9}"/>
              </a:ext>
            </a:extLst>
          </p:cNvPr>
          <p:cNvSpPr>
            <a:spLocks noGrp="1"/>
          </p:cNvSpPr>
          <p:nvPr>
            <p:ph type="title"/>
          </p:nvPr>
        </p:nvSpPr>
        <p:spPr/>
        <p:txBody>
          <a:bodyPr>
            <a:normAutofit fontScale="90000"/>
          </a:bodyPr>
          <a:lstStyle/>
          <a:p>
            <a:r>
              <a:rPr lang="en-US" dirty="0"/>
              <a:t>Fiber optics</a:t>
            </a:r>
            <a:br>
              <a:rPr lang="en-US" dirty="0"/>
            </a:br>
            <a:endParaRPr lang="en-US" dirty="0"/>
          </a:p>
        </p:txBody>
      </p:sp>
      <p:sp>
        <p:nvSpPr>
          <p:cNvPr id="3" name="Content Placeholder 2">
            <a:extLst>
              <a:ext uri="{FF2B5EF4-FFF2-40B4-BE49-F238E27FC236}">
                <a16:creationId xmlns:a16="http://schemas.microsoft.com/office/drawing/2014/main" id="{6B3A91E5-1F26-47DB-BD11-E84E931076CF}"/>
              </a:ext>
            </a:extLst>
          </p:cNvPr>
          <p:cNvSpPr>
            <a:spLocks noGrp="1"/>
          </p:cNvSpPr>
          <p:nvPr>
            <p:ph idx="1"/>
          </p:nvPr>
        </p:nvSpPr>
        <p:spPr/>
        <p:txBody>
          <a:bodyPr>
            <a:normAutofit fontScale="70000" lnSpcReduction="20000"/>
          </a:bodyPr>
          <a:lstStyle/>
          <a:p>
            <a:r>
              <a:rPr lang="en-US" b="1" dirty="0"/>
              <a:t>Fiber Optic Features</a:t>
            </a:r>
          </a:p>
          <a:p>
            <a:r>
              <a:rPr lang="en-US" dirty="0"/>
              <a:t> • Lighter and smaller than other wire types. </a:t>
            </a:r>
          </a:p>
          <a:p>
            <a:r>
              <a:rPr lang="en-US" dirty="0"/>
              <a:t>• Higher speed than other types. </a:t>
            </a:r>
          </a:p>
          <a:p>
            <a:r>
              <a:rPr lang="en-US" dirty="0"/>
              <a:t>• Used in long distances (hundreds of kilometers). </a:t>
            </a:r>
          </a:p>
          <a:p>
            <a:r>
              <a:rPr lang="en-US" dirty="0"/>
              <a:t>• It cannot eaves drop and information was stolen.</a:t>
            </a:r>
          </a:p>
          <a:p>
            <a:r>
              <a:rPr lang="en-US" dirty="0"/>
              <a:t> </a:t>
            </a:r>
            <a:r>
              <a:rPr lang="en-US" b="1" dirty="0"/>
              <a:t>Fiber optic disadvantage </a:t>
            </a:r>
          </a:p>
          <a:p>
            <a:r>
              <a:rPr lang="en-US" dirty="0"/>
              <a:t>• More expensive than other types of wires. </a:t>
            </a:r>
          </a:p>
          <a:p>
            <a:r>
              <a:rPr lang="en-US" dirty="0"/>
              <a:t>• Cut able (break from the inside) and bend.</a:t>
            </a:r>
          </a:p>
          <a:p>
            <a:r>
              <a:rPr lang="en-US" dirty="0"/>
              <a:t> • Difficulty of installation and need special equipment</a:t>
            </a:r>
          </a:p>
        </p:txBody>
      </p:sp>
    </p:spTree>
    <p:extLst>
      <p:ext uri="{BB962C8B-B14F-4D97-AF65-F5344CB8AC3E}">
        <p14:creationId xmlns:p14="http://schemas.microsoft.com/office/powerpoint/2010/main" val="417504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CE67-DF69-4378-A3CE-A026E8691049}"/>
              </a:ext>
            </a:extLst>
          </p:cNvPr>
          <p:cNvSpPr>
            <a:spLocks noGrp="1"/>
          </p:cNvSpPr>
          <p:nvPr>
            <p:ph type="title"/>
          </p:nvPr>
        </p:nvSpPr>
        <p:spPr/>
        <p:txBody>
          <a:bodyPr>
            <a:normAutofit fontScale="90000"/>
          </a:bodyPr>
          <a:lstStyle/>
          <a:p>
            <a:r>
              <a:rPr lang="en-US" dirty="0"/>
              <a:t>Comparison of wired media types</a:t>
            </a:r>
          </a:p>
        </p:txBody>
      </p:sp>
      <p:pic>
        <p:nvPicPr>
          <p:cNvPr id="5" name="Content Placeholder 4">
            <a:extLst>
              <a:ext uri="{FF2B5EF4-FFF2-40B4-BE49-F238E27FC236}">
                <a16:creationId xmlns:a16="http://schemas.microsoft.com/office/drawing/2014/main" id="{C470BE24-5016-43C4-AA18-33DAECB3DF13}"/>
              </a:ext>
            </a:extLst>
          </p:cNvPr>
          <p:cNvPicPr>
            <a:picLocks noGrp="1" noChangeAspect="1"/>
          </p:cNvPicPr>
          <p:nvPr>
            <p:ph idx="1"/>
          </p:nvPr>
        </p:nvPicPr>
        <p:blipFill rotWithShape="1">
          <a:blip r:embed="rId2"/>
          <a:srcRect l="7944" t="51539" r="59327" b="26106"/>
          <a:stretch/>
        </p:blipFill>
        <p:spPr>
          <a:xfrm>
            <a:off x="960120" y="2492091"/>
            <a:ext cx="10527073" cy="4044462"/>
          </a:xfrm>
        </p:spPr>
      </p:pic>
    </p:spTree>
    <p:extLst>
      <p:ext uri="{BB962C8B-B14F-4D97-AF65-F5344CB8AC3E}">
        <p14:creationId xmlns:p14="http://schemas.microsoft.com/office/powerpoint/2010/main" val="31948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DE2D-3F60-4B25-BA8F-F4FDAEE49A6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41B7E07-9E8F-49F0-9161-4D5C570CF90E}"/>
              </a:ext>
            </a:extLst>
          </p:cNvPr>
          <p:cNvSpPr>
            <a:spLocks noGrp="1"/>
          </p:cNvSpPr>
          <p:nvPr>
            <p:ph idx="1"/>
          </p:nvPr>
        </p:nvSpPr>
        <p:spPr>
          <a:xfrm>
            <a:off x="119921" y="2308485"/>
            <a:ext cx="11108911" cy="4549515"/>
          </a:xfrm>
        </p:spPr>
        <p:txBody>
          <a:bodyPr>
            <a:normAutofit fontScale="55000" lnSpcReduction="20000"/>
          </a:bodyPr>
          <a:lstStyle/>
          <a:p>
            <a:r>
              <a:rPr lang="en-US" dirty="0"/>
              <a:t>Sub-Objectives</a:t>
            </a:r>
          </a:p>
          <a:p>
            <a:r>
              <a:rPr lang="en-US" dirty="0"/>
              <a:t> After studying this semester, the student is expected to master the following knowledge and skills: </a:t>
            </a:r>
          </a:p>
          <a:p>
            <a:r>
              <a:rPr lang="en-US" dirty="0"/>
              <a:t>1. Defines the computer network and enumerates its benefits.                          2. Distinguishes between different types of networks. </a:t>
            </a:r>
          </a:p>
          <a:p>
            <a:r>
              <a:rPr lang="en-US" dirty="0"/>
              <a:t>3. Enumerates the basic components for building a local network and factors that influence their choice.</a:t>
            </a:r>
          </a:p>
          <a:p>
            <a:r>
              <a:rPr lang="en-US" dirty="0"/>
              <a:t> 4. Distinguishes between the Internet and the Web (www). </a:t>
            </a:r>
          </a:p>
          <a:p>
            <a:r>
              <a:rPr lang="en-US" dirty="0"/>
              <a:t> 5. Distinguish between the web page and the site and how some different sites are categorized </a:t>
            </a:r>
          </a:p>
          <a:p>
            <a:r>
              <a:rPr lang="en-US" dirty="0"/>
              <a:t> 6. Enumerates some of the basic features, functions and services of the Internet </a:t>
            </a:r>
          </a:p>
          <a:p>
            <a:r>
              <a:rPr lang="en-US" dirty="0"/>
              <a:t>7. Explains the types of internet connection lines.                                           8. Enumerates some types of Internet servers. </a:t>
            </a:r>
          </a:p>
          <a:p>
            <a:r>
              <a:rPr lang="en-US" dirty="0"/>
              <a:t>9. The Protocol is known and enumerates some of its types. </a:t>
            </a:r>
          </a:p>
          <a:p>
            <a:r>
              <a:rPr lang="en-US" dirty="0"/>
              <a:t>10. Defines search tools and distinguishes among its different types. </a:t>
            </a:r>
          </a:p>
          <a:p>
            <a:r>
              <a:rPr lang="en-US" dirty="0"/>
              <a:t>11. Recognizes search engine components.                                       12. Distinguishes between online search methods.</a:t>
            </a:r>
          </a:p>
          <a:p>
            <a:r>
              <a:rPr lang="en-US" dirty="0"/>
              <a:t> 13. Recognizes the inclusion of shapes and symbols.                           14. Master the insertion processes of Tables</a:t>
            </a:r>
          </a:p>
        </p:txBody>
      </p:sp>
    </p:spTree>
    <p:extLst>
      <p:ext uri="{BB962C8B-B14F-4D97-AF65-F5344CB8AC3E}">
        <p14:creationId xmlns:p14="http://schemas.microsoft.com/office/powerpoint/2010/main" val="155506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64AB-735A-45FD-B0BB-A15EE7D133F9}"/>
              </a:ext>
            </a:extLst>
          </p:cNvPr>
          <p:cNvSpPr>
            <a:spLocks noGrp="1"/>
          </p:cNvSpPr>
          <p:nvPr>
            <p:ph type="title"/>
          </p:nvPr>
        </p:nvSpPr>
        <p:spPr/>
        <p:txBody>
          <a:bodyPr/>
          <a:lstStyle/>
          <a:p>
            <a:r>
              <a:rPr lang="en-US" dirty="0"/>
              <a:t>Wireless Media</a:t>
            </a:r>
          </a:p>
        </p:txBody>
      </p:sp>
      <p:sp>
        <p:nvSpPr>
          <p:cNvPr id="3" name="Content Placeholder 2">
            <a:extLst>
              <a:ext uri="{FF2B5EF4-FFF2-40B4-BE49-F238E27FC236}">
                <a16:creationId xmlns:a16="http://schemas.microsoft.com/office/drawing/2014/main" id="{06FA0154-A7C7-49CA-BEA2-0191231B2226}"/>
              </a:ext>
            </a:extLst>
          </p:cNvPr>
          <p:cNvSpPr>
            <a:spLocks noGrp="1"/>
          </p:cNvSpPr>
          <p:nvPr>
            <p:ph idx="1"/>
          </p:nvPr>
        </p:nvSpPr>
        <p:spPr>
          <a:xfrm>
            <a:off x="134911" y="2587752"/>
            <a:ext cx="11093921" cy="3952434"/>
          </a:xfrm>
        </p:spPr>
        <p:txBody>
          <a:bodyPr>
            <a:normAutofit fontScale="92500" lnSpcReduction="20000"/>
          </a:bodyPr>
          <a:lstStyle/>
          <a:p>
            <a:r>
              <a:rPr lang="en-US" dirty="0"/>
              <a:t>These networks rely on the use of wireless waves to transmit data and communicate between users and devices. There is now a significant development in wireless data transmission media due to its multiple features and the demand for people to use it to meet their needs for continued connectivity to the network with mobility, mobility, etc. There are many types of wireless data transmission, including: </a:t>
            </a:r>
          </a:p>
          <a:p>
            <a:r>
              <a:rPr lang="en-US" dirty="0"/>
              <a:t>• Using Radio Wave</a:t>
            </a:r>
          </a:p>
          <a:p>
            <a:r>
              <a:rPr lang="en-US" dirty="0"/>
              <a:t> • Using Microwave </a:t>
            </a:r>
          </a:p>
          <a:p>
            <a:r>
              <a:rPr lang="en-US" dirty="0"/>
              <a:t>• Using Satellite </a:t>
            </a:r>
          </a:p>
          <a:p>
            <a:r>
              <a:rPr lang="en-US" dirty="0"/>
              <a:t>• Using Infrared</a:t>
            </a:r>
          </a:p>
        </p:txBody>
      </p:sp>
    </p:spTree>
    <p:extLst>
      <p:ext uri="{BB962C8B-B14F-4D97-AF65-F5344CB8AC3E}">
        <p14:creationId xmlns:p14="http://schemas.microsoft.com/office/powerpoint/2010/main" val="266649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F20A-7523-4631-AFDF-7A6A5D3D8EA4}"/>
              </a:ext>
            </a:extLst>
          </p:cNvPr>
          <p:cNvSpPr>
            <a:spLocks noGrp="1"/>
          </p:cNvSpPr>
          <p:nvPr>
            <p:ph type="title"/>
          </p:nvPr>
        </p:nvSpPr>
        <p:spPr/>
        <p:txBody>
          <a:bodyPr/>
          <a:lstStyle/>
          <a:p>
            <a:r>
              <a:rPr lang="en-US" dirty="0"/>
              <a:t>Wireless Media</a:t>
            </a:r>
          </a:p>
        </p:txBody>
      </p:sp>
      <p:sp>
        <p:nvSpPr>
          <p:cNvPr id="3" name="Content Placeholder 2">
            <a:extLst>
              <a:ext uri="{FF2B5EF4-FFF2-40B4-BE49-F238E27FC236}">
                <a16:creationId xmlns:a16="http://schemas.microsoft.com/office/drawing/2014/main" id="{FFF74796-4AB0-4BF2-AD97-F01F8C82A27C}"/>
              </a:ext>
            </a:extLst>
          </p:cNvPr>
          <p:cNvSpPr>
            <a:spLocks noGrp="1"/>
          </p:cNvSpPr>
          <p:nvPr>
            <p:ph idx="1"/>
          </p:nvPr>
        </p:nvSpPr>
        <p:spPr>
          <a:xfrm>
            <a:off x="149902" y="2587752"/>
            <a:ext cx="11078930" cy="4270248"/>
          </a:xfrm>
        </p:spPr>
        <p:txBody>
          <a:bodyPr>
            <a:normAutofit fontScale="77500" lnSpcReduction="20000"/>
          </a:bodyPr>
          <a:lstStyle/>
          <a:p>
            <a:pPr marL="514350" indent="-514350">
              <a:buAutoNum type="arabicPeriod"/>
            </a:pPr>
            <a:r>
              <a:rPr lang="en-US" dirty="0"/>
              <a:t>Radio Wave Used to transmit sound and image. The frequency is between 10 and 100 kHz. Features of radio waves </a:t>
            </a:r>
          </a:p>
          <a:p>
            <a:r>
              <a:rPr lang="en-US" dirty="0"/>
              <a:t>• Travelling for hundreds of kilometers</a:t>
            </a:r>
          </a:p>
          <a:p>
            <a:r>
              <a:rPr lang="en-US" dirty="0"/>
              <a:t> • Penetrates buildings</a:t>
            </a:r>
          </a:p>
          <a:p>
            <a:r>
              <a:rPr lang="en-US" dirty="0"/>
              <a:t> 2. Microwave use electromagnetic waves to transmit signals and data. Frequency between 100 MHz and 100 GHz.</a:t>
            </a:r>
          </a:p>
          <a:p>
            <a:r>
              <a:rPr lang="en-US" dirty="0"/>
              <a:t> Microwave advantages </a:t>
            </a:r>
          </a:p>
          <a:p>
            <a:r>
              <a:rPr lang="en-US" dirty="0"/>
              <a:t>• Very high speed.</a:t>
            </a:r>
          </a:p>
          <a:p>
            <a:r>
              <a:rPr lang="en-US" dirty="0"/>
              <a:t> • Preferred in remote and isolated areas of wire types. </a:t>
            </a:r>
          </a:p>
          <a:p>
            <a:r>
              <a:rPr lang="en-US" dirty="0"/>
              <a:t>• It may be cheaper and easier than wiring in the case of commercial and important areas. </a:t>
            </a:r>
          </a:p>
        </p:txBody>
      </p:sp>
    </p:spTree>
    <p:extLst>
      <p:ext uri="{BB962C8B-B14F-4D97-AF65-F5344CB8AC3E}">
        <p14:creationId xmlns:p14="http://schemas.microsoft.com/office/powerpoint/2010/main" val="824787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D0AA-FB33-4E89-BD52-62E7E84FC3B9}"/>
              </a:ext>
            </a:extLst>
          </p:cNvPr>
          <p:cNvSpPr>
            <a:spLocks noGrp="1"/>
          </p:cNvSpPr>
          <p:nvPr>
            <p:ph type="title"/>
          </p:nvPr>
        </p:nvSpPr>
        <p:spPr/>
        <p:txBody>
          <a:bodyPr/>
          <a:lstStyle/>
          <a:p>
            <a:r>
              <a:rPr lang="en-US" dirty="0"/>
              <a:t>Wireless Media</a:t>
            </a:r>
          </a:p>
        </p:txBody>
      </p:sp>
      <p:sp>
        <p:nvSpPr>
          <p:cNvPr id="3" name="Content Placeholder 2">
            <a:extLst>
              <a:ext uri="{FF2B5EF4-FFF2-40B4-BE49-F238E27FC236}">
                <a16:creationId xmlns:a16="http://schemas.microsoft.com/office/drawing/2014/main" id="{F03B78DE-F4FF-41C6-9DD2-938AD6C3A984}"/>
              </a:ext>
            </a:extLst>
          </p:cNvPr>
          <p:cNvSpPr>
            <a:spLocks noGrp="1"/>
          </p:cNvSpPr>
          <p:nvPr>
            <p:ph idx="1"/>
          </p:nvPr>
        </p:nvSpPr>
        <p:spPr>
          <a:xfrm>
            <a:off x="0" y="2368446"/>
            <a:ext cx="11228832" cy="4489554"/>
          </a:xfrm>
        </p:spPr>
        <p:txBody>
          <a:bodyPr>
            <a:normAutofit/>
          </a:bodyPr>
          <a:lstStyle/>
          <a:p>
            <a:r>
              <a:rPr lang="en-US" dirty="0"/>
              <a:t>Microwave disadvantages: -</a:t>
            </a:r>
          </a:p>
          <a:p>
            <a:r>
              <a:rPr lang="en-US" dirty="0"/>
              <a:t> • Difficulty installing. </a:t>
            </a:r>
          </a:p>
          <a:p>
            <a:r>
              <a:rPr lang="en-US" dirty="0"/>
              <a:t>• Exposed to many factors of distortion.</a:t>
            </a:r>
          </a:p>
          <a:p>
            <a:r>
              <a:rPr lang="en-US" dirty="0"/>
              <a:t>3. Satellite Satellites </a:t>
            </a:r>
          </a:p>
          <a:p>
            <a:r>
              <a:rPr lang="en-US" dirty="0"/>
              <a:t>also use microwaves to send and receive signals and data.</a:t>
            </a:r>
          </a:p>
        </p:txBody>
      </p:sp>
    </p:spTree>
    <p:extLst>
      <p:ext uri="{BB962C8B-B14F-4D97-AF65-F5344CB8AC3E}">
        <p14:creationId xmlns:p14="http://schemas.microsoft.com/office/powerpoint/2010/main" val="463387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764A-EE2E-47E2-8BCA-174767C53125}"/>
              </a:ext>
            </a:extLst>
          </p:cNvPr>
          <p:cNvSpPr>
            <a:spLocks noGrp="1"/>
          </p:cNvSpPr>
          <p:nvPr>
            <p:ph type="title"/>
          </p:nvPr>
        </p:nvSpPr>
        <p:spPr/>
        <p:txBody>
          <a:bodyPr/>
          <a:lstStyle/>
          <a:p>
            <a:r>
              <a:rPr lang="en-US" dirty="0"/>
              <a:t>Wireless Media</a:t>
            </a:r>
          </a:p>
        </p:txBody>
      </p:sp>
      <p:sp>
        <p:nvSpPr>
          <p:cNvPr id="3" name="Content Placeholder 2">
            <a:extLst>
              <a:ext uri="{FF2B5EF4-FFF2-40B4-BE49-F238E27FC236}">
                <a16:creationId xmlns:a16="http://schemas.microsoft.com/office/drawing/2014/main" id="{55035C83-8AB4-4023-85C6-DAA1F7F7CE6E}"/>
              </a:ext>
            </a:extLst>
          </p:cNvPr>
          <p:cNvSpPr>
            <a:spLocks noGrp="1"/>
          </p:cNvSpPr>
          <p:nvPr>
            <p:ph idx="1"/>
          </p:nvPr>
        </p:nvSpPr>
        <p:spPr>
          <a:xfrm>
            <a:off x="179882" y="2587752"/>
            <a:ext cx="11048950" cy="4270248"/>
          </a:xfrm>
        </p:spPr>
        <p:txBody>
          <a:bodyPr>
            <a:normAutofit fontScale="85000" lnSpcReduction="10000"/>
          </a:bodyPr>
          <a:lstStyle/>
          <a:p>
            <a:r>
              <a:rPr lang="en-US" dirty="0"/>
              <a:t>4. Infrared is used within limited areas such as one room and sends the signal in a straight and frequency between 100 GHz and 100 THz.</a:t>
            </a:r>
          </a:p>
          <a:p>
            <a:r>
              <a:rPr lang="en-US" dirty="0"/>
              <a:t> Infrared features </a:t>
            </a:r>
          </a:p>
          <a:p>
            <a:r>
              <a:rPr lang="en-US" dirty="0"/>
              <a:t>• Very high speed </a:t>
            </a:r>
          </a:p>
          <a:p>
            <a:r>
              <a:rPr lang="en-US" dirty="0"/>
              <a:t>• Signals cannot eaves drop and data were stolen.</a:t>
            </a:r>
          </a:p>
          <a:p>
            <a:r>
              <a:rPr lang="en-US" dirty="0"/>
              <a:t> Infrared defects </a:t>
            </a:r>
          </a:p>
          <a:p>
            <a:r>
              <a:rPr lang="en-US" dirty="0"/>
              <a:t>• Do not use in long distances. </a:t>
            </a:r>
          </a:p>
          <a:p>
            <a:r>
              <a:rPr lang="en-US" dirty="0"/>
              <a:t>• Signals must be sent in straight lines. </a:t>
            </a:r>
          </a:p>
          <a:p>
            <a:r>
              <a:rPr lang="en-US" dirty="0"/>
              <a:t>• Signals are exposed to many distortion factors from the surrounding environment</a:t>
            </a:r>
          </a:p>
        </p:txBody>
      </p:sp>
    </p:spTree>
    <p:extLst>
      <p:ext uri="{BB962C8B-B14F-4D97-AF65-F5344CB8AC3E}">
        <p14:creationId xmlns:p14="http://schemas.microsoft.com/office/powerpoint/2010/main" val="190685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EE56-2EED-44C3-B3F8-0000955BB9DC}"/>
              </a:ext>
            </a:extLst>
          </p:cNvPr>
          <p:cNvSpPr>
            <a:spLocks noGrp="1"/>
          </p:cNvSpPr>
          <p:nvPr>
            <p:ph type="title"/>
          </p:nvPr>
        </p:nvSpPr>
        <p:spPr/>
        <p:txBody>
          <a:bodyPr/>
          <a:lstStyle/>
          <a:p>
            <a:r>
              <a:rPr lang="en-US"/>
              <a:t>Wireless Media</a:t>
            </a:r>
          </a:p>
        </p:txBody>
      </p:sp>
      <p:sp>
        <p:nvSpPr>
          <p:cNvPr id="3" name="Content Placeholder 2">
            <a:extLst>
              <a:ext uri="{FF2B5EF4-FFF2-40B4-BE49-F238E27FC236}">
                <a16:creationId xmlns:a16="http://schemas.microsoft.com/office/drawing/2014/main" id="{3E92D02B-1CF4-4DCD-A08C-D50682032274}"/>
              </a:ext>
            </a:extLst>
          </p:cNvPr>
          <p:cNvSpPr>
            <a:spLocks noGrp="1"/>
          </p:cNvSpPr>
          <p:nvPr>
            <p:ph idx="1"/>
          </p:nvPr>
        </p:nvSpPr>
        <p:spPr>
          <a:xfrm>
            <a:off x="74950" y="2323475"/>
            <a:ext cx="12117050" cy="4534525"/>
          </a:xfrm>
        </p:spPr>
        <p:txBody>
          <a:bodyPr>
            <a:noAutofit/>
          </a:bodyPr>
          <a:lstStyle/>
          <a:p>
            <a:r>
              <a:rPr lang="en-US" sz="1600" dirty="0">
                <a:latin typeface="Arial" panose="020B0604020202020204" pitchFamily="34" charset="0"/>
                <a:cs typeface="Arial" panose="020B0604020202020204" pitchFamily="34" charset="0"/>
              </a:rPr>
              <a:t>5. Bluetooth system</a:t>
            </a:r>
          </a:p>
          <a:p>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Bluetooth features </a:t>
            </a:r>
          </a:p>
          <a:p>
            <a:r>
              <a:rPr lang="en-US" sz="1600" dirty="0">
                <a:latin typeface="Arial" panose="020B0604020202020204" pitchFamily="34" charset="0"/>
                <a:cs typeface="Arial" panose="020B0604020202020204" pitchFamily="34" charset="0"/>
              </a:rPr>
              <a:t>• Not affected by external factors affecting the signal                                       • Low cost</a:t>
            </a:r>
          </a:p>
          <a:p>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Disadvantages of the Bluetooth system</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Up to a few meters in range </a:t>
            </a:r>
          </a:p>
          <a:p>
            <a:r>
              <a:rPr lang="en-US" sz="1600" dirty="0">
                <a:latin typeface="Arial" panose="020B0604020202020204" pitchFamily="34" charset="0"/>
                <a:cs typeface="Arial" panose="020B0604020202020204" pitchFamily="34" charset="0"/>
              </a:rPr>
              <a:t>6. Wi-Fi System :It has become one of the most used systems especially in homes, shops, hotels and others. </a:t>
            </a:r>
          </a:p>
          <a:p>
            <a:r>
              <a:rPr lang="en-US" sz="1600" b="1" dirty="0">
                <a:latin typeface="Arial" panose="020B0604020202020204" pitchFamily="34" charset="0"/>
                <a:cs typeface="Arial" panose="020B0604020202020204" pitchFamily="34" charset="0"/>
              </a:rPr>
              <a:t>Wi-Fi features </a:t>
            </a:r>
          </a:p>
          <a:p>
            <a:r>
              <a:rPr lang="en-US" sz="1600" dirty="0">
                <a:latin typeface="Arial" panose="020B0604020202020204" pitchFamily="34" charset="0"/>
                <a:cs typeface="Arial" panose="020B0604020202020204" pitchFamily="34" charset="0"/>
              </a:rPr>
              <a:t>• Low cost.             • Provides security and protection for transmitted data.             • Complies with a number of devices </a:t>
            </a:r>
          </a:p>
          <a:p>
            <a:r>
              <a:rPr lang="en-US" sz="1600" dirty="0">
                <a:latin typeface="Arial" panose="020B0604020202020204" pitchFamily="34" charset="0"/>
                <a:cs typeface="Arial" panose="020B0604020202020204" pitchFamily="34" charset="0"/>
              </a:rPr>
              <a:t>7. Wi-MAX System :It is similar to The Wi-Fi and has a range of more than 50 km and data transfer speed of up to 70 Mbps.</a:t>
            </a:r>
          </a:p>
        </p:txBody>
      </p:sp>
    </p:spTree>
    <p:extLst>
      <p:ext uri="{BB962C8B-B14F-4D97-AF65-F5344CB8AC3E}">
        <p14:creationId xmlns:p14="http://schemas.microsoft.com/office/powerpoint/2010/main" val="2745369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0F5D-ABCF-492D-9D96-18A2A7D5C86D}"/>
              </a:ext>
            </a:extLst>
          </p:cNvPr>
          <p:cNvSpPr>
            <a:spLocks noGrp="1"/>
          </p:cNvSpPr>
          <p:nvPr>
            <p:ph type="title"/>
          </p:nvPr>
        </p:nvSpPr>
        <p:spPr>
          <a:xfrm>
            <a:off x="104931" y="317814"/>
            <a:ext cx="11932171" cy="1700784"/>
          </a:xfrm>
        </p:spPr>
        <p:txBody>
          <a:bodyPr>
            <a:normAutofit fontScale="90000"/>
          </a:bodyPr>
          <a:lstStyle/>
          <a:p>
            <a:r>
              <a:rPr lang="en-US" dirty="0"/>
              <a:t>Types of networks according to connection method</a:t>
            </a:r>
          </a:p>
        </p:txBody>
      </p:sp>
      <p:sp>
        <p:nvSpPr>
          <p:cNvPr id="3" name="Content Placeholder 2">
            <a:extLst>
              <a:ext uri="{FF2B5EF4-FFF2-40B4-BE49-F238E27FC236}">
                <a16:creationId xmlns:a16="http://schemas.microsoft.com/office/drawing/2014/main" id="{D3BCDE01-912B-48D6-B641-7A5C924C76B0}"/>
              </a:ext>
            </a:extLst>
          </p:cNvPr>
          <p:cNvSpPr>
            <a:spLocks noGrp="1"/>
          </p:cNvSpPr>
          <p:nvPr>
            <p:ph idx="1"/>
          </p:nvPr>
        </p:nvSpPr>
        <p:spPr>
          <a:xfrm>
            <a:off x="104931" y="2587752"/>
            <a:ext cx="11932171" cy="3952434"/>
          </a:xfrm>
        </p:spPr>
        <p:txBody>
          <a:bodyPr>
            <a:normAutofit/>
          </a:bodyPr>
          <a:lstStyle/>
          <a:p>
            <a:r>
              <a:rPr lang="en-US" dirty="0"/>
              <a:t>There are many types of networks in terms of network form or network topologies. Here are some of these types:</a:t>
            </a:r>
            <a:endParaRPr lang="ar-SA" dirty="0"/>
          </a:p>
          <a:p>
            <a:r>
              <a:rPr lang="en-US" b="1" dirty="0"/>
              <a:t>First: Bus Network </a:t>
            </a:r>
            <a:endParaRPr lang="ar-SA" b="1" dirty="0"/>
          </a:p>
          <a:p>
            <a:r>
              <a:rPr lang="en-US" dirty="0"/>
              <a:t>The Bus Network is one of the simplest forms of networks. It consists of a main cable to which all devices are connected by a set of </a:t>
            </a:r>
            <a:r>
              <a:rPr lang="en-US" dirty="0" err="1"/>
              <a:t>subcables</a:t>
            </a:r>
            <a:r>
              <a:rPr lang="en-US" dirty="0"/>
              <a:t> as in the figure (4- 10). All devices are sent from this main cable and can only be read from device to which the data is transmitted.</a:t>
            </a:r>
          </a:p>
        </p:txBody>
      </p:sp>
    </p:spTree>
    <p:extLst>
      <p:ext uri="{BB962C8B-B14F-4D97-AF65-F5344CB8AC3E}">
        <p14:creationId xmlns:p14="http://schemas.microsoft.com/office/powerpoint/2010/main" val="2690793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CE47-E74A-4ACB-9B1C-B452D5C329A6}"/>
              </a:ext>
            </a:extLst>
          </p:cNvPr>
          <p:cNvSpPr>
            <a:spLocks noGrp="1"/>
          </p:cNvSpPr>
          <p:nvPr>
            <p:ph type="title"/>
          </p:nvPr>
        </p:nvSpPr>
        <p:spPr>
          <a:xfrm>
            <a:off x="149902" y="317814"/>
            <a:ext cx="11917180" cy="1700784"/>
          </a:xfrm>
        </p:spPr>
        <p:txBody>
          <a:bodyPr>
            <a:normAutofit fontScale="90000"/>
          </a:bodyPr>
          <a:lstStyle/>
          <a:p>
            <a:r>
              <a:rPr lang="en-US" dirty="0"/>
              <a:t>Types of networks according to connection method</a:t>
            </a:r>
          </a:p>
        </p:txBody>
      </p:sp>
      <p:pic>
        <p:nvPicPr>
          <p:cNvPr id="5" name="Content Placeholder 4">
            <a:extLst>
              <a:ext uri="{FF2B5EF4-FFF2-40B4-BE49-F238E27FC236}">
                <a16:creationId xmlns:a16="http://schemas.microsoft.com/office/drawing/2014/main" id="{58180FD5-49C8-4B95-8D6B-1533D6A095F9}"/>
              </a:ext>
            </a:extLst>
          </p:cNvPr>
          <p:cNvPicPr>
            <a:picLocks noGrp="1" noChangeAspect="1"/>
          </p:cNvPicPr>
          <p:nvPr>
            <p:ph idx="1"/>
          </p:nvPr>
        </p:nvPicPr>
        <p:blipFill rotWithShape="1">
          <a:blip r:embed="rId2"/>
          <a:srcRect l="63513" t="37263" r="9257" b="42179"/>
          <a:stretch/>
        </p:blipFill>
        <p:spPr>
          <a:xfrm>
            <a:off x="6588368" y="2919238"/>
            <a:ext cx="5603632" cy="2379785"/>
          </a:xfrm>
        </p:spPr>
      </p:pic>
      <p:sp>
        <p:nvSpPr>
          <p:cNvPr id="7" name="TextBox 6">
            <a:extLst>
              <a:ext uri="{FF2B5EF4-FFF2-40B4-BE49-F238E27FC236}">
                <a16:creationId xmlns:a16="http://schemas.microsoft.com/office/drawing/2014/main" id="{FBEC8549-D433-4125-96F2-F0D403951373}"/>
              </a:ext>
            </a:extLst>
          </p:cNvPr>
          <p:cNvSpPr txBox="1"/>
          <p:nvPr/>
        </p:nvSpPr>
        <p:spPr>
          <a:xfrm>
            <a:off x="492368" y="2371243"/>
            <a:ext cx="6096000" cy="4524315"/>
          </a:xfrm>
          <a:prstGeom prst="rect">
            <a:avLst/>
          </a:prstGeom>
          <a:noFill/>
        </p:spPr>
        <p:txBody>
          <a:bodyPr wrap="square">
            <a:spAutoFit/>
          </a:bodyPr>
          <a:lstStyle/>
          <a:p>
            <a:r>
              <a:rPr lang="en-US" sz="2400" b="1" dirty="0"/>
              <a:t>Bus network features </a:t>
            </a:r>
            <a:endParaRPr lang="ar-SA" sz="2400" b="1" dirty="0"/>
          </a:p>
          <a:p>
            <a:r>
              <a:rPr lang="en-US" sz="2400" dirty="0"/>
              <a:t>• Cheap cost. </a:t>
            </a:r>
            <a:endParaRPr lang="ar-SA" sz="2400" dirty="0"/>
          </a:p>
          <a:p>
            <a:r>
              <a:rPr lang="en-US" sz="2400" dirty="0"/>
              <a:t>• Easy installation and connection.</a:t>
            </a:r>
            <a:endParaRPr lang="ar-SA" sz="2400" dirty="0"/>
          </a:p>
          <a:p>
            <a:r>
              <a:rPr lang="en-US" sz="2400" dirty="0"/>
              <a:t> • The network does not crash if a computer crashes.</a:t>
            </a:r>
            <a:endParaRPr lang="ar-SA" sz="2400" dirty="0"/>
          </a:p>
          <a:p>
            <a:r>
              <a:rPr lang="en-US" sz="2400" dirty="0"/>
              <a:t> </a:t>
            </a:r>
            <a:r>
              <a:rPr lang="en-US" sz="2400" b="1" dirty="0" err="1"/>
              <a:t>BusNetwork</a:t>
            </a:r>
            <a:r>
              <a:rPr lang="en-US" sz="2400" b="1" dirty="0"/>
              <a:t> disadvantage</a:t>
            </a:r>
            <a:endParaRPr lang="ar-SA" sz="2400" b="1" dirty="0"/>
          </a:p>
          <a:p>
            <a:r>
              <a:rPr lang="en-US" sz="2400" dirty="0"/>
              <a:t> • Terminator must be installed on both sides. </a:t>
            </a:r>
            <a:endParaRPr lang="ar-SA" sz="2400" dirty="0"/>
          </a:p>
          <a:p>
            <a:r>
              <a:rPr lang="en-US" sz="2400" dirty="0"/>
              <a:t>• Network speed and efficiency are influenced by the number of devices </a:t>
            </a:r>
            <a:endParaRPr lang="ar-SA" sz="2400" dirty="0"/>
          </a:p>
          <a:p>
            <a:r>
              <a:rPr lang="en-US" sz="2400" dirty="0"/>
              <a:t>• The network is disabled if the main cable crashes.</a:t>
            </a:r>
          </a:p>
        </p:txBody>
      </p:sp>
    </p:spTree>
    <p:extLst>
      <p:ext uri="{BB962C8B-B14F-4D97-AF65-F5344CB8AC3E}">
        <p14:creationId xmlns:p14="http://schemas.microsoft.com/office/powerpoint/2010/main" val="1401689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A281-616C-43A6-8138-46DCF33A948F}"/>
              </a:ext>
            </a:extLst>
          </p:cNvPr>
          <p:cNvSpPr>
            <a:spLocks noGrp="1"/>
          </p:cNvSpPr>
          <p:nvPr>
            <p:ph type="title"/>
          </p:nvPr>
        </p:nvSpPr>
        <p:spPr>
          <a:xfrm>
            <a:off x="134911" y="317814"/>
            <a:ext cx="11093921" cy="1700784"/>
          </a:xfrm>
        </p:spPr>
        <p:txBody>
          <a:bodyPr>
            <a:normAutofit fontScale="90000"/>
          </a:bodyPr>
          <a:lstStyle/>
          <a:p>
            <a:r>
              <a:rPr lang="en-US" dirty="0"/>
              <a:t>Types of networks according to connection method</a:t>
            </a:r>
          </a:p>
        </p:txBody>
      </p:sp>
      <p:sp>
        <p:nvSpPr>
          <p:cNvPr id="3" name="Content Placeholder 2">
            <a:extLst>
              <a:ext uri="{FF2B5EF4-FFF2-40B4-BE49-F238E27FC236}">
                <a16:creationId xmlns:a16="http://schemas.microsoft.com/office/drawing/2014/main" id="{1C32A323-F90C-4F9D-8B78-14A0D595FA70}"/>
              </a:ext>
            </a:extLst>
          </p:cNvPr>
          <p:cNvSpPr>
            <a:spLocks noGrp="1"/>
          </p:cNvSpPr>
          <p:nvPr>
            <p:ph idx="1"/>
          </p:nvPr>
        </p:nvSpPr>
        <p:spPr>
          <a:xfrm>
            <a:off x="134911" y="2587752"/>
            <a:ext cx="11902191" cy="4157822"/>
          </a:xfrm>
        </p:spPr>
        <p:txBody>
          <a:bodyPr/>
          <a:lstStyle/>
          <a:p>
            <a:r>
              <a:rPr lang="en-US" dirty="0"/>
              <a:t>Second Star Network </a:t>
            </a:r>
            <a:endParaRPr lang="ar-SA" dirty="0"/>
          </a:p>
          <a:p>
            <a:r>
              <a:rPr lang="en-US" dirty="0"/>
              <a:t>In the Star Network, all devices are connected to a connection device called a switch or HUB regulator as in the figure (4- 11). Computers send data, for example, to the distributor who strengthens it and then sends it to the beneficiary.</a:t>
            </a:r>
          </a:p>
        </p:txBody>
      </p:sp>
      <p:pic>
        <p:nvPicPr>
          <p:cNvPr id="5" name="Picture 4">
            <a:extLst>
              <a:ext uri="{FF2B5EF4-FFF2-40B4-BE49-F238E27FC236}">
                <a16:creationId xmlns:a16="http://schemas.microsoft.com/office/drawing/2014/main" id="{58990BD4-F8B6-4C05-95D8-1EC2B02CF0A4}"/>
              </a:ext>
            </a:extLst>
          </p:cNvPr>
          <p:cNvPicPr>
            <a:picLocks noChangeAspect="1"/>
          </p:cNvPicPr>
          <p:nvPr/>
        </p:nvPicPr>
        <p:blipFill rotWithShape="1">
          <a:blip r:embed="rId2"/>
          <a:srcRect l="63654" t="42051" r="7900" b="35385"/>
          <a:stretch/>
        </p:blipFill>
        <p:spPr>
          <a:xfrm>
            <a:off x="3681046" y="4423985"/>
            <a:ext cx="5203172" cy="2321589"/>
          </a:xfrm>
          <a:prstGeom prst="rect">
            <a:avLst/>
          </a:prstGeom>
        </p:spPr>
      </p:pic>
    </p:spTree>
    <p:extLst>
      <p:ext uri="{BB962C8B-B14F-4D97-AF65-F5344CB8AC3E}">
        <p14:creationId xmlns:p14="http://schemas.microsoft.com/office/powerpoint/2010/main" val="1642206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CBD9-0908-4C3E-858F-A014AC87BC59}"/>
              </a:ext>
            </a:extLst>
          </p:cNvPr>
          <p:cNvSpPr>
            <a:spLocks noGrp="1"/>
          </p:cNvSpPr>
          <p:nvPr>
            <p:ph type="title"/>
          </p:nvPr>
        </p:nvSpPr>
        <p:spPr>
          <a:xfrm>
            <a:off x="224852" y="317814"/>
            <a:ext cx="11003980" cy="1700784"/>
          </a:xfrm>
        </p:spPr>
        <p:txBody>
          <a:bodyPr>
            <a:normAutofit fontScale="90000"/>
          </a:bodyPr>
          <a:lstStyle/>
          <a:p>
            <a:r>
              <a:rPr lang="en-US" dirty="0"/>
              <a:t>Types of networks according to connection method</a:t>
            </a:r>
          </a:p>
        </p:txBody>
      </p:sp>
      <p:sp>
        <p:nvSpPr>
          <p:cNvPr id="3" name="Content Placeholder 2">
            <a:extLst>
              <a:ext uri="{FF2B5EF4-FFF2-40B4-BE49-F238E27FC236}">
                <a16:creationId xmlns:a16="http://schemas.microsoft.com/office/drawing/2014/main" id="{2AB13119-B5EE-402C-B4B5-21B990FA3594}"/>
              </a:ext>
            </a:extLst>
          </p:cNvPr>
          <p:cNvSpPr>
            <a:spLocks noGrp="1"/>
          </p:cNvSpPr>
          <p:nvPr>
            <p:ph idx="1"/>
          </p:nvPr>
        </p:nvSpPr>
        <p:spPr>
          <a:xfrm>
            <a:off x="0" y="2587752"/>
            <a:ext cx="11857220" cy="4142832"/>
          </a:xfrm>
        </p:spPr>
        <p:txBody>
          <a:bodyPr>
            <a:normAutofit fontScale="85000" lnSpcReduction="20000"/>
          </a:bodyPr>
          <a:lstStyle/>
          <a:p>
            <a:r>
              <a:rPr lang="en-US" b="1" dirty="0"/>
              <a:t>Star Network advantages </a:t>
            </a:r>
            <a:endParaRPr lang="ar-SA" b="1" dirty="0"/>
          </a:p>
          <a:p>
            <a:r>
              <a:rPr lang="en-US" dirty="0"/>
              <a:t>• Easy control of the network and its management.</a:t>
            </a:r>
            <a:endParaRPr lang="ar-SA" dirty="0"/>
          </a:p>
          <a:p>
            <a:r>
              <a:rPr lang="en-US" dirty="0"/>
              <a:t> • Easy installation and maintenance. </a:t>
            </a:r>
            <a:endParaRPr lang="ar-SA" dirty="0"/>
          </a:p>
          <a:p>
            <a:r>
              <a:rPr lang="en-US" dirty="0"/>
              <a:t>• High speed </a:t>
            </a:r>
            <a:endParaRPr lang="ar-SA" dirty="0"/>
          </a:p>
          <a:p>
            <a:r>
              <a:rPr lang="en-US" dirty="0"/>
              <a:t>• Do not disable the network if a computer crashes or a </a:t>
            </a:r>
            <a:r>
              <a:rPr lang="en-US" dirty="0" err="1"/>
              <a:t>subcable</a:t>
            </a:r>
            <a:r>
              <a:rPr lang="en-US" dirty="0"/>
              <a:t> is broken. </a:t>
            </a:r>
            <a:endParaRPr lang="ar-SA" dirty="0"/>
          </a:p>
          <a:p>
            <a:r>
              <a:rPr lang="en-US" b="1" dirty="0"/>
              <a:t>Star network disadvantages </a:t>
            </a:r>
            <a:endParaRPr lang="ar-SA" b="1" dirty="0"/>
          </a:p>
          <a:p>
            <a:r>
              <a:rPr lang="en-US" dirty="0"/>
              <a:t>• Distributor crashes cause the entire network to crash. </a:t>
            </a:r>
            <a:endParaRPr lang="ar-SA" dirty="0"/>
          </a:p>
          <a:p>
            <a:r>
              <a:rPr lang="en-US" dirty="0"/>
              <a:t>• The high cost of having a distributor and many cables. </a:t>
            </a:r>
            <a:endParaRPr lang="ar-SA" dirty="0"/>
          </a:p>
          <a:p>
            <a:r>
              <a:rPr lang="en-US" dirty="0"/>
              <a:t>• The number of devices in the network depends on the number of ports in the distributor.</a:t>
            </a:r>
          </a:p>
        </p:txBody>
      </p:sp>
    </p:spTree>
    <p:extLst>
      <p:ext uri="{BB962C8B-B14F-4D97-AF65-F5344CB8AC3E}">
        <p14:creationId xmlns:p14="http://schemas.microsoft.com/office/powerpoint/2010/main" val="2003807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DEF-9A19-4D20-B69C-83CCF293B532}"/>
              </a:ext>
            </a:extLst>
          </p:cNvPr>
          <p:cNvSpPr>
            <a:spLocks noGrp="1"/>
          </p:cNvSpPr>
          <p:nvPr>
            <p:ph type="title"/>
          </p:nvPr>
        </p:nvSpPr>
        <p:spPr>
          <a:xfrm>
            <a:off x="119921" y="317814"/>
            <a:ext cx="11677338" cy="1700784"/>
          </a:xfrm>
        </p:spPr>
        <p:txBody>
          <a:bodyPr>
            <a:normAutofit fontScale="90000"/>
          </a:bodyPr>
          <a:lstStyle/>
          <a:p>
            <a:r>
              <a:rPr lang="en-US" dirty="0"/>
              <a:t>Types of networks according to connection method</a:t>
            </a:r>
          </a:p>
        </p:txBody>
      </p:sp>
      <p:sp>
        <p:nvSpPr>
          <p:cNvPr id="3" name="Content Placeholder 2">
            <a:extLst>
              <a:ext uri="{FF2B5EF4-FFF2-40B4-BE49-F238E27FC236}">
                <a16:creationId xmlns:a16="http://schemas.microsoft.com/office/drawing/2014/main" id="{4927CBCB-08E4-4FB4-B78C-E954B6734226}"/>
              </a:ext>
            </a:extLst>
          </p:cNvPr>
          <p:cNvSpPr>
            <a:spLocks noGrp="1"/>
          </p:cNvSpPr>
          <p:nvPr>
            <p:ph idx="1"/>
          </p:nvPr>
        </p:nvSpPr>
        <p:spPr>
          <a:xfrm>
            <a:off x="119921" y="2587752"/>
            <a:ext cx="11962151" cy="4270248"/>
          </a:xfrm>
        </p:spPr>
        <p:txBody>
          <a:bodyPr/>
          <a:lstStyle/>
          <a:p>
            <a:r>
              <a:rPr lang="en-US" b="1" dirty="0"/>
              <a:t>Third: Ring Network </a:t>
            </a:r>
            <a:endParaRPr lang="ar-SA" b="1" dirty="0"/>
          </a:p>
          <a:p>
            <a:r>
              <a:rPr lang="en-US" dirty="0"/>
              <a:t>In the Ring Network, the devices are connected to each other in the form of a closed path and a loop as in the figure (4- 12). This network does not contain the main cable and a distribution device so each device that receives data and tests it if it is sent to it and retains it otherwise it will be sent back to the next device, and so on until the device sent to it receives it. Therefore, if there is a problem with a device connected to the network, it can affect the network. If the network is equipped with two separate paths, if one path is disabled, the other is used.</a:t>
            </a:r>
          </a:p>
        </p:txBody>
      </p:sp>
    </p:spTree>
    <p:extLst>
      <p:ext uri="{BB962C8B-B14F-4D97-AF65-F5344CB8AC3E}">
        <p14:creationId xmlns:p14="http://schemas.microsoft.com/office/powerpoint/2010/main" val="225748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AF27-A92D-4907-98D0-86514F45F11C}"/>
              </a:ext>
            </a:extLst>
          </p:cNvPr>
          <p:cNvSpPr>
            <a:spLocks noGrp="1"/>
          </p:cNvSpPr>
          <p:nvPr>
            <p:ph type="title"/>
          </p:nvPr>
        </p:nvSpPr>
        <p:spPr/>
        <p:txBody>
          <a:bodyPr/>
          <a:lstStyle/>
          <a:p>
            <a:r>
              <a:rPr lang="en-US" dirty="0"/>
              <a:t>Networks Introduction</a:t>
            </a:r>
          </a:p>
        </p:txBody>
      </p:sp>
      <p:sp>
        <p:nvSpPr>
          <p:cNvPr id="3" name="Content Placeholder 2">
            <a:extLst>
              <a:ext uri="{FF2B5EF4-FFF2-40B4-BE49-F238E27FC236}">
                <a16:creationId xmlns:a16="http://schemas.microsoft.com/office/drawing/2014/main" id="{744B6CF7-E5B8-4A04-82AE-DAED56CDDA36}"/>
              </a:ext>
            </a:extLst>
          </p:cNvPr>
          <p:cNvSpPr>
            <a:spLocks noGrp="1"/>
          </p:cNvSpPr>
          <p:nvPr>
            <p:ph idx="1"/>
          </p:nvPr>
        </p:nvSpPr>
        <p:spPr>
          <a:xfrm>
            <a:off x="104931" y="2368447"/>
            <a:ext cx="11977141" cy="4332156"/>
          </a:xfrm>
        </p:spPr>
        <p:txBody>
          <a:bodyPr>
            <a:normAutofit fontScale="77500" lnSpcReduction="20000"/>
          </a:bodyPr>
          <a:lstStyle/>
          <a:p>
            <a:r>
              <a:rPr lang="en-US" dirty="0"/>
              <a:t>The idea of networks began in 1934 when the Belgian scientist Paul Oatley thought about collecting all information and disseminating it around the world through search engines and hyperlinks. Then, in 1940, the scientist George </a:t>
            </a:r>
            <a:r>
              <a:rPr lang="en-US" dirty="0" err="1"/>
              <a:t>Stepittens</a:t>
            </a:r>
            <a:r>
              <a:rPr lang="en-US" dirty="0"/>
              <a:t> was able to send a set of instructions to solve a matter from Dartmouth College by means of a teletype machine to a complex calculator in New York and then receive the results. In 1950, networks emerged by linking a set of computers to military radars (SAGE). </a:t>
            </a:r>
            <a:r>
              <a:rPr lang="en-US" dirty="0" err="1"/>
              <a:t>SABREthen</a:t>
            </a:r>
            <a:r>
              <a:rPr lang="en-US" dirty="0"/>
              <a:t> emerged by connecting two central computers in 1960. In 1964, the “SPARE” system for booking American Airlines tickets by IBM was introduced by IBM by connecting a group of computers estimated at 2,000 terminals in 65 cities with two concentrated IBM 7090 devices by telephone lines. In 1965 the first Wide Area Network (WAN) was introduced by the </a:t>
            </a:r>
            <a:r>
              <a:rPr lang="en-US" dirty="0" err="1"/>
              <a:t>scientistTomahasMarial</a:t>
            </a:r>
            <a:r>
              <a:rPr lang="en-US" dirty="0"/>
              <a:t>. In 1969, four hosts were connected together </a:t>
            </a:r>
            <a:r>
              <a:rPr lang="en-US" dirty="0" err="1"/>
              <a:t>asthe</a:t>
            </a:r>
            <a:r>
              <a:rPr lang="en-US" dirty="0"/>
              <a:t> beginning of the emergence of the </a:t>
            </a:r>
            <a:r>
              <a:rPr lang="en-US" dirty="0" err="1"/>
              <a:t>ARPANETnetworkat</a:t>
            </a:r>
            <a:r>
              <a:rPr lang="en-US" dirty="0"/>
              <a:t> the end of 1971 Dennis C.</a:t>
            </a:r>
          </a:p>
          <a:p>
            <a:r>
              <a:rPr lang="en-US" dirty="0"/>
              <a:t>In 1982 TCP/IP and Domain </a:t>
            </a:r>
            <a:r>
              <a:rPr lang="en-US" dirty="0" err="1"/>
              <a:t>Namehas</a:t>
            </a:r>
            <a:r>
              <a:rPr lang="en-US" dirty="0"/>
              <a:t> </a:t>
            </a:r>
            <a:r>
              <a:rPr lang="en-US" dirty="0" err="1"/>
              <a:t>appearedas</a:t>
            </a:r>
            <a:r>
              <a:rPr lang="en-US" dirty="0"/>
              <a:t> gov and </a:t>
            </a:r>
            <a:r>
              <a:rPr lang="en-US" dirty="0" err="1"/>
              <a:t>edu</a:t>
            </a:r>
            <a:r>
              <a:rPr lang="en-US" dirty="0"/>
              <a:t>. In 1990, the language of the Hypertext Markup Language (HTML) appeared as a starting point for the World Wide Web.In1996, the </a:t>
            </a:r>
            <a:r>
              <a:rPr lang="en-US" dirty="0" err="1"/>
              <a:t>scientistBranttinvented</a:t>
            </a:r>
            <a:r>
              <a:rPr lang="en-US" dirty="0"/>
              <a:t> a 56-kilobyte modem. In 2005, cloud computing technology emerged, fiber optics emerged in 2011, and Wi-Fi in 2014</a:t>
            </a:r>
          </a:p>
        </p:txBody>
      </p:sp>
    </p:spTree>
    <p:extLst>
      <p:ext uri="{BB962C8B-B14F-4D97-AF65-F5344CB8AC3E}">
        <p14:creationId xmlns:p14="http://schemas.microsoft.com/office/powerpoint/2010/main" val="3188428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DEF-9A19-4D20-B69C-83CCF293B532}"/>
              </a:ext>
            </a:extLst>
          </p:cNvPr>
          <p:cNvSpPr>
            <a:spLocks noGrp="1"/>
          </p:cNvSpPr>
          <p:nvPr>
            <p:ph type="title"/>
          </p:nvPr>
        </p:nvSpPr>
        <p:spPr>
          <a:xfrm>
            <a:off x="119921" y="317814"/>
            <a:ext cx="11677338" cy="1700784"/>
          </a:xfrm>
        </p:spPr>
        <p:txBody>
          <a:bodyPr>
            <a:normAutofit fontScale="90000"/>
          </a:bodyPr>
          <a:lstStyle/>
          <a:p>
            <a:r>
              <a:rPr lang="en-US" dirty="0"/>
              <a:t>Types of networks according to connection method</a:t>
            </a:r>
          </a:p>
        </p:txBody>
      </p:sp>
      <p:pic>
        <p:nvPicPr>
          <p:cNvPr id="5" name="Content Placeholder 4">
            <a:extLst>
              <a:ext uri="{FF2B5EF4-FFF2-40B4-BE49-F238E27FC236}">
                <a16:creationId xmlns:a16="http://schemas.microsoft.com/office/drawing/2014/main" id="{B9F2A489-703F-41C5-87E4-E872F3115C07}"/>
              </a:ext>
            </a:extLst>
          </p:cNvPr>
          <p:cNvPicPr>
            <a:picLocks noGrp="1" noChangeAspect="1"/>
          </p:cNvPicPr>
          <p:nvPr>
            <p:ph idx="1"/>
          </p:nvPr>
        </p:nvPicPr>
        <p:blipFill rotWithShape="1">
          <a:blip r:embed="rId2"/>
          <a:srcRect l="61663" t="36037" r="6528" b="36511"/>
          <a:stretch/>
        </p:blipFill>
        <p:spPr>
          <a:xfrm>
            <a:off x="7219857" y="3429000"/>
            <a:ext cx="4972143" cy="2413662"/>
          </a:xfrm>
        </p:spPr>
      </p:pic>
      <p:sp>
        <p:nvSpPr>
          <p:cNvPr id="7" name="TextBox 6">
            <a:extLst>
              <a:ext uri="{FF2B5EF4-FFF2-40B4-BE49-F238E27FC236}">
                <a16:creationId xmlns:a16="http://schemas.microsoft.com/office/drawing/2014/main" id="{6FCE062B-4F5D-443C-8DCB-64A1BDAD03B3}"/>
              </a:ext>
            </a:extLst>
          </p:cNvPr>
          <p:cNvSpPr txBox="1"/>
          <p:nvPr/>
        </p:nvSpPr>
        <p:spPr>
          <a:xfrm>
            <a:off x="355728" y="2351424"/>
            <a:ext cx="6554738" cy="4154984"/>
          </a:xfrm>
          <a:prstGeom prst="rect">
            <a:avLst/>
          </a:prstGeom>
          <a:noFill/>
        </p:spPr>
        <p:txBody>
          <a:bodyPr wrap="square">
            <a:spAutoFit/>
          </a:bodyPr>
          <a:lstStyle/>
          <a:p>
            <a:r>
              <a:rPr lang="en-US" sz="2400" b="1" dirty="0"/>
              <a:t>Ring Network advantages </a:t>
            </a:r>
            <a:endParaRPr lang="ar-SA" sz="2400" b="1" dirty="0"/>
          </a:p>
          <a:p>
            <a:r>
              <a:rPr lang="en-US" sz="2400" dirty="0"/>
              <a:t>• Easy installation and connection. </a:t>
            </a:r>
            <a:endParaRPr lang="ar-SA" sz="2400" dirty="0"/>
          </a:p>
          <a:p>
            <a:r>
              <a:rPr lang="en-US" sz="2400" dirty="0"/>
              <a:t>• Cheap costs </a:t>
            </a:r>
            <a:endParaRPr lang="ar-SA" sz="2400" dirty="0"/>
          </a:p>
          <a:p>
            <a:r>
              <a:rPr lang="en-US" sz="2400" b="1" dirty="0"/>
              <a:t>Ring Network disadvantages</a:t>
            </a:r>
            <a:endParaRPr lang="ar-SA" sz="2400" b="1" dirty="0"/>
          </a:p>
          <a:p>
            <a:r>
              <a:rPr lang="en-US" sz="2400" dirty="0"/>
              <a:t> • Slow speed</a:t>
            </a:r>
            <a:endParaRPr lang="ar-SA" sz="2400" dirty="0"/>
          </a:p>
          <a:p>
            <a:r>
              <a:rPr lang="en-US" sz="2400" dirty="0"/>
              <a:t> • If a device crashes, the entire network is shut down</a:t>
            </a:r>
            <a:endParaRPr lang="ar-SA" sz="2400" dirty="0"/>
          </a:p>
          <a:p>
            <a:r>
              <a:rPr lang="en-US" sz="2400" dirty="0"/>
              <a:t> • When a problem occurs, it is difficult to identify </a:t>
            </a:r>
            <a:endParaRPr lang="ar-SA" sz="2400" dirty="0"/>
          </a:p>
          <a:p>
            <a:r>
              <a:rPr lang="en-US" sz="2400" dirty="0"/>
              <a:t>• Can›t more than one data transmitter at a time.</a:t>
            </a:r>
          </a:p>
        </p:txBody>
      </p:sp>
    </p:spTree>
    <p:extLst>
      <p:ext uri="{BB962C8B-B14F-4D97-AF65-F5344CB8AC3E}">
        <p14:creationId xmlns:p14="http://schemas.microsoft.com/office/powerpoint/2010/main" val="129458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3BAD-B9EF-49A9-AD24-4293A878D6ED}"/>
              </a:ext>
            </a:extLst>
          </p:cNvPr>
          <p:cNvSpPr>
            <a:spLocks noGrp="1"/>
          </p:cNvSpPr>
          <p:nvPr>
            <p:ph type="title"/>
          </p:nvPr>
        </p:nvSpPr>
        <p:spPr>
          <a:xfrm>
            <a:off x="344774" y="317814"/>
            <a:ext cx="11572406" cy="1700784"/>
          </a:xfrm>
        </p:spPr>
        <p:txBody>
          <a:bodyPr>
            <a:normAutofit fontScale="90000"/>
          </a:bodyPr>
          <a:lstStyle/>
          <a:p>
            <a:r>
              <a:rPr lang="en-US" dirty="0"/>
              <a:t>Types of Networks in terms of Communication Method</a:t>
            </a:r>
          </a:p>
        </p:txBody>
      </p:sp>
      <p:sp>
        <p:nvSpPr>
          <p:cNvPr id="3" name="Content Placeholder 2">
            <a:extLst>
              <a:ext uri="{FF2B5EF4-FFF2-40B4-BE49-F238E27FC236}">
                <a16:creationId xmlns:a16="http://schemas.microsoft.com/office/drawing/2014/main" id="{28F2A5BC-D229-4DB4-B2D2-559AAD48549E}"/>
              </a:ext>
            </a:extLst>
          </p:cNvPr>
          <p:cNvSpPr>
            <a:spLocks noGrp="1"/>
          </p:cNvSpPr>
          <p:nvPr>
            <p:ph idx="1"/>
          </p:nvPr>
        </p:nvSpPr>
        <p:spPr>
          <a:xfrm>
            <a:off x="134911" y="2587752"/>
            <a:ext cx="11917181" cy="4270248"/>
          </a:xfrm>
        </p:spPr>
        <p:txBody>
          <a:bodyPr>
            <a:normAutofit fontScale="92500"/>
          </a:bodyPr>
          <a:lstStyle/>
          <a:p>
            <a:r>
              <a:rPr lang="en-US" dirty="0"/>
              <a:t>There are two types of networks depending on the method of communication (or network configuration)</a:t>
            </a:r>
            <a:endParaRPr lang="ar-SA" dirty="0"/>
          </a:p>
          <a:p>
            <a:r>
              <a:rPr lang="en-US" b="1" dirty="0"/>
              <a:t>First: Peer to Peer Networks</a:t>
            </a:r>
            <a:endParaRPr lang="ar-SA" b="1" dirty="0"/>
          </a:p>
          <a:p>
            <a:r>
              <a:rPr lang="en-US" dirty="0"/>
              <a:t> Peer to peer network definition: Are a group of equivalent devices directly connected to each other. This type of small local networks, such as a home network or an office network, is to create a working group among users to share available resources. It does not require a server or a central device with high storage or processing capabilities, because any device can be a server or client at the same time and has its own security system. Figure 4.13 gives an example of peer-to-</a:t>
            </a:r>
            <a:r>
              <a:rPr lang="en-US" dirty="0" err="1"/>
              <a:t>peernetwork</a:t>
            </a:r>
            <a:r>
              <a:rPr lang="en-US" dirty="0"/>
              <a:t>. There are operating systems that support this type, such as Windows for Workgroups.</a:t>
            </a:r>
          </a:p>
        </p:txBody>
      </p:sp>
    </p:spTree>
    <p:extLst>
      <p:ext uri="{BB962C8B-B14F-4D97-AF65-F5344CB8AC3E}">
        <p14:creationId xmlns:p14="http://schemas.microsoft.com/office/powerpoint/2010/main" val="82076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4325-0A7E-4DCC-8974-4763A3314F53}"/>
              </a:ext>
            </a:extLst>
          </p:cNvPr>
          <p:cNvSpPr>
            <a:spLocks noGrp="1"/>
          </p:cNvSpPr>
          <p:nvPr>
            <p:ph type="title"/>
          </p:nvPr>
        </p:nvSpPr>
        <p:spPr/>
        <p:txBody>
          <a:bodyPr>
            <a:normAutofit fontScale="90000"/>
          </a:bodyPr>
          <a:lstStyle/>
          <a:p>
            <a:r>
              <a:rPr lang="en-US" dirty="0"/>
              <a:t>Types of Networks in terms of Communication Method</a:t>
            </a:r>
          </a:p>
        </p:txBody>
      </p:sp>
      <p:pic>
        <p:nvPicPr>
          <p:cNvPr id="5" name="Content Placeholder 4">
            <a:extLst>
              <a:ext uri="{FF2B5EF4-FFF2-40B4-BE49-F238E27FC236}">
                <a16:creationId xmlns:a16="http://schemas.microsoft.com/office/drawing/2014/main" id="{EFB8A980-F4E8-4B61-B724-C1BE8BEDEE9A}"/>
              </a:ext>
            </a:extLst>
          </p:cNvPr>
          <p:cNvPicPr>
            <a:picLocks noGrp="1" noChangeAspect="1"/>
          </p:cNvPicPr>
          <p:nvPr>
            <p:ph idx="1"/>
          </p:nvPr>
        </p:nvPicPr>
        <p:blipFill rotWithShape="1">
          <a:blip r:embed="rId2"/>
          <a:srcRect l="63235" t="28465" r="8877" b="51964"/>
          <a:stretch/>
        </p:blipFill>
        <p:spPr>
          <a:xfrm>
            <a:off x="8604354" y="3368157"/>
            <a:ext cx="3587646" cy="2157047"/>
          </a:xfrm>
        </p:spPr>
      </p:pic>
      <p:sp>
        <p:nvSpPr>
          <p:cNvPr id="7" name="TextBox 6">
            <a:extLst>
              <a:ext uri="{FF2B5EF4-FFF2-40B4-BE49-F238E27FC236}">
                <a16:creationId xmlns:a16="http://schemas.microsoft.com/office/drawing/2014/main" id="{A818652A-19E7-41E3-96AC-B09672B1CFB0}"/>
              </a:ext>
            </a:extLst>
          </p:cNvPr>
          <p:cNvSpPr txBox="1"/>
          <p:nvPr/>
        </p:nvSpPr>
        <p:spPr>
          <a:xfrm>
            <a:off x="0" y="2531079"/>
            <a:ext cx="8604354" cy="4154984"/>
          </a:xfrm>
          <a:prstGeom prst="rect">
            <a:avLst/>
          </a:prstGeom>
          <a:noFill/>
        </p:spPr>
        <p:txBody>
          <a:bodyPr wrap="square">
            <a:spAutoFit/>
          </a:bodyPr>
          <a:lstStyle/>
          <a:p>
            <a:r>
              <a:rPr lang="en-US" sz="2400" b="1" dirty="0"/>
              <a:t>Peer-to-peer network advantages: </a:t>
            </a:r>
            <a:endParaRPr lang="ar-SA" sz="2400" b="1" dirty="0"/>
          </a:p>
          <a:p>
            <a:r>
              <a:rPr lang="en-US" sz="2400" dirty="0"/>
              <a:t>• Easy installation and setup </a:t>
            </a:r>
            <a:endParaRPr lang="ar-SA" sz="2400" dirty="0"/>
          </a:p>
          <a:p>
            <a:r>
              <a:rPr lang="en-US" sz="2400" dirty="0"/>
              <a:t>• Low costs do not need server or difficult settings. </a:t>
            </a:r>
            <a:endParaRPr lang="ar-SA" sz="2400" dirty="0"/>
          </a:p>
          <a:p>
            <a:r>
              <a:rPr lang="en-US" sz="2400" dirty="0"/>
              <a:t>• You don›t need additional software on the operating system. </a:t>
            </a:r>
            <a:endParaRPr lang="ar-SA" sz="2400" dirty="0"/>
          </a:p>
          <a:p>
            <a:r>
              <a:rPr lang="en-US" sz="2400" b="1" dirty="0"/>
              <a:t>Disadvantages of peer-to-peer network </a:t>
            </a:r>
            <a:endParaRPr lang="ar-SA" sz="2400" b="1" dirty="0"/>
          </a:p>
          <a:p>
            <a:r>
              <a:rPr lang="en-US" sz="2400" dirty="0"/>
              <a:t>• The number of devices is limited (ten devices) they are not suitable for large networks. </a:t>
            </a:r>
            <a:endParaRPr lang="ar-SA" sz="2400" dirty="0"/>
          </a:p>
          <a:p>
            <a:r>
              <a:rPr lang="en-US" sz="2400" dirty="0"/>
              <a:t>• Difficulty dealing with the network in the case of a large number of devices </a:t>
            </a:r>
            <a:endParaRPr lang="ar-SA" sz="2400" dirty="0"/>
          </a:p>
          <a:p>
            <a:r>
              <a:rPr lang="en-US" sz="2400" dirty="0"/>
              <a:t>• Unsafe. </a:t>
            </a:r>
            <a:endParaRPr lang="ar-SA" sz="2400" dirty="0"/>
          </a:p>
          <a:p>
            <a:r>
              <a:rPr lang="en-US" sz="2400" dirty="0"/>
              <a:t>• It is difficult to back up</a:t>
            </a:r>
          </a:p>
        </p:txBody>
      </p:sp>
    </p:spTree>
    <p:extLst>
      <p:ext uri="{BB962C8B-B14F-4D97-AF65-F5344CB8AC3E}">
        <p14:creationId xmlns:p14="http://schemas.microsoft.com/office/powerpoint/2010/main" val="2895688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9808-4334-4479-9B8C-E3469DE1DD6A}"/>
              </a:ext>
            </a:extLst>
          </p:cNvPr>
          <p:cNvSpPr>
            <a:spLocks noGrp="1"/>
          </p:cNvSpPr>
          <p:nvPr>
            <p:ph type="title"/>
          </p:nvPr>
        </p:nvSpPr>
        <p:spPr/>
        <p:txBody>
          <a:bodyPr>
            <a:normAutofit fontScale="90000"/>
          </a:bodyPr>
          <a:lstStyle/>
          <a:p>
            <a:r>
              <a:rPr lang="en-US" dirty="0"/>
              <a:t>Types of Networks in terms of Communication Method</a:t>
            </a:r>
          </a:p>
        </p:txBody>
      </p:sp>
      <p:sp>
        <p:nvSpPr>
          <p:cNvPr id="3" name="Content Placeholder 2">
            <a:extLst>
              <a:ext uri="{FF2B5EF4-FFF2-40B4-BE49-F238E27FC236}">
                <a16:creationId xmlns:a16="http://schemas.microsoft.com/office/drawing/2014/main" id="{DB79614C-5CFD-4A6D-8AF9-51951D03A9ED}"/>
              </a:ext>
            </a:extLst>
          </p:cNvPr>
          <p:cNvSpPr>
            <a:spLocks noGrp="1"/>
          </p:cNvSpPr>
          <p:nvPr>
            <p:ph idx="1"/>
          </p:nvPr>
        </p:nvSpPr>
        <p:spPr>
          <a:xfrm>
            <a:off x="209862" y="2587751"/>
            <a:ext cx="11018970" cy="4127841"/>
          </a:xfrm>
        </p:spPr>
        <p:txBody>
          <a:bodyPr/>
          <a:lstStyle/>
          <a:p>
            <a:r>
              <a:rPr lang="en-US" b="1" dirty="0"/>
              <a:t>Second: Client and Server Network </a:t>
            </a:r>
            <a:endParaRPr lang="ar-SA" b="1" dirty="0"/>
          </a:p>
          <a:p>
            <a:r>
              <a:rPr lang="en-US" dirty="0"/>
              <a:t>It is a set of devices (client) connected to a central device (server) that contains data and software and controls the reception and transmission of data between connected devices and manages most processes on the network as in the figure (4- 14). This network may contain more than one server depending on the size of the network, the amount and nature of the work and tasks required by the network. They are more suitable for large companies and banks.</a:t>
            </a:r>
          </a:p>
        </p:txBody>
      </p:sp>
    </p:spTree>
    <p:extLst>
      <p:ext uri="{BB962C8B-B14F-4D97-AF65-F5344CB8AC3E}">
        <p14:creationId xmlns:p14="http://schemas.microsoft.com/office/powerpoint/2010/main" val="803336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0853-70C6-4BCE-B56C-04C68F469377}"/>
              </a:ext>
            </a:extLst>
          </p:cNvPr>
          <p:cNvSpPr>
            <a:spLocks noGrp="1"/>
          </p:cNvSpPr>
          <p:nvPr>
            <p:ph type="title"/>
          </p:nvPr>
        </p:nvSpPr>
        <p:spPr/>
        <p:txBody>
          <a:bodyPr>
            <a:normAutofit fontScale="90000"/>
          </a:bodyPr>
          <a:lstStyle/>
          <a:p>
            <a:r>
              <a:rPr lang="en-US" dirty="0"/>
              <a:t>Types of Networks in terms of Communication Method</a:t>
            </a:r>
          </a:p>
        </p:txBody>
      </p:sp>
      <p:pic>
        <p:nvPicPr>
          <p:cNvPr id="5" name="Content Placeholder 4">
            <a:extLst>
              <a:ext uri="{FF2B5EF4-FFF2-40B4-BE49-F238E27FC236}">
                <a16:creationId xmlns:a16="http://schemas.microsoft.com/office/drawing/2014/main" id="{CAC58435-48CC-42C7-9DC0-7055DE398041}"/>
              </a:ext>
            </a:extLst>
          </p:cNvPr>
          <p:cNvPicPr>
            <a:picLocks noGrp="1" noChangeAspect="1"/>
          </p:cNvPicPr>
          <p:nvPr>
            <p:ph idx="1"/>
          </p:nvPr>
        </p:nvPicPr>
        <p:blipFill rotWithShape="1">
          <a:blip r:embed="rId2"/>
          <a:srcRect l="62453" t="42536" r="9842" b="32838"/>
          <a:stretch/>
        </p:blipFill>
        <p:spPr>
          <a:xfrm>
            <a:off x="7788123" y="3948448"/>
            <a:ext cx="4005294" cy="2002647"/>
          </a:xfrm>
        </p:spPr>
      </p:pic>
      <p:sp>
        <p:nvSpPr>
          <p:cNvPr id="7" name="TextBox 6">
            <a:extLst>
              <a:ext uri="{FF2B5EF4-FFF2-40B4-BE49-F238E27FC236}">
                <a16:creationId xmlns:a16="http://schemas.microsoft.com/office/drawing/2014/main" id="{B875540D-3280-427C-9D68-846952589515}"/>
              </a:ext>
            </a:extLst>
          </p:cNvPr>
          <p:cNvSpPr txBox="1"/>
          <p:nvPr/>
        </p:nvSpPr>
        <p:spPr>
          <a:xfrm>
            <a:off x="254833" y="2531079"/>
            <a:ext cx="7533290" cy="4154984"/>
          </a:xfrm>
          <a:prstGeom prst="rect">
            <a:avLst/>
          </a:prstGeom>
          <a:noFill/>
        </p:spPr>
        <p:txBody>
          <a:bodyPr wrap="square">
            <a:spAutoFit/>
          </a:bodyPr>
          <a:lstStyle/>
          <a:p>
            <a:r>
              <a:rPr lang="en-US" sz="2200" b="1" dirty="0"/>
              <a:t>Advantages of server and client networks</a:t>
            </a:r>
            <a:endParaRPr lang="ar-SA" sz="2200" b="1" dirty="0"/>
          </a:p>
          <a:p>
            <a:r>
              <a:rPr lang="en-US" sz="2200" dirty="0"/>
              <a:t> • Can handle thousands of devices </a:t>
            </a:r>
            <a:endParaRPr lang="ar-SA" sz="2200" dirty="0"/>
          </a:p>
          <a:p>
            <a:r>
              <a:rPr lang="en-US" sz="2200" dirty="0"/>
              <a:t>• Easy to backup </a:t>
            </a:r>
            <a:endParaRPr lang="ar-SA" sz="2200" dirty="0"/>
          </a:p>
          <a:p>
            <a:r>
              <a:rPr lang="en-US" sz="2200" dirty="0"/>
              <a:t>• Easy modification and control of the network and its management</a:t>
            </a:r>
            <a:endParaRPr lang="ar-SA" sz="2200" dirty="0"/>
          </a:p>
          <a:p>
            <a:r>
              <a:rPr lang="en-US" sz="2200" dirty="0"/>
              <a:t> • Easy data and network security </a:t>
            </a:r>
            <a:endParaRPr lang="ar-SA" sz="2200" dirty="0"/>
          </a:p>
          <a:p>
            <a:r>
              <a:rPr lang="en-US" sz="2200" dirty="0"/>
              <a:t>• The possibility of increasing the number of devices and software at any time and easily Server and client network disadvantages </a:t>
            </a:r>
            <a:endParaRPr lang="ar-SA" sz="2200" dirty="0"/>
          </a:p>
          <a:p>
            <a:r>
              <a:rPr lang="en-US" sz="2200" dirty="0"/>
              <a:t>• High cost of having a high-specification server and other devices </a:t>
            </a:r>
            <a:endParaRPr lang="ar-SA" sz="2200" dirty="0"/>
          </a:p>
          <a:p>
            <a:r>
              <a:rPr lang="en-US" sz="2200" dirty="0"/>
              <a:t>• Server failure causes the entire network to stop.</a:t>
            </a:r>
          </a:p>
        </p:txBody>
      </p:sp>
    </p:spTree>
    <p:extLst>
      <p:ext uri="{BB962C8B-B14F-4D97-AF65-F5344CB8AC3E}">
        <p14:creationId xmlns:p14="http://schemas.microsoft.com/office/powerpoint/2010/main" val="406561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655D-A617-4823-B8DC-87A40E70A3E9}"/>
              </a:ext>
            </a:extLst>
          </p:cNvPr>
          <p:cNvSpPr>
            <a:spLocks noGrp="1"/>
          </p:cNvSpPr>
          <p:nvPr>
            <p:ph type="title"/>
          </p:nvPr>
        </p:nvSpPr>
        <p:spPr>
          <a:xfrm>
            <a:off x="961644" y="-28379"/>
            <a:ext cx="10268712" cy="867828"/>
          </a:xfrm>
        </p:spPr>
        <p:txBody>
          <a:bodyPr>
            <a:normAutofit/>
          </a:bodyPr>
          <a:lstStyle/>
          <a:p>
            <a:r>
              <a:rPr lang="en-US" sz="2400" dirty="0"/>
              <a:t>Types of Networks in terms of Communication Method</a:t>
            </a:r>
          </a:p>
        </p:txBody>
      </p:sp>
      <p:pic>
        <p:nvPicPr>
          <p:cNvPr id="5" name="Picture 4">
            <a:extLst>
              <a:ext uri="{FF2B5EF4-FFF2-40B4-BE49-F238E27FC236}">
                <a16:creationId xmlns:a16="http://schemas.microsoft.com/office/drawing/2014/main" id="{ED4B7D1A-5A51-44D9-8D8D-CE53557158E9}"/>
              </a:ext>
            </a:extLst>
          </p:cNvPr>
          <p:cNvPicPr>
            <a:picLocks noChangeAspect="1"/>
          </p:cNvPicPr>
          <p:nvPr/>
        </p:nvPicPr>
        <p:blipFill rotWithShape="1">
          <a:blip r:embed="rId2"/>
          <a:srcRect l="60962" t="42734" r="5000" b="9867"/>
          <a:stretch/>
        </p:blipFill>
        <p:spPr>
          <a:xfrm>
            <a:off x="622436" y="839449"/>
            <a:ext cx="10947128" cy="5807087"/>
          </a:xfrm>
          <a:prstGeom prst="rect">
            <a:avLst/>
          </a:prstGeom>
        </p:spPr>
      </p:pic>
    </p:spTree>
    <p:extLst>
      <p:ext uri="{BB962C8B-B14F-4D97-AF65-F5344CB8AC3E}">
        <p14:creationId xmlns:p14="http://schemas.microsoft.com/office/powerpoint/2010/main" val="319156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D37-3B7C-4A33-8F5B-5EF8F0B7C663}"/>
              </a:ext>
            </a:extLst>
          </p:cNvPr>
          <p:cNvSpPr>
            <a:spLocks noGrp="1"/>
          </p:cNvSpPr>
          <p:nvPr>
            <p:ph type="title"/>
          </p:nvPr>
        </p:nvSpPr>
        <p:spPr/>
        <p:txBody>
          <a:bodyPr>
            <a:normAutofit fontScale="90000"/>
          </a:bodyPr>
          <a:lstStyle/>
          <a:p>
            <a:r>
              <a:rPr lang="en-US" dirty="0"/>
              <a:t>knowing Computer Network</a:t>
            </a:r>
          </a:p>
        </p:txBody>
      </p:sp>
      <p:sp>
        <p:nvSpPr>
          <p:cNvPr id="3" name="Content Placeholder 2">
            <a:extLst>
              <a:ext uri="{FF2B5EF4-FFF2-40B4-BE49-F238E27FC236}">
                <a16:creationId xmlns:a16="http://schemas.microsoft.com/office/drawing/2014/main" id="{9B156606-63A0-43C9-B6D2-FDFC8AA04E99}"/>
              </a:ext>
            </a:extLst>
          </p:cNvPr>
          <p:cNvSpPr>
            <a:spLocks noGrp="1"/>
          </p:cNvSpPr>
          <p:nvPr>
            <p:ph idx="1"/>
          </p:nvPr>
        </p:nvSpPr>
        <p:spPr/>
        <p:txBody>
          <a:bodyPr/>
          <a:lstStyle/>
          <a:p>
            <a:r>
              <a:rPr lang="en-US" dirty="0"/>
              <a:t>Computer network definition: Is a group of computers and other devices connected to each other to share resources (hardware and software) and exchange and transfer data and information.</a:t>
            </a:r>
          </a:p>
          <a:p>
            <a:r>
              <a:rPr lang="en-US" dirty="0"/>
              <a:t>Figure 4.1 gives an example of a small network made up of a number of computers and accessories (printer and scanner) and a device to connect network components and lines of communication.</a:t>
            </a:r>
          </a:p>
        </p:txBody>
      </p:sp>
    </p:spTree>
    <p:extLst>
      <p:ext uri="{BB962C8B-B14F-4D97-AF65-F5344CB8AC3E}">
        <p14:creationId xmlns:p14="http://schemas.microsoft.com/office/powerpoint/2010/main" val="290514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4F0E-20ED-4CD7-86BF-D1ACC3704E9B}"/>
              </a:ext>
            </a:extLst>
          </p:cNvPr>
          <p:cNvSpPr>
            <a:spLocks noGrp="1"/>
          </p:cNvSpPr>
          <p:nvPr>
            <p:ph type="title"/>
          </p:nvPr>
        </p:nvSpPr>
        <p:spPr>
          <a:xfrm>
            <a:off x="254833" y="317814"/>
            <a:ext cx="11767277" cy="1700784"/>
          </a:xfrm>
        </p:spPr>
        <p:txBody>
          <a:bodyPr>
            <a:normAutofit fontScale="90000"/>
          </a:bodyPr>
          <a:lstStyle/>
          <a:p>
            <a:r>
              <a:rPr lang="en-US" dirty="0"/>
              <a:t>Simple Model for Computer Network</a:t>
            </a:r>
          </a:p>
        </p:txBody>
      </p:sp>
      <p:pic>
        <p:nvPicPr>
          <p:cNvPr id="5" name="Content Placeholder 4">
            <a:extLst>
              <a:ext uri="{FF2B5EF4-FFF2-40B4-BE49-F238E27FC236}">
                <a16:creationId xmlns:a16="http://schemas.microsoft.com/office/drawing/2014/main" id="{4FE3D48A-887D-4106-B979-7CD5BF5EEF0A}"/>
              </a:ext>
            </a:extLst>
          </p:cNvPr>
          <p:cNvPicPr>
            <a:picLocks noGrp="1" noChangeAspect="1"/>
          </p:cNvPicPr>
          <p:nvPr>
            <p:ph idx="1"/>
          </p:nvPr>
        </p:nvPicPr>
        <p:blipFill rotWithShape="1">
          <a:blip r:embed="rId2"/>
          <a:srcRect l="5991" t="50066" r="59964" b="16737"/>
          <a:stretch/>
        </p:blipFill>
        <p:spPr>
          <a:xfrm>
            <a:off x="1921413" y="2459140"/>
            <a:ext cx="8019756" cy="4398860"/>
          </a:xfrm>
        </p:spPr>
      </p:pic>
    </p:spTree>
    <p:extLst>
      <p:ext uri="{BB962C8B-B14F-4D97-AF65-F5344CB8AC3E}">
        <p14:creationId xmlns:p14="http://schemas.microsoft.com/office/powerpoint/2010/main" val="75629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4066-652C-48FA-9E95-D9DD3244288B}"/>
              </a:ext>
            </a:extLst>
          </p:cNvPr>
          <p:cNvSpPr>
            <a:spLocks noGrp="1"/>
          </p:cNvSpPr>
          <p:nvPr>
            <p:ph type="title"/>
          </p:nvPr>
        </p:nvSpPr>
        <p:spPr/>
        <p:txBody>
          <a:bodyPr/>
          <a:lstStyle/>
          <a:p>
            <a:r>
              <a:rPr lang="en-US" dirty="0"/>
              <a:t>Network Importance</a:t>
            </a:r>
          </a:p>
        </p:txBody>
      </p:sp>
      <p:sp>
        <p:nvSpPr>
          <p:cNvPr id="3" name="Content Placeholder 2">
            <a:extLst>
              <a:ext uri="{FF2B5EF4-FFF2-40B4-BE49-F238E27FC236}">
                <a16:creationId xmlns:a16="http://schemas.microsoft.com/office/drawing/2014/main" id="{9534512F-9DFE-41D4-AD82-D9D176798D0D}"/>
              </a:ext>
            </a:extLst>
          </p:cNvPr>
          <p:cNvSpPr>
            <a:spLocks noGrp="1"/>
          </p:cNvSpPr>
          <p:nvPr>
            <p:ph idx="1"/>
          </p:nvPr>
        </p:nvSpPr>
        <p:spPr>
          <a:xfrm>
            <a:off x="149902" y="2587752"/>
            <a:ext cx="11902190" cy="4270248"/>
          </a:xfrm>
        </p:spPr>
        <p:txBody>
          <a:bodyPr>
            <a:normAutofit fontScale="92500" lnSpcReduction="10000"/>
          </a:bodyPr>
          <a:lstStyle/>
          <a:p>
            <a:r>
              <a:rPr lang="en-US" dirty="0"/>
              <a:t>There are many benefits for computer network users, including: </a:t>
            </a:r>
          </a:p>
          <a:p>
            <a:r>
              <a:rPr lang="en-US" dirty="0"/>
              <a:t>• Share programs, data and information. </a:t>
            </a:r>
          </a:p>
          <a:p>
            <a:r>
              <a:rPr lang="en-US" dirty="0"/>
              <a:t>• Device sharing: such as printer, scanner, storage devices, etc. </a:t>
            </a:r>
          </a:p>
          <a:p>
            <a:r>
              <a:rPr lang="en-US" dirty="0"/>
              <a:t>• The possibility of expanding the area covered by the network and increasing the number of computers and other devices at the lowest cost. </a:t>
            </a:r>
          </a:p>
          <a:p>
            <a:r>
              <a:rPr lang="en-US" dirty="0"/>
              <a:t>• The ability to communicate and exchange messages and files between users via email. Saving time, effort and money in data transfer </a:t>
            </a:r>
          </a:p>
          <a:p>
            <a:r>
              <a:rPr lang="en-US" dirty="0"/>
              <a:t>• The ability to centralize the network by the network administrator, which eases the burden of solving problems on users. </a:t>
            </a:r>
          </a:p>
        </p:txBody>
      </p:sp>
    </p:spTree>
    <p:extLst>
      <p:ext uri="{BB962C8B-B14F-4D97-AF65-F5344CB8AC3E}">
        <p14:creationId xmlns:p14="http://schemas.microsoft.com/office/powerpoint/2010/main" val="244912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0BFB-B65C-4F2E-AEB7-CEE99522D2D3}"/>
              </a:ext>
            </a:extLst>
          </p:cNvPr>
          <p:cNvSpPr>
            <a:spLocks noGrp="1"/>
          </p:cNvSpPr>
          <p:nvPr>
            <p:ph type="title"/>
          </p:nvPr>
        </p:nvSpPr>
        <p:spPr/>
        <p:txBody>
          <a:bodyPr/>
          <a:lstStyle/>
          <a:p>
            <a:r>
              <a:rPr lang="en-US" dirty="0"/>
              <a:t>Networks Types</a:t>
            </a:r>
          </a:p>
        </p:txBody>
      </p:sp>
      <p:sp>
        <p:nvSpPr>
          <p:cNvPr id="3" name="Content Placeholder 2">
            <a:extLst>
              <a:ext uri="{FF2B5EF4-FFF2-40B4-BE49-F238E27FC236}">
                <a16:creationId xmlns:a16="http://schemas.microsoft.com/office/drawing/2014/main" id="{8C638AEF-66EE-4429-936F-E7101B2127D8}"/>
              </a:ext>
            </a:extLst>
          </p:cNvPr>
          <p:cNvSpPr>
            <a:spLocks noGrp="1"/>
          </p:cNvSpPr>
          <p:nvPr>
            <p:ph idx="1"/>
          </p:nvPr>
        </p:nvSpPr>
        <p:spPr/>
        <p:txBody>
          <a:bodyPr/>
          <a:lstStyle/>
          <a:p>
            <a:r>
              <a:rPr lang="en-US" dirty="0"/>
              <a:t>Computer networks can be classified on the basis of several factors, including: </a:t>
            </a:r>
          </a:p>
          <a:p>
            <a:r>
              <a:rPr lang="en-US" dirty="0"/>
              <a:t>• Geographic network coverage </a:t>
            </a:r>
          </a:p>
          <a:p>
            <a:r>
              <a:rPr lang="en-US" dirty="0"/>
              <a:t>• How to connect network components together </a:t>
            </a:r>
          </a:p>
          <a:p>
            <a:r>
              <a:rPr lang="en-US" dirty="0"/>
              <a:t>• Network devices communication method </a:t>
            </a:r>
          </a:p>
          <a:p>
            <a:r>
              <a:rPr lang="en-US" dirty="0"/>
              <a:t>• The type of media, as shown in the figure (4- 2).</a:t>
            </a:r>
          </a:p>
        </p:txBody>
      </p:sp>
    </p:spTree>
    <p:extLst>
      <p:ext uri="{BB962C8B-B14F-4D97-AF65-F5344CB8AC3E}">
        <p14:creationId xmlns:p14="http://schemas.microsoft.com/office/powerpoint/2010/main" val="253737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DAA-50C0-42CB-BB45-E7F5EE6B8078}"/>
              </a:ext>
            </a:extLst>
          </p:cNvPr>
          <p:cNvSpPr>
            <a:spLocks noGrp="1"/>
          </p:cNvSpPr>
          <p:nvPr>
            <p:ph type="title"/>
          </p:nvPr>
        </p:nvSpPr>
        <p:spPr/>
        <p:txBody>
          <a:bodyPr/>
          <a:lstStyle/>
          <a:p>
            <a:r>
              <a:rPr lang="en-US" dirty="0"/>
              <a:t>Networks Types</a:t>
            </a:r>
          </a:p>
        </p:txBody>
      </p:sp>
      <p:pic>
        <p:nvPicPr>
          <p:cNvPr id="5" name="Content Placeholder 4">
            <a:extLst>
              <a:ext uri="{FF2B5EF4-FFF2-40B4-BE49-F238E27FC236}">
                <a16:creationId xmlns:a16="http://schemas.microsoft.com/office/drawing/2014/main" id="{6C890C72-E671-4FD3-82D1-B98B9574C400}"/>
              </a:ext>
            </a:extLst>
          </p:cNvPr>
          <p:cNvPicPr>
            <a:picLocks noGrp="1" noChangeAspect="1"/>
          </p:cNvPicPr>
          <p:nvPr>
            <p:ph idx="1"/>
          </p:nvPr>
        </p:nvPicPr>
        <p:blipFill rotWithShape="1">
          <a:blip r:embed="rId2"/>
          <a:srcRect l="5611" t="40371" r="58975" b="35688"/>
          <a:stretch/>
        </p:blipFill>
        <p:spPr>
          <a:xfrm>
            <a:off x="0" y="2400889"/>
            <a:ext cx="11721609" cy="4457111"/>
          </a:xfrm>
        </p:spPr>
      </p:pic>
    </p:spTree>
    <p:extLst>
      <p:ext uri="{BB962C8B-B14F-4D97-AF65-F5344CB8AC3E}">
        <p14:creationId xmlns:p14="http://schemas.microsoft.com/office/powerpoint/2010/main" val="4015062971"/>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1C2031"/>
      </a:dk2>
      <a:lt2>
        <a:srgbClr val="F0F3F1"/>
      </a:lt2>
      <a:accent1>
        <a:srgbClr val="DD3397"/>
      </a:accent1>
      <a:accent2>
        <a:srgbClr val="CA21CB"/>
      </a:accent2>
      <a:accent3>
        <a:srgbClr val="9533DD"/>
      </a:accent3>
      <a:accent4>
        <a:srgbClr val="4A31CF"/>
      </a:accent4>
      <a:accent5>
        <a:srgbClr val="335FDD"/>
      </a:accent5>
      <a:accent6>
        <a:srgbClr val="2194CB"/>
      </a:accent6>
      <a:hlink>
        <a:srgbClr val="3F4BBF"/>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174</TotalTime>
  <Words>3100</Words>
  <Application>Microsoft Office PowerPoint</Application>
  <PresentationFormat>Widescreen</PresentationFormat>
  <Paragraphs>230</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Franklin Gothic Demi Cond</vt:lpstr>
      <vt:lpstr>Franklin Gothic Medium</vt:lpstr>
      <vt:lpstr>Wingdings</vt:lpstr>
      <vt:lpstr>JuxtaposeVTI</vt:lpstr>
      <vt:lpstr>Computer Networks and Internet</vt:lpstr>
      <vt:lpstr>Objectives</vt:lpstr>
      <vt:lpstr>Objectives</vt:lpstr>
      <vt:lpstr>Networks Introduction</vt:lpstr>
      <vt:lpstr>knowing Computer Network</vt:lpstr>
      <vt:lpstr>Simple Model for Computer Network</vt:lpstr>
      <vt:lpstr>Network Importance</vt:lpstr>
      <vt:lpstr>Networks Types</vt:lpstr>
      <vt:lpstr>Networks Types</vt:lpstr>
      <vt:lpstr>Networks Types According to the Geographic Coverage Area</vt:lpstr>
      <vt:lpstr>Local Area Network (LAN) </vt:lpstr>
      <vt:lpstr>Local Area Network attributes</vt:lpstr>
      <vt:lpstr>Networks Types According to the Geographic Coverage Area</vt:lpstr>
      <vt:lpstr>Metropolitan Area Network (MAN):  </vt:lpstr>
      <vt:lpstr>Metropolitan Area Network attributes:</vt:lpstr>
      <vt:lpstr>Third Wide Area Network (WAN)</vt:lpstr>
      <vt:lpstr>PowerPoint Presentation</vt:lpstr>
      <vt:lpstr>WideArea Network attributes</vt:lpstr>
      <vt:lpstr>differences between network types</vt:lpstr>
      <vt:lpstr>Types of networks in terms of communication media.</vt:lpstr>
      <vt:lpstr>COMMUNICATION MEDIA TYPES</vt:lpstr>
      <vt:lpstr>Identify wired commuincation media and distinguish its types.</vt:lpstr>
      <vt:lpstr>wired networks  </vt:lpstr>
      <vt:lpstr>Twisted pair features</vt:lpstr>
      <vt:lpstr>wired networks  </vt:lpstr>
      <vt:lpstr>Coaxial Cables  </vt:lpstr>
      <vt:lpstr>wired networks</vt:lpstr>
      <vt:lpstr>Fiber optics </vt:lpstr>
      <vt:lpstr>Comparison of wired media types</vt:lpstr>
      <vt:lpstr>Wireless Media</vt:lpstr>
      <vt:lpstr>Wireless Media</vt:lpstr>
      <vt:lpstr>Wireless Media</vt:lpstr>
      <vt:lpstr>Wireless Media</vt:lpstr>
      <vt:lpstr>Wireless Media</vt:lpstr>
      <vt:lpstr>Types of networks according to connection method</vt:lpstr>
      <vt:lpstr>Types of networks according to connection method</vt:lpstr>
      <vt:lpstr>Types of networks according to connection method</vt:lpstr>
      <vt:lpstr>Types of networks according to connection method</vt:lpstr>
      <vt:lpstr>Types of networks according to connection method</vt:lpstr>
      <vt:lpstr>Types of networks according to connection method</vt:lpstr>
      <vt:lpstr>Types of Networks in terms of Communication Method</vt:lpstr>
      <vt:lpstr>Types of Networks in terms of Communication Method</vt:lpstr>
      <vt:lpstr>Types of Networks in terms of Communication Method</vt:lpstr>
      <vt:lpstr>Types of Networks in terms of Communication Method</vt:lpstr>
      <vt:lpstr>Types of Networks in terms of Communication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Internet</dc:title>
  <dc:creator>samar aldakheel</dc:creator>
  <cp:lastModifiedBy>samar aldakheel</cp:lastModifiedBy>
  <cp:revision>1</cp:revision>
  <dcterms:created xsi:type="dcterms:W3CDTF">2020-10-10T17:52:30Z</dcterms:created>
  <dcterms:modified xsi:type="dcterms:W3CDTF">2020-10-12T08:31:49Z</dcterms:modified>
</cp:coreProperties>
</file>