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14" r:id="rId1"/>
  </p:sldMasterIdLst>
  <p:notesMasterIdLst>
    <p:notesMasterId r:id="rId35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نمط متوسط 4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37DE6A6-A868-4EAA-99DE-7DFF6EDDDF76}" type="datetimeFigureOut">
              <a:rPr lang="ar-SA" smtClean="0"/>
              <a:t>11/07/1439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00144CB-9A03-402F-9184-EC42A6A9A1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5986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144CB-9A03-402F-9184-EC42A6A9A1D5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4133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144CB-9A03-402F-9184-EC42A6A9A1D5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9909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144CB-9A03-402F-9184-EC42A6A9A1D5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65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8522-9A7C-456F-999D-011312BA3DD5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209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C655-7290-429B-A8AF-9B488F5DE01D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52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8DF4-6A37-4C7E-AA61-1250F900EDDA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807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37F8-A41F-4D3D-B41F-309B7E0514F8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331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A3588-64A6-4E7C-BF2A-5B7B75F575CC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5889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5F52-2DE6-4C18-8E3D-54E7F246C2DC}" type="uaqdatetime1">
              <a:rPr lang="ar-SA" smtClean="0"/>
              <a:t>10/07/1439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6925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D968-A9C9-459E-93D8-B55800D25DE3}" type="uaqdatetime1">
              <a:rPr lang="ar-SA" smtClean="0"/>
              <a:t>10/07/1439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6567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A660-2146-47CB-8AA4-7CFA9F35D24A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0686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EE67D-9496-4B6C-A9F6-8AC754128088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16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11877-DD01-4D00-BB59-B8A1A7F226D3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600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9372-B623-49F2-8D32-3ECBA0847D0C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725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F96F8-FE40-4909-862A-1BFD605CA5C9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487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C477-4A28-4113-AD4D-CA16FF40AADE}" type="uaqdatetime1">
              <a:rPr lang="ar-SA" smtClean="0"/>
              <a:t>10/07/1439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839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6C24C-4495-4A97-A28F-7B13ED483658}" type="uaqdatetime1">
              <a:rPr lang="ar-SA" smtClean="0"/>
              <a:t>10/07/1439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990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46F-FFFD-4B45-9F27-52099EF3F513}" type="uaqdatetime1">
              <a:rPr lang="ar-SA" smtClean="0"/>
              <a:t>10/07/1439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58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29A19-DC25-42A0-BA25-4E9139287D59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142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CB7F-D90D-40C2-ACFA-4651707EEBBF}" type="uaqdatetime1">
              <a:rPr lang="ar-SA" smtClean="0"/>
              <a:t>10/07/1439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85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4035C6-BC3F-415F-9FD3-ACE8471337B5}" type="uaqdatetime1">
              <a:rPr lang="ar-SA" smtClean="0"/>
              <a:t>10/07/1439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62CA1F-890F-47A7-816E-04622813A13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472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sz="quarter" idx="13"/>
          </p:nvPr>
        </p:nvSpPr>
        <p:spPr>
          <a:xfrm>
            <a:off x="611560" y="1196752"/>
            <a:ext cx="7772870" cy="482453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buClr>
                <a:prstClr val="black"/>
              </a:buClr>
              <a:buNone/>
            </a:pPr>
            <a:r>
              <a:rPr lang="ar-SA" sz="7200" b="1" dirty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الوحدة </a:t>
            </a:r>
            <a:r>
              <a:rPr lang="ar-SA" sz="7200" b="1" dirty="0" smtClean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الأولى: </a:t>
            </a:r>
            <a:r>
              <a:rPr lang="ar-SA" sz="5400" b="1" dirty="0" smtClean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الوحدة </a:t>
            </a:r>
            <a:r>
              <a:rPr lang="ar-SA" sz="5400" b="1" dirty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البنائية </a:t>
            </a:r>
            <a:r>
              <a:rPr lang="ar-SA" sz="5400" b="1" dirty="0" smtClean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وتطبيقاتها</a:t>
            </a:r>
          </a:p>
          <a:p>
            <a:pPr marL="0" lvl="0" indent="0" algn="ctr">
              <a:lnSpc>
                <a:spcPct val="150000"/>
              </a:lnSpc>
              <a:buClr>
                <a:prstClr val="black"/>
              </a:buClr>
              <a:buNone/>
            </a:pPr>
            <a:r>
              <a:rPr lang="ar-EG" sz="5400" b="1" dirty="0" smtClean="0">
                <a:solidFill>
                  <a:srgbClr val="FF0000"/>
                </a:solidFill>
                <a:latin typeface="Bookshelf Symbol 7" panose="05010101010101010101" pitchFamily="2" charset="2"/>
                <a:cs typeface="DecoType Naskh Variants" panose="02010400000000000000" pitchFamily="2" charset="-78"/>
              </a:rPr>
              <a:t>أولاً: بناء الكلمة</a:t>
            </a:r>
            <a:endParaRPr lang="ar-SA" sz="1400" dirty="0">
              <a:solidFill>
                <a:srgbClr val="FF0000"/>
              </a:solidFill>
              <a:latin typeface="Bookshelf Symbol 7" panose="05010101010101010101" pitchFamily="2" charset="2"/>
              <a:cs typeface="DecoType Naskh Variants" panose="02010400000000000000" pitchFamily="2" charset="-78"/>
            </a:endParaRP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6706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0687" y="692696"/>
            <a:ext cx="8507288" cy="5721499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ar-SA" sz="32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يؤثر موقع الصوت وترتيبه في الكلمة في معاني الكلمات</a:t>
            </a:r>
            <a:r>
              <a:rPr lang="ar-SA" sz="32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SA" sz="32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فالأصوات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(ج ب ر)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مثلا تتألف منها ست صور من الكلمات، لكل منها هيئة مختلفة، وفقا لترتيب موقع الصوت فيها، فنجد أن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(جَبَرَ)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تختلف عن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(بُرْج)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وعن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(رَجَب)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وعن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(جَرَب)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رغم اتفاقها جميعا في مادة الكلمة.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1980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611560" y="908720"/>
            <a:ext cx="7992888" cy="44644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SA" sz="2800" b="1" u="sng" dirty="0">
                <a:solidFill>
                  <a:srgbClr val="0070C0"/>
                </a:solidFill>
              </a:rPr>
              <a:t>3</a:t>
            </a:r>
            <a:r>
              <a:rPr lang="ar-SA" sz="32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 يؤدي تبديل صوت واحد مكان صوت آخر في الكلمات المتشابهة إلى تغيير الكلمة بنيةً ودلالةً.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فمثلا تختلف كلمة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قَال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عن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مَال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عن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كَال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عن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سَال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)، ويعود ذلك إلى اختلاف الصوت الأول من الكلمات السابقة.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66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331640" y="620688"/>
            <a:ext cx="714948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 تمثل الحركات التشكيلية على الكلمات مظهرًا صوتيًا.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الحركات (الفتحة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الضمة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الكسرة) تعد أصواتا تفرق بين عدد من الكلمات المتشابهة بنيويًا.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شِعْر      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شَعْر</a:t>
            </a:r>
            <a:endParaRPr lang="ar-SA" sz="3200" b="1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مُرْسِل    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مُرْسَل</a:t>
            </a:r>
            <a:endParaRPr lang="ar-SA" sz="3200" b="1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بِر        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بَر</a:t>
            </a:r>
            <a: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2193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131840" y="34092"/>
            <a:ext cx="4464496" cy="65860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ثانيًا: البُنية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71600" y="836712"/>
            <a:ext cx="7772870" cy="5256584"/>
          </a:xfrm>
        </p:spPr>
        <p:txBody>
          <a:bodyPr>
            <a:noAutofit/>
          </a:bodyPr>
          <a:lstStyle/>
          <a:p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للكلمة العربية بنية لغوية مخصوصة، وتتجلى هيئتها في أحد البنائين التاليين:</a:t>
            </a:r>
          </a:p>
          <a:p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الكلمة الحرة: </a:t>
            </a:r>
          </a:p>
          <a:p>
            <a:pPr marL="0" indent="0">
              <a:buNone/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الكلمة التي تمثل وحدة لغوية مستقلة في اللغة، مثل: 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رجل، كتب، مدرسة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الكلمة المقيَّدة: </a:t>
            </a:r>
            <a:endParaRPr lang="ar-SA" sz="2800" b="1" u="sng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وهي التي لا يمكن استخدامها منفردة في الكلام، بل يجب أن تتصل بالكلمة الحرة، فتغير شكلها ودلالتها، ومن أمثلتها في العربية: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0732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771800" y="0"/>
            <a:ext cx="4536504" cy="620688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ar-EG" sz="4000" b="1" dirty="0" smtClean="0">
                <a:solidFill>
                  <a:srgbClr val="FF0000"/>
                </a:solidFill>
              </a:rPr>
              <a:t>أمثلة الكلمة المقيدة</a:t>
            </a:r>
            <a:endParaRPr lang="ar-SA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76885384"/>
              </p:ext>
            </p:extLst>
          </p:nvPr>
        </p:nvGraphicFramePr>
        <p:xfrm>
          <a:off x="179512" y="764775"/>
          <a:ext cx="8784975" cy="5832649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928325"/>
                <a:gridCol w="2928325"/>
                <a:gridCol w="2928325"/>
              </a:tblGrid>
              <a:tr h="86142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الواو والنون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التذكير 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والجمع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معلمون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919457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الألف والتاء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التأنيث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والجمع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معلمات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80799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التاء المربوطة 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معنى التأنيث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كاتبة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80799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الألف المسندة إلى الفعل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المثنى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كتبا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80799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الواو المسندة إلى الفعل 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الجمع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كتبوا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94636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(</a:t>
                      </a:r>
                      <a:r>
                        <a:rPr lang="ar-SA" sz="2800" b="1" dirty="0" err="1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نا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) المسندة إلى الفعل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 على جماعة المتكلمين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كتب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ْ</a:t>
                      </a:r>
                      <a:r>
                        <a:rPr lang="ar-SA" sz="2800" b="1" dirty="0" err="1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نا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68143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النون المسندة إلى الفعل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للدلالة</a:t>
                      </a:r>
                      <a:r>
                        <a:rPr lang="ar-SA" sz="28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على النسوة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كتب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ْ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نَ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463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71600" y="620688"/>
            <a:ext cx="7715200" cy="5505475"/>
          </a:xfrm>
        </p:spPr>
        <p:txBody>
          <a:bodyPr>
            <a:norm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ويندرج في قائمة الكلمات المقيدة أيضا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الزوائد التي ترتبط بجذر الكلمة،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بِعَدِّها وسيلة من وسائل التوليد في العربية، التي تسمى (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الاشتقاق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هذه الزوائد تتألف من صوت أو أكثر، تضاف إلى أول جذر الكلمة، أو وسطه أو </a:t>
            </a:r>
            <a:r>
              <a:rPr lang="ar-EG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آ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خره، فتتغير بها صيغة الكلمة ودلالتها عن الكلمة التي تولدت منها، كأن نشتق من جذر الكلمة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سَعِد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كلمات نحو: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سَعيد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عود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ساع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سَاع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ِ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سَعَادة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س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عدى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ويشترط في ذلك عدم إسقاط حرف من جذر الكلمة، أو تغيير ترتيب الحروف الأصول فيه.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57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35496" y="1484784"/>
            <a:ext cx="8568952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الاسم،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وهو ما دل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على م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سمى، كالأعلام، وأسماء الأشياء، والمصادر، والمبهمات، نحو: خالد والجامعة وانتصار.</a:t>
            </a:r>
          </a:p>
          <a:p>
            <a:pPr marL="0" indent="0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الوصف،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وهو ما صيغ للدلالة على موصوف بالحدث على جهة الفاعلية، أو المفعولية، أو المبالغة أو التفضيل، نحو: كاتب ومكتوب وصبور وأكبر.</a:t>
            </a:r>
          </a:p>
          <a:p>
            <a:pPr marL="0" indent="0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الفعل،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وهو ما دل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على اقتران حدث وزمن، ودل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بصيغته على الزمن الذي ينقسم إلى:  الماضي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كتبَ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والمضارع (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أكتبُ، نكت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ُ، 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يكتب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ُ، تكتبُ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والأمر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اكتب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ْ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). 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16</a:t>
            </a:fld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259632" y="0"/>
            <a:ext cx="6840760" cy="12741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lvl="0" algn="ctr">
              <a:lnSpc>
                <a:spcPct val="120000"/>
              </a:lnSpc>
              <a:spcBef>
                <a:spcPts val="1000"/>
              </a:spcBef>
              <a:buClr>
                <a:prstClr val="black"/>
              </a:buClr>
            </a:pPr>
            <a:r>
              <a:rPr lang="ar-SA" sz="3200" b="1" u="sng" cap="all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الكلمات في اللغة العربية، الحر منها والمقيد لا تخرج عن أن تكون واحدة من الأقسام التالية:</a:t>
            </a:r>
          </a:p>
        </p:txBody>
      </p:sp>
    </p:spTree>
    <p:extLst>
      <p:ext uri="{BB962C8B-B14F-4D97-AF65-F5344CB8AC3E}">
        <p14:creationId xmlns:p14="http://schemas.microsoft.com/office/powerpoint/2010/main" val="3836712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547664" y="604005"/>
            <a:ext cx="7005464" cy="56494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4- الظروف: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الألفاظ التي تدل على الزمان والمكان، نحو: أين ومتى وإذ وحيث... إلخ.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5- الأدوات: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وتسمى أيضا حروف المعاني، كحروف النفي والنهي وحروف العطف وحروف الشرط...إلخ.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6- الضمير: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وهو ما دل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َّ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على الحاضر والغائب، 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فالحاضر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نحو: (ضمير المتكلم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وضمير المخا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طب،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واسم الإشارة)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والغائب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نحو: (ضمير الغائب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والأسماء الموصولة).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6622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15816" y="44624"/>
            <a:ext cx="4608512" cy="72008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ثالثًا: الدلالة (المعن</a:t>
            </a:r>
            <a:r>
              <a:rPr lang="ar-EG" b="1" dirty="0" smtClean="0">
                <a:solidFill>
                  <a:srgbClr val="FF0000"/>
                </a:solidFill>
              </a:rPr>
              <a:t>ى)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475656" y="908720"/>
            <a:ext cx="7200800" cy="561662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ليست الكلم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 هيئة صوتية وبنيوية فحسب، وإنما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يرتبط بالصوت والبنية أساس ثالث هو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الدلالة فكل كلمة تحمل رمزا دلاليا.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ورمزية الكلمة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تكمن في كونها تعكس المفهوم الفكري لها في ذهن المتكلم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فالكلمة رمز لغوي للمعنى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كما أن حركة اليد رمز إشاري لمعنى مقصود من الحركة.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وتعد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الكلمة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اللبنة الأولى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تمثل دلالة الجملة أو النص بشكل عام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9352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331640" y="476672"/>
            <a:ext cx="7355160" cy="5649491"/>
          </a:xfrm>
        </p:spPr>
        <p:txBody>
          <a:bodyPr>
            <a:normAutofit/>
          </a:bodyPr>
          <a:lstStyle/>
          <a:p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وتتجلى دلالة الكلمة في تمثلها في أحد الأمور الآتية: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الكلمة المستقلة،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الكلمة الحرة، نحو: رجل، امرأة، مدرسة.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أصغر من الكلمة المستقلة،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الكلمة المقيدة وتتمثل في الضمائر المتصلة وأحرف المضارعة وسين الاستقبال وكذلك حروف المعاني.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أكبر من الكلمة المستقلة،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التي تتكون من أكثر من كلمة ولكنها تحمل دلالة الكلمة الواحدة، نحو: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19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722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716016" y="44624"/>
            <a:ext cx="4320480" cy="10081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EG" sz="6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مقدمة الوحدة</a:t>
            </a:r>
            <a:endParaRPr lang="ar-SA" sz="6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136904" cy="4752528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ذكر الله عز وجل الل</a:t>
            </a:r>
            <a:r>
              <a:rPr lang="ar-EG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SA" sz="28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غة</a:t>
            </a: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مقام ذكر آياته الكبرى</a:t>
            </a:r>
            <a:r>
              <a:rPr lang="ar-EG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EG" sz="28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جعلها ن</a:t>
            </a:r>
            <a:r>
              <a:rPr lang="ar-EG" sz="2800" b="1" dirty="0" err="1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ظيرًا</a:t>
            </a:r>
            <a:r>
              <a:rPr lang="ar-EG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لخلق الإنسان، قال تعالى: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﴿خَلَقَ الْإِنْسَانَ * عَلَّمَهُ الْبَيَانَ ﴾ </a:t>
            </a:r>
            <a:endParaRPr lang="ar-EG" sz="2800" b="1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342900" indent="-342900">
              <a:buFontTx/>
              <a:buChar char="-"/>
            </a:pPr>
            <a:r>
              <a:rPr lang="ar-EG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وقد كرم الله الإنسان بأن جعل لغ</a:t>
            </a:r>
            <a:r>
              <a:rPr lang="ar-EG" sz="28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ته لغة بيان حتى تتسع لحمل رسالاته السماوية</a:t>
            </a:r>
            <a:r>
              <a:rPr lang="en-US" sz="2800" b="1" u="sng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800" b="1" u="sng" dirty="0" smtClean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457200" indent="-457200">
              <a:buFontTx/>
              <a:buChar char="-"/>
            </a:pP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فصا</a:t>
            </a:r>
            <a:r>
              <a:rPr lang="ar-EG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الإنسان في كلامه مُخيّرًا لا مسيرًا </a:t>
            </a:r>
            <a:r>
              <a:rPr lang="ar-SA" sz="28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فيها  كسائر الخلق الذين يتواصلون بلغة غريزية تقضي حاجاتهم الأساسية لا يجاوزونها بشيء.</a:t>
            </a:r>
            <a:endParaRPr lang="ar-SA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6881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140022" y="826894"/>
            <a:ext cx="7318648" cy="60486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أ/ المركب التعبيري،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نحو: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البيت الحرام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فهو مع كونه مركبا من كلمتين مستقلتين إلا أنه لا يمكن أن تمثل كل كلمة فيه معنى مستقلا وتدل على المعنى العام المفهوم من المركب.</a:t>
            </a:r>
          </a:p>
          <a:p>
            <a:pPr>
              <a:lnSpc>
                <a:spcPct val="10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ب/ طائفة من الجمل المندرجة فيما يسم</a:t>
            </a:r>
            <a:r>
              <a:rPr lang="ar-EG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ى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(الأمثال):</a:t>
            </a:r>
          </a:p>
          <a:p>
            <a:pPr>
              <a:lnSpc>
                <a:spcPct val="10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 تمثل في مجموعها معنى كلمة واحدة، مثل قول العرب: 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مواعيد عرقوب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وتعني الخُلْف، أي خُلف المواعيد.</a:t>
            </a:r>
          </a:p>
          <a:p>
            <a:pPr>
              <a:lnSpc>
                <a:spcPct val="10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ج/ الجمل المنحوتة،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نحو: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حض</a:t>
            </a:r>
            <a:r>
              <a:rPr lang="ar-EG" sz="2800" b="1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رموت</a:t>
            </a:r>
            <a:r>
              <a:rPr lang="ar-EG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حوقلة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بسملة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1143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3768" y="44624"/>
            <a:ext cx="5401741" cy="866266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دور الكلمة في تركيب الجملة</a:t>
            </a:r>
            <a:endParaRPr lang="ar-SA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043608" y="1124744"/>
            <a:ext cx="7415062" cy="525658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تعد الكلمة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أداة اللغة الأولى التي يستهل بها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المتكلم أو الكاتب كلامه فيتواصل به مع الجماعة اللغوية الواحدة، 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فهي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أداة التعبير عن الفكر ومرآته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وهي رموز الأشياء التي نراها ونسمعها من حولنا؛ 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لذا فإن أي اختلال في اختيارها ومناسبتها للفكرة ينعكس سلبا على عملية الاتصال بين الكاتب والقارئ، ومن ثم تحقيق الغاية التعبيرية.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2571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71600" y="548680"/>
            <a:ext cx="7777328" cy="6624736"/>
          </a:xfrm>
        </p:spPr>
        <p:txBody>
          <a:bodyPr>
            <a:noAutofit/>
          </a:bodyPr>
          <a:lstStyle/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وعلى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قدر محافظة أهل اللغة على كنوزهم اللفظية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وتوسع استخدامها </a:t>
            </a:r>
          </a:p>
          <a:p>
            <a:pPr marL="0" indent="0">
              <a:buNone/>
            </a:pPr>
            <a:r>
              <a:rPr lang="ar-SA" sz="28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تتحقق درجة عالية من التفاهم والتواصل بينهم، 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بل 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إن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إبقاء المتكلمين على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تفعيل تداول الألفاظ والحفاظ على هويتها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يعمل عل</a:t>
            </a:r>
            <a:r>
              <a:rPr lang="ar-EG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ى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بقائها وسيلة تواصل بين الأجيال السابقة واللاحقة، وآلة استمرارية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اللغة وديمومتها.</a:t>
            </a:r>
          </a:p>
          <a:p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ونظرًا </a:t>
            </a:r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لهذه المكا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</a:t>
            </a:r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 للألفاظ، فقد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اعتن</a:t>
            </a:r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ى بها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علماء اللغة فوضعوا الأسس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والمعايير التي تأخذ بيد الكاتب إلى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اتقان استخدامها في التعبير، وتوخي سلامة اختيارها بما يلائم أغراض الكلام، وتجنب أسباب الغموض واللبس لدى القراء والمتلقين بشكل عام.  </a:t>
            </a:r>
            <a:endParaRPr lang="ar-SA" sz="2800" b="1" u="sng" dirty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1604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987824" y="44624"/>
            <a:ext cx="4608512" cy="79208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4- أسس اختيار الكلمة</a:t>
            </a:r>
            <a:endParaRPr lang="ar-SA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971601" y="842776"/>
            <a:ext cx="7848872" cy="5616624"/>
          </a:xfrm>
        </p:spPr>
        <p:txBody>
          <a:bodyPr>
            <a:noAutofit/>
          </a:bodyPr>
          <a:lstStyle/>
          <a:p>
            <a:r>
              <a:rPr lang="ar-SA" sz="3200" b="1" u="sng" dirty="0" smtClean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الأسس الصحيحة لاختيار الكاتب كلماته:</a:t>
            </a:r>
          </a:p>
          <a:p>
            <a:r>
              <a:rPr lang="ar-SA" sz="32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أ/ معايير سلامة المعنى:</a:t>
            </a:r>
            <a:endParaRPr lang="ar-SA" sz="3200" b="1" u="sng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الكاتب أن يأخذ بأسباب سلامة المعاني وملاءمة اللفظة للغرض التعبيري عن الفكرة ويتحقق هذا في تطبيق عدة شروط، منها:</a:t>
            </a:r>
          </a:p>
          <a:p>
            <a:pPr marL="0" indent="0">
              <a:buNone/>
            </a:pPr>
            <a:r>
              <a:rPr lang="ar-SA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يتحقق من دقة معنى الكلمة، ومدى ملاءمتها للموضع الذي وضعت فيه.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ومتى تردد الكاتب في معنى كلمة فعليه الرجوع للمعاجم.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3596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899592" y="1124744"/>
            <a:ext cx="7704856" cy="55054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يمتلك الكاتب القدرة على المواءمة بين اللفظ والمحتوى الموضوعي للنص المكتوب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فيتمكن من التمييز بين الأغراض الكتابية المختلفة، كالفرق بين الكتابة الذاتية والعلمية والاجتماعية والسياسية وغيرها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ليعلم أن لكل منها ألفاظها التي تلائمها دلاليا.</a:t>
            </a:r>
          </a:p>
          <a:p>
            <a:pPr marL="0" indent="0">
              <a:buNone/>
            </a:pPr>
            <a:endParaRPr lang="ar-SA" sz="18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2956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187624" y="980728"/>
            <a:ext cx="7499176" cy="55774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buClr>
                <a:prstClr val="black"/>
              </a:buClr>
            </a:pPr>
            <a:r>
              <a:rPr lang="ar-SA" sz="2800" dirty="0">
                <a:solidFill>
                  <a:srgbClr val="FF0000"/>
                </a:solidFill>
              </a:rPr>
              <a:t>3</a:t>
            </a:r>
            <a:r>
              <a:rPr lang="ar-SA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يستشعر قيمة الترادف في عملية الإثراء الكتابي</a:t>
            </a:r>
            <a:r>
              <a:rPr 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EG" sz="2800" b="1" u="sng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وأن المترادفات تقوم بدور فعال في تفسير كثير من المعاني، </a:t>
            </a:r>
            <a:r>
              <a:rPr 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</a:t>
            </a:r>
            <a:r>
              <a:rPr 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يشق على القارئ فهمها من </a:t>
            </a:r>
            <a:r>
              <a:rPr 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جهة</a:t>
            </a:r>
            <a:r>
              <a:rPr lang="ar-EG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وتمنح الكتابة ثراء لغويا ودلاليا وجماليا من جهة أخرى.</a:t>
            </a:r>
          </a:p>
          <a:p>
            <a:pPr lvl="0">
              <a:lnSpc>
                <a:spcPct val="150000"/>
              </a:lnSpc>
              <a:buClr>
                <a:prstClr val="black"/>
              </a:buClr>
            </a:pPr>
            <a:r>
              <a:rPr lang="ar-SA" sz="28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وحتى </a:t>
            </a:r>
            <a:r>
              <a:rPr lang="ar-SA" sz="2800" b="1" u="sng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يتحقق لديه الثراء اللفظي عليه أن يكثر من قراءة الكتب ذات اللغة الراقية. </a:t>
            </a:r>
            <a:endParaRPr lang="ar-SA" sz="2800" b="1" u="sng" dirty="0" smtClean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>
              <a:lnSpc>
                <a:spcPct val="150000"/>
              </a:lnSpc>
              <a:buClr>
                <a:prstClr val="black"/>
              </a:buClr>
            </a:pPr>
            <a:r>
              <a:rPr lang="ar-EG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مثل: هذا ما كنت </a:t>
            </a:r>
            <a:r>
              <a:rPr lang="ar-EG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آمله،  (وأرتجيه، وأبتغيه، وأتمناه، وأترقبه</a:t>
            </a:r>
            <a:r>
              <a:rPr lang="ar-EG" sz="2800" b="1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،۔۔۔)</a:t>
            </a:r>
            <a:endParaRPr lang="ar-SA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lvl="0">
              <a:lnSpc>
                <a:spcPct val="150000"/>
              </a:lnSpc>
              <a:buClr>
                <a:prstClr val="black"/>
              </a:buClr>
            </a:pPr>
            <a:endParaRPr lang="ar-SA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ar-SA" sz="1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422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115616" y="692696"/>
            <a:ext cx="7437512" cy="564949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يستشعر</a:t>
            </a:r>
            <a:r>
              <a:rPr lang="ar-SA" sz="2800" b="1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أهمية الترابط اللفظي في الجملة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وأن اللفظة ذات رباط علائقي مع كلمات أخرى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>
              <a:lnSpc>
                <a:spcPct val="10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وأن معناها لا يتضح بشكل كلي إلا بتلازمها مع الكلمات الأخرى في الجملة؛</a:t>
            </a:r>
          </a:p>
          <a:p>
            <a:pPr algn="just">
              <a:lnSpc>
                <a:spcPct val="10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لذا عليه أن يعرف كيف ينتقي الكلمة من جه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وأن يتلمس مدى ملاءمتها لأخواتها من الكلمات في الجملة الواحدة. </a:t>
            </a:r>
          </a:p>
          <a:p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8049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403648" y="836712"/>
            <a:ext cx="6717432" cy="56494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5-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يميز الكلمات دلاليا في ظل الاختلافات السياقية، ومدى ملاءمة الكلمة لموضعها </a:t>
            </a:r>
            <a:r>
              <a:rPr lang="ar-SA" sz="2800" b="1" u="sng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السياقي</a:t>
            </a:r>
            <a:r>
              <a:rPr lang="ar-EG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endParaRPr lang="ar-SA" sz="2800" b="1" u="sng" dirty="0" smtClean="0">
              <a:solidFill>
                <a:srgbClr val="0070C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وقد اعتن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ى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اللغويون من القدماء والمحدثين بأهمية السياق في تفسير الكلمات، فكانوا يستشعرون قيمته في تحديد معنى الكلمة، فمثلا كلمة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أخذ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تتعدد معانيها باختلاف السياقات التي ترد فيها، فنقول:</a:t>
            </a:r>
          </a:p>
          <a:p>
            <a:pPr marL="0" indent="0">
              <a:buNone/>
            </a:pP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38463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عنصر نائب للمحتوى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41821726"/>
              </p:ext>
            </p:extLst>
          </p:nvPr>
        </p:nvGraphicFramePr>
        <p:xfrm>
          <a:off x="395536" y="1052736"/>
          <a:ext cx="8229600" cy="4384918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4114800"/>
                <a:gridCol w="4114800"/>
              </a:tblGrid>
              <a:tr h="9660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أخذ</a:t>
                      </a:r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في</a:t>
                      </a:r>
                      <a:r>
                        <a:rPr lang="ar-SA" sz="36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الأمر 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شرع فيه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618532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أخذ</a:t>
                      </a:r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الله فلانا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أهلكه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9660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أخذ</a:t>
                      </a:r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فلانا بذنبه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جازاه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8466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أخذ</a:t>
                      </a:r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فلان مأخذه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سار سيرته وتخلق بأخلاقه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9660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أخذ</a:t>
                      </a:r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عليه الأرض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ضيَّق عليه</a:t>
                      </a:r>
                      <a:r>
                        <a:rPr lang="ar-SA" sz="36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س</a:t>
                      </a:r>
                      <a:r>
                        <a:rPr lang="ar-EG" sz="36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SA" sz="36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بلها</a:t>
                      </a:r>
                      <a:endParaRPr lang="ar-SA" sz="36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19960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043608" y="620688"/>
            <a:ext cx="7632848" cy="5627713"/>
          </a:xfrm>
        </p:spPr>
        <p:txBody>
          <a:bodyPr>
            <a:norm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6-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يسعى دائما إلى انتقاء الكلمات الواضحة التي تحقق سهولة وصول الفكرة إلى القارئ،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ويتجنب الغامض والمبهم منها الذي قد يشتت فكر القارئ ويعيق فهمه للنص.</a:t>
            </a:r>
          </a:p>
          <a:p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7-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يميز الكلمة في معناها الحرفي ومعناها المجازي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فيضع كلا منهما في التركيب الذي يلائمها، كأن يعرف الفرق الدلالي بين الاستعمالين الحقيقي والمجازي لكلمة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الوطن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في قول القائل: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«زرت الوطن»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معناها ال</a:t>
            </a:r>
            <a:r>
              <a:rPr lang="ar-EG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أصلي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البلاد التي ينتمي 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إليها</a:t>
            </a:r>
            <a:r>
              <a:rPr lang="en-US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معناها المجازي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الأم كونها بمثابة الوطن للإنسان ال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ذي لا يشعر معها بغر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 المشاعر </a:t>
            </a:r>
            <a:r>
              <a:rPr lang="ar-EG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رو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29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7595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568952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4400" b="1" u="sng" dirty="0" err="1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فاللغ</a:t>
            </a:r>
            <a:r>
              <a:rPr lang="ar-EG" sz="44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ة:</a:t>
            </a:r>
          </a:p>
          <a:p>
            <a:pPr marL="0" indent="0">
              <a:buNone/>
            </a:pPr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خاصية إنسانية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يختص بها الإنسان دون غيره من الكائنات، فهي </a:t>
            </a:r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أداة التعبير عن المكنون</a:t>
            </a:r>
            <a:r>
              <a:rPr lang="en-US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EG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ووسيلة البيان والإفصاح عما يجول في الفكر 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حاجات ورغبات</a:t>
            </a:r>
            <a:r>
              <a:rPr lang="en-US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واللغة التي يستخدمها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البشر تعدُّ رمزا من رموز التواصل بين أبناء اللغة الواحدة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مما كان سببًا في وجود مجتمعات متواصلة متفاعلة.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ولما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كانت اللغة آلة الترجمة عن الفكر والاتصال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كان تناقلها بين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متكلميها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جسر عبور بين الأجيال المتعاقبة يأخذها اللاحق عن السابق.</a:t>
            </a:r>
          </a:p>
          <a:p>
            <a:pPr algn="ctr"/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ويقتضي تناقلها الحفاظ عليها صحيحة سليمة حتى تحقق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البيان والفهم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اللذان هما </a:t>
            </a:r>
            <a:r>
              <a:rPr lang="ar-SA" sz="2800" b="1" u="sng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كيزتا التواصل اللغوي وأساس قيامه</a:t>
            </a:r>
            <a:r>
              <a:rPr lang="ar-SA" sz="24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400" b="1" u="sng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80682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403648" y="548680"/>
            <a:ext cx="6768752" cy="564949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ب/ معايير سلامة اللفظة: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تتطلب سلامة اللفظة عددا من الشروط، أهمها: </a:t>
            </a:r>
          </a:p>
          <a:p>
            <a:pPr algn="just">
              <a:lnSpc>
                <a:spcPct val="150000"/>
              </a:lnSpc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يتحقق الكاتب من وضعها الموضع الذي </a:t>
            </a:r>
            <a:r>
              <a:rPr lang="ar-SA" sz="2800" b="1" u="sng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تقتضيه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وظيفتها النحوية في الجملة،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وأن يلائم موقعها بالبناء الذي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يتطلبه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كل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استعمال، فيفرق بين الكلمة الفعل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والكلمة الاسم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والمصدر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واستخدامات كل منها، فيقول مثلا: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ar-SA" sz="1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30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3309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424821"/>
              </p:ext>
            </p:extLst>
          </p:nvPr>
        </p:nvGraphicFramePr>
        <p:xfrm>
          <a:off x="1072740" y="836712"/>
          <a:ext cx="7675724" cy="5055552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4140460"/>
                <a:gridCol w="3535264"/>
              </a:tblGrid>
              <a:tr h="12850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قام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الطالب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يصوغ كلمة (قام) على بناء الأفعال، ويقصد التعبير عن الحدث.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القيام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ُ</a:t>
                      </a:r>
                      <a:r>
                        <a:rPr lang="ar-EG" sz="2800" b="1" baseline="0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للمعلم سلوك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ٌ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رفيع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يصوغ لفظة (القيام) على بناء المصدر ويقصد التعبير عن الإجراء السلوكي.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  <a:tr h="2312352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الجندي </a:t>
                      </a:r>
                      <a:r>
                        <a:rPr lang="ar-SA" sz="2800" b="1" dirty="0" smtClean="0">
                          <a:solidFill>
                            <a:srgbClr val="FF0000"/>
                          </a:solidFill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قائم</a:t>
                      </a:r>
                      <a:r>
                        <a:rPr lang="ar-EG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ٌ</a:t>
                      </a:r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على أمن البلاد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 يصوغ لفظة (قائم) على بناء اسم الفاعل ويقصد التعبير عن الشخص الذي صدر منه فعل القيام واستمراريته.</a:t>
                      </a:r>
                      <a:endParaRPr lang="ar-SA" sz="2800" b="1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31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7422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187624" y="980728"/>
            <a:ext cx="7437512" cy="564949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يستغل طاقات اللغة العربية في عملية الاشتقاق اللفظي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وهي عملية تقوم على تغيير بنية الكلمة لغاية التوسع في المعاني وتنويع الاختيارات الكتابية. مثل: (لاعب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كاتب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ملعب)</a:t>
            </a: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3-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يراعي القواعد الإملائية في كتاب</a:t>
            </a:r>
            <a:r>
              <a:rPr lang="ar-EG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ة الكلمة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يتحرى انتقاء الفصيح من الألفاظ، ويتجنب العامي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32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10553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475656" y="764704"/>
            <a:ext cx="7128792" cy="56166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5-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يميز بين بنية الكلمة المذكرة والكلمة المؤنثة، والمجازي منهما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والمواضع التي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يتطلبها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كل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ُّ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استخدام، وما يقع من خطأ نتيجة عدم التطابق مع أخواتها في الجملة.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6-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يبتعد عن استعمال الكلمات الغريبة والبذيئة والهابطة، وأن ينتقي الألفاظ التي تناسب مقام الخطاب.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7-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 ينتقي الكلمات السهلة الواضحة لا المعقدة في تركيبها.</a:t>
            </a:r>
          </a:p>
          <a:p>
            <a:pPr>
              <a:lnSpc>
                <a:spcPct val="150000"/>
              </a:lnSpc>
            </a:pP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33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9134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457200" y="188640"/>
            <a:ext cx="8229600" cy="6192688"/>
          </a:xfrm>
        </p:spPr>
        <p:txBody>
          <a:bodyPr>
            <a:normAutofit/>
          </a:bodyPr>
          <a:lstStyle/>
          <a:p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DecoType Naskh Variants" panose="02010400000000000000" pitchFamily="2" charset="-78"/>
              </a:rPr>
              <a:t>اللغة في ذاتها كيان متكامل، يتألف من عدة أنظمة:</a:t>
            </a:r>
          </a:p>
          <a:p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يبدأ أصواتا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تخرج من أعضاء النطق لدى المتكلم لتصل عبر موجات صوتية إلى أذن السامع.</a:t>
            </a:r>
          </a:p>
          <a:p>
            <a:r>
              <a:rPr lang="ar-SA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تتركب هذه الأصوات معًا وفق آلية اصطلاحية محددة في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كلمات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تحمل دلالات.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ثم تنتظم الكلمات وفق روابط مخصوصة لتؤلف بدورها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الجمل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الفقرات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ف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النصوص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ويتم كل هذا وفق آلية مخصوصة يتألف منها النظام اللغوي.</a:t>
            </a:r>
          </a:p>
          <a:p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النظام اللغوي المكتوب له خصوصية تميزه عن اللغة المنطوقة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؛ لذا كان على الكاتب أن يراعي هذه الخصوصية وإلا وقع في اللبس أو الخطأ في استخدام النظام اللغوي السليم.  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402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899592" y="764703"/>
            <a:ext cx="7848872" cy="4896545"/>
          </a:xfrm>
        </p:spPr>
        <p:txBody>
          <a:bodyPr>
            <a:normAutofit fontScale="85000" lnSpcReduction="10000"/>
          </a:bodyPr>
          <a:lstStyle/>
          <a:p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Akhbar MT" pitchFamily="2" charset="-78"/>
              </a:rPr>
              <a:t>إذ قامت اللغة المكتوبة على نظام محدد ومقاييس تقتضي من الكاتب أن </a:t>
            </a:r>
            <a:r>
              <a:rPr lang="ar-SA" sz="2800" b="1" u="sng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Akhbar MT" pitchFamily="2" charset="-78"/>
              </a:rPr>
              <a:t>يتحرَّاها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Akhbar MT" pitchFamily="2" charset="-78"/>
              </a:rPr>
              <a:t> في كتاباته، 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سواء أكان على مستوى استخدام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الكلمات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أم على مستوى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الجمل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أو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الفقرات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أم كان في حدود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اختيا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الروابط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التي تؤلف بينها، أو في انتقاء ال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رسوم الكتابية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المناسب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 للمعنى المكتوب فيما يسمى (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علامات الترقيم)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فعلى صعيد </a:t>
            </a:r>
            <a:r>
              <a:rPr lang="ar-SA" sz="28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الكلمة</a:t>
            </a:r>
            <a:r>
              <a:rPr lang="ar-SA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هناك: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فروق واضحة بين الكلمة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العامية والفصيحة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وثمة فروق بين الكلمة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المفردة والكلمة في تركيب، والكلمة في سياق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كما أن هناك شروطا في انتقاء الكلمات وتقصي سلامتها البنيوية والدلالية.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وفي هذه الوحدة سنقف على تلك الخصوصيات، ومدى ضرورة تحري الكاتب لها في كتاباته حتى ينقل لنا لغة سليمة مع أداء معنى واضح غير ملبس للقارئ.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3699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4032448" cy="72008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ar-SA" sz="4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تعريف الكلمة</a:t>
            </a:r>
            <a:endParaRPr lang="ar-SA" sz="48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-26815" y="908720"/>
            <a:ext cx="8271223" cy="5445224"/>
          </a:xfrm>
        </p:spPr>
        <p:txBody>
          <a:bodyPr>
            <a:normAutofit/>
          </a:bodyPr>
          <a:lstStyle/>
          <a:p>
            <a:r>
              <a:rPr lang="ar-SA" sz="2800" b="1" u="sng" dirty="0" err="1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يع</a:t>
            </a:r>
            <a:r>
              <a:rPr lang="ar-EG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 الوقوف على الكلمة والتعريف بها ضرورة لازمة؛ لأنها:</a:t>
            </a:r>
          </a:p>
          <a:p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 الوحدة اللغوية الصغرى في اللغة</a:t>
            </a:r>
            <a:r>
              <a:rPr lang="en-US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وتمثل عنصر </a:t>
            </a:r>
            <a:r>
              <a:rPr lang="ar-EG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الكلام الأول </a:t>
            </a:r>
            <a:r>
              <a:rPr lang="ar-EG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المنطوق والمكتوب منه على حد سواء.</a:t>
            </a:r>
            <a:endParaRPr lang="ar-EG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EG" sz="3200" b="1" u="sng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معنى الكلمة: </a:t>
            </a:r>
            <a:endParaRPr lang="ar-SA" sz="3200" b="1" u="sng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تعد الكلمة مصطلحا يرادف مصطلح (اللفظة المفيدة)</a:t>
            </a:r>
            <a:r>
              <a:rPr lang="ar-EG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۔</a:t>
            </a: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الكلمة 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هي أصغر </a:t>
            </a:r>
            <a:r>
              <a:rPr lang="ar-SA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وحدة لغوية صوتية تعبر عن معنى.</a:t>
            </a:r>
          </a:p>
          <a:p>
            <a:pPr>
              <a:lnSpc>
                <a:spcPct val="200000"/>
              </a:lnSpc>
            </a:pPr>
            <a:endParaRPr lang="ar-SA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145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75856" y="188640"/>
            <a:ext cx="4320480" cy="752326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أسس بناء الكلمة</a:t>
            </a:r>
            <a:endParaRPr lang="ar-SA" sz="44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350696" cy="4522440"/>
          </a:xfrm>
        </p:spPr>
        <p:txBody>
          <a:bodyPr/>
          <a:lstStyle/>
          <a:p>
            <a:pPr marL="0" indent="0" algn="ctr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مصطلح الكلمة يتضمن ثلاثة أسس، هي:</a:t>
            </a:r>
            <a:br>
              <a:rPr lang="ar-SA" sz="32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en-US" sz="3200" b="1" dirty="0" smtClean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 smtClean="0"/>
          </a:p>
          <a:p>
            <a:endParaRPr lang="ar-SA" dirty="0"/>
          </a:p>
          <a:p>
            <a:endParaRPr lang="en-US" dirty="0"/>
          </a:p>
          <a:p>
            <a:pPr marL="0" indent="0">
              <a:buNone/>
            </a:pPr>
            <a:r>
              <a:rPr lang="ar-SA" sz="2800" b="1" dirty="0" smtClean="0"/>
              <a:t>    الصوت                        البنية                     ا</a:t>
            </a:r>
            <a:r>
              <a:rPr lang="ar-EG" sz="2800" b="1" dirty="0" smtClean="0"/>
              <a:t>لدلالة (المعنى)</a:t>
            </a:r>
            <a:endParaRPr lang="ar-SA" sz="2800" b="1" dirty="0" smtClean="0"/>
          </a:p>
          <a:p>
            <a:pPr marL="0" indent="0">
              <a:buNone/>
            </a:pPr>
            <a:r>
              <a:rPr lang="ar-SA" b="1" dirty="0" smtClean="0"/>
              <a:t>                                                        </a:t>
            </a:r>
          </a:p>
          <a:p>
            <a:endParaRPr lang="en-US" b="1" dirty="0" smtClean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793338" y="2037758"/>
            <a:ext cx="2802998" cy="1948413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>
            <a:off x="4788024" y="2060848"/>
            <a:ext cx="0" cy="202321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2049064" y="2037758"/>
            <a:ext cx="2741618" cy="1879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30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75856" y="188639"/>
            <a:ext cx="3528392" cy="72008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EG" b="1" dirty="0" smtClean="0">
                <a:solidFill>
                  <a:srgbClr val="FF0000"/>
                </a:solidFill>
              </a:rPr>
              <a:t>أولًا: </a:t>
            </a:r>
            <a:r>
              <a:rPr lang="ar-SA" b="1" dirty="0" smtClean="0">
                <a:solidFill>
                  <a:srgbClr val="FF0000"/>
                </a:solidFill>
              </a:rPr>
              <a:t>الصوت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79512" y="1196753"/>
            <a:ext cx="8278688" cy="4594448"/>
          </a:xfrm>
        </p:spPr>
        <p:txBody>
          <a:bodyPr>
            <a:normAutofit/>
          </a:bodyPr>
          <a:lstStyle/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تتألف الكلمة في بنائها اللغوي من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عدد من الأصوات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يمثل كل صوت منها قيمة لغوية في الكلمة، فهو المادة الخام للكلمة، وهو الركيزة الأساس التي تتحلل بها اللفظة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تتجلَّى الأصوات اللغوية في مفهومها العام في </a:t>
            </a:r>
            <a:r>
              <a:rPr lang="ar-SA" sz="28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الحروف (الألفبائية).</a:t>
            </a:r>
          </a:p>
          <a:p>
            <a:r>
              <a:rPr lang="ar-EG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للصوت </a:t>
            </a:r>
            <a:r>
              <a:rPr lang="ar-SA" sz="2800" b="1" u="sng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مهمة وظيفية ودلالية في الكلمة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SA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906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23728" y="116633"/>
            <a:ext cx="6334942" cy="864095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ar-SA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يتمثل دور الصوت في عدد من المعطيات، منها:</a:t>
            </a:r>
            <a:endParaRPr lang="ar-SA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179512" y="1160748"/>
            <a:ext cx="8564958" cy="4542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3200" u="sng" dirty="0" smtClean="0">
                <a:solidFill>
                  <a:srgbClr val="0070C0"/>
                </a:solidFill>
              </a:rPr>
              <a:t>1</a:t>
            </a:r>
            <a:r>
              <a:rPr lang="ar-SA" sz="3200" b="1" u="sng" dirty="0" smtClean="0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- يحدد الصوت شكل الكلمة وصورتها المنطوقة: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فلكل صوت في العربية مخرج في الجهاز الناطق، 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كما أن لكل مخرج صفة نطقية مخصوصة، فهناك الأصوات المجهورة والمهموسة، والشديدة والرخوة،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والانفتاحية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والإطباقية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والذلقية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والإصماتية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</a:p>
          <a:p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وهناك أصوات التي يتمثل فيها صفة الصفير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أوالقلقلة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أوالانحراف</a:t>
            </a:r>
            <a:r>
              <a:rPr lang="ar-SA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أو التكرار أو التفشي أو الاستطالة أو الغنة أو اللين وغيرها.  </a:t>
            </a:r>
            <a:endParaRPr lang="ar-SA" sz="1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A1F-890F-47A7-816E-04622813A132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7725029"/>
      </p:ext>
    </p:extLst>
  </p:cSld>
  <p:clrMapOvr>
    <a:masterClrMapping/>
  </p:clrMapOvr>
</p:sld>
</file>

<file path=ppt/theme/theme1.xml><?xml version="1.0" encoding="utf-8"?>
<a:theme xmlns:a="http://schemas.openxmlformats.org/drawingml/2006/main" name="قطرة">
  <a:themeElements>
    <a:clrScheme name="قطرة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قطرة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قطرة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شارة</Template>
  <TotalTime>1691</TotalTime>
  <Words>2219</Words>
  <Application>Microsoft Office PowerPoint</Application>
  <PresentationFormat>عرض على الشاشة (3:4)‏</PresentationFormat>
  <Paragraphs>199</Paragraphs>
  <Slides>33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33</vt:i4>
      </vt:variant>
    </vt:vector>
  </HeadingPairs>
  <TitlesOfParts>
    <vt:vector size="42" baseType="lpstr">
      <vt:lpstr>Akhbar MT</vt:lpstr>
      <vt:lpstr>Arial</vt:lpstr>
      <vt:lpstr>Bookshelf Symbol 7</vt:lpstr>
      <vt:lpstr>Calibri</vt:lpstr>
      <vt:lpstr>DecoType Naskh Variants</vt:lpstr>
      <vt:lpstr>Times New Roman</vt:lpstr>
      <vt:lpstr>Traditional Arabic</vt:lpstr>
      <vt:lpstr>Tw Cen MT</vt:lpstr>
      <vt:lpstr>قطرة</vt:lpstr>
      <vt:lpstr>عرض تقديمي في PowerPoint</vt:lpstr>
      <vt:lpstr>مقدمة الوحدة</vt:lpstr>
      <vt:lpstr>عرض تقديمي في PowerPoint</vt:lpstr>
      <vt:lpstr>.</vt:lpstr>
      <vt:lpstr>عرض تقديمي في PowerPoint</vt:lpstr>
      <vt:lpstr>1- تعريف الكلمة</vt:lpstr>
      <vt:lpstr>2- أسس بناء الكلمة</vt:lpstr>
      <vt:lpstr>أولًا: الصوت</vt:lpstr>
      <vt:lpstr>يتمثل دور الصوت في عدد من المعطيات، منها:</vt:lpstr>
      <vt:lpstr>عرض تقديمي في PowerPoint</vt:lpstr>
      <vt:lpstr>عرض تقديمي في PowerPoint</vt:lpstr>
      <vt:lpstr>عرض تقديمي في PowerPoint</vt:lpstr>
      <vt:lpstr>ثانيًا: البُنية</vt:lpstr>
      <vt:lpstr>أمثلة الكلمة المقيدة</vt:lpstr>
      <vt:lpstr>عرض تقديمي في PowerPoint</vt:lpstr>
      <vt:lpstr>عرض تقديمي في PowerPoint</vt:lpstr>
      <vt:lpstr>عرض تقديمي في PowerPoint</vt:lpstr>
      <vt:lpstr>ثالثًا: الدلالة (المعنى)</vt:lpstr>
      <vt:lpstr>عرض تقديمي في PowerPoint</vt:lpstr>
      <vt:lpstr>عرض تقديمي في PowerPoint</vt:lpstr>
      <vt:lpstr>3- دور الكلمة في تركيب الجملة</vt:lpstr>
      <vt:lpstr>عرض تقديمي في PowerPoint</vt:lpstr>
      <vt:lpstr>4- أسس اختيار الكلمة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MAC BOOK PRO</cp:lastModifiedBy>
  <cp:revision>67</cp:revision>
  <dcterms:created xsi:type="dcterms:W3CDTF">2018-01-26T18:16:01Z</dcterms:created>
  <dcterms:modified xsi:type="dcterms:W3CDTF">2018-03-27T14:11:02Z</dcterms:modified>
</cp:coreProperties>
</file>