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71" r:id="rId13"/>
    <p:sldId id="273" r:id="rId14"/>
    <p:sldId id="275" r:id="rId15"/>
    <p:sldId id="276" r:id="rId16"/>
    <p:sldId id="277" r:id="rId17"/>
    <p:sldId id="278" r:id="rId18"/>
    <p:sldId id="280" r:id="rId19"/>
    <p:sldId id="282" r:id="rId20"/>
    <p:sldId id="283" r:id="rId21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893E8-27CD-486C-99CC-EB4C893AE5C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776429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81086E-A350-4DBF-B8B1-53094A73CFF7}" type="datetimeFigureOut">
              <a:rPr lang="ar-EG" smtClean="0"/>
              <a:pPr/>
              <a:t>27/06/1441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56F6C-8445-4E54-911D-BDACBC382B33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" Target="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1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5070" y="0"/>
            <a:ext cx="7345363" cy="936625"/>
          </a:xfrm>
          <a:solidFill>
            <a:schemeClr val="bg1">
              <a:alpha val="43921"/>
            </a:schemeClr>
          </a:solidFill>
          <a:ln w="9525">
            <a:noFill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107763" dir="81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normAutofit/>
          </a:bodyPr>
          <a:lstStyle/>
          <a:p>
            <a:r>
              <a:rPr lang="ar-SA" sz="5400" b="1" u="sng" kern="1200" dirty="0">
                <a:ln w="10541" cmpd="sng">
                  <a:noFill/>
                  <a:prstDash val="solid"/>
                </a:ln>
                <a:effectLst/>
                <a:latin typeface="Arial" pitchFamily="34" charset="0"/>
                <a:ea typeface="+mn-ea"/>
              </a:rPr>
              <a:t>الأنسجة النباتية</a:t>
            </a:r>
            <a:endParaRPr lang="en-US" sz="5400" b="1" u="sng" kern="1200" dirty="0">
              <a:ln w="10541" cmpd="sng">
                <a:noFill/>
                <a:prstDash val="solid"/>
              </a:ln>
              <a:effectLst/>
              <a:latin typeface="Arial" pitchFamily="34" charset="0"/>
              <a:ea typeface="+mn-ea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936626"/>
            <a:ext cx="8568952" cy="87786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الإنشائية</a:t>
            </a:r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EG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المستديمة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SA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327" name="Rectangle 16"/>
          <p:cNvSpPr>
            <a:spLocks noChangeArrowheads="1"/>
          </p:cNvSpPr>
          <p:nvPr/>
        </p:nvSpPr>
        <p:spPr bwMode="auto">
          <a:xfrm>
            <a:off x="214314" y="1700808"/>
            <a:ext cx="4262529" cy="468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المستديمة الأصيلة</a:t>
            </a:r>
          </a:p>
          <a:p>
            <a:pPr marL="749300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البرانشيمي</a:t>
            </a:r>
          </a:p>
          <a:p>
            <a:pPr marL="749300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الكولنشيمي</a:t>
            </a:r>
          </a:p>
          <a:p>
            <a:pPr marL="749300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الاسكلرنشيمي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المستديمة الجلدية</a:t>
            </a:r>
          </a:p>
          <a:p>
            <a:pPr marL="749300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البشرة</a:t>
            </a:r>
          </a:p>
          <a:p>
            <a:pPr marL="749300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الفلين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المستديمة الوعائية</a:t>
            </a:r>
          </a:p>
          <a:p>
            <a:pPr marL="793750" indent="-328613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الخشب</a:t>
            </a:r>
          </a:p>
          <a:p>
            <a:pPr marL="793750" indent="-328613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اللحاء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14519" y="1814488"/>
            <a:ext cx="42625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5138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الإنشائية الإبتدائية</a:t>
            </a:r>
          </a:p>
          <a:p>
            <a:pPr marL="465138" indent="-344488">
              <a:buFont typeface="+mj-lt"/>
              <a:buAutoNum type="arabicPeriod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الأنسجة الإنشائية الثانوية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461" name="Rectangle 13"/>
          <p:cNvSpPr>
            <a:spLocks noChangeArrowheads="1"/>
          </p:cNvSpPr>
          <p:nvPr/>
        </p:nvSpPr>
        <p:spPr bwMode="auto">
          <a:xfrm>
            <a:off x="5851732" y="116632"/>
            <a:ext cx="29995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البشرة: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569" name="Rectangle 14"/>
          <p:cNvSpPr>
            <a:spLocks noChangeArrowheads="1"/>
          </p:cNvSpPr>
          <p:nvPr/>
        </p:nvSpPr>
        <p:spPr bwMode="auto">
          <a:xfrm>
            <a:off x="3923928" y="908720"/>
            <a:ext cx="5112568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يعمل على تغطية الاوراق والاجزاء الرقيقة من الجذور والسيقان.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يتكون هذا النسيج من:</a:t>
            </a:r>
          </a:p>
          <a:p>
            <a:pPr marL="342900" indent="-342900" algn="just"/>
            <a:r>
              <a:rPr lang="ar-SA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أ 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خلايا البشرة</a:t>
            </a:r>
            <a:endParaRPr lang="ar-SA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طبقة واحدة من الخلايا تغطيها طبقة الادمة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Cuticle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تعمل على حماية النبات ضد التبخر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يختلف سمك الادمة باختلاف البيئة. 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خلايا البشرة مستطيلة أو عدسية بكل منها فجوة عصارية كبيرة. 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ليس بها بلاستيدات خضراء ما عدا نباتات الظل والنباتات المائية.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xmlns="" id="{7C07F131-1AEF-41F8-8ACB-56185564874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469" r="2794" b="8277"/>
          <a:stretch/>
        </p:blipFill>
        <p:spPr bwMode="auto">
          <a:xfrm>
            <a:off x="1762" y="2215436"/>
            <a:ext cx="3922166" cy="46425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8510" name="Rectangle 14"/>
          <p:cNvSpPr>
            <a:spLocks noChangeArrowheads="1"/>
          </p:cNvSpPr>
          <p:nvPr/>
        </p:nvSpPr>
        <p:spPr bwMode="auto">
          <a:xfrm>
            <a:off x="143508" y="116632"/>
            <a:ext cx="8856984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defRPr/>
            </a:pP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 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الثغور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•"/>
              <a:defRPr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عبارة عن فتحات فى الاجزاء الخضراء الهوائية (الاوراق).</a:t>
            </a:r>
          </a:p>
          <a:p>
            <a:pPr marL="342900" indent="-342900" algn="just">
              <a:buFontTx/>
              <a:buChar char="•"/>
              <a:defRPr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الربط بين الفراغات البينية أو الغرف الهوائية لانسجة النبات والجو الخارجى مساهمة بذلك فى عملية تبادل الغازات.</a:t>
            </a:r>
          </a:p>
          <a:p>
            <a:pPr marL="342900" indent="-342900" algn="just">
              <a:buFontTx/>
              <a:buChar char="•"/>
              <a:defRPr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يحيط بالثغر خليتان حارستان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بها بلاستيدات خضراء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xmlns="" id="{0B4FC3EC-222D-4A1A-95DA-89CB72BC58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8305"/>
          <a:stretch/>
        </p:blipFill>
        <p:spPr bwMode="auto">
          <a:xfrm>
            <a:off x="0" y="2734292"/>
            <a:ext cx="5364088" cy="4090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580" name="Rectangle 12"/>
          <p:cNvSpPr>
            <a:spLocks noChangeArrowheads="1"/>
          </p:cNvSpPr>
          <p:nvPr/>
        </p:nvSpPr>
        <p:spPr bwMode="auto">
          <a:xfrm>
            <a:off x="6824324" y="143202"/>
            <a:ext cx="209384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ج-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الشعيرات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665" name="Rectangle 15"/>
          <p:cNvSpPr>
            <a:spLocks noChangeArrowheads="1"/>
          </p:cNvSpPr>
          <p:nvPr/>
        </p:nvSpPr>
        <p:spPr bwMode="auto">
          <a:xfrm>
            <a:off x="202672" y="748749"/>
            <a:ext cx="8738655" cy="2520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تنتجها خلايا البشرة.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وقاية النبات وتدعيمه ضد المؤثرات الخارجية.</a:t>
            </a:r>
          </a:p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تساعد على الامتصاص فى حالة الشعيرات الجذرية.</a:t>
            </a:r>
          </a:p>
          <a:p>
            <a:pPr marL="346075" indent="-342900">
              <a:buFont typeface="Arial" panose="020B0604020202020204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منها الشعيرات وحيدة الخلية وهى اما بسيطة أو متفرعة.</a:t>
            </a:r>
          </a:p>
          <a:p>
            <a:pPr marL="344488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وهناك الشعيرات متعددة الخلايا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القرصية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النجمية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الجذرية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Picture 14">
            <a:extLst>
              <a:ext uri="{FF2B5EF4-FFF2-40B4-BE49-F238E27FC236}">
                <a16:creationId xmlns:a16="http://schemas.microsoft.com/office/drawing/2014/main" xmlns="" id="{7E418EFB-08EF-4526-88DB-F3A24A0129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3104" b="17753"/>
          <a:stretch/>
        </p:blipFill>
        <p:spPr bwMode="auto">
          <a:xfrm>
            <a:off x="-1" y="3269029"/>
            <a:ext cx="6192735" cy="3588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3630" name="Rectangle 14"/>
          <p:cNvSpPr>
            <a:spLocks noChangeArrowheads="1"/>
          </p:cNvSpPr>
          <p:nvPr/>
        </p:nvSpPr>
        <p:spPr bwMode="auto">
          <a:xfrm>
            <a:off x="6097322" y="173423"/>
            <a:ext cx="288792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الفلين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713" name="Rectangle 15"/>
          <p:cNvSpPr>
            <a:spLocks noChangeArrowheads="1"/>
          </p:cNvSpPr>
          <p:nvPr/>
        </p:nvSpPr>
        <p:spPr bwMode="auto">
          <a:xfrm>
            <a:off x="5148063" y="692696"/>
            <a:ext cx="3837185" cy="6130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عبارة عن خلايا ذات جدار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متغلظ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بمادة شمعية تعرف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بالسوبرين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التى تساعد على منع تسرب الماء.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تموت خلايا الفلين بمجرد تكوينها.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أى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أن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يموت حين النضوج.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 أمثلة الفلين القشرة الخارجية للبطاطس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اللحاء الخارجي لسيقان الأشجار.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xmlns="" id="{A11C2810-205D-4B46-A569-E425D229B37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222" r="11142" b="8786"/>
          <a:stretch/>
        </p:blipFill>
        <p:spPr bwMode="auto">
          <a:xfrm>
            <a:off x="0" y="2023317"/>
            <a:ext cx="5057821" cy="4834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5675" name="Rectangle 11"/>
          <p:cNvSpPr>
            <a:spLocks noChangeArrowheads="1"/>
          </p:cNvSpPr>
          <p:nvPr/>
        </p:nvSpPr>
        <p:spPr bwMode="auto">
          <a:xfrm>
            <a:off x="971600" y="332656"/>
            <a:ext cx="7570788" cy="508000"/>
          </a:xfrm>
          <a:prstGeom prst="rect">
            <a:avLst/>
          </a:prstGeom>
          <a:solidFill>
            <a:srgbClr val="333399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الانسجة المستديمة الوعائية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760" name="Rectangle 13"/>
          <p:cNvSpPr>
            <a:spLocks noChangeArrowheads="1"/>
          </p:cNvSpPr>
          <p:nvPr/>
        </p:nvSpPr>
        <p:spPr bwMode="auto">
          <a:xfrm>
            <a:off x="179512" y="1124744"/>
            <a:ext cx="864096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itchFamily="18" charset="0"/>
              </a:rPr>
              <a:t>تسمي أنسجة </a:t>
            </a:r>
            <a:r>
              <a:rPr lang="ar-SA" sz="3200" dirty="0" err="1">
                <a:latin typeface="Times New Roman" panose="02020603050405020304" pitchFamily="18" charset="0"/>
                <a:cs typeface="Times New Roman" pitchFamily="18" charset="0"/>
              </a:rPr>
              <a:t>مركبة </a:t>
            </a:r>
            <a:r>
              <a:rPr lang="ar-SA" sz="3200" dirty="0">
                <a:latin typeface="Times New Roman" panose="02020603050405020304" pitchFamily="18" charset="0"/>
                <a:cs typeface="Times New Roman" pitchFamily="18" charset="0"/>
              </a:rPr>
              <a:t>(معقدة) لأنها تحتوي على أكثر من نوع من الأنسجة.</a:t>
            </a:r>
          </a:p>
          <a:p>
            <a:pPr algn="just"/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تتضمن:</a:t>
            </a:r>
          </a:p>
          <a:p>
            <a:pPr algn="just"/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الخشب</a:t>
            </a:r>
          </a:p>
          <a:p>
            <a:pPr algn="just"/>
            <a:r>
              <a:rPr lang="ar-S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اللحاء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4" name="Rectangle 12"/>
          <p:cNvSpPr>
            <a:spLocks noChangeArrowheads="1"/>
          </p:cNvSpPr>
          <p:nvPr/>
        </p:nvSpPr>
        <p:spPr bwMode="auto">
          <a:xfrm>
            <a:off x="325189" y="116632"/>
            <a:ext cx="8712522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الخشب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Xylem </a:t>
            </a:r>
            <a:endParaRPr lang="ar-S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10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يعمل الخشب على نقل الماء والمواد المذابة فيه من الجذر إلى الساق فالاوراق فالسويقات الزهرية. يحتوى على أنواع مختلفة من الخلايا هى:</a:t>
            </a:r>
          </a:p>
          <a:p>
            <a:pPr algn="just"/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ا-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القصيبات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ب-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الاوعية</a:t>
            </a:r>
          </a:p>
          <a:p>
            <a:pPr algn="just"/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ج-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الالياف  </a:t>
            </a:r>
          </a:p>
          <a:p>
            <a:pPr algn="just"/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د-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خلايا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بارانشيمية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5785" name="Picture 1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665" b="12856"/>
          <a:stretch/>
        </p:blipFill>
        <p:spPr bwMode="auto">
          <a:xfrm>
            <a:off x="106289" y="2560142"/>
            <a:ext cx="6337919" cy="4297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8" name="Rectangle 12"/>
          <p:cNvSpPr>
            <a:spLocks noChangeArrowheads="1"/>
          </p:cNvSpPr>
          <p:nvPr/>
        </p:nvSpPr>
        <p:spPr bwMode="auto">
          <a:xfrm>
            <a:off x="179388" y="188640"/>
            <a:ext cx="8964612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</a:t>
            </a:r>
            <a:r>
              <a:rPr lang="ar-EG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القصيبات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Tracheids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6510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تعتبر الخلايا الاساسية فى الخشب.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التدعيم وتوصيل الماء والمواد المذابة فيه من مكان الى آخر.</a:t>
            </a:r>
          </a:p>
          <a:p>
            <a:pPr marL="165100" indent="-165100" algn="just">
              <a:buFont typeface="Arial" pitchFamily="34" charset="0"/>
              <a:buChar char="•"/>
            </a:pP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هى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خلايا طويلة ورفيعة مدببة الطرفين مجوفة وميته تحتوى على جدار ثانوى متغلط بمادة اللجنين إلى جانب جدارها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السليولوزى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76809" name="Picture 1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254"/>
          <a:stretch/>
        </p:blipFill>
        <p:spPr bwMode="auto">
          <a:xfrm>
            <a:off x="0" y="2924944"/>
            <a:ext cx="7955957" cy="392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2" name="Rectangle 12"/>
          <p:cNvSpPr>
            <a:spLocks noChangeArrowheads="1"/>
          </p:cNvSpPr>
          <p:nvPr/>
        </p:nvSpPr>
        <p:spPr bwMode="auto">
          <a:xfrm>
            <a:off x="251520" y="116632"/>
            <a:ext cx="8785225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</a:t>
            </a:r>
            <a:r>
              <a:rPr lang="ar-E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الاوعية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(Vessels)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10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عبارة عن أنابيب طويلة تكونت نتيجة تلاشى الجدار البينى لخلايا مستطيلة متعددة متراصة بعضها فوق بعض.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بها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جدار ثانوى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متغلظ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بمادة اللجنين وهى أيضا مجوفة وميت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عند النضوج. </a:t>
            </a:r>
          </a:p>
          <a:p>
            <a:pPr marL="165100" indent="-165100" algn="just">
              <a:buFont typeface="Arial" pitchFamily="34" charset="0"/>
              <a:buChar char="•"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الجدار الثانوي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EG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متغلظ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بأشكال مختلفة.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حلقية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حلزونية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شبكية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منقرة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65100" indent="-1651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الاوعية على توصيل الماء والمواد المذابة من مكان لآخر.</a:t>
            </a:r>
            <a:endParaRPr lang="ar-S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13">
            <a:extLst>
              <a:ext uri="{FF2B5EF4-FFF2-40B4-BE49-F238E27FC236}">
                <a16:creationId xmlns:a16="http://schemas.microsoft.com/office/drawing/2014/main" xmlns="" id="{BA88D9CF-35C1-4C51-A509-E027BC2626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6491"/>
          <a:stretch/>
        </p:blipFill>
        <p:spPr bwMode="auto">
          <a:xfrm>
            <a:off x="-1" y="3717618"/>
            <a:ext cx="6355233" cy="3140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0" name="Rectangle 12"/>
          <p:cNvSpPr>
            <a:spLocks noChangeArrowheads="1"/>
          </p:cNvSpPr>
          <p:nvPr/>
        </p:nvSpPr>
        <p:spPr bwMode="auto">
          <a:xfrm>
            <a:off x="114010" y="116632"/>
            <a:ext cx="8921271" cy="326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ج-</a:t>
            </a:r>
            <a:r>
              <a:rPr lang="ar-E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الالياف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(Fibers)</a:t>
            </a:r>
            <a:endParaRPr lang="ar-S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5425" indent="-225425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تشبه القصيبات فى التركيب الا أنها أطول وأدق من القصيبات.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جدارها الثانوى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المتغلظ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منقر وتجويفها أصغر من القصيبات. 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وظيفة الالياف هى التدعيم فقط.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EG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د-</a:t>
            </a:r>
            <a:r>
              <a:rPr lang="ar-EG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خلايا </a:t>
            </a:r>
            <a:r>
              <a:rPr lang="ar-S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بارانشيمية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Parenchyma</a:t>
            </a:r>
            <a:r>
              <a:rPr lang="ar-S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4488" indent="-344488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توجد مرافقة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للاوعية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الخشبية وتعمل على تخزين الاغذية.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9881" name="Picture 1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5472"/>
          <a:stretch/>
        </p:blipFill>
        <p:spPr bwMode="auto">
          <a:xfrm>
            <a:off x="114009" y="3429000"/>
            <a:ext cx="6972875" cy="3376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8" name="Rectangle 12"/>
          <p:cNvSpPr>
            <a:spLocks noChangeArrowheads="1"/>
          </p:cNvSpPr>
          <p:nvPr/>
        </p:nvSpPr>
        <p:spPr bwMode="auto">
          <a:xfrm>
            <a:off x="4067944" y="22039"/>
            <a:ext cx="488517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نسيج </a:t>
            </a:r>
            <a:r>
              <a:rPr lang="ar-SA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اللحاء:</a:t>
            </a:r>
            <a:endParaRPr lang="ar-SA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29" name="Rectangle 13"/>
          <p:cNvSpPr>
            <a:spLocks noChangeArrowheads="1"/>
          </p:cNvSpPr>
          <p:nvPr/>
        </p:nvSpPr>
        <p:spPr bwMode="auto">
          <a:xfrm>
            <a:off x="107504" y="762963"/>
            <a:ext cx="8928992" cy="5978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يعمل على نقل الغذاء من الورقة إلى الساق فالجذر أو العكس. </a:t>
            </a:r>
            <a:endParaRPr lang="en-US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ar-EG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انابيب </a:t>
            </a:r>
            <a:r>
              <a:rPr lang="ar-S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غربالية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Sieve tubes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هى العنصر الاساسى فى اللحاء.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عبارة عن خلايا اسطوانية متراصة بعضها فوق بعض وجدارها البينية مثقبة. تنفذ الثقوب حتى السيتوبلازم وهى خلايا حية.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نقل الغذاء من مكان لاخر فى النبات.</a:t>
            </a:r>
            <a:endParaRPr lang="ar-EG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ar-EG" sz="3200" b="1" dirty="0"/>
              <a:t>ب</a:t>
            </a:r>
            <a:r>
              <a:rPr lang="ar-SA" sz="3200" b="1" dirty="0"/>
              <a:t> - </a:t>
            </a:r>
            <a:r>
              <a:rPr lang="ar-SA" sz="3200" b="1" u="sng" dirty="0"/>
              <a:t>خلايا مرافقة</a:t>
            </a:r>
            <a:r>
              <a:rPr lang="ar-SA" sz="3200" b="1" dirty="0"/>
              <a:t> </a:t>
            </a:r>
            <a:r>
              <a:rPr lang="en-US" sz="3200" b="1" u="sng" dirty="0"/>
              <a:t> </a:t>
            </a:r>
            <a:r>
              <a:rPr lang="en-US" sz="3200" dirty="0"/>
              <a:t>(Companion Cell)</a:t>
            </a:r>
            <a:r>
              <a:rPr lang="ar-SA" sz="3200" dirty="0"/>
              <a:t>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ar-SA" sz="3200" dirty="0"/>
              <a:t>على جنبات الانابيب </a:t>
            </a:r>
            <a:r>
              <a:rPr lang="ar-SA" sz="3200" dirty="0" err="1"/>
              <a:t>الغربالية</a:t>
            </a:r>
            <a:r>
              <a:rPr lang="ar-EG" sz="3200" dirty="0"/>
              <a:t> </a:t>
            </a:r>
            <a:r>
              <a:rPr lang="ar-SA" sz="3200" dirty="0"/>
              <a:t>مغزلية الشكل</a:t>
            </a:r>
            <a:r>
              <a:rPr lang="ar-EG" sz="3200" dirty="0"/>
              <a:t> تساعد في التوصيل</a:t>
            </a:r>
            <a:r>
              <a:rPr lang="ar-SA" sz="3200" dirty="0"/>
              <a:t>.</a:t>
            </a:r>
          </a:p>
          <a:p>
            <a:pPr marL="342900" indent="-342900" algn="just"/>
            <a:r>
              <a:rPr lang="ar-SA" sz="3200" b="1" dirty="0"/>
              <a:t>ج- </a:t>
            </a:r>
            <a:r>
              <a:rPr lang="ar-SA" sz="3200" b="1" u="sng" dirty="0"/>
              <a:t>ألياف</a:t>
            </a:r>
            <a:r>
              <a:rPr lang="ar-SA" sz="3200" b="1" dirty="0"/>
              <a:t>  </a:t>
            </a:r>
            <a:r>
              <a:rPr lang="ar-SA" sz="3200" dirty="0"/>
              <a:t>(</a:t>
            </a:r>
            <a:r>
              <a:rPr lang="en-US" sz="3200" dirty="0" err="1"/>
              <a:t>Fibres</a:t>
            </a:r>
            <a:r>
              <a:rPr lang="ar-SA" sz="3200" dirty="0"/>
              <a:t>) . </a:t>
            </a:r>
          </a:p>
          <a:p>
            <a:pPr marL="342900" indent="-342900" algn="just">
              <a:buFontTx/>
              <a:buChar char="•"/>
            </a:pPr>
            <a:r>
              <a:rPr lang="ar-SA" sz="3200" dirty="0" err="1"/>
              <a:t>هى</a:t>
            </a:r>
            <a:r>
              <a:rPr lang="ar-SA" sz="3200" dirty="0"/>
              <a:t> خلايا </a:t>
            </a:r>
            <a:r>
              <a:rPr lang="ar-SA" sz="3200" dirty="0" err="1"/>
              <a:t>سكلرنشيمية</a:t>
            </a:r>
            <a:r>
              <a:rPr lang="ar-SA" sz="3200" dirty="0"/>
              <a:t> ميتة طويلة ورفيعة.</a:t>
            </a:r>
            <a:r>
              <a:rPr lang="ar-EG" sz="3200" dirty="0"/>
              <a:t> </a:t>
            </a:r>
            <a:r>
              <a:rPr lang="ar-SA" sz="3200" dirty="0"/>
              <a:t>تعمل على التدعيم.</a:t>
            </a:r>
          </a:p>
          <a:p>
            <a:pPr marL="342900" indent="-342900" algn="just"/>
            <a:r>
              <a:rPr lang="ar-SA" sz="3200" b="1" dirty="0"/>
              <a:t>د- </a:t>
            </a:r>
            <a:r>
              <a:rPr lang="ar-SA" sz="3200" b="1" u="sng" dirty="0"/>
              <a:t>خلايا </a:t>
            </a:r>
            <a:r>
              <a:rPr lang="ar-SA" sz="3200" b="1" u="sng" dirty="0" err="1"/>
              <a:t>برانشيمية</a:t>
            </a:r>
            <a:r>
              <a:rPr lang="ar-SA" sz="3200" b="1" dirty="0"/>
              <a:t> </a:t>
            </a:r>
            <a:r>
              <a:rPr lang="en-US" sz="3200" b="1" u="sng" dirty="0"/>
              <a:t> </a:t>
            </a:r>
            <a:r>
              <a:rPr lang="en-US" sz="3200" dirty="0"/>
              <a:t>(Parenchyma) </a:t>
            </a:r>
            <a:endParaRPr lang="ar-SA" sz="3200" dirty="0"/>
          </a:p>
          <a:p>
            <a:pPr marL="342900" indent="-342900" algn="just">
              <a:buFontTx/>
              <a:buChar char="•"/>
            </a:pPr>
            <a:r>
              <a:rPr lang="ar-SA" sz="3200" dirty="0"/>
              <a:t>تعمل على تخزين الغذاء.</a:t>
            </a:r>
            <a:endParaRPr lang="en-US" sz="3200" dirty="0"/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6210" name="Rectangle 2" descr="دنيم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834312" cy="792088"/>
          </a:xfrm>
          <a:solidFill>
            <a:schemeClr val="bg1">
              <a:alpha val="4392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ar-SA" sz="4000" b="1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الانسجة النباتية  </a:t>
            </a:r>
            <a:r>
              <a:rPr lang="en-US" sz="4000" b="1" kern="1200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Plant Tissues</a:t>
            </a:r>
          </a:p>
        </p:txBody>
      </p:sp>
      <p:sp>
        <p:nvSpPr>
          <p:cNvPr id="57350" name="Rectangle 9"/>
          <p:cNvSpPr>
            <a:spLocks noChangeArrowheads="1"/>
          </p:cNvSpPr>
          <p:nvPr/>
        </p:nvSpPr>
        <p:spPr bwMode="auto">
          <a:xfrm>
            <a:off x="46735" y="890173"/>
            <a:ext cx="897737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تنقسم الى نوعين رئيسيين:</a:t>
            </a:r>
          </a:p>
          <a:p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 الانسجة الانشائية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Merstematic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Tissues)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الانسجة المستديمة  (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Permanent Tissues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7351" name="Picture 10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44" r="2845" b="21419"/>
          <a:stretch/>
        </p:blipFill>
        <p:spPr bwMode="auto">
          <a:xfrm>
            <a:off x="31729" y="2346281"/>
            <a:ext cx="5544616" cy="4490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ircl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53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23303" y="3615134"/>
            <a:ext cx="5020697" cy="3240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6300192" y="116632"/>
            <a:ext cx="27350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ar-SA" sz="3200" b="1" dirty="0">
                <a:solidFill>
                  <a:srgbClr val="990000"/>
                </a:solidFill>
              </a:rPr>
              <a:t>2- </a:t>
            </a:r>
            <a:r>
              <a:rPr lang="ar-SA" sz="3200" b="1" u="sng" dirty="0">
                <a:solidFill>
                  <a:srgbClr val="990000"/>
                </a:solidFill>
              </a:rPr>
              <a:t>نسيج </a:t>
            </a:r>
            <a:r>
              <a:rPr lang="ar-SA" sz="3200" b="1" u="sng" dirty="0" err="1">
                <a:solidFill>
                  <a:srgbClr val="990000"/>
                </a:solidFill>
              </a:rPr>
              <a:t>اللحاء:</a:t>
            </a:r>
            <a:endParaRPr lang="ar-SA" sz="3200" b="1" u="sng" dirty="0">
              <a:solidFill>
                <a:srgbClr val="990000"/>
              </a:solidFill>
            </a:endParaRPr>
          </a:p>
        </p:txBody>
      </p:sp>
      <p:pic>
        <p:nvPicPr>
          <p:cNvPr id="5" name="Picture 14">
            <a:extLst>
              <a:ext uri="{FF2B5EF4-FFF2-40B4-BE49-F238E27FC236}">
                <a16:creationId xmlns:a16="http://schemas.microsoft.com/office/drawing/2014/main" xmlns="" id="{19749597-D7A7-4EB4-A764-80CD0E0490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87" r="-36" b="13325"/>
          <a:stretch/>
        </p:blipFill>
        <p:spPr bwMode="auto">
          <a:xfrm>
            <a:off x="-18135" y="18711"/>
            <a:ext cx="5238207" cy="3635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 descr="دنيم"/>
          <p:cNvSpPr>
            <a:spLocks noGrp="1" noChangeArrowheads="1"/>
          </p:cNvSpPr>
          <p:nvPr>
            <p:ph type="title"/>
          </p:nvPr>
        </p:nvSpPr>
        <p:spPr>
          <a:xfrm>
            <a:off x="4932040" y="274638"/>
            <a:ext cx="4234185" cy="777875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ar-SA" sz="3600" b="1" dirty="0" err="1">
                <a:latin typeface="Times New Roman" pitchFamily="18" charset="0"/>
                <a:cs typeface="Times New Roman" pitchFamily="18" charset="0"/>
              </a:rPr>
              <a:t>الانسجة</a:t>
            </a:r>
            <a:r>
              <a:rPr lang="ar-SA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600" b="1" dirty="0" err="1">
                <a:latin typeface="Times New Roman" pitchFamily="18" charset="0"/>
                <a:cs typeface="Times New Roman" pitchFamily="18" charset="0"/>
              </a:rPr>
              <a:t>الانشائية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380" name="Text Box 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776288" y="6337300"/>
            <a:ext cx="3603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</a:rPr>
              <a:t>X</a:t>
            </a:r>
          </a:p>
        </p:txBody>
      </p:sp>
      <p:pic>
        <p:nvPicPr>
          <p:cNvPr id="58375" name="Picture 11" descr="11n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43888" y="260350"/>
            <a:ext cx="5778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376" name="Rectangle 13"/>
          <p:cNvSpPr>
            <a:spLocks noChangeArrowheads="1"/>
          </p:cNvSpPr>
          <p:nvPr/>
        </p:nvSpPr>
        <p:spPr bwMode="auto">
          <a:xfrm>
            <a:off x="179512" y="1142984"/>
            <a:ext cx="8856984" cy="415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/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الخصائص العامة: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أ- الخلايا مكعبة ذات جدر رقيقة وممتلئة بالسيتوبلازم.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الانوية كبيرة نسبيا.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جـ- تخلو الخلايا من الفجوات العصارية.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د- لها القدرة على الانقسام.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هـ- توجد هذه الانسجة فى الاجنة النباتية وفى قمة الجذر النامية وقمة الساق ومواضع خاصة فى الاعضاء المسنة. </a:t>
            </a:r>
            <a:endParaRPr lang="ar-SA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تنقسم الانسجة الانشائية الى قسمين من حيث المنشأ: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988422" y="5530954"/>
            <a:ext cx="7570788" cy="5080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أ- أنسجة إنشائية ابتدائية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988422" y="6196013"/>
            <a:ext cx="7570788" cy="508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أنسجة انشائية ثانوية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3" name="Rectangle 13"/>
          <p:cNvSpPr>
            <a:spLocks noChangeArrowheads="1"/>
          </p:cNvSpPr>
          <p:nvPr/>
        </p:nvSpPr>
        <p:spPr bwMode="auto">
          <a:xfrm>
            <a:off x="900113" y="129198"/>
            <a:ext cx="7570788" cy="635506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أ- أنسجة إنشائية ابتدائية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400" name="Rectangle 14"/>
          <p:cNvSpPr>
            <a:spLocks noChangeArrowheads="1"/>
          </p:cNvSpPr>
          <p:nvPr/>
        </p:nvSpPr>
        <p:spPr bwMode="auto">
          <a:xfrm>
            <a:off x="161193" y="771443"/>
            <a:ext cx="8821613" cy="1224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توجد فى الأجنة النباتية والقمم النامية للجذر والساق.</a:t>
            </a:r>
          </a:p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كما توجد فى بدايات الاوراق والأزهار وداخل الساق الحديثة.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59401" name="Picture 1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459" y="2390472"/>
            <a:ext cx="9069081" cy="4467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3" name="Rectangle 11"/>
          <p:cNvSpPr>
            <a:spLocks noChangeArrowheads="1"/>
          </p:cNvSpPr>
          <p:nvPr/>
        </p:nvSpPr>
        <p:spPr bwMode="auto">
          <a:xfrm>
            <a:off x="971600" y="188640"/>
            <a:ext cx="7570788" cy="508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أنسجة انشائية ثانوية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424" name="Rectangle 14"/>
          <p:cNvSpPr>
            <a:spLocks noChangeArrowheads="1"/>
          </p:cNvSpPr>
          <p:nvPr/>
        </p:nvSpPr>
        <p:spPr bwMode="auto">
          <a:xfrm>
            <a:off x="67118" y="908721"/>
            <a:ext cx="8990065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له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نفس صفات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لانسجة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الانشائية ويختلفان فقط من حيث المنشأ.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4488" indent="-344488" algn="just">
              <a:buFont typeface="+mj-lt"/>
              <a:buAutoNum type="arabicPeriod"/>
            </a:pPr>
            <a:r>
              <a:rPr lang="ar-SA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الكمبيوم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الحزمى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مشتق من نسيج انشائى ابتدائى، وينتج الخشب واللحاء.</a:t>
            </a:r>
          </a:p>
          <a:p>
            <a:pPr marL="344488" indent="-344488" algn="just">
              <a:buFont typeface="+mj-lt"/>
              <a:buAutoNum type="arabicPeriod"/>
            </a:pPr>
            <a:r>
              <a:rPr lang="ar-SA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الكمبيوم</a:t>
            </a:r>
            <a:r>
              <a:rPr lang="ar-SA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الفلينى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مشتق من نسيج مستديم، وينتج نسيج الفلين.</a:t>
            </a:r>
          </a:p>
        </p:txBody>
      </p:sp>
      <p:pic>
        <p:nvPicPr>
          <p:cNvPr id="60425" name="Picture 15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829" b="22583"/>
          <a:stretch/>
        </p:blipFill>
        <p:spPr>
          <a:xfrm>
            <a:off x="67118" y="3717032"/>
            <a:ext cx="4437254" cy="3140968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spd="slow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 descr="دنيم"/>
          <p:cNvSpPr>
            <a:spLocks noGrp="1" noChangeArrowheads="1"/>
          </p:cNvSpPr>
          <p:nvPr>
            <p:ph type="title"/>
          </p:nvPr>
        </p:nvSpPr>
        <p:spPr>
          <a:xfrm>
            <a:off x="3901703" y="0"/>
            <a:ext cx="5242297" cy="777875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ar-SA" sz="3600" b="1" dirty="0">
                <a:latin typeface="Times New Roman" pitchFamily="18" charset="0"/>
                <a:cs typeface="Times New Roman" pitchFamily="18" charset="0"/>
              </a:rPr>
              <a:t>الأنسجة المستديمة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47" name="Picture 13" descr="12numb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58214" y="0"/>
            <a:ext cx="565150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8" name="Rectangle 14"/>
          <p:cNvSpPr>
            <a:spLocks noChangeArrowheads="1"/>
          </p:cNvSpPr>
          <p:nvPr/>
        </p:nvSpPr>
        <p:spPr bwMode="auto">
          <a:xfrm>
            <a:off x="251520" y="928670"/>
            <a:ext cx="8712968" cy="592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/>
            <a:r>
              <a:rPr lang="ar-SA" sz="32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الخصائص العامة: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أ- الخلايا أكبر حجما وأقل فى كمية السيتوبلازم من خلايا الانسجة الأنشائية.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ب- الفجوة العصارية تكون دائما كبيرة.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جـ - تكثر الفراغات بين الخلوية.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د-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يتغلظ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جدار الخلايا فى بعض الأنسجة تغلظا مميزا يعطى الخلايا اشكالا مختلفة.</a:t>
            </a:r>
          </a:p>
          <a:p>
            <a:pPr marL="342900" indent="-342900" algn="just"/>
            <a:r>
              <a:rPr lang="ar-SA" sz="32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تنقسم الأنسجة المستديمة الى 3 أقسام </a:t>
            </a:r>
            <a:r>
              <a:rPr lang="ar-SA" sz="3200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رئيسي</a:t>
            </a:r>
            <a:r>
              <a:rPr lang="ar-EG" sz="3200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ة</a:t>
            </a:r>
            <a:r>
              <a:rPr lang="ar-SA" sz="3200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ar-SA" sz="3200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/>
            <a:r>
              <a:rPr lang="ar-SA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أنسجة مستديمة أصيلة.</a:t>
            </a:r>
          </a:p>
          <a:p>
            <a:pPr marL="342900" indent="-342900" algn="just"/>
            <a:r>
              <a:rPr lang="ar-SA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أنسجة مستديمة جلدية.</a:t>
            </a:r>
          </a:p>
          <a:p>
            <a:pPr marL="342900" indent="-342900" algn="just"/>
            <a:r>
              <a:rPr lang="ar-SA" sz="320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أنسجة مستديمة وعائية.</a:t>
            </a:r>
            <a:r>
              <a:rPr lang="en-US" sz="3200" b="0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2367" name="Rectangle 15"/>
          <p:cNvSpPr>
            <a:spLocks noChangeArrowheads="1"/>
          </p:cNvSpPr>
          <p:nvPr/>
        </p:nvSpPr>
        <p:spPr bwMode="auto">
          <a:xfrm>
            <a:off x="5510039" y="116632"/>
            <a:ext cx="344196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</a:t>
            </a:r>
            <a:r>
              <a:rPr lang="ar-S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البارنشيمى:</a:t>
            </a:r>
            <a:endParaRPr lang="en-US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73" name="Rectangle 16"/>
          <p:cNvSpPr>
            <a:spLocks noChangeArrowheads="1"/>
          </p:cNvSpPr>
          <p:nvPr/>
        </p:nvSpPr>
        <p:spPr bwMode="auto">
          <a:xfrm>
            <a:off x="3779912" y="762963"/>
            <a:ext cx="5172095" cy="2233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الخلايا ذات جدار رقيق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بها فجوات عصارية كبيرة</a:t>
            </a:r>
            <a:r>
              <a:rPr lang="ar-SA" sz="3200" dirty="0"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itchFamily="18" charset="0"/>
              </a:rPr>
              <a:t>اسطوانية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هرمية أو مستديرة الشكل. 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تعمل على تكوين الغذاء وتخزينه.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2474" name="Picture 17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19243"/>
          <a:stretch/>
        </p:blipFill>
        <p:spPr bwMode="auto">
          <a:xfrm>
            <a:off x="107503" y="0"/>
            <a:ext cx="3527097" cy="321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12">
            <a:extLst>
              <a:ext uri="{FF2B5EF4-FFF2-40B4-BE49-F238E27FC236}">
                <a16:creationId xmlns:a16="http://schemas.microsoft.com/office/drawing/2014/main" xmlns="" id="{FD0F0F24-4F01-4A22-8981-F0CF276F8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6271" y="3105834"/>
            <a:ext cx="38539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ar-S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</a:t>
            </a:r>
            <a:r>
              <a:rPr lang="ar-SA" sz="36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الكولانشيمى:</a:t>
            </a:r>
            <a:endParaRPr lang="en-US" sz="3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xmlns="" id="{12348514-23DE-4812-AAB8-3C4A31354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798609"/>
            <a:ext cx="4740047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الخلايا مستطيلة ذات جدر سيليولوزية غليظة لامعة.</a:t>
            </a:r>
          </a:p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تغلظ الجدر غير منتظم وتتوسط الخلايا فجوات عصارية. </a:t>
            </a:r>
          </a:p>
          <a:p>
            <a:pPr marL="342900" indent="-342900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الوظيفة الرئيسية لهذا النسيج هى التدعيم.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Picture 16">
            <a:extLst>
              <a:ext uri="{FF2B5EF4-FFF2-40B4-BE49-F238E27FC236}">
                <a16:creationId xmlns:a16="http://schemas.microsoft.com/office/drawing/2014/main" xmlns="" id="{FBC02708-D445-4373-AE82-F41B4782D9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704" r="13814" b="21635"/>
          <a:stretch/>
        </p:blipFill>
        <p:spPr bwMode="auto">
          <a:xfrm>
            <a:off x="24104" y="4725144"/>
            <a:ext cx="4334481" cy="2105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0" name="Rectangle 12"/>
          <p:cNvSpPr>
            <a:spLocks noChangeArrowheads="1"/>
          </p:cNvSpPr>
          <p:nvPr/>
        </p:nvSpPr>
        <p:spPr bwMode="auto">
          <a:xfrm>
            <a:off x="4511705" y="115887"/>
            <a:ext cx="449514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 </a:t>
            </a:r>
            <a:r>
              <a:rPr lang="ar-SA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النسيج </a:t>
            </a:r>
            <a:r>
              <a:rPr lang="ar-SA" sz="40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الاسكلرنشيمى:</a:t>
            </a:r>
            <a:endParaRPr lang="en-US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521" name="Rectangle 15"/>
          <p:cNvSpPr>
            <a:spLocks noChangeArrowheads="1"/>
          </p:cNvSpPr>
          <p:nvPr/>
        </p:nvSpPr>
        <p:spPr bwMode="auto">
          <a:xfrm>
            <a:off x="179512" y="823774"/>
            <a:ext cx="8820150" cy="3469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الخلايا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متغلظة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الجدار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ب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مادة اللجنين الى جانب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جدار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العادي. </a:t>
            </a:r>
          </a:p>
          <a:p>
            <a:pPr marL="342900" indent="-342900" algn="just">
              <a:buFontTx/>
              <a:buChar char="•"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ليس بها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السيتوبلازم والنواة عند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نضوج 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فهي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خلايا ميتة.</a:t>
            </a:r>
          </a:p>
          <a:p>
            <a:pPr marL="342900" indent="-342900" algn="just">
              <a:buFontTx/>
              <a:buChar char="•"/>
            </a:pP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منها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الخلايا الرفيعة المدببة وتعرف بالألياف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السكلرنشيمية</a:t>
            </a:r>
            <a:r>
              <a:rPr lang="ar-EG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وتكون منتظمة ومنها </a:t>
            </a: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الخلايا القصيرة السميكة وتعرف بالخلايا الحجرية وعادة ما توجد مبعثرة ومنفردة. </a:t>
            </a:r>
          </a:p>
          <a:p>
            <a:pPr marL="346075" indent="-342900" algn="just">
              <a:buFont typeface="Arial" pitchFamily="34" charset="0"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الوظيفة الرئيسية لهذا النسيج هى التدعيم.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4522" name="Picture 16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573"/>
          <a:stretch/>
        </p:blipFill>
        <p:spPr bwMode="auto">
          <a:xfrm>
            <a:off x="66675" y="3933056"/>
            <a:ext cx="7180694" cy="2924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3" name="Rectangle 11"/>
          <p:cNvSpPr>
            <a:spLocks noChangeArrowheads="1"/>
          </p:cNvSpPr>
          <p:nvPr/>
        </p:nvSpPr>
        <p:spPr bwMode="auto">
          <a:xfrm>
            <a:off x="992981" y="116632"/>
            <a:ext cx="7570788" cy="75808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ar-S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الأنسجة المستديمة الجلدية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544" name="Rectangle 15"/>
          <p:cNvSpPr>
            <a:spLocks noChangeArrowheads="1"/>
          </p:cNvSpPr>
          <p:nvPr/>
        </p:nvSpPr>
        <p:spPr bwMode="auto">
          <a:xfrm>
            <a:off x="179512" y="1196752"/>
            <a:ext cx="8856984" cy="4786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وظيفتها حماية الانسجة الداخلية للنبات ضد التبخر والتمزق وفقدان المواد الغذائية القابلة للانتشار.</a:t>
            </a:r>
          </a:p>
          <a:p>
            <a:pPr marL="342900" indent="-342900" algn="just"/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وتتضمن الانسجة المستديمة </a:t>
            </a:r>
            <a:r>
              <a:rPr lang="ar-S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الجلدية:</a:t>
            </a:r>
            <a:endParaRPr lang="ar-S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نسيج البشرة.</a:t>
            </a:r>
          </a:p>
          <a:p>
            <a:pPr marL="342900" indent="-342900" algn="just">
              <a:buFontTx/>
              <a:buChar char="•"/>
            </a:pPr>
            <a:r>
              <a:rPr lang="ar-S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نسيج الفلين.</a:t>
            </a:r>
            <a:r>
              <a:rPr lang="en-US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926</Words>
  <Application>Microsoft Office PowerPoint</Application>
  <PresentationFormat>On-screen Show (4:3)</PresentationFormat>
  <Paragraphs>121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الأنسجة النباتية</vt:lpstr>
      <vt:lpstr>الانسجة النباتية  Plant Tissues</vt:lpstr>
      <vt:lpstr>الانسجة الانشائية</vt:lpstr>
      <vt:lpstr>Slide 4</vt:lpstr>
      <vt:lpstr>Slide 5</vt:lpstr>
      <vt:lpstr>الأنسجة المستديمة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الأنسجة النباتية  Plant Tissues</dc:title>
  <dc:creator>Compu Import</dc:creator>
  <cp:lastModifiedBy>Alaa Ahmed Mohamed</cp:lastModifiedBy>
  <cp:revision>54</cp:revision>
  <dcterms:created xsi:type="dcterms:W3CDTF">2017-10-05T08:50:26Z</dcterms:created>
  <dcterms:modified xsi:type="dcterms:W3CDTF">2020-02-21T09:19:02Z</dcterms:modified>
</cp:coreProperties>
</file>