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9" r:id="rId4"/>
    <p:sldId id="266" r:id="rId5"/>
    <p:sldId id="260" r:id="rId6"/>
    <p:sldId id="265" r:id="rId7"/>
    <p:sldId id="267" r:id="rId8"/>
    <p:sldId id="268" r:id="rId9"/>
    <p:sldId id="269" r:id="rId10"/>
    <p:sldId id="270" r:id="rId11"/>
    <p:sldId id="264" r:id="rId12"/>
    <p:sldId id="263" r:id="rId13"/>
    <p:sldId id="271" r:id="rId14"/>
    <p:sldId id="261" r:id="rId15"/>
    <p:sldId id="272" r:id="rId16"/>
    <p:sldId id="274" r:id="rId17"/>
    <p:sldId id="275" r:id="rId18"/>
    <p:sldId id="276" r:id="rId19"/>
    <p:sldId id="277" r:id="rId20"/>
    <p:sldId id="278" r:id="rId21"/>
    <p:sldId id="258" r:id="rId22"/>
  </p:sldIdLst>
  <p:sldSz cx="12192000" cy="6858000"/>
  <p:notesSz cx="7010400" cy="9296400"/>
  <p:defaultTextStyle>
    <a:defPPr lvl="0">
      <a:defRPr lang="en-US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354" y="-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D313C2-8491-4336-9F90-39F4AB88C6A8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314565-BCA9-4E7B-8AE9-A1EF03DE9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188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A9609-9C20-4FC1-AE86-BAA8944BE4D3}" type="datetime1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العربية/الصف الرابع/ المدرسة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8DBE-ED81-4D61-8BFE-0CBAD80FF07B}" type="datetime1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العربية/الصف الرابع/ المدرسة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DB4EF-A3AB-4B4B-8B2C-2DF511F06415}" type="datetime1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العربية/الصف الرابع/ المدرسة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E3272-F3D1-46F2-8C2E-5D225AF07C01}" type="datetime1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العربية/الصف الرابع/ المدرسة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E30F2-2CC7-4B63-83B5-83FBBED3EEAD}" type="datetime1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العربية/الصف الرابع/ المدرسة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45CB4-2AC8-4745-94DC-7179C72163C8}" type="datetime1">
              <a:rPr lang="en-US" smtClean="0"/>
              <a:t>2/4/2021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العربية/الصف الرابع/ المدرسة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66768-1E4B-46E8-B1F0-EF86BDB1C97A}" type="datetime1">
              <a:rPr lang="en-US" smtClean="0"/>
              <a:t>2/4/2021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العربية/الصف الرابع/ المدرسة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744F6-CE18-4537-BBD1-59F9FA4DA425}" type="datetime1">
              <a:rPr lang="en-US" smtClean="0"/>
              <a:t>2/4/2021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العربية/الصف الرابع/ المدرسة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50E6B-B7AB-4890-B35B-9A731BBA9F3D}" type="datetime1">
              <a:rPr lang="en-US" smtClean="0"/>
              <a:t>2/4/2021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العربية/الصف الرابع/ المدرسة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34AF9-C4D0-4601-B1B9-0E333C03BA39}" type="datetime1">
              <a:rPr lang="en-US" smtClean="0"/>
              <a:t>2/4/2021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العربية/الصف الرابع/ المدرسة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7CE59-7369-4BB7-8F3F-65C49BA550BB}" type="datetime1">
              <a:rPr lang="en-US" smtClean="0"/>
              <a:t>2/4/2021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العربية/الصف الرابع/ المدرسة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/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D587D-9BAC-496D-B94F-2A3F01E3F890}" type="datetime1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ar-BH"/>
              <a:t>اللغة العربية/الصف الرابع/ المدرسة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5BA305D1-C304-46EB-B4B1-426C2825E1C4}"/>
              </a:ext>
            </a:extLst>
          </p:cNvPr>
          <p:cNvSpPr txBox="1"/>
          <p:nvPr/>
        </p:nvSpPr>
        <p:spPr>
          <a:xfrm>
            <a:off x="916508" y="1872229"/>
            <a:ext cx="10358983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دَرْسُ في ماد</a:t>
            </a:r>
            <a:r>
              <a:rPr lang="ar-SA" sz="4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4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ةِ الل</a:t>
            </a:r>
            <a:r>
              <a:rPr lang="ar-SA" sz="4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4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غةِ العربي</a:t>
            </a:r>
            <a:r>
              <a:rPr lang="ar-SA" sz="4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4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ةِ</a:t>
            </a:r>
            <a:br>
              <a:rPr lang="ar-BH" sz="4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القِرَاءةُ</a:t>
            </a:r>
            <a:r>
              <a:rPr lang="en-US" sz="48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48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- </a:t>
            </a:r>
            <a:r>
              <a:rPr lang="ar-BH" sz="4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الفَصلُ الدرَاسيُّ الثَّانِي </a:t>
            </a:r>
            <a:endParaRPr lang="en-US" sz="4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C92AB2D9-8460-49FE-A3B3-E886CB62FA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40944" y="3380334"/>
            <a:ext cx="7766936" cy="1358529"/>
          </a:xfrm>
        </p:spPr>
        <p:txBody>
          <a:bodyPr>
            <a:normAutofit/>
          </a:bodyPr>
          <a:lstStyle/>
          <a:p>
            <a:pPr algn="ctr"/>
            <a:r>
              <a:rPr lang="ar-BH" sz="8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المَدْرَسَةُ</a:t>
            </a:r>
            <a:endParaRPr lang="ar-BH" sz="88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Subtitle 4">
            <a:extLst>
              <a:ext uri="{FF2B5EF4-FFF2-40B4-BE49-F238E27FC236}">
                <a16:creationId xmlns:a16="http://schemas.microsoft.com/office/drawing/2014/main" id="{48024BBA-7773-4B10-B6BC-A451E95D5C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38400" y="4726569"/>
            <a:ext cx="6990735" cy="1020765"/>
          </a:xfrm>
        </p:spPr>
        <p:txBody>
          <a:bodyPr>
            <a:normAutofit/>
          </a:bodyPr>
          <a:lstStyle/>
          <a:p>
            <a:pPr algn="ctr" rtl="1"/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الصّفُّ 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الرَّابعُ </a:t>
            </a:r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الابْتدَائيُّ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3B5F4FF-D7A5-4E47-B4AE-04AC20BD6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العربية/الصف الرابع/ المدرسة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55DD47-9A84-4789-9C1A-89A95AAA4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مربع نص 3">
            <a:extLst>
              <a:ext uri="{FF2B5EF4-FFF2-40B4-BE49-F238E27FC236}">
                <a16:creationId xmlns:a16="http://schemas.microsoft.com/office/drawing/2014/main" id="{FD594FCB-18AD-4930-9569-6739CAC1DDEC}"/>
              </a:ext>
            </a:extLst>
          </p:cNvPr>
          <p:cNvSpPr txBox="1"/>
          <p:nvPr/>
        </p:nvSpPr>
        <p:spPr>
          <a:xfrm>
            <a:off x="830942" y="909920"/>
            <a:ext cx="9658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أُجِيبُ عن الأسئلة الآتية في ضوءِ فهمِ النصِّ السّابقِ: </a:t>
            </a:r>
            <a:endParaRPr lang="en-US" sz="44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3DEA09E-20B8-48EB-890C-A2BA6480C4B8}"/>
              </a:ext>
            </a:extLst>
          </p:cNvPr>
          <p:cNvSpPr txBox="1">
            <a:spLocks/>
          </p:cNvSpPr>
          <p:nvPr/>
        </p:nvSpPr>
        <p:spPr>
          <a:xfrm>
            <a:off x="9240071" y="0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0942" y="1600260"/>
            <a:ext cx="10739284" cy="574359"/>
          </a:xfrm>
        </p:spPr>
        <p:txBody>
          <a:bodyPr>
            <a:normAutofit/>
          </a:bodyPr>
          <a:lstStyle/>
          <a:p>
            <a:pPr algn="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1. أذْكُرُ معْنَى كُلٍّ مِمَّا يَلي، ثُمّ أضعُ الكَلمةَ في جملةٍ توضِّحُ معنَاها :</a:t>
            </a:r>
          </a:p>
        </p:txBody>
      </p:sp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04D56F7B-74EF-408B-954C-074D9E6E66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8385521"/>
              </p:ext>
            </p:extLst>
          </p:nvPr>
        </p:nvGraphicFramePr>
        <p:xfrm>
          <a:off x="270641" y="2180060"/>
          <a:ext cx="11227264" cy="1695959"/>
        </p:xfrm>
        <a:graphic>
          <a:graphicData uri="http://schemas.openxmlformats.org/drawingml/2006/table">
            <a:tbl>
              <a:tblPr rtl="1" firstRow="1" firstCol="1" bandRow="1">
                <a:tableStyleId>{BC89EF96-8CEA-46FF-86C4-4CE0E7609802}</a:tableStyleId>
              </a:tblPr>
              <a:tblGrid>
                <a:gridCol w="3016225">
                  <a:extLst>
                    <a:ext uri="{9D8B030D-6E8A-4147-A177-3AD203B41FA5}">
                      <a16:colId xmlns:a16="http://schemas.microsoft.com/office/drawing/2014/main" val="2396971745"/>
                    </a:ext>
                  </a:extLst>
                </a:gridCol>
                <a:gridCol w="3016225">
                  <a:extLst>
                    <a:ext uri="{9D8B030D-6E8A-4147-A177-3AD203B41FA5}">
                      <a16:colId xmlns:a16="http://schemas.microsoft.com/office/drawing/2014/main" val="3542069977"/>
                    </a:ext>
                  </a:extLst>
                </a:gridCol>
                <a:gridCol w="51948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7197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200" b="1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لا تَفزعْ</a:t>
                      </a:r>
                      <a:endParaRPr lang="ar-SA" sz="32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:a16="http://schemas.microsoft.com/office/drawing/2014/main" val="2555119240"/>
                  </a:ext>
                </a:extLst>
              </a:tr>
              <a:tr h="507197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200" b="1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اسْتَغنِ</a:t>
                      </a:r>
                      <a:endParaRPr lang="ar-SA" sz="32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:a16="http://schemas.microsoft.com/office/drawing/2014/main" val="3884159805"/>
                  </a:ext>
                </a:extLst>
              </a:tr>
              <a:tr h="50719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200" b="1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اليُمْنِ</a:t>
                      </a:r>
                      <a:endParaRPr lang="en-US" sz="32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:a16="http://schemas.microsoft.com/office/drawing/2014/main" val="1351578551"/>
                  </a:ext>
                </a:extLst>
              </a:tr>
            </a:tbl>
          </a:graphicData>
        </a:graphic>
      </p:graphicFrame>
      <p:sp>
        <p:nvSpPr>
          <p:cNvPr id="13" name="Title 1">
            <a:extLst>
              <a:ext uri="{FF2B5EF4-FFF2-40B4-BE49-F238E27FC236}">
                <a16:creationId xmlns:a16="http://schemas.microsoft.com/office/drawing/2014/main" id="{9263B055-0432-4DBE-B6AB-C8E24BEB4748}"/>
              </a:ext>
            </a:extLst>
          </p:cNvPr>
          <p:cNvSpPr txBox="1">
            <a:spLocks/>
          </p:cNvSpPr>
          <p:nvPr/>
        </p:nvSpPr>
        <p:spPr>
          <a:xfrm>
            <a:off x="5921325" y="4028035"/>
            <a:ext cx="5547434" cy="5552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2. أكتبُ المطلوبَ في الجدولِ الآتي : </a:t>
            </a:r>
          </a:p>
        </p:txBody>
      </p:sp>
      <p:graphicFrame>
        <p:nvGraphicFramePr>
          <p:cNvPr id="14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491293"/>
              </p:ext>
            </p:extLst>
          </p:nvPr>
        </p:nvGraphicFramePr>
        <p:xfrm>
          <a:off x="3506211" y="4583245"/>
          <a:ext cx="8128000" cy="155448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ضدُ كلمةِ المفتاحِ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مفردُ كلمةِ آباءٍ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جمعُ كلمةِ غصنٍ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5EE843D-4995-45A0-A5CC-201826326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العربية/الصف الرابع/ المدرسة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09DBC9-4EDA-41BD-BA87-E9C12405A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0536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مربع نص 3">
            <a:extLst>
              <a:ext uri="{FF2B5EF4-FFF2-40B4-BE49-F238E27FC236}">
                <a16:creationId xmlns:a16="http://schemas.microsoft.com/office/drawing/2014/main" id="{FD594FCB-18AD-4930-9569-6739CAC1DDEC}"/>
              </a:ext>
            </a:extLst>
          </p:cNvPr>
          <p:cNvSpPr txBox="1"/>
          <p:nvPr/>
        </p:nvSpPr>
        <p:spPr>
          <a:xfrm>
            <a:off x="830942" y="909920"/>
            <a:ext cx="9658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أُجِيبُ عن الأسئلة الآتية في ضوءِ فهمِ النصِّ السّابقِ: </a:t>
            </a:r>
            <a:endParaRPr lang="en-US" sz="44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3DEA09E-20B8-48EB-890C-A2BA6480C4B8}"/>
              </a:ext>
            </a:extLst>
          </p:cNvPr>
          <p:cNvSpPr txBox="1">
            <a:spLocks/>
          </p:cNvSpPr>
          <p:nvPr/>
        </p:nvSpPr>
        <p:spPr>
          <a:xfrm>
            <a:off x="9240071" y="0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0942" y="1600260"/>
            <a:ext cx="10739284" cy="574359"/>
          </a:xfrm>
        </p:spPr>
        <p:txBody>
          <a:bodyPr>
            <a:normAutofit/>
          </a:bodyPr>
          <a:lstStyle/>
          <a:p>
            <a:pPr algn="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1. أذْكُرُ معْنَى كُلٍّ مِمَّا يَلي، ثُمّ أضعُ الكَلمةَ في جملةٍ توضِّحُ معنَاها :</a:t>
            </a:r>
          </a:p>
        </p:txBody>
      </p:sp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04D56F7B-74EF-408B-954C-074D9E6E66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969263"/>
              </p:ext>
            </p:extLst>
          </p:nvPr>
        </p:nvGraphicFramePr>
        <p:xfrm>
          <a:off x="270641" y="2180060"/>
          <a:ext cx="11227264" cy="1695959"/>
        </p:xfrm>
        <a:graphic>
          <a:graphicData uri="http://schemas.openxmlformats.org/drawingml/2006/table">
            <a:tbl>
              <a:tblPr rtl="1" firstRow="1" firstCol="1" bandRow="1">
                <a:tableStyleId>{BC89EF96-8CEA-46FF-86C4-4CE0E7609802}</a:tableStyleId>
              </a:tblPr>
              <a:tblGrid>
                <a:gridCol w="3016225">
                  <a:extLst>
                    <a:ext uri="{9D8B030D-6E8A-4147-A177-3AD203B41FA5}">
                      <a16:colId xmlns:a16="http://schemas.microsoft.com/office/drawing/2014/main" val="2396971745"/>
                    </a:ext>
                  </a:extLst>
                </a:gridCol>
                <a:gridCol w="3016225">
                  <a:extLst>
                    <a:ext uri="{9D8B030D-6E8A-4147-A177-3AD203B41FA5}">
                      <a16:colId xmlns:a16="http://schemas.microsoft.com/office/drawing/2014/main" val="3542069977"/>
                    </a:ext>
                  </a:extLst>
                </a:gridCol>
                <a:gridCol w="51948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7197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200" b="1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لا تَفزعْ</a:t>
                      </a:r>
                      <a:endParaRPr lang="ar-SA" sz="32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لا تخفْ</a:t>
                      </a:r>
                      <a:endParaRPr lang="ar-SA" sz="32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إذا</a:t>
                      </a:r>
                      <a:r>
                        <a:rPr lang="ar-BH" sz="32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 رأيتَ شيئًا مزعجًا ، اطمأنْ ولا تفزعْ.</a:t>
                      </a:r>
                      <a:endParaRPr lang="ar-SA" sz="32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:a16="http://schemas.microsoft.com/office/drawing/2014/main" val="2555119240"/>
                  </a:ext>
                </a:extLst>
              </a:tr>
              <a:tr h="507197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200" b="1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اسْتَغنِ</a:t>
                      </a:r>
                      <a:endParaRPr lang="ar-SA" sz="32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BH" sz="3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تخلَى</a:t>
                      </a:r>
                      <a:endParaRPr lang="en-US" sz="3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BH" sz="3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لا</a:t>
                      </a:r>
                      <a:r>
                        <a:rPr lang="ar-BH" sz="36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 تتخلَّ عن حقكَ.</a:t>
                      </a:r>
                      <a:endParaRPr lang="en-US" sz="3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:a16="http://schemas.microsoft.com/office/drawing/2014/main" val="3884159805"/>
                  </a:ext>
                </a:extLst>
              </a:tr>
              <a:tr h="50719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200" b="1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اليُمْنِ</a:t>
                      </a:r>
                      <a:endParaRPr lang="en-US" sz="32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BH" sz="3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البركةُ</a:t>
                      </a:r>
                      <a:endParaRPr lang="en-US" sz="3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BH" sz="3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أعادَ اللهُ العيدَ عَلينَا باليُمنِ .</a:t>
                      </a:r>
                      <a:endParaRPr lang="en-US" sz="3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:a16="http://schemas.microsoft.com/office/drawing/2014/main" val="1351578551"/>
                  </a:ext>
                </a:extLst>
              </a:tr>
            </a:tbl>
          </a:graphicData>
        </a:graphic>
      </p:graphicFrame>
      <p:sp>
        <p:nvSpPr>
          <p:cNvPr id="13" name="Title 1">
            <a:extLst>
              <a:ext uri="{FF2B5EF4-FFF2-40B4-BE49-F238E27FC236}">
                <a16:creationId xmlns:a16="http://schemas.microsoft.com/office/drawing/2014/main" id="{9263B055-0432-4DBE-B6AB-C8E24BEB4748}"/>
              </a:ext>
            </a:extLst>
          </p:cNvPr>
          <p:cNvSpPr txBox="1">
            <a:spLocks/>
          </p:cNvSpPr>
          <p:nvPr/>
        </p:nvSpPr>
        <p:spPr>
          <a:xfrm>
            <a:off x="5921325" y="4028035"/>
            <a:ext cx="5547434" cy="5552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2. أكتبُ المطلوبَ في الجدولِ الآتي : </a:t>
            </a:r>
          </a:p>
        </p:txBody>
      </p:sp>
      <p:graphicFrame>
        <p:nvGraphicFramePr>
          <p:cNvPr id="14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6673775"/>
              </p:ext>
            </p:extLst>
          </p:nvPr>
        </p:nvGraphicFramePr>
        <p:xfrm>
          <a:off x="3506211" y="4583245"/>
          <a:ext cx="8128000" cy="155448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القفلُ</a:t>
                      </a:r>
                      <a:endParaRPr lang="en-US" sz="24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ضدُ كلمةِ المفتاحِ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أبُ</a:t>
                      </a:r>
                      <a:endParaRPr lang="en-US" sz="24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مفردُ كلمةِ آباءٍ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أغصانٌ/غصونٌ</a:t>
                      </a:r>
                      <a:endParaRPr lang="en-US" sz="24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جمعُ كلمةِ غصنٍ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" name="Rectangle 6">
            <a:extLst>
              <a:ext uri="{FF2B5EF4-FFF2-40B4-BE49-F238E27FC236}">
                <a16:creationId xmlns:a16="http://schemas.microsoft.com/office/drawing/2014/main" id="{87D3ECAE-A026-41AC-AEA9-9D931267568D}"/>
              </a:ext>
            </a:extLst>
          </p:cNvPr>
          <p:cNvSpPr/>
          <p:nvPr/>
        </p:nvSpPr>
        <p:spPr>
          <a:xfrm>
            <a:off x="0" y="707886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2742385-C74F-4123-B0E8-FE8D1F263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العربية/الصف الرابع/ المدرسة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C337808-6F2E-4A50-9099-D94155AFB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368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CB259986-4EAC-4715-BBBC-1CB04E48BE12}"/>
              </a:ext>
            </a:extLst>
          </p:cNvPr>
          <p:cNvSpPr/>
          <p:nvPr/>
        </p:nvSpPr>
        <p:spPr>
          <a:xfrm>
            <a:off x="0" y="902102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3DEA09E-20B8-48EB-890C-A2BA6480C4B8}"/>
              </a:ext>
            </a:extLst>
          </p:cNvPr>
          <p:cNvSpPr txBox="1">
            <a:spLocks/>
          </p:cNvSpPr>
          <p:nvPr/>
        </p:nvSpPr>
        <p:spPr>
          <a:xfrm>
            <a:off x="9146323" y="0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1393837" y="1256045"/>
            <a:ext cx="9936480" cy="4970008"/>
          </a:xfrm>
        </p:spPr>
        <p:txBody>
          <a:bodyPr>
            <a:normAutofit/>
          </a:bodyPr>
          <a:lstStyle/>
          <a:p>
            <a:pPr marL="0" indent="0" algn="r">
              <a:lnSpc>
                <a:spcPct val="150000"/>
              </a:lnSpc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  قَرّبتْ المدرسةُ نفسَها للتّلميذِ بصورٍ عدةٍ لِتستَمِيلَه، كَمَا أبعدتْ عَنْ نفسِها صورًا أُخرَى .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أَذْكرُ :</a:t>
            </a:r>
          </a:p>
          <a:p>
            <a:pPr marL="0" indent="0" algn="r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4. كيفَ سَتستقبلُ المدرسةُ تلاميذَها كَمَا جاءَ في وصفِها (الأبياتُ الأخيرةُ)؟ </a:t>
            </a:r>
          </a:p>
          <a:p>
            <a:pPr marL="0" indent="0" algn="r" rtl="1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3659023"/>
              </p:ext>
            </p:extLst>
          </p:nvPr>
        </p:nvGraphicFramePr>
        <p:xfrm>
          <a:off x="1643090" y="2116425"/>
          <a:ext cx="812800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/>
                        <a:t>صورتين أبعدتهما</a:t>
                      </a:r>
                      <a:r>
                        <a:rPr lang="ar-BH" sz="2400" b="1" baseline="0" dirty="0"/>
                        <a:t> المدرسة عن نفسها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/>
                        <a:t>صورتين قربتهما</a:t>
                      </a:r>
                      <a:r>
                        <a:rPr lang="ar-BH" sz="2400" b="1" baseline="0" dirty="0"/>
                        <a:t> المدرسة لها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B59909-EDBB-4C39-98F4-F5C29B536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العربية/الصف الرابع/ المدرسة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6D8126-B151-480B-8B54-B31AB4022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19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CB259986-4EAC-4715-BBBC-1CB04E48BE12}"/>
              </a:ext>
            </a:extLst>
          </p:cNvPr>
          <p:cNvSpPr/>
          <p:nvPr/>
        </p:nvSpPr>
        <p:spPr>
          <a:xfrm>
            <a:off x="0" y="902102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3DEA09E-20B8-48EB-890C-A2BA6480C4B8}"/>
              </a:ext>
            </a:extLst>
          </p:cNvPr>
          <p:cNvSpPr txBox="1">
            <a:spLocks/>
          </p:cNvSpPr>
          <p:nvPr/>
        </p:nvSpPr>
        <p:spPr>
          <a:xfrm>
            <a:off x="9146323" y="0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1393837" y="1256045"/>
            <a:ext cx="9936480" cy="4970008"/>
          </a:xfrm>
        </p:spPr>
        <p:txBody>
          <a:bodyPr>
            <a:normAutofit/>
          </a:bodyPr>
          <a:lstStyle/>
          <a:p>
            <a:pPr marL="0" indent="0" algn="r">
              <a:lnSpc>
                <a:spcPct val="150000"/>
              </a:lnSpc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  قَرّبتْ المدرسةُ نفسَها للتّلميذِ بصورٍ عدةٍ لِتستَمِيلَه، كَمَا أبعدتْ عَنْ نفسِها صورًا أُخرَى .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أَذْكرُ :</a:t>
            </a:r>
          </a:p>
          <a:p>
            <a:pPr marL="0" indent="0" algn="r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4. كيفَ سَتستقبلُ المدرسةُ تلاميذَها كَمَا جاءَ في وصفِها (الأبياتُ الأخيرةُ)؟ </a:t>
            </a:r>
          </a:p>
          <a:p>
            <a:pPr marL="0" indent="0" algn="r" rtl="1" fontAlgn="t">
              <a:buNone/>
            </a:pPr>
            <a:r>
              <a:rPr lang="ar-BH" sz="2200" b="1" dirty="0">
                <a:solidFill>
                  <a:schemeClr val="accent6">
                    <a:lumMod val="75000"/>
                  </a:schemeClr>
                </a:solidFill>
              </a:rPr>
              <a:t>سوفَ تستقبلُ المدرسةُ التلاميذُ وتجعلُهم يلتقون بأصحابٍ ورفاقٍ في مثلِ سنِّهم، يلعبُون ويتعلمُون معهم ويتعرفُون عليهم  ويكونُون معَهم مثل الأخوةِ. </a:t>
            </a:r>
            <a:r>
              <a:rPr lang="ar-BH" sz="2200" dirty="0">
                <a:solidFill>
                  <a:schemeClr val="accent6">
                    <a:lumMod val="75000"/>
                  </a:schemeClr>
                </a:solidFill>
              </a:rPr>
              <a:t>و</a:t>
            </a:r>
            <a:r>
              <a:rPr lang="ar-BH" sz="2200" b="1" dirty="0">
                <a:solidFill>
                  <a:schemeClr val="accent6">
                    <a:lumMod val="75000"/>
                  </a:schemeClr>
                </a:solidFill>
              </a:rPr>
              <a:t>بمِدرسين عَطوفين يُحبونهم مِثلمَا يحبُ الأبُ ابنَه .</a:t>
            </a:r>
            <a:endParaRPr lang="en-US" sz="22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r" rtl="1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755693"/>
              </p:ext>
            </p:extLst>
          </p:nvPr>
        </p:nvGraphicFramePr>
        <p:xfrm>
          <a:off x="1643090" y="2116425"/>
          <a:ext cx="812800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/>
                        <a:t>صورتين أبعدتهما</a:t>
                      </a:r>
                      <a:r>
                        <a:rPr lang="ar-BH" sz="2400" b="1" baseline="0" dirty="0"/>
                        <a:t> المدرسة عن نفسها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/>
                        <a:t>صورتين قربتهما</a:t>
                      </a:r>
                      <a:r>
                        <a:rPr lang="ar-BH" sz="2400" b="1" baseline="0" dirty="0"/>
                        <a:t> المدرسة لها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ar-BH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كمأخوذٍ</a:t>
                      </a:r>
                      <a:endParaRPr lang="en-US" sz="24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كلأمِّ</a:t>
                      </a:r>
                      <a:endParaRPr lang="en-US" sz="24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كالمصباحِ</a:t>
                      </a:r>
                      <a:endParaRPr lang="en-US" sz="24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كوجهِ صيّادٍ</a:t>
                      </a:r>
                      <a:endParaRPr lang="en-US" sz="24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algn="ctr"/>
                      <a:endParaRPr lang="en-US" sz="24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كالمفتاحِ</a:t>
                      </a:r>
                      <a:endParaRPr lang="en-US" sz="24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كبابِ المجدِ</a:t>
                      </a:r>
                      <a:endParaRPr lang="en-US" sz="24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A7CF26-199F-479B-9CF1-2CA6DEA53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العربية/الصف الرابع/ المدرسة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5CF68D-514E-4376-8064-52D9FCC15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553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9CB4099-693B-46C5-85D2-D085BDC3712B}"/>
              </a:ext>
            </a:extLst>
          </p:cNvPr>
          <p:cNvSpPr txBox="1">
            <a:spLocks/>
          </p:cNvSpPr>
          <p:nvPr/>
        </p:nvSpPr>
        <p:spPr>
          <a:xfrm>
            <a:off x="9268410" y="29905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أُحلّل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977823" y="1640541"/>
            <a:ext cx="10259131" cy="4492973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1. حددُ الفكرةَ العامةَ لأبياتِ القصيدةِ : </a:t>
            </a:r>
          </a:p>
          <a:p>
            <a:pPr marL="0" indent="0" algn="r" rtl="1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2. ( أنَا المصباحُ للِفكرِ) </a:t>
            </a:r>
          </a:p>
          <a:p>
            <a:pPr marL="0" indent="0" algn="r" rtl="1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أُوضّحُ التَّشبيهَ في العبارةِ السَّابقةِ. </a:t>
            </a:r>
          </a:p>
          <a:p>
            <a:pPr marL="0" indent="0" algn="r" rtl="1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en-GB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3FF4FED-D4C3-46A3-9056-6EF795B89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العربية/الصف الرابع/ المدرسة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A182DCC-ED76-4E80-97AC-B0CD049CF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8174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9CB4099-693B-46C5-85D2-D085BDC3712B}"/>
              </a:ext>
            </a:extLst>
          </p:cNvPr>
          <p:cNvSpPr txBox="1">
            <a:spLocks/>
          </p:cNvSpPr>
          <p:nvPr/>
        </p:nvSpPr>
        <p:spPr>
          <a:xfrm>
            <a:off x="9268410" y="29905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أُحلّل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88F4B85-049C-423C-8B82-1A86AD0646FD}"/>
              </a:ext>
            </a:extLst>
          </p:cNvPr>
          <p:cNvSpPr/>
          <p:nvPr/>
        </p:nvSpPr>
        <p:spPr>
          <a:xfrm>
            <a:off x="-19645" y="923988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977823" y="1640541"/>
            <a:ext cx="10259131" cy="4492973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1. حددُ الفكرةَ العامةَ لأبياتِ القصيدةِ : </a:t>
            </a:r>
          </a:p>
          <a:p>
            <a:pPr marL="0" indent="0" algn="r" rtl="1">
              <a:buNone/>
            </a:pPr>
            <a:r>
              <a:rPr lang="ar-BH" sz="3200" b="1" dirty="0">
                <a:solidFill>
                  <a:schemeClr val="accent6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اعْتِدادُ المَدْرسَةِ بِنَفسِها وَتَوضِيحُ أَهمِّيتها في بِناءِ حَياةِ التِّلمِيذِ وَمستَقبَلِه. </a:t>
            </a:r>
          </a:p>
          <a:p>
            <a:pPr marL="0" indent="0" algn="r" rtl="1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2. ( أنَا المصباحُ للِفكرِ) </a:t>
            </a:r>
          </a:p>
          <a:p>
            <a:pPr marL="0" indent="0" algn="r" rtl="1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أُوضّحُ التَّشبيهَ في العبارةِ السَّابقةِ. </a:t>
            </a:r>
          </a:p>
          <a:p>
            <a:pPr marL="0" indent="0" algn="r" rtl="1">
              <a:buNone/>
            </a:pPr>
            <a:r>
              <a:rPr lang="ar-BH" sz="3200" b="1" dirty="0">
                <a:solidFill>
                  <a:schemeClr val="accent6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شَبّهتْ المَدرسَةُ نَفسَها مِثل المصْباحِ الذِي يُضيءُ العَقلَ .</a:t>
            </a:r>
          </a:p>
          <a:p>
            <a:pPr marL="0" indent="0" algn="r" rtl="1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en-GB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E2E80A7-79CC-4403-AB20-BE777DF49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العربية/الصف الرابع/ المدرسة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468A667-8A58-4F3D-AF3A-CFBAF29E9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060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9CB4099-693B-46C5-85D2-D085BDC3712B}"/>
              </a:ext>
            </a:extLst>
          </p:cNvPr>
          <p:cNvSpPr txBox="1">
            <a:spLocks/>
          </p:cNvSpPr>
          <p:nvPr/>
        </p:nvSpPr>
        <p:spPr>
          <a:xfrm>
            <a:off x="9268410" y="29905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أُحلّل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761999" y="888033"/>
            <a:ext cx="11006959" cy="5376131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endParaRPr lang="fr-FR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 أَنْثُرُ البيتَ الرابعَ والخامسَ مِنَ القَصيدَةِ بأسْلُوبي الخاصِّ.</a:t>
            </a:r>
          </a:p>
          <a:p>
            <a:pPr marL="0" indent="0" algn="r" rtl="1">
              <a:buNone/>
            </a:pPr>
            <a:endParaRPr lang="ar-BH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4. أُعللُ: </a:t>
            </a:r>
          </a:p>
          <a:p>
            <a:pPr marL="0" indent="0" algn="r" rtl="1"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أ. تكرارَ الضميرِ(أنا) في البيت السّادسِ والسّابعِ. </a:t>
            </a:r>
          </a:p>
          <a:p>
            <a:pPr marL="0" indent="0" algn="r" rtl="1">
              <a:buNone/>
            </a:pPr>
            <a:endParaRPr lang="ar-BH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ب. لا يستطيعُ التلميذُ الاستغناءَ عن المدرسةِ (في البيتِ الخامسِ).</a:t>
            </a:r>
          </a:p>
          <a:p>
            <a:pPr marL="0" indent="0" algn="r" rtl="1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0EB8B57-F889-48B6-B51C-68B1D5AB5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العربية/الصف الرابع/ المدرسة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186B285-A432-44EC-837B-5C79266BD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1420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9CB4099-693B-46C5-85D2-D085BDC3712B}"/>
              </a:ext>
            </a:extLst>
          </p:cNvPr>
          <p:cNvSpPr txBox="1">
            <a:spLocks/>
          </p:cNvSpPr>
          <p:nvPr/>
        </p:nvSpPr>
        <p:spPr>
          <a:xfrm>
            <a:off x="9268410" y="29905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أُحلّل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761999" y="888033"/>
            <a:ext cx="11006959" cy="5376131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endParaRPr lang="fr-FR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 أَنْثُرُ البيتَ الرابعَ والخامسَ مِنَ القَصيدَةِ بأسْلُوبي الخاصِّ.</a:t>
            </a:r>
          </a:p>
          <a:p>
            <a:pPr marL="0" indent="0" algn="r" fontAlgn="t">
              <a:buNone/>
            </a:pPr>
            <a:r>
              <a:rPr lang="ar-BH" sz="2400" b="1" dirty="0">
                <a:solidFill>
                  <a:schemeClr val="accent6">
                    <a:lumMod val="75000"/>
                  </a:schemeClr>
                </a:solidFill>
              </a:rPr>
              <a:t>عاجلًا أمْ آجلًا سوفَ تنضمُ إليَّ ، اليومَ أو في السّنواتِ القادمةِ ، فأنتَ يا تلميذُ لا مفرَّ مِن دخولكَ التعليم .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r" fontAlgn="t">
              <a:buNone/>
            </a:pPr>
            <a:r>
              <a:rPr lang="ar-BH" sz="2400" b="1" dirty="0">
                <a:solidFill>
                  <a:schemeClr val="accent6">
                    <a:lumMod val="75000"/>
                  </a:schemeClr>
                </a:solidFill>
              </a:rPr>
              <a:t>فتخليكَ وابتعادكَ عني ، كأنّكَ تتَخَلى عَنْ عقلكَ وتفكيركَ . 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r" fontAlgn="t">
              <a:buNone/>
            </a:pPr>
            <a:r>
              <a:rPr lang="ar-BH" sz="2400" b="1" dirty="0">
                <a:solidFill>
                  <a:schemeClr val="accent6">
                    <a:lumMod val="75000"/>
                  </a:schemeClr>
                </a:solidFill>
              </a:rPr>
              <a:t>لأنَّ العقلَ والتفكيرَ يحتاجانِ إلى المدرسةِ فهي مصدرٌ  أساسيٌ للتّعليمِ وتنميةِ وتطويرِ المهاراتِ المعرفيّةِ ، وبدونِها ستظلُّ جاهلاً وكأنّكَ استغنيتَ عن عقلكَ .</a:t>
            </a:r>
            <a:endParaRPr lang="ar-BH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4. أُعللُ: أ. تكرارَ الضميرِ(أنا) في البيت السّادسِ والسّابعِ. </a:t>
            </a:r>
          </a:p>
          <a:p>
            <a:pPr marL="0" indent="0" algn="r" rtl="1">
              <a:buNone/>
            </a:pPr>
            <a:endParaRPr lang="ar-BH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ب. لا يستطيعُ التلميذُ الاستغناءَ عن المدرسةِ (في البيتِ الخامسِ).</a:t>
            </a:r>
          </a:p>
          <a:p>
            <a:pPr marL="0" indent="0" algn="r" rtl="1">
              <a:buNone/>
            </a:pPr>
            <a:r>
              <a:rPr lang="ar-BH" b="1" dirty="0">
                <a:solidFill>
                  <a:schemeClr val="accent6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لأنَّ العقلَ والتفكيرَ يحتاجانِ إلى المدرسةِ فهي مصدرٌ  أساسيٌ للتّعليمِ وتنميةِ وتطويرِ المهاراتِ المعرفيّةِ ، وبدونِها ستظلُّ جاهلاً وكأنّكَ استغنيتَ عن عقلكَ .</a:t>
            </a:r>
          </a:p>
          <a:p>
            <a:pPr marL="0" indent="0" algn="r" rtl="1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</p:txBody>
      </p:sp>
      <p:sp>
        <p:nvSpPr>
          <p:cNvPr id="11" name="Rectangle 7"/>
          <p:cNvSpPr/>
          <p:nvPr/>
        </p:nvSpPr>
        <p:spPr>
          <a:xfrm>
            <a:off x="475956" y="4434404"/>
            <a:ext cx="110876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BH" sz="2800" b="1" dirty="0">
                <a:solidFill>
                  <a:schemeClr val="accent6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للدَّلالةِ على الفخرِ والاعتدادِ واعتزازِ المدرسةِ بدورِها وأهميتِها في حياةِ التلميذِ.</a:t>
            </a: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888F4B85-049C-423C-8B82-1A86AD0646FD}"/>
              </a:ext>
            </a:extLst>
          </p:cNvPr>
          <p:cNvSpPr/>
          <p:nvPr/>
        </p:nvSpPr>
        <p:spPr>
          <a:xfrm>
            <a:off x="144653" y="585882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CF39413-1F2F-4109-A85D-CFBDE6D35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العربية/الصف الرابع/ المدرسة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1FC8269-875F-48F3-B961-D84BCF791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217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5DAB3F16-0962-46C5-91D7-3E045B66C3C5}"/>
              </a:ext>
            </a:extLst>
          </p:cNvPr>
          <p:cNvSpPr txBox="1">
            <a:spLocks/>
          </p:cNvSpPr>
          <p:nvPr/>
        </p:nvSpPr>
        <p:spPr>
          <a:xfrm>
            <a:off x="9327026" y="14068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الرأي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996017" y="1140770"/>
            <a:ext cx="10515600" cy="4863789"/>
          </a:xfrm>
        </p:spPr>
        <p:txBody>
          <a:bodyPr>
            <a:noAutofit/>
          </a:bodyPr>
          <a:lstStyle/>
          <a:p>
            <a:pPr algn="r" rtl="1">
              <a:lnSpc>
                <a:spcPct val="100000"/>
              </a:lnSpc>
              <a:buFontTx/>
              <a:buChar char="-"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وألقاكَ بإخوانٍ. </a:t>
            </a:r>
          </a:p>
          <a:p>
            <a:pPr algn="r" rtl="1">
              <a:lnSpc>
                <a:spcPct val="100000"/>
              </a:lnSpc>
              <a:buFontTx/>
              <a:buChar char="-"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وألقاكَ بأصحابٍ. 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1.أَخْتارُ التعبيرَ الأفضلَ، ثُمَّ أُعلّلُ رَأْيِي. </a:t>
            </a:r>
          </a:p>
          <a:p>
            <a:pPr marL="0" indent="0" algn="r" rtl="1"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2. استرجعُ ذكرياتي وأكتبُ بعضَ المشاهدِ التي مرّتْ بي في أولِ يومٍ بالمدرسةِ بالصّفِّ الأولِ، ثمَّ أبيّنُ التغييرَ الذي طرأَ عليها بعدَ شهورٍ من حضورِي للمدرسةِ </a:t>
            </a:r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8638282"/>
              </p:ext>
            </p:extLst>
          </p:nvPr>
        </p:nvGraphicFramePr>
        <p:xfrm>
          <a:off x="2267857" y="3886725"/>
          <a:ext cx="8128000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0561">
                <a:tc>
                  <a:txBody>
                    <a:bodyPr/>
                    <a:lstStyle/>
                    <a:p>
                      <a:pPr algn="ctr"/>
                      <a:r>
                        <a:rPr lang="ar-BH" dirty="0"/>
                        <a:t>بعد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dirty="0"/>
                        <a:t>قبل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6262">
                <a:tc>
                  <a:txBody>
                    <a:bodyPr/>
                    <a:lstStyle/>
                    <a:p>
                      <a:pPr algn="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4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صياحُ بعضِ التلاميذ ِوأنا معهم.</a:t>
                      </a:r>
                    </a:p>
                    <a:p>
                      <a:pPr algn="r"/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6262">
                <a:tc>
                  <a:txBody>
                    <a:bodyPr/>
                    <a:lstStyle/>
                    <a:p>
                      <a:pPr algn="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4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خوفي من مدرسِ الفصلِ .</a:t>
                      </a:r>
                    </a:p>
                    <a:p>
                      <a:pPr algn="r"/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4E80021-731D-44A0-BE03-AF2050519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العربية/الصف الرابع/ المدرسة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AD0F76F-F7AF-4E4A-B59E-57784FB0B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0790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888F4B85-049C-423C-8B82-1A86AD0646FD}"/>
              </a:ext>
            </a:extLst>
          </p:cNvPr>
          <p:cNvSpPr/>
          <p:nvPr/>
        </p:nvSpPr>
        <p:spPr>
          <a:xfrm>
            <a:off x="0" y="630517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5DAB3F16-0962-46C5-91D7-3E045B66C3C5}"/>
              </a:ext>
            </a:extLst>
          </p:cNvPr>
          <p:cNvSpPr txBox="1">
            <a:spLocks/>
          </p:cNvSpPr>
          <p:nvPr/>
        </p:nvSpPr>
        <p:spPr>
          <a:xfrm>
            <a:off x="9327026" y="14068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الرأي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996017" y="1140770"/>
            <a:ext cx="10515600" cy="4863789"/>
          </a:xfrm>
        </p:spPr>
        <p:txBody>
          <a:bodyPr>
            <a:noAutofit/>
          </a:bodyPr>
          <a:lstStyle/>
          <a:p>
            <a:pPr algn="r" rtl="1">
              <a:lnSpc>
                <a:spcPct val="100000"/>
              </a:lnSpc>
              <a:buFontTx/>
              <a:buChar char="-"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وألقاكَ بإخوانٍ. </a:t>
            </a:r>
          </a:p>
          <a:p>
            <a:pPr algn="r" rtl="1">
              <a:lnSpc>
                <a:spcPct val="100000"/>
              </a:lnSpc>
              <a:buFontTx/>
              <a:buChar char="-"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وألقاكَ بأصحابٍ. 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1.أَخْتارُ التعبيرَ الأفضلَ، ثُمَّ أُعلّلُ رَأْيِي. 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</a:t>
            </a:r>
            <a:r>
              <a:rPr lang="ar-BH" sz="3200" b="1" dirty="0">
                <a:solidFill>
                  <a:schemeClr val="accent6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(وألقاكَ بإخوانٍ ) ، لأنَّ الشّاعرَ  جعلَ المدرسةَ مثلَ البيتِ وكلَّ مَن فيها مثل أفرادِ الأسرةِ التي يجمعُهم شعورُ المحبّةِ والألفةِ .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20A2CA4-1F9D-410A-9F1B-792799F5B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العربية/الصف الرابع/ المدرسة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C039EA3-1ECD-4F25-B03E-6053D7A04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999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مربع نص 3">
            <a:extLst>
              <a:ext uri="{FF2B5EF4-FFF2-40B4-BE49-F238E27FC236}">
                <a16:creationId xmlns:a16="http://schemas.microsoft.com/office/drawing/2014/main" id="{8D0DCBC6-A4F1-4D70-BF9A-AA69D53ABD50}"/>
              </a:ext>
            </a:extLst>
          </p:cNvPr>
          <p:cNvSpPr txBox="1"/>
          <p:nvPr/>
        </p:nvSpPr>
        <p:spPr>
          <a:xfrm>
            <a:off x="6360459" y="1077987"/>
            <a:ext cx="38635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5400" b="1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أَهْدَافُ الدَّرْسِ:</a:t>
            </a:r>
            <a:endParaRPr lang="en-US" sz="54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مربع نص 3">
            <a:extLst>
              <a:ext uri="{FF2B5EF4-FFF2-40B4-BE49-F238E27FC236}">
                <a16:creationId xmlns:a16="http://schemas.microsoft.com/office/drawing/2014/main" id="{8D0DCBC6-A4F1-4D70-BF9A-AA69D53ABD50}"/>
              </a:ext>
            </a:extLst>
          </p:cNvPr>
          <p:cNvSpPr txBox="1"/>
          <p:nvPr/>
        </p:nvSpPr>
        <p:spPr>
          <a:xfrm>
            <a:off x="1425389" y="2813067"/>
            <a:ext cx="9625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تَحْدِيدُ أَهَمِّ الأَفْكَارِ الوَارِدَةِ في القَصيدَةِ.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مربع نص 3">
            <a:extLst>
              <a:ext uri="{FF2B5EF4-FFF2-40B4-BE49-F238E27FC236}">
                <a16:creationId xmlns:a16="http://schemas.microsoft.com/office/drawing/2014/main" id="{8D0DCBC6-A4F1-4D70-BF9A-AA69D53ABD50}"/>
              </a:ext>
            </a:extLst>
          </p:cNvPr>
          <p:cNvSpPr txBox="1"/>
          <p:nvPr/>
        </p:nvSpPr>
        <p:spPr>
          <a:xfrm>
            <a:off x="1741666" y="3768922"/>
            <a:ext cx="93434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تحليلُ أبيَاتِ القَصيدةِ تحليلًا دقيقًا.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مربع نص 3">
            <a:extLst>
              <a:ext uri="{FF2B5EF4-FFF2-40B4-BE49-F238E27FC236}">
                <a16:creationId xmlns:a16="http://schemas.microsoft.com/office/drawing/2014/main" id="{8D0DCBC6-A4F1-4D70-BF9A-AA69D53ABD50}"/>
              </a:ext>
            </a:extLst>
          </p:cNvPr>
          <p:cNvSpPr txBox="1"/>
          <p:nvPr/>
        </p:nvSpPr>
        <p:spPr>
          <a:xfrm>
            <a:off x="1143000" y="4942946"/>
            <a:ext cx="9942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 إبْداءُ الرَّأيِ في أسلوبِ الشّاعِرِ بصياغةٍ وتعليلٍ سَليمَينِ .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DD0096A-5F20-4AF2-A63C-89F145B7E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العربية/الصف الرابع/ المدرسة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0F8A2E-3443-4EFE-82A4-F39A353CF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518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888F4B85-049C-423C-8B82-1A86AD0646FD}"/>
              </a:ext>
            </a:extLst>
          </p:cNvPr>
          <p:cNvSpPr/>
          <p:nvPr/>
        </p:nvSpPr>
        <p:spPr>
          <a:xfrm>
            <a:off x="-19645" y="923988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5DAB3F16-0962-46C5-91D7-3E045B66C3C5}"/>
              </a:ext>
            </a:extLst>
          </p:cNvPr>
          <p:cNvSpPr txBox="1">
            <a:spLocks/>
          </p:cNvSpPr>
          <p:nvPr/>
        </p:nvSpPr>
        <p:spPr>
          <a:xfrm>
            <a:off x="9327026" y="14068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الرأي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996017" y="1631875"/>
            <a:ext cx="10515600" cy="1538046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2. استرجعُ ذكرياتي وأكتبُ بعضَ المشاهدِ التي مرّتْ بي في أولِ يومٍ بالمدرسةِ بالصّفِّ الأولِ، ثمَّ أبيّنُ التغييرَ الذي طرأَ عليها بعدَ شهورٍ من حضورِي للمدرسةِ </a:t>
            </a:r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5621964"/>
              </p:ext>
            </p:extLst>
          </p:nvPr>
        </p:nvGraphicFramePr>
        <p:xfrm>
          <a:off x="2267857" y="3124725"/>
          <a:ext cx="8128000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0561">
                <a:tc>
                  <a:txBody>
                    <a:bodyPr/>
                    <a:lstStyle/>
                    <a:p>
                      <a:pPr algn="ctr"/>
                      <a:r>
                        <a:rPr lang="ar-BH" dirty="0"/>
                        <a:t>بعد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dirty="0"/>
                        <a:t>قبل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6262">
                <a:tc>
                  <a:txBody>
                    <a:bodyPr/>
                    <a:lstStyle/>
                    <a:p>
                      <a:pPr algn="r"/>
                      <a:r>
                        <a:rPr lang="ar-BH" sz="24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استمتاعُ التلاميذِ ببرامجِ المدرسةِ.</a:t>
                      </a:r>
                      <a:endParaRPr lang="en-US" sz="24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4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صياحُ بعضِ التلاميذ ِوأنا معهم.</a:t>
                      </a:r>
                    </a:p>
                    <a:p>
                      <a:pPr algn="r"/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6262">
                <a:tc>
                  <a:txBody>
                    <a:bodyPr/>
                    <a:lstStyle/>
                    <a:p>
                      <a:pPr algn="r"/>
                      <a:r>
                        <a:rPr lang="ar-BH" sz="24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تعلقُ التلاميذِ بالمعلّمِ .</a:t>
                      </a:r>
                      <a:endParaRPr lang="en-US" sz="24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4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خوفي من مدرسِ الفصلِ .</a:t>
                      </a:r>
                    </a:p>
                    <a:p>
                      <a:pPr algn="r"/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4DA70EA-98A2-4CA3-953A-B367E97E6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العربية/الصف الرابع/ المدرسة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AC4086-E050-4791-A1E7-70A7730D4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013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48343" y="1268067"/>
            <a:ext cx="11432439" cy="5379475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97CC3879-3E1E-4F0D-B1DB-6923CE5968C9}"/>
              </a:ext>
            </a:extLst>
          </p:cNvPr>
          <p:cNvSpPr txBox="1">
            <a:spLocks/>
          </p:cNvSpPr>
          <p:nvPr/>
        </p:nvSpPr>
        <p:spPr>
          <a:xfrm>
            <a:off x="838200" y="2756508"/>
            <a:ext cx="10515600" cy="13449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>
            <a:sp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8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انتهى الدّرسُ</a:t>
            </a:r>
            <a:endParaRPr lang="en-US" sz="88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9B50878-398D-4D16-BAA1-840CBA7F1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العربية/الصف الرابع/ المدرسة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4B46D7-6597-4884-B947-F776CC1E1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966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A569A42E-2F99-476D-90FA-C289343FCA5A}"/>
              </a:ext>
            </a:extLst>
          </p:cNvPr>
          <p:cNvSpPr txBox="1">
            <a:spLocks/>
          </p:cNvSpPr>
          <p:nvPr/>
        </p:nvSpPr>
        <p:spPr>
          <a:xfrm>
            <a:off x="8681742" y="11294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B3E64644-6BA5-43EB-B2F2-9E93CD99521A}"/>
              </a:ext>
            </a:extLst>
          </p:cNvPr>
          <p:cNvSpPr txBox="1"/>
          <p:nvPr/>
        </p:nvSpPr>
        <p:spPr>
          <a:xfrm>
            <a:off x="270641" y="5936875"/>
            <a:ext cx="3631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كتاب وطني البحرين للصّف الرابع الابتدائي، ص 26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47" y="1160980"/>
            <a:ext cx="10992853" cy="4680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24609BE-E5F3-4723-A68B-8F90E4DF2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العربية/الصف الرابع/ المدرسة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E71C91-37C6-4C17-8160-20516E3F2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71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A569A42E-2F99-476D-90FA-C289343FCA5A}"/>
              </a:ext>
            </a:extLst>
          </p:cNvPr>
          <p:cNvSpPr txBox="1">
            <a:spLocks/>
          </p:cNvSpPr>
          <p:nvPr/>
        </p:nvSpPr>
        <p:spPr>
          <a:xfrm>
            <a:off x="8681742" y="11294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مربع نص 3">
            <a:extLst>
              <a:ext uri="{FF2B5EF4-FFF2-40B4-BE49-F238E27FC236}">
                <a16:creationId xmlns:a16="http://schemas.microsoft.com/office/drawing/2014/main" id="{8D0DCBC6-A4F1-4D70-BF9A-AA69D53ABD50}"/>
              </a:ext>
            </a:extLst>
          </p:cNvPr>
          <p:cNvSpPr txBox="1"/>
          <p:nvPr/>
        </p:nvSpPr>
        <p:spPr>
          <a:xfrm>
            <a:off x="1709530" y="1316343"/>
            <a:ext cx="9658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أقْرَأُ شَرْحَ الأبْياتِ بِتمعُّنٍ، 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ثُمّ 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أُجِيبُ عم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يَلِيهِ مِنْ أسْئلَةٍ: </a:t>
            </a:r>
            <a:endParaRPr lang="en-US" sz="44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FB634383-4A2F-480C-B82F-5BAB8AC2034F}"/>
              </a:ext>
            </a:extLst>
          </p:cNvPr>
          <p:cNvSpPr txBox="1"/>
          <p:nvPr/>
        </p:nvSpPr>
        <p:spPr>
          <a:xfrm>
            <a:off x="144379" y="2575214"/>
            <a:ext cx="11498316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BH" sz="4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الفِكْرَةُ العَام</a:t>
            </a:r>
            <a:r>
              <a:rPr lang="ar-SA" sz="4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4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َةُ: </a:t>
            </a:r>
            <a:endParaRPr lang="en-US" sz="4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r>
              <a:rPr lang="ar-BH" sz="44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اعْتِدادُ المَدْرسَةِ بِنَفسِها وَتَوضِيحُ أَهمِّيتها في بِناءِ حَياةِ التِّلمِيذِ وَمستَقبَلِه. </a:t>
            </a:r>
            <a:endParaRPr lang="ar-BH" sz="4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BH" sz="32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D20BDA2-AD90-4DA7-9B74-F2BF6F39F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العربية/الصف الرابع/ المدرسة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2260B9-AF66-4355-9BB1-D04958490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085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D4A1F2F2-3DE2-4AB2-B112-0FEA4A996D1F}"/>
              </a:ext>
            </a:extLst>
          </p:cNvPr>
          <p:cNvSpPr txBox="1"/>
          <p:nvPr/>
        </p:nvSpPr>
        <p:spPr>
          <a:xfrm>
            <a:off x="9300754" y="2344494"/>
            <a:ext cx="30451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5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معاني الـمُفْرَدَاتِ</a:t>
            </a:r>
            <a:endParaRPr lang="en-US" sz="54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569A42E-2F99-476D-90FA-C289343FCA5A}"/>
              </a:ext>
            </a:extLst>
          </p:cNvPr>
          <p:cNvSpPr txBox="1">
            <a:spLocks/>
          </p:cNvSpPr>
          <p:nvPr/>
        </p:nvSpPr>
        <p:spPr>
          <a:xfrm>
            <a:off x="8681742" y="11294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10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4757010"/>
              </p:ext>
            </p:extLst>
          </p:nvPr>
        </p:nvGraphicFramePr>
        <p:xfrm>
          <a:off x="270641" y="989484"/>
          <a:ext cx="9365121" cy="5348736"/>
        </p:xfrm>
        <a:graphic>
          <a:graphicData uri="http://schemas.openxmlformats.org/drawingml/2006/table">
            <a:tbl>
              <a:tblPr rtl="1" firstRow="1" firstCol="1" bandRow="1">
                <a:tableStyleId>{BC89EF96-8CEA-46FF-86C4-4CE0E7609802}</a:tableStyleId>
              </a:tblPr>
              <a:tblGrid>
                <a:gridCol w="2787061">
                  <a:extLst>
                    <a:ext uri="{9D8B030D-6E8A-4147-A177-3AD203B41FA5}">
                      <a16:colId xmlns:a16="http://schemas.microsoft.com/office/drawing/2014/main" val="708519682"/>
                    </a:ext>
                  </a:extLst>
                </a:gridCol>
                <a:gridCol w="6578060">
                  <a:extLst>
                    <a:ext uri="{9D8B030D-6E8A-4147-A177-3AD203B41FA5}">
                      <a16:colId xmlns:a16="http://schemas.microsoft.com/office/drawing/2014/main" val="2614260134"/>
                    </a:ext>
                  </a:extLst>
                </a:gridCol>
              </a:tblGrid>
              <a:tr h="60381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BH" sz="3600" b="1" dirty="0">
                          <a:solidFill>
                            <a:schemeClr val="bg1"/>
                          </a:solidFill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الكَلمةُ أوْ العِبارةُ</a:t>
                      </a:r>
                      <a:endParaRPr lang="en-US" sz="3600" b="1" dirty="0">
                        <a:solidFill>
                          <a:schemeClr val="bg1"/>
                        </a:solidFill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>
                    <a:solidFill>
                      <a:srgbClr val="9CACB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BH" sz="4000" b="1" dirty="0">
                          <a:solidFill>
                            <a:schemeClr val="bg1"/>
                          </a:solidFill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المَعْنَى</a:t>
                      </a:r>
                      <a:endParaRPr lang="en-US" sz="4000" b="1" dirty="0">
                        <a:solidFill>
                          <a:schemeClr val="bg1"/>
                        </a:solidFill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>
                    <a:solidFill>
                      <a:srgbClr val="9CAC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0644419"/>
                  </a:ext>
                </a:extLst>
              </a:tr>
              <a:tr h="543446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BH" sz="3600" b="1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تَمِلْ</a:t>
                      </a: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BH" sz="3600" b="1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تَصدُّ وتَسْأَمُ</a:t>
                      </a: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:a16="http://schemas.microsoft.com/office/drawing/2014/main" val="331317855"/>
                  </a:ext>
                </a:extLst>
              </a:tr>
              <a:tr h="543446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600" b="1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لا تفزعْ</a:t>
                      </a:r>
                      <a:endParaRPr lang="ar-SA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600" b="1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لا تخفْ</a:t>
                      </a: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3446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600" b="1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مَأْخوذٍ</a:t>
                      </a:r>
                      <a:endParaRPr lang="ar-SA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600" b="1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اُنْتُزِعَ</a:t>
                      </a:r>
                      <a:r>
                        <a:rPr lang="ar-BH" sz="3600" b="1" baseline="0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 بِقوةٍ</a:t>
                      </a: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3446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600" b="1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اسْتَغنِ</a:t>
                      </a:r>
                      <a:endParaRPr lang="ar-SA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600" b="1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تَخَلَّى</a:t>
                      </a: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3446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BH" sz="3600" b="1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المَجدِ</a:t>
                      </a: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BH" sz="3600" b="1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المَكانةُ الرفِيعةُ</a:t>
                      </a: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:a16="http://schemas.microsoft.com/office/drawing/2014/main" val="524120"/>
                  </a:ext>
                </a:extLst>
              </a:tr>
              <a:tr h="543446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BH" sz="3600" b="1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اليُمْنِ</a:t>
                      </a: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BH" sz="3600" b="1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البرَكةُ</a:t>
                      </a: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:a16="http://schemas.microsoft.com/office/drawing/2014/main" val="2606226131"/>
                  </a:ext>
                </a:extLst>
              </a:tr>
              <a:tr h="543446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BH" sz="3600" b="1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حَوشِي</a:t>
                      </a: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BH" sz="3600" b="1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سَاحَتي</a:t>
                      </a: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43446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BH" sz="3600" b="1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يدانُونكَ</a:t>
                      </a: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BH" sz="3600" b="1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يُقاربُونكَ في العُمرِ</a:t>
                      </a: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8E63BE3-FC89-4C9E-932D-39064D8D7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العربية/الصف الرابع/ المدرسة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8638AB2-E948-40D9-BFE6-CBFD37EED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429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جدول 5">
            <a:extLst>
              <a:ext uri="{FF2B5EF4-FFF2-40B4-BE49-F238E27FC236}">
                <a16:creationId xmlns:a16="http://schemas.microsoft.com/office/drawing/2014/main" id="{79F79F2E-8D5F-4CDD-A7F3-18EFA56567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2950415"/>
              </p:ext>
            </p:extLst>
          </p:nvPr>
        </p:nvGraphicFramePr>
        <p:xfrm>
          <a:off x="137160" y="1240976"/>
          <a:ext cx="11904880" cy="49318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2071">
                  <a:extLst>
                    <a:ext uri="{9D8B030D-6E8A-4147-A177-3AD203B41FA5}">
                      <a16:colId xmlns:a16="http://schemas.microsoft.com/office/drawing/2014/main" val="567469862"/>
                    </a:ext>
                  </a:extLst>
                </a:gridCol>
                <a:gridCol w="5330599">
                  <a:extLst>
                    <a:ext uri="{9D8B030D-6E8A-4147-A177-3AD203B41FA5}">
                      <a16:colId xmlns:a16="http://schemas.microsoft.com/office/drawing/2014/main" val="4107278025"/>
                    </a:ext>
                  </a:extLst>
                </a:gridCol>
                <a:gridCol w="1791105">
                  <a:extLst>
                    <a:ext uri="{9D8B030D-6E8A-4147-A177-3AD203B41FA5}">
                      <a16:colId xmlns:a16="http://schemas.microsoft.com/office/drawing/2014/main" val="2578692530"/>
                    </a:ext>
                  </a:extLst>
                </a:gridCol>
                <a:gridCol w="17911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775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28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الأساليبُ والصّوَرَ</a:t>
                      </a:r>
                      <a:endParaRPr lang="en-US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الشرحُ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kern="1200" noProof="0" dirty="0">
                          <a:solidFill>
                            <a:schemeClr val="lt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مقاطِعُ القصيدةِ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kern="1200" noProof="0" dirty="0">
                          <a:solidFill>
                            <a:schemeClr val="lt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الفِكرةُ العَامةُ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36915430"/>
                  </a:ext>
                </a:extLst>
              </a:tr>
              <a:tr h="1577851">
                <a:tc rowSpan="3">
                  <a:txBody>
                    <a:bodyPr/>
                    <a:lstStyle/>
                    <a:p>
                      <a:pPr marL="457200" indent="-457200" algn="r">
                        <a:lnSpc>
                          <a:spcPct val="100000"/>
                        </a:lnSpc>
                        <a:buFontTx/>
                        <a:buChar char="-"/>
                      </a:pPr>
                      <a:r>
                        <a:rPr lang="ar-BH" sz="20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-أنَا : ضميرُ المتكلمِ (المدرسةُ).</a:t>
                      </a:r>
                    </a:p>
                    <a:p>
                      <a:pPr marL="457200" indent="-457200" algn="r" rtl="0">
                        <a:lnSpc>
                          <a:spcPct val="100000"/>
                        </a:lnSpc>
                        <a:buFontTx/>
                        <a:buChar char="-"/>
                      </a:pPr>
                      <a:r>
                        <a:rPr lang="ar-BH" sz="20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-اجْعلني: أسلوبُ أمرٍ.</a:t>
                      </a:r>
                    </a:p>
                    <a:p>
                      <a:pPr marL="457200" indent="-457200" algn="r" rtl="0">
                        <a:lnSpc>
                          <a:spcPct val="100000"/>
                        </a:lnSpc>
                        <a:buFontTx/>
                        <a:buChar char="-"/>
                      </a:pPr>
                      <a:r>
                        <a:rPr lang="ar-BH" sz="20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-كأمٍ : تَشبِيه ، شَبهتْ المدرسةُ نفسَها بالأمِّ.</a:t>
                      </a:r>
                    </a:p>
                    <a:p>
                      <a:pPr marL="0" indent="0" algn="r" rtl="0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ar-BH" sz="20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- لا تملْ: أسلوبُ نَهي . </a:t>
                      </a:r>
                    </a:p>
                    <a:p>
                      <a:pPr marL="457200" indent="-457200" algn="r">
                        <a:lnSpc>
                          <a:spcPct val="100000"/>
                        </a:lnSpc>
                        <a:buFontTx/>
                        <a:buChar char="-"/>
                      </a:pPr>
                      <a:r>
                        <a:rPr lang="ar-BH" sz="20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-لا تفزعْ: أسلوبُ نهي  - كمأخوذٍ: تشبيه ، شبّهتْ شعورَ التّلميذِ الخائفِ مِن المدرسةِ مثل شُعورِ الذّاهبِ للسّجنِ. </a:t>
                      </a:r>
                    </a:p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0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-كَأني ، وأنتَ : تشبيه ، شبّهتْ المدرسةُ نفسَها بالصّيادِ والتّلميذَ بالطّائرِ.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0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تتَكلمُ الأبْياتُ عَلَى لِسان ِالمدْرسةِ ، التِي توجُّه كلامَها للتّلميذِ وتَطلبُ مِنه أنْ يجعلَها في مقامِ الأمِ لهُ ، لأهميتِها في عَمليةِ التربيةِ والتعليمِ كَمَا تفعلُ الأمُ عنْدماَ تعلَّمُ وتُربي أطفالَها التي تحبُهم 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1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طَمأنةُ المدرسةِ وتَرغيُبها للانْضمامِ</a:t>
                      </a:r>
                      <a:r>
                        <a:rPr lang="ar-BH" sz="32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فِيها.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03703359"/>
                  </a:ext>
                </a:extLst>
              </a:tr>
              <a:tr h="1256857">
                <a:tc vMerge="1">
                  <a:txBody>
                    <a:bodyPr/>
                    <a:lstStyle/>
                    <a:p>
                      <a:pPr marL="457200" indent="-457200" algn="r">
                        <a:lnSpc>
                          <a:spcPct val="100000"/>
                        </a:lnSpc>
                        <a:buFontTx/>
                        <a:buChar char="-"/>
                      </a:pPr>
                      <a:endParaRPr lang="ar-BH" sz="2000" b="1" baseline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0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مَا زالتْ المدْرسةُ تخاطبُ التّلميذَ وتدعُوه للانْضَمامِ إليْها بكلِ حبٍ وعَدم الشّعورِ بالخوفِ مِنها ،فَهي مُريحةٌ كالبيتِ وليْسَتْ مرعبةً كمكانٍ غريبٍ مِثل السّجنِ 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2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9533">
                <a:tc vMerge="1"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endParaRPr lang="ar-BH" sz="2000" b="1" baseline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0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ولا تخَفْ مِني كَأنني صيادٌ سَوفَ أهجمُ عَليكَ وأنْتَ كالطائرِ  السّاكنِ عَلى غُصنِ الشّجرةِ بسلامٍ.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3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621FCD70-F59E-42A4-98FA-559742EC3518}"/>
              </a:ext>
            </a:extLst>
          </p:cNvPr>
          <p:cNvSpPr txBox="1">
            <a:spLocks/>
          </p:cNvSpPr>
          <p:nvPr/>
        </p:nvSpPr>
        <p:spPr>
          <a:xfrm>
            <a:off x="8659262" y="0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ك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ت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ش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ف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49BC6C6-E4BC-453B-9571-52F35A061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العربية/الصف الرابع/ المدرسة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40952F-32CB-4C27-AFCC-9CF1ABC8C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629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جدول 5">
            <a:extLst>
              <a:ext uri="{FF2B5EF4-FFF2-40B4-BE49-F238E27FC236}">
                <a16:creationId xmlns:a16="http://schemas.microsoft.com/office/drawing/2014/main" id="{79F79F2E-8D5F-4CDD-A7F3-18EFA56567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0262809"/>
              </p:ext>
            </p:extLst>
          </p:nvPr>
        </p:nvGraphicFramePr>
        <p:xfrm>
          <a:off x="137160" y="1240976"/>
          <a:ext cx="11904880" cy="39660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2071">
                  <a:extLst>
                    <a:ext uri="{9D8B030D-6E8A-4147-A177-3AD203B41FA5}">
                      <a16:colId xmlns:a16="http://schemas.microsoft.com/office/drawing/2014/main" val="567469862"/>
                    </a:ext>
                  </a:extLst>
                </a:gridCol>
                <a:gridCol w="5330599">
                  <a:extLst>
                    <a:ext uri="{9D8B030D-6E8A-4147-A177-3AD203B41FA5}">
                      <a16:colId xmlns:a16="http://schemas.microsoft.com/office/drawing/2014/main" val="4107278025"/>
                    </a:ext>
                  </a:extLst>
                </a:gridCol>
                <a:gridCol w="1598570">
                  <a:extLst>
                    <a:ext uri="{9D8B030D-6E8A-4147-A177-3AD203B41FA5}">
                      <a16:colId xmlns:a16="http://schemas.microsoft.com/office/drawing/2014/main" val="2578692530"/>
                    </a:ext>
                  </a:extLst>
                </a:gridCol>
                <a:gridCol w="1983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775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28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الأساليبُ والصّوَرَ</a:t>
                      </a:r>
                      <a:endParaRPr lang="en-US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الشرحُ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kern="1200" noProof="0" dirty="0">
                          <a:solidFill>
                            <a:schemeClr val="lt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مقاطِعُ القصيدةِ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kern="1200" noProof="0" dirty="0">
                          <a:solidFill>
                            <a:schemeClr val="lt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الفِكرةُ العَامةُ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36915430"/>
                  </a:ext>
                </a:extLst>
              </a:tr>
              <a:tr h="1577851">
                <a:tc rowSpan="2">
                  <a:txBody>
                    <a:bodyPr/>
                    <a:lstStyle/>
                    <a:p>
                      <a:pPr marL="0" indent="0" algn="r" rtl="0">
                        <a:lnSpc>
                          <a:spcPct val="100000"/>
                        </a:lnSpc>
                        <a:buFontTx/>
                        <a:buNone/>
                      </a:pPr>
                      <a:endParaRPr lang="ar-BH" sz="2000" b="1" baseline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marL="0" indent="0" algn="r" rtl="0">
                        <a:lnSpc>
                          <a:spcPct val="100000"/>
                        </a:lnSpc>
                        <a:buFontTx/>
                        <a:buNone/>
                      </a:pPr>
                      <a:endParaRPr lang="ar-BH" sz="2000" b="1" baseline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marL="0" indent="0" algn="r" rtl="0">
                        <a:lnSpc>
                          <a:spcPct val="100000"/>
                        </a:lnSpc>
                        <a:buFontTx/>
                        <a:buNone/>
                      </a:pPr>
                      <a:endParaRPr lang="ar-BH" sz="2000" b="1" baseline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marL="0" indent="0" algn="r" rtl="0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ar-BH" sz="20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-استغنِ: أسلوبُ أمرٍ لاستبعادِ الشيءِ .</a:t>
                      </a:r>
                    </a:p>
                    <a:p>
                      <a:pPr marL="0" indent="0" algn="r" rtl="0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ar-BH" sz="20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-  استغنِ—عني تستغني : سببٌ ونتيجةٌ 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r" rtl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0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عاجلًا أمْ آجلًا سوفَ تنضمُ إليَّ ، اليومَ أو في السّنواتِ القادمةِ ، فأنتَ يا تلميذُ لا مفرَّ مِن دخولكَ التعليم 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4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حاجةُ</a:t>
                      </a:r>
                      <a:r>
                        <a:rPr lang="ar-BH" sz="32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التّلميذِ لِلمدرسةِ وعدمُ الاستغناءِ عَنها.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03703359"/>
                  </a:ext>
                </a:extLst>
              </a:tr>
              <a:tr h="1256857">
                <a:tc vMerge="1">
                  <a:txBody>
                    <a:bodyPr/>
                    <a:lstStyle/>
                    <a:p>
                      <a:pPr marL="0" indent="0" algn="r" rtl="0">
                        <a:lnSpc>
                          <a:spcPct val="100000"/>
                        </a:lnSpc>
                        <a:buFontTx/>
                        <a:buNone/>
                      </a:pPr>
                      <a:endParaRPr lang="ar-BH" sz="2000" b="1" baseline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r" rtl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0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فتخليكَ وابتعادكَ عني ، كأنّكَ تتَخَلى عَنْ عقلكَ وتفكيركَ . </a:t>
                      </a:r>
                    </a:p>
                    <a:p>
                      <a:pPr marL="0" indent="0" algn="r" rtl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0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لأنَّ العقلَ والتفكيرَ يحتاجانِ إلى المدرسةِ فهي مصدرٌ  أساسيٌ للتّعليمِ وتنميةِ وتطويرِ المهاراتِ المعرفيّةِ ، وبدونِها ستظلُّ جاهلاً وكأنّكَ استغنيتَ عن عقلكَ 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5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621FCD70-F59E-42A4-98FA-559742EC3518}"/>
              </a:ext>
            </a:extLst>
          </p:cNvPr>
          <p:cNvSpPr txBox="1">
            <a:spLocks/>
          </p:cNvSpPr>
          <p:nvPr/>
        </p:nvSpPr>
        <p:spPr>
          <a:xfrm>
            <a:off x="8659262" y="0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ك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ت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ش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ف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FE3FE6B-EB81-47AB-9CB3-99BF4225C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العربية/الصف الرابع/ المدرسة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9C9B653-15E7-49F0-9CAE-AE15D1753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975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جدول 5">
            <a:extLst>
              <a:ext uri="{FF2B5EF4-FFF2-40B4-BE49-F238E27FC236}">
                <a16:creationId xmlns:a16="http://schemas.microsoft.com/office/drawing/2014/main" id="{79F79F2E-8D5F-4CDD-A7F3-18EFA56567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188901"/>
              </p:ext>
            </p:extLst>
          </p:nvPr>
        </p:nvGraphicFramePr>
        <p:xfrm>
          <a:off x="137160" y="1240976"/>
          <a:ext cx="11904880" cy="4217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2071">
                  <a:extLst>
                    <a:ext uri="{9D8B030D-6E8A-4147-A177-3AD203B41FA5}">
                      <a16:colId xmlns:a16="http://schemas.microsoft.com/office/drawing/2014/main" val="567469862"/>
                    </a:ext>
                  </a:extLst>
                </a:gridCol>
                <a:gridCol w="5330599">
                  <a:extLst>
                    <a:ext uri="{9D8B030D-6E8A-4147-A177-3AD203B41FA5}">
                      <a16:colId xmlns:a16="http://schemas.microsoft.com/office/drawing/2014/main" val="4107278025"/>
                    </a:ext>
                  </a:extLst>
                </a:gridCol>
                <a:gridCol w="1598570">
                  <a:extLst>
                    <a:ext uri="{9D8B030D-6E8A-4147-A177-3AD203B41FA5}">
                      <a16:colId xmlns:a16="http://schemas.microsoft.com/office/drawing/2014/main" val="2578692530"/>
                    </a:ext>
                  </a:extLst>
                </a:gridCol>
                <a:gridCol w="1983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775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28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الأساليبُ والصّوَرَ</a:t>
                      </a:r>
                      <a:endParaRPr lang="en-US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الشرحُ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kern="1200" noProof="0" dirty="0">
                          <a:solidFill>
                            <a:schemeClr val="lt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مقاطِعُ القصيدةِ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kern="1200" noProof="0" dirty="0">
                          <a:solidFill>
                            <a:schemeClr val="lt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الفِكرةُ العَامةُ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36915430"/>
                  </a:ext>
                </a:extLst>
              </a:tr>
              <a:tr h="1577851">
                <a:tc rowSpan="2">
                  <a:txBody>
                    <a:bodyPr/>
                    <a:lstStyle/>
                    <a:p>
                      <a:pPr marL="342900" indent="-342900" algn="r" rtl="0">
                        <a:lnSpc>
                          <a:spcPct val="100000"/>
                        </a:lnSpc>
                        <a:buFontTx/>
                        <a:buChar char="-"/>
                      </a:pPr>
                      <a:r>
                        <a:rPr lang="ar-BH" sz="20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المصباحُ للفكرِ : تشبيه ، شبهتْ المدرسةُ نفسَها مثل المصباحِ الذي يضيءُ العقلَ .</a:t>
                      </a:r>
                    </a:p>
                    <a:p>
                      <a:pPr marL="0" indent="0" algn="r" rtl="0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ar-BH" sz="20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- المفتاحُ للذّهنِ : تشبيه ، شبهتْ المدرسةُ نفسَها مثل المفتاحِ الذي يفتحُ للعقلِ البابَ للمعرفةِ.</a:t>
                      </a:r>
                    </a:p>
                    <a:p>
                      <a:pPr marL="0" indent="0" algn="r" rtl="0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ar-BH" sz="20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أنا البابُ : تشبيه ، شبهتْ المدرسةُ نفسَها مثل البابِ الذي يقدمُ للتّلميذِ العلوّ والرفعةَ .</a:t>
                      </a:r>
                    </a:p>
                    <a:p>
                      <a:pPr marL="0" indent="0" algn="r" rtl="0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ar-BH" sz="20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- تعالَ ، ادخلْ : أسلوبُ أمرٍ 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r" rtl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0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تستخدمُ المدرسةُ في هذهِ الأبياتِ ضميرَ (أنا) للفخرِ والاعتزازِ بأنَّها مثلُ المصباحِ الذي ينيرُ  فكرَ الإنسانِ فبدونِها يظلُّ تفكيرُه مظلمًا . وأنَّها مثلُ المفتاحِ الذي يفتحُ للعقلِ بابَ العلمِ والمعرفةِ فبدونِها يظلُّ العقلُ مسجونًا 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6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تفاخرُ المدرسةِ بدورِها في نهضةِ الفكرِ وبناءِ المجدِ.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03703359"/>
                  </a:ext>
                </a:extLst>
              </a:tr>
              <a:tr h="1256857">
                <a:tc vMerge="1">
                  <a:txBody>
                    <a:bodyPr/>
                    <a:lstStyle/>
                    <a:p>
                      <a:pPr marL="0" indent="0" algn="r" rtl="0">
                        <a:lnSpc>
                          <a:spcPct val="100000"/>
                        </a:lnSpc>
                        <a:buFontTx/>
                        <a:buNone/>
                      </a:pPr>
                      <a:endParaRPr lang="ar-BH" sz="2000" b="1" baseline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r" rtl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0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ما زالتْ المدرسةُ تعتدُّ بنفسِها ، فَهيَ التي تفتحُ للتّلميذِ طريقَ الرّفعةِ والعلوّ .</a:t>
                      </a:r>
                    </a:p>
                    <a:p>
                      <a:pPr marL="0" indent="0" algn="r" rtl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0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ثمَّ تقدمُ المدرسةُ دعوةً للطّالبِ بالدّخولِ فيها على البركةِ والخيرِ 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7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621FCD70-F59E-42A4-98FA-559742EC3518}"/>
              </a:ext>
            </a:extLst>
          </p:cNvPr>
          <p:cNvSpPr txBox="1">
            <a:spLocks/>
          </p:cNvSpPr>
          <p:nvPr/>
        </p:nvSpPr>
        <p:spPr>
          <a:xfrm>
            <a:off x="8659262" y="0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ك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ت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ش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ف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50F7A7C-E85B-441F-8E18-0DA7726D4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العربية/الصف الرابع/ المدرسة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4EA2A4-0178-45C9-ABA0-9C7024D55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16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جدول 5">
            <a:extLst>
              <a:ext uri="{FF2B5EF4-FFF2-40B4-BE49-F238E27FC236}">
                <a16:creationId xmlns:a16="http://schemas.microsoft.com/office/drawing/2014/main" id="{79F79F2E-8D5F-4CDD-A7F3-18EFA56567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4807851"/>
              </p:ext>
            </p:extLst>
          </p:nvPr>
        </p:nvGraphicFramePr>
        <p:xfrm>
          <a:off x="137160" y="1240976"/>
          <a:ext cx="11904880" cy="49318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2071">
                  <a:extLst>
                    <a:ext uri="{9D8B030D-6E8A-4147-A177-3AD203B41FA5}">
                      <a16:colId xmlns:a16="http://schemas.microsoft.com/office/drawing/2014/main" val="567469862"/>
                    </a:ext>
                  </a:extLst>
                </a:gridCol>
                <a:gridCol w="5330599">
                  <a:extLst>
                    <a:ext uri="{9D8B030D-6E8A-4147-A177-3AD203B41FA5}">
                      <a16:colId xmlns:a16="http://schemas.microsoft.com/office/drawing/2014/main" val="4107278025"/>
                    </a:ext>
                  </a:extLst>
                </a:gridCol>
                <a:gridCol w="1791105">
                  <a:extLst>
                    <a:ext uri="{9D8B030D-6E8A-4147-A177-3AD203B41FA5}">
                      <a16:colId xmlns:a16="http://schemas.microsoft.com/office/drawing/2014/main" val="2578692530"/>
                    </a:ext>
                  </a:extLst>
                </a:gridCol>
                <a:gridCol w="17911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775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28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الأساليبُ والصّوَرَ</a:t>
                      </a:r>
                      <a:endParaRPr lang="en-US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الشرحُ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kern="1200" noProof="0" dirty="0">
                          <a:solidFill>
                            <a:schemeClr val="lt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مقاطِعُ القصيدةِ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kern="1200" noProof="0" dirty="0">
                          <a:solidFill>
                            <a:schemeClr val="lt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الفِكرةُ العَامةُ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36915430"/>
                  </a:ext>
                </a:extLst>
              </a:tr>
              <a:tr h="1577851">
                <a:tc rowSpan="3">
                  <a:txBody>
                    <a:bodyPr/>
                    <a:lstStyle/>
                    <a:p>
                      <a:pPr marL="342900" indent="-342900" algn="r">
                        <a:lnSpc>
                          <a:spcPct val="100000"/>
                        </a:lnSpc>
                        <a:buFontTx/>
                        <a:buChar char="-"/>
                      </a:pPr>
                      <a:r>
                        <a:rPr lang="ar-BH" sz="20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ولا تشبعُ : أسلوبُ نفي .</a:t>
                      </a:r>
                    </a:p>
                    <a:p>
                      <a:pPr marL="342900" indent="-342900" algn="r">
                        <a:lnSpc>
                          <a:spcPct val="100000"/>
                        </a:lnSpc>
                        <a:buFontTx/>
                        <a:buChar char="-"/>
                      </a:pPr>
                      <a:r>
                        <a:rPr lang="ar-BH" sz="20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ومَا أنتَ : أسلوبُ نفي .</a:t>
                      </a:r>
                    </a:p>
                    <a:p>
                      <a:pPr marL="342900" indent="-342900" algn="r">
                        <a:lnSpc>
                          <a:spcPct val="100000"/>
                        </a:lnSpc>
                        <a:buFontTx/>
                        <a:buChar char="-"/>
                      </a:pPr>
                      <a:r>
                        <a:rPr lang="ar-BH" sz="20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إخوانِ : شبّهت الرفاقَ بالإخوةِ.</a:t>
                      </a:r>
                    </a:p>
                    <a:p>
                      <a:pPr marL="0" indent="0" algn="r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ar-BH" sz="20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- آباءِ: شبّهت المدرسين بالآباءِ 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0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تبدأُ المدرسةُ في هذهِ الأبياتِ بتصويرِ البيئةِ التي سيعيشُ بها التلميذُ ، فهوَ سيشعرُ بالسّعادةِ والسّرورِ  لأنَّه سيقضِي وقتَه باللّعبِ في ساحتِها ، ولنْ يكتفيَ أو يشبعَ من اللّعبِ 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8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اسْتقبالُ المدرسةِ وترحيبُها للتِّلميذِ مَعَ أقرانِه 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03703359"/>
                  </a:ext>
                </a:extLst>
              </a:tr>
              <a:tr h="1256857">
                <a:tc vMerge="1">
                  <a:txBody>
                    <a:bodyPr/>
                    <a:lstStyle/>
                    <a:p>
                      <a:pPr marL="457200" indent="-457200" algn="r">
                        <a:lnSpc>
                          <a:spcPct val="100000"/>
                        </a:lnSpc>
                        <a:buFontTx/>
                        <a:buChar char="-"/>
                      </a:pPr>
                      <a:endParaRPr lang="ar-BH" sz="2000" b="1" baseline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0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وسوفَ تستقبلُ المدرسةُ التلميذَ وتجعلُه يلتقِي بأصحابٍ ورفاقٍ في مثلِ سنِّه يلعبُ ويتعلمُ معهم ويتعرفُ عليهم  ويكونُ معَهم مثل الأخوةِ.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9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9533">
                <a:tc vMerge="1"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endParaRPr lang="ar-BH" sz="2000" b="1" baseline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0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أيضًا سوفَ تستقبلُه المدرسةُ بمِدرسين عَطوفين يُحبونه مِثلمَا يحبُ الأبُ ابنَه 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10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621FCD70-F59E-42A4-98FA-559742EC3518}"/>
              </a:ext>
            </a:extLst>
          </p:cNvPr>
          <p:cNvSpPr txBox="1">
            <a:spLocks/>
          </p:cNvSpPr>
          <p:nvPr/>
        </p:nvSpPr>
        <p:spPr>
          <a:xfrm>
            <a:off x="8659262" y="0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ك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ت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ش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ف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801AB77-C11B-48FF-BE15-A9C2EE782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العربية/الصف الرابع/ المدرسة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EB7504E-404F-496B-A01F-B19CEFC13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6249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1664</Words>
  <Application>Microsoft Office PowerPoint</Application>
  <PresentationFormat>Widescreen</PresentationFormat>
  <Paragraphs>281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Sakkal Majalla</vt:lpstr>
      <vt:lpstr>Office Theme</vt:lpstr>
      <vt:lpstr>المَدْرَسَةُ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أذْكُرُ معْنَى كُلٍّ مِمَّا يَلي، ثُمّ أضعُ الكَلمةَ في جملةٍ توضِّحُ معنَاها :</vt:lpstr>
      <vt:lpstr>1. أذْكُرُ معْنَى كُلٍّ مِمَّا يَلي، ثُمّ أضعُ الكَلمةَ في جملةٍ توضِّحُ معنَاها 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خولة</dc:creator>
  <cp:lastModifiedBy>Heyam Saad Sakhir</cp:lastModifiedBy>
  <cp:revision>37</cp:revision>
  <dcterms:modified xsi:type="dcterms:W3CDTF">2021-02-04T17:45:47Z</dcterms:modified>
</cp:coreProperties>
</file>