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66" r:id="rId5"/>
    <p:sldId id="260" r:id="rId6"/>
    <p:sldId id="265" r:id="rId7"/>
    <p:sldId id="267" r:id="rId8"/>
    <p:sldId id="268" r:id="rId9"/>
    <p:sldId id="269" r:id="rId10"/>
    <p:sldId id="270" r:id="rId11"/>
    <p:sldId id="264" r:id="rId12"/>
    <p:sldId id="263" r:id="rId13"/>
    <p:sldId id="271" r:id="rId14"/>
    <p:sldId id="261" r:id="rId15"/>
    <p:sldId id="272" r:id="rId16"/>
    <p:sldId id="274" r:id="rId17"/>
    <p:sldId id="275" r:id="rId18"/>
    <p:sldId id="276" r:id="rId19"/>
    <p:sldId id="277" r:id="rId20"/>
    <p:sldId id="278" r:id="rId21"/>
    <p:sldId id="258" r:id="rId22"/>
  </p:sldIdLst>
  <p:sldSz cx="12192000" cy="6858000"/>
  <p:notesSz cx="7010400" cy="92964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35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313C2-8491-4336-9F90-39F4AB88C6A8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565-BCA9-4E7B-8AE9-A1EF03DE9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8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A9609-9C20-4FC1-AE86-BAA8944BE4D3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8DBE-ED81-4D61-8BFE-0CBAD80FF07B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B4EF-A3AB-4B4B-8B2C-2DF511F06415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E3272-F3D1-46F2-8C2E-5D225AF07C01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E30F2-2CC7-4B63-83B5-83FBBED3EEAD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5CB4-2AC8-4745-94DC-7179C72163C8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6768-1E4B-46E8-B1F0-EF86BDB1C97A}" type="datetime1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744F6-CE18-4537-BBD1-59F9FA4DA425}" type="datetime1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0E6B-B7AB-4890-B35B-9A731BBA9F3D}" type="datetime1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34AF9-C4D0-4601-B1B9-0E333C03BA39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7CE59-7369-4BB7-8F3F-65C49BA550BB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D587D-9BAC-496D-B94F-2A3F01E3F890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916508" y="1872229"/>
            <a:ext cx="1035898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دَرْسُ في ماد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ةِ الل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غةِ العربي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ةِ</a:t>
            </a:r>
            <a:b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القِرَاءةُ</a:t>
            </a:r>
            <a:r>
              <a:rPr lang="en-US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- 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الفَصلُ الدرَاسيُّ الثَّانِي </a:t>
            </a:r>
            <a:endParaRPr lang="en-US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92AB2D9-8460-49FE-A3B3-E886CB62F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0944" y="3380334"/>
            <a:ext cx="7766936" cy="1358529"/>
          </a:xfrm>
        </p:spPr>
        <p:txBody>
          <a:bodyPr>
            <a:normAutofit/>
          </a:bodyPr>
          <a:lstStyle/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المَدْرَسَةُ</a:t>
            </a:r>
            <a:endParaRPr lang="ar-BH" sz="8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4726569"/>
            <a:ext cx="6990735" cy="1020765"/>
          </a:xfrm>
        </p:spPr>
        <p:txBody>
          <a:bodyPr>
            <a:normAutofit/>
          </a:bodyPr>
          <a:lstStyle/>
          <a:p>
            <a:pPr algn="ctr" rtl="1"/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الصّفُّ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الرَّابعُ </a:t>
            </a:r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الابْتدَائيُّ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3B5F4FF-D7A5-4E47-B4AE-04AC20BD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5DD47-9A84-4789-9C1A-89A95AAA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ربع نص 3">
            <a:extLst>
              <a:ext uri="{FF2B5EF4-FFF2-40B4-BE49-F238E27FC236}">
                <a16:creationId xmlns:a16="http://schemas.microsoft.com/office/drawing/2014/main" id="{FD594FCB-18AD-4930-9569-6739CAC1DDEC}"/>
              </a:ext>
            </a:extLst>
          </p:cNvPr>
          <p:cNvSpPr txBox="1"/>
          <p:nvPr/>
        </p:nvSpPr>
        <p:spPr>
          <a:xfrm>
            <a:off x="830942" y="909920"/>
            <a:ext cx="96586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عن الأسئلة الآتية في ضوءِ فهمِ النصِّ السّابقِ: </a:t>
            </a:r>
            <a:endParaRPr lang="en-US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DEA09E-20B8-48EB-890C-A2BA6480C4B8}"/>
              </a:ext>
            </a:extLst>
          </p:cNvPr>
          <p:cNvSpPr txBox="1">
            <a:spLocks/>
          </p:cNvSpPr>
          <p:nvPr/>
        </p:nvSpPr>
        <p:spPr>
          <a:xfrm>
            <a:off x="9240071" y="0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أَفْهَمُ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0942" y="1600260"/>
            <a:ext cx="10739284" cy="574359"/>
          </a:xfrm>
        </p:spPr>
        <p:txBody>
          <a:bodyPr>
            <a:norm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 أذْكُرُ معْنَى كُلٍّ مِمَّا يَلي، ثُمّ أضعُ الكَلمةَ في جملةٍ توضِّحُ معنَاها :</a:t>
            </a: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4D56F7B-74EF-408B-954C-074D9E6E6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385521"/>
              </p:ext>
            </p:extLst>
          </p:nvPr>
        </p:nvGraphicFramePr>
        <p:xfrm>
          <a:off x="270641" y="2180060"/>
          <a:ext cx="11227264" cy="1695959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3016225">
                  <a:extLst>
                    <a:ext uri="{9D8B030D-6E8A-4147-A177-3AD203B41FA5}">
                      <a16:colId xmlns:a16="http://schemas.microsoft.com/office/drawing/2014/main" val="2396971745"/>
                    </a:ext>
                  </a:extLst>
                </a:gridCol>
                <a:gridCol w="3016225">
                  <a:extLst>
                    <a:ext uri="{9D8B030D-6E8A-4147-A177-3AD203B41FA5}">
                      <a16:colId xmlns:a16="http://schemas.microsoft.com/office/drawing/2014/main" val="3542069977"/>
                    </a:ext>
                  </a:extLst>
                </a:gridCol>
                <a:gridCol w="5194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19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 تَفزعْ</a:t>
                      </a:r>
                      <a:endParaRPr lang="ar-SA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2555119240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اسْتَغنِ</a:t>
                      </a:r>
                      <a:endParaRPr lang="ar-SA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3884159805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اليُمْنِ</a:t>
                      </a:r>
                      <a:endParaRPr lang="en-US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351578551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9263B055-0432-4DBE-B6AB-C8E24BEB4748}"/>
              </a:ext>
            </a:extLst>
          </p:cNvPr>
          <p:cNvSpPr txBox="1">
            <a:spLocks/>
          </p:cNvSpPr>
          <p:nvPr/>
        </p:nvSpPr>
        <p:spPr>
          <a:xfrm>
            <a:off x="5921325" y="4028035"/>
            <a:ext cx="5547434" cy="55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أكتبُ المطلوبَ في الجدولِ الآتي : </a:t>
            </a:r>
          </a:p>
        </p:txBody>
      </p:sp>
      <p:graphicFrame>
        <p:nvGraphicFramePr>
          <p:cNvPr id="1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91293"/>
              </p:ext>
            </p:extLst>
          </p:nvPr>
        </p:nvGraphicFramePr>
        <p:xfrm>
          <a:off x="3506211" y="4583245"/>
          <a:ext cx="8128000" cy="15544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ضدُ كلمةِ المفتاحِ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مفردُ كلمةِ آباءٍ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جمعُ كلمةِ غصنٍ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5EE843D-4995-45A0-A5CC-20182632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09DBC9-4EDA-41BD-BA87-E9C12405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53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ربع نص 3">
            <a:extLst>
              <a:ext uri="{FF2B5EF4-FFF2-40B4-BE49-F238E27FC236}">
                <a16:creationId xmlns:a16="http://schemas.microsoft.com/office/drawing/2014/main" id="{FD594FCB-18AD-4930-9569-6739CAC1DDEC}"/>
              </a:ext>
            </a:extLst>
          </p:cNvPr>
          <p:cNvSpPr txBox="1"/>
          <p:nvPr/>
        </p:nvSpPr>
        <p:spPr>
          <a:xfrm>
            <a:off x="830942" y="909920"/>
            <a:ext cx="96586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عن الأسئلة الآتية في ضوءِ فهمِ النصِّ السّابقِ: </a:t>
            </a:r>
            <a:endParaRPr lang="en-US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DEA09E-20B8-48EB-890C-A2BA6480C4B8}"/>
              </a:ext>
            </a:extLst>
          </p:cNvPr>
          <p:cNvSpPr txBox="1">
            <a:spLocks/>
          </p:cNvSpPr>
          <p:nvPr/>
        </p:nvSpPr>
        <p:spPr>
          <a:xfrm>
            <a:off x="9240071" y="0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أَفْهَمُ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0942" y="1600260"/>
            <a:ext cx="10739284" cy="574359"/>
          </a:xfrm>
        </p:spPr>
        <p:txBody>
          <a:bodyPr>
            <a:norm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 أذْكُرُ معْنَى كُلٍّ مِمَّا يَلي، ثُمّ أضعُ الكَلمةَ في جملةٍ توضِّحُ معنَاها :</a:t>
            </a: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4D56F7B-74EF-408B-954C-074D9E6E6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69263"/>
              </p:ext>
            </p:extLst>
          </p:nvPr>
        </p:nvGraphicFramePr>
        <p:xfrm>
          <a:off x="270641" y="2180060"/>
          <a:ext cx="11227264" cy="1695959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3016225">
                  <a:extLst>
                    <a:ext uri="{9D8B030D-6E8A-4147-A177-3AD203B41FA5}">
                      <a16:colId xmlns:a16="http://schemas.microsoft.com/office/drawing/2014/main" val="2396971745"/>
                    </a:ext>
                  </a:extLst>
                </a:gridCol>
                <a:gridCol w="3016225">
                  <a:extLst>
                    <a:ext uri="{9D8B030D-6E8A-4147-A177-3AD203B41FA5}">
                      <a16:colId xmlns:a16="http://schemas.microsoft.com/office/drawing/2014/main" val="3542069977"/>
                    </a:ext>
                  </a:extLst>
                </a:gridCol>
                <a:gridCol w="5194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19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 تَفزعْ</a:t>
                      </a:r>
                      <a:endParaRPr lang="ar-SA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 تخفْ</a:t>
                      </a:r>
                      <a:endParaRPr lang="ar-SA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إذا</a:t>
                      </a:r>
                      <a:r>
                        <a:rPr lang="ar-BH" sz="32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رأيتَ شيئًا مزعجًا ، اطمأنْ ولا تفزعْ.</a:t>
                      </a:r>
                      <a:endParaRPr lang="ar-SA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2555119240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اسْتَغنِ</a:t>
                      </a:r>
                      <a:endParaRPr lang="ar-SA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تخلَى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</a:t>
                      </a:r>
                      <a:r>
                        <a:rPr lang="ar-BH" sz="36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تتخلَّ عن حقكَ.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3884159805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اليُمْنِ</a:t>
                      </a:r>
                      <a:endParaRPr lang="en-US" sz="32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البركةُ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أعادَ اللهُ العيدَ عَلينَا باليُمنِ .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351578551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9263B055-0432-4DBE-B6AB-C8E24BEB4748}"/>
              </a:ext>
            </a:extLst>
          </p:cNvPr>
          <p:cNvSpPr txBox="1">
            <a:spLocks/>
          </p:cNvSpPr>
          <p:nvPr/>
        </p:nvSpPr>
        <p:spPr>
          <a:xfrm>
            <a:off x="5921325" y="4028035"/>
            <a:ext cx="5547434" cy="55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أكتبُ المطلوبَ في الجدولِ الآتي : </a:t>
            </a:r>
          </a:p>
        </p:txBody>
      </p:sp>
      <p:graphicFrame>
        <p:nvGraphicFramePr>
          <p:cNvPr id="1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673775"/>
              </p:ext>
            </p:extLst>
          </p:nvPr>
        </p:nvGraphicFramePr>
        <p:xfrm>
          <a:off x="3506211" y="4583245"/>
          <a:ext cx="8128000" cy="15544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القفلُ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ضدُ كلمةِ المفتاحِ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أبُ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مفردُ كلمةِ آباءٍ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أغصانٌ/غصونٌ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جمعُ كلمةِ غصنٍ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Rectangle 6">
            <a:extLst>
              <a:ext uri="{FF2B5EF4-FFF2-40B4-BE49-F238E27FC236}">
                <a16:creationId xmlns:a16="http://schemas.microsoft.com/office/drawing/2014/main" id="{87D3ECAE-A026-41AC-AEA9-9D931267568D}"/>
              </a:ext>
            </a:extLst>
          </p:cNvPr>
          <p:cNvSpPr/>
          <p:nvPr/>
        </p:nvSpPr>
        <p:spPr>
          <a:xfrm>
            <a:off x="0" y="707886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2742385-C74F-4123-B0E8-FE8D1F26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337808-6F2E-4A50-9099-D94155AF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6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B259986-4EAC-4715-BBBC-1CB04E48BE12}"/>
              </a:ext>
            </a:extLst>
          </p:cNvPr>
          <p:cNvSpPr/>
          <p:nvPr/>
        </p:nvSpPr>
        <p:spPr>
          <a:xfrm>
            <a:off x="0" y="902102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DEA09E-20B8-48EB-890C-A2BA6480C4B8}"/>
              </a:ext>
            </a:extLst>
          </p:cNvPr>
          <p:cNvSpPr txBox="1">
            <a:spLocks/>
          </p:cNvSpPr>
          <p:nvPr/>
        </p:nvSpPr>
        <p:spPr>
          <a:xfrm>
            <a:off x="9146323" y="0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أَفْهَمُ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393837" y="1256045"/>
            <a:ext cx="9936480" cy="4970008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قَرّبتْ المدرسةُ نفسَها للتّلميذِ بصورٍ عدةٍ لِتستَمِيلَه، كَمَا أبعدتْ عَنْ نفسِها صورًا أُخرَى 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أَذْكرُ :</a:t>
            </a: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4. كيفَ سَتستقبلُ المدرسةُ تلاميذَها كَمَا جاءَ في وصفِها (الأبياتُ الأخيرةُ)؟ </a:t>
            </a: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659023"/>
              </p:ext>
            </p:extLst>
          </p:nvPr>
        </p:nvGraphicFramePr>
        <p:xfrm>
          <a:off x="1643090" y="2116425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/>
                        <a:t>صورتين أبعدتهما</a:t>
                      </a:r>
                      <a:r>
                        <a:rPr lang="ar-BH" sz="2400" b="1" baseline="0" dirty="0"/>
                        <a:t> المدرسة عن نفسها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/>
                        <a:t>صورتين قربتهما</a:t>
                      </a:r>
                      <a:r>
                        <a:rPr lang="ar-BH" sz="2400" b="1" baseline="0" dirty="0"/>
                        <a:t> المدرسة لها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B59909-EDBB-4C39-98F4-F5C29B536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D8126-B151-480B-8B54-B31AB4022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9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B259986-4EAC-4715-BBBC-1CB04E48BE12}"/>
              </a:ext>
            </a:extLst>
          </p:cNvPr>
          <p:cNvSpPr/>
          <p:nvPr/>
        </p:nvSpPr>
        <p:spPr>
          <a:xfrm>
            <a:off x="0" y="902102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DEA09E-20B8-48EB-890C-A2BA6480C4B8}"/>
              </a:ext>
            </a:extLst>
          </p:cNvPr>
          <p:cNvSpPr txBox="1">
            <a:spLocks/>
          </p:cNvSpPr>
          <p:nvPr/>
        </p:nvSpPr>
        <p:spPr>
          <a:xfrm>
            <a:off x="9146323" y="0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أَفْهَمُ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393837" y="1256045"/>
            <a:ext cx="9936480" cy="4970008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قَرّبتْ المدرسةُ نفسَها للتّلميذِ بصورٍ عدةٍ لِتستَمِيلَه، كَمَا أبعدتْ عَنْ نفسِها صورًا أُخرَى 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أَذْكرُ :</a:t>
            </a: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4. كيفَ سَتستقبلُ المدرسةُ تلاميذَها كَمَا جاءَ في وصفِها (الأبياتُ الأخيرةُ)؟ </a:t>
            </a:r>
          </a:p>
          <a:p>
            <a:pPr marL="0" indent="0" algn="r" rtl="1" fontAlgn="t">
              <a:buNone/>
            </a:pPr>
            <a:r>
              <a:rPr lang="ar-BH" sz="2200" b="1" dirty="0">
                <a:solidFill>
                  <a:schemeClr val="accent6">
                    <a:lumMod val="75000"/>
                  </a:schemeClr>
                </a:solidFill>
              </a:rPr>
              <a:t>سوفَ تستقبلُ المدرسةُ التلاميذُ وتجعلُهم يلتقون بأصحابٍ ورفاقٍ في مثلِ سنِّهم، يلعبُون ويتعلمُون معهم ويتعرفُون عليهم  ويكونُون معَهم مثل الأخوةِ. </a:t>
            </a:r>
            <a:r>
              <a:rPr lang="ar-BH" sz="2200" dirty="0">
                <a:solidFill>
                  <a:schemeClr val="accent6">
                    <a:lumMod val="75000"/>
                  </a:schemeClr>
                </a:solidFill>
              </a:rPr>
              <a:t>و</a:t>
            </a:r>
            <a:r>
              <a:rPr lang="ar-BH" sz="2200" b="1" dirty="0">
                <a:solidFill>
                  <a:schemeClr val="accent6">
                    <a:lumMod val="75000"/>
                  </a:schemeClr>
                </a:solidFill>
              </a:rPr>
              <a:t>بمِدرسين عَطوفين يُحبونهم مِثلمَا يحبُ الأبُ ابنَه .</a:t>
            </a:r>
            <a:endParaRPr lang="en-US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55693"/>
              </p:ext>
            </p:extLst>
          </p:nvPr>
        </p:nvGraphicFramePr>
        <p:xfrm>
          <a:off x="1643090" y="2116425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/>
                        <a:t>صورتين أبعدتهما</a:t>
                      </a:r>
                      <a:r>
                        <a:rPr lang="ar-BH" sz="2400" b="1" baseline="0" dirty="0"/>
                        <a:t> المدرسة عن نفسها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/>
                        <a:t>صورتين قربتهما</a:t>
                      </a:r>
                      <a:r>
                        <a:rPr lang="ar-BH" sz="2400" b="1" baseline="0" dirty="0"/>
                        <a:t> المدرسة لها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كمأخوذٍ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كلأمِّ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كالمصباحِ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كوجهِ صيّادٍ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كالمفتاحِ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كبابِ المجدِ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7CF26-199F-479B-9CF1-2CA6DEA53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CF68D-514E-4376-8064-52D9FCC1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5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9CB4099-693B-46C5-85D2-D085BDC3712B}"/>
              </a:ext>
            </a:extLst>
          </p:cNvPr>
          <p:cNvSpPr txBox="1">
            <a:spLocks/>
          </p:cNvSpPr>
          <p:nvPr/>
        </p:nvSpPr>
        <p:spPr>
          <a:xfrm>
            <a:off x="9268410" y="29905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أُحلّل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77823" y="1640541"/>
            <a:ext cx="10259131" cy="4492973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 حددُ الفكرةَ العامةَ لأبياتِ القصيدةِ : </a:t>
            </a: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( أنَا المصباحُ للِفكرِ) </a:t>
            </a: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أُوضّحُ التَّشبيهَ في العبارةِ السَّابقةِ. </a:t>
            </a: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FF4FED-D4C3-46A3-9056-6EF795B89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182DCC-ED76-4E80-97AC-B0CD049C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17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9CB4099-693B-46C5-85D2-D085BDC3712B}"/>
              </a:ext>
            </a:extLst>
          </p:cNvPr>
          <p:cNvSpPr txBox="1">
            <a:spLocks/>
          </p:cNvSpPr>
          <p:nvPr/>
        </p:nvSpPr>
        <p:spPr>
          <a:xfrm>
            <a:off x="9268410" y="29905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أُحلّل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88F4B85-049C-423C-8B82-1A86AD0646FD}"/>
              </a:ext>
            </a:extLst>
          </p:cNvPr>
          <p:cNvSpPr/>
          <p:nvPr/>
        </p:nvSpPr>
        <p:spPr>
          <a:xfrm>
            <a:off x="-19645" y="923988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77823" y="1640541"/>
            <a:ext cx="10259131" cy="4492973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 حددُ الفكرةَ العامةَ لأبياتِ القصيدةِ : </a:t>
            </a:r>
          </a:p>
          <a:p>
            <a:pPr marL="0" indent="0" algn="r" rtl="1">
              <a:buNone/>
            </a:pP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اعْتِدادُ المَدْرسَةِ بِنَفسِها وَتَوضِيحُ أَهمِّيتها في بِناءِ حَياةِ التِّلمِيذِ وَمستَقبَلِه. </a:t>
            </a: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( أنَا المصباحُ للِفكرِ) </a:t>
            </a: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أُوضّحُ التَّشبيهَ في العبارةِ السَّابقةِ. </a:t>
            </a:r>
          </a:p>
          <a:p>
            <a:pPr marL="0" indent="0" algn="r" rtl="1">
              <a:buNone/>
            </a:pP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شَبّهتْ المَدرسَةُ نَفسَها مِثل المصْباحِ الذِي يُضيءُ العَقلَ .</a:t>
            </a:r>
          </a:p>
          <a:p>
            <a:pPr marL="0" indent="0" algn="r" rtl="1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2E80A7-79CC-4403-AB20-BE777DF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68A667-8A58-4F3D-AF3A-CFBAF29E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6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9CB4099-693B-46C5-85D2-D085BDC3712B}"/>
              </a:ext>
            </a:extLst>
          </p:cNvPr>
          <p:cNvSpPr txBox="1">
            <a:spLocks/>
          </p:cNvSpPr>
          <p:nvPr/>
        </p:nvSpPr>
        <p:spPr>
          <a:xfrm>
            <a:off x="9268410" y="29905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أُحلّل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1999" y="888033"/>
            <a:ext cx="11006959" cy="5376131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fr-FR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أَنْثُرُ البيتَ الرابعَ والخامسَ مِنَ القَصيدَةِ بأسْلُوبي الخاصِّ.</a:t>
            </a:r>
          </a:p>
          <a:p>
            <a:pPr marL="0" indent="0" algn="r" rtl="1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4. أُعللُ: </a:t>
            </a: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تكرارَ الضميرِ(أنا) في البيت السّادسِ والسّابعِ. </a:t>
            </a:r>
          </a:p>
          <a:p>
            <a:pPr marL="0" indent="0" algn="r" rtl="1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لا يستطيعُ التلميذُ الاستغناءَ عن المدرسةِ (في البيتِ الخامسِ).</a:t>
            </a: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0EB8B57-F889-48B6-B51C-68B1D5AB5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86B285-A432-44EC-837B-5C79266B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42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9CB4099-693B-46C5-85D2-D085BDC3712B}"/>
              </a:ext>
            </a:extLst>
          </p:cNvPr>
          <p:cNvSpPr txBox="1">
            <a:spLocks/>
          </p:cNvSpPr>
          <p:nvPr/>
        </p:nvSpPr>
        <p:spPr>
          <a:xfrm>
            <a:off x="9268410" y="29905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أُحلّل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1999" y="888033"/>
            <a:ext cx="11006959" cy="5376131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fr-FR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أَنْثُرُ البيتَ الرابعَ والخامسَ مِنَ القَصيدَةِ بأسْلُوبي الخاصِّ.</a:t>
            </a:r>
          </a:p>
          <a:p>
            <a:pPr marL="0" indent="0" algn="r" fontAlgn="t">
              <a:buNone/>
            </a:pPr>
            <a:r>
              <a:rPr lang="ar-BH" sz="2400" b="1" dirty="0">
                <a:solidFill>
                  <a:schemeClr val="accent6">
                    <a:lumMod val="75000"/>
                  </a:schemeClr>
                </a:solidFill>
              </a:rPr>
              <a:t>عاجلًا أمْ آجلًا سوفَ تنضمُ إليَّ ، اليومَ أو في السّنواتِ القادمةِ ، فأنتَ يا تلميذُ لا مفرَّ مِن دخولكَ التعليم .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 fontAlgn="t">
              <a:buNone/>
            </a:pPr>
            <a:r>
              <a:rPr lang="ar-BH" sz="2400" b="1" dirty="0">
                <a:solidFill>
                  <a:schemeClr val="accent6">
                    <a:lumMod val="75000"/>
                  </a:schemeClr>
                </a:solidFill>
              </a:rPr>
              <a:t>فتخليكَ وابتعادكَ عني ، كأنّكَ تتَخَلى عَنْ عقلكَ وتفكيركَ .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 fontAlgn="t">
              <a:buNone/>
            </a:pPr>
            <a:r>
              <a:rPr lang="ar-BH" sz="2400" b="1" dirty="0">
                <a:solidFill>
                  <a:schemeClr val="accent6">
                    <a:lumMod val="75000"/>
                  </a:schemeClr>
                </a:solidFill>
              </a:rPr>
              <a:t>لأنَّ العقلَ والتفكيرَ يحتاجانِ إلى المدرسةِ فهي مصدرٌ  أساسيٌ للتّعليمِ وتنميةِ وتطويرِ المهاراتِ المعرفيّةِ ، وبدونِها ستظلُّ جاهلاً وكأنّكَ استغنيتَ عن عقلكَ .</a:t>
            </a:r>
            <a:endParaRPr lang="ar-BH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4. أُعللُ: أ. تكرارَ الضميرِ(أنا) في البيت السّادسِ والسّابعِ. </a:t>
            </a:r>
          </a:p>
          <a:p>
            <a:pPr marL="0" indent="0" algn="r" rtl="1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لا يستطيعُ التلميذُ الاستغناءَ عن المدرسةِ (في البيتِ الخامسِ).</a:t>
            </a:r>
          </a:p>
          <a:p>
            <a:pPr marL="0" indent="0" algn="r" rtl="1">
              <a:buNone/>
            </a:pPr>
            <a:r>
              <a:rPr lang="ar-BH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لأنَّ العقلَ والتفكيرَ يحتاجانِ إلى المدرسةِ فهي مصدرٌ  أساسيٌ للتّعليمِ وتنميةِ وتطويرِ المهاراتِ المعرفيّةِ ، وبدونِها ستظلُّ جاهلاً وكأنّكَ استغنيتَ عن عقلكَ .</a:t>
            </a:r>
          </a:p>
          <a:p>
            <a:pPr marL="0" indent="0" algn="r" rtl="1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1" name="Rectangle 7"/>
          <p:cNvSpPr/>
          <p:nvPr/>
        </p:nvSpPr>
        <p:spPr>
          <a:xfrm>
            <a:off x="475956" y="4434404"/>
            <a:ext cx="11087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للدَّلالةِ على الفخرِ والاعتدادِ واعتزازِ المدرسةِ بدورِها وأهميتِها في حياةِ التلميذِ.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888F4B85-049C-423C-8B82-1A86AD0646FD}"/>
              </a:ext>
            </a:extLst>
          </p:cNvPr>
          <p:cNvSpPr/>
          <p:nvPr/>
        </p:nvSpPr>
        <p:spPr>
          <a:xfrm>
            <a:off x="144653" y="585882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F39413-1F2F-4109-A85D-CFBDE6D35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FC8269-875F-48F3-B961-D84BCF79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1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DAB3F16-0962-46C5-91D7-3E045B66C3C5}"/>
              </a:ext>
            </a:extLst>
          </p:cNvPr>
          <p:cNvSpPr txBox="1">
            <a:spLocks/>
          </p:cNvSpPr>
          <p:nvPr/>
        </p:nvSpPr>
        <p:spPr>
          <a:xfrm>
            <a:off x="9327026" y="14068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الرأي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96017" y="1140770"/>
            <a:ext cx="10515600" cy="4863789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buFontTx/>
              <a:buChar char="-"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وألقاكَ بإخوانٍ. 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وألقاكَ بأصحابٍ. 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1.أَخْتارُ التعبيرَ الأفضلَ، ثُمَّ أُعلّلُ رَأْيِي. </a:t>
            </a:r>
          </a:p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استرجعُ ذكرياتي وأكتبُ بعضَ المشاهدِ التي مرّتْ بي في أولِ يومٍ بالمدرسةِ بالصّفِّ الأولِ، ثمَّ أبيّنُ التغييرَ الذي طرأَ عليها بعدَ شهورٍ من حضورِي للمدرسةِ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38282"/>
              </p:ext>
            </p:extLst>
          </p:nvPr>
        </p:nvGraphicFramePr>
        <p:xfrm>
          <a:off x="2267857" y="3886725"/>
          <a:ext cx="8128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561"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بعد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قبل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62"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صياحُ بعضِ التلاميذ ِوأنا معهم.</a:t>
                      </a:r>
                    </a:p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62"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خوفي من مدرسِ الفصلِ .</a:t>
                      </a:r>
                    </a:p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E80021-731D-44A0-BE03-AF2050519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D0F76F-F7AF-4E4A-B59E-57784FB0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79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888F4B85-049C-423C-8B82-1A86AD0646FD}"/>
              </a:ext>
            </a:extLst>
          </p:cNvPr>
          <p:cNvSpPr/>
          <p:nvPr/>
        </p:nvSpPr>
        <p:spPr>
          <a:xfrm>
            <a:off x="0" y="630517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DAB3F16-0962-46C5-91D7-3E045B66C3C5}"/>
              </a:ext>
            </a:extLst>
          </p:cNvPr>
          <p:cNvSpPr txBox="1">
            <a:spLocks/>
          </p:cNvSpPr>
          <p:nvPr/>
        </p:nvSpPr>
        <p:spPr>
          <a:xfrm>
            <a:off x="9327026" y="14068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الرأي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96017" y="1140770"/>
            <a:ext cx="10515600" cy="4863789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buFontTx/>
              <a:buChar char="-"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وألقاكَ بإخوانٍ. 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وألقاكَ بأصحابٍ. 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1.أَخْتارُ التعبيرَ الأفضلَ، ثُمَّ أُعلّلُ رَأْيِي. 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(وألقاكَ بإخوانٍ ) ، لأنَّ الشّاعرَ  جعلَ المدرسةَ مثلَ البيتِ وكلَّ مَن فيها مثل أفرادِ الأسرةِ التي يجمعُهم شعورُ المحبّةِ والألفةِ .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0A2CA4-1F9D-410A-9F1B-792799F5B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039EA3-1ECD-4F25-B03E-6053D7A04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تَحْدِيدُ أَهَمِّ الأَفْكَارِ الوَارِدَةِ في القَصيدَةِ.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تحليلُ أبيَاتِ القَصيدةِ تحليلًا دقيقًا.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إبْداءُ الرَّأيِ في أسلوبِ الشّاعِرِ بصياغةٍ وتعليلٍ سَليمَينِ 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DD0096A-5F20-4AF2-A63C-89F145B7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0F8A2E-3443-4EFE-82A4-F39A353C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888F4B85-049C-423C-8B82-1A86AD0646FD}"/>
              </a:ext>
            </a:extLst>
          </p:cNvPr>
          <p:cNvSpPr/>
          <p:nvPr/>
        </p:nvSpPr>
        <p:spPr>
          <a:xfrm>
            <a:off x="-19645" y="923988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DAB3F16-0962-46C5-91D7-3E045B66C3C5}"/>
              </a:ext>
            </a:extLst>
          </p:cNvPr>
          <p:cNvSpPr txBox="1">
            <a:spLocks/>
          </p:cNvSpPr>
          <p:nvPr/>
        </p:nvSpPr>
        <p:spPr>
          <a:xfrm>
            <a:off x="9327026" y="14068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الرأي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96017" y="1631875"/>
            <a:ext cx="10515600" cy="1538046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استرجعُ ذكرياتي وأكتبُ بعضَ المشاهدِ التي مرّتْ بي في أولِ يومٍ بالمدرسةِ بالصّفِّ الأولِ، ثمَّ أبيّنُ التغييرَ الذي طرأَ عليها بعدَ شهورٍ من حضورِي للمدرسةِ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621964"/>
              </p:ext>
            </p:extLst>
          </p:nvPr>
        </p:nvGraphicFramePr>
        <p:xfrm>
          <a:off x="2267857" y="3124725"/>
          <a:ext cx="8128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561"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بعد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قبل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62">
                <a:tc>
                  <a:txBody>
                    <a:bodyPr/>
                    <a:lstStyle/>
                    <a:p>
                      <a:pPr algn="r"/>
                      <a:r>
                        <a:rPr lang="ar-B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استمتاعُ التلاميذِ ببرامجِ المدرسةِ.</a:t>
                      </a:r>
                      <a:endParaRPr lang="en-US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صياحُ بعضِ التلاميذ ِوأنا معهم.</a:t>
                      </a:r>
                    </a:p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62">
                <a:tc>
                  <a:txBody>
                    <a:bodyPr/>
                    <a:lstStyle/>
                    <a:p>
                      <a:pPr algn="r"/>
                      <a:r>
                        <a:rPr lang="ar-B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تعلقُ التلاميذِ بالمعلّمِ .</a:t>
                      </a:r>
                      <a:endParaRPr lang="en-US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خوفي من مدرسِ الفصلِ .</a:t>
                      </a:r>
                    </a:p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4DA70EA-98A2-4CA3-953A-B367E97E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AC4086-E050-4791-A1E7-70A7730D4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1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9B50878-398D-4D16-BAA1-840CBA7F1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4B46D7-6597-4884-B947-F776CC1E1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8681742" y="11294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3E64644-6BA5-43EB-B2F2-9E93CD99521A}"/>
              </a:ext>
            </a:extLst>
          </p:cNvPr>
          <p:cNvSpPr txBox="1"/>
          <p:nvPr/>
        </p:nvSpPr>
        <p:spPr>
          <a:xfrm>
            <a:off x="270641" y="5936875"/>
            <a:ext cx="363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 وطني البحرين للصّف الرابع الابتدائي، ص 26</a:t>
            </a:r>
            <a:endParaRPr lang="en-US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47" y="1160980"/>
            <a:ext cx="10992853" cy="4680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24609BE-E5F3-4723-A68B-8F90E4DF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E71C91-37C6-4C17-8160-20516E3F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8681742" y="11294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09530" y="1316343"/>
            <a:ext cx="96586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أقْرَأُ شَرْحَ الأبْياتِ بِتمعُّنٍ، 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ثُمّ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يَلِيهِ مِنْ أسْئلَةٍ: </a:t>
            </a:r>
            <a:endParaRPr lang="en-US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B634383-4A2F-480C-B82F-5BAB8AC2034F}"/>
              </a:ext>
            </a:extLst>
          </p:cNvPr>
          <p:cNvSpPr txBox="1"/>
          <p:nvPr/>
        </p:nvSpPr>
        <p:spPr>
          <a:xfrm>
            <a:off x="144379" y="2575214"/>
            <a:ext cx="11498316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الفِكْرَةُ العَام</a:t>
            </a:r>
            <a:r>
              <a:rPr lang="ar-SA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َةُ: </a:t>
            </a:r>
            <a:endParaRPr lang="en-US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4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اعْتِدادُ المَدْرسَةِ بِنَفسِها وَتَوضِيحُ أَهمِّيتها في بِناءِ حَياةِ التِّلمِيذِ وَمستَقبَلِه. </a:t>
            </a:r>
            <a:endParaRPr lang="ar-BH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20BDA2-AD90-4DA7-9B74-F2BF6F39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2260B9-AF66-4355-9BB1-D0495849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4A1F2F2-3DE2-4AB2-B112-0FEA4A996D1F}"/>
              </a:ext>
            </a:extLst>
          </p:cNvPr>
          <p:cNvSpPr txBox="1"/>
          <p:nvPr/>
        </p:nvSpPr>
        <p:spPr>
          <a:xfrm>
            <a:off x="9300754" y="2344494"/>
            <a:ext cx="30451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معاني الـمُفْرَدَاتِ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8681742" y="11294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0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57010"/>
              </p:ext>
            </p:extLst>
          </p:nvPr>
        </p:nvGraphicFramePr>
        <p:xfrm>
          <a:off x="270641" y="989484"/>
          <a:ext cx="9365121" cy="5348736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2787061">
                  <a:extLst>
                    <a:ext uri="{9D8B030D-6E8A-4147-A177-3AD203B41FA5}">
                      <a16:colId xmlns:a16="http://schemas.microsoft.com/office/drawing/2014/main" val="708519682"/>
                    </a:ext>
                  </a:extLst>
                </a:gridCol>
                <a:gridCol w="6578060">
                  <a:extLst>
                    <a:ext uri="{9D8B030D-6E8A-4147-A177-3AD203B41FA5}">
                      <a16:colId xmlns:a16="http://schemas.microsoft.com/office/drawing/2014/main" val="2614260134"/>
                    </a:ext>
                  </a:extLst>
                </a:gridCol>
              </a:tblGrid>
              <a:tr h="60381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الكَلمةُ أوْ العِبارةُ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>
                    <a:solidFill>
                      <a:srgbClr val="9CAC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4000" b="1" dirty="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المَعْنَى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>
                    <a:solidFill>
                      <a:srgbClr val="9CAC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644419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تَمِلْ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تَصدُّ وتَسْأَمُ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331317855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 تفزعْ</a:t>
                      </a:r>
                      <a:endParaRPr lang="ar-SA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لا تخفْ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مَأْخوذٍ</a:t>
                      </a:r>
                      <a:endParaRPr lang="ar-SA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اُنْتُزِعَ</a:t>
                      </a:r>
                      <a:r>
                        <a:rPr lang="ar-BH" sz="3600" b="1" baseline="0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 بِقوةٍ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اسْتَغنِ</a:t>
                      </a:r>
                      <a:endParaRPr lang="ar-SA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تَخَلَّى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المَجدِ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المَكانةُ الرفِيعةُ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524120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اليُمْنِ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البرَكةُ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2606226131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حَوشِي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سَاحَتي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4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يدانُونكَ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3600" b="1" dirty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يُقاربُونكَ في العُمرِ</a:t>
                      </a:r>
                      <a:endParaRPr lang="en-US" sz="36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544" marR="6354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E63BE3-FC89-4C9E-932D-39064D8D7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638AB2-E948-40D9-BFE6-CBFD37EED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2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5">
            <a:extLst>
              <a:ext uri="{FF2B5EF4-FFF2-40B4-BE49-F238E27FC236}">
                <a16:creationId xmlns:a16="http://schemas.microsoft.com/office/drawing/2014/main" id="{79F79F2E-8D5F-4CDD-A7F3-18EFA5656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950415"/>
              </p:ext>
            </p:extLst>
          </p:nvPr>
        </p:nvGraphicFramePr>
        <p:xfrm>
          <a:off x="137160" y="1240976"/>
          <a:ext cx="11904880" cy="4931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071">
                  <a:extLst>
                    <a:ext uri="{9D8B030D-6E8A-4147-A177-3AD203B41FA5}">
                      <a16:colId xmlns:a16="http://schemas.microsoft.com/office/drawing/2014/main" val="567469862"/>
                    </a:ext>
                  </a:extLst>
                </a:gridCol>
                <a:gridCol w="5330599">
                  <a:extLst>
                    <a:ext uri="{9D8B030D-6E8A-4147-A177-3AD203B41FA5}">
                      <a16:colId xmlns:a16="http://schemas.microsoft.com/office/drawing/2014/main" val="4107278025"/>
                    </a:ext>
                  </a:extLst>
                </a:gridCol>
                <a:gridCol w="1791105">
                  <a:extLst>
                    <a:ext uri="{9D8B030D-6E8A-4147-A177-3AD203B41FA5}">
                      <a16:colId xmlns:a16="http://schemas.microsoft.com/office/drawing/2014/main" val="2578692530"/>
                    </a:ext>
                  </a:extLst>
                </a:gridCol>
                <a:gridCol w="1791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7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الأساليبُ والصّوَرَ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الشرحُ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مقاطِعُ القصيدةِ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الفِكرةُ العَامةُ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915430"/>
                  </a:ext>
                </a:extLst>
              </a:tr>
              <a:tr h="1577851">
                <a:tc rowSpan="3">
                  <a:txBody>
                    <a:bodyPr/>
                    <a:lstStyle/>
                    <a:p>
                      <a:pPr marL="457200" indent="-457200" algn="r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-أنَا : ضميرُ المتكلمِ (المدرسةُ).</a:t>
                      </a:r>
                    </a:p>
                    <a:p>
                      <a:pPr marL="457200" indent="-457200" algn="r" rtl="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-اجْعلني: أسلوبُ أمرٍ.</a:t>
                      </a:r>
                    </a:p>
                    <a:p>
                      <a:pPr marL="457200" indent="-457200" algn="r" rtl="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-كأمٍ : تَشبِيه ، شَبهتْ المدرسةُ نفسَها بالأمِّ.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لا تملْ: أسلوبُ نَهي . </a:t>
                      </a:r>
                    </a:p>
                    <a:p>
                      <a:pPr marL="457200" indent="-457200" algn="r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-لا تفزعْ: أسلوبُ نهي  - كمأخوذٍ: تشبيه ، شبّهتْ شعورَ التّلميذِ الخائفِ مِن المدرسةِ مثل شُعورِ الذّاهبِ للسّجنِ. </a:t>
                      </a:r>
                    </a:p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-كَأني ، وأنتَ : تشبيه ، شبّهتْ المدرسةُ نفسَها بالصّيادِ والتّلميذَ بالطّائرِ.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تتَكلمُ الأبْياتُ عَلَى لِسان ِالمدْرسةِ ، التِي توجُّه كلامَها للتّلميذِ وتَطلبُ مِنه أنْ يجعلَها في مقامِ الأمِ لهُ ، لأهميتِها في عَمليةِ التربيةِ والتعليمِ كَمَا تفعلُ الأمُ عنْدماَ تعلَّمُ وتُربي أطفالَها التي تحبُهم 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طَمأنةُ المدرسةِ وتَرغيُبها للانْضمامِ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فِيها.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703359"/>
                  </a:ext>
                </a:extLst>
              </a:tr>
              <a:tr h="1256857">
                <a:tc vMerge="1">
                  <a:txBody>
                    <a:bodyPr/>
                    <a:lstStyle/>
                    <a:p>
                      <a:pPr marL="457200" indent="-457200" algn="r">
                        <a:lnSpc>
                          <a:spcPct val="100000"/>
                        </a:lnSpc>
                        <a:buFontTx/>
                        <a:buChar char="-"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 زالتْ المدْرسةُ تخاطبُ التّلميذَ وتدعُوه للانْضَمامِ إليْها بكلِ حبٍ وعَدم الشّعورِ بالخوفِ مِنها ،فَهي مُريحةٌ كالبيتِ وليْسَتْ مرعبةً كمكانٍ غريبٍ مِثل السّجنِ 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9533">
                <a:tc vMerge="1"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ولا تخَفْ مِني كَأنني صيادٌ سَوفَ أهجمُ عَليكَ وأنْتَ كالطائرِ  السّاكنِ عَلى غُصنِ الشّجرةِ بسلامٍ.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21FCD70-F59E-42A4-98FA-559742EC3518}"/>
              </a:ext>
            </a:extLst>
          </p:cNvPr>
          <p:cNvSpPr txBox="1">
            <a:spLocks/>
          </p:cNvSpPr>
          <p:nvPr/>
        </p:nvSpPr>
        <p:spPr>
          <a:xfrm>
            <a:off x="865926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9BC6C6-E4BC-453B-9571-52F35A06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40952F-32CB-4C27-AFCC-9CF1ABC8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29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5">
            <a:extLst>
              <a:ext uri="{FF2B5EF4-FFF2-40B4-BE49-F238E27FC236}">
                <a16:creationId xmlns:a16="http://schemas.microsoft.com/office/drawing/2014/main" id="{79F79F2E-8D5F-4CDD-A7F3-18EFA5656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62809"/>
              </p:ext>
            </p:extLst>
          </p:nvPr>
        </p:nvGraphicFramePr>
        <p:xfrm>
          <a:off x="137160" y="1240976"/>
          <a:ext cx="11904880" cy="3966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071">
                  <a:extLst>
                    <a:ext uri="{9D8B030D-6E8A-4147-A177-3AD203B41FA5}">
                      <a16:colId xmlns:a16="http://schemas.microsoft.com/office/drawing/2014/main" val="567469862"/>
                    </a:ext>
                  </a:extLst>
                </a:gridCol>
                <a:gridCol w="5330599">
                  <a:extLst>
                    <a:ext uri="{9D8B030D-6E8A-4147-A177-3AD203B41FA5}">
                      <a16:colId xmlns:a16="http://schemas.microsoft.com/office/drawing/2014/main" val="4107278025"/>
                    </a:ext>
                  </a:extLst>
                </a:gridCol>
                <a:gridCol w="1598570">
                  <a:extLst>
                    <a:ext uri="{9D8B030D-6E8A-4147-A177-3AD203B41FA5}">
                      <a16:colId xmlns:a16="http://schemas.microsoft.com/office/drawing/2014/main" val="2578692530"/>
                    </a:ext>
                  </a:extLst>
                </a:gridCol>
                <a:gridCol w="198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7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الأساليبُ والصّوَرَ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الشرحُ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مقاطِعُ القصيدةِ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الفِكرةُ العَامةُ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915430"/>
                  </a:ext>
                </a:extLst>
              </a:tr>
              <a:tr h="1577851">
                <a:tc rowSpan="2"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-استغنِ: أسلوبُ أمرٍ لاستبعادِ الشيءِ 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 استغنِ—عني تستغني : سببٌ ونتيجةٌ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عاجلًا أمْ آجلًا سوفَ تنضمُ إليَّ ، اليومَ أو في السّنواتِ القادمةِ ، فأنتَ يا تلميذُ لا مفرَّ مِن دخولكَ التعليم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4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حاجةُ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التّلميذِ لِلمدرسةِ وعدمُ الاستغناءِ عَنها.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703359"/>
                  </a:ext>
                </a:extLst>
              </a:tr>
              <a:tr h="1256857">
                <a:tc vMerge="1"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فتخليكَ وابتعادكَ عني ، كأنّكَ تتَخَلى عَنْ عقلكَ وتفكيركَ . 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لأنَّ العقلَ والتفكيرَ يحتاجانِ إلى المدرسةِ فهي مصدرٌ  أساسيٌ للتّعليمِ وتنميةِ وتطويرِ المهاراتِ المعرفيّةِ ، وبدونِها ستظلُّ جاهلاً وكأنّكَ استغنيتَ عن عقلكَ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5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21FCD70-F59E-42A4-98FA-559742EC3518}"/>
              </a:ext>
            </a:extLst>
          </p:cNvPr>
          <p:cNvSpPr txBox="1">
            <a:spLocks/>
          </p:cNvSpPr>
          <p:nvPr/>
        </p:nvSpPr>
        <p:spPr>
          <a:xfrm>
            <a:off x="865926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FE3FE6B-EB81-47AB-9CB3-99BF4225C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C9B653-15E7-49F0-9CAE-AE15D175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75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5">
            <a:extLst>
              <a:ext uri="{FF2B5EF4-FFF2-40B4-BE49-F238E27FC236}">
                <a16:creationId xmlns:a16="http://schemas.microsoft.com/office/drawing/2014/main" id="{79F79F2E-8D5F-4CDD-A7F3-18EFA5656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188901"/>
              </p:ext>
            </p:extLst>
          </p:nvPr>
        </p:nvGraphicFramePr>
        <p:xfrm>
          <a:off x="137160" y="1240976"/>
          <a:ext cx="11904880" cy="4217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071">
                  <a:extLst>
                    <a:ext uri="{9D8B030D-6E8A-4147-A177-3AD203B41FA5}">
                      <a16:colId xmlns:a16="http://schemas.microsoft.com/office/drawing/2014/main" val="567469862"/>
                    </a:ext>
                  </a:extLst>
                </a:gridCol>
                <a:gridCol w="5330599">
                  <a:extLst>
                    <a:ext uri="{9D8B030D-6E8A-4147-A177-3AD203B41FA5}">
                      <a16:colId xmlns:a16="http://schemas.microsoft.com/office/drawing/2014/main" val="4107278025"/>
                    </a:ext>
                  </a:extLst>
                </a:gridCol>
                <a:gridCol w="1598570">
                  <a:extLst>
                    <a:ext uri="{9D8B030D-6E8A-4147-A177-3AD203B41FA5}">
                      <a16:colId xmlns:a16="http://schemas.microsoft.com/office/drawing/2014/main" val="2578692530"/>
                    </a:ext>
                  </a:extLst>
                </a:gridCol>
                <a:gridCol w="198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7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الأساليبُ والصّوَرَ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الشرحُ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مقاطِعُ القصيدةِ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الفِكرةُ العَامةُ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915430"/>
                  </a:ext>
                </a:extLst>
              </a:tr>
              <a:tr h="1577851">
                <a:tc rowSpan="2">
                  <a:txBody>
                    <a:bodyPr/>
                    <a:lstStyle/>
                    <a:p>
                      <a:pPr marL="342900" indent="-342900" algn="r" rtl="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المصباحُ للفكرِ : تشبيه ، شبهتْ المدرسةُ نفسَها مثل المصباحِ الذي يضيءُ العقلَ 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المفتاحُ للذّهنِ : تشبيه ، شبهتْ المدرسةُ نفسَها مثل المفتاحِ الذي يفتحُ للعقلِ البابَ للمعرفةِ.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أنا البابُ : تشبيه ، شبهتْ المدرسةُ نفسَها مثل البابِ الذي يقدمُ للتّلميذِ العلوّ والرفعةَ 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تعالَ ، ادخلْ : أسلوبُ أمرٍ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تستخدمُ المدرسةُ في هذهِ الأبياتِ ضميرَ (أنا) للفخرِ والاعتزازِ بأنَّها مثلُ المصباحِ الذي ينيرُ  فكرَ الإنسانِ فبدونِها يظلُّ تفكيرُه مظلمًا . وأنَّها مثلُ المفتاحِ الذي يفتحُ للعقلِ بابَ العلمِ والمعرفةِ فبدونِها يظلُّ العقلُ مسجونًا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6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تفاخرُ المدرسةِ بدورِها في نهضةِ الفكرِ وبناءِ المجدِ.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703359"/>
                  </a:ext>
                </a:extLst>
              </a:tr>
              <a:tr h="1256857">
                <a:tc vMerge="1"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Tx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زالتْ المدرسةُ تعتدُّ بنفسِها ، فَهيَ التي تفتحُ للتّلميذِ طريقَ الرّفعةِ والعلوّ .</a:t>
                      </a:r>
                    </a:p>
                    <a:p>
                      <a:pPr marL="0" indent="0" algn="r" rtl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ثمَّ تقدمُ المدرسةُ دعوةً للطّالبِ بالدّخولِ فيها على البركةِ والخيرِ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7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21FCD70-F59E-42A4-98FA-559742EC3518}"/>
              </a:ext>
            </a:extLst>
          </p:cNvPr>
          <p:cNvSpPr txBox="1">
            <a:spLocks/>
          </p:cNvSpPr>
          <p:nvPr/>
        </p:nvSpPr>
        <p:spPr>
          <a:xfrm>
            <a:off x="865926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50F7A7C-E85B-441F-8E18-0DA7726D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4EA2A4-0178-45C9-ABA0-9C7024D55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6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5">
            <a:extLst>
              <a:ext uri="{FF2B5EF4-FFF2-40B4-BE49-F238E27FC236}">
                <a16:creationId xmlns:a16="http://schemas.microsoft.com/office/drawing/2014/main" id="{79F79F2E-8D5F-4CDD-A7F3-18EFA5656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807851"/>
              </p:ext>
            </p:extLst>
          </p:nvPr>
        </p:nvGraphicFramePr>
        <p:xfrm>
          <a:off x="137160" y="1240976"/>
          <a:ext cx="11904880" cy="4931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071">
                  <a:extLst>
                    <a:ext uri="{9D8B030D-6E8A-4147-A177-3AD203B41FA5}">
                      <a16:colId xmlns:a16="http://schemas.microsoft.com/office/drawing/2014/main" val="567469862"/>
                    </a:ext>
                  </a:extLst>
                </a:gridCol>
                <a:gridCol w="5330599">
                  <a:extLst>
                    <a:ext uri="{9D8B030D-6E8A-4147-A177-3AD203B41FA5}">
                      <a16:colId xmlns:a16="http://schemas.microsoft.com/office/drawing/2014/main" val="4107278025"/>
                    </a:ext>
                  </a:extLst>
                </a:gridCol>
                <a:gridCol w="1791105">
                  <a:extLst>
                    <a:ext uri="{9D8B030D-6E8A-4147-A177-3AD203B41FA5}">
                      <a16:colId xmlns:a16="http://schemas.microsoft.com/office/drawing/2014/main" val="2578692530"/>
                    </a:ext>
                  </a:extLst>
                </a:gridCol>
                <a:gridCol w="1791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7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الأساليبُ والصّوَرَ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الشرحُ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مقاطِعُ القصيدةِ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noProof="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الفِكرةُ العَامةُ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915430"/>
                  </a:ext>
                </a:extLst>
              </a:tr>
              <a:tr h="1577851">
                <a:tc rowSpan="3">
                  <a:txBody>
                    <a:bodyPr/>
                    <a:lstStyle/>
                    <a:p>
                      <a:pPr marL="342900" indent="-342900" algn="r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ولا تشبعُ : أسلوبُ نفي .</a:t>
                      </a:r>
                    </a:p>
                    <a:p>
                      <a:pPr marL="342900" indent="-342900" algn="r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ومَا أنتَ : أسلوبُ نفي .</a:t>
                      </a:r>
                    </a:p>
                    <a:p>
                      <a:pPr marL="342900" indent="-342900" algn="r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إخوانِ : شبّهت الرفاقَ بالإخوةِ.</a:t>
                      </a:r>
                    </a:p>
                    <a:p>
                      <a:pPr marL="0" indent="0" algn="r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آباءِ: شبّهت المدرسين بالآباءِ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تبدأُ المدرسةُ في هذهِ الأبياتِ بتصويرِ البيئةِ التي سيعيشُ بها التلميذُ ، فهوَ سيشعرُ بالسّعادةِ والسّرورِ  لأنَّه سيقضِي وقتَه باللّعبِ في ساحتِها ، ولنْ يكتفيَ أو يشبعَ من اللّعبِ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8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اسْتقبالُ المدرسةِ وترحيبُها للتِّلميذِ مَعَ أقرانِه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703359"/>
                  </a:ext>
                </a:extLst>
              </a:tr>
              <a:tr h="1256857">
                <a:tc vMerge="1">
                  <a:txBody>
                    <a:bodyPr/>
                    <a:lstStyle/>
                    <a:p>
                      <a:pPr marL="457200" indent="-457200" algn="r">
                        <a:lnSpc>
                          <a:spcPct val="100000"/>
                        </a:lnSpc>
                        <a:buFontTx/>
                        <a:buChar char="-"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وسوفَ تستقبلُ المدرسةُ التلميذَ وتجعلُه يلتقِي بأصحابٍ ورفاقٍ في مثلِ سنِّه يلعبُ ويتعلمُ معهم ويتعرفُ عليهم  ويكونُ معَهم مثل الأخوةِ.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9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9533">
                <a:tc vMerge="1"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ar-BH" sz="2000" b="1" baseline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ar-BH" sz="20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أيضًا سوفَ تستقبلُه المدرسةُ بمِدرسين عَطوفين يُحبونه مِثلمَا يحبُ الأبُ ابنَه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ar-BH" sz="20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21FCD70-F59E-42A4-98FA-559742EC3518}"/>
              </a:ext>
            </a:extLst>
          </p:cNvPr>
          <p:cNvSpPr txBox="1">
            <a:spLocks/>
          </p:cNvSpPr>
          <p:nvPr/>
        </p:nvSpPr>
        <p:spPr>
          <a:xfrm>
            <a:off x="865926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801AB77-C11B-48FF-BE15-A9C2EE78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العربية/الصف الرابع/ المدرسة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B7504E-404F-496B-A01F-B19CEFC1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24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1664</Words>
  <Application>Microsoft Office PowerPoint</Application>
  <PresentationFormat>Widescreen</PresentationFormat>
  <Paragraphs>281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Sakkal Majalla</vt:lpstr>
      <vt:lpstr>Office Theme</vt:lpstr>
      <vt:lpstr>المَدْرَسَةُ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أذْكُرُ معْنَى كُلٍّ مِمَّا يَلي، ثُمّ أضعُ الكَلمةَ في جملةٍ توضِّحُ معنَاها :</vt:lpstr>
      <vt:lpstr>1. أذْكُرُ معْنَى كُلٍّ مِمَّا يَلي، ثُمّ أضعُ الكَلمةَ في جملةٍ توضِّحُ معنَاها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خولة</dc:creator>
  <cp:lastModifiedBy>Heyam Saad Sakhir</cp:lastModifiedBy>
  <cp:revision>37</cp:revision>
  <dcterms:modified xsi:type="dcterms:W3CDTF">2021-02-04T17:45:47Z</dcterms:modified>
</cp:coreProperties>
</file>