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365" r:id="rId2"/>
    <p:sldId id="366" r:id="rId3"/>
    <p:sldId id="367" r:id="rId4"/>
    <p:sldId id="368" r:id="rId5"/>
    <p:sldId id="361" r:id="rId6"/>
    <p:sldId id="369" r:id="rId7"/>
    <p:sldId id="370" r:id="rId8"/>
    <p:sldId id="371" r:id="rId9"/>
    <p:sldId id="258" r:id="rId10"/>
    <p:sldId id="259" r:id="rId11"/>
    <p:sldId id="411" r:id="rId12"/>
    <p:sldId id="372" r:id="rId13"/>
    <p:sldId id="373" r:id="rId14"/>
    <p:sldId id="374" r:id="rId15"/>
    <p:sldId id="261" r:id="rId16"/>
    <p:sldId id="375" r:id="rId17"/>
    <p:sldId id="376" r:id="rId18"/>
    <p:sldId id="377" r:id="rId19"/>
    <p:sldId id="264" r:id="rId20"/>
    <p:sldId id="378" r:id="rId21"/>
    <p:sldId id="379" r:id="rId22"/>
    <p:sldId id="380" r:id="rId23"/>
    <p:sldId id="381" r:id="rId24"/>
    <p:sldId id="412" r:id="rId25"/>
    <p:sldId id="382" r:id="rId26"/>
    <p:sldId id="383" r:id="rId27"/>
    <p:sldId id="384" r:id="rId28"/>
    <p:sldId id="385" r:id="rId29"/>
    <p:sldId id="386" r:id="rId30"/>
    <p:sldId id="387" r:id="rId31"/>
    <p:sldId id="278" r:id="rId32"/>
    <p:sldId id="284" r:id="rId33"/>
    <p:sldId id="388" r:id="rId34"/>
    <p:sldId id="322" r:id="rId35"/>
    <p:sldId id="390" r:id="rId36"/>
    <p:sldId id="391" r:id="rId37"/>
    <p:sldId id="392" r:id="rId38"/>
    <p:sldId id="324" r:id="rId39"/>
    <p:sldId id="290" r:id="rId40"/>
    <p:sldId id="410" r:id="rId41"/>
    <p:sldId id="279" r:id="rId42"/>
    <p:sldId id="362" r:id="rId43"/>
    <p:sldId id="396" r:id="rId44"/>
    <p:sldId id="295" r:id="rId45"/>
    <p:sldId id="405" r:id="rId46"/>
    <p:sldId id="397" r:id="rId47"/>
    <p:sldId id="399" r:id="rId48"/>
    <p:sldId id="400" r:id="rId49"/>
    <p:sldId id="401" r:id="rId50"/>
    <p:sldId id="402" r:id="rId51"/>
    <p:sldId id="398" r:id="rId52"/>
    <p:sldId id="406" r:id="rId53"/>
    <p:sldId id="407" r:id="rId54"/>
    <p:sldId id="404" r:id="rId55"/>
    <p:sldId id="408" r:id="rId56"/>
    <p:sldId id="409" r:id="rId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0033CC"/>
    <a:srgbClr val="CC0099"/>
    <a:srgbClr val="660066"/>
    <a:srgbClr val="7A005A"/>
    <a:srgbClr val="000066"/>
    <a:srgbClr val="800000"/>
    <a:srgbClr val="006600"/>
    <a:srgbClr val="663300"/>
    <a:srgbClr val="FFFFCC"/>
  </p:clrMru>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50" d="100"/>
          <a:sy n="50" d="100"/>
        </p:scale>
        <p:origin x="882" y="-3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02570C8-BF84-4BBB-B52D-5C1B02A6FAAA}" type="datetimeFigureOut">
              <a:rPr lang="en-US"/>
              <a:pPr>
                <a:defRPr/>
              </a:pPr>
              <a:t>9/25/2016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B0163A-C15B-4929-B2E3-3D62F049C1A5}" type="slidenum">
              <a:rPr lang="en-US"/>
              <a:pPr>
                <a:defRPr/>
              </a:pPr>
              <a:t>‹#›</a:t>
            </a:fld>
            <a:endParaRPr lang="en-US"/>
          </a:p>
        </p:txBody>
      </p:sp>
    </p:spTree>
  </p:cSld>
  <p:clrMapOvr>
    <a:masterClrMapping/>
  </p:clrMapOvr>
  <p:transition>
    <p:pull dir="ld"/>
    <p:sndAc>
      <p:stSnd>
        <p:snd r:embed="rId1" name="arrow.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9C4ED6E-59F1-4894-A077-EF369D30030B}" type="datetimeFigureOut">
              <a:rPr lang="en-US"/>
              <a:pPr>
                <a:defRPr/>
              </a:pPr>
              <a:t>9/25/2016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B29F344-6673-400F-8020-3CFE4301241F}" type="slidenum">
              <a:rPr lang="en-US"/>
              <a:pPr>
                <a:defRPr/>
              </a:pPr>
              <a:t>‹#›</a:t>
            </a:fld>
            <a:endParaRPr lang="en-US"/>
          </a:p>
        </p:txBody>
      </p:sp>
    </p:spTree>
  </p:cSld>
  <p:clrMapOvr>
    <a:masterClrMapping/>
  </p:clrMapOvr>
  <p:transition>
    <p:pull dir="ld"/>
    <p:sndAc>
      <p:stSnd>
        <p:snd r:embed="rId1" name="arrow.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AD5127B-193F-44E2-9237-A4DFB772D59C}" type="datetimeFigureOut">
              <a:rPr lang="en-US"/>
              <a:pPr>
                <a:defRPr/>
              </a:pPr>
              <a:t>9/25/2016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D57A63B-C8CD-427B-BA42-F70E8795D1C8}" type="slidenum">
              <a:rPr lang="en-US"/>
              <a:pPr>
                <a:defRPr/>
              </a:pPr>
              <a:t>‹#›</a:t>
            </a:fld>
            <a:endParaRPr lang="en-US"/>
          </a:p>
        </p:txBody>
      </p:sp>
    </p:spTree>
  </p:cSld>
  <p:clrMapOvr>
    <a:masterClrMapping/>
  </p:clrMapOvr>
  <p:transition>
    <p:pull dir="ld"/>
    <p:sndAc>
      <p:stSnd>
        <p:snd r:embed="rId1" name="arrow.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93410F3-8D5C-40C4-AB9D-D75D01EFA08A}" type="datetimeFigureOut">
              <a:rPr lang="en-US"/>
              <a:pPr>
                <a:defRPr/>
              </a:pPr>
              <a:t>9/25/2016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B7A62BF-FF0F-4FA4-82CF-C23263A57BE2}" type="slidenum">
              <a:rPr lang="en-US"/>
              <a:pPr>
                <a:defRPr/>
              </a:pPr>
              <a:t>‹#›</a:t>
            </a:fld>
            <a:endParaRPr lang="en-US"/>
          </a:p>
        </p:txBody>
      </p:sp>
    </p:spTree>
  </p:cSld>
  <p:clrMapOvr>
    <a:masterClrMapping/>
  </p:clrMapOvr>
  <p:transition>
    <p:pull dir="ld"/>
    <p:sndAc>
      <p:stSnd>
        <p:snd r:embed="rId1" name="arrow.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EF9E241-AFA3-4A22-A8D9-D8B4DBDF6AF6}" type="datetimeFigureOut">
              <a:rPr lang="en-US"/>
              <a:pPr>
                <a:defRPr/>
              </a:pPr>
              <a:t>9/25/2016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B872355-28CE-484A-90C2-5BD13ADA1E24}" type="slidenum">
              <a:rPr lang="en-US"/>
              <a:pPr>
                <a:defRPr/>
              </a:pPr>
              <a:t>‹#›</a:t>
            </a:fld>
            <a:endParaRPr lang="en-US"/>
          </a:p>
        </p:txBody>
      </p:sp>
    </p:spTree>
  </p:cSld>
  <p:clrMapOvr>
    <a:masterClrMapping/>
  </p:clrMapOvr>
  <p:transition>
    <p:pull dir="ld"/>
    <p:sndAc>
      <p:stSnd>
        <p:snd r:embed="rId1" name="arrow.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59DC600-EE01-44FC-B966-C968190F3BB5}" type="datetimeFigureOut">
              <a:rPr lang="en-US"/>
              <a:pPr>
                <a:defRPr/>
              </a:pPr>
              <a:t>9/25/2016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F55EBA2-CB90-45CF-BEB5-74F9B52ADD63}" type="slidenum">
              <a:rPr lang="en-US"/>
              <a:pPr>
                <a:defRPr/>
              </a:pPr>
              <a:t>‹#›</a:t>
            </a:fld>
            <a:endParaRPr lang="en-US"/>
          </a:p>
        </p:txBody>
      </p:sp>
    </p:spTree>
  </p:cSld>
  <p:clrMapOvr>
    <a:masterClrMapping/>
  </p:clrMapOvr>
  <p:transition>
    <p:pull dir="ld"/>
    <p:sndAc>
      <p:stSnd>
        <p:snd r:embed="rId1" name="arrow.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C31218E-01B3-44F6-A247-822B7EBCB0B4}" type="datetimeFigureOut">
              <a:rPr lang="en-US"/>
              <a:pPr>
                <a:defRPr/>
              </a:pPr>
              <a:t>9/25/2016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22D2E54-E91F-42FB-93C4-28D41E128147}" type="slidenum">
              <a:rPr lang="en-US"/>
              <a:pPr>
                <a:defRPr/>
              </a:pPr>
              <a:t>‹#›</a:t>
            </a:fld>
            <a:endParaRPr lang="en-US"/>
          </a:p>
        </p:txBody>
      </p:sp>
    </p:spTree>
  </p:cSld>
  <p:clrMapOvr>
    <a:masterClrMapping/>
  </p:clrMapOvr>
  <p:transition>
    <p:pull dir="ld"/>
    <p:sndAc>
      <p:stSnd>
        <p:snd r:embed="rId1" name="arrow.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B41D2AFF-5E4B-46BF-9AA5-F5A23F61374F}" type="datetimeFigureOut">
              <a:rPr lang="en-US"/>
              <a:pPr>
                <a:defRPr/>
              </a:pPr>
              <a:t>9/25/2016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44AEBD2-70DC-4E9D-8857-0FEDD5175AC2}" type="slidenum">
              <a:rPr lang="en-US"/>
              <a:pPr>
                <a:defRPr/>
              </a:pPr>
              <a:t>‹#›</a:t>
            </a:fld>
            <a:endParaRPr lang="en-US"/>
          </a:p>
        </p:txBody>
      </p:sp>
    </p:spTree>
  </p:cSld>
  <p:clrMapOvr>
    <a:masterClrMapping/>
  </p:clrMapOvr>
  <p:transition>
    <p:pull dir="ld"/>
    <p:sndAc>
      <p:stSnd>
        <p:snd r:embed="rId1" name="arrow.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3AAAA38-01B2-487A-AC72-9CAFFE22DE8C}" type="datetimeFigureOut">
              <a:rPr lang="en-US"/>
              <a:pPr>
                <a:defRPr/>
              </a:pPr>
              <a:t>9/25/2016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A55EAF1-C182-4257-A223-F7D598A0CB47}" type="slidenum">
              <a:rPr lang="en-US"/>
              <a:pPr>
                <a:defRPr/>
              </a:pPr>
              <a:t>‹#›</a:t>
            </a:fld>
            <a:endParaRPr lang="en-US"/>
          </a:p>
        </p:txBody>
      </p:sp>
    </p:spTree>
  </p:cSld>
  <p:clrMapOvr>
    <a:masterClrMapping/>
  </p:clrMapOvr>
  <p:transition>
    <p:pull dir="ld"/>
    <p:sndAc>
      <p:stSnd>
        <p:snd r:embed="rId1" name="arrow.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B94C547-77F1-49E0-A634-D5CBFF7FAD65}" type="datetimeFigureOut">
              <a:rPr lang="en-US"/>
              <a:pPr>
                <a:defRPr/>
              </a:pPr>
              <a:t>9/25/2016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8837273-F269-4C6A-B9EC-C54D30D41BFF}" type="slidenum">
              <a:rPr lang="en-US"/>
              <a:pPr>
                <a:defRPr/>
              </a:pPr>
              <a:t>‹#›</a:t>
            </a:fld>
            <a:endParaRPr lang="en-US"/>
          </a:p>
        </p:txBody>
      </p:sp>
    </p:spTree>
  </p:cSld>
  <p:clrMapOvr>
    <a:masterClrMapping/>
  </p:clrMapOvr>
  <p:transition>
    <p:pull dir="ld"/>
    <p:sndAc>
      <p:stSnd>
        <p:snd r:embed="rId1" name="arrow.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FFA05D8-758E-4E15-B69D-C72EA05F569F}" type="datetimeFigureOut">
              <a:rPr lang="en-US"/>
              <a:pPr>
                <a:defRPr/>
              </a:pPr>
              <a:t>9/25/2016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DD876EE-2E36-45B8-BE48-EA9A703EBE23}" type="slidenum">
              <a:rPr lang="en-US"/>
              <a:pPr>
                <a:defRPr/>
              </a:pPr>
              <a:t>‹#›</a:t>
            </a:fld>
            <a:endParaRPr lang="en-US"/>
          </a:p>
        </p:txBody>
      </p:sp>
    </p:spTree>
  </p:cSld>
  <p:clrMapOvr>
    <a:masterClrMapping/>
  </p:clrMapOvr>
  <p:transition>
    <p:pull dir="ld"/>
    <p:sndAc>
      <p:stSnd>
        <p:snd r:embed="rId1" name="arrow.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lum/>
          </a:blip>
          <a:srcRect/>
          <a:stretch>
            <a:fillRect l="-13000" r="-13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177AADF-3FDD-45D8-A83E-64A71A182FF3}" type="datetimeFigureOut">
              <a:rPr lang="en-US"/>
              <a:pPr>
                <a:defRPr/>
              </a:pPr>
              <a:t>9/25/2016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B913698-E8F5-4668-8B2B-50A7C4862EC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pull dir="ld"/>
    <p:sndAc>
      <p:stSnd>
        <p:snd r:embed="rId13" name="arrow.wav"/>
      </p:stSnd>
    </p:sndAc>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audio" Target="../media/audio23.wav"/><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audio" Target="../media/audio24.wav"/></Relationships>
</file>

<file path=ppt/slides/_rels/slide16.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3.wav"/><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audio" Target="../media/audio24.wav"/><Relationship Id="rId2" Type="http://schemas.openxmlformats.org/officeDocument/2006/relationships/audio" Target="../media/audio3.wav"/><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audio" Target="../media/audio25.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audio" Target="../media/audio17.wav"/></Relationships>
</file>

<file path=ppt/slides/_rels/slide19.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audio" Target="../media/audio27.wav"/></Relationships>
</file>

<file path=ppt/slides/_rels/slide2.xml.rels><?xml version="1.0" encoding="UTF-8" standalone="yes"?>
<Relationships xmlns="http://schemas.openxmlformats.org/package/2006/relationships"><Relationship Id="rId3" Type="http://schemas.openxmlformats.org/officeDocument/2006/relationships/audio" Target="../media/audio14.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audio" Target="../media/audio15.wav"/></Relationships>
</file>

<file path=ppt/slides/_rels/slide20.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audio" Target="../media/audio27.wav"/></Relationships>
</file>

<file path=ppt/slides/_rels/slide21.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audio" Target="../media/audio27.wav"/></Relationships>
</file>

<file path=ppt/slides/_rels/slide22.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audio" Target="../media/audio27.wav"/></Relationships>
</file>

<file path=ppt/slides/_rels/slide23.xml.rels><?xml version="1.0" encoding="UTF-8" standalone="yes"?>
<Relationships xmlns="http://schemas.openxmlformats.org/package/2006/relationships"><Relationship Id="rId3" Type="http://schemas.openxmlformats.org/officeDocument/2006/relationships/audio" Target="../media/audio26.wav"/><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audio" Target="../media/audio27.wav"/></Relationships>
</file>

<file path=ppt/slides/_rels/slide24.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audio" Target="../media/audio16.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30.xml.rels><?xml version="1.0" encoding="UTF-8" standalone="yes"?>
<Relationships xmlns="http://schemas.openxmlformats.org/package/2006/relationships"><Relationship Id="rId3" Type="http://schemas.openxmlformats.org/officeDocument/2006/relationships/audio" Target="../media/audio2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3" Type="http://schemas.openxmlformats.org/officeDocument/2006/relationships/audio" Target="../media/audio29.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32.xml.rels><?xml version="1.0" encoding="UTF-8" standalone="yes"?>
<Relationships xmlns="http://schemas.openxmlformats.org/package/2006/relationships"><Relationship Id="rId3" Type="http://schemas.openxmlformats.org/officeDocument/2006/relationships/audio" Target="../media/audio30.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audio" Target="../media/audio31.wav"/></Relationships>
</file>

<file path=ppt/slides/_rels/slide34.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5.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audio" Target="../media/audio32.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audio" Target="../media/audio33.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3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audio" Target="../media/audio34.wav"/><Relationship Id="rId7" Type="http://schemas.openxmlformats.org/officeDocument/2006/relationships/image" Target="../media/image22.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audio" Target="../media/audio36.wav"/><Relationship Id="rId4" Type="http://schemas.openxmlformats.org/officeDocument/2006/relationships/audio" Target="../media/audio35.wav"/></Relationships>
</file>

<file path=ppt/slides/_rels/slide4.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audio" Target="../media/audio35.wav"/><Relationship Id="rId7" Type="http://schemas.openxmlformats.org/officeDocument/2006/relationships/image" Target="../media/image23.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audio" Target="../media/audio36.wav"/></Relationships>
</file>

<file path=ppt/slides/_rels/slide41.xml.rels><?xml version="1.0" encoding="UTF-8" standalone="yes"?>
<Relationships xmlns="http://schemas.openxmlformats.org/package/2006/relationships"><Relationship Id="rId3" Type="http://schemas.openxmlformats.org/officeDocument/2006/relationships/audio" Target="../media/audio37.wav"/><Relationship Id="rId2" Type="http://schemas.openxmlformats.org/officeDocument/2006/relationships/audio" Target="../media/audio3.wav"/><Relationship Id="rId1" Type="http://schemas.openxmlformats.org/officeDocument/2006/relationships/slideLayout" Target="../slideLayouts/slideLayout2.xml"/><Relationship Id="rId5" Type="http://schemas.openxmlformats.org/officeDocument/2006/relationships/image" Target="../media/image24.wmf"/><Relationship Id="rId4" Type="http://schemas.openxmlformats.org/officeDocument/2006/relationships/audio" Target="../media/audio38.wav"/></Relationships>
</file>

<file path=ppt/slides/_rels/slide42.xml.rels><?xml version="1.0" encoding="UTF-8" standalone="yes"?>
<Relationships xmlns="http://schemas.openxmlformats.org/package/2006/relationships"><Relationship Id="rId3" Type="http://schemas.openxmlformats.org/officeDocument/2006/relationships/audio" Target="../media/audio39.wav"/><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3" Type="http://schemas.openxmlformats.org/officeDocument/2006/relationships/audio" Target="../media/audio40.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3" Type="http://schemas.openxmlformats.org/officeDocument/2006/relationships/audio" Target="../media/audio41.wav"/><Relationship Id="rId7" Type="http://schemas.openxmlformats.org/officeDocument/2006/relationships/image" Target="../media/image27.png"/><Relationship Id="rId2" Type="http://schemas.openxmlformats.org/officeDocument/2006/relationships/audio" Target="../media/audio3.wav"/><Relationship Id="rId1" Type="http://schemas.openxmlformats.org/officeDocument/2006/relationships/slideLayout" Target="../slideLayouts/slideLayout2.xml"/><Relationship Id="rId6" Type="http://schemas.openxmlformats.org/officeDocument/2006/relationships/audio" Target="../media/audio44.wav"/><Relationship Id="rId5" Type="http://schemas.openxmlformats.org/officeDocument/2006/relationships/audio" Target="../media/audio43.wav"/><Relationship Id="rId4" Type="http://schemas.openxmlformats.org/officeDocument/2006/relationships/audio" Target="../media/audio42.wav"/></Relationships>
</file>

<file path=ppt/slides/_rels/slide45.xml.rels><?xml version="1.0" encoding="UTF-8" standalone="yes"?>
<Relationships xmlns="http://schemas.openxmlformats.org/package/2006/relationships"><Relationship Id="rId3" Type="http://schemas.openxmlformats.org/officeDocument/2006/relationships/audio" Target="../media/audio45.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3" Type="http://schemas.openxmlformats.org/officeDocument/2006/relationships/audio" Target="../media/audio3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29.wmf"/><Relationship Id="rId4" Type="http://schemas.openxmlformats.org/officeDocument/2006/relationships/audio" Target="../media/audio46.wav"/></Relationships>
</file>

<file path=ppt/slides/_rels/slide47.xml.rels><?xml version="1.0" encoding="UTF-8" standalone="yes"?>
<Relationships xmlns="http://schemas.openxmlformats.org/package/2006/relationships"><Relationship Id="rId3" Type="http://schemas.openxmlformats.org/officeDocument/2006/relationships/audio" Target="../media/audio3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29.wmf"/><Relationship Id="rId4" Type="http://schemas.openxmlformats.org/officeDocument/2006/relationships/audio" Target="../media/audio46.wav"/></Relationships>
</file>

<file path=ppt/slides/_rels/slide48.xml.rels><?xml version="1.0" encoding="UTF-8" standalone="yes"?>
<Relationships xmlns="http://schemas.openxmlformats.org/package/2006/relationships"><Relationship Id="rId3" Type="http://schemas.openxmlformats.org/officeDocument/2006/relationships/audio" Target="../media/audio3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29.wmf"/><Relationship Id="rId4" Type="http://schemas.openxmlformats.org/officeDocument/2006/relationships/audio" Target="../media/audio46.wav"/></Relationships>
</file>

<file path=ppt/slides/_rels/slide49.xml.rels><?xml version="1.0" encoding="UTF-8" standalone="yes"?>
<Relationships xmlns="http://schemas.openxmlformats.org/package/2006/relationships"><Relationship Id="rId3" Type="http://schemas.openxmlformats.org/officeDocument/2006/relationships/audio" Target="../media/audio3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29.wmf"/><Relationship Id="rId4" Type="http://schemas.openxmlformats.org/officeDocument/2006/relationships/audio" Target="../media/audio46.wav"/></Relationships>
</file>

<file path=ppt/slides/_rels/slide5.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audio" Target="../media/audio3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29.wmf"/><Relationship Id="rId4" Type="http://schemas.openxmlformats.org/officeDocument/2006/relationships/audio" Target="../media/audio46.wav"/></Relationships>
</file>

<file path=ppt/slides/_rels/slide51.xml.rels><?xml version="1.0" encoding="UTF-8" standalone="yes"?>
<Relationships xmlns="http://schemas.openxmlformats.org/package/2006/relationships"><Relationship Id="rId3" Type="http://schemas.openxmlformats.org/officeDocument/2006/relationships/audio" Target="../media/audio40.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13.wav"/></Relationships>
</file>

<file path=ppt/slides/_rels/slide52.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audio" Target="../media/audio22.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audio" Target="../media/audio47.wav"/><Relationship Id="rId7" Type="http://schemas.openxmlformats.org/officeDocument/2006/relationships/image" Target="../media/image31.png"/><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audio" Target="../media/audio48.wav"/><Relationship Id="rId4" Type="http://schemas.openxmlformats.org/officeDocument/2006/relationships/audio" Target="../media/audio42.wav"/></Relationships>
</file>

<file path=ppt/slides/_rels/slide56.xml.rels><?xml version="1.0" encoding="UTF-8" standalone="yes"?>
<Relationships xmlns="http://schemas.openxmlformats.org/package/2006/relationships"><Relationship Id="rId3" Type="http://schemas.openxmlformats.org/officeDocument/2006/relationships/audio" Target="../media/audio47.wav"/><Relationship Id="rId7" Type="http://schemas.openxmlformats.org/officeDocument/2006/relationships/image" Target="../media/image31.png"/><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audio" Target="../media/audio48.wav"/><Relationship Id="rId4" Type="http://schemas.openxmlformats.org/officeDocument/2006/relationships/audio" Target="../media/audio42.wav"/></Relationships>
</file>

<file path=ppt/slides/_rels/slide6.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audio" Target="../media/audio18.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2.wav"/><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audio" Target="../media/audio20.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descr="img_1355587401_329.png"/>
          <p:cNvPicPr>
            <a:picLocks noChangeAspect="1"/>
          </p:cNvPicPr>
          <p:nvPr/>
        </p:nvPicPr>
        <p:blipFill>
          <a:blip r:embed="rId4" cstate="print"/>
          <a:stretch>
            <a:fillRect/>
          </a:stretch>
        </p:blipFill>
        <p:spPr bwMode="auto">
          <a:xfrm>
            <a:off x="1295400" y="1447800"/>
            <a:ext cx="6629400" cy="3276600"/>
          </a:xfrm>
          <a:prstGeom prst="rect">
            <a:avLst/>
          </a:prstGeom>
          <a:noFill/>
          <a:ln w="9525">
            <a:noFill/>
            <a:miter lim="800000"/>
            <a:headEnd/>
            <a:tailEnd/>
          </a:ln>
        </p:spPr>
      </p:pic>
      <p:sp>
        <p:nvSpPr>
          <p:cNvPr id="7" name="Rectangle 1"/>
          <p:cNvSpPr>
            <a:spLocks noChangeArrowheads="1"/>
          </p:cNvSpPr>
          <p:nvPr/>
        </p:nvSpPr>
        <p:spPr bwMode="auto">
          <a:xfrm>
            <a:off x="2286000" y="2362200"/>
            <a:ext cx="4564070" cy="1323439"/>
          </a:xfrm>
          <a:prstGeom prst="rect">
            <a:avLst/>
          </a:prstGeom>
          <a:noFill/>
          <a:ln w="9525">
            <a:noFill/>
            <a:miter lim="800000"/>
            <a:headEnd/>
            <a:tailEnd/>
          </a:ln>
        </p:spPr>
        <p:txBody>
          <a:bodyPr wrap="none" anchor="ctr">
            <a:spAutoFit/>
          </a:bodyPr>
          <a:lstStyle/>
          <a:p>
            <a:r>
              <a:rPr lang="ar-EG" sz="8000" b="1" dirty="0">
                <a:solidFill>
                  <a:srgbClr val="3333CC"/>
                </a:solidFill>
                <a:latin typeface="Calibri" pitchFamily="34" charset="0"/>
              </a:rPr>
              <a:t>الوحدة </a:t>
            </a:r>
            <a:r>
              <a:rPr lang="ar-EG" sz="8000" b="1" dirty="0" smtClean="0">
                <a:solidFill>
                  <a:srgbClr val="3333CC"/>
                </a:solidFill>
                <a:latin typeface="Calibri" pitchFamily="34" charset="0"/>
              </a:rPr>
              <a:t>الثالثة</a:t>
            </a:r>
            <a:endParaRPr lang="en-US" sz="8000" dirty="0">
              <a:solidFill>
                <a:srgbClr val="3333CC"/>
              </a:solidFill>
              <a:latin typeface="Calibri" pitchFamily="34" charset="0"/>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45">
                                          <p:stCondLst>
                                            <p:cond delay="0"/>
                                          </p:stCondLst>
                                        </p:cTn>
                                        <p:tgtEl>
                                          <p:spTgt spid="6"/>
                                        </p:tgtEl>
                                      </p:cBhvr>
                                    </p:animEffect>
                                    <p:anim calcmode="lin" valueType="num">
                                      <p:cBhvr>
                                        <p:cTn id="8" dur="456"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13" dur="7">
                                          <p:stCondLst>
                                            <p:cond delay="162"/>
                                          </p:stCondLst>
                                        </p:cTn>
                                        <p:tgtEl>
                                          <p:spTgt spid="6"/>
                                        </p:tgtEl>
                                      </p:cBhvr>
                                      <p:to x="100000" y="60000"/>
                                    </p:animScale>
                                    <p:animScale>
                                      <p:cBhvr>
                                        <p:cTn id="14" dur="41" decel="50000">
                                          <p:stCondLst>
                                            <p:cond delay="169"/>
                                          </p:stCondLst>
                                        </p:cTn>
                                        <p:tgtEl>
                                          <p:spTgt spid="6"/>
                                        </p:tgtEl>
                                      </p:cBhvr>
                                      <p:to x="100000" y="100000"/>
                                    </p:animScale>
                                    <p:animScale>
                                      <p:cBhvr>
                                        <p:cTn id="15" dur="7">
                                          <p:stCondLst>
                                            <p:cond delay="328"/>
                                          </p:stCondLst>
                                        </p:cTn>
                                        <p:tgtEl>
                                          <p:spTgt spid="6"/>
                                        </p:tgtEl>
                                      </p:cBhvr>
                                      <p:to x="100000" y="80000"/>
                                    </p:animScale>
                                    <p:animScale>
                                      <p:cBhvr>
                                        <p:cTn id="16" dur="41" decel="50000">
                                          <p:stCondLst>
                                            <p:cond delay="335"/>
                                          </p:stCondLst>
                                        </p:cTn>
                                        <p:tgtEl>
                                          <p:spTgt spid="6"/>
                                        </p:tgtEl>
                                      </p:cBhvr>
                                      <p:to x="100000" y="100000"/>
                                    </p:animScale>
                                    <p:animScale>
                                      <p:cBhvr>
                                        <p:cTn id="17" dur="7">
                                          <p:stCondLst>
                                            <p:cond delay="410"/>
                                          </p:stCondLst>
                                        </p:cTn>
                                        <p:tgtEl>
                                          <p:spTgt spid="6"/>
                                        </p:tgtEl>
                                      </p:cBhvr>
                                      <p:to x="100000" y="90000"/>
                                    </p:animScale>
                                    <p:animScale>
                                      <p:cBhvr>
                                        <p:cTn id="18" dur="41" decel="50000">
                                          <p:stCondLst>
                                            <p:cond delay="417"/>
                                          </p:stCondLst>
                                        </p:cTn>
                                        <p:tgtEl>
                                          <p:spTgt spid="6"/>
                                        </p:tgtEl>
                                      </p:cBhvr>
                                      <p:to x="100000" y="100000"/>
                                    </p:animScale>
                                    <p:animScale>
                                      <p:cBhvr>
                                        <p:cTn id="19" dur="7">
                                          <p:stCondLst>
                                            <p:cond delay="452"/>
                                          </p:stCondLst>
                                        </p:cTn>
                                        <p:tgtEl>
                                          <p:spTgt spid="6"/>
                                        </p:tgtEl>
                                      </p:cBhvr>
                                      <p:to x="100000" y="95000"/>
                                    </p:animScale>
                                    <p:animScale>
                                      <p:cBhvr>
                                        <p:cTn id="20" dur="41" decel="50000">
                                          <p:stCondLst>
                                            <p:cond delay="458"/>
                                          </p:stCondLst>
                                        </p:cTn>
                                        <p:tgtEl>
                                          <p:spTgt spid="6"/>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BADPLUMB.WAV"/>
                                        </p:tgtEl>
                                      </p:cMediaNode>
                                    </p:audio>
                                  </p:subTnLst>
                                </p:cTn>
                              </p:par>
                              <p:par>
                                <p:cTn id="21" presetID="26"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145">
                                          <p:stCondLst>
                                            <p:cond delay="0"/>
                                          </p:stCondLst>
                                        </p:cTn>
                                        <p:tgtEl>
                                          <p:spTgt spid="7"/>
                                        </p:tgtEl>
                                      </p:cBhvr>
                                    </p:animEffect>
                                    <p:anim calcmode="lin" valueType="num">
                                      <p:cBhvr>
                                        <p:cTn id="24" dur="456"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7"/>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7"/>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7"/>
                                        </p:tgtEl>
                                        <p:attrNameLst>
                                          <p:attrName>ppt_y</p:attrName>
                                        </p:attrNameLst>
                                      </p:cBhvr>
                                      <p:tavLst>
                                        <p:tav tm="0" fmla="#ppt_y-sin(pi*$)/81">
                                          <p:val>
                                            <p:fltVal val="0"/>
                                          </p:val>
                                        </p:tav>
                                        <p:tav tm="100000">
                                          <p:val>
                                            <p:fltVal val="1"/>
                                          </p:val>
                                        </p:tav>
                                      </p:tavLst>
                                    </p:anim>
                                    <p:animScale>
                                      <p:cBhvr>
                                        <p:cTn id="29" dur="7">
                                          <p:stCondLst>
                                            <p:cond delay="162"/>
                                          </p:stCondLst>
                                        </p:cTn>
                                        <p:tgtEl>
                                          <p:spTgt spid="7"/>
                                        </p:tgtEl>
                                      </p:cBhvr>
                                      <p:to x="100000" y="60000"/>
                                    </p:animScale>
                                    <p:animScale>
                                      <p:cBhvr>
                                        <p:cTn id="30" dur="41" decel="50000">
                                          <p:stCondLst>
                                            <p:cond delay="169"/>
                                          </p:stCondLst>
                                        </p:cTn>
                                        <p:tgtEl>
                                          <p:spTgt spid="7"/>
                                        </p:tgtEl>
                                      </p:cBhvr>
                                      <p:to x="100000" y="100000"/>
                                    </p:animScale>
                                    <p:animScale>
                                      <p:cBhvr>
                                        <p:cTn id="31" dur="7">
                                          <p:stCondLst>
                                            <p:cond delay="328"/>
                                          </p:stCondLst>
                                        </p:cTn>
                                        <p:tgtEl>
                                          <p:spTgt spid="7"/>
                                        </p:tgtEl>
                                      </p:cBhvr>
                                      <p:to x="100000" y="80000"/>
                                    </p:animScale>
                                    <p:animScale>
                                      <p:cBhvr>
                                        <p:cTn id="32" dur="41" decel="50000">
                                          <p:stCondLst>
                                            <p:cond delay="335"/>
                                          </p:stCondLst>
                                        </p:cTn>
                                        <p:tgtEl>
                                          <p:spTgt spid="7"/>
                                        </p:tgtEl>
                                      </p:cBhvr>
                                      <p:to x="100000" y="100000"/>
                                    </p:animScale>
                                    <p:animScale>
                                      <p:cBhvr>
                                        <p:cTn id="33" dur="7">
                                          <p:stCondLst>
                                            <p:cond delay="410"/>
                                          </p:stCondLst>
                                        </p:cTn>
                                        <p:tgtEl>
                                          <p:spTgt spid="7"/>
                                        </p:tgtEl>
                                      </p:cBhvr>
                                      <p:to x="100000" y="90000"/>
                                    </p:animScale>
                                    <p:animScale>
                                      <p:cBhvr>
                                        <p:cTn id="34" dur="41" decel="50000">
                                          <p:stCondLst>
                                            <p:cond delay="417"/>
                                          </p:stCondLst>
                                        </p:cTn>
                                        <p:tgtEl>
                                          <p:spTgt spid="7"/>
                                        </p:tgtEl>
                                      </p:cBhvr>
                                      <p:to x="100000" y="100000"/>
                                    </p:animScale>
                                    <p:animScale>
                                      <p:cBhvr>
                                        <p:cTn id="35" dur="7">
                                          <p:stCondLst>
                                            <p:cond delay="452"/>
                                          </p:stCondLst>
                                        </p:cTn>
                                        <p:tgtEl>
                                          <p:spTgt spid="7"/>
                                        </p:tgtEl>
                                      </p:cBhvr>
                                      <p:to x="100000" y="95000"/>
                                    </p:animScale>
                                    <p:animScale>
                                      <p:cBhvr>
                                        <p:cTn id="36" dur="41" decel="50000">
                                          <p:stCondLst>
                                            <p:cond delay="458"/>
                                          </p:stCondLst>
                                        </p:cTn>
                                        <p:tgtEl>
                                          <p:spTgt spid="7"/>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3" name="BADPLU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ANNR023.WMF"/>
          <p:cNvPicPr>
            <a:picLocks noChangeAspect="1"/>
          </p:cNvPicPr>
          <p:nvPr/>
        </p:nvPicPr>
        <p:blipFill>
          <a:blip r:embed="rId4" cstate="print">
            <a:lum bright="-20000" contrast="40000"/>
          </a:blip>
          <a:stretch>
            <a:fillRect/>
          </a:stretch>
        </p:blipFill>
        <p:spPr bwMode="auto">
          <a:xfrm rot="200519">
            <a:off x="948077" y="1217612"/>
            <a:ext cx="7526127" cy="3592830"/>
          </a:xfrm>
          <a:prstGeom prst="rect">
            <a:avLst/>
          </a:prstGeom>
          <a:noFill/>
          <a:ln w="9525">
            <a:noFill/>
            <a:miter lim="800000"/>
            <a:headEnd/>
            <a:tailEnd/>
          </a:ln>
        </p:spPr>
      </p:pic>
      <p:sp>
        <p:nvSpPr>
          <p:cNvPr id="9" name="Rectangle 8"/>
          <p:cNvSpPr/>
          <p:nvPr/>
        </p:nvSpPr>
        <p:spPr>
          <a:xfrm rot="21564556">
            <a:off x="1286377" y="1962843"/>
            <a:ext cx="6614353" cy="2123658"/>
          </a:xfrm>
          <a:prstGeom prst="rect">
            <a:avLst/>
          </a:prstGeom>
        </p:spPr>
        <p:txBody>
          <a:bodyPr wrap="square">
            <a:spAutoFit/>
          </a:bodyPr>
          <a:lstStyle/>
          <a:p>
            <a:pPr algn="ctr" rtl="1" fontAlgn="auto">
              <a:spcBef>
                <a:spcPts val="0"/>
              </a:spcBef>
              <a:spcAft>
                <a:spcPts val="0"/>
              </a:spcAft>
              <a:defRPr/>
            </a:pPr>
            <a:r>
              <a:rPr lang="ar-SA" sz="6600" b="1" dirty="0" smtClean="0">
                <a:solidFill>
                  <a:srgbClr val="FFFF00"/>
                </a:solidFill>
              </a:rPr>
              <a:t>للقصة نوعان رئيسان؛ هما</a:t>
            </a:r>
            <a:endParaRPr lang="en-US" sz="6600" dirty="0">
              <a:solidFill>
                <a:srgbClr val="FFFF00"/>
              </a:solidFill>
              <a:latin typeface="+mn-lt"/>
              <a:cs typeface="+mn-cs"/>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3" name="push.wav"/>
                                        </p:tgtEl>
                                      </p:cMediaNode>
                                    </p:audio>
                                  </p:subTnLst>
                                </p:cTn>
                              </p:par>
                              <p:par>
                                <p:cTn id="8" presetID="8"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amond(in)">
                                      <p:cBhvr>
                                        <p:cTn id="10" dur="500"/>
                                        <p:tgtEl>
                                          <p:spTgt spid="9"/>
                                        </p:tgtEl>
                                      </p:cBhvr>
                                    </p:animEffect>
                                  </p:childTnLst>
                                  <p:subTnLst>
                                    <p:audio>
                                      <p:cMediaNode>
                                        <p:cTn display="0" masterRel="sameClick">
                                          <p:stCondLst>
                                            <p:cond evt="begin" delay="0">
                                              <p:tn val="8"/>
                                            </p:cond>
                                          </p:stCondLst>
                                          <p:endCondLst>
                                            <p:cond evt="onStopAudio" delay="0">
                                              <p:tgtEl>
                                                <p:sldTgt/>
                                              </p:tgtEl>
                                            </p:cond>
                                          </p:endCondLst>
                                        </p:cTn>
                                        <p:tgtEl>
                                          <p:sndTgt r:embed="rId3"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my computer.png"/>
          <p:cNvPicPr>
            <a:picLocks noChangeAspect="1"/>
          </p:cNvPicPr>
          <p:nvPr/>
        </p:nvPicPr>
        <p:blipFill>
          <a:blip r:embed="rId4" cstate="print">
            <a:lum bright="-20000" contrast="40000"/>
          </a:blip>
          <a:stretch>
            <a:fillRect/>
          </a:stretch>
        </p:blipFill>
        <p:spPr bwMode="auto">
          <a:xfrm>
            <a:off x="-252536" y="2132856"/>
            <a:ext cx="9900592" cy="1655763"/>
          </a:xfrm>
          <a:prstGeom prst="rect">
            <a:avLst/>
          </a:prstGeom>
          <a:noFill/>
          <a:ln w="9525">
            <a:noFill/>
            <a:miter lim="800000"/>
            <a:headEnd/>
            <a:tailEnd/>
          </a:ln>
        </p:spPr>
      </p:pic>
      <p:sp>
        <p:nvSpPr>
          <p:cNvPr id="3" name="TextBox 5"/>
          <p:cNvSpPr txBox="1"/>
          <p:nvPr/>
        </p:nvSpPr>
        <p:spPr>
          <a:xfrm flipH="1">
            <a:off x="503040" y="2453620"/>
            <a:ext cx="7574034" cy="830997"/>
          </a:xfrm>
          <a:prstGeom prst="rect">
            <a:avLst/>
          </a:prstGeom>
          <a:noFill/>
        </p:spPr>
        <p:txBody>
          <a:bodyPr wrap="square" rtlCol="1">
            <a:spAutoFit/>
          </a:bodyPr>
          <a:lstStyle/>
          <a:p>
            <a:pPr algn="ctr" rtl="1" fontAlgn="auto">
              <a:spcBef>
                <a:spcPts val="0"/>
              </a:spcBef>
              <a:spcAft>
                <a:spcPts val="0"/>
              </a:spcAft>
              <a:defRPr/>
            </a:pPr>
            <a:r>
              <a:rPr lang="ar-SA" sz="4800" b="1" dirty="0" smtClean="0">
                <a:solidFill>
                  <a:srgbClr val="0033CC"/>
                </a:solidFill>
              </a:rPr>
              <a:t>أولاً: </a:t>
            </a:r>
            <a:r>
              <a:rPr lang="ar-SA" sz="4800" b="1" dirty="0" smtClean="0">
                <a:solidFill>
                  <a:srgbClr val="0033CC"/>
                </a:solidFill>
              </a:rPr>
              <a:t>القصة القصيرة أو </a:t>
            </a:r>
            <a:r>
              <a:rPr lang="ar-SA" sz="4800" b="1" dirty="0" err="1" smtClean="0">
                <a:solidFill>
                  <a:srgbClr val="0033CC"/>
                </a:solidFill>
              </a:rPr>
              <a:t>الأقصوصة:</a:t>
            </a:r>
            <a:r>
              <a:rPr lang="ar-SA" sz="4800" b="1" dirty="0" smtClean="0">
                <a:solidFill>
                  <a:srgbClr val="0033CC"/>
                </a:solidFill>
              </a:rPr>
              <a:t> </a:t>
            </a:r>
            <a:endParaRPr lang="en-US" sz="4800" dirty="0">
              <a:solidFill>
                <a:srgbClr val="0033CC"/>
              </a:solidFill>
              <a:latin typeface="+mn-lt"/>
              <a:cs typeface="+mn-cs"/>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45">
                                          <p:stCondLst>
                                            <p:cond delay="0"/>
                                          </p:stCondLst>
                                        </p:cTn>
                                        <p:tgtEl>
                                          <p:spTgt spid="2"/>
                                        </p:tgtEl>
                                      </p:cBhvr>
                                    </p:animEffect>
                                    <p:anim calcmode="lin" valueType="num">
                                      <p:cBhvr>
                                        <p:cTn id="8" dur="456"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2"/>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2"/>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2"/>
                                        </p:tgtEl>
                                        <p:attrNameLst>
                                          <p:attrName>ppt_y</p:attrName>
                                        </p:attrNameLst>
                                      </p:cBhvr>
                                      <p:tavLst>
                                        <p:tav tm="0" fmla="#ppt_y-sin(pi*$)/81">
                                          <p:val>
                                            <p:fltVal val="0"/>
                                          </p:val>
                                        </p:tav>
                                        <p:tav tm="100000">
                                          <p:val>
                                            <p:fltVal val="1"/>
                                          </p:val>
                                        </p:tav>
                                      </p:tavLst>
                                    </p:anim>
                                    <p:animScale>
                                      <p:cBhvr>
                                        <p:cTn id="13" dur="7">
                                          <p:stCondLst>
                                            <p:cond delay="163"/>
                                          </p:stCondLst>
                                        </p:cTn>
                                        <p:tgtEl>
                                          <p:spTgt spid="2"/>
                                        </p:tgtEl>
                                      </p:cBhvr>
                                      <p:to x="100000" y="60000"/>
                                    </p:animScale>
                                    <p:animScale>
                                      <p:cBhvr>
                                        <p:cTn id="14" dur="42" decel="50000">
                                          <p:stCondLst>
                                            <p:cond delay="169"/>
                                          </p:stCondLst>
                                        </p:cTn>
                                        <p:tgtEl>
                                          <p:spTgt spid="2"/>
                                        </p:tgtEl>
                                      </p:cBhvr>
                                      <p:to x="100000" y="100000"/>
                                    </p:animScale>
                                    <p:animScale>
                                      <p:cBhvr>
                                        <p:cTn id="15" dur="7">
                                          <p:stCondLst>
                                            <p:cond delay="328"/>
                                          </p:stCondLst>
                                        </p:cTn>
                                        <p:tgtEl>
                                          <p:spTgt spid="2"/>
                                        </p:tgtEl>
                                      </p:cBhvr>
                                      <p:to x="100000" y="80000"/>
                                    </p:animScale>
                                    <p:animScale>
                                      <p:cBhvr>
                                        <p:cTn id="16" dur="42" decel="50000">
                                          <p:stCondLst>
                                            <p:cond delay="335"/>
                                          </p:stCondLst>
                                        </p:cTn>
                                        <p:tgtEl>
                                          <p:spTgt spid="2"/>
                                        </p:tgtEl>
                                      </p:cBhvr>
                                      <p:to x="100000" y="100000"/>
                                    </p:animScale>
                                    <p:animScale>
                                      <p:cBhvr>
                                        <p:cTn id="17" dur="7">
                                          <p:stCondLst>
                                            <p:cond delay="411"/>
                                          </p:stCondLst>
                                        </p:cTn>
                                        <p:tgtEl>
                                          <p:spTgt spid="2"/>
                                        </p:tgtEl>
                                      </p:cBhvr>
                                      <p:to x="100000" y="90000"/>
                                    </p:animScale>
                                    <p:animScale>
                                      <p:cBhvr>
                                        <p:cTn id="18" dur="42" decel="50000">
                                          <p:stCondLst>
                                            <p:cond delay="417"/>
                                          </p:stCondLst>
                                        </p:cTn>
                                        <p:tgtEl>
                                          <p:spTgt spid="2"/>
                                        </p:tgtEl>
                                      </p:cBhvr>
                                      <p:to x="100000" y="100000"/>
                                    </p:animScale>
                                    <p:animScale>
                                      <p:cBhvr>
                                        <p:cTn id="19" dur="7">
                                          <p:stCondLst>
                                            <p:cond delay="452"/>
                                          </p:stCondLst>
                                        </p:cTn>
                                        <p:tgtEl>
                                          <p:spTgt spid="2"/>
                                        </p:tgtEl>
                                      </p:cBhvr>
                                      <p:to x="100000" y="95000"/>
                                    </p:animScale>
                                    <p:animScale>
                                      <p:cBhvr>
                                        <p:cTn id="20" dur="42" decel="50000">
                                          <p:stCondLst>
                                            <p:cond delay="459"/>
                                          </p:stCondLst>
                                        </p:cTn>
                                        <p:tgtEl>
                                          <p:spTgt spid="2"/>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0055 - anvil being struck.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145">
                                          <p:stCondLst>
                                            <p:cond delay="0"/>
                                          </p:stCondLst>
                                        </p:cTn>
                                        <p:tgtEl>
                                          <p:spTgt spid="3"/>
                                        </p:tgtEl>
                                      </p:cBhvr>
                                    </p:animEffect>
                                    <p:anim calcmode="lin" valueType="num">
                                      <p:cBhvr>
                                        <p:cTn id="24" dur="45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3"/>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3"/>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3"/>
                                        </p:tgtEl>
                                        <p:attrNameLst>
                                          <p:attrName>ppt_y</p:attrName>
                                        </p:attrNameLst>
                                      </p:cBhvr>
                                      <p:tavLst>
                                        <p:tav tm="0" fmla="#ppt_y-sin(pi*$)/81">
                                          <p:val>
                                            <p:fltVal val="0"/>
                                          </p:val>
                                        </p:tav>
                                        <p:tav tm="100000">
                                          <p:val>
                                            <p:fltVal val="1"/>
                                          </p:val>
                                        </p:tav>
                                      </p:tavLst>
                                    </p:anim>
                                    <p:animScale>
                                      <p:cBhvr>
                                        <p:cTn id="29" dur="7">
                                          <p:stCondLst>
                                            <p:cond delay="163"/>
                                          </p:stCondLst>
                                        </p:cTn>
                                        <p:tgtEl>
                                          <p:spTgt spid="3"/>
                                        </p:tgtEl>
                                      </p:cBhvr>
                                      <p:to x="100000" y="60000"/>
                                    </p:animScale>
                                    <p:animScale>
                                      <p:cBhvr>
                                        <p:cTn id="30" dur="42" decel="50000">
                                          <p:stCondLst>
                                            <p:cond delay="169"/>
                                          </p:stCondLst>
                                        </p:cTn>
                                        <p:tgtEl>
                                          <p:spTgt spid="3"/>
                                        </p:tgtEl>
                                      </p:cBhvr>
                                      <p:to x="100000" y="100000"/>
                                    </p:animScale>
                                    <p:animScale>
                                      <p:cBhvr>
                                        <p:cTn id="31" dur="7">
                                          <p:stCondLst>
                                            <p:cond delay="328"/>
                                          </p:stCondLst>
                                        </p:cTn>
                                        <p:tgtEl>
                                          <p:spTgt spid="3"/>
                                        </p:tgtEl>
                                      </p:cBhvr>
                                      <p:to x="100000" y="80000"/>
                                    </p:animScale>
                                    <p:animScale>
                                      <p:cBhvr>
                                        <p:cTn id="32" dur="42" decel="50000">
                                          <p:stCondLst>
                                            <p:cond delay="335"/>
                                          </p:stCondLst>
                                        </p:cTn>
                                        <p:tgtEl>
                                          <p:spTgt spid="3"/>
                                        </p:tgtEl>
                                      </p:cBhvr>
                                      <p:to x="100000" y="100000"/>
                                    </p:animScale>
                                    <p:animScale>
                                      <p:cBhvr>
                                        <p:cTn id="33" dur="7">
                                          <p:stCondLst>
                                            <p:cond delay="411"/>
                                          </p:stCondLst>
                                        </p:cTn>
                                        <p:tgtEl>
                                          <p:spTgt spid="3"/>
                                        </p:tgtEl>
                                      </p:cBhvr>
                                      <p:to x="100000" y="90000"/>
                                    </p:animScale>
                                    <p:animScale>
                                      <p:cBhvr>
                                        <p:cTn id="34" dur="42" decel="50000">
                                          <p:stCondLst>
                                            <p:cond delay="417"/>
                                          </p:stCondLst>
                                        </p:cTn>
                                        <p:tgtEl>
                                          <p:spTgt spid="3"/>
                                        </p:tgtEl>
                                      </p:cBhvr>
                                      <p:to x="100000" y="100000"/>
                                    </p:animScale>
                                    <p:animScale>
                                      <p:cBhvr>
                                        <p:cTn id="35" dur="7">
                                          <p:stCondLst>
                                            <p:cond delay="452"/>
                                          </p:stCondLst>
                                        </p:cTn>
                                        <p:tgtEl>
                                          <p:spTgt spid="3"/>
                                        </p:tgtEl>
                                      </p:cBhvr>
                                      <p:to x="100000" y="95000"/>
                                    </p:animScale>
                                    <p:animScale>
                                      <p:cBhvr>
                                        <p:cTn id="36" dur="42" decel="50000">
                                          <p:stCondLst>
                                            <p:cond delay="459"/>
                                          </p:stCondLst>
                                        </p:cTn>
                                        <p:tgtEl>
                                          <p:spTgt spid="3"/>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3" name="0055 - anvil being stru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p:nvPr/>
        </p:nvGrpSpPr>
        <p:grpSpPr>
          <a:xfrm>
            <a:off x="466994" y="1844824"/>
            <a:ext cx="8197569" cy="3389641"/>
            <a:chOff x="466994" y="2992109"/>
            <a:chExt cx="8197569" cy="3389641"/>
          </a:xfrm>
        </p:grpSpPr>
        <p:sp>
          <p:nvSpPr>
            <p:cNvPr id="3" name="Flowchart: Punched Tape 5"/>
            <p:cNvSpPr/>
            <p:nvPr/>
          </p:nvSpPr>
          <p:spPr>
            <a:xfrm>
              <a:off x="466994" y="3281034"/>
              <a:ext cx="7993437" cy="310071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4" name="Flowchart: Punched Tape 6"/>
            <p:cNvSpPr/>
            <p:nvPr/>
          </p:nvSpPr>
          <p:spPr>
            <a:xfrm>
              <a:off x="683568" y="2992109"/>
              <a:ext cx="7980995" cy="3100716"/>
            </a:xfrm>
            <a:prstGeom prst="roundRect">
              <a:avLst/>
            </a:prstGeom>
            <a:solidFill>
              <a:srgbClr val="00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sp>
        <p:nvSpPr>
          <p:cNvPr id="5" name="Rectangle 1"/>
          <p:cNvSpPr>
            <a:spLocks noChangeArrowheads="1"/>
          </p:cNvSpPr>
          <p:nvPr/>
        </p:nvSpPr>
        <p:spPr bwMode="auto">
          <a:xfrm>
            <a:off x="928662" y="2138839"/>
            <a:ext cx="7489329" cy="2554545"/>
          </a:xfrm>
          <a:prstGeom prst="rect">
            <a:avLst/>
          </a:prstGeom>
          <a:noFill/>
          <a:ln w="9525">
            <a:noFill/>
            <a:miter lim="800000"/>
            <a:headEnd/>
            <a:tailEnd/>
          </a:ln>
        </p:spPr>
        <p:txBody>
          <a:bodyPr wrap="square" anchor="ctr">
            <a:spAutoFit/>
          </a:bodyPr>
          <a:lstStyle/>
          <a:p>
            <a:pPr algn="ctr" rtl="1"/>
            <a:r>
              <a:rPr lang="ar-SA" sz="4000" b="1" dirty="0" smtClean="0">
                <a:solidFill>
                  <a:srgbClr val="00FF00"/>
                </a:solidFill>
              </a:rPr>
              <a:t>القصة القصيرة أو الأقصوصة: </a:t>
            </a:r>
            <a:r>
              <a:rPr lang="ar-SA" sz="4000" b="1" dirty="0" smtClean="0">
                <a:solidFill>
                  <a:srgbClr val="FFFFCC"/>
                </a:solidFill>
              </a:rPr>
              <a:t>هي التي تدور حول حادثة واحدة؛ لشخصية واحدة؛ أو عدة شخصيات، ولا يتسع المجال فيها، لكثرة السرد، أو تعدد الحوادث. </a:t>
            </a:r>
            <a:endParaRPr lang="en-US" sz="4000" dirty="0">
              <a:solidFill>
                <a:srgbClr val="FFFFCC"/>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Scale>
                                      <p:cBhvr>
                                        <p:cTn id="12"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5"/>
                                        </p:tgtEl>
                                        <p:attrNameLst>
                                          <p:attrName>ppt_x</p:attrName>
                                          <p:attrName>ppt_y</p:attrName>
                                        </p:attrNameLst>
                                      </p:cBhvr>
                                    </p:animMotion>
                                    <p:animEffect transition="in" filter="fade">
                                      <p:cBhvr>
                                        <p:cTn id="14" dur="10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p:nvPr/>
        </p:nvGrpSpPr>
        <p:grpSpPr>
          <a:xfrm>
            <a:off x="466994" y="1839559"/>
            <a:ext cx="8197569" cy="3389641"/>
            <a:chOff x="466994" y="2992109"/>
            <a:chExt cx="8197569" cy="3389641"/>
          </a:xfrm>
        </p:grpSpPr>
        <p:sp>
          <p:nvSpPr>
            <p:cNvPr id="3" name="Flowchart: Punched Tape 5"/>
            <p:cNvSpPr/>
            <p:nvPr/>
          </p:nvSpPr>
          <p:spPr>
            <a:xfrm>
              <a:off x="466994" y="3281034"/>
              <a:ext cx="7993437" cy="310071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4" name="Flowchart: Punched Tape 6"/>
            <p:cNvSpPr/>
            <p:nvPr/>
          </p:nvSpPr>
          <p:spPr>
            <a:xfrm>
              <a:off x="683568" y="2992109"/>
              <a:ext cx="7980995" cy="3100716"/>
            </a:xfrm>
            <a:prstGeom prst="roundRect">
              <a:avLst/>
            </a:prstGeom>
            <a:solidFill>
              <a:srgbClr val="00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sp>
        <p:nvSpPr>
          <p:cNvPr id="5" name="Rectangle 1"/>
          <p:cNvSpPr>
            <a:spLocks noChangeArrowheads="1"/>
          </p:cNvSpPr>
          <p:nvPr/>
        </p:nvSpPr>
        <p:spPr bwMode="auto">
          <a:xfrm>
            <a:off x="714348" y="2150797"/>
            <a:ext cx="7858180" cy="2554545"/>
          </a:xfrm>
          <a:prstGeom prst="rect">
            <a:avLst/>
          </a:prstGeom>
          <a:noFill/>
          <a:ln w="9525">
            <a:noFill/>
            <a:miter lim="800000"/>
            <a:headEnd/>
            <a:tailEnd/>
          </a:ln>
        </p:spPr>
        <p:txBody>
          <a:bodyPr wrap="square" anchor="ctr">
            <a:spAutoFit/>
          </a:bodyPr>
          <a:lstStyle/>
          <a:p>
            <a:pPr algn="ctr" rtl="1"/>
            <a:r>
              <a:rPr lang="ar-SA" sz="4000" b="1" dirty="0" smtClean="0">
                <a:solidFill>
                  <a:srgbClr val="FFFFCC"/>
                </a:solidFill>
              </a:rPr>
              <a:t>وتتميز القصة القصيرة بصغر حجمها، وسهولة قراءتها في وقت وجيز، وهي تغري الكتاب والقراء معًا، فهي وجبة فكرية سريعة تخاطب العقل عن طريق الشعور في لحظة </a:t>
            </a:r>
            <a:r>
              <a:rPr lang="ar-SA" sz="4000" b="1" dirty="0" err="1" smtClean="0">
                <a:solidFill>
                  <a:srgbClr val="FFFFCC"/>
                </a:solidFill>
              </a:rPr>
              <a:t>زمانية</a:t>
            </a:r>
            <a:r>
              <a:rPr lang="ar-SA" sz="4000" b="1" dirty="0" smtClean="0">
                <a:solidFill>
                  <a:srgbClr val="FFFFCC"/>
                </a:solidFill>
              </a:rPr>
              <a:t>، </a:t>
            </a:r>
            <a:endParaRPr lang="en-US" sz="4000" dirty="0">
              <a:solidFill>
                <a:srgbClr val="FFFFCC"/>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p:cNvGrpSpPr/>
          <p:nvPr/>
        </p:nvGrpSpPr>
        <p:grpSpPr>
          <a:xfrm>
            <a:off x="466994" y="1844824"/>
            <a:ext cx="8197569" cy="3389641"/>
            <a:chOff x="466994" y="2992109"/>
            <a:chExt cx="8197569" cy="3389641"/>
          </a:xfrm>
        </p:grpSpPr>
        <p:sp>
          <p:nvSpPr>
            <p:cNvPr id="3" name="Flowchart: Punched Tape 5"/>
            <p:cNvSpPr/>
            <p:nvPr/>
          </p:nvSpPr>
          <p:spPr>
            <a:xfrm>
              <a:off x="466994" y="3281034"/>
              <a:ext cx="7993437" cy="310071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4" name="Flowchart: Punched Tape 6"/>
            <p:cNvSpPr/>
            <p:nvPr/>
          </p:nvSpPr>
          <p:spPr>
            <a:xfrm>
              <a:off x="683568" y="2992109"/>
              <a:ext cx="7980995" cy="3100716"/>
            </a:xfrm>
            <a:prstGeom prst="roundRect">
              <a:avLst/>
            </a:prstGeom>
            <a:solidFill>
              <a:srgbClr val="00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grpSp>
      <p:sp>
        <p:nvSpPr>
          <p:cNvPr id="5" name="Rectangle 1"/>
          <p:cNvSpPr>
            <a:spLocks noChangeArrowheads="1"/>
          </p:cNvSpPr>
          <p:nvPr/>
        </p:nvSpPr>
        <p:spPr bwMode="auto">
          <a:xfrm>
            <a:off x="928662" y="2414425"/>
            <a:ext cx="7489329" cy="1938992"/>
          </a:xfrm>
          <a:prstGeom prst="rect">
            <a:avLst/>
          </a:prstGeom>
          <a:noFill/>
          <a:ln w="9525">
            <a:noFill/>
            <a:miter lim="800000"/>
            <a:headEnd/>
            <a:tailEnd/>
          </a:ln>
        </p:spPr>
        <p:txBody>
          <a:bodyPr wrap="square" anchor="ctr">
            <a:spAutoFit/>
          </a:bodyPr>
          <a:lstStyle/>
          <a:p>
            <a:pPr algn="ctr" rtl="1"/>
            <a:r>
              <a:rPr lang="ar-SA" sz="4000" b="1" dirty="0" smtClean="0">
                <a:solidFill>
                  <a:srgbClr val="FFFFCC"/>
                </a:solidFill>
              </a:rPr>
              <a:t>ومدى محدد، وقد ساعد ذلك على انتشارها في الصحافة والإذاعة وغيرهما، مما يتفق وطبيعة الإيقاع السريع للحياة المعاصرة.</a:t>
            </a:r>
            <a:endParaRPr lang="en-US" sz="4000" dirty="0">
              <a:solidFill>
                <a:srgbClr val="FFFFCC"/>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BCKLN064.WMF"/>
          <p:cNvPicPr>
            <a:picLocks noChangeAspect="1"/>
          </p:cNvPicPr>
          <p:nvPr/>
        </p:nvPicPr>
        <p:blipFill>
          <a:blip r:embed="rId5" cstate="print">
            <a:lum bright="-10000" contrast="40000"/>
          </a:blip>
          <a:stretch>
            <a:fillRect/>
          </a:stretch>
        </p:blipFill>
        <p:spPr>
          <a:xfrm>
            <a:off x="2571736" y="357166"/>
            <a:ext cx="6036731" cy="1928826"/>
          </a:xfrm>
          <a:prstGeom prst="rect">
            <a:avLst/>
          </a:prstGeom>
          <a:effectLst/>
        </p:spPr>
      </p:pic>
      <p:sp>
        <p:nvSpPr>
          <p:cNvPr id="11" name="Rectangle 10"/>
          <p:cNvSpPr>
            <a:spLocks noChangeArrowheads="1"/>
          </p:cNvSpPr>
          <p:nvPr/>
        </p:nvSpPr>
        <p:spPr bwMode="auto">
          <a:xfrm>
            <a:off x="2643174" y="928670"/>
            <a:ext cx="5910258" cy="830997"/>
          </a:xfrm>
          <a:prstGeom prst="rect">
            <a:avLst/>
          </a:prstGeom>
          <a:noFill/>
          <a:ln w="9525">
            <a:noFill/>
            <a:miter lim="800000"/>
            <a:headEnd/>
            <a:tailEnd/>
          </a:ln>
        </p:spPr>
        <p:txBody>
          <a:bodyPr wrap="square">
            <a:spAutoFit/>
          </a:bodyPr>
          <a:lstStyle/>
          <a:p>
            <a:pPr algn="ctr" rtl="1" fontAlgn="auto">
              <a:spcBef>
                <a:spcPts val="0"/>
              </a:spcBef>
              <a:spcAft>
                <a:spcPts val="0"/>
              </a:spcAft>
              <a:defRPr/>
            </a:pPr>
            <a:r>
              <a:rPr lang="ar-SA" sz="4800" b="1" dirty="0" smtClean="0">
                <a:solidFill>
                  <a:srgbClr val="663300"/>
                </a:solidFill>
              </a:rPr>
              <a:t>البناء الفني للقصة القصيرة</a:t>
            </a:r>
            <a:endParaRPr lang="en-US" sz="4800" dirty="0">
              <a:solidFill>
                <a:srgbClr val="663300"/>
              </a:solidFill>
              <a:latin typeface="+mn-lt"/>
              <a:cs typeface="+mn-cs"/>
            </a:endParaRPr>
          </a:p>
        </p:txBody>
      </p:sp>
      <p:sp>
        <p:nvSpPr>
          <p:cNvPr id="7" name="Rounded Rectangle 6"/>
          <p:cNvSpPr/>
          <p:nvPr/>
        </p:nvSpPr>
        <p:spPr>
          <a:xfrm>
            <a:off x="285720" y="2766449"/>
            <a:ext cx="8501122" cy="3734385"/>
          </a:xfrm>
          <a:prstGeom prst="roundRect">
            <a:avLst/>
          </a:prstGeom>
          <a:blipFill>
            <a:blip r:embed="rId6"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8" name="TextBox 7"/>
          <p:cNvSpPr txBox="1">
            <a:spLocks noChangeArrowheads="1"/>
          </p:cNvSpPr>
          <p:nvPr/>
        </p:nvSpPr>
        <p:spPr bwMode="auto">
          <a:xfrm>
            <a:off x="571472" y="3357562"/>
            <a:ext cx="7844958" cy="2554545"/>
          </a:xfrm>
          <a:prstGeom prst="rect">
            <a:avLst/>
          </a:prstGeom>
          <a:noFill/>
          <a:ln w="9525">
            <a:noFill/>
            <a:miter lim="800000"/>
            <a:headEnd/>
            <a:tailEnd/>
          </a:ln>
        </p:spPr>
        <p:txBody>
          <a:bodyPr wrap="square">
            <a:spAutoFit/>
          </a:bodyPr>
          <a:lstStyle/>
          <a:p>
            <a:pPr algn="ctr" rtl="1"/>
            <a:r>
              <a:rPr lang="ar-SA" sz="4000" b="1" dirty="0" smtClean="0">
                <a:solidFill>
                  <a:srgbClr val="CC0099"/>
                </a:solidFill>
              </a:rPr>
              <a:t>أبرز ظاهرة تتجلى في بنائها الفني هي ظاهرة التركيز، فهي تدور حول حادثة أو شخصية أو عاطفة مفردة أو مجموعة من العواطف يثيرها موقف مفرد. </a:t>
            </a:r>
            <a:endParaRPr lang="en-US" sz="4000" dirty="0">
              <a:solidFill>
                <a:srgbClr val="CC0099"/>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box(in)">
                                      <p:cBhvr>
                                        <p:cTn id="10" dur="500"/>
                                        <p:tgtEl>
                                          <p:spTgt spid="11">
                                            <p:txEl>
                                              <p:pRg st="0" end="0"/>
                                            </p:txEl>
                                          </p:spTgt>
                                        </p:tgtEl>
                                      </p:cBhvr>
                                    </p:animEffect>
                                  </p:childTnLst>
                                  <p:subTnLst>
                                    <p:audio>
                                      <p:cMediaNode>
                                        <p:cTn display="0" masterRel="sameClick">
                                          <p:stCondLst>
                                            <p:cond evt="begin" delay="0">
                                              <p:tn val="8"/>
                                            </p:cond>
                                          </p:stCondLst>
                                          <p:endCondLst>
                                            <p:cond evt="onStopAudio" delay="0">
                                              <p:tgtEl>
                                                <p:sldTgt/>
                                              </p:tgtEl>
                                            </p:cond>
                                          </p:endCondLst>
                                        </p:cTn>
                                        <p:tgtEl>
                                          <p:sndTgt r:embed="rId3" name="type.wav"/>
                                        </p:tgtEl>
                                      </p:cMediaNode>
                                    </p:audio>
                                  </p:subTnLst>
                                </p:cTn>
                              </p:par>
                            </p:childTnLst>
                          </p:cTn>
                        </p:par>
                      </p:childTnLst>
                    </p:cTn>
                  </p:par>
                  <p:par>
                    <p:cTn id="11" fill="hold">
                      <p:stCondLst>
                        <p:cond delay="indefinite"/>
                      </p:stCondLst>
                      <p:childTnLst>
                        <p:par>
                          <p:cTn id="12" fill="hold">
                            <p:stCondLst>
                              <p:cond delay="0"/>
                            </p:stCondLst>
                            <p:childTnLst>
                              <p:par>
                                <p:cTn id="13" presetID="2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edge">
                                      <p:cBhvr>
                                        <p:cTn id="15" dur="500"/>
                                        <p:tgtEl>
                                          <p:spTgt spid="7"/>
                                        </p:tgtEl>
                                      </p:cBhvr>
                                    </p:animEffect>
                                  </p:childTnLst>
                                  <p:subTnLst>
                                    <p:audio>
                                      <p:cMediaNode>
                                        <p:cTn display="0" masterRel="sameClick">
                                          <p:stCondLst>
                                            <p:cond evt="begin" delay="0">
                                              <p:tn val="13"/>
                                            </p:cond>
                                          </p:stCondLst>
                                          <p:endCondLst>
                                            <p:cond evt="onStopAudio" delay="0">
                                              <p:tgtEl>
                                                <p:sldTgt/>
                                              </p:tgtEl>
                                            </p:cond>
                                          </p:endCondLst>
                                        </p:cTn>
                                        <p:tgtEl>
                                          <p:sndTgt r:embed="rId4" name="cashreg.wav"/>
                                        </p:tgtEl>
                                      </p:cMediaNode>
                                    </p:audio>
                                  </p:subTnLst>
                                </p:cTn>
                              </p:par>
                              <p:par>
                                <p:cTn id="16" presetID="2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edge">
                                      <p:cBhvr>
                                        <p:cTn id="18" dur="500"/>
                                        <p:tgtEl>
                                          <p:spTgt spid="8"/>
                                        </p:tgtEl>
                                      </p:cBhvr>
                                    </p:animEffec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p:bldP spid="7" grpId="0" animBg="1"/>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BCKLN064.WMF"/>
          <p:cNvPicPr>
            <a:picLocks noChangeAspect="1"/>
          </p:cNvPicPr>
          <p:nvPr/>
        </p:nvPicPr>
        <p:blipFill>
          <a:blip r:embed="rId4" cstate="print">
            <a:lum bright="-10000" contrast="40000"/>
          </a:blip>
          <a:stretch>
            <a:fillRect/>
          </a:stretch>
        </p:blipFill>
        <p:spPr>
          <a:xfrm>
            <a:off x="2571736" y="357166"/>
            <a:ext cx="6036731" cy="1928826"/>
          </a:xfrm>
          <a:prstGeom prst="rect">
            <a:avLst/>
          </a:prstGeom>
          <a:effectLst/>
        </p:spPr>
      </p:pic>
      <p:sp>
        <p:nvSpPr>
          <p:cNvPr id="11" name="Rectangle 10"/>
          <p:cNvSpPr>
            <a:spLocks noChangeArrowheads="1"/>
          </p:cNvSpPr>
          <p:nvPr/>
        </p:nvSpPr>
        <p:spPr bwMode="auto">
          <a:xfrm>
            <a:off x="2643174" y="928670"/>
            <a:ext cx="5910258" cy="830997"/>
          </a:xfrm>
          <a:prstGeom prst="rect">
            <a:avLst/>
          </a:prstGeom>
          <a:noFill/>
          <a:ln w="9525">
            <a:noFill/>
            <a:miter lim="800000"/>
            <a:headEnd/>
            <a:tailEnd/>
          </a:ln>
        </p:spPr>
        <p:txBody>
          <a:bodyPr wrap="square">
            <a:spAutoFit/>
          </a:bodyPr>
          <a:lstStyle/>
          <a:p>
            <a:pPr algn="ctr" rtl="1" fontAlgn="auto">
              <a:spcBef>
                <a:spcPts val="0"/>
              </a:spcBef>
              <a:spcAft>
                <a:spcPts val="0"/>
              </a:spcAft>
              <a:defRPr/>
            </a:pPr>
            <a:r>
              <a:rPr lang="ar-SA" sz="4800" b="1" dirty="0" smtClean="0">
                <a:solidFill>
                  <a:srgbClr val="663300"/>
                </a:solidFill>
              </a:rPr>
              <a:t>البناء الفني للقصة القصيرة</a:t>
            </a:r>
            <a:endParaRPr lang="en-US" sz="4800" dirty="0">
              <a:solidFill>
                <a:srgbClr val="663300"/>
              </a:solidFill>
              <a:latin typeface="+mn-lt"/>
              <a:cs typeface="+mn-cs"/>
            </a:endParaRPr>
          </a:p>
        </p:txBody>
      </p:sp>
      <p:sp>
        <p:nvSpPr>
          <p:cNvPr id="7" name="Rounded Rectangle 6"/>
          <p:cNvSpPr/>
          <p:nvPr/>
        </p:nvSpPr>
        <p:spPr>
          <a:xfrm>
            <a:off x="285720" y="2766449"/>
            <a:ext cx="8501122" cy="3734385"/>
          </a:xfrm>
          <a:prstGeom prst="roundRect">
            <a:avLst/>
          </a:prstGeom>
          <a:blipFill>
            <a:blip r:embed="rId5"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8" name="TextBox 7"/>
          <p:cNvSpPr txBox="1">
            <a:spLocks noChangeArrowheads="1"/>
          </p:cNvSpPr>
          <p:nvPr/>
        </p:nvSpPr>
        <p:spPr bwMode="auto">
          <a:xfrm>
            <a:off x="656132" y="3357562"/>
            <a:ext cx="7844958" cy="2554545"/>
          </a:xfrm>
          <a:prstGeom prst="rect">
            <a:avLst/>
          </a:prstGeom>
          <a:noFill/>
          <a:ln w="9525">
            <a:noFill/>
            <a:miter lim="800000"/>
            <a:headEnd/>
            <a:tailEnd/>
          </a:ln>
        </p:spPr>
        <p:txBody>
          <a:bodyPr wrap="square">
            <a:spAutoFit/>
          </a:bodyPr>
          <a:lstStyle/>
          <a:p>
            <a:pPr algn="ctr" rtl="1"/>
            <a:r>
              <a:rPr lang="ar-SA" sz="4000" b="1" dirty="0" smtClean="0">
                <a:solidFill>
                  <a:srgbClr val="CC0099"/>
                </a:solidFill>
              </a:rPr>
              <a:t>وسبب إلحاح النقاد على عنصر التركيز يرجع إلى أن طبيعة القصة القصيرة بحجمها وزمانها ومكانها لا تتطلب التفصيل والسعي وراء تكديس الحوادث مثلما يسمح بذلك فن الرواية، </a:t>
            </a:r>
            <a:endParaRPr lang="en-US" sz="4000" dirty="0">
              <a:solidFill>
                <a:srgbClr val="CC0099"/>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BCKLN064.WMF"/>
          <p:cNvPicPr>
            <a:picLocks noChangeAspect="1"/>
          </p:cNvPicPr>
          <p:nvPr/>
        </p:nvPicPr>
        <p:blipFill>
          <a:blip r:embed="rId4" cstate="print">
            <a:lum bright="-10000" contrast="40000"/>
          </a:blip>
          <a:stretch>
            <a:fillRect/>
          </a:stretch>
        </p:blipFill>
        <p:spPr>
          <a:xfrm>
            <a:off x="2571736" y="357166"/>
            <a:ext cx="6036731" cy="1928826"/>
          </a:xfrm>
          <a:prstGeom prst="rect">
            <a:avLst/>
          </a:prstGeom>
          <a:effectLst/>
        </p:spPr>
      </p:pic>
      <p:sp>
        <p:nvSpPr>
          <p:cNvPr id="11" name="Rectangle 10"/>
          <p:cNvSpPr>
            <a:spLocks noChangeArrowheads="1"/>
          </p:cNvSpPr>
          <p:nvPr/>
        </p:nvSpPr>
        <p:spPr bwMode="auto">
          <a:xfrm>
            <a:off x="2643174" y="928670"/>
            <a:ext cx="5910258" cy="830997"/>
          </a:xfrm>
          <a:prstGeom prst="rect">
            <a:avLst/>
          </a:prstGeom>
          <a:noFill/>
          <a:ln w="9525">
            <a:noFill/>
            <a:miter lim="800000"/>
            <a:headEnd/>
            <a:tailEnd/>
          </a:ln>
        </p:spPr>
        <p:txBody>
          <a:bodyPr wrap="square">
            <a:spAutoFit/>
          </a:bodyPr>
          <a:lstStyle/>
          <a:p>
            <a:pPr algn="ctr" rtl="1" fontAlgn="auto">
              <a:spcBef>
                <a:spcPts val="0"/>
              </a:spcBef>
              <a:spcAft>
                <a:spcPts val="0"/>
              </a:spcAft>
              <a:defRPr/>
            </a:pPr>
            <a:r>
              <a:rPr lang="ar-SA" sz="4800" b="1" dirty="0" smtClean="0">
                <a:solidFill>
                  <a:srgbClr val="663300"/>
                </a:solidFill>
              </a:rPr>
              <a:t>البناء الفني للقصة القصيرة</a:t>
            </a:r>
            <a:endParaRPr lang="en-US" sz="4800" dirty="0">
              <a:solidFill>
                <a:srgbClr val="663300"/>
              </a:solidFill>
              <a:latin typeface="+mn-lt"/>
              <a:cs typeface="+mn-cs"/>
            </a:endParaRPr>
          </a:p>
        </p:txBody>
      </p:sp>
      <p:sp>
        <p:nvSpPr>
          <p:cNvPr id="7" name="Rounded Rectangle 6"/>
          <p:cNvSpPr/>
          <p:nvPr/>
        </p:nvSpPr>
        <p:spPr>
          <a:xfrm>
            <a:off x="285720" y="2766449"/>
            <a:ext cx="8501122" cy="3734385"/>
          </a:xfrm>
          <a:prstGeom prst="roundRect">
            <a:avLst/>
          </a:prstGeom>
          <a:blipFill>
            <a:blip r:embed="rId5"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8" name="TextBox 7"/>
          <p:cNvSpPr txBox="1">
            <a:spLocks noChangeArrowheads="1"/>
          </p:cNvSpPr>
          <p:nvPr/>
        </p:nvSpPr>
        <p:spPr bwMode="auto">
          <a:xfrm>
            <a:off x="714348" y="3714752"/>
            <a:ext cx="7702082" cy="1938992"/>
          </a:xfrm>
          <a:prstGeom prst="rect">
            <a:avLst/>
          </a:prstGeom>
          <a:noFill/>
          <a:ln w="9525">
            <a:noFill/>
            <a:miter lim="800000"/>
            <a:headEnd/>
            <a:tailEnd/>
          </a:ln>
        </p:spPr>
        <p:txBody>
          <a:bodyPr wrap="square">
            <a:spAutoFit/>
          </a:bodyPr>
          <a:lstStyle/>
          <a:p>
            <a:pPr algn="ctr" rtl="1"/>
            <a:r>
              <a:rPr lang="ar-SA" sz="4000" b="1" dirty="0" smtClean="0">
                <a:solidFill>
                  <a:srgbClr val="CC0099"/>
                </a:solidFill>
              </a:rPr>
              <a:t>ولا يوجد فيها تفصيلات ولا جزئيات تتصل بالزمان والمكان والشخصيات ولا مجال فيها للاستطراد أو الإطالة في الوصف. </a:t>
            </a:r>
            <a:endParaRPr lang="en-US" sz="4000" dirty="0">
              <a:solidFill>
                <a:srgbClr val="CC0099"/>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BANNR051.WMF"/>
          <p:cNvPicPr>
            <a:picLocks noChangeAspect="1"/>
          </p:cNvPicPr>
          <p:nvPr/>
        </p:nvPicPr>
        <p:blipFill>
          <a:blip r:embed="rId5" cstate="print"/>
          <a:stretch>
            <a:fillRect/>
          </a:stretch>
        </p:blipFill>
        <p:spPr bwMode="auto">
          <a:xfrm>
            <a:off x="285721" y="1857364"/>
            <a:ext cx="8501122" cy="2857520"/>
          </a:xfrm>
          <a:prstGeom prst="rect">
            <a:avLst/>
          </a:prstGeom>
          <a:noFill/>
          <a:ln w="9525">
            <a:noFill/>
            <a:miter lim="800000"/>
            <a:headEnd/>
            <a:tailEnd/>
          </a:ln>
        </p:spPr>
      </p:pic>
      <p:sp>
        <p:nvSpPr>
          <p:cNvPr id="3" name="Flowchart: Process 4"/>
          <p:cNvSpPr/>
          <p:nvPr/>
        </p:nvSpPr>
        <p:spPr>
          <a:xfrm>
            <a:off x="571472" y="2857502"/>
            <a:ext cx="7786742" cy="857250"/>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SA" sz="5400" b="1" dirty="0" smtClean="0">
                <a:solidFill>
                  <a:srgbClr val="0033CC"/>
                </a:solidFill>
              </a:rPr>
              <a:t>وفي ضوء هذه الظاهرة تلتزم القصة القصيرة بالأمور التالية: </a:t>
            </a:r>
            <a:endParaRPr lang="en-US" sz="5400" dirty="0">
              <a:solidFill>
                <a:srgbClr val="0033CC"/>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21.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in)">
                                      <p:cBhvr>
                                        <p:cTn id="10" dur="10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4" name="pu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rot="5400000">
            <a:off x="3592249" y="-1592016"/>
            <a:ext cx="1959503" cy="5143536"/>
            <a:chOff x="633333" y="3181519"/>
            <a:chExt cx="8294738" cy="3099899"/>
          </a:xfrm>
          <a:noFill/>
        </p:grpSpPr>
        <p:sp>
          <p:nvSpPr>
            <p:cNvPr id="11" name="Rectangle 10"/>
            <p:cNvSpPr/>
            <p:nvPr/>
          </p:nvSpPr>
          <p:spPr>
            <a:xfrm>
              <a:off x="2071677" y="3286779"/>
              <a:ext cx="5214416" cy="28578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pic>
          <p:nvPicPr>
            <p:cNvPr id="10249" name="Picture 10" descr="Westmort.wmf"/>
            <p:cNvPicPr>
              <a:picLocks noChangeAspect="1"/>
            </p:cNvPicPr>
            <p:nvPr/>
          </p:nvPicPr>
          <p:blipFill>
            <a:blip r:embed="rId5" cstate="print">
              <a:lum bright="40000" contrast="40000"/>
            </a:blip>
            <a:stretch>
              <a:fillRect/>
            </a:stretch>
          </p:blipFill>
          <p:spPr bwMode="auto">
            <a:xfrm rot="16200000">
              <a:off x="3230752" y="584100"/>
              <a:ext cx="3099899" cy="8294738"/>
            </a:xfrm>
            <a:prstGeom prst="roundRect">
              <a:avLst/>
            </a:prstGeom>
            <a:grpFill/>
            <a:ln w="9525">
              <a:noFill/>
              <a:miter lim="800000"/>
              <a:headEnd/>
              <a:tailEnd/>
            </a:ln>
          </p:spPr>
        </p:pic>
      </p:grpSp>
      <p:pic>
        <p:nvPicPr>
          <p:cNvPr id="10" name="Picture 9" descr="BANNR029.WMF"/>
          <p:cNvPicPr>
            <a:picLocks noChangeAspect="1"/>
          </p:cNvPicPr>
          <p:nvPr/>
        </p:nvPicPr>
        <p:blipFill>
          <a:blip r:embed="rId6" cstate="print"/>
          <a:stretch>
            <a:fillRect/>
          </a:stretch>
        </p:blipFill>
        <p:spPr bwMode="auto">
          <a:xfrm>
            <a:off x="109351" y="2000264"/>
            <a:ext cx="8925298" cy="4857760"/>
          </a:xfrm>
          <a:prstGeom prst="rect">
            <a:avLst/>
          </a:prstGeom>
          <a:noFill/>
          <a:ln w="9525">
            <a:noFill/>
            <a:miter lim="800000"/>
            <a:headEnd/>
            <a:tailEnd/>
          </a:ln>
        </p:spPr>
      </p:pic>
      <p:sp>
        <p:nvSpPr>
          <p:cNvPr id="14" name="Rectangle 13"/>
          <p:cNvSpPr>
            <a:spLocks noChangeArrowheads="1"/>
          </p:cNvSpPr>
          <p:nvPr/>
        </p:nvSpPr>
        <p:spPr bwMode="auto">
          <a:xfrm>
            <a:off x="428596" y="2459101"/>
            <a:ext cx="8286808" cy="3970318"/>
          </a:xfrm>
          <a:prstGeom prst="rect">
            <a:avLst/>
          </a:prstGeom>
          <a:noFill/>
          <a:ln w="9525">
            <a:noFill/>
            <a:miter lim="800000"/>
            <a:headEnd/>
            <a:tailEnd/>
          </a:ln>
        </p:spPr>
        <p:txBody>
          <a:bodyPr wrap="square" anchor="ctr">
            <a:spAutoFit/>
          </a:bodyPr>
          <a:lstStyle/>
          <a:p>
            <a:pPr algn="ctr" rtl="1"/>
            <a:r>
              <a:rPr lang="ar-SA" sz="3600" b="1" dirty="0" smtClean="0">
                <a:solidFill>
                  <a:srgbClr val="006600"/>
                </a:solidFill>
              </a:rPr>
              <a:t>تمثل الوحدة العضوية التي تجمع أجزاء القصة القصيرة، فهناك انطباع واحد يخرج </a:t>
            </a:r>
            <a:r>
              <a:rPr lang="ar-SA" sz="3600" b="1" dirty="0" err="1" smtClean="0">
                <a:solidFill>
                  <a:srgbClr val="006600"/>
                </a:solidFill>
              </a:rPr>
              <a:t>به</a:t>
            </a:r>
            <a:r>
              <a:rPr lang="ar-SA" sz="3600" b="1" dirty="0" smtClean="0">
                <a:solidFill>
                  <a:srgbClr val="006600"/>
                </a:solidFill>
              </a:rPr>
              <a:t> القارئ، ونوع واحد من التأثر الذي هدف الكاتب إلى نقله إلى قارئه. فقراءة رواية طويلة يعطي انطباعات كثيرة بسبب كثرة الأشخاص والحوادث، أما القصة القصيرة فتخرج منها بانطباع واحد من القبول أو الرفض، والحب أو الكره.. إلى آخر العواطف العديدة التي يؤثرها فينا الأدب. </a:t>
            </a:r>
            <a:endParaRPr lang="en-US" sz="3600" dirty="0">
              <a:solidFill>
                <a:srgbClr val="006600"/>
              </a:solidFill>
              <a:latin typeface="Calibri" pitchFamily="34" charset="0"/>
            </a:endParaRPr>
          </a:p>
        </p:txBody>
      </p:sp>
      <p:sp>
        <p:nvSpPr>
          <p:cNvPr id="12" name="مستطيل 11"/>
          <p:cNvSpPr/>
          <p:nvPr/>
        </p:nvSpPr>
        <p:spPr>
          <a:xfrm>
            <a:off x="2786050" y="642918"/>
            <a:ext cx="3634328" cy="1015663"/>
          </a:xfrm>
          <a:prstGeom prst="rect">
            <a:avLst/>
          </a:prstGeom>
        </p:spPr>
        <p:txBody>
          <a:bodyPr wrap="none">
            <a:spAutoFit/>
          </a:bodyPr>
          <a:lstStyle/>
          <a:p>
            <a:r>
              <a:rPr lang="ar-SA" sz="6000" b="1" dirty="0" smtClean="0">
                <a:solidFill>
                  <a:srgbClr val="000066"/>
                </a:solidFill>
              </a:rPr>
              <a:t>وحدة الانطباع</a:t>
            </a:r>
            <a:endParaRPr lang="en-US" sz="6000" dirty="0">
              <a:solidFill>
                <a:srgbClr val="000066"/>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250 - tiny cymbal tick.wav"/>
                                        </p:tgtEl>
                                      </p:cMediaNode>
                                    </p:audio>
                                  </p:subTnLst>
                                </p:cTn>
                              </p:par>
                              <p:par>
                                <p:cTn id="8" presetID="2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edge">
                                      <p:cBhvr>
                                        <p:cTn id="10" dur="1000"/>
                                        <p:tgtEl>
                                          <p:spTgt spid="12"/>
                                        </p:tgtEl>
                                      </p:cBhvr>
                                    </p:animEffect>
                                  </p:childTnLst>
                                  <p:subTnLst>
                                    <p:audio>
                                      <p:cMediaNode>
                                        <p:cTn display="0" masterRel="sameClick">
                                          <p:stCondLst>
                                            <p:cond evt="begin" delay="0">
                                              <p:tn val="8"/>
                                            </p:cond>
                                          </p:stCondLst>
                                          <p:endCondLst>
                                            <p:cond evt="onStopAudio" delay="0">
                                              <p:tgtEl>
                                                <p:sldTgt/>
                                              </p:tgtEl>
                                            </p:cond>
                                          </p:endCondLst>
                                        </p:cTn>
                                        <p:tgtEl>
                                          <p:sndTgt r:embed="rId3" name="1250 - tiny cymbal tick.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cached_accuracy3.wav"/>
                                        </p:tgtEl>
                                      </p:cMediaNode>
                                    </p:audio>
                                  </p:subTnLst>
                                </p:cTn>
                              </p:par>
                              <p:par>
                                <p:cTn id="17" presetID="2" presetClass="entr" presetSubtype="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descr="555.gif"/>
          <p:cNvPicPr>
            <a:picLocks noChangeAspect="1"/>
          </p:cNvPicPr>
          <p:nvPr/>
        </p:nvPicPr>
        <p:blipFill>
          <a:blip r:embed="rId5" cstate="print"/>
          <a:stretch>
            <a:fillRect/>
          </a:stretch>
        </p:blipFill>
        <p:spPr bwMode="auto">
          <a:xfrm>
            <a:off x="1447800" y="838200"/>
            <a:ext cx="6477000" cy="2209800"/>
          </a:xfrm>
          <a:prstGeom prst="rect">
            <a:avLst/>
          </a:prstGeom>
          <a:noFill/>
          <a:ln w="9525">
            <a:noFill/>
            <a:miter lim="800000"/>
            <a:headEnd/>
            <a:tailEnd/>
          </a:ln>
        </p:spPr>
      </p:pic>
      <p:sp>
        <p:nvSpPr>
          <p:cNvPr id="6" name="مستطيل 5"/>
          <p:cNvSpPr>
            <a:spLocks noChangeArrowheads="1"/>
          </p:cNvSpPr>
          <p:nvPr/>
        </p:nvSpPr>
        <p:spPr bwMode="auto">
          <a:xfrm>
            <a:off x="2362200" y="1143000"/>
            <a:ext cx="4343400" cy="1569660"/>
          </a:xfrm>
          <a:prstGeom prst="rect">
            <a:avLst/>
          </a:prstGeom>
          <a:noFill/>
          <a:ln w="9525">
            <a:noFill/>
            <a:miter lim="800000"/>
            <a:headEnd/>
            <a:tailEnd/>
          </a:ln>
        </p:spPr>
        <p:txBody>
          <a:bodyPr>
            <a:spAutoFit/>
          </a:bodyPr>
          <a:lstStyle/>
          <a:p>
            <a:pPr algn="ctr"/>
            <a:r>
              <a:rPr lang="ar-SA" sz="9600" b="1" dirty="0" smtClean="0">
                <a:solidFill>
                  <a:srgbClr val="006600"/>
                </a:solidFill>
              </a:rPr>
              <a:t>نقد النثر </a:t>
            </a:r>
            <a:endParaRPr lang="en-US" sz="9600" dirty="0">
              <a:solidFill>
                <a:srgbClr val="006600"/>
              </a:solidFill>
              <a:latin typeface="Calibri" pitchFamily="34" charset="0"/>
            </a:endParaRPr>
          </a:p>
        </p:txBody>
      </p:sp>
      <p:grpSp>
        <p:nvGrpSpPr>
          <p:cNvPr id="2" name="مجموعة 3"/>
          <p:cNvGrpSpPr/>
          <p:nvPr/>
        </p:nvGrpSpPr>
        <p:grpSpPr>
          <a:xfrm>
            <a:off x="2357422" y="3214686"/>
            <a:ext cx="4357718" cy="2786082"/>
            <a:chOff x="2357422" y="3214686"/>
            <a:chExt cx="4357718" cy="2786082"/>
          </a:xfrm>
        </p:grpSpPr>
        <p:sp>
          <p:nvSpPr>
            <p:cNvPr id="7" name="مستطيل مستدير الزوايا 6"/>
            <p:cNvSpPr/>
            <p:nvPr/>
          </p:nvSpPr>
          <p:spPr>
            <a:xfrm>
              <a:off x="2357422" y="3929066"/>
              <a:ext cx="4357718" cy="20717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مستطيل مستدير الزوايا 7"/>
            <p:cNvSpPr/>
            <p:nvPr/>
          </p:nvSpPr>
          <p:spPr>
            <a:xfrm>
              <a:off x="2786050" y="3214686"/>
              <a:ext cx="3571900" cy="71438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EG" sz="4400" b="1" dirty="0" smtClean="0"/>
                <a:t>مدة التنفيذ</a:t>
              </a:r>
              <a:endParaRPr lang="en-US" sz="4400" b="1" dirty="0"/>
            </a:p>
          </p:txBody>
        </p:sp>
        <p:sp>
          <p:nvSpPr>
            <p:cNvPr id="9" name="مثلث متساوي الساقين 8"/>
            <p:cNvSpPr/>
            <p:nvPr/>
          </p:nvSpPr>
          <p:spPr>
            <a:xfrm rot="10800000">
              <a:off x="4214810" y="3929066"/>
              <a:ext cx="642942" cy="428628"/>
            </a:xfrm>
            <a:prstGeom prst="triangle">
              <a:avLst/>
            </a:prstGeom>
            <a:solidFill>
              <a:srgbClr val="800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مستطيل مستدير الزوايا 9"/>
            <p:cNvSpPr/>
            <p:nvPr/>
          </p:nvSpPr>
          <p:spPr>
            <a:xfrm>
              <a:off x="3571868" y="4429132"/>
              <a:ext cx="1928826" cy="642942"/>
            </a:xfrm>
            <a:prstGeom prst="roundRect">
              <a:avLst/>
            </a:prstGeom>
            <a:solidFill>
              <a:srgbClr val="FF00FF"/>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3200" b="1" dirty="0" smtClean="0"/>
                <a:t>عدد الأسابيع</a:t>
              </a:r>
              <a:endParaRPr lang="en-US" sz="3200" b="1" dirty="0"/>
            </a:p>
          </p:txBody>
        </p:sp>
        <p:sp>
          <p:nvSpPr>
            <p:cNvPr id="11" name="شكل بيضاوي 10"/>
            <p:cNvSpPr/>
            <p:nvPr/>
          </p:nvSpPr>
          <p:spPr>
            <a:xfrm>
              <a:off x="4143372" y="5214950"/>
              <a:ext cx="714380" cy="642942"/>
            </a:xfrm>
            <a:prstGeom prst="ellipse">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EG" sz="6000" b="1" dirty="0" smtClean="0"/>
                <a:t>4</a:t>
              </a:r>
              <a:endParaRPr lang="en-US" sz="6000" b="1" dirty="0"/>
            </a:p>
          </p:txBody>
        </p:sp>
      </p:gr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ppt_y+#ppt_h/2"/>
                                          </p:val>
                                        </p:tav>
                                        <p:tav tm="100000">
                                          <p:val>
                                            <p:strVal val="#ppt_y"/>
                                          </p:val>
                                        </p:tav>
                                      </p:tavLst>
                                    </p:anim>
                                    <p:anim calcmode="lin" valueType="num">
                                      <p:cBhvr>
                                        <p:cTn id="9" dur="500" fill="hold"/>
                                        <p:tgtEl>
                                          <p:spTgt spid="5"/>
                                        </p:tgtEl>
                                        <p:attrNameLst>
                                          <p:attrName>ppt_w</p:attrName>
                                        </p:attrNameLst>
                                      </p:cBhvr>
                                      <p:tavLst>
                                        <p:tav tm="0">
                                          <p:val>
                                            <p:strVal val="#ppt_w"/>
                                          </p:val>
                                        </p:tav>
                                        <p:tav tm="100000">
                                          <p:val>
                                            <p:strVal val="#ppt_w"/>
                                          </p:val>
                                        </p:tav>
                                      </p:tavLst>
                                    </p:anim>
                                    <p:anim calcmode="lin" valueType="num">
                                      <p:cBhvr>
                                        <p:cTn id="10" dur="500" fill="hold"/>
                                        <p:tgtEl>
                                          <p:spTgt spid="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BUZZ.WAV"/>
                                        </p:tgtEl>
                                      </p:cMediaNode>
                                    </p:audio>
                                  </p:subTnLst>
                                </p:cTn>
                              </p:par>
                              <p:par>
                                <p:cTn id="11" presetID="17"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ppt_h/2"/>
                                          </p:val>
                                        </p:tav>
                                        <p:tav tm="100000">
                                          <p:val>
                                            <p:strVal val="#ppt_y"/>
                                          </p:val>
                                        </p:tav>
                                      </p:tavLst>
                                    </p:anim>
                                    <p:anim calcmode="lin" valueType="num">
                                      <p:cBhvr>
                                        <p:cTn id="15" dur="500" fill="hold"/>
                                        <p:tgtEl>
                                          <p:spTgt spid="6"/>
                                        </p:tgtEl>
                                        <p:attrNameLst>
                                          <p:attrName>ppt_w</p:attrName>
                                        </p:attrNameLst>
                                      </p:cBhvr>
                                      <p:tavLst>
                                        <p:tav tm="0">
                                          <p:val>
                                            <p:strVal val="#ppt_w"/>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3" name="BUZZ.WAV"/>
                                        </p:tgtEl>
                                      </p:cMediaNode>
                                    </p:audio>
                                  </p:sub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down)">
                                      <p:cBhvr>
                                        <p:cTn id="21" dur="500"/>
                                        <p:tgtEl>
                                          <p:spTgt spid="2"/>
                                        </p:tgtEl>
                                      </p:cBhvr>
                                    </p:animEffect>
                                  </p:childTnLst>
                                  <p:subTnLst>
                                    <p:audio>
                                      <p:cMediaNode>
                                        <p:cTn display="0" masterRel="sameClick">
                                          <p:stCondLst>
                                            <p:cond evt="begin" delay="0">
                                              <p:tn val="19"/>
                                            </p:cond>
                                          </p:stCondLst>
                                          <p:endCondLst>
                                            <p:cond evt="onStopAudio" delay="0">
                                              <p:tgtEl>
                                                <p:sldTgt/>
                                              </p:tgtEl>
                                            </p:cond>
                                          </p:endCondLst>
                                        </p:cTn>
                                        <p:tgtEl>
                                          <p:sndTgt r:embed="rId4" name="1004 - scratch meta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rot="5400000">
            <a:off x="3592249" y="-1592016"/>
            <a:ext cx="1959503" cy="5143536"/>
            <a:chOff x="633333" y="3181519"/>
            <a:chExt cx="8294738" cy="3099899"/>
          </a:xfrm>
          <a:noFill/>
        </p:grpSpPr>
        <p:sp>
          <p:nvSpPr>
            <p:cNvPr id="11" name="Rectangle 10"/>
            <p:cNvSpPr/>
            <p:nvPr/>
          </p:nvSpPr>
          <p:spPr>
            <a:xfrm>
              <a:off x="2071677" y="3286779"/>
              <a:ext cx="5214416" cy="28578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pic>
          <p:nvPicPr>
            <p:cNvPr id="10249" name="Picture 10" descr="Westmort.wmf"/>
            <p:cNvPicPr>
              <a:picLocks noChangeAspect="1"/>
            </p:cNvPicPr>
            <p:nvPr/>
          </p:nvPicPr>
          <p:blipFill>
            <a:blip r:embed="rId5" cstate="print">
              <a:lum bright="40000" contrast="40000"/>
            </a:blip>
            <a:stretch>
              <a:fillRect/>
            </a:stretch>
          </p:blipFill>
          <p:spPr bwMode="auto">
            <a:xfrm rot="16200000">
              <a:off x="3230752" y="584100"/>
              <a:ext cx="3099899" cy="8294738"/>
            </a:xfrm>
            <a:prstGeom prst="roundRect">
              <a:avLst/>
            </a:prstGeom>
            <a:grpFill/>
            <a:ln w="9525">
              <a:noFill/>
              <a:miter lim="800000"/>
              <a:headEnd/>
              <a:tailEnd/>
            </a:ln>
          </p:spPr>
        </p:pic>
      </p:grpSp>
      <p:pic>
        <p:nvPicPr>
          <p:cNvPr id="10" name="Picture 9" descr="BANNR029.WMF"/>
          <p:cNvPicPr>
            <a:picLocks noChangeAspect="1"/>
          </p:cNvPicPr>
          <p:nvPr/>
        </p:nvPicPr>
        <p:blipFill>
          <a:blip r:embed="rId6" cstate="print"/>
          <a:stretch>
            <a:fillRect/>
          </a:stretch>
        </p:blipFill>
        <p:spPr bwMode="auto">
          <a:xfrm>
            <a:off x="109351" y="2000264"/>
            <a:ext cx="8925298" cy="4857760"/>
          </a:xfrm>
          <a:prstGeom prst="rect">
            <a:avLst/>
          </a:prstGeom>
          <a:noFill/>
          <a:ln w="9525">
            <a:noFill/>
            <a:miter lim="800000"/>
            <a:headEnd/>
            <a:tailEnd/>
          </a:ln>
        </p:spPr>
      </p:pic>
      <p:sp>
        <p:nvSpPr>
          <p:cNvPr id="14" name="Rectangle 13"/>
          <p:cNvSpPr>
            <a:spLocks noChangeArrowheads="1"/>
          </p:cNvSpPr>
          <p:nvPr/>
        </p:nvSpPr>
        <p:spPr bwMode="auto">
          <a:xfrm>
            <a:off x="428596" y="2285992"/>
            <a:ext cx="8286808" cy="4401205"/>
          </a:xfrm>
          <a:prstGeom prst="rect">
            <a:avLst/>
          </a:prstGeom>
          <a:noFill/>
          <a:ln w="9525">
            <a:noFill/>
            <a:miter lim="800000"/>
            <a:headEnd/>
            <a:tailEnd/>
          </a:ln>
        </p:spPr>
        <p:txBody>
          <a:bodyPr wrap="square" anchor="ctr">
            <a:spAutoFit/>
          </a:bodyPr>
          <a:lstStyle/>
          <a:p>
            <a:pPr algn="ctr" rtl="1"/>
            <a:r>
              <a:rPr lang="ar-SA" sz="4000" b="1" dirty="0" smtClean="0">
                <a:solidFill>
                  <a:srgbClr val="006600"/>
                </a:solidFill>
              </a:rPr>
              <a:t>تقوم على تصوير موقف محدد، يتأثر </a:t>
            </a:r>
            <a:r>
              <a:rPr lang="ar-SA" sz="4000" b="1" dirty="0" err="1" smtClean="0">
                <a:solidFill>
                  <a:srgbClr val="006600"/>
                </a:solidFill>
              </a:rPr>
              <a:t>به</a:t>
            </a:r>
            <a:r>
              <a:rPr lang="ar-SA" sz="4000" b="1" dirty="0" smtClean="0">
                <a:solidFill>
                  <a:srgbClr val="006600"/>
                </a:solidFill>
              </a:rPr>
              <a:t> الكاتب ويعبر عنه. ووحدة الحدث أساس في القصة القصيرة؛ ولهذا تكون كل عناصرها خاضعة لتصوير الحدث وحده حتى يبلغ غايته. بل نجد كل كلمة فيها تؤدي دورًا لا تغني فيه كلمة عن سواها، ولا يستعين كاتبها بالوصف لذاته، بل للمساهمة في نمو الحدث.</a:t>
            </a:r>
            <a:endParaRPr lang="en-US" sz="4000" dirty="0">
              <a:solidFill>
                <a:srgbClr val="006600"/>
              </a:solidFill>
            </a:endParaRPr>
          </a:p>
        </p:txBody>
      </p:sp>
      <p:sp>
        <p:nvSpPr>
          <p:cNvPr id="12" name="مستطيل 11"/>
          <p:cNvSpPr/>
          <p:nvPr/>
        </p:nvSpPr>
        <p:spPr>
          <a:xfrm>
            <a:off x="2786050" y="642918"/>
            <a:ext cx="3191899" cy="1015663"/>
          </a:xfrm>
          <a:prstGeom prst="rect">
            <a:avLst/>
          </a:prstGeom>
        </p:spPr>
        <p:txBody>
          <a:bodyPr wrap="none">
            <a:spAutoFit/>
          </a:bodyPr>
          <a:lstStyle/>
          <a:p>
            <a:r>
              <a:rPr lang="ar-SA" sz="6000" b="1" dirty="0" smtClean="0">
                <a:solidFill>
                  <a:srgbClr val="000066"/>
                </a:solidFill>
              </a:rPr>
              <a:t>وحدة الحدث</a:t>
            </a:r>
            <a:endParaRPr lang="en-US" sz="6000" dirty="0">
              <a:solidFill>
                <a:srgbClr val="000066"/>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250 - tiny cymbal tick.wav"/>
                                        </p:tgtEl>
                                      </p:cMediaNode>
                                    </p:audio>
                                  </p:subTnLst>
                                </p:cTn>
                              </p:par>
                              <p:par>
                                <p:cTn id="8" presetID="2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edge">
                                      <p:cBhvr>
                                        <p:cTn id="10" dur="1000"/>
                                        <p:tgtEl>
                                          <p:spTgt spid="12"/>
                                        </p:tgtEl>
                                      </p:cBhvr>
                                    </p:animEffect>
                                  </p:childTnLst>
                                  <p:subTnLst>
                                    <p:audio>
                                      <p:cMediaNode>
                                        <p:cTn display="0" masterRel="sameClick">
                                          <p:stCondLst>
                                            <p:cond evt="begin" delay="0">
                                              <p:tn val="8"/>
                                            </p:cond>
                                          </p:stCondLst>
                                          <p:endCondLst>
                                            <p:cond evt="onStopAudio" delay="0">
                                              <p:tgtEl>
                                                <p:sldTgt/>
                                              </p:tgtEl>
                                            </p:cond>
                                          </p:endCondLst>
                                        </p:cTn>
                                        <p:tgtEl>
                                          <p:sndTgt r:embed="rId3" name="1250 - tiny cymbal tick.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cached_accuracy3.wav"/>
                                        </p:tgtEl>
                                      </p:cMediaNode>
                                    </p:audio>
                                  </p:subTnLst>
                                </p:cTn>
                              </p:par>
                              <p:par>
                                <p:cTn id="17" presetID="2" presetClass="entr" presetSubtype="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rot="5400000">
            <a:off x="3592249" y="-1592016"/>
            <a:ext cx="1959503" cy="5143536"/>
            <a:chOff x="633333" y="3181519"/>
            <a:chExt cx="8294738" cy="3099899"/>
          </a:xfrm>
          <a:noFill/>
        </p:grpSpPr>
        <p:sp>
          <p:nvSpPr>
            <p:cNvPr id="11" name="Rectangle 10"/>
            <p:cNvSpPr/>
            <p:nvPr/>
          </p:nvSpPr>
          <p:spPr>
            <a:xfrm>
              <a:off x="2071677" y="3286779"/>
              <a:ext cx="5214416" cy="28578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pic>
          <p:nvPicPr>
            <p:cNvPr id="10249" name="Picture 10" descr="Westmort.wmf"/>
            <p:cNvPicPr>
              <a:picLocks noChangeAspect="1"/>
            </p:cNvPicPr>
            <p:nvPr/>
          </p:nvPicPr>
          <p:blipFill>
            <a:blip r:embed="rId5" cstate="print">
              <a:lum bright="40000" contrast="40000"/>
            </a:blip>
            <a:stretch>
              <a:fillRect/>
            </a:stretch>
          </p:blipFill>
          <p:spPr bwMode="auto">
            <a:xfrm rot="16200000">
              <a:off x="3230752" y="584100"/>
              <a:ext cx="3099899" cy="8294738"/>
            </a:xfrm>
            <a:prstGeom prst="roundRect">
              <a:avLst/>
            </a:prstGeom>
            <a:grpFill/>
            <a:ln w="9525">
              <a:noFill/>
              <a:miter lim="800000"/>
              <a:headEnd/>
              <a:tailEnd/>
            </a:ln>
          </p:spPr>
        </p:pic>
      </p:grpSp>
      <p:pic>
        <p:nvPicPr>
          <p:cNvPr id="10" name="Picture 9" descr="BANNR029.WMF"/>
          <p:cNvPicPr>
            <a:picLocks noChangeAspect="1"/>
          </p:cNvPicPr>
          <p:nvPr/>
        </p:nvPicPr>
        <p:blipFill>
          <a:blip r:embed="rId6" cstate="print"/>
          <a:stretch>
            <a:fillRect/>
          </a:stretch>
        </p:blipFill>
        <p:spPr bwMode="auto">
          <a:xfrm>
            <a:off x="109351" y="2000264"/>
            <a:ext cx="8925298" cy="4857760"/>
          </a:xfrm>
          <a:prstGeom prst="rect">
            <a:avLst/>
          </a:prstGeom>
          <a:noFill/>
          <a:ln w="9525">
            <a:noFill/>
            <a:miter lim="800000"/>
            <a:headEnd/>
            <a:tailEnd/>
          </a:ln>
        </p:spPr>
      </p:pic>
      <p:sp>
        <p:nvSpPr>
          <p:cNvPr id="14" name="Rectangle 13"/>
          <p:cNvSpPr>
            <a:spLocks noChangeArrowheads="1"/>
          </p:cNvSpPr>
          <p:nvPr/>
        </p:nvSpPr>
        <p:spPr bwMode="auto">
          <a:xfrm>
            <a:off x="428596" y="3204520"/>
            <a:ext cx="8286808" cy="2800767"/>
          </a:xfrm>
          <a:prstGeom prst="rect">
            <a:avLst/>
          </a:prstGeom>
          <a:noFill/>
          <a:ln w="9525">
            <a:noFill/>
            <a:miter lim="800000"/>
            <a:headEnd/>
            <a:tailEnd/>
          </a:ln>
        </p:spPr>
        <p:txBody>
          <a:bodyPr wrap="square" anchor="ctr">
            <a:spAutoFit/>
          </a:bodyPr>
          <a:lstStyle/>
          <a:p>
            <a:pPr algn="ctr" rtl="1"/>
            <a:r>
              <a:rPr lang="ar-SA" sz="4400" b="1" dirty="0" smtClean="0">
                <a:solidFill>
                  <a:srgbClr val="006600"/>
                </a:solidFill>
              </a:rPr>
              <a:t>تلك الحادثة التي تعبر عنها القصة القصيرة تكون في إطار زمان واحد، ومكان واحد، ولو تعددت الحوادث لتعددت تبعًا لذلك أزمنتها وأمكنتها.</a:t>
            </a:r>
            <a:endParaRPr lang="en-US" sz="4400" dirty="0">
              <a:solidFill>
                <a:srgbClr val="006600"/>
              </a:solidFill>
            </a:endParaRPr>
          </a:p>
        </p:txBody>
      </p:sp>
      <p:sp>
        <p:nvSpPr>
          <p:cNvPr id="12" name="مستطيل 11"/>
          <p:cNvSpPr/>
          <p:nvPr/>
        </p:nvSpPr>
        <p:spPr>
          <a:xfrm>
            <a:off x="2857488" y="357166"/>
            <a:ext cx="3500462" cy="1754326"/>
          </a:xfrm>
          <a:prstGeom prst="rect">
            <a:avLst/>
          </a:prstGeom>
        </p:spPr>
        <p:txBody>
          <a:bodyPr wrap="square">
            <a:spAutoFit/>
          </a:bodyPr>
          <a:lstStyle/>
          <a:p>
            <a:pPr algn="ctr"/>
            <a:r>
              <a:rPr lang="ar-SA" sz="5400" b="1" dirty="0" smtClean="0">
                <a:solidFill>
                  <a:srgbClr val="000066"/>
                </a:solidFill>
              </a:rPr>
              <a:t>وحدة الزمان والمكان</a:t>
            </a:r>
            <a:endParaRPr lang="en-US" sz="5400" dirty="0">
              <a:solidFill>
                <a:srgbClr val="000066"/>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250 - tiny cymbal tick.wav"/>
                                        </p:tgtEl>
                                      </p:cMediaNode>
                                    </p:audio>
                                  </p:subTnLst>
                                </p:cTn>
                              </p:par>
                              <p:par>
                                <p:cTn id="8" presetID="2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edge">
                                      <p:cBhvr>
                                        <p:cTn id="10" dur="1000"/>
                                        <p:tgtEl>
                                          <p:spTgt spid="12"/>
                                        </p:tgtEl>
                                      </p:cBhvr>
                                    </p:animEffect>
                                  </p:childTnLst>
                                  <p:subTnLst>
                                    <p:audio>
                                      <p:cMediaNode>
                                        <p:cTn display="0" masterRel="sameClick">
                                          <p:stCondLst>
                                            <p:cond evt="begin" delay="0">
                                              <p:tn val="8"/>
                                            </p:cond>
                                          </p:stCondLst>
                                          <p:endCondLst>
                                            <p:cond evt="onStopAudio" delay="0">
                                              <p:tgtEl>
                                                <p:sldTgt/>
                                              </p:tgtEl>
                                            </p:cond>
                                          </p:endCondLst>
                                        </p:cTn>
                                        <p:tgtEl>
                                          <p:sndTgt r:embed="rId3" name="1250 - tiny cymbal tick.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cached_accuracy3.wav"/>
                                        </p:tgtEl>
                                      </p:cMediaNode>
                                    </p:audio>
                                  </p:subTnLst>
                                </p:cTn>
                              </p:par>
                              <p:par>
                                <p:cTn id="17" presetID="2" presetClass="entr" presetSubtype="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rot="5400000">
            <a:off x="3592249" y="-1592016"/>
            <a:ext cx="1959503" cy="5143536"/>
            <a:chOff x="633333" y="3181519"/>
            <a:chExt cx="8294738" cy="3099899"/>
          </a:xfrm>
          <a:noFill/>
        </p:grpSpPr>
        <p:sp>
          <p:nvSpPr>
            <p:cNvPr id="11" name="Rectangle 10"/>
            <p:cNvSpPr/>
            <p:nvPr/>
          </p:nvSpPr>
          <p:spPr>
            <a:xfrm>
              <a:off x="2071677" y="3286779"/>
              <a:ext cx="5214416" cy="28578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pic>
          <p:nvPicPr>
            <p:cNvPr id="10249" name="Picture 10" descr="Westmort.wmf"/>
            <p:cNvPicPr>
              <a:picLocks noChangeAspect="1"/>
            </p:cNvPicPr>
            <p:nvPr/>
          </p:nvPicPr>
          <p:blipFill>
            <a:blip r:embed="rId5" cstate="print">
              <a:lum bright="40000" contrast="40000"/>
            </a:blip>
            <a:stretch>
              <a:fillRect/>
            </a:stretch>
          </p:blipFill>
          <p:spPr bwMode="auto">
            <a:xfrm rot="16200000">
              <a:off x="3230752" y="584100"/>
              <a:ext cx="3099899" cy="8294738"/>
            </a:xfrm>
            <a:prstGeom prst="roundRect">
              <a:avLst/>
            </a:prstGeom>
            <a:grpFill/>
            <a:ln w="9525">
              <a:noFill/>
              <a:miter lim="800000"/>
              <a:headEnd/>
              <a:tailEnd/>
            </a:ln>
          </p:spPr>
        </p:pic>
      </p:grpSp>
      <p:pic>
        <p:nvPicPr>
          <p:cNvPr id="10" name="Picture 9" descr="BANNR029.WMF"/>
          <p:cNvPicPr>
            <a:picLocks noChangeAspect="1"/>
          </p:cNvPicPr>
          <p:nvPr/>
        </p:nvPicPr>
        <p:blipFill>
          <a:blip r:embed="rId6" cstate="print"/>
          <a:stretch>
            <a:fillRect/>
          </a:stretch>
        </p:blipFill>
        <p:spPr bwMode="auto">
          <a:xfrm>
            <a:off x="109351" y="2000264"/>
            <a:ext cx="8925298" cy="4857760"/>
          </a:xfrm>
          <a:prstGeom prst="rect">
            <a:avLst/>
          </a:prstGeom>
          <a:noFill/>
          <a:ln w="9525">
            <a:noFill/>
            <a:miter lim="800000"/>
            <a:headEnd/>
            <a:tailEnd/>
          </a:ln>
        </p:spPr>
      </p:pic>
      <p:sp>
        <p:nvSpPr>
          <p:cNvPr id="14" name="Rectangle 13"/>
          <p:cNvSpPr>
            <a:spLocks noChangeArrowheads="1"/>
          </p:cNvSpPr>
          <p:nvPr/>
        </p:nvSpPr>
        <p:spPr bwMode="auto">
          <a:xfrm>
            <a:off x="428596" y="3204520"/>
            <a:ext cx="8286808" cy="2800767"/>
          </a:xfrm>
          <a:prstGeom prst="rect">
            <a:avLst/>
          </a:prstGeom>
          <a:noFill/>
          <a:ln w="9525">
            <a:noFill/>
            <a:miter lim="800000"/>
            <a:headEnd/>
            <a:tailEnd/>
          </a:ln>
        </p:spPr>
        <p:txBody>
          <a:bodyPr wrap="square" anchor="ctr">
            <a:spAutoFit/>
          </a:bodyPr>
          <a:lstStyle/>
          <a:p>
            <a:pPr algn="ctr" rtl="1"/>
            <a:r>
              <a:rPr lang="ar-SA" sz="4400" b="1" dirty="0" smtClean="0">
                <a:solidFill>
                  <a:srgbClr val="006600"/>
                </a:solidFill>
              </a:rPr>
              <a:t>تميّزها رغم صغرها بأن لها بداية، ووسطًا، ونهاية، ويمكن ملاحظة ذلك ومعرفة إجادة الكاتب أو إخفاقه في كل عنصر من العناصر السابقة. </a:t>
            </a:r>
            <a:endParaRPr lang="en-US" sz="4400" dirty="0">
              <a:solidFill>
                <a:srgbClr val="006600"/>
              </a:solidFill>
            </a:endParaRPr>
          </a:p>
        </p:txBody>
      </p:sp>
      <p:sp>
        <p:nvSpPr>
          <p:cNvPr id="12" name="مستطيل 11"/>
          <p:cNvSpPr/>
          <p:nvPr/>
        </p:nvSpPr>
        <p:spPr>
          <a:xfrm>
            <a:off x="2857488" y="357166"/>
            <a:ext cx="3500462" cy="1754326"/>
          </a:xfrm>
          <a:prstGeom prst="rect">
            <a:avLst/>
          </a:prstGeom>
        </p:spPr>
        <p:txBody>
          <a:bodyPr wrap="square">
            <a:spAutoFit/>
          </a:bodyPr>
          <a:lstStyle/>
          <a:p>
            <a:pPr algn="ctr"/>
            <a:r>
              <a:rPr lang="ar-SA" sz="5400" b="1" dirty="0" smtClean="0">
                <a:solidFill>
                  <a:srgbClr val="000066"/>
                </a:solidFill>
              </a:rPr>
              <a:t>البناء الفني الخاص</a:t>
            </a:r>
            <a:endParaRPr lang="en-US" sz="5400" dirty="0">
              <a:solidFill>
                <a:srgbClr val="000066"/>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250 - tiny cymbal tick.wav"/>
                                        </p:tgtEl>
                                      </p:cMediaNode>
                                    </p:audio>
                                  </p:subTnLst>
                                </p:cTn>
                              </p:par>
                              <p:par>
                                <p:cTn id="8" presetID="2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edge">
                                      <p:cBhvr>
                                        <p:cTn id="10" dur="1000"/>
                                        <p:tgtEl>
                                          <p:spTgt spid="12"/>
                                        </p:tgtEl>
                                      </p:cBhvr>
                                    </p:animEffect>
                                  </p:childTnLst>
                                  <p:subTnLst>
                                    <p:audio>
                                      <p:cMediaNode>
                                        <p:cTn display="0" masterRel="sameClick">
                                          <p:stCondLst>
                                            <p:cond evt="begin" delay="0">
                                              <p:tn val="8"/>
                                            </p:cond>
                                          </p:stCondLst>
                                          <p:endCondLst>
                                            <p:cond evt="onStopAudio" delay="0">
                                              <p:tgtEl>
                                                <p:sldTgt/>
                                              </p:tgtEl>
                                            </p:cond>
                                          </p:endCondLst>
                                        </p:cTn>
                                        <p:tgtEl>
                                          <p:sndTgt r:embed="rId3" name="1250 - tiny cymbal tick.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cached_accuracy3.wav"/>
                                        </p:tgtEl>
                                      </p:cMediaNode>
                                    </p:audio>
                                  </p:subTnLst>
                                </p:cTn>
                              </p:par>
                              <p:par>
                                <p:cTn id="17" presetID="2" presetClass="entr" presetSubtype="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rot="5400000">
            <a:off x="3592249" y="-1592016"/>
            <a:ext cx="1959503" cy="5143536"/>
            <a:chOff x="633333" y="3181519"/>
            <a:chExt cx="8294738" cy="3099899"/>
          </a:xfrm>
          <a:noFill/>
        </p:grpSpPr>
        <p:sp>
          <p:nvSpPr>
            <p:cNvPr id="11" name="Rectangle 10"/>
            <p:cNvSpPr/>
            <p:nvPr/>
          </p:nvSpPr>
          <p:spPr>
            <a:xfrm>
              <a:off x="2071677" y="3286779"/>
              <a:ext cx="5214416" cy="285780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pic>
          <p:nvPicPr>
            <p:cNvPr id="10249" name="Picture 10" descr="Westmort.wmf"/>
            <p:cNvPicPr>
              <a:picLocks noChangeAspect="1"/>
            </p:cNvPicPr>
            <p:nvPr/>
          </p:nvPicPr>
          <p:blipFill>
            <a:blip r:embed="rId5" cstate="print">
              <a:lum bright="40000" contrast="40000"/>
            </a:blip>
            <a:stretch>
              <a:fillRect/>
            </a:stretch>
          </p:blipFill>
          <p:spPr bwMode="auto">
            <a:xfrm rot="16200000">
              <a:off x="3230752" y="584100"/>
              <a:ext cx="3099899" cy="8294738"/>
            </a:xfrm>
            <a:prstGeom prst="roundRect">
              <a:avLst/>
            </a:prstGeom>
            <a:grpFill/>
            <a:ln w="9525">
              <a:noFill/>
              <a:miter lim="800000"/>
              <a:headEnd/>
              <a:tailEnd/>
            </a:ln>
          </p:spPr>
        </p:pic>
      </p:grpSp>
      <p:pic>
        <p:nvPicPr>
          <p:cNvPr id="10" name="Picture 9" descr="BANNR029.WMF"/>
          <p:cNvPicPr>
            <a:picLocks noChangeAspect="1"/>
          </p:cNvPicPr>
          <p:nvPr/>
        </p:nvPicPr>
        <p:blipFill>
          <a:blip r:embed="rId6" cstate="print"/>
          <a:stretch>
            <a:fillRect/>
          </a:stretch>
        </p:blipFill>
        <p:spPr bwMode="auto">
          <a:xfrm>
            <a:off x="109351" y="2000264"/>
            <a:ext cx="8925298" cy="4857760"/>
          </a:xfrm>
          <a:prstGeom prst="rect">
            <a:avLst/>
          </a:prstGeom>
          <a:noFill/>
          <a:ln w="9525">
            <a:noFill/>
            <a:miter lim="800000"/>
            <a:headEnd/>
            <a:tailEnd/>
          </a:ln>
        </p:spPr>
      </p:pic>
      <p:sp>
        <p:nvSpPr>
          <p:cNvPr id="14" name="Rectangle 13"/>
          <p:cNvSpPr>
            <a:spLocks noChangeArrowheads="1"/>
          </p:cNvSpPr>
          <p:nvPr/>
        </p:nvSpPr>
        <p:spPr bwMode="auto">
          <a:xfrm>
            <a:off x="428596" y="3204520"/>
            <a:ext cx="8286808" cy="2800767"/>
          </a:xfrm>
          <a:prstGeom prst="rect">
            <a:avLst/>
          </a:prstGeom>
          <a:noFill/>
          <a:ln w="9525">
            <a:noFill/>
            <a:miter lim="800000"/>
            <a:headEnd/>
            <a:tailEnd/>
          </a:ln>
        </p:spPr>
        <p:txBody>
          <a:bodyPr wrap="square" anchor="ctr">
            <a:spAutoFit/>
          </a:bodyPr>
          <a:lstStyle/>
          <a:p>
            <a:pPr algn="ctr" rtl="1"/>
            <a:r>
              <a:rPr lang="ar-SA" sz="4400" b="1" dirty="0" smtClean="0">
                <a:solidFill>
                  <a:srgbClr val="006600"/>
                </a:solidFill>
              </a:rPr>
              <a:t>تسعى القصة القصيرة إلى مزيد من التكثيف، والرمز في الأسلوب، حتى إنها لتبدو في بعض نماذجها قريبة في أسلوبها وبنائها اللغوي من لغة الشعر. </a:t>
            </a:r>
            <a:endParaRPr lang="en-US" sz="4400" dirty="0">
              <a:solidFill>
                <a:srgbClr val="006600"/>
              </a:solidFill>
            </a:endParaRPr>
          </a:p>
        </p:txBody>
      </p:sp>
      <p:sp>
        <p:nvSpPr>
          <p:cNvPr id="12" name="مستطيل 11"/>
          <p:cNvSpPr/>
          <p:nvPr/>
        </p:nvSpPr>
        <p:spPr>
          <a:xfrm>
            <a:off x="2928926" y="428604"/>
            <a:ext cx="3500462" cy="1200329"/>
          </a:xfrm>
          <a:prstGeom prst="rect">
            <a:avLst/>
          </a:prstGeom>
        </p:spPr>
        <p:txBody>
          <a:bodyPr wrap="square">
            <a:spAutoFit/>
          </a:bodyPr>
          <a:lstStyle/>
          <a:p>
            <a:pPr algn="ctr"/>
            <a:r>
              <a:rPr lang="ar-SA" sz="7200" b="1" dirty="0" smtClean="0">
                <a:solidFill>
                  <a:srgbClr val="000066"/>
                </a:solidFill>
              </a:rPr>
              <a:t>الإيجاز</a:t>
            </a:r>
            <a:endParaRPr lang="en-US" sz="7200" dirty="0">
              <a:solidFill>
                <a:srgbClr val="000066"/>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1250 - tiny cymbal tick.wav"/>
                                        </p:tgtEl>
                                      </p:cMediaNode>
                                    </p:audio>
                                  </p:subTnLst>
                                </p:cTn>
                              </p:par>
                              <p:par>
                                <p:cTn id="8" presetID="2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edge">
                                      <p:cBhvr>
                                        <p:cTn id="10" dur="1000"/>
                                        <p:tgtEl>
                                          <p:spTgt spid="12"/>
                                        </p:tgtEl>
                                      </p:cBhvr>
                                    </p:animEffect>
                                  </p:childTnLst>
                                  <p:subTnLst>
                                    <p:audio>
                                      <p:cMediaNode>
                                        <p:cTn display="0" masterRel="sameClick">
                                          <p:stCondLst>
                                            <p:cond evt="begin" delay="0">
                                              <p:tn val="8"/>
                                            </p:cond>
                                          </p:stCondLst>
                                          <p:endCondLst>
                                            <p:cond evt="onStopAudio" delay="0">
                                              <p:tgtEl>
                                                <p:sldTgt/>
                                              </p:tgtEl>
                                            </p:cond>
                                          </p:endCondLst>
                                        </p:cTn>
                                        <p:tgtEl>
                                          <p:sndTgt r:embed="rId3" name="1250 - tiny cymbal tick.wav"/>
                                        </p:tgtEl>
                                      </p:cMediaNode>
                                    </p:audio>
                                  </p:subTnLst>
                                </p:cTn>
                              </p:par>
                            </p:childTnLst>
                          </p:cTn>
                        </p:par>
                      </p:childTnLst>
                    </p:cTn>
                  </p:par>
                  <p:par>
                    <p:cTn id="11" fill="hold">
                      <p:stCondLst>
                        <p:cond delay="indefinite"/>
                      </p:stCondLst>
                      <p:childTnLst>
                        <p:par>
                          <p:cTn id="12" fill="hold">
                            <p:stCondLst>
                              <p:cond delay="0"/>
                            </p:stCondLst>
                            <p:childTnLst>
                              <p:par>
                                <p:cTn id="13" presetID="2" presetClass="entr" presetSubtype="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1+#ppt_w/2"/>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cached_accuracy3.wav"/>
                                        </p:tgtEl>
                                      </p:cMediaNode>
                                    </p:audio>
                                  </p:subTnLst>
                                </p:cTn>
                              </p:par>
                              <p:par>
                                <p:cTn id="17" presetID="2" presetClass="entr" presetSubtype="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my computer.png"/>
          <p:cNvPicPr>
            <a:picLocks noChangeAspect="1"/>
          </p:cNvPicPr>
          <p:nvPr/>
        </p:nvPicPr>
        <p:blipFill>
          <a:blip r:embed="rId4" cstate="print">
            <a:lum bright="-20000" contrast="40000"/>
          </a:blip>
          <a:stretch>
            <a:fillRect/>
          </a:stretch>
        </p:blipFill>
        <p:spPr bwMode="auto">
          <a:xfrm>
            <a:off x="-252536" y="2132856"/>
            <a:ext cx="9900592" cy="1655763"/>
          </a:xfrm>
          <a:prstGeom prst="rect">
            <a:avLst/>
          </a:prstGeom>
          <a:noFill/>
          <a:ln w="9525">
            <a:noFill/>
            <a:miter lim="800000"/>
            <a:headEnd/>
            <a:tailEnd/>
          </a:ln>
        </p:spPr>
      </p:pic>
      <p:sp>
        <p:nvSpPr>
          <p:cNvPr id="3" name="TextBox 5"/>
          <p:cNvSpPr txBox="1"/>
          <p:nvPr/>
        </p:nvSpPr>
        <p:spPr>
          <a:xfrm flipH="1">
            <a:off x="503040" y="2453620"/>
            <a:ext cx="7574034" cy="830997"/>
          </a:xfrm>
          <a:prstGeom prst="rect">
            <a:avLst/>
          </a:prstGeom>
          <a:noFill/>
        </p:spPr>
        <p:txBody>
          <a:bodyPr wrap="square" rtlCol="1">
            <a:spAutoFit/>
          </a:bodyPr>
          <a:lstStyle/>
          <a:p>
            <a:pPr algn="ctr" rtl="1" fontAlgn="auto">
              <a:spcBef>
                <a:spcPts val="0"/>
              </a:spcBef>
              <a:spcAft>
                <a:spcPts val="0"/>
              </a:spcAft>
              <a:defRPr/>
            </a:pPr>
            <a:r>
              <a:rPr lang="ar-SA" sz="4800" b="1" dirty="0" smtClean="0">
                <a:solidFill>
                  <a:srgbClr val="0033CC"/>
                </a:solidFill>
              </a:rPr>
              <a:t>ثانياً: </a:t>
            </a:r>
            <a:r>
              <a:rPr lang="ar-SA" sz="4800" b="1" dirty="0" err="1" smtClean="0">
                <a:solidFill>
                  <a:srgbClr val="0033CC"/>
                </a:solidFill>
                <a:latin typeface="Times New Roman" pitchFamily="18" charset="0"/>
                <a:ea typeface="Calibri" pitchFamily="34" charset="0"/>
                <a:cs typeface="Times New Roman" pitchFamily="18" charset="0"/>
              </a:rPr>
              <a:t>الرواية </a:t>
            </a:r>
            <a:r>
              <a:rPr lang="ar-SA" sz="4800" b="1" dirty="0" smtClean="0">
                <a:solidFill>
                  <a:srgbClr val="0033CC"/>
                </a:solidFill>
                <a:latin typeface="Times New Roman" pitchFamily="18" charset="0"/>
                <a:ea typeface="Calibri" pitchFamily="34" charset="0"/>
                <a:cs typeface="Times New Roman" pitchFamily="18" charset="0"/>
              </a:rPr>
              <a:t>(القصة</a:t>
            </a:r>
            <a:r>
              <a:rPr lang="ar-SA" sz="4800" b="1" dirty="0" err="1" smtClean="0">
                <a:solidFill>
                  <a:srgbClr val="0033CC"/>
                </a:solidFill>
                <a:latin typeface="Times New Roman" pitchFamily="18" charset="0"/>
                <a:ea typeface="Calibri" pitchFamily="34" charset="0"/>
                <a:cs typeface="Times New Roman" pitchFamily="18" charset="0"/>
              </a:rPr>
              <a:t>):</a:t>
            </a:r>
            <a:r>
              <a:rPr lang="ar-SA" sz="4800" b="1" dirty="0" smtClean="0">
                <a:solidFill>
                  <a:srgbClr val="0033CC"/>
                </a:solidFill>
                <a:latin typeface="Times New Roman" pitchFamily="18" charset="0"/>
                <a:ea typeface="Calibri" pitchFamily="34" charset="0"/>
                <a:cs typeface="Times New Roman" pitchFamily="18" charset="0"/>
              </a:rPr>
              <a:t> </a:t>
            </a:r>
            <a:endParaRPr lang="en-US" sz="4800" dirty="0">
              <a:solidFill>
                <a:srgbClr val="0033CC"/>
              </a:solidFill>
              <a:latin typeface="+mn-lt"/>
              <a:cs typeface="+mn-cs"/>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45">
                                          <p:stCondLst>
                                            <p:cond delay="0"/>
                                          </p:stCondLst>
                                        </p:cTn>
                                        <p:tgtEl>
                                          <p:spTgt spid="2"/>
                                        </p:tgtEl>
                                      </p:cBhvr>
                                    </p:animEffect>
                                    <p:anim calcmode="lin" valueType="num">
                                      <p:cBhvr>
                                        <p:cTn id="8" dur="456"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2"/>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2"/>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2"/>
                                        </p:tgtEl>
                                        <p:attrNameLst>
                                          <p:attrName>ppt_y</p:attrName>
                                        </p:attrNameLst>
                                      </p:cBhvr>
                                      <p:tavLst>
                                        <p:tav tm="0" fmla="#ppt_y-sin(pi*$)/81">
                                          <p:val>
                                            <p:fltVal val="0"/>
                                          </p:val>
                                        </p:tav>
                                        <p:tav tm="100000">
                                          <p:val>
                                            <p:fltVal val="1"/>
                                          </p:val>
                                        </p:tav>
                                      </p:tavLst>
                                    </p:anim>
                                    <p:animScale>
                                      <p:cBhvr>
                                        <p:cTn id="13" dur="7">
                                          <p:stCondLst>
                                            <p:cond delay="163"/>
                                          </p:stCondLst>
                                        </p:cTn>
                                        <p:tgtEl>
                                          <p:spTgt spid="2"/>
                                        </p:tgtEl>
                                      </p:cBhvr>
                                      <p:to x="100000" y="60000"/>
                                    </p:animScale>
                                    <p:animScale>
                                      <p:cBhvr>
                                        <p:cTn id="14" dur="42" decel="50000">
                                          <p:stCondLst>
                                            <p:cond delay="169"/>
                                          </p:stCondLst>
                                        </p:cTn>
                                        <p:tgtEl>
                                          <p:spTgt spid="2"/>
                                        </p:tgtEl>
                                      </p:cBhvr>
                                      <p:to x="100000" y="100000"/>
                                    </p:animScale>
                                    <p:animScale>
                                      <p:cBhvr>
                                        <p:cTn id="15" dur="7">
                                          <p:stCondLst>
                                            <p:cond delay="328"/>
                                          </p:stCondLst>
                                        </p:cTn>
                                        <p:tgtEl>
                                          <p:spTgt spid="2"/>
                                        </p:tgtEl>
                                      </p:cBhvr>
                                      <p:to x="100000" y="80000"/>
                                    </p:animScale>
                                    <p:animScale>
                                      <p:cBhvr>
                                        <p:cTn id="16" dur="42" decel="50000">
                                          <p:stCondLst>
                                            <p:cond delay="335"/>
                                          </p:stCondLst>
                                        </p:cTn>
                                        <p:tgtEl>
                                          <p:spTgt spid="2"/>
                                        </p:tgtEl>
                                      </p:cBhvr>
                                      <p:to x="100000" y="100000"/>
                                    </p:animScale>
                                    <p:animScale>
                                      <p:cBhvr>
                                        <p:cTn id="17" dur="7">
                                          <p:stCondLst>
                                            <p:cond delay="411"/>
                                          </p:stCondLst>
                                        </p:cTn>
                                        <p:tgtEl>
                                          <p:spTgt spid="2"/>
                                        </p:tgtEl>
                                      </p:cBhvr>
                                      <p:to x="100000" y="90000"/>
                                    </p:animScale>
                                    <p:animScale>
                                      <p:cBhvr>
                                        <p:cTn id="18" dur="42" decel="50000">
                                          <p:stCondLst>
                                            <p:cond delay="417"/>
                                          </p:stCondLst>
                                        </p:cTn>
                                        <p:tgtEl>
                                          <p:spTgt spid="2"/>
                                        </p:tgtEl>
                                      </p:cBhvr>
                                      <p:to x="100000" y="100000"/>
                                    </p:animScale>
                                    <p:animScale>
                                      <p:cBhvr>
                                        <p:cTn id="19" dur="7">
                                          <p:stCondLst>
                                            <p:cond delay="452"/>
                                          </p:stCondLst>
                                        </p:cTn>
                                        <p:tgtEl>
                                          <p:spTgt spid="2"/>
                                        </p:tgtEl>
                                      </p:cBhvr>
                                      <p:to x="100000" y="95000"/>
                                    </p:animScale>
                                    <p:animScale>
                                      <p:cBhvr>
                                        <p:cTn id="20" dur="42" decel="50000">
                                          <p:stCondLst>
                                            <p:cond delay="459"/>
                                          </p:stCondLst>
                                        </p:cTn>
                                        <p:tgtEl>
                                          <p:spTgt spid="2"/>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0055 - anvil being struck.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145">
                                          <p:stCondLst>
                                            <p:cond delay="0"/>
                                          </p:stCondLst>
                                        </p:cTn>
                                        <p:tgtEl>
                                          <p:spTgt spid="3"/>
                                        </p:tgtEl>
                                      </p:cBhvr>
                                    </p:animEffect>
                                    <p:anim calcmode="lin" valueType="num">
                                      <p:cBhvr>
                                        <p:cTn id="24" dur="45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3"/>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3"/>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3"/>
                                        </p:tgtEl>
                                        <p:attrNameLst>
                                          <p:attrName>ppt_y</p:attrName>
                                        </p:attrNameLst>
                                      </p:cBhvr>
                                      <p:tavLst>
                                        <p:tav tm="0" fmla="#ppt_y-sin(pi*$)/81">
                                          <p:val>
                                            <p:fltVal val="0"/>
                                          </p:val>
                                        </p:tav>
                                        <p:tav tm="100000">
                                          <p:val>
                                            <p:fltVal val="1"/>
                                          </p:val>
                                        </p:tav>
                                      </p:tavLst>
                                    </p:anim>
                                    <p:animScale>
                                      <p:cBhvr>
                                        <p:cTn id="29" dur="7">
                                          <p:stCondLst>
                                            <p:cond delay="163"/>
                                          </p:stCondLst>
                                        </p:cTn>
                                        <p:tgtEl>
                                          <p:spTgt spid="3"/>
                                        </p:tgtEl>
                                      </p:cBhvr>
                                      <p:to x="100000" y="60000"/>
                                    </p:animScale>
                                    <p:animScale>
                                      <p:cBhvr>
                                        <p:cTn id="30" dur="42" decel="50000">
                                          <p:stCondLst>
                                            <p:cond delay="169"/>
                                          </p:stCondLst>
                                        </p:cTn>
                                        <p:tgtEl>
                                          <p:spTgt spid="3"/>
                                        </p:tgtEl>
                                      </p:cBhvr>
                                      <p:to x="100000" y="100000"/>
                                    </p:animScale>
                                    <p:animScale>
                                      <p:cBhvr>
                                        <p:cTn id="31" dur="7">
                                          <p:stCondLst>
                                            <p:cond delay="328"/>
                                          </p:stCondLst>
                                        </p:cTn>
                                        <p:tgtEl>
                                          <p:spTgt spid="3"/>
                                        </p:tgtEl>
                                      </p:cBhvr>
                                      <p:to x="100000" y="80000"/>
                                    </p:animScale>
                                    <p:animScale>
                                      <p:cBhvr>
                                        <p:cTn id="32" dur="42" decel="50000">
                                          <p:stCondLst>
                                            <p:cond delay="335"/>
                                          </p:stCondLst>
                                        </p:cTn>
                                        <p:tgtEl>
                                          <p:spTgt spid="3"/>
                                        </p:tgtEl>
                                      </p:cBhvr>
                                      <p:to x="100000" y="100000"/>
                                    </p:animScale>
                                    <p:animScale>
                                      <p:cBhvr>
                                        <p:cTn id="33" dur="7">
                                          <p:stCondLst>
                                            <p:cond delay="411"/>
                                          </p:stCondLst>
                                        </p:cTn>
                                        <p:tgtEl>
                                          <p:spTgt spid="3"/>
                                        </p:tgtEl>
                                      </p:cBhvr>
                                      <p:to x="100000" y="90000"/>
                                    </p:animScale>
                                    <p:animScale>
                                      <p:cBhvr>
                                        <p:cTn id="34" dur="42" decel="50000">
                                          <p:stCondLst>
                                            <p:cond delay="417"/>
                                          </p:stCondLst>
                                        </p:cTn>
                                        <p:tgtEl>
                                          <p:spTgt spid="3"/>
                                        </p:tgtEl>
                                      </p:cBhvr>
                                      <p:to x="100000" y="100000"/>
                                    </p:animScale>
                                    <p:animScale>
                                      <p:cBhvr>
                                        <p:cTn id="35" dur="7">
                                          <p:stCondLst>
                                            <p:cond delay="452"/>
                                          </p:stCondLst>
                                        </p:cTn>
                                        <p:tgtEl>
                                          <p:spTgt spid="3"/>
                                        </p:tgtEl>
                                      </p:cBhvr>
                                      <p:to x="100000" y="95000"/>
                                    </p:animScale>
                                    <p:animScale>
                                      <p:cBhvr>
                                        <p:cTn id="36" dur="42" decel="50000">
                                          <p:stCondLst>
                                            <p:cond delay="459"/>
                                          </p:stCondLst>
                                        </p:cTn>
                                        <p:tgtEl>
                                          <p:spTgt spid="3"/>
                                        </p:tgtEl>
                                      </p:cBhvr>
                                      <p:to x="100000" y="100000"/>
                                    </p:animScale>
                                  </p:childTnLst>
                                  <p:subTnLst>
                                    <p:audio>
                                      <p:cMediaNode>
                                        <p:cTn display="0" masterRel="sameClick">
                                          <p:stCondLst>
                                            <p:cond evt="begin" delay="0">
                                              <p:tn val="21"/>
                                            </p:cond>
                                          </p:stCondLst>
                                          <p:endCondLst>
                                            <p:cond evt="onStopAudio" delay="0">
                                              <p:tgtEl>
                                                <p:sldTgt/>
                                              </p:tgtEl>
                                            </p:cond>
                                          </p:endCondLst>
                                        </p:cTn>
                                        <p:tgtEl>
                                          <p:sndTgt r:embed="rId3" name="0055 - anvil being stru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Off-page Connector 11"/>
          <p:cNvSpPr/>
          <p:nvPr/>
        </p:nvSpPr>
        <p:spPr>
          <a:xfrm>
            <a:off x="285720" y="1052736"/>
            <a:ext cx="8572560" cy="4572008"/>
          </a:xfrm>
          <a:prstGeom prst="rect">
            <a:avLst/>
          </a:prstGeom>
          <a:blipFill>
            <a:blip r:embed="rId4" cstate="prin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sp>
        <p:nvSpPr>
          <p:cNvPr id="1025" name="Rectangle 1"/>
          <p:cNvSpPr>
            <a:spLocks noChangeArrowheads="1"/>
          </p:cNvSpPr>
          <p:nvPr/>
        </p:nvSpPr>
        <p:spPr bwMode="auto">
          <a:xfrm>
            <a:off x="642910" y="1740289"/>
            <a:ext cx="7715272"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000" b="1" i="0" u="none" strike="noStrike" cap="none" normalizeH="0" baseline="0" dirty="0" smtClean="0">
                <a:ln>
                  <a:noFill/>
                </a:ln>
                <a:solidFill>
                  <a:srgbClr val="000066"/>
                </a:solidFill>
                <a:effectLst/>
                <a:latin typeface="Times New Roman" pitchFamily="18" charset="0"/>
                <a:ea typeface="Calibri" pitchFamily="34" charset="0"/>
                <a:cs typeface="Times New Roman" pitchFamily="18" charset="0"/>
              </a:rPr>
              <a:t>الرواية (القصة): </a:t>
            </a:r>
            <a:r>
              <a:rPr kumimoji="0" lang="ar-SA" sz="4000" b="1" i="0" u="none" strike="noStrike" cap="none" normalizeH="0" baseline="0" dirty="0" smtClean="0">
                <a:ln>
                  <a:noFill/>
                </a:ln>
                <a:solidFill>
                  <a:srgbClr val="663300"/>
                </a:solidFill>
                <a:effectLst/>
                <a:latin typeface="Times New Roman" pitchFamily="18" charset="0"/>
                <a:ea typeface="Calibri" pitchFamily="34" charset="0"/>
                <a:cs typeface="Times New Roman" pitchFamily="18" charset="0"/>
              </a:rPr>
              <a:t>تمتاز عن القصة القصيرة بطولها، وكثرة حوادثها، وتعدد شخصياتها، وإثارتها لقضية كبرى، أو عدد من القضايا التي تعبر عنها من خلال الحوادث أو الأشخاص، ومن المألوف أن يكون زمانها طويلاً ممتدًّا، </a:t>
            </a:r>
            <a:endParaRPr kumimoji="0" lang="ar-SA" sz="4400" b="0" i="0" u="none" strike="noStrike" cap="none" normalizeH="0" baseline="0" dirty="0" smtClean="0">
              <a:ln>
                <a:noFill/>
              </a:ln>
              <a:solidFill>
                <a:srgbClr val="663300"/>
              </a:solidFill>
              <a:effectLst/>
              <a:latin typeface="Arial" pitchFamily="34" charset="0"/>
              <a:cs typeface="Arial" pitchFamily="34" charset="0"/>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ppt_w+.3"/>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animEffect transition="in" filter="fade">
                                      <p:cBhvr>
                                        <p:cTn id="9"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طيور البحر.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1025"/>
                                        </p:tgtEl>
                                        <p:attrNameLst>
                                          <p:attrName>style.visibility</p:attrName>
                                        </p:attrNameLst>
                                      </p:cBhvr>
                                      <p:to>
                                        <p:strVal val="visible"/>
                                      </p:to>
                                    </p:set>
                                    <p:anim calcmode="lin" valueType="num">
                                      <p:cBhvr>
                                        <p:cTn id="12" dur="1000" fill="hold"/>
                                        <p:tgtEl>
                                          <p:spTgt spid="1025"/>
                                        </p:tgtEl>
                                        <p:attrNameLst>
                                          <p:attrName>ppt_w</p:attrName>
                                        </p:attrNameLst>
                                      </p:cBhvr>
                                      <p:tavLst>
                                        <p:tav tm="0">
                                          <p:val>
                                            <p:strVal val="#ppt_w+.3"/>
                                          </p:val>
                                        </p:tav>
                                        <p:tav tm="100000">
                                          <p:val>
                                            <p:strVal val="#ppt_w"/>
                                          </p:val>
                                        </p:tav>
                                      </p:tavLst>
                                    </p:anim>
                                    <p:anim calcmode="lin" valueType="num">
                                      <p:cBhvr>
                                        <p:cTn id="13" dur="1000" fill="hold"/>
                                        <p:tgtEl>
                                          <p:spTgt spid="1025"/>
                                        </p:tgtEl>
                                        <p:attrNameLst>
                                          <p:attrName>ppt_h</p:attrName>
                                        </p:attrNameLst>
                                      </p:cBhvr>
                                      <p:tavLst>
                                        <p:tav tm="0">
                                          <p:val>
                                            <p:strVal val="#ppt_h"/>
                                          </p:val>
                                        </p:tav>
                                        <p:tav tm="100000">
                                          <p:val>
                                            <p:strVal val="#ppt_h"/>
                                          </p:val>
                                        </p:tav>
                                      </p:tavLst>
                                    </p:anim>
                                    <p:animEffect transition="in" filter="fade">
                                      <p:cBhvr>
                                        <p:cTn id="14" dur="1000"/>
                                        <p:tgtEl>
                                          <p:spTgt spid="1025"/>
                                        </p:tgtEl>
                                      </p:cBhvr>
                                    </p:animEffect>
                                  </p:childTnLst>
                                  <p:subTnLst>
                                    <p:audio>
                                      <p:cMediaNode>
                                        <p:cTn display="0" masterRel="sameClick">
                                          <p:stCondLst>
                                            <p:cond evt="begin" delay="0">
                                              <p:tn val="10"/>
                                            </p:cond>
                                          </p:stCondLst>
                                          <p:endCondLst>
                                            <p:cond evt="onStopAudio" delay="0">
                                              <p:tgtEl>
                                                <p:sldTgt/>
                                              </p:tgtEl>
                                            </p:cond>
                                          </p:endCondLst>
                                        </p:cTn>
                                        <p:tgtEl>
                                          <p:sndTgt r:embed="rId3" name="طيور البحر.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Off-page Connector 11"/>
          <p:cNvSpPr/>
          <p:nvPr/>
        </p:nvSpPr>
        <p:spPr>
          <a:xfrm>
            <a:off x="285720" y="1052736"/>
            <a:ext cx="8572560" cy="4572008"/>
          </a:xfrm>
          <a:prstGeom prst="rect">
            <a:avLst/>
          </a:prstGeom>
          <a:blipFill>
            <a:blip r:embed="rId4" cstate="prin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sp>
        <p:nvSpPr>
          <p:cNvPr id="1025" name="Rectangle 1"/>
          <p:cNvSpPr>
            <a:spLocks noChangeArrowheads="1"/>
          </p:cNvSpPr>
          <p:nvPr/>
        </p:nvSpPr>
        <p:spPr bwMode="auto">
          <a:xfrm>
            <a:off x="642910" y="2267182"/>
            <a:ext cx="7715272"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000" b="1" i="0" u="none" strike="noStrike" cap="none" normalizeH="0" baseline="0" dirty="0" smtClean="0">
                <a:ln>
                  <a:noFill/>
                </a:ln>
                <a:solidFill>
                  <a:srgbClr val="663300"/>
                </a:solidFill>
                <a:effectLst/>
                <a:latin typeface="Times New Roman" pitchFamily="18" charset="0"/>
                <a:ea typeface="Calibri" pitchFamily="34" charset="0"/>
                <a:cs typeface="Times New Roman" pitchFamily="18" charset="0"/>
              </a:rPr>
              <a:t>بل ربما اتسع البعد </a:t>
            </a:r>
            <a:r>
              <a:rPr kumimoji="0" lang="ar-SA" sz="4000" b="1" i="0" u="none" strike="noStrike" cap="none" normalizeH="0" baseline="0" dirty="0" err="1" smtClean="0">
                <a:ln>
                  <a:noFill/>
                </a:ln>
                <a:solidFill>
                  <a:srgbClr val="663300"/>
                </a:solidFill>
                <a:effectLst/>
                <a:latin typeface="Times New Roman" pitchFamily="18" charset="0"/>
                <a:ea typeface="Calibri" pitchFamily="34" charset="0"/>
                <a:cs typeface="Times New Roman" pitchFamily="18" charset="0"/>
              </a:rPr>
              <a:t>الزماني</a:t>
            </a:r>
            <a:r>
              <a:rPr kumimoji="0" lang="ar-SA" sz="4000" b="1" i="0" u="none" strike="noStrike" cap="none" normalizeH="0" baseline="0" dirty="0" smtClean="0">
                <a:ln>
                  <a:noFill/>
                </a:ln>
                <a:solidFill>
                  <a:srgbClr val="663300"/>
                </a:solidFill>
                <a:effectLst/>
                <a:latin typeface="Times New Roman" pitchFamily="18" charset="0"/>
                <a:ea typeface="Calibri" pitchFamily="34" charset="0"/>
                <a:cs typeface="Times New Roman" pitchFamily="18" charset="0"/>
              </a:rPr>
              <a:t> فاستغرق عمر البطل أو أعمار أجيال متتابعة، وكذلك الشأن في البعد المكاني، فالرواية تتسع لأماكن عدة، وقد تنتقل حوادثها بين أماكن متباعدة. </a:t>
            </a:r>
            <a:endParaRPr kumimoji="0" lang="ar-SA" sz="4400" b="0" i="0" u="none" strike="noStrike" cap="none" normalizeH="0" baseline="0" dirty="0" smtClean="0">
              <a:ln>
                <a:noFill/>
              </a:ln>
              <a:solidFill>
                <a:srgbClr val="663300"/>
              </a:solidFill>
              <a:effectLst/>
              <a:latin typeface="Arial" pitchFamily="34" charset="0"/>
              <a:cs typeface="Arial" pitchFamily="34" charset="0"/>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025"/>
                                        </p:tgtEl>
                                        <p:attrNameLst>
                                          <p:attrName>style.visibility</p:attrName>
                                        </p:attrNameLst>
                                      </p:cBhvr>
                                      <p:to>
                                        <p:strVal val="visible"/>
                                      </p:to>
                                    </p:set>
                                    <p:anim calcmode="lin" valueType="num">
                                      <p:cBhvr>
                                        <p:cTn id="7" dur="1000" fill="hold"/>
                                        <p:tgtEl>
                                          <p:spTgt spid="1025"/>
                                        </p:tgtEl>
                                        <p:attrNameLst>
                                          <p:attrName>ppt_w</p:attrName>
                                        </p:attrNameLst>
                                      </p:cBhvr>
                                      <p:tavLst>
                                        <p:tav tm="0">
                                          <p:val>
                                            <p:strVal val="#ppt_w+.3"/>
                                          </p:val>
                                        </p:tav>
                                        <p:tav tm="100000">
                                          <p:val>
                                            <p:strVal val="#ppt_w"/>
                                          </p:val>
                                        </p:tav>
                                      </p:tavLst>
                                    </p:anim>
                                    <p:anim calcmode="lin" valueType="num">
                                      <p:cBhvr>
                                        <p:cTn id="8" dur="1000" fill="hold"/>
                                        <p:tgtEl>
                                          <p:spTgt spid="1025"/>
                                        </p:tgtEl>
                                        <p:attrNameLst>
                                          <p:attrName>ppt_h</p:attrName>
                                        </p:attrNameLst>
                                      </p:cBhvr>
                                      <p:tavLst>
                                        <p:tav tm="0">
                                          <p:val>
                                            <p:strVal val="#ppt_h"/>
                                          </p:val>
                                        </p:tav>
                                        <p:tav tm="100000">
                                          <p:val>
                                            <p:strVal val="#ppt_h"/>
                                          </p:val>
                                        </p:tav>
                                      </p:tavLst>
                                    </p:anim>
                                    <p:animEffect transition="in" filter="fade">
                                      <p:cBhvr>
                                        <p:cTn id="9" dur="1000"/>
                                        <p:tgtEl>
                                          <p:spTgt spid="1025"/>
                                        </p:tgtEl>
                                      </p:cBhvr>
                                    </p:animEffect>
                                  </p:childTnLst>
                                  <p:subTnLst>
                                    <p:audio>
                                      <p:cMediaNode>
                                        <p:cTn display="0" masterRel="sameClick">
                                          <p:stCondLst>
                                            <p:cond evt="begin" delay="0">
                                              <p:tn val="5"/>
                                            </p:cond>
                                          </p:stCondLst>
                                          <p:endCondLst>
                                            <p:cond evt="onStopAudio" delay="0">
                                              <p:tgtEl>
                                                <p:sldTgt/>
                                              </p:tgtEl>
                                            </p:cond>
                                          </p:endCondLst>
                                        </p:cTn>
                                        <p:tgtEl>
                                          <p:sndTgt r:embed="rId3" name="طيور البحر.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Off-page Connector 11"/>
          <p:cNvSpPr/>
          <p:nvPr/>
        </p:nvSpPr>
        <p:spPr>
          <a:xfrm>
            <a:off x="285720" y="1052736"/>
            <a:ext cx="8572560" cy="4572008"/>
          </a:xfrm>
          <a:prstGeom prst="rect">
            <a:avLst/>
          </a:prstGeom>
          <a:blipFill>
            <a:blip r:embed="rId4" cstate="prin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sp>
        <p:nvSpPr>
          <p:cNvPr id="1025" name="Rectangle 1"/>
          <p:cNvSpPr>
            <a:spLocks noChangeArrowheads="1"/>
          </p:cNvSpPr>
          <p:nvPr/>
        </p:nvSpPr>
        <p:spPr bwMode="auto">
          <a:xfrm>
            <a:off x="642910" y="1338488"/>
            <a:ext cx="771527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rtl="1"/>
            <a:r>
              <a:rPr lang="ar-SA" sz="3600" b="1" dirty="0" smtClean="0">
                <a:solidFill>
                  <a:srgbClr val="663300"/>
                </a:solidFill>
              </a:rPr>
              <a:t>ومع اتساع بعديها </a:t>
            </a:r>
            <a:r>
              <a:rPr lang="ar-SA" sz="3600" b="1" dirty="0" err="1" smtClean="0">
                <a:solidFill>
                  <a:srgbClr val="663300"/>
                </a:solidFill>
              </a:rPr>
              <a:t>الزماني</a:t>
            </a:r>
            <a:r>
              <a:rPr lang="ar-SA" sz="3600" b="1" dirty="0" smtClean="0">
                <a:solidFill>
                  <a:srgbClr val="663300"/>
                </a:solidFill>
              </a:rPr>
              <a:t> والمكاني نجد حوادثها كثيرة متشابكة تمتد في خيوط كثيرة وتتفاعل مع شخصيات عديدة متباينة، وتتاح لكاتبها فرصة تحليل شخصياته من خلال مواقفها المتعددة وآرائها في تلك المواقف، كما تتاح له فرصة وصف مظهرها، وسلوكها وأحوالها النفسية والفكرية وظروفها الاجتماعية. </a:t>
            </a:r>
            <a:endParaRPr lang="en-US" sz="3600" dirty="0" smtClean="0">
              <a:solidFill>
                <a:srgbClr val="663300"/>
              </a:solidFill>
            </a:endParaRPr>
          </a:p>
          <a:p>
            <a:pPr algn="ctr" rtl="1"/>
            <a:endParaRPr lang="en-US" sz="3600" dirty="0">
              <a:solidFill>
                <a:srgbClr val="6633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025"/>
                                        </p:tgtEl>
                                        <p:attrNameLst>
                                          <p:attrName>style.visibility</p:attrName>
                                        </p:attrNameLst>
                                      </p:cBhvr>
                                      <p:to>
                                        <p:strVal val="visible"/>
                                      </p:to>
                                    </p:set>
                                    <p:anim calcmode="lin" valueType="num">
                                      <p:cBhvr>
                                        <p:cTn id="7" dur="1000" fill="hold"/>
                                        <p:tgtEl>
                                          <p:spTgt spid="1025"/>
                                        </p:tgtEl>
                                        <p:attrNameLst>
                                          <p:attrName>ppt_w</p:attrName>
                                        </p:attrNameLst>
                                      </p:cBhvr>
                                      <p:tavLst>
                                        <p:tav tm="0">
                                          <p:val>
                                            <p:strVal val="#ppt_w+.3"/>
                                          </p:val>
                                        </p:tav>
                                        <p:tav tm="100000">
                                          <p:val>
                                            <p:strVal val="#ppt_w"/>
                                          </p:val>
                                        </p:tav>
                                      </p:tavLst>
                                    </p:anim>
                                    <p:anim calcmode="lin" valueType="num">
                                      <p:cBhvr>
                                        <p:cTn id="8" dur="1000" fill="hold"/>
                                        <p:tgtEl>
                                          <p:spTgt spid="1025"/>
                                        </p:tgtEl>
                                        <p:attrNameLst>
                                          <p:attrName>ppt_h</p:attrName>
                                        </p:attrNameLst>
                                      </p:cBhvr>
                                      <p:tavLst>
                                        <p:tav tm="0">
                                          <p:val>
                                            <p:strVal val="#ppt_h"/>
                                          </p:val>
                                        </p:tav>
                                        <p:tav tm="100000">
                                          <p:val>
                                            <p:strVal val="#ppt_h"/>
                                          </p:val>
                                        </p:tav>
                                      </p:tavLst>
                                    </p:anim>
                                    <p:animEffect transition="in" filter="fade">
                                      <p:cBhvr>
                                        <p:cTn id="9" dur="1000"/>
                                        <p:tgtEl>
                                          <p:spTgt spid="1025"/>
                                        </p:tgtEl>
                                      </p:cBhvr>
                                    </p:animEffect>
                                  </p:childTnLst>
                                  <p:subTnLst>
                                    <p:audio>
                                      <p:cMediaNode>
                                        <p:cTn display="0" masterRel="sameClick">
                                          <p:stCondLst>
                                            <p:cond evt="begin" delay="0">
                                              <p:tn val="5"/>
                                            </p:cond>
                                          </p:stCondLst>
                                          <p:endCondLst>
                                            <p:cond evt="onStopAudio" delay="0">
                                              <p:tgtEl>
                                                <p:sldTgt/>
                                              </p:tgtEl>
                                            </p:cond>
                                          </p:endCondLst>
                                        </p:cTn>
                                        <p:tgtEl>
                                          <p:sndTgt r:embed="rId3" name="طيور البحر.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Off-page Connector 11"/>
          <p:cNvSpPr/>
          <p:nvPr/>
        </p:nvSpPr>
        <p:spPr>
          <a:xfrm>
            <a:off x="285720" y="1052736"/>
            <a:ext cx="8572560" cy="4572008"/>
          </a:xfrm>
          <a:prstGeom prst="rect">
            <a:avLst/>
          </a:prstGeom>
          <a:blipFill>
            <a:blip r:embed="rId4" cstate="prin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sp>
        <p:nvSpPr>
          <p:cNvPr id="1025" name="Rectangle 1"/>
          <p:cNvSpPr>
            <a:spLocks noChangeArrowheads="1"/>
          </p:cNvSpPr>
          <p:nvPr/>
        </p:nvSpPr>
        <p:spPr bwMode="auto">
          <a:xfrm>
            <a:off x="642910" y="2141529"/>
            <a:ext cx="7715272"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rtl="1"/>
            <a:r>
              <a:rPr lang="ar-SA" sz="4000" b="1" dirty="0" smtClean="0">
                <a:solidFill>
                  <a:srgbClr val="663300"/>
                </a:solidFill>
              </a:rPr>
              <a:t>كذلك يتاح لكاتب الرواية وصف البيئة التي تجري فيها الحوادث وصفًا متأنيًا دقيقًا، بحيث يعيش القارئ في جو كل حدث، وفي الظروف الطبيعية التي تعيش فيها الشخصيات.  </a:t>
            </a:r>
            <a:endParaRPr lang="en-US" sz="4000" dirty="0">
              <a:solidFill>
                <a:srgbClr val="6633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025"/>
                                        </p:tgtEl>
                                        <p:attrNameLst>
                                          <p:attrName>style.visibility</p:attrName>
                                        </p:attrNameLst>
                                      </p:cBhvr>
                                      <p:to>
                                        <p:strVal val="visible"/>
                                      </p:to>
                                    </p:set>
                                    <p:anim calcmode="lin" valueType="num">
                                      <p:cBhvr>
                                        <p:cTn id="7" dur="1000" fill="hold"/>
                                        <p:tgtEl>
                                          <p:spTgt spid="1025"/>
                                        </p:tgtEl>
                                        <p:attrNameLst>
                                          <p:attrName>ppt_w</p:attrName>
                                        </p:attrNameLst>
                                      </p:cBhvr>
                                      <p:tavLst>
                                        <p:tav tm="0">
                                          <p:val>
                                            <p:strVal val="#ppt_w+.3"/>
                                          </p:val>
                                        </p:tav>
                                        <p:tav tm="100000">
                                          <p:val>
                                            <p:strVal val="#ppt_w"/>
                                          </p:val>
                                        </p:tav>
                                      </p:tavLst>
                                    </p:anim>
                                    <p:anim calcmode="lin" valueType="num">
                                      <p:cBhvr>
                                        <p:cTn id="8" dur="1000" fill="hold"/>
                                        <p:tgtEl>
                                          <p:spTgt spid="1025"/>
                                        </p:tgtEl>
                                        <p:attrNameLst>
                                          <p:attrName>ppt_h</p:attrName>
                                        </p:attrNameLst>
                                      </p:cBhvr>
                                      <p:tavLst>
                                        <p:tav tm="0">
                                          <p:val>
                                            <p:strVal val="#ppt_h"/>
                                          </p:val>
                                        </p:tav>
                                        <p:tav tm="100000">
                                          <p:val>
                                            <p:strVal val="#ppt_h"/>
                                          </p:val>
                                        </p:tav>
                                      </p:tavLst>
                                    </p:anim>
                                    <p:animEffect transition="in" filter="fade">
                                      <p:cBhvr>
                                        <p:cTn id="9" dur="1000"/>
                                        <p:tgtEl>
                                          <p:spTgt spid="1025"/>
                                        </p:tgtEl>
                                      </p:cBhvr>
                                    </p:animEffect>
                                  </p:childTnLst>
                                  <p:subTnLst>
                                    <p:audio>
                                      <p:cMediaNode>
                                        <p:cTn display="0" masterRel="sameClick">
                                          <p:stCondLst>
                                            <p:cond evt="begin" delay="0">
                                              <p:tn val="5"/>
                                            </p:cond>
                                          </p:stCondLst>
                                          <p:endCondLst>
                                            <p:cond evt="onStopAudio" delay="0">
                                              <p:tgtEl>
                                                <p:sldTgt/>
                                              </p:tgtEl>
                                            </p:cond>
                                          </p:endCondLst>
                                        </p:cTn>
                                        <p:tgtEl>
                                          <p:sndTgt r:embed="rId3" name="طيور البحر.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Off-page Connector 11"/>
          <p:cNvSpPr/>
          <p:nvPr/>
        </p:nvSpPr>
        <p:spPr>
          <a:xfrm>
            <a:off x="285720" y="1052736"/>
            <a:ext cx="8572560" cy="4572008"/>
          </a:xfrm>
          <a:prstGeom prst="rect">
            <a:avLst/>
          </a:prstGeom>
          <a:blipFill>
            <a:blip r:embed="rId4" cstate="prin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sp>
        <p:nvSpPr>
          <p:cNvPr id="1025" name="Rectangle 1"/>
          <p:cNvSpPr>
            <a:spLocks noChangeArrowheads="1"/>
          </p:cNvSpPr>
          <p:nvPr/>
        </p:nvSpPr>
        <p:spPr bwMode="auto">
          <a:xfrm>
            <a:off x="642910" y="2141529"/>
            <a:ext cx="7715272"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rtl="1"/>
            <a:r>
              <a:rPr lang="ar-SA" sz="4000" b="1" dirty="0" smtClean="0">
                <a:solidFill>
                  <a:srgbClr val="663300"/>
                </a:solidFill>
              </a:rPr>
              <a:t>ويميل كثير من النقاد إلى استخدام مصطلح الرواية مرادفًا لمصطلح القصة لكثرة ما بينهما من تشابه، ولأن الفروق الفنية بينهما دقيقة جدًا. وهذا ما سرنا عليه هنا. </a:t>
            </a:r>
            <a:endParaRPr lang="en-US" sz="4000" dirty="0">
              <a:solidFill>
                <a:srgbClr val="6633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025"/>
                                        </p:tgtEl>
                                        <p:attrNameLst>
                                          <p:attrName>style.visibility</p:attrName>
                                        </p:attrNameLst>
                                      </p:cBhvr>
                                      <p:to>
                                        <p:strVal val="visible"/>
                                      </p:to>
                                    </p:set>
                                    <p:anim calcmode="lin" valueType="num">
                                      <p:cBhvr>
                                        <p:cTn id="7" dur="1000" fill="hold"/>
                                        <p:tgtEl>
                                          <p:spTgt spid="1025"/>
                                        </p:tgtEl>
                                        <p:attrNameLst>
                                          <p:attrName>ppt_w</p:attrName>
                                        </p:attrNameLst>
                                      </p:cBhvr>
                                      <p:tavLst>
                                        <p:tav tm="0">
                                          <p:val>
                                            <p:strVal val="#ppt_w+.3"/>
                                          </p:val>
                                        </p:tav>
                                        <p:tav tm="100000">
                                          <p:val>
                                            <p:strVal val="#ppt_w"/>
                                          </p:val>
                                        </p:tav>
                                      </p:tavLst>
                                    </p:anim>
                                    <p:anim calcmode="lin" valueType="num">
                                      <p:cBhvr>
                                        <p:cTn id="8" dur="1000" fill="hold"/>
                                        <p:tgtEl>
                                          <p:spTgt spid="1025"/>
                                        </p:tgtEl>
                                        <p:attrNameLst>
                                          <p:attrName>ppt_h</p:attrName>
                                        </p:attrNameLst>
                                      </p:cBhvr>
                                      <p:tavLst>
                                        <p:tav tm="0">
                                          <p:val>
                                            <p:strVal val="#ppt_h"/>
                                          </p:val>
                                        </p:tav>
                                        <p:tav tm="100000">
                                          <p:val>
                                            <p:strVal val="#ppt_h"/>
                                          </p:val>
                                        </p:tav>
                                      </p:tavLst>
                                    </p:anim>
                                    <p:animEffect transition="in" filter="fade">
                                      <p:cBhvr>
                                        <p:cTn id="9" dur="1000"/>
                                        <p:tgtEl>
                                          <p:spTgt spid="1025"/>
                                        </p:tgtEl>
                                      </p:cBhvr>
                                    </p:animEffect>
                                  </p:childTnLst>
                                  <p:subTnLst>
                                    <p:audio>
                                      <p:cMediaNode>
                                        <p:cTn display="0" masterRel="sameClick">
                                          <p:stCondLst>
                                            <p:cond evt="begin" delay="0">
                                              <p:tn val="5"/>
                                            </p:cond>
                                          </p:stCondLst>
                                          <p:endCondLst>
                                            <p:cond evt="onStopAudio" delay="0">
                                              <p:tgtEl>
                                                <p:sldTgt/>
                                              </p:tgtEl>
                                            </p:cond>
                                          </p:endCondLst>
                                        </p:cTn>
                                        <p:tgtEl>
                                          <p:sndTgt r:embed="rId3" name="طيور البحر.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1095597730629615321.png"/>
          <p:cNvPicPr>
            <a:picLocks noChangeAspect="1"/>
          </p:cNvPicPr>
          <p:nvPr/>
        </p:nvPicPr>
        <p:blipFill>
          <a:blip r:embed="rId4" cstate="print">
            <a:clrChange>
              <a:clrFrom>
                <a:srgbClr val="000000"/>
              </a:clrFrom>
              <a:clrTo>
                <a:srgbClr val="000000">
                  <a:alpha val="0"/>
                </a:srgbClr>
              </a:clrTo>
            </a:clrChange>
          </a:blip>
          <a:stretch>
            <a:fillRect/>
          </a:stretch>
        </p:blipFill>
        <p:spPr bwMode="auto">
          <a:xfrm>
            <a:off x="1524000" y="1447800"/>
            <a:ext cx="5791200" cy="2895600"/>
          </a:xfrm>
          <a:prstGeom prst="rect">
            <a:avLst/>
          </a:prstGeom>
          <a:noFill/>
          <a:ln w="9525">
            <a:noFill/>
            <a:miter lim="800000"/>
            <a:headEnd/>
            <a:tailEnd/>
          </a:ln>
        </p:spPr>
      </p:pic>
      <p:sp>
        <p:nvSpPr>
          <p:cNvPr id="3" name="مستطيل 2"/>
          <p:cNvSpPr>
            <a:spLocks noChangeArrowheads="1"/>
          </p:cNvSpPr>
          <p:nvPr/>
        </p:nvSpPr>
        <p:spPr bwMode="auto">
          <a:xfrm>
            <a:off x="2667000" y="2057400"/>
            <a:ext cx="4068743" cy="1200329"/>
          </a:xfrm>
          <a:prstGeom prst="rect">
            <a:avLst/>
          </a:prstGeom>
          <a:noFill/>
          <a:ln w="9525">
            <a:noFill/>
            <a:miter lim="800000"/>
            <a:headEnd/>
            <a:tailEnd/>
          </a:ln>
        </p:spPr>
        <p:txBody>
          <a:bodyPr wrap="none">
            <a:spAutoFit/>
          </a:bodyPr>
          <a:lstStyle/>
          <a:p>
            <a:pPr algn="ctr" rtl="1" fontAlgn="auto">
              <a:spcBef>
                <a:spcPts val="0"/>
              </a:spcBef>
              <a:spcAft>
                <a:spcPts val="0"/>
              </a:spcAft>
              <a:defRPr/>
            </a:pPr>
            <a:r>
              <a:rPr lang="ar-SA" sz="7200" b="1" dirty="0" smtClean="0">
                <a:solidFill>
                  <a:srgbClr val="0033CC"/>
                </a:solidFill>
              </a:rPr>
              <a:t>الدرس </a:t>
            </a:r>
            <a:r>
              <a:rPr lang="ar-EG" sz="7200" b="1" dirty="0" smtClean="0">
                <a:solidFill>
                  <a:srgbClr val="0033CC"/>
                </a:solidFill>
              </a:rPr>
              <a:t>الثاني</a:t>
            </a:r>
            <a:endParaRPr lang="en-US" sz="8000" b="1" dirty="0">
              <a:ln w="12700">
                <a:solidFill>
                  <a:schemeClr val="tx2">
                    <a:satMod val="155000"/>
                  </a:schemeClr>
                </a:solidFill>
                <a:prstDash val="solid"/>
              </a:ln>
              <a:solidFill>
                <a:srgbClr val="0033CC"/>
              </a:solidFill>
              <a:effectLst>
                <a:outerShdw blurRad="41275" dist="20320" dir="1800000" algn="tl" rotWithShape="0">
                  <a:srgbClr val="000000">
                    <a:alpha val="40000"/>
                  </a:srgbClr>
                </a:outerShdw>
              </a:effectLst>
              <a:latin typeface="Arial" charset="0"/>
              <a:cs typeface="Arial" charset="0"/>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099 - barrup sound.wav"/>
                                        </p:tgtEl>
                                      </p:cMediaNode>
                                    </p:audio>
                                  </p:sub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0099 - barrup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Off-page Connector 11"/>
          <p:cNvSpPr/>
          <p:nvPr/>
        </p:nvSpPr>
        <p:spPr>
          <a:xfrm>
            <a:off x="285720" y="1052736"/>
            <a:ext cx="8572560" cy="4572008"/>
          </a:xfrm>
          <a:prstGeom prst="rect">
            <a:avLst/>
          </a:prstGeom>
          <a:blipFill>
            <a:blip r:embed="rId4" cstate="prin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fontAlgn="auto">
              <a:spcBef>
                <a:spcPts val="0"/>
              </a:spcBef>
              <a:spcAft>
                <a:spcPts val="0"/>
              </a:spcAft>
              <a:defRPr/>
            </a:pPr>
            <a:endParaRPr lang="ar-EG"/>
          </a:p>
        </p:txBody>
      </p:sp>
      <p:sp>
        <p:nvSpPr>
          <p:cNvPr id="1025" name="Rectangle 1"/>
          <p:cNvSpPr>
            <a:spLocks noChangeArrowheads="1"/>
          </p:cNvSpPr>
          <p:nvPr/>
        </p:nvSpPr>
        <p:spPr bwMode="auto">
          <a:xfrm>
            <a:off x="642910" y="1481364"/>
            <a:ext cx="7715272" cy="3928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rtl="1"/>
            <a:r>
              <a:rPr lang="ar-SA" sz="4000" b="1" dirty="0" smtClean="0">
                <a:solidFill>
                  <a:srgbClr val="663300"/>
                </a:solidFill>
              </a:rPr>
              <a:t>والقصة بنوعيها تقوم على العناصر التالية: الفكرة، الحوادث، الشخصيات، الحبكة الفنية، الزمان والمكان، والحوار. وسوف نعرض لكل واحد منها دراسة توضحه وتعين على استيعاب مفرداته، والإفادة من ذلك في نقد القصة. </a:t>
            </a:r>
            <a:endParaRPr lang="en-US" sz="4000" dirty="0">
              <a:solidFill>
                <a:srgbClr val="6633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025"/>
                                        </p:tgtEl>
                                        <p:attrNameLst>
                                          <p:attrName>style.visibility</p:attrName>
                                        </p:attrNameLst>
                                      </p:cBhvr>
                                      <p:to>
                                        <p:strVal val="visible"/>
                                      </p:to>
                                    </p:set>
                                    <p:anim calcmode="lin" valueType="num">
                                      <p:cBhvr>
                                        <p:cTn id="7" dur="1000" fill="hold"/>
                                        <p:tgtEl>
                                          <p:spTgt spid="1025"/>
                                        </p:tgtEl>
                                        <p:attrNameLst>
                                          <p:attrName>ppt_w</p:attrName>
                                        </p:attrNameLst>
                                      </p:cBhvr>
                                      <p:tavLst>
                                        <p:tav tm="0">
                                          <p:val>
                                            <p:strVal val="#ppt_w+.3"/>
                                          </p:val>
                                        </p:tav>
                                        <p:tav tm="100000">
                                          <p:val>
                                            <p:strVal val="#ppt_w"/>
                                          </p:val>
                                        </p:tav>
                                      </p:tavLst>
                                    </p:anim>
                                    <p:anim calcmode="lin" valueType="num">
                                      <p:cBhvr>
                                        <p:cTn id="8" dur="1000" fill="hold"/>
                                        <p:tgtEl>
                                          <p:spTgt spid="1025"/>
                                        </p:tgtEl>
                                        <p:attrNameLst>
                                          <p:attrName>ppt_h</p:attrName>
                                        </p:attrNameLst>
                                      </p:cBhvr>
                                      <p:tavLst>
                                        <p:tav tm="0">
                                          <p:val>
                                            <p:strVal val="#ppt_h"/>
                                          </p:val>
                                        </p:tav>
                                        <p:tav tm="100000">
                                          <p:val>
                                            <p:strVal val="#ppt_h"/>
                                          </p:val>
                                        </p:tav>
                                      </p:tavLst>
                                    </p:anim>
                                    <p:animEffect transition="in" filter="fade">
                                      <p:cBhvr>
                                        <p:cTn id="9" dur="1000"/>
                                        <p:tgtEl>
                                          <p:spTgt spid="1025"/>
                                        </p:tgtEl>
                                      </p:cBhvr>
                                    </p:animEffect>
                                  </p:childTnLst>
                                  <p:subTnLst>
                                    <p:audio>
                                      <p:cMediaNode>
                                        <p:cTn display="0" masterRel="sameClick">
                                          <p:stCondLst>
                                            <p:cond evt="begin" delay="0">
                                              <p:tn val="5"/>
                                            </p:cond>
                                          </p:stCondLst>
                                          <p:endCondLst>
                                            <p:cond evt="onStopAudio" delay="0">
                                              <p:tgtEl>
                                                <p:sldTgt/>
                                              </p:tgtEl>
                                            </p:cond>
                                          </p:endCondLst>
                                        </p:cTn>
                                        <p:tgtEl>
                                          <p:sndTgt r:embed="rId3" name="طيور البحر.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loud Callout 7"/>
          <p:cNvSpPr/>
          <p:nvPr/>
        </p:nvSpPr>
        <p:spPr>
          <a:xfrm>
            <a:off x="1751023" y="1785926"/>
            <a:ext cx="6392877" cy="2928958"/>
          </a:xfrm>
          <a:prstGeom prst="cloudCallout">
            <a:avLst>
              <a:gd name="adj1" fmla="val -19039"/>
              <a:gd name="adj2" fmla="val 46521"/>
            </a:avLst>
          </a:prstGeom>
          <a:blipFill>
            <a:blip r:embed="rId4" cstate="print">
              <a:lum bright="10000" contrast="40000"/>
            </a:blip>
            <a:stretch>
              <a:fillRect/>
            </a:stretch>
          </a:blip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9" name="Rectangle 8"/>
          <p:cNvSpPr/>
          <p:nvPr/>
        </p:nvSpPr>
        <p:spPr>
          <a:xfrm rot="20988690">
            <a:off x="2467208" y="2502915"/>
            <a:ext cx="4175125" cy="1200329"/>
          </a:xfrm>
          <a:prstGeom prst="rect">
            <a:avLst/>
          </a:prstGeom>
        </p:spPr>
        <p:txBody>
          <a:bodyPr>
            <a:spAutoFit/>
          </a:bodyPr>
          <a:lstStyle/>
          <a:p>
            <a:pPr algn="ctr" rtl="1"/>
            <a:r>
              <a:rPr lang="ar-SA" sz="7200" b="1" dirty="0" smtClean="0">
                <a:solidFill>
                  <a:srgbClr val="663300"/>
                </a:solidFill>
              </a:rPr>
              <a:t>نشاط محلول </a:t>
            </a:r>
            <a:endParaRPr lang="en-US" sz="7200" dirty="0">
              <a:solidFill>
                <a:srgbClr val="6633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Scale>
                                      <p:cBhvr>
                                        <p:cTn id="7"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8"/>
                                        </p:tgtEl>
                                        <p:attrNameLst>
                                          <p:attrName>ppt_x</p:attrName>
                                          <p:attrName>ppt_y</p:attrName>
                                        </p:attrNameLst>
                                      </p:cBhvr>
                                    </p:animMotion>
                                    <p:animEffect transition="in" filter="fade">
                                      <p:cBhvr>
                                        <p:cTn id="9" dur="10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3" name="beep.wav"/>
                                        </p:tgtEl>
                                      </p:cMediaNode>
                                    </p:audio>
                                  </p:subTnLst>
                                </p:cTn>
                              </p:par>
                              <p:par>
                                <p:cTn id="10" presetID="5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Scale>
                                      <p:cBhvr>
                                        <p:cTn id="12"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9"/>
                                        </p:tgtEl>
                                        <p:attrNameLst>
                                          <p:attrName>ppt_x</p:attrName>
                                          <p:attrName>ppt_y</p:attrName>
                                        </p:attrNameLst>
                                      </p:cBhvr>
                                    </p:animMotion>
                                    <p:animEffect transition="in" filter="fade">
                                      <p:cBhvr>
                                        <p:cTn id="14" dur="10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3" name="bee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nip Diagonal Corner Rectangle 17"/>
          <p:cNvSpPr/>
          <p:nvPr/>
        </p:nvSpPr>
        <p:spPr>
          <a:xfrm>
            <a:off x="285720" y="1549407"/>
            <a:ext cx="8572559" cy="3665543"/>
          </a:xfrm>
          <a:prstGeom prst="rect">
            <a:avLst/>
          </a:pr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20" name="Rectangle 19"/>
          <p:cNvSpPr/>
          <p:nvPr/>
        </p:nvSpPr>
        <p:spPr>
          <a:xfrm>
            <a:off x="928662" y="2214554"/>
            <a:ext cx="7429552" cy="2585323"/>
          </a:xfrm>
          <a:prstGeom prst="rect">
            <a:avLst/>
          </a:prstGeom>
        </p:spPr>
        <p:txBody>
          <a:bodyPr wrap="square">
            <a:spAutoFit/>
          </a:bodyPr>
          <a:lstStyle/>
          <a:p>
            <a:pPr algn="ctr" rtl="1"/>
            <a:r>
              <a:rPr lang="ar-SA" sz="5400" b="1" dirty="0" smtClean="0">
                <a:solidFill>
                  <a:srgbClr val="800000"/>
                </a:solidFill>
              </a:rPr>
              <a:t>نفّذ النشاط بمفردك، ثم قارن إجابتك بالحل الصحيح آخر الوحدة. </a:t>
            </a:r>
            <a:endParaRPr lang="en-US" sz="5400" dirty="0">
              <a:solidFill>
                <a:srgbClr val="8000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strVal val="#ppt_w*2.5"/>
                                          </p:val>
                                        </p:tav>
                                        <p:tav tm="100000">
                                          <p:val>
                                            <p:strVal val="#ppt_w"/>
                                          </p:val>
                                        </p:tav>
                                      </p:tavLst>
                                    </p:anim>
                                    <p:anim calcmode="lin" valueType="num">
                                      <p:cBhvr>
                                        <p:cTn id="8" dur="500" fill="hold"/>
                                        <p:tgtEl>
                                          <p:spTgt spid="18"/>
                                        </p:tgtEl>
                                        <p:attrNameLst>
                                          <p:attrName>ppt_h</p:attrName>
                                        </p:attrNameLst>
                                      </p:cBhvr>
                                      <p:tavLst>
                                        <p:tav tm="0">
                                          <p:val>
                                            <p:strVal val="#ppt_h*0.01"/>
                                          </p:val>
                                        </p:tav>
                                        <p:tav tm="100000">
                                          <p:val>
                                            <p:strVal val="#ppt_h"/>
                                          </p:val>
                                        </p:tav>
                                      </p:tavLst>
                                    </p:anim>
                                    <p:anim calcmode="lin" valueType="num">
                                      <p:cBhvr>
                                        <p:cTn id="9" dur="500" fill="hold"/>
                                        <p:tgtEl>
                                          <p:spTgt spid="18"/>
                                        </p:tgtEl>
                                        <p:attrNameLst>
                                          <p:attrName>ppt_x</p:attrName>
                                        </p:attrNameLst>
                                      </p:cBhvr>
                                      <p:tavLst>
                                        <p:tav tm="0">
                                          <p:val>
                                            <p:strVal val="#ppt_x"/>
                                          </p:val>
                                        </p:tav>
                                        <p:tav tm="100000">
                                          <p:val>
                                            <p:strVal val="#ppt_x"/>
                                          </p:val>
                                        </p:tav>
                                      </p:tavLst>
                                    </p:anim>
                                    <p:anim calcmode="lin" valueType="num">
                                      <p:cBhvr>
                                        <p:cTn id="10" dur="500" fill="hold"/>
                                        <p:tgtEl>
                                          <p:spTgt spid="18"/>
                                        </p:tgtEl>
                                        <p:attrNameLst>
                                          <p:attrName>ppt_y</p:attrName>
                                        </p:attrNameLst>
                                      </p:cBhvr>
                                      <p:tavLst>
                                        <p:tav tm="0">
                                          <p:val>
                                            <p:strVal val="#ppt_h+1"/>
                                          </p:val>
                                        </p:tav>
                                        <p:tav tm="100000">
                                          <p:val>
                                            <p:strVal val="#ppt_y"/>
                                          </p:val>
                                        </p:tav>
                                      </p:tavLst>
                                    </p:anim>
                                    <p:animEffect transition="in" filter="fade">
                                      <p:cBhvr>
                                        <p:cTn id="11" dur="500"/>
                                        <p:tgtEl>
                                          <p:spTgt spid="18"/>
                                        </p:tgtEl>
                                      </p:cBhvr>
                                    </p:animEffect>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par>
                                <p:cTn id="12" presetID="58" presetClass="entr" presetSubtype="0" accel="10000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strVal val="#ppt_w*2.5"/>
                                          </p:val>
                                        </p:tav>
                                        <p:tav tm="100000">
                                          <p:val>
                                            <p:strVal val="#ppt_w"/>
                                          </p:val>
                                        </p:tav>
                                      </p:tavLst>
                                    </p:anim>
                                    <p:anim calcmode="lin" valueType="num">
                                      <p:cBhvr>
                                        <p:cTn id="15" dur="500" fill="hold"/>
                                        <p:tgtEl>
                                          <p:spTgt spid="20"/>
                                        </p:tgtEl>
                                        <p:attrNameLst>
                                          <p:attrName>ppt_h</p:attrName>
                                        </p:attrNameLst>
                                      </p:cBhvr>
                                      <p:tavLst>
                                        <p:tav tm="0">
                                          <p:val>
                                            <p:strVal val="#ppt_h*0.01"/>
                                          </p:val>
                                        </p:tav>
                                        <p:tav tm="100000">
                                          <p:val>
                                            <p:strVal val="#ppt_h"/>
                                          </p:val>
                                        </p:tav>
                                      </p:tavLst>
                                    </p:anim>
                                    <p:anim calcmode="lin" valueType="num">
                                      <p:cBhvr>
                                        <p:cTn id="16" dur="500" fill="hold"/>
                                        <p:tgtEl>
                                          <p:spTgt spid="20"/>
                                        </p:tgtEl>
                                        <p:attrNameLst>
                                          <p:attrName>ppt_x</p:attrName>
                                        </p:attrNameLst>
                                      </p:cBhvr>
                                      <p:tavLst>
                                        <p:tav tm="0">
                                          <p:val>
                                            <p:strVal val="#ppt_x"/>
                                          </p:val>
                                        </p:tav>
                                        <p:tav tm="100000">
                                          <p:val>
                                            <p:strVal val="#ppt_x"/>
                                          </p:val>
                                        </p:tav>
                                      </p:tavLst>
                                    </p:anim>
                                    <p:anim calcmode="lin" valueType="num">
                                      <p:cBhvr>
                                        <p:cTn id="17" dur="500" fill="hold"/>
                                        <p:tgtEl>
                                          <p:spTgt spid="20"/>
                                        </p:tgtEl>
                                        <p:attrNameLst>
                                          <p:attrName>ppt_y</p:attrName>
                                        </p:attrNameLst>
                                      </p:cBhvr>
                                      <p:tavLst>
                                        <p:tav tm="0">
                                          <p:val>
                                            <p:strVal val="#ppt_h+1"/>
                                          </p:val>
                                        </p:tav>
                                        <p:tav tm="100000">
                                          <p:val>
                                            <p:strVal val="#ppt_y"/>
                                          </p:val>
                                        </p:tav>
                                      </p:tavLst>
                                    </p:anim>
                                    <p:animEffect transition="in" filter="fade">
                                      <p:cBhvr>
                                        <p:cTn id="18" dur="500"/>
                                        <p:tgtEl>
                                          <p:spTgt spid="20"/>
                                        </p:tgtEl>
                                      </p:cBhvr>
                                    </p:animEffect>
                                  </p:childTnLst>
                                  <p:subTnLst>
                                    <p:audio>
                                      <p:cMediaNode>
                                        <p:cTn display="0" masterRel="sameClick">
                                          <p:stCondLst>
                                            <p:cond evt="begin" delay="0">
                                              <p:tn val="12"/>
                                            </p:cond>
                                          </p:stCondLst>
                                          <p:endCondLst>
                                            <p:cond evt="onStopAudio" delay="0">
                                              <p:tgtEl>
                                                <p:sldTgt/>
                                              </p:tgtEl>
                                            </p:cond>
                                          </p:endCondLst>
                                        </p:cTn>
                                        <p:tgtEl>
                                          <p:sndTgt r:embed="rId3"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9"/>
          <p:cNvSpPr/>
          <p:nvPr/>
        </p:nvSpPr>
        <p:spPr>
          <a:xfrm>
            <a:off x="285720" y="1071546"/>
            <a:ext cx="8683657" cy="2786082"/>
          </a:xfrm>
          <a:prstGeom prst="roundRect">
            <a:avLst/>
          </a:prstGeom>
          <a:solidFill>
            <a:srgbClr val="800000"/>
          </a:solidFill>
        </p:spPr>
        <p:style>
          <a:lnRef idx="0">
            <a:schemeClr val="accent6"/>
          </a:lnRef>
          <a:fillRef idx="3">
            <a:schemeClr val="accent6"/>
          </a:fillRef>
          <a:effectRef idx="3">
            <a:schemeClr val="accent6"/>
          </a:effectRef>
          <a:fontRef idx="minor">
            <a:schemeClr val="lt1"/>
          </a:fontRef>
        </p:style>
        <p:txBody>
          <a:bodyPr rtlCol="1" anchor="ctr"/>
          <a:lstStyle/>
          <a:p>
            <a:pPr algn="ctr" rtl="1" fontAlgn="auto">
              <a:spcBef>
                <a:spcPts val="0"/>
              </a:spcBef>
              <a:spcAft>
                <a:spcPts val="0"/>
              </a:spcAft>
              <a:defRPr/>
            </a:pPr>
            <a:endParaRPr lang="ar-EG" dirty="0"/>
          </a:p>
        </p:txBody>
      </p:sp>
      <p:sp>
        <p:nvSpPr>
          <p:cNvPr id="3" name="Rectangle 10"/>
          <p:cNvSpPr>
            <a:spLocks noChangeArrowheads="1"/>
          </p:cNvSpPr>
          <p:nvPr/>
        </p:nvSpPr>
        <p:spPr bwMode="auto">
          <a:xfrm>
            <a:off x="357158" y="1748371"/>
            <a:ext cx="8572560" cy="1569660"/>
          </a:xfrm>
          <a:prstGeom prst="rect">
            <a:avLst/>
          </a:prstGeom>
          <a:noFill/>
          <a:ln w="9525">
            <a:noFill/>
            <a:miter lim="800000"/>
            <a:headEnd/>
            <a:tailEnd/>
          </a:ln>
        </p:spPr>
        <p:txBody>
          <a:bodyPr wrap="square">
            <a:spAutoFit/>
          </a:bodyPr>
          <a:lstStyle/>
          <a:p>
            <a:pPr algn="ctr" rtl="1"/>
            <a:r>
              <a:rPr lang="ar-SA" sz="4800" b="1" dirty="0" smtClean="0">
                <a:solidFill>
                  <a:srgbClr val="FFFF00"/>
                </a:solidFill>
              </a:rPr>
              <a:t>من قصة (</a:t>
            </a:r>
            <a:r>
              <a:rPr lang="ar-SA" sz="4800" b="1" dirty="0" smtClean="0">
                <a:solidFill>
                  <a:schemeClr val="bg1"/>
                </a:solidFill>
              </a:rPr>
              <a:t>عندما يستيقظ الضمير</a:t>
            </a:r>
            <a:r>
              <a:rPr lang="ar-SA" sz="4800" b="1" dirty="0" smtClean="0">
                <a:solidFill>
                  <a:srgbClr val="FFFF00"/>
                </a:solidFill>
              </a:rPr>
              <a:t>) لعبد العزيز أحمد ساب</a:t>
            </a:r>
            <a:r>
              <a:rPr lang="ar-SA" sz="4800" b="1" baseline="30000" dirty="0" smtClean="0">
                <a:solidFill>
                  <a:srgbClr val="FFFF00"/>
                </a:solidFill>
              </a:rPr>
              <a:t>(1)</a:t>
            </a:r>
            <a:endParaRPr lang="en-US" sz="4800" dirty="0" smtClean="0">
              <a:solidFill>
                <a:srgbClr val="FFFF00"/>
              </a:solidFill>
            </a:endParaRPr>
          </a:p>
        </p:txBody>
      </p:sp>
      <p:sp>
        <p:nvSpPr>
          <p:cNvPr id="4" name="Rectangle 8" descr="plasticstripes_underwater_widescreen"/>
          <p:cNvSpPr>
            <a:spLocks noChangeArrowheads="1"/>
          </p:cNvSpPr>
          <p:nvPr/>
        </p:nvSpPr>
        <p:spPr bwMode="auto">
          <a:xfrm>
            <a:off x="377825" y="4995878"/>
            <a:ext cx="8377238" cy="1362080"/>
          </a:xfrm>
          <a:prstGeom prst="rect">
            <a:avLst/>
          </a:prstGeom>
          <a:blipFill dpi="0" rotWithShape="1">
            <a:blip r:embed="rId5" cstate="print"/>
            <a:srcRect/>
            <a:stretch>
              <a:fillRect/>
            </a:stretch>
          </a:blipFill>
          <a:ln w="9525">
            <a:noFill/>
            <a:miter lim="800000"/>
            <a:headEnd/>
            <a:tailEnd/>
          </a:ln>
        </p:spPr>
        <p:txBody>
          <a:bodyPr wrap="none" anchor="ctr"/>
          <a:lstStyle/>
          <a:p>
            <a:pPr algn="ctr"/>
            <a:endParaRPr lang="ar-EG" sz="4400" b="1">
              <a:latin typeface="Calibri" pitchFamily="34" charset="0"/>
            </a:endParaRPr>
          </a:p>
        </p:txBody>
      </p:sp>
      <p:sp>
        <p:nvSpPr>
          <p:cNvPr id="5" name="TextBox 14"/>
          <p:cNvSpPr txBox="1">
            <a:spLocks noChangeArrowheads="1"/>
          </p:cNvSpPr>
          <p:nvPr/>
        </p:nvSpPr>
        <p:spPr bwMode="auto">
          <a:xfrm>
            <a:off x="468313" y="5211778"/>
            <a:ext cx="7991475" cy="954107"/>
          </a:xfrm>
          <a:prstGeom prst="rect">
            <a:avLst/>
          </a:prstGeom>
          <a:noFill/>
          <a:ln w="9525">
            <a:noFill/>
            <a:miter lim="800000"/>
            <a:headEnd/>
            <a:tailEnd/>
          </a:ln>
        </p:spPr>
        <p:txBody>
          <a:bodyPr>
            <a:spAutoFit/>
          </a:bodyPr>
          <a:lstStyle/>
          <a:p>
            <a:pPr algn="ctr" rtl="1"/>
            <a:r>
              <a:rPr lang="ar-SA" sz="2800" b="1" baseline="30000" dirty="0" smtClean="0"/>
              <a:t>(1)</a:t>
            </a:r>
            <a:r>
              <a:rPr lang="ar-EG" sz="2800" b="1" dirty="0" smtClean="0"/>
              <a:t> </a:t>
            </a:r>
            <a:r>
              <a:rPr lang="ar-SA" sz="2800" b="1" dirty="0" smtClean="0"/>
              <a:t>موسوعة الأدب السعودي الحديث –القصة القصيرة </a:t>
            </a:r>
            <a:r>
              <a:rPr lang="ar-SA" sz="2800" b="1" dirty="0" err="1" smtClean="0"/>
              <a:t>د</a:t>
            </a:r>
            <a:r>
              <a:rPr lang="ar-SA" sz="2800" b="1" dirty="0" smtClean="0"/>
              <a:t>. معجب بن سعيد </a:t>
            </a:r>
            <a:r>
              <a:rPr lang="ar-SA" sz="2800" b="1" dirty="0" err="1" smtClean="0"/>
              <a:t>الزهراني</a:t>
            </a:r>
            <a:r>
              <a:rPr lang="ar-SA" sz="2800" b="1" dirty="0" smtClean="0"/>
              <a:t>. </a:t>
            </a:r>
            <a:endParaRPr lang="en-US" sz="2800" dirty="0"/>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push.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in)">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3" name="push.wav"/>
                                        </p:tgtEl>
                                      </p:cMediaNode>
                                    </p:audio>
                                  </p:sub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4" name="laser.wav"/>
                                        </p:tgtEl>
                                      </p:cMediaNode>
                                    </p:audio>
                                  </p:subTnLst>
                                </p:cTn>
                              </p:par>
                              <p:par>
                                <p:cTn id="16" presetID="5"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heckerboard(across)">
                                      <p:cBhvr>
                                        <p:cTn id="18" dur="5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CKMC011.WMF"/>
          <p:cNvPicPr>
            <a:picLocks noChangeAspect="1"/>
          </p:cNvPicPr>
          <p:nvPr/>
        </p:nvPicPr>
        <p:blipFill>
          <a:blip r:embed="rId4" cstate="print"/>
          <a:stretch>
            <a:fillRect/>
          </a:stretch>
        </p:blipFill>
        <p:spPr bwMode="auto">
          <a:xfrm flipH="1">
            <a:off x="285720" y="115887"/>
            <a:ext cx="8572559" cy="6485657"/>
          </a:xfrm>
          <a:prstGeom prst="rect">
            <a:avLst/>
          </a:prstGeom>
          <a:noFill/>
          <a:ln w="9525">
            <a:noFill/>
            <a:miter lim="800000"/>
            <a:headEnd/>
            <a:tailEnd/>
          </a:ln>
        </p:spPr>
      </p:pic>
      <p:sp>
        <p:nvSpPr>
          <p:cNvPr id="6" name="Rectangle 5"/>
          <p:cNvSpPr>
            <a:spLocks noChangeArrowheads="1"/>
          </p:cNvSpPr>
          <p:nvPr/>
        </p:nvSpPr>
        <p:spPr bwMode="auto">
          <a:xfrm>
            <a:off x="714348" y="1071546"/>
            <a:ext cx="7891489" cy="4401205"/>
          </a:xfrm>
          <a:prstGeom prst="rect">
            <a:avLst/>
          </a:prstGeom>
          <a:noFill/>
          <a:ln w="9525">
            <a:noFill/>
            <a:miter lim="800000"/>
            <a:headEnd/>
            <a:tailEnd/>
          </a:ln>
        </p:spPr>
        <p:txBody>
          <a:bodyPr wrap="square">
            <a:spAutoFit/>
          </a:bodyPr>
          <a:lstStyle/>
          <a:p>
            <a:pPr algn="ctr" rtl="1"/>
            <a:r>
              <a:rPr lang="ar-SA" sz="4000" b="1" dirty="0" smtClean="0">
                <a:solidFill>
                  <a:srgbClr val="0033CC"/>
                </a:solidFill>
              </a:rPr>
              <a:t>مضى الليل إلا أقله، ومازال عصام، يتقلب على فراش القلق والأسى، لقد مضى عليه زمان طويل لم يذق فيه للنوم طعمًا...</a:t>
            </a:r>
            <a:endParaRPr lang="en-US" sz="4000" dirty="0" smtClean="0">
              <a:solidFill>
                <a:srgbClr val="0033CC"/>
              </a:solidFill>
            </a:endParaRPr>
          </a:p>
          <a:p>
            <a:pPr algn="ctr" rtl="1"/>
            <a:r>
              <a:rPr lang="ar-SA" sz="4000" b="1" dirty="0" smtClean="0">
                <a:solidFill>
                  <a:srgbClr val="0033CC"/>
                </a:solidFill>
              </a:rPr>
              <a:t>إن الساعة تقارب الواحدة ليلاً، وهو مازال قلقًا في فراشه... إنه يحب الناس، ويحب أن يساعدهم ما استطاع إلى ذلك سبيلاً، ولكن الناس بالنسبة له على عكس ذلك...</a:t>
            </a:r>
            <a:endParaRPr lang="en-US" sz="4000" dirty="0" smtClean="0">
              <a:solidFill>
                <a:srgbClr val="0033CC"/>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par>
                                <p:cTn id="13" presetID="3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800" decel="100000"/>
                                        <p:tgtEl>
                                          <p:spTgt spid="6"/>
                                        </p:tgtEl>
                                      </p:cBhvr>
                                    </p:animEffect>
                                    <p:anim calcmode="lin" valueType="num">
                                      <p:cBhvr>
                                        <p:cTn id="16" dur="800" decel="100000" fill="hold"/>
                                        <p:tgtEl>
                                          <p:spTgt spid="6"/>
                                        </p:tgtEl>
                                        <p:attrNameLst>
                                          <p:attrName>style.rotation</p:attrName>
                                        </p:attrNameLst>
                                      </p:cBhvr>
                                      <p:tavLst>
                                        <p:tav tm="0">
                                          <p:val>
                                            <p:fltVal val="-90"/>
                                          </p:val>
                                        </p:tav>
                                        <p:tav tm="100000">
                                          <p:val>
                                            <p:fltVal val="0"/>
                                          </p:val>
                                        </p:tav>
                                      </p:tavLst>
                                    </p:anim>
                                    <p:anim calcmode="lin" valueType="num">
                                      <p:cBhvr>
                                        <p:cTn id="17" dur="800" decel="100000" fill="hold"/>
                                        <p:tgtEl>
                                          <p:spTgt spid="6"/>
                                        </p:tgtEl>
                                        <p:attrNameLst>
                                          <p:attrName>ppt_x</p:attrName>
                                        </p:attrNameLst>
                                      </p:cBhvr>
                                      <p:tavLst>
                                        <p:tav tm="0">
                                          <p:val>
                                            <p:strVal val="#ppt_x+0.4"/>
                                          </p:val>
                                        </p:tav>
                                        <p:tav tm="100000">
                                          <p:val>
                                            <p:strVal val="#ppt_x-0.05"/>
                                          </p:val>
                                        </p:tav>
                                      </p:tavLst>
                                    </p:anim>
                                    <p:anim calcmode="lin" valueType="num">
                                      <p:cBhvr>
                                        <p:cTn id="18" dur="800" decel="100000" fill="hold"/>
                                        <p:tgtEl>
                                          <p:spTgt spid="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CKMC011.WMF"/>
          <p:cNvPicPr>
            <a:picLocks noChangeAspect="1"/>
          </p:cNvPicPr>
          <p:nvPr/>
        </p:nvPicPr>
        <p:blipFill>
          <a:blip r:embed="rId4" cstate="print"/>
          <a:stretch>
            <a:fillRect/>
          </a:stretch>
        </p:blipFill>
        <p:spPr bwMode="auto">
          <a:xfrm flipH="1">
            <a:off x="285720" y="115887"/>
            <a:ext cx="8572559" cy="6485657"/>
          </a:xfrm>
          <a:prstGeom prst="rect">
            <a:avLst/>
          </a:prstGeom>
          <a:noFill/>
          <a:ln w="9525">
            <a:noFill/>
            <a:miter lim="800000"/>
            <a:headEnd/>
            <a:tailEnd/>
          </a:ln>
        </p:spPr>
      </p:pic>
      <p:sp>
        <p:nvSpPr>
          <p:cNvPr id="6" name="Rectangle 5"/>
          <p:cNvSpPr>
            <a:spLocks noChangeArrowheads="1"/>
          </p:cNvSpPr>
          <p:nvPr/>
        </p:nvSpPr>
        <p:spPr bwMode="auto">
          <a:xfrm>
            <a:off x="714348" y="1071546"/>
            <a:ext cx="7891489" cy="4401205"/>
          </a:xfrm>
          <a:prstGeom prst="rect">
            <a:avLst/>
          </a:prstGeom>
          <a:noFill/>
          <a:ln w="9525">
            <a:noFill/>
            <a:miter lim="800000"/>
            <a:headEnd/>
            <a:tailEnd/>
          </a:ln>
        </p:spPr>
        <p:txBody>
          <a:bodyPr wrap="square">
            <a:spAutoFit/>
          </a:bodyPr>
          <a:lstStyle/>
          <a:p>
            <a:pPr algn="ctr" rtl="1"/>
            <a:r>
              <a:rPr lang="ar-SA" sz="4000" b="1" dirty="0" smtClean="0">
                <a:solidFill>
                  <a:srgbClr val="0033CC"/>
                </a:solidFill>
              </a:rPr>
              <a:t>إن عصامًا لم ير في حياته يومًا سعيدًا منذ .. منذ ماذا؟ فعصام يذكر أن في حياته كثيرًا من أيام السعادة والهناء، كان ذلك في الماضي... هل يذكر عصام ذلك؟ </a:t>
            </a:r>
            <a:endParaRPr lang="en-US" sz="4000" dirty="0" smtClean="0">
              <a:solidFill>
                <a:srgbClr val="0033CC"/>
              </a:solidFill>
            </a:endParaRPr>
          </a:p>
          <a:p>
            <a:pPr algn="ctr"/>
            <a:r>
              <a:rPr lang="ar-SA" sz="4000" b="1" dirty="0" smtClean="0">
                <a:solidFill>
                  <a:srgbClr val="0033CC"/>
                </a:solidFill>
              </a:rPr>
              <a:t>نعم، إنه يذكر كل شيء، يذكر الماضي الجميل، ماضي طفولته البكر حينما كان يمرح ويلعب ويلهو بين أحضان والديه...</a:t>
            </a:r>
            <a:endParaRPr lang="en-US" sz="4000" dirty="0" smtClean="0">
              <a:solidFill>
                <a:srgbClr val="0033CC"/>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CKMC011.WMF"/>
          <p:cNvPicPr>
            <a:picLocks noChangeAspect="1"/>
          </p:cNvPicPr>
          <p:nvPr/>
        </p:nvPicPr>
        <p:blipFill>
          <a:blip r:embed="rId4" cstate="print"/>
          <a:stretch>
            <a:fillRect/>
          </a:stretch>
        </p:blipFill>
        <p:spPr bwMode="auto">
          <a:xfrm flipH="1">
            <a:off x="285720" y="115887"/>
            <a:ext cx="8572559" cy="6485657"/>
          </a:xfrm>
          <a:prstGeom prst="rect">
            <a:avLst/>
          </a:prstGeom>
          <a:noFill/>
          <a:ln w="9525">
            <a:noFill/>
            <a:miter lim="800000"/>
            <a:headEnd/>
            <a:tailEnd/>
          </a:ln>
        </p:spPr>
      </p:pic>
      <p:sp>
        <p:nvSpPr>
          <p:cNvPr id="6" name="Rectangle 5"/>
          <p:cNvSpPr>
            <a:spLocks noChangeArrowheads="1"/>
          </p:cNvSpPr>
          <p:nvPr/>
        </p:nvSpPr>
        <p:spPr bwMode="auto">
          <a:xfrm>
            <a:off x="714348" y="1473347"/>
            <a:ext cx="7891489" cy="3170099"/>
          </a:xfrm>
          <a:prstGeom prst="rect">
            <a:avLst/>
          </a:prstGeom>
          <a:noFill/>
          <a:ln w="9525">
            <a:noFill/>
            <a:miter lim="800000"/>
            <a:headEnd/>
            <a:tailEnd/>
          </a:ln>
        </p:spPr>
        <p:txBody>
          <a:bodyPr wrap="square">
            <a:spAutoFit/>
          </a:bodyPr>
          <a:lstStyle/>
          <a:p>
            <a:pPr algn="ctr" rtl="1"/>
            <a:r>
              <a:rPr lang="ar-SA" sz="4000" b="1" dirty="0" smtClean="0">
                <a:solidFill>
                  <a:srgbClr val="0033CC"/>
                </a:solidFill>
              </a:rPr>
              <a:t>وهل </a:t>
            </a:r>
            <a:r>
              <a:rPr lang="ar-SA" sz="4000" b="1" dirty="0" err="1" smtClean="0">
                <a:solidFill>
                  <a:srgbClr val="0033CC"/>
                </a:solidFill>
              </a:rPr>
              <a:t>لك</a:t>
            </a:r>
            <a:r>
              <a:rPr lang="ar-SA" sz="4000" b="1" dirty="0" smtClean="0">
                <a:solidFill>
                  <a:srgbClr val="0033CC"/>
                </a:solidFill>
              </a:rPr>
              <a:t> والدان يا عصام؟ وهل هما على قيد الحياة يا عصام؟ وأين هما الآن يا عصام؟! أين هما؟ سؤال غريب، بل أسئلة غريبة تلاحقت على عصام، واشتد من أجلها خفقان قلبه واضطربت نفسه... </a:t>
            </a:r>
            <a:endParaRPr lang="en-US" sz="4000" dirty="0" smtClean="0">
              <a:solidFill>
                <a:srgbClr val="0033CC"/>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CKMC011.WMF"/>
          <p:cNvPicPr>
            <a:picLocks noChangeAspect="1"/>
          </p:cNvPicPr>
          <p:nvPr/>
        </p:nvPicPr>
        <p:blipFill>
          <a:blip r:embed="rId4" cstate="print"/>
          <a:stretch>
            <a:fillRect/>
          </a:stretch>
        </p:blipFill>
        <p:spPr bwMode="auto">
          <a:xfrm flipH="1">
            <a:off x="285720" y="115887"/>
            <a:ext cx="8572559" cy="6485657"/>
          </a:xfrm>
          <a:prstGeom prst="rect">
            <a:avLst/>
          </a:prstGeom>
          <a:noFill/>
          <a:ln w="9525">
            <a:noFill/>
            <a:miter lim="800000"/>
            <a:headEnd/>
            <a:tailEnd/>
          </a:ln>
        </p:spPr>
      </p:pic>
      <p:sp>
        <p:nvSpPr>
          <p:cNvPr id="6" name="Rectangle 5"/>
          <p:cNvSpPr>
            <a:spLocks noChangeArrowheads="1"/>
          </p:cNvSpPr>
          <p:nvPr/>
        </p:nvSpPr>
        <p:spPr bwMode="auto">
          <a:xfrm>
            <a:off x="714348" y="1990074"/>
            <a:ext cx="7891489" cy="1938992"/>
          </a:xfrm>
          <a:prstGeom prst="rect">
            <a:avLst/>
          </a:prstGeom>
          <a:noFill/>
          <a:ln w="9525">
            <a:noFill/>
            <a:miter lim="800000"/>
            <a:headEnd/>
            <a:tailEnd/>
          </a:ln>
        </p:spPr>
        <p:txBody>
          <a:bodyPr wrap="square">
            <a:spAutoFit/>
          </a:bodyPr>
          <a:lstStyle/>
          <a:p>
            <a:pPr algn="ctr" rtl="1"/>
            <a:r>
              <a:rPr lang="ar-SA" sz="4000" b="1" dirty="0" smtClean="0">
                <a:solidFill>
                  <a:srgbClr val="0033CC"/>
                </a:solidFill>
              </a:rPr>
              <a:t>أين هما؟ وماذا كان موقفي منهما؟ ترددت هذه الكلمات في ذهن عصام وهو يتقلب على فراش القلق والأسى في داره. </a:t>
            </a:r>
            <a:endParaRPr lang="en-US" sz="4000" dirty="0" smtClean="0">
              <a:solidFill>
                <a:srgbClr val="0033CC"/>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ched_jewelappea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ANNR028.WMF"/>
          <p:cNvPicPr>
            <a:picLocks noChangeAspect="1"/>
          </p:cNvPicPr>
          <p:nvPr/>
        </p:nvPicPr>
        <p:blipFill>
          <a:blip r:embed="rId4" cstate="print"/>
          <a:stretch>
            <a:fillRect/>
          </a:stretch>
        </p:blipFill>
        <p:spPr bwMode="auto">
          <a:xfrm>
            <a:off x="357158" y="2071678"/>
            <a:ext cx="8429684" cy="1857388"/>
          </a:xfrm>
          <a:prstGeom prst="rect">
            <a:avLst/>
          </a:prstGeom>
          <a:effectLst>
            <a:innerShdw blurRad="774700">
              <a:srgbClr val="FF0000"/>
            </a:innerShdw>
          </a:effectLst>
        </p:spPr>
      </p:pic>
      <p:sp>
        <p:nvSpPr>
          <p:cNvPr id="12" name="TextBox 11"/>
          <p:cNvSpPr txBox="1">
            <a:spLocks noChangeArrowheads="1"/>
          </p:cNvSpPr>
          <p:nvPr/>
        </p:nvSpPr>
        <p:spPr bwMode="auto">
          <a:xfrm>
            <a:off x="684212" y="2516683"/>
            <a:ext cx="7745440" cy="830997"/>
          </a:xfrm>
          <a:prstGeom prst="rect">
            <a:avLst/>
          </a:prstGeom>
          <a:noFill/>
          <a:ln w="9525">
            <a:noFill/>
            <a:miter lim="800000"/>
            <a:headEnd/>
            <a:tailEnd/>
          </a:ln>
        </p:spPr>
        <p:txBody>
          <a:bodyPr wrap="square">
            <a:spAutoFit/>
          </a:bodyPr>
          <a:lstStyle/>
          <a:p>
            <a:pPr algn="ctr" rtl="1"/>
            <a:r>
              <a:rPr lang="ar-SA" sz="4800" b="1" dirty="0" smtClean="0">
                <a:solidFill>
                  <a:srgbClr val="0033CC"/>
                </a:solidFill>
              </a:rPr>
              <a:t>اقرأ المقاطع السابقة، وأجب عما يلي: </a:t>
            </a:r>
            <a:endParaRPr lang="en-US" sz="4800" dirty="0">
              <a:solidFill>
                <a:srgbClr val="0033CC"/>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cached_button1.wav"/>
                                        </p:tgtEl>
                                      </p:cMediaNode>
                                    </p:audio>
                                  </p:subTnLst>
                                </p:cTn>
                              </p:par>
                              <p:par>
                                <p:cTn id="8" presetID="14"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subTnLst>
                                    <p:audio>
                                      <p:cMediaNode>
                                        <p:cTn display="0" masterRel="sameClick">
                                          <p:stCondLst>
                                            <p:cond evt="begin" delay="0">
                                              <p:tn val="8"/>
                                            </p:cond>
                                          </p:stCondLst>
                                          <p:endCondLst>
                                            <p:cond evt="onStopAudio" delay="0">
                                              <p:tgtEl>
                                                <p:sldTgt/>
                                              </p:tgtEl>
                                            </p:cond>
                                          </p:endCondLst>
                                        </p:cTn>
                                        <p:tgtEl>
                                          <p:sndTgt r:embed="rId3" name="cached_button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CKMC120.WMF"/>
          <p:cNvPicPr>
            <a:picLocks noChangeAspect="1"/>
          </p:cNvPicPr>
          <p:nvPr/>
        </p:nvPicPr>
        <p:blipFill>
          <a:blip r:embed="rId6" cstate="print">
            <a:lum contrast="40000"/>
          </a:blip>
          <a:stretch>
            <a:fillRect/>
          </a:stretch>
        </p:blipFill>
        <p:spPr bwMode="auto">
          <a:xfrm>
            <a:off x="357158" y="214290"/>
            <a:ext cx="8786842" cy="1516440"/>
          </a:xfrm>
          <a:prstGeom prst="rect">
            <a:avLst/>
          </a:prstGeom>
          <a:noFill/>
          <a:ln w="9525">
            <a:noFill/>
            <a:miter lim="800000"/>
            <a:headEnd/>
            <a:tailEnd/>
          </a:ln>
        </p:spPr>
      </p:pic>
      <p:sp>
        <p:nvSpPr>
          <p:cNvPr id="10" name="Rectangle 2"/>
          <p:cNvSpPr>
            <a:spLocks noChangeArrowheads="1"/>
          </p:cNvSpPr>
          <p:nvPr/>
        </p:nvSpPr>
        <p:spPr bwMode="auto">
          <a:xfrm>
            <a:off x="714348" y="422261"/>
            <a:ext cx="7715303" cy="923330"/>
          </a:xfrm>
          <a:prstGeom prst="rect">
            <a:avLst/>
          </a:prstGeom>
          <a:noFill/>
          <a:ln w="9525">
            <a:noFill/>
            <a:miter lim="800000"/>
            <a:headEnd/>
            <a:tailEnd/>
          </a:ln>
        </p:spPr>
        <p:txBody>
          <a:bodyPr wrap="square" anchor="ctr">
            <a:spAutoFit/>
          </a:bodyPr>
          <a:lstStyle/>
          <a:p>
            <a:pPr lvl="0" algn="ctr" rtl="1"/>
            <a:r>
              <a:rPr lang="ar-EG" sz="5400" b="1" dirty="0" smtClean="0">
                <a:solidFill>
                  <a:srgbClr val="000066"/>
                </a:solidFill>
              </a:rPr>
              <a:t> </a:t>
            </a:r>
            <a:r>
              <a:rPr lang="ar-SA" sz="5400" b="1" dirty="0" smtClean="0">
                <a:solidFill>
                  <a:srgbClr val="000066"/>
                </a:solidFill>
              </a:rPr>
              <a:t>حدّد عناصر القصة التالية: </a:t>
            </a:r>
            <a:endParaRPr lang="en-US" sz="5400" dirty="0">
              <a:solidFill>
                <a:srgbClr val="000066"/>
              </a:solidFill>
            </a:endParaRPr>
          </a:p>
        </p:txBody>
      </p:sp>
      <p:graphicFrame>
        <p:nvGraphicFramePr>
          <p:cNvPr id="4" name="جدول 3"/>
          <p:cNvGraphicFramePr>
            <a:graphicFrameLocks noGrp="1"/>
          </p:cNvGraphicFramePr>
          <p:nvPr/>
        </p:nvGraphicFramePr>
        <p:xfrm>
          <a:off x="214314" y="2357430"/>
          <a:ext cx="8786842" cy="3643338"/>
        </p:xfrm>
        <a:graphic>
          <a:graphicData uri="http://schemas.openxmlformats.org/drawingml/2006/table">
            <a:tbl>
              <a:tblPr firstRow="1" bandRow="1">
                <a:tableStyleId>{5C22544A-7EE6-4342-B048-85BDC9FD1C3A}</a:tableStyleId>
              </a:tblPr>
              <a:tblGrid>
                <a:gridCol w="6072198"/>
                <a:gridCol w="2714644"/>
              </a:tblGrid>
              <a:tr h="1821669">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blipFill>
                      <a:blip r:embed="rId7"/>
                      <a:stretch>
                        <a:fillRect/>
                      </a:stretch>
                    </a:blipFill>
                  </a:tcPr>
                </a:tc>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blipFill>
                      <a:blip r:embed="rId8"/>
                      <a:stretch>
                        <a:fillRect/>
                      </a:stretch>
                    </a:blipFill>
                  </a:tcPr>
                </a:tc>
              </a:tr>
              <a:tr h="1821669">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blipFill>
                      <a:blip r:embed="rId7"/>
                      <a:stretch>
                        <a:fillRect/>
                      </a:stretch>
                    </a:blipFill>
                  </a:tcPr>
                </a:tc>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blipFill>
                      <a:blip r:embed="rId8"/>
                      <a:stretch>
                        <a:fillRect/>
                      </a:stretch>
                    </a:blipFill>
                  </a:tcPr>
                </a:tc>
              </a:tr>
            </a:tbl>
          </a:graphicData>
        </a:graphic>
      </p:graphicFrame>
      <p:sp>
        <p:nvSpPr>
          <p:cNvPr id="5" name="مستطيل 4"/>
          <p:cNvSpPr/>
          <p:nvPr/>
        </p:nvSpPr>
        <p:spPr>
          <a:xfrm>
            <a:off x="6929454" y="2857496"/>
            <a:ext cx="1460656" cy="830997"/>
          </a:xfrm>
          <a:prstGeom prst="rect">
            <a:avLst/>
          </a:prstGeom>
        </p:spPr>
        <p:txBody>
          <a:bodyPr wrap="none">
            <a:spAutoFit/>
          </a:bodyPr>
          <a:lstStyle/>
          <a:p>
            <a:r>
              <a:rPr lang="ar-SA" sz="4800" b="1" dirty="0" smtClean="0"/>
              <a:t>الزمان</a:t>
            </a:r>
            <a:endParaRPr lang="en-US" sz="4800" dirty="0"/>
          </a:p>
        </p:txBody>
      </p:sp>
      <p:sp>
        <p:nvSpPr>
          <p:cNvPr id="6" name="مربع نص 5"/>
          <p:cNvSpPr txBox="1"/>
          <p:nvPr/>
        </p:nvSpPr>
        <p:spPr>
          <a:xfrm>
            <a:off x="1142976" y="2928934"/>
            <a:ext cx="3498073" cy="707886"/>
          </a:xfrm>
          <a:prstGeom prst="rect">
            <a:avLst/>
          </a:prstGeom>
          <a:noFill/>
        </p:spPr>
        <p:txBody>
          <a:bodyPr wrap="none" rtlCol="0">
            <a:spAutoFit/>
          </a:bodyPr>
          <a:lstStyle/>
          <a:p>
            <a:r>
              <a:rPr lang="ar-SA" sz="4000" b="1" dirty="0" smtClean="0">
                <a:solidFill>
                  <a:srgbClr val="C00000"/>
                </a:solidFill>
              </a:rPr>
              <a:t>الساعة الواحدة ليلاً.</a:t>
            </a:r>
            <a:endParaRPr lang="en-US" sz="4000" b="1" dirty="0">
              <a:solidFill>
                <a:srgbClr val="C00000"/>
              </a:solidFill>
            </a:endParaRPr>
          </a:p>
        </p:txBody>
      </p:sp>
      <p:sp>
        <p:nvSpPr>
          <p:cNvPr id="7" name="مستطيل 6"/>
          <p:cNvSpPr/>
          <p:nvPr/>
        </p:nvSpPr>
        <p:spPr>
          <a:xfrm>
            <a:off x="6929454" y="4649940"/>
            <a:ext cx="1415772" cy="830997"/>
          </a:xfrm>
          <a:prstGeom prst="rect">
            <a:avLst/>
          </a:prstGeom>
        </p:spPr>
        <p:txBody>
          <a:bodyPr wrap="none">
            <a:spAutoFit/>
          </a:bodyPr>
          <a:lstStyle/>
          <a:p>
            <a:r>
              <a:rPr lang="ar-SA" sz="4800" b="1" dirty="0" smtClean="0"/>
              <a:t>المكان</a:t>
            </a:r>
            <a:endParaRPr lang="en-US" sz="4800" dirty="0"/>
          </a:p>
        </p:txBody>
      </p:sp>
      <p:sp>
        <p:nvSpPr>
          <p:cNvPr id="8" name="مربع نص 7"/>
          <p:cNvSpPr txBox="1"/>
          <p:nvPr/>
        </p:nvSpPr>
        <p:spPr>
          <a:xfrm>
            <a:off x="571472" y="4714884"/>
            <a:ext cx="4945585" cy="707886"/>
          </a:xfrm>
          <a:prstGeom prst="rect">
            <a:avLst/>
          </a:prstGeom>
          <a:noFill/>
        </p:spPr>
        <p:txBody>
          <a:bodyPr wrap="none" rtlCol="0">
            <a:spAutoFit/>
          </a:bodyPr>
          <a:lstStyle/>
          <a:p>
            <a:pPr algn="ctr"/>
            <a:r>
              <a:rPr lang="ar-SA" sz="4000" b="1" dirty="0" smtClean="0">
                <a:solidFill>
                  <a:srgbClr val="C00000"/>
                </a:solidFill>
              </a:rPr>
              <a:t>في منزل عصام (في فراشه).</a:t>
            </a:r>
            <a:endParaRPr lang="en-US" sz="4000" b="1" dirty="0">
              <a:solidFill>
                <a:srgbClr val="C000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downLeft)">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Busy.wav"/>
                                        </p:tgtEl>
                                      </p:cMediaNode>
                                    </p:audio>
                                  </p:subTnLst>
                                </p:cTn>
                              </p:par>
                              <p:par>
                                <p:cTn id="8" presetID="18" presetClass="entr" presetSubtype="1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strips(downLeft)">
                                      <p:cBhvr>
                                        <p:cTn id="10" dur="500"/>
                                        <p:tgtEl>
                                          <p:spTgt spid="9"/>
                                        </p:tgtEl>
                                      </p:cBhvr>
                                    </p:animEffect>
                                  </p:childTnLst>
                                  <p:subTnLst>
                                    <p:audio>
                                      <p:cMediaNode>
                                        <p:cTn display="0" masterRel="sameClick">
                                          <p:stCondLst>
                                            <p:cond evt="begin" delay="0">
                                              <p:tn val="8"/>
                                            </p:cond>
                                          </p:stCondLst>
                                          <p:endCondLst>
                                            <p:cond evt="onStopAudio" delay="0">
                                              <p:tgtEl>
                                                <p:sldTgt/>
                                              </p:tgtEl>
                                            </p:cond>
                                          </p:endCondLst>
                                        </p:cTn>
                                        <p:tgtEl>
                                          <p:sndTgt r:embed="rId3" name="Busy.wav"/>
                                        </p:tgtEl>
                                      </p:cMediaNode>
                                    </p:audio>
                                  </p:subTnLst>
                                </p:cTn>
                              </p:par>
                            </p:childTnLst>
                          </p:cTn>
                        </p:par>
                      </p:childTnLst>
                    </p:cTn>
                  </p:par>
                  <p:par>
                    <p:cTn id="11" fill="hold">
                      <p:stCondLst>
                        <p:cond delay="indefinite"/>
                      </p:stCondLst>
                      <p:childTnLst>
                        <p:par>
                          <p:cTn id="12" fill="hold">
                            <p:stCondLst>
                              <p:cond delay="0"/>
                            </p:stCondLst>
                            <p:childTnLst>
                              <p:par>
                                <p:cTn id="13" presetID="50" presetClass="entr" presetSubtype="0" decel="10000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strVal val="#ppt_w+.3"/>
                                          </p:val>
                                        </p:tav>
                                        <p:tav tm="100000">
                                          <p:val>
                                            <p:strVal val="#ppt_w"/>
                                          </p:val>
                                        </p:tav>
                                      </p:tavLst>
                                    </p:anim>
                                    <p:anim calcmode="lin" valueType="num">
                                      <p:cBhvr>
                                        <p:cTn id="16" dur="1000" fill="hold"/>
                                        <p:tgtEl>
                                          <p:spTgt spid="4"/>
                                        </p:tgtEl>
                                        <p:attrNameLst>
                                          <p:attrName>ppt_h</p:attrName>
                                        </p:attrNameLst>
                                      </p:cBhvr>
                                      <p:tavLst>
                                        <p:tav tm="0">
                                          <p:val>
                                            <p:strVal val="#ppt_h"/>
                                          </p:val>
                                        </p:tav>
                                        <p:tav tm="100000">
                                          <p:val>
                                            <p:strVal val="#ppt_h"/>
                                          </p:val>
                                        </p:tav>
                                      </p:tavLst>
                                    </p:anim>
                                    <p:animEffect transition="in" filter="fade">
                                      <p:cBhvr>
                                        <p:cTn id="17"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4" name="1085 - sports whistle.wav"/>
                                        </p:tgtEl>
                                      </p:cMediaNode>
                                    </p:audio>
                                  </p:subTnLst>
                                </p:cTn>
                              </p:par>
                              <p:par>
                                <p:cTn id="18" presetID="50" presetClass="entr" presetSubtype="0" decel="10000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strVal val="#ppt_w+.3"/>
                                          </p:val>
                                        </p:tav>
                                        <p:tav tm="100000">
                                          <p:val>
                                            <p:strVal val="#ppt_w"/>
                                          </p:val>
                                        </p:tav>
                                      </p:tavLst>
                                    </p:anim>
                                    <p:anim calcmode="lin" valueType="num">
                                      <p:cBhvr>
                                        <p:cTn id="21" dur="1000" fill="hold"/>
                                        <p:tgtEl>
                                          <p:spTgt spid="5"/>
                                        </p:tgtEl>
                                        <p:attrNameLst>
                                          <p:attrName>ppt_h</p:attrName>
                                        </p:attrNameLst>
                                      </p:cBhvr>
                                      <p:tavLst>
                                        <p:tav tm="0">
                                          <p:val>
                                            <p:strVal val="#ppt_h"/>
                                          </p:val>
                                        </p:tav>
                                        <p:tav tm="100000">
                                          <p:val>
                                            <p:strVal val="#ppt_h"/>
                                          </p:val>
                                        </p:tav>
                                      </p:tavLst>
                                    </p:anim>
                                    <p:animEffect transition="in" filter="fade">
                                      <p:cBhvr>
                                        <p:cTn id="22" dur="1000"/>
                                        <p:tgtEl>
                                          <p:spTgt spid="5"/>
                                        </p:tgtEl>
                                      </p:cBhvr>
                                    </p:animEffect>
                                  </p:childTnLst>
                                  <p:subTnLst>
                                    <p:audio>
                                      <p:cMediaNode>
                                        <p:cTn display="0" masterRel="sameClick">
                                          <p:stCondLst>
                                            <p:cond evt="begin" delay="0">
                                              <p:tn val="18"/>
                                            </p:cond>
                                          </p:stCondLst>
                                          <p:endCondLst>
                                            <p:cond evt="onStopAudio" delay="0">
                                              <p:tgtEl>
                                                <p:sldTgt/>
                                              </p:tgtEl>
                                            </p:cond>
                                          </p:endCondLst>
                                        </p:cTn>
                                        <p:tgtEl>
                                          <p:sndTgt r:embed="rId4" name="1085 - sports whistle.wav"/>
                                        </p:tgtEl>
                                      </p:cMediaNode>
                                    </p:audio>
                                  </p:subTnLst>
                                </p:cTn>
                              </p:par>
                            </p:childTnLst>
                          </p:cTn>
                        </p:par>
                      </p:childTnLst>
                    </p:cTn>
                  </p:par>
                  <p:par>
                    <p:cTn id="23" fill="hold">
                      <p:stCondLst>
                        <p:cond delay="indefinite"/>
                      </p:stCondLst>
                      <p:childTnLst>
                        <p:par>
                          <p:cTn id="24" fill="hold">
                            <p:stCondLst>
                              <p:cond delay="0"/>
                            </p:stCondLst>
                            <p:childTnLst>
                              <p:par>
                                <p:cTn id="25" presetID="50" presetClass="entr" presetSubtype="0" decel="10000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strVal val="#ppt_w+.3"/>
                                          </p:val>
                                        </p:tav>
                                        <p:tav tm="100000">
                                          <p:val>
                                            <p:strVal val="#ppt_w"/>
                                          </p:val>
                                        </p:tav>
                                      </p:tavLst>
                                    </p:anim>
                                    <p:anim calcmode="lin" valueType="num">
                                      <p:cBhvr>
                                        <p:cTn id="28" dur="1000" fill="hold"/>
                                        <p:tgtEl>
                                          <p:spTgt spid="7"/>
                                        </p:tgtEl>
                                        <p:attrNameLst>
                                          <p:attrName>ppt_h</p:attrName>
                                        </p:attrNameLst>
                                      </p:cBhvr>
                                      <p:tavLst>
                                        <p:tav tm="0">
                                          <p:val>
                                            <p:strVal val="#ppt_h"/>
                                          </p:val>
                                        </p:tav>
                                        <p:tav tm="100000">
                                          <p:val>
                                            <p:strVal val="#ppt_h"/>
                                          </p:val>
                                        </p:tav>
                                      </p:tavLst>
                                    </p:anim>
                                    <p:animEffect transition="in" filter="fade">
                                      <p:cBhvr>
                                        <p:cTn id="29" dur="1000"/>
                                        <p:tgtEl>
                                          <p:spTgt spid="7"/>
                                        </p:tgtEl>
                                      </p:cBhvr>
                                    </p:animEffect>
                                  </p:childTnLst>
                                  <p:subTnLst>
                                    <p:audio>
                                      <p:cMediaNode>
                                        <p:cTn display="0" masterRel="sameClick">
                                          <p:stCondLst>
                                            <p:cond evt="begin" delay="0">
                                              <p:tn val="25"/>
                                            </p:cond>
                                          </p:stCondLst>
                                          <p:endCondLst>
                                            <p:cond evt="onStopAudio" delay="0">
                                              <p:tgtEl>
                                                <p:sldTgt/>
                                              </p:tgtEl>
                                            </p:cond>
                                          </p:endCondLst>
                                        </p:cTn>
                                        <p:tgtEl>
                                          <p:sndTgt r:embed="rId4" name="1085 - sports whistle.wav"/>
                                        </p:tgtEl>
                                      </p:cMediaNode>
                                    </p:audio>
                                  </p:subTnLst>
                                </p:cTn>
                              </p:par>
                            </p:childTnLst>
                          </p:cTn>
                        </p:par>
                      </p:childTnLst>
                    </p:cTn>
                  </p:par>
                  <p:par>
                    <p:cTn id="30" fill="hold">
                      <p:stCondLst>
                        <p:cond delay="indefinite"/>
                      </p:stCondLst>
                      <p:childTnLst>
                        <p:par>
                          <p:cTn id="31" fill="hold">
                            <p:stCondLst>
                              <p:cond delay="0"/>
                            </p:stCondLst>
                            <p:childTnLst>
                              <p:par>
                                <p:cTn id="32" presetID="15"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1000" fill="hold"/>
                                        <p:tgtEl>
                                          <p:spTgt spid="6"/>
                                        </p:tgtEl>
                                        <p:attrNameLst>
                                          <p:attrName>ppt_w</p:attrName>
                                        </p:attrNameLst>
                                      </p:cBhvr>
                                      <p:tavLst>
                                        <p:tav tm="0">
                                          <p:val>
                                            <p:fltVal val="0"/>
                                          </p:val>
                                        </p:tav>
                                        <p:tav tm="100000">
                                          <p:val>
                                            <p:strVal val="#ppt_w"/>
                                          </p:val>
                                        </p:tav>
                                      </p:tavLst>
                                    </p:anim>
                                    <p:anim calcmode="lin" valueType="num">
                                      <p:cBhvr>
                                        <p:cTn id="35" dur="1000" fill="hold"/>
                                        <p:tgtEl>
                                          <p:spTgt spid="6"/>
                                        </p:tgtEl>
                                        <p:attrNameLst>
                                          <p:attrName>ppt_h</p:attrName>
                                        </p:attrNameLst>
                                      </p:cBhvr>
                                      <p:tavLst>
                                        <p:tav tm="0">
                                          <p:val>
                                            <p:fltVal val="0"/>
                                          </p:val>
                                        </p:tav>
                                        <p:tav tm="100000">
                                          <p:val>
                                            <p:strVal val="#ppt_h"/>
                                          </p:val>
                                        </p:tav>
                                      </p:tavLst>
                                    </p:anim>
                                    <p:anim calcmode="lin" valueType="num">
                                      <p:cBhvr>
                                        <p:cTn id="36"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37" dur="1000" fill="hold"/>
                                        <p:tgtEl>
                                          <p:spTgt spid="6"/>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32"/>
                                            </p:cond>
                                          </p:stCondLst>
                                          <p:endCondLst>
                                            <p:cond evt="onStopAudio" delay="0">
                                              <p:tgtEl>
                                                <p:sldTgt/>
                                              </p:tgtEl>
                                            </p:cond>
                                          </p:endCondLst>
                                        </p:cTn>
                                        <p:tgtEl>
                                          <p:sndTgt r:embed="rId5" name="0593 - handcuffs snap shut.wav"/>
                                        </p:tgtEl>
                                      </p:cMediaNode>
                                    </p:audio>
                                  </p:subTnLst>
                                </p:cTn>
                              </p:par>
                            </p:childTnLst>
                          </p:cTn>
                        </p:par>
                      </p:childTnLst>
                    </p:cTn>
                  </p:par>
                  <p:par>
                    <p:cTn id="38" fill="hold">
                      <p:stCondLst>
                        <p:cond delay="indefinite"/>
                      </p:stCondLst>
                      <p:childTnLst>
                        <p:par>
                          <p:cTn id="39" fill="hold">
                            <p:stCondLst>
                              <p:cond delay="0"/>
                            </p:stCondLst>
                            <p:childTnLst>
                              <p:par>
                                <p:cTn id="40" presetID="15"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1000" fill="hold"/>
                                        <p:tgtEl>
                                          <p:spTgt spid="8"/>
                                        </p:tgtEl>
                                        <p:attrNameLst>
                                          <p:attrName>ppt_w</p:attrName>
                                        </p:attrNameLst>
                                      </p:cBhvr>
                                      <p:tavLst>
                                        <p:tav tm="0">
                                          <p:val>
                                            <p:fltVal val="0"/>
                                          </p:val>
                                        </p:tav>
                                        <p:tav tm="100000">
                                          <p:val>
                                            <p:strVal val="#ppt_w"/>
                                          </p:val>
                                        </p:tav>
                                      </p:tavLst>
                                    </p:anim>
                                    <p:anim calcmode="lin" valueType="num">
                                      <p:cBhvr>
                                        <p:cTn id="43" dur="1000" fill="hold"/>
                                        <p:tgtEl>
                                          <p:spTgt spid="8"/>
                                        </p:tgtEl>
                                        <p:attrNameLst>
                                          <p:attrName>ppt_h</p:attrName>
                                        </p:attrNameLst>
                                      </p:cBhvr>
                                      <p:tavLst>
                                        <p:tav tm="0">
                                          <p:val>
                                            <p:fltVal val="0"/>
                                          </p:val>
                                        </p:tav>
                                        <p:tav tm="100000">
                                          <p:val>
                                            <p:strVal val="#ppt_h"/>
                                          </p:val>
                                        </p:tav>
                                      </p:tavLst>
                                    </p:anim>
                                    <p:anim calcmode="lin" valueType="num">
                                      <p:cBhvr>
                                        <p:cTn id="44"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8"/>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40"/>
                                            </p:cond>
                                          </p:stCondLst>
                                          <p:endCondLst>
                                            <p:cond evt="onStopAudio" delay="0">
                                              <p:tgtEl>
                                                <p:sldTgt/>
                                              </p:tgtEl>
                                            </p:cond>
                                          </p:endCondLst>
                                        </p:cTn>
                                        <p:tgtEl>
                                          <p:sndTgt r:embed="rId5" name="0593 - handcuffs snap shu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p:cNvGrpSpPr>
            <a:grpSpLocks/>
          </p:cNvGrpSpPr>
          <p:nvPr/>
        </p:nvGrpSpPr>
        <p:grpSpPr bwMode="auto">
          <a:xfrm>
            <a:off x="1143000" y="1905000"/>
            <a:ext cx="6858000" cy="3200400"/>
            <a:chOff x="1066800" y="2133600"/>
            <a:chExt cx="6858000" cy="3200400"/>
          </a:xfrm>
        </p:grpSpPr>
        <p:sp>
          <p:nvSpPr>
            <p:cNvPr id="4" name="مستطيل 3"/>
            <p:cNvSpPr/>
            <p:nvPr/>
          </p:nvSpPr>
          <p:spPr>
            <a:xfrm rot="21373752">
              <a:off x="1833563" y="2581275"/>
              <a:ext cx="5265737" cy="2127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 name="صورة 1" descr="0043.WMF"/>
            <p:cNvPicPr>
              <a:picLocks noChangeAspect="1"/>
            </p:cNvPicPr>
            <p:nvPr/>
          </p:nvPicPr>
          <p:blipFill>
            <a:blip r:embed="rId4" cstate="print"/>
            <a:stretch>
              <a:fillRect/>
            </a:stretch>
          </p:blipFill>
          <p:spPr>
            <a:xfrm>
              <a:off x="1066800" y="2133600"/>
              <a:ext cx="6858000" cy="320040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grpSp>
      <p:sp>
        <p:nvSpPr>
          <p:cNvPr id="3" name="Rectangle 1"/>
          <p:cNvSpPr>
            <a:spLocks noChangeArrowheads="1"/>
          </p:cNvSpPr>
          <p:nvPr/>
        </p:nvSpPr>
        <p:spPr bwMode="auto">
          <a:xfrm rot="-253875">
            <a:off x="2046288" y="2776014"/>
            <a:ext cx="5011737" cy="1323439"/>
          </a:xfrm>
          <a:prstGeom prst="rect">
            <a:avLst/>
          </a:prstGeom>
          <a:noFill/>
          <a:ln w="9525">
            <a:noFill/>
            <a:miter lim="800000"/>
            <a:headEnd/>
            <a:tailEnd/>
          </a:ln>
        </p:spPr>
        <p:txBody>
          <a:bodyPr anchor="ctr">
            <a:spAutoFit/>
          </a:bodyPr>
          <a:lstStyle/>
          <a:p>
            <a:pPr algn="ctr" rtl="1"/>
            <a:r>
              <a:rPr lang="ar-SA" sz="8000" b="1" dirty="0" smtClean="0">
                <a:solidFill>
                  <a:srgbClr val="663300"/>
                </a:solidFill>
              </a:rPr>
              <a:t>نقد القصة</a:t>
            </a:r>
            <a:endParaRPr lang="en-US" sz="8000" dirty="0">
              <a:solidFill>
                <a:srgbClr val="6633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05"/>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 calcmode="lin" valueType="num">
                                      <p:cBhvr>
                                        <p:cTn id="9" dur="500" fill="hold"/>
                                        <p:tgtEl>
                                          <p:spTgt spid="3"/>
                                        </p:tgtEl>
                                        <p:attrNameLst>
                                          <p:attrName>ppt_x</p:attrName>
                                        </p:attrNameLst>
                                      </p:cBhvr>
                                      <p:tavLst>
                                        <p:tav tm="0">
                                          <p:val>
                                            <p:strVal val="#ppt_x-.2"/>
                                          </p:val>
                                        </p:tav>
                                        <p:tav tm="100000">
                                          <p:val>
                                            <p:strVal val="#ppt_x"/>
                                          </p:val>
                                        </p:tav>
                                      </p:tavLst>
                                    </p:anim>
                                    <p:anim calcmode="lin" valueType="num">
                                      <p:cBhvr>
                                        <p:cTn id="10" dur="500" fill="hold"/>
                                        <p:tgtEl>
                                          <p:spTgt spid="3"/>
                                        </p:tgtEl>
                                        <p:attrNameLst>
                                          <p:attrName>ppt_y</p:attrName>
                                        </p:attrNameLst>
                                      </p:cBhvr>
                                      <p:tavLst>
                                        <p:tav tm="0">
                                          <p:val>
                                            <p:strVal val="#ppt_y"/>
                                          </p:val>
                                        </p:tav>
                                        <p:tav tm="100000">
                                          <p:val>
                                            <p:strVal val="#ppt_y"/>
                                          </p:val>
                                        </p:tav>
                                      </p:tavLst>
                                    </p:anim>
                                    <p:animEffect transition="in" filter="fade">
                                      <p:cBhvr>
                                        <p:cTn id="11"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push.wav"/>
                                        </p:tgtEl>
                                      </p:cMediaNode>
                                    </p:audio>
                                  </p:subTnLst>
                                </p:cTn>
                              </p:par>
                              <p:par>
                                <p:cTn id="12" presetID="54" presetClass="entr" presetSubtype="0" accel="10000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strVal val="#ppt_w*0.05"/>
                                          </p:val>
                                        </p:tav>
                                        <p:tav tm="100000">
                                          <p:val>
                                            <p:strVal val="#ppt_w"/>
                                          </p:val>
                                        </p:tav>
                                      </p:tavLst>
                                    </p:anim>
                                    <p:anim calcmode="lin" valueType="num">
                                      <p:cBhvr>
                                        <p:cTn id="15" dur="500" fill="hold"/>
                                        <p:tgtEl>
                                          <p:spTgt spid="5"/>
                                        </p:tgtEl>
                                        <p:attrNameLst>
                                          <p:attrName>ppt_h</p:attrName>
                                        </p:attrNameLst>
                                      </p:cBhvr>
                                      <p:tavLst>
                                        <p:tav tm="0">
                                          <p:val>
                                            <p:strVal val="#ppt_h"/>
                                          </p:val>
                                        </p:tav>
                                        <p:tav tm="100000">
                                          <p:val>
                                            <p:strVal val="#ppt_h"/>
                                          </p:val>
                                        </p:tav>
                                      </p:tavLst>
                                    </p:anim>
                                    <p:anim calcmode="lin" valueType="num">
                                      <p:cBhvr>
                                        <p:cTn id="16" dur="500" fill="hold"/>
                                        <p:tgtEl>
                                          <p:spTgt spid="5"/>
                                        </p:tgtEl>
                                        <p:attrNameLst>
                                          <p:attrName>ppt_x</p:attrName>
                                        </p:attrNameLst>
                                      </p:cBhvr>
                                      <p:tavLst>
                                        <p:tav tm="0">
                                          <p:val>
                                            <p:strVal val="#ppt_x-.2"/>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BCKMC120.WMF"/>
          <p:cNvPicPr>
            <a:picLocks noChangeAspect="1"/>
          </p:cNvPicPr>
          <p:nvPr/>
        </p:nvPicPr>
        <p:blipFill>
          <a:blip r:embed="rId5" cstate="print">
            <a:lum contrast="40000"/>
          </a:blip>
          <a:stretch>
            <a:fillRect/>
          </a:stretch>
        </p:blipFill>
        <p:spPr bwMode="auto">
          <a:xfrm>
            <a:off x="357158" y="214290"/>
            <a:ext cx="8786842" cy="1516440"/>
          </a:xfrm>
          <a:prstGeom prst="rect">
            <a:avLst/>
          </a:prstGeom>
          <a:noFill/>
          <a:ln w="9525">
            <a:noFill/>
            <a:miter lim="800000"/>
            <a:headEnd/>
            <a:tailEnd/>
          </a:ln>
        </p:spPr>
      </p:pic>
      <p:sp>
        <p:nvSpPr>
          <p:cNvPr id="10" name="Rectangle 2"/>
          <p:cNvSpPr>
            <a:spLocks noChangeArrowheads="1"/>
          </p:cNvSpPr>
          <p:nvPr/>
        </p:nvSpPr>
        <p:spPr bwMode="auto">
          <a:xfrm>
            <a:off x="714348" y="422261"/>
            <a:ext cx="7715303" cy="923330"/>
          </a:xfrm>
          <a:prstGeom prst="rect">
            <a:avLst/>
          </a:prstGeom>
          <a:noFill/>
          <a:ln w="9525">
            <a:noFill/>
            <a:miter lim="800000"/>
            <a:headEnd/>
            <a:tailEnd/>
          </a:ln>
        </p:spPr>
        <p:txBody>
          <a:bodyPr wrap="square" anchor="ctr">
            <a:spAutoFit/>
          </a:bodyPr>
          <a:lstStyle/>
          <a:p>
            <a:pPr lvl="0" algn="ctr" rtl="1"/>
            <a:r>
              <a:rPr lang="ar-EG" sz="5400" b="1" dirty="0" smtClean="0">
                <a:solidFill>
                  <a:srgbClr val="000066"/>
                </a:solidFill>
              </a:rPr>
              <a:t> </a:t>
            </a:r>
            <a:r>
              <a:rPr lang="ar-SA" sz="5400" b="1" dirty="0" smtClean="0">
                <a:solidFill>
                  <a:srgbClr val="000066"/>
                </a:solidFill>
              </a:rPr>
              <a:t>حدّد عناصر القصة التالية: </a:t>
            </a:r>
            <a:endParaRPr lang="en-US" sz="5400" dirty="0">
              <a:solidFill>
                <a:srgbClr val="000066"/>
              </a:solidFill>
            </a:endParaRPr>
          </a:p>
        </p:txBody>
      </p:sp>
      <p:graphicFrame>
        <p:nvGraphicFramePr>
          <p:cNvPr id="4" name="جدول 3"/>
          <p:cNvGraphicFramePr>
            <a:graphicFrameLocks noGrp="1"/>
          </p:cNvGraphicFramePr>
          <p:nvPr/>
        </p:nvGraphicFramePr>
        <p:xfrm>
          <a:off x="214314" y="2357430"/>
          <a:ext cx="8786842" cy="3643338"/>
        </p:xfrm>
        <a:graphic>
          <a:graphicData uri="http://schemas.openxmlformats.org/drawingml/2006/table">
            <a:tbl>
              <a:tblPr firstRow="1" bandRow="1">
                <a:tableStyleId>{5C22544A-7EE6-4342-B048-85BDC9FD1C3A}</a:tableStyleId>
              </a:tblPr>
              <a:tblGrid>
                <a:gridCol w="6072198"/>
                <a:gridCol w="2714644"/>
              </a:tblGrid>
              <a:tr h="1821669">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blipFill>
                      <a:blip r:embed="rId6"/>
                      <a:stretch>
                        <a:fillRect/>
                      </a:stretch>
                    </a:blipFill>
                  </a:tcPr>
                </a:tc>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blipFill>
                      <a:blip r:embed="rId7"/>
                      <a:stretch>
                        <a:fillRect/>
                      </a:stretch>
                    </a:blipFill>
                  </a:tcPr>
                </a:tc>
              </a:tr>
              <a:tr h="1821669">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blipFill>
                      <a:blip r:embed="rId6"/>
                      <a:stretch>
                        <a:fillRect/>
                      </a:stretch>
                    </a:blipFill>
                  </a:tcPr>
                </a:tc>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blipFill>
                      <a:blip r:embed="rId7"/>
                      <a:stretch>
                        <a:fillRect/>
                      </a:stretch>
                    </a:blipFill>
                  </a:tcPr>
                </a:tc>
              </a:tr>
            </a:tbl>
          </a:graphicData>
        </a:graphic>
      </p:graphicFrame>
      <p:sp>
        <p:nvSpPr>
          <p:cNvPr id="5" name="مستطيل 4"/>
          <p:cNvSpPr/>
          <p:nvPr/>
        </p:nvSpPr>
        <p:spPr>
          <a:xfrm>
            <a:off x="6429388" y="2857496"/>
            <a:ext cx="2343911" cy="830997"/>
          </a:xfrm>
          <a:prstGeom prst="rect">
            <a:avLst/>
          </a:prstGeom>
        </p:spPr>
        <p:txBody>
          <a:bodyPr wrap="none">
            <a:spAutoFit/>
          </a:bodyPr>
          <a:lstStyle/>
          <a:p>
            <a:r>
              <a:rPr lang="ar-SA" sz="4800" b="1" dirty="0" smtClean="0"/>
              <a:t>الشخصيات</a:t>
            </a:r>
            <a:endParaRPr lang="en-US" sz="4800" dirty="0" smtClean="0"/>
          </a:p>
        </p:txBody>
      </p:sp>
      <p:sp>
        <p:nvSpPr>
          <p:cNvPr id="6" name="مربع نص 5"/>
          <p:cNvSpPr txBox="1"/>
          <p:nvPr/>
        </p:nvSpPr>
        <p:spPr>
          <a:xfrm>
            <a:off x="357158" y="2643182"/>
            <a:ext cx="5500726" cy="1323439"/>
          </a:xfrm>
          <a:prstGeom prst="rect">
            <a:avLst/>
          </a:prstGeom>
          <a:noFill/>
        </p:spPr>
        <p:txBody>
          <a:bodyPr wrap="square" rtlCol="0">
            <a:spAutoFit/>
          </a:bodyPr>
          <a:lstStyle/>
          <a:p>
            <a:pPr algn="ctr"/>
            <a:r>
              <a:rPr lang="ar-SA" sz="4000" b="1" dirty="0" smtClean="0">
                <a:solidFill>
                  <a:srgbClr val="C00000"/>
                </a:solidFill>
              </a:rPr>
              <a:t>عصام (الشخصية الرئيسة)، والدا عصام (شخصيات ثانوية).</a:t>
            </a:r>
            <a:endParaRPr lang="en-US" sz="4000" b="1" dirty="0">
              <a:solidFill>
                <a:srgbClr val="C00000"/>
              </a:solidFill>
            </a:endParaRPr>
          </a:p>
        </p:txBody>
      </p:sp>
      <p:sp>
        <p:nvSpPr>
          <p:cNvPr id="7" name="مستطيل 6"/>
          <p:cNvSpPr/>
          <p:nvPr/>
        </p:nvSpPr>
        <p:spPr>
          <a:xfrm>
            <a:off x="6929454" y="4649940"/>
            <a:ext cx="1460656" cy="830997"/>
          </a:xfrm>
          <a:prstGeom prst="rect">
            <a:avLst/>
          </a:prstGeom>
        </p:spPr>
        <p:txBody>
          <a:bodyPr wrap="none">
            <a:spAutoFit/>
          </a:bodyPr>
          <a:lstStyle/>
          <a:p>
            <a:r>
              <a:rPr lang="ar-SA" sz="4800" b="1" dirty="0" smtClean="0"/>
              <a:t>الحوار</a:t>
            </a:r>
            <a:endParaRPr lang="en-US" sz="4800" dirty="0"/>
          </a:p>
        </p:txBody>
      </p:sp>
      <p:sp>
        <p:nvSpPr>
          <p:cNvPr id="8" name="مربع نص 7"/>
          <p:cNvSpPr txBox="1"/>
          <p:nvPr/>
        </p:nvSpPr>
        <p:spPr>
          <a:xfrm>
            <a:off x="357158" y="4429132"/>
            <a:ext cx="5500726" cy="1323439"/>
          </a:xfrm>
          <a:prstGeom prst="rect">
            <a:avLst/>
          </a:prstGeom>
          <a:noFill/>
        </p:spPr>
        <p:txBody>
          <a:bodyPr wrap="square" rtlCol="0">
            <a:spAutoFit/>
          </a:bodyPr>
          <a:lstStyle/>
          <a:p>
            <a:pPr algn="ctr"/>
            <a:r>
              <a:rPr lang="ar-SA" sz="4000" b="1" dirty="0" smtClean="0">
                <a:solidFill>
                  <a:srgbClr val="C00000"/>
                </a:solidFill>
              </a:rPr>
              <a:t>الحوار والحديث مع النفس بين عصام وضميره. </a:t>
            </a:r>
            <a:endParaRPr lang="en-US" sz="4000" b="1" dirty="0">
              <a:solidFill>
                <a:srgbClr val="C000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1085 - sports whistle.wav"/>
                                        </p:tgtEl>
                                      </p:cMediaNode>
                                    </p:audio>
                                  </p:sub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3"/>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3" name="1085 - sports whistle.wav"/>
                                        </p:tgtEl>
                                      </p:cMediaNode>
                                    </p:audio>
                                  </p:sub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strVal val="#ppt_w+.3"/>
                                          </p:val>
                                        </p:tav>
                                        <p:tav tm="100000">
                                          <p:val>
                                            <p:strVal val="#ppt_w"/>
                                          </p:val>
                                        </p:tav>
                                      </p:tavLst>
                                    </p:anim>
                                    <p:anim calcmode="lin" valueType="num">
                                      <p:cBhvr>
                                        <p:cTn id="20" dur="1000" fill="hold"/>
                                        <p:tgtEl>
                                          <p:spTgt spid="7"/>
                                        </p:tgtEl>
                                        <p:attrNameLst>
                                          <p:attrName>ppt_h</p:attrName>
                                        </p:attrNameLst>
                                      </p:cBhvr>
                                      <p:tavLst>
                                        <p:tav tm="0">
                                          <p:val>
                                            <p:strVal val="#ppt_h"/>
                                          </p:val>
                                        </p:tav>
                                        <p:tav tm="100000">
                                          <p:val>
                                            <p:strVal val="#ppt_h"/>
                                          </p:val>
                                        </p:tav>
                                      </p:tavLst>
                                    </p:anim>
                                    <p:animEffect transition="in" filter="fade">
                                      <p:cBhvr>
                                        <p:cTn id="21" dur="1000"/>
                                        <p:tgtEl>
                                          <p:spTgt spid="7"/>
                                        </p:tgtEl>
                                      </p:cBhvr>
                                    </p:animEffect>
                                  </p:childTnLst>
                                  <p:subTnLst>
                                    <p:audio>
                                      <p:cMediaNode>
                                        <p:cTn display="0" masterRel="sameClick">
                                          <p:stCondLst>
                                            <p:cond evt="begin" delay="0">
                                              <p:tn val="17"/>
                                            </p:cond>
                                          </p:stCondLst>
                                          <p:endCondLst>
                                            <p:cond evt="onStopAudio" delay="0">
                                              <p:tgtEl>
                                                <p:sldTgt/>
                                              </p:tgtEl>
                                            </p:cond>
                                          </p:endCondLst>
                                        </p:cTn>
                                        <p:tgtEl>
                                          <p:sndTgt r:embed="rId3" name="1085 - sports whistle.wav"/>
                                        </p:tgtEl>
                                      </p:cMediaNode>
                                    </p:audio>
                                  </p:subTnLst>
                                </p:cTn>
                              </p:par>
                            </p:childTnLst>
                          </p:cTn>
                        </p:par>
                      </p:childTnLst>
                    </p:cTn>
                  </p:par>
                  <p:par>
                    <p:cTn id="22" fill="hold">
                      <p:stCondLst>
                        <p:cond delay="indefinite"/>
                      </p:stCondLst>
                      <p:childTnLst>
                        <p:par>
                          <p:cTn id="23" fill="hold">
                            <p:stCondLst>
                              <p:cond delay="0"/>
                            </p:stCondLst>
                            <p:childTnLst>
                              <p:par>
                                <p:cTn id="24" presetID="15"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ppt_w</p:attrName>
                                        </p:attrNameLst>
                                      </p:cBhvr>
                                      <p:tavLst>
                                        <p:tav tm="0">
                                          <p:val>
                                            <p:fltVal val="0"/>
                                          </p:val>
                                        </p:tav>
                                        <p:tav tm="100000">
                                          <p:val>
                                            <p:strVal val="#ppt_w"/>
                                          </p:val>
                                        </p:tav>
                                      </p:tavLst>
                                    </p:anim>
                                    <p:anim calcmode="lin" valueType="num">
                                      <p:cBhvr>
                                        <p:cTn id="27" dur="1000" fill="hold"/>
                                        <p:tgtEl>
                                          <p:spTgt spid="6"/>
                                        </p:tgtEl>
                                        <p:attrNameLst>
                                          <p:attrName>ppt_h</p:attrName>
                                        </p:attrNameLst>
                                      </p:cBhvr>
                                      <p:tavLst>
                                        <p:tav tm="0">
                                          <p:val>
                                            <p:fltVal val="0"/>
                                          </p:val>
                                        </p:tav>
                                        <p:tav tm="100000">
                                          <p:val>
                                            <p:strVal val="#ppt_h"/>
                                          </p:val>
                                        </p:tav>
                                      </p:tavLst>
                                    </p:anim>
                                    <p:anim calcmode="lin" valueType="num">
                                      <p:cBhvr>
                                        <p:cTn id="28"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6"/>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4"/>
                                            </p:cond>
                                          </p:stCondLst>
                                          <p:endCondLst>
                                            <p:cond evt="onStopAudio" delay="0">
                                              <p:tgtEl>
                                                <p:sldTgt/>
                                              </p:tgtEl>
                                            </p:cond>
                                          </p:endCondLst>
                                        </p:cTn>
                                        <p:tgtEl>
                                          <p:sndTgt r:embed="rId4" name="0593 - handcuffs snap shut.wav"/>
                                        </p:tgtEl>
                                      </p:cMediaNode>
                                    </p:audio>
                                  </p:subTnLst>
                                </p:cTn>
                              </p:par>
                            </p:childTnLst>
                          </p:cTn>
                        </p:par>
                      </p:childTnLst>
                    </p:cTn>
                  </p:par>
                  <p:par>
                    <p:cTn id="30" fill="hold">
                      <p:stCondLst>
                        <p:cond delay="indefinite"/>
                      </p:stCondLst>
                      <p:childTnLst>
                        <p:par>
                          <p:cTn id="31" fill="hold">
                            <p:stCondLst>
                              <p:cond delay="0"/>
                            </p:stCondLst>
                            <p:childTnLst>
                              <p:par>
                                <p:cTn id="32" presetID="15"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1000" fill="hold"/>
                                        <p:tgtEl>
                                          <p:spTgt spid="8"/>
                                        </p:tgtEl>
                                        <p:attrNameLst>
                                          <p:attrName>ppt_w</p:attrName>
                                        </p:attrNameLst>
                                      </p:cBhvr>
                                      <p:tavLst>
                                        <p:tav tm="0">
                                          <p:val>
                                            <p:fltVal val="0"/>
                                          </p:val>
                                        </p:tav>
                                        <p:tav tm="100000">
                                          <p:val>
                                            <p:strVal val="#ppt_w"/>
                                          </p:val>
                                        </p:tav>
                                      </p:tavLst>
                                    </p:anim>
                                    <p:anim calcmode="lin" valueType="num">
                                      <p:cBhvr>
                                        <p:cTn id="35" dur="1000" fill="hold"/>
                                        <p:tgtEl>
                                          <p:spTgt spid="8"/>
                                        </p:tgtEl>
                                        <p:attrNameLst>
                                          <p:attrName>ppt_h</p:attrName>
                                        </p:attrNameLst>
                                      </p:cBhvr>
                                      <p:tavLst>
                                        <p:tav tm="0">
                                          <p:val>
                                            <p:fltVal val="0"/>
                                          </p:val>
                                        </p:tav>
                                        <p:tav tm="100000">
                                          <p:val>
                                            <p:strVal val="#ppt_h"/>
                                          </p:val>
                                        </p:tav>
                                      </p:tavLst>
                                    </p:anim>
                                    <p:anim calcmode="lin" valueType="num">
                                      <p:cBhvr>
                                        <p:cTn id="36"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37" dur="1000" fill="hold"/>
                                        <p:tgtEl>
                                          <p:spTgt spid="8"/>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32"/>
                                            </p:cond>
                                          </p:stCondLst>
                                          <p:endCondLst>
                                            <p:cond evt="onStopAudio" delay="0">
                                              <p:tgtEl>
                                                <p:sldTgt/>
                                              </p:tgtEl>
                                            </p:cond>
                                          </p:endCondLst>
                                        </p:cTn>
                                        <p:tgtEl>
                                          <p:sndTgt r:embed="rId4" name="0593 - handcuffs snap shu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nip Diagonal Corner Rectangle 13"/>
          <p:cNvSpPr/>
          <p:nvPr/>
        </p:nvSpPr>
        <p:spPr>
          <a:xfrm>
            <a:off x="630238" y="407988"/>
            <a:ext cx="7870825" cy="1292225"/>
          </a:xfrm>
          <a:prstGeom prst="snip2DiagRect">
            <a:avLst>
              <a:gd name="adj1" fmla="val 0"/>
              <a:gd name="adj2" fmla="val 0"/>
            </a:avLst>
          </a:prstGeom>
          <a:solidFill>
            <a:srgbClr val="FFFFCC"/>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dirty="0"/>
              <a:t> </a:t>
            </a:r>
          </a:p>
        </p:txBody>
      </p:sp>
      <p:sp>
        <p:nvSpPr>
          <p:cNvPr id="15" name="TextBox 14"/>
          <p:cNvSpPr txBox="1">
            <a:spLocks noChangeArrowheads="1"/>
          </p:cNvSpPr>
          <p:nvPr/>
        </p:nvSpPr>
        <p:spPr bwMode="auto">
          <a:xfrm>
            <a:off x="900113" y="642938"/>
            <a:ext cx="7416800" cy="769441"/>
          </a:xfrm>
          <a:prstGeom prst="rect">
            <a:avLst/>
          </a:prstGeom>
          <a:noFill/>
          <a:ln w="9525">
            <a:noFill/>
            <a:miter lim="800000"/>
            <a:headEnd/>
            <a:tailEnd/>
          </a:ln>
        </p:spPr>
        <p:txBody>
          <a:bodyPr>
            <a:spAutoFit/>
          </a:bodyPr>
          <a:lstStyle/>
          <a:p>
            <a:pPr lvl="0" algn="ctr" rtl="1"/>
            <a:r>
              <a:rPr lang="ar-EG" sz="4400" b="1" dirty="0" smtClean="0"/>
              <a:t>ب. </a:t>
            </a:r>
            <a:r>
              <a:rPr lang="ar-SA" sz="4400" b="1" dirty="0" smtClean="0">
                <a:solidFill>
                  <a:srgbClr val="800000"/>
                </a:solidFill>
              </a:rPr>
              <a:t>بيّن وحدة الانطباع في هذه القصة. </a:t>
            </a:r>
            <a:endParaRPr lang="en-US" sz="4400" dirty="0">
              <a:solidFill>
                <a:srgbClr val="800000"/>
              </a:solidFill>
            </a:endParaRPr>
          </a:p>
        </p:txBody>
      </p:sp>
      <p:pic>
        <p:nvPicPr>
          <p:cNvPr id="13" name="Picture 12" descr="BCKLC162.WMF"/>
          <p:cNvPicPr>
            <a:picLocks noChangeAspect="1"/>
          </p:cNvPicPr>
          <p:nvPr/>
        </p:nvPicPr>
        <p:blipFill>
          <a:blip r:embed="rId5" cstate="print"/>
          <a:stretch>
            <a:fillRect/>
          </a:stretch>
        </p:blipFill>
        <p:spPr>
          <a:xfrm>
            <a:off x="539551" y="2734630"/>
            <a:ext cx="8208911" cy="36466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Rectangle 18"/>
          <p:cNvSpPr>
            <a:spLocks noChangeArrowheads="1"/>
          </p:cNvSpPr>
          <p:nvPr/>
        </p:nvSpPr>
        <p:spPr bwMode="auto">
          <a:xfrm>
            <a:off x="500034" y="3714752"/>
            <a:ext cx="8208962" cy="1200329"/>
          </a:xfrm>
          <a:prstGeom prst="rect">
            <a:avLst/>
          </a:prstGeom>
          <a:noFill/>
          <a:ln w="9525">
            <a:noFill/>
            <a:miter lim="800000"/>
            <a:headEnd/>
            <a:tailEnd/>
          </a:ln>
        </p:spPr>
        <p:txBody>
          <a:bodyPr>
            <a:spAutoFit/>
          </a:bodyPr>
          <a:lstStyle/>
          <a:p>
            <a:pPr lvl="0" algn="ctr" rtl="1"/>
            <a:r>
              <a:rPr lang="ar-SA" sz="3600" b="1" dirty="0" smtClean="0">
                <a:solidFill>
                  <a:srgbClr val="C00000"/>
                </a:solidFill>
              </a:rPr>
              <a:t>يعيش قارئ هذه القصة شعورًا واحدًا يتمثل في المشاركة الوجدانية لعصام في القلق الذي يعيشه.</a:t>
            </a:r>
            <a:endParaRPr lang="en-US" sz="3600" dirty="0">
              <a:solidFill>
                <a:srgbClr val="C000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3"/>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subTnLst>
                                    <p:audio>
                                      <p:cMediaNode>
                                        <p:cTn display="0" masterRel="sameClick">
                                          <p:stCondLst>
                                            <p:cond evt="begin" delay="0">
                                              <p:tn val="15"/>
                                            </p:cond>
                                          </p:stCondLst>
                                          <p:endCondLst>
                                            <p:cond evt="onStopAudio" delay="0">
                                              <p:tgtEl>
                                                <p:sldTgt/>
                                              </p:tgtEl>
                                            </p:cond>
                                          </p:endCondLst>
                                        </p:cTn>
                                        <p:tgtEl>
                                          <p:sndTgt r:embed="rId4" name="whoosh.wav"/>
                                        </p:tgtEl>
                                      </p:cMediaNode>
                                    </p:audio>
                                  </p:subTnLst>
                                </p:cTn>
                              </p:par>
                              <p:par>
                                <p:cTn id="20" presetID="50" presetClass="entr" presetSubtype="0" decel="100000" fill="hold" grpId="0" nodeType="with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 calcmode="lin" valueType="num">
                                      <p:cBhvr>
                                        <p:cTn id="22" dur="1000" fill="hold"/>
                                        <p:tgtEl>
                                          <p:spTgt spid="19">
                                            <p:txEl>
                                              <p:pRg st="0" end="0"/>
                                            </p:txEl>
                                          </p:spTgt>
                                        </p:tgtEl>
                                        <p:attrNameLst>
                                          <p:attrName>ppt_w</p:attrName>
                                        </p:attrNameLst>
                                      </p:cBhvr>
                                      <p:tavLst>
                                        <p:tav tm="0">
                                          <p:val>
                                            <p:strVal val="#ppt_w+.3"/>
                                          </p:val>
                                        </p:tav>
                                        <p:tav tm="100000">
                                          <p:val>
                                            <p:strVal val="#ppt_w"/>
                                          </p:val>
                                        </p:tav>
                                      </p:tavLst>
                                    </p:anim>
                                    <p:anim calcmode="lin" valueType="num">
                                      <p:cBhvr>
                                        <p:cTn id="23" dur="1000" fill="hold"/>
                                        <p:tgtEl>
                                          <p:spTgt spid="19">
                                            <p:txEl>
                                              <p:pRg st="0" end="0"/>
                                            </p:txEl>
                                          </p:spTgt>
                                        </p:tgtEl>
                                        <p:attrNameLst>
                                          <p:attrName>ppt_h</p:attrName>
                                        </p:attrNameLst>
                                      </p:cBhvr>
                                      <p:tavLst>
                                        <p:tav tm="0">
                                          <p:val>
                                            <p:strVal val="#ppt_h"/>
                                          </p:val>
                                        </p:tav>
                                        <p:tav tm="100000">
                                          <p:val>
                                            <p:strVal val="#ppt_h"/>
                                          </p:val>
                                        </p:tav>
                                      </p:tavLst>
                                    </p:anim>
                                    <p:animEffect transition="in" filter="fade">
                                      <p:cBhvr>
                                        <p:cTn id="24" dur="1000"/>
                                        <p:tgtEl>
                                          <p:spTgt spid="19">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9" grpId="0" build="allAtOnce"/>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571604" y="2355843"/>
            <a:ext cx="6000791" cy="1644661"/>
          </a:xfrm>
          <a:prstGeom prst="rect">
            <a:avLst/>
          </a:pr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15" name="TextBox 14"/>
          <p:cNvSpPr txBox="1">
            <a:spLocks noChangeArrowheads="1"/>
          </p:cNvSpPr>
          <p:nvPr/>
        </p:nvSpPr>
        <p:spPr bwMode="auto">
          <a:xfrm>
            <a:off x="1857356" y="2643182"/>
            <a:ext cx="5429288" cy="1015663"/>
          </a:xfrm>
          <a:prstGeom prst="rect">
            <a:avLst/>
          </a:prstGeom>
          <a:noFill/>
          <a:ln w="9525">
            <a:noFill/>
            <a:miter lim="800000"/>
            <a:headEnd/>
            <a:tailEnd/>
          </a:ln>
        </p:spPr>
        <p:txBody>
          <a:bodyPr wrap="square">
            <a:spAutoFit/>
          </a:bodyPr>
          <a:lstStyle/>
          <a:p>
            <a:pPr algn="ctr" rtl="1"/>
            <a:r>
              <a:rPr lang="ar-SA" sz="6000" b="1" dirty="0" smtClean="0">
                <a:solidFill>
                  <a:schemeClr val="bg1"/>
                </a:solidFill>
              </a:rPr>
              <a:t>نشاطات التعلّم</a:t>
            </a:r>
            <a:endParaRPr lang="en-US" sz="6000" dirty="0">
              <a:solidFill>
                <a:schemeClr val="bg1"/>
              </a:solidFill>
              <a:latin typeface="Calibri" pitchFamily="34" charset="0"/>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ppt_x</p:attrName>
                                        </p:attrNameLst>
                                      </p:cBhvr>
                                      <p:tavLst>
                                        <p:tav tm="0">
                                          <p:val>
                                            <p:strVal val="#ppt_x-.2"/>
                                          </p:val>
                                        </p:tav>
                                        <p:tav tm="100000">
                                          <p:val>
                                            <p:strVal val="#ppt_x"/>
                                          </p:val>
                                        </p:tav>
                                      </p:tavLst>
                                    </p:anim>
                                    <p:anim calcmode="lin" valueType="num">
                                      <p:cBhvr>
                                        <p:cTn id="8"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3" name="SOUND105.WAV"/>
                                        </p:tgtEl>
                                      </p:cMediaNode>
                                    </p:audio>
                                  </p:subTnLst>
                                </p:cTn>
                              </p:par>
                              <p:par>
                                <p:cTn id="10" presetID="29"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ppt_x</p:attrName>
                                        </p:attrNameLst>
                                      </p:cBhvr>
                                      <p:tavLst>
                                        <p:tav tm="0">
                                          <p:val>
                                            <p:strVal val="#ppt_x-.2"/>
                                          </p:val>
                                        </p:tav>
                                        <p:tav tm="100000">
                                          <p:val>
                                            <p:strVal val="#ppt_x"/>
                                          </p:val>
                                        </p:tav>
                                      </p:tavLst>
                                    </p:anim>
                                    <p:anim calcmode="lin" valueType="num">
                                      <p:cBhvr>
                                        <p:cTn id="13"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4"/>
                                        </p:tgtEl>
                                      </p:cBhvr>
                                    </p:animEffect>
                                  </p:childTnLst>
                                  <p:subTnLst>
                                    <p:audio>
                                      <p:cMediaNode>
                                        <p:cTn display="0" masterRel="sameClick">
                                          <p:stCondLst>
                                            <p:cond evt="begin" delay="0">
                                              <p:tn val="10"/>
                                            </p:cond>
                                          </p:stCondLst>
                                          <p:endCondLst>
                                            <p:cond evt="onStopAudio" delay="0">
                                              <p:tgtEl>
                                                <p:sldTgt/>
                                              </p:tgtEl>
                                            </p:cond>
                                          </p:endCondLst>
                                        </p:cTn>
                                        <p:tgtEl>
                                          <p:sndTgt r:embed="rId3" name="SOUND105.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edefined Process 5"/>
          <p:cNvSpPr/>
          <p:nvPr/>
        </p:nvSpPr>
        <p:spPr>
          <a:xfrm>
            <a:off x="539750" y="1773239"/>
            <a:ext cx="8135938" cy="3013084"/>
          </a:xfrm>
          <a:prstGeom prst="rect">
            <a:avLst/>
          </a:prstGeom>
          <a:blipFill>
            <a:blip r:embed="rId4" cstate="prin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sp>
        <p:nvSpPr>
          <p:cNvPr id="3" name="TextBox 6"/>
          <p:cNvSpPr txBox="1">
            <a:spLocks noChangeArrowheads="1"/>
          </p:cNvSpPr>
          <p:nvPr/>
        </p:nvSpPr>
        <p:spPr bwMode="auto">
          <a:xfrm>
            <a:off x="928663" y="2128838"/>
            <a:ext cx="5929353" cy="2308324"/>
          </a:xfrm>
          <a:prstGeom prst="rect">
            <a:avLst/>
          </a:prstGeom>
          <a:noFill/>
          <a:ln w="9525">
            <a:noFill/>
            <a:miter lim="800000"/>
            <a:headEnd/>
            <a:tailEnd/>
          </a:ln>
        </p:spPr>
        <p:txBody>
          <a:bodyPr wrap="square">
            <a:spAutoFit/>
          </a:bodyPr>
          <a:lstStyle/>
          <a:p>
            <a:pPr lvl="0" algn="ctr" rtl="1"/>
            <a:r>
              <a:rPr lang="ar-EG" sz="3600" b="1" dirty="0" smtClean="0">
                <a:solidFill>
                  <a:srgbClr val="000066"/>
                </a:solidFill>
              </a:rPr>
              <a:t>1-</a:t>
            </a:r>
            <a:r>
              <a:rPr lang="ar-EG" sz="3600" b="1" dirty="0" smtClean="0">
                <a:solidFill>
                  <a:srgbClr val="800000"/>
                </a:solidFill>
              </a:rPr>
              <a:t> </a:t>
            </a:r>
            <a:r>
              <a:rPr lang="ar-SA" sz="3600" b="1" dirty="0" smtClean="0">
                <a:solidFill>
                  <a:srgbClr val="800000"/>
                </a:solidFill>
              </a:rPr>
              <a:t>يقول أحد الروائيين: ((إنَّ الفرق بين الرواية والقصة القصيرة كالفرق بين عمارة متعددة الأدوار، وغرفة صغيرة)).</a:t>
            </a:r>
            <a:endParaRPr lang="en-US" sz="3600" dirty="0">
              <a:solidFill>
                <a:srgbClr val="8000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05 Folder.png"/>
          <p:cNvPicPr>
            <a:picLocks noChangeAspect="1"/>
          </p:cNvPicPr>
          <p:nvPr/>
        </p:nvPicPr>
        <p:blipFill>
          <a:blip r:embed="rId7" cstate="print"/>
          <a:stretch>
            <a:fillRect/>
          </a:stretch>
        </p:blipFill>
        <p:spPr bwMode="auto">
          <a:xfrm>
            <a:off x="71406" y="258764"/>
            <a:ext cx="8962831" cy="1670038"/>
          </a:xfrm>
          <a:prstGeom prst="rect">
            <a:avLst/>
          </a:prstGeom>
          <a:noFill/>
          <a:ln w="9525">
            <a:noFill/>
            <a:miter lim="800000"/>
            <a:headEnd/>
            <a:tailEnd/>
          </a:ln>
        </p:spPr>
      </p:pic>
      <p:sp>
        <p:nvSpPr>
          <p:cNvPr id="14" name="Rectangle 13"/>
          <p:cNvSpPr>
            <a:spLocks noChangeArrowheads="1"/>
          </p:cNvSpPr>
          <p:nvPr/>
        </p:nvSpPr>
        <p:spPr bwMode="auto">
          <a:xfrm>
            <a:off x="285720" y="500042"/>
            <a:ext cx="8501122" cy="1323439"/>
          </a:xfrm>
          <a:prstGeom prst="rect">
            <a:avLst/>
          </a:prstGeom>
          <a:noFill/>
          <a:ln w="9525">
            <a:noFill/>
            <a:miter lim="800000"/>
            <a:headEnd/>
            <a:tailEnd/>
          </a:ln>
        </p:spPr>
        <p:txBody>
          <a:bodyPr wrap="square">
            <a:spAutoFit/>
          </a:bodyPr>
          <a:lstStyle/>
          <a:p>
            <a:pPr algn="ctr" rtl="1"/>
            <a:r>
              <a:rPr lang="ar-SA" sz="4000" b="1" dirty="0" smtClean="0">
                <a:solidFill>
                  <a:srgbClr val="006600"/>
                </a:solidFill>
              </a:rPr>
              <a:t>ناقش –</a:t>
            </a:r>
            <a:r>
              <a:rPr lang="ar-EG" sz="4000" b="1" dirty="0" smtClean="0">
                <a:solidFill>
                  <a:srgbClr val="006600"/>
                </a:solidFill>
              </a:rPr>
              <a:t> </a:t>
            </a:r>
            <a:r>
              <a:rPr lang="ar-SA" sz="4000" b="1" dirty="0" smtClean="0">
                <a:solidFill>
                  <a:srgbClr val="006600"/>
                </a:solidFill>
              </a:rPr>
              <a:t>في ضوء ذلك القول- الفروق الفنية بين كل من الرواية والقصة القصيرة. </a:t>
            </a:r>
            <a:endParaRPr lang="en-US" sz="4000" dirty="0">
              <a:solidFill>
                <a:srgbClr val="006600"/>
              </a:solidFill>
            </a:endParaRPr>
          </a:p>
        </p:txBody>
      </p:sp>
      <p:graphicFrame>
        <p:nvGraphicFramePr>
          <p:cNvPr id="6" name="جدول 5"/>
          <p:cNvGraphicFramePr>
            <a:graphicFrameLocks noGrp="1"/>
          </p:cNvGraphicFramePr>
          <p:nvPr/>
        </p:nvGraphicFramePr>
        <p:xfrm>
          <a:off x="214282" y="2643182"/>
          <a:ext cx="8715436" cy="3786214"/>
        </p:xfrm>
        <a:graphic>
          <a:graphicData uri="http://schemas.openxmlformats.org/drawingml/2006/table">
            <a:tbl>
              <a:tblPr firstRow="1" bandRow="1">
                <a:tableStyleId>{5C22544A-7EE6-4342-B048-85BDC9FD1C3A}</a:tableStyleId>
              </a:tblPr>
              <a:tblGrid>
                <a:gridCol w="4357718"/>
                <a:gridCol w="4357718"/>
              </a:tblGrid>
              <a:tr h="1104903">
                <a:tc>
                  <a:txBody>
                    <a:bodyPr/>
                    <a:lstStyle/>
                    <a:p>
                      <a:endParaRPr lang="en-US" dirty="0"/>
                    </a:p>
                  </a:txBody>
                  <a:tcPr>
                    <a:lnB w="12700" cap="flat" cmpd="sng" algn="ctr">
                      <a:solidFill>
                        <a:srgbClr val="990099"/>
                      </a:solidFill>
                      <a:prstDash val="solid"/>
                      <a:round/>
                      <a:headEnd type="none" w="med" len="med"/>
                      <a:tailEnd type="none" w="med" len="med"/>
                    </a:lnB>
                    <a:solidFill>
                      <a:srgbClr val="990099"/>
                    </a:solidFill>
                  </a:tcPr>
                </a:tc>
                <a:tc>
                  <a:txBody>
                    <a:bodyPr/>
                    <a:lstStyle/>
                    <a:p>
                      <a:endParaRPr lang="en-US" dirty="0"/>
                    </a:p>
                  </a:txBody>
                  <a:tcPr>
                    <a:lnB w="12700" cap="flat" cmpd="sng" algn="ctr">
                      <a:solidFill>
                        <a:srgbClr val="990099"/>
                      </a:solidFill>
                      <a:prstDash val="solid"/>
                      <a:round/>
                      <a:headEnd type="none" w="med" len="med"/>
                      <a:tailEnd type="none" w="med" len="med"/>
                    </a:lnB>
                    <a:solidFill>
                      <a:srgbClr val="990099"/>
                    </a:solidFill>
                  </a:tcPr>
                </a:tc>
              </a:tr>
              <a:tr h="2681311">
                <a:tc>
                  <a:txBody>
                    <a:bodyPr/>
                    <a:lstStyle/>
                    <a:p>
                      <a:endParaRPr lang="en-US" dirty="0"/>
                    </a:p>
                  </a:txBody>
                  <a:tcPr>
                    <a:lnL w="12700" cap="flat" cmpd="sng" algn="ctr">
                      <a:solidFill>
                        <a:srgbClr val="990099"/>
                      </a:solidFill>
                      <a:prstDash val="solid"/>
                      <a:round/>
                      <a:headEnd type="none" w="med" len="med"/>
                      <a:tailEnd type="none" w="med" len="med"/>
                    </a:lnL>
                    <a:lnR w="12700" cap="flat" cmpd="sng" algn="ctr">
                      <a:solidFill>
                        <a:srgbClr val="990099"/>
                      </a:solidFill>
                      <a:prstDash val="solid"/>
                      <a:round/>
                      <a:headEnd type="none" w="med" len="med"/>
                      <a:tailEnd type="none" w="med" len="med"/>
                    </a:lnR>
                    <a:lnT w="12700" cap="flat" cmpd="sng" algn="ctr">
                      <a:solidFill>
                        <a:srgbClr val="990099"/>
                      </a:solidFill>
                      <a:prstDash val="solid"/>
                      <a:round/>
                      <a:headEnd type="none" w="med" len="med"/>
                      <a:tailEnd type="none" w="med" len="med"/>
                    </a:lnT>
                    <a:lnB w="12700" cap="flat" cmpd="sng" algn="ctr">
                      <a:solidFill>
                        <a:srgbClr val="990099"/>
                      </a:solidFill>
                      <a:prstDash val="solid"/>
                      <a:round/>
                      <a:headEnd type="none" w="med" len="med"/>
                      <a:tailEnd type="none" w="med" len="med"/>
                    </a:lnB>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path path="circle">
                        <a:fillToRect l="100000" b="100000"/>
                      </a:path>
                      <a:tileRect t="-100000" r="-100000"/>
                    </a:gradFill>
                  </a:tcPr>
                </a:tc>
                <a:tc>
                  <a:txBody>
                    <a:bodyPr/>
                    <a:lstStyle/>
                    <a:p>
                      <a:endParaRPr lang="en-US" dirty="0"/>
                    </a:p>
                  </a:txBody>
                  <a:tcPr>
                    <a:lnL w="12700" cap="flat" cmpd="sng" algn="ctr">
                      <a:solidFill>
                        <a:srgbClr val="990099"/>
                      </a:solidFill>
                      <a:prstDash val="solid"/>
                      <a:round/>
                      <a:headEnd type="none" w="med" len="med"/>
                      <a:tailEnd type="none" w="med" len="med"/>
                    </a:lnL>
                    <a:lnR w="12700" cap="flat" cmpd="sng" algn="ctr">
                      <a:solidFill>
                        <a:srgbClr val="990099"/>
                      </a:solidFill>
                      <a:prstDash val="solid"/>
                      <a:round/>
                      <a:headEnd type="none" w="med" len="med"/>
                      <a:tailEnd type="none" w="med" len="med"/>
                    </a:lnR>
                    <a:lnT w="12700" cap="flat" cmpd="sng" algn="ctr">
                      <a:solidFill>
                        <a:srgbClr val="990099"/>
                      </a:solidFill>
                      <a:prstDash val="solid"/>
                      <a:round/>
                      <a:headEnd type="none" w="med" len="med"/>
                      <a:tailEnd type="none" w="med" len="med"/>
                    </a:lnT>
                    <a:lnB w="12700" cap="flat" cmpd="sng" algn="ctr">
                      <a:solidFill>
                        <a:srgbClr val="990099"/>
                      </a:solidFill>
                      <a:prstDash val="solid"/>
                      <a:round/>
                      <a:headEnd type="none" w="med" len="med"/>
                      <a:tailEnd type="none" w="med" len="med"/>
                    </a:lnB>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100000" t="100000"/>
                      </a:path>
                      <a:tileRect r="-100000" b="-100000"/>
                    </a:gradFill>
                  </a:tcPr>
                </a:tc>
              </a:tr>
            </a:tbl>
          </a:graphicData>
        </a:graphic>
      </p:graphicFrame>
      <p:sp>
        <p:nvSpPr>
          <p:cNvPr id="7" name="مستطيل 6"/>
          <p:cNvSpPr/>
          <p:nvPr/>
        </p:nvSpPr>
        <p:spPr>
          <a:xfrm>
            <a:off x="6429388" y="2857496"/>
            <a:ext cx="1218603" cy="646331"/>
          </a:xfrm>
          <a:prstGeom prst="rect">
            <a:avLst/>
          </a:prstGeom>
        </p:spPr>
        <p:txBody>
          <a:bodyPr wrap="none">
            <a:spAutoFit/>
          </a:bodyPr>
          <a:lstStyle/>
          <a:p>
            <a:r>
              <a:rPr lang="ar-SA" sz="3600" b="1" dirty="0" smtClean="0">
                <a:solidFill>
                  <a:schemeClr val="bg1"/>
                </a:solidFill>
              </a:rPr>
              <a:t>الرواية</a:t>
            </a:r>
            <a:endParaRPr lang="en-US" sz="3600" dirty="0">
              <a:solidFill>
                <a:schemeClr val="bg1"/>
              </a:solidFill>
            </a:endParaRPr>
          </a:p>
        </p:txBody>
      </p:sp>
      <p:sp>
        <p:nvSpPr>
          <p:cNvPr id="9" name="مستطيل 8"/>
          <p:cNvSpPr/>
          <p:nvPr/>
        </p:nvSpPr>
        <p:spPr>
          <a:xfrm>
            <a:off x="1285852" y="2928934"/>
            <a:ext cx="2416046" cy="646331"/>
          </a:xfrm>
          <a:prstGeom prst="rect">
            <a:avLst/>
          </a:prstGeom>
        </p:spPr>
        <p:txBody>
          <a:bodyPr wrap="none">
            <a:spAutoFit/>
          </a:bodyPr>
          <a:lstStyle/>
          <a:p>
            <a:r>
              <a:rPr lang="ar-SA" sz="3600" b="1" dirty="0" smtClean="0">
                <a:solidFill>
                  <a:schemeClr val="bg1"/>
                </a:solidFill>
              </a:rPr>
              <a:t>القصة القصيرة</a:t>
            </a:r>
            <a:endParaRPr lang="en-US" sz="3600" dirty="0">
              <a:solidFill>
                <a:schemeClr val="bg1"/>
              </a:solidFill>
            </a:endParaRPr>
          </a:p>
        </p:txBody>
      </p:sp>
      <p:sp>
        <p:nvSpPr>
          <p:cNvPr id="10" name="مستطيل 9"/>
          <p:cNvSpPr/>
          <p:nvPr/>
        </p:nvSpPr>
        <p:spPr>
          <a:xfrm>
            <a:off x="4643438" y="3835320"/>
            <a:ext cx="4214842" cy="2308324"/>
          </a:xfrm>
          <a:prstGeom prst="rect">
            <a:avLst/>
          </a:prstGeom>
        </p:spPr>
        <p:txBody>
          <a:bodyPr wrap="square">
            <a:spAutoFit/>
          </a:bodyPr>
          <a:lstStyle/>
          <a:p>
            <a:pPr algn="ctr"/>
            <a:r>
              <a:rPr lang="ar-SA" sz="3600" b="1" dirty="0" smtClean="0">
                <a:solidFill>
                  <a:srgbClr val="CC0099"/>
                </a:solidFill>
              </a:rPr>
              <a:t>طويلة – كثيرة الأحداث والأشخاص ممتدة البعد </a:t>
            </a:r>
            <a:r>
              <a:rPr lang="ar-SA" sz="3600" b="1" dirty="0" err="1" smtClean="0">
                <a:solidFill>
                  <a:srgbClr val="CC0099"/>
                </a:solidFill>
              </a:rPr>
              <a:t>الزماني</a:t>
            </a:r>
            <a:r>
              <a:rPr lang="ar-SA" sz="3600" b="1" dirty="0" smtClean="0">
                <a:solidFill>
                  <a:srgbClr val="CC0099"/>
                </a:solidFill>
              </a:rPr>
              <a:t> والمكاني يعيش القارئ في جو كل حدث</a:t>
            </a:r>
            <a:endParaRPr lang="en-US" sz="3600" dirty="0">
              <a:solidFill>
                <a:srgbClr val="CC0099"/>
              </a:solidFill>
            </a:endParaRPr>
          </a:p>
        </p:txBody>
      </p:sp>
      <p:sp>
        <p:nvSpPr>
          <p:cNvPr id="12" name="مستطيل 11"/>
          <p:cNvSpPr/>
          <p:nvPr/>
        </p:nvSpPr>
        <p:spPr>
          <a:xfrm>
            <a:off x="285720" y="3929066"/>
            <a:ext cx="4286279" cy="2308324"/>
          </a:xfrm>
          <a:prstGeom prst="rect">
            <a:avLst/>
          </a:prstGeom>
        </p:spPr>
        <p:txBody>
          <a:bodyPr wrap="square">
            <a:spAutoFit/>
          </a:bodyPr>
          <a:lstStyle/>
          <a:p>
            <a:pPr algn="ctr" rtl="1"/>
            <a:r>
              <a:rPr lang="ar-SA" sz="3600" b="1" dirty="0" smtClean="0">
                <a:solidFill>
                  <a:srgbClr val="C00000"/>
                </a:solidFill>
              </a:rPr>
              <a:t>قصيرة – وحدة الحدث – الإيجاز – وحدة الزمان والمكان – يعيش القارئ شعوراً واحداً</a:t>
            </a:r>
            <a:endParaRPr lang="en-US" sz="3600" dirty="0">
              <a:solidFill>
                <a:srgbClr val="C000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3" name="disconnect.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ox(in)">
                                      <p:cBhvr>
                                        <p:cTn id="10" dur="500"/>
                                        <p:tgtEl>
                                          <p:spTgt spid="14"/>
                                        </p:tgtEl>
                                      </p:cBhvr>
                                    </p:animEffect>
                                  </p:childTnLst>
                                  <p:subTnLst>
                                    <p:audio>
                                      <p:cMediaNode>
                                        <p:cTn display="0" masterRel="sameClick">
                                          <p:stCondLst>
                                            <p:cond evt="begin" delay="0">
                                              <p:tn val="8"/>
                                            </p:cond>
                                          </p:stCondLst>
                                          <p:endCondLst>
                                            <p:cond evt="onStopAudio" delay="0">
                                              <p:tgtEl>
                                                <p:sldTgt/>
                                              </p:tgtEl>
                                            </p:cond>
                                          </p:endCondLst>
                                        </p:cTn>
                                        <p:tgtEl>
                                          <p:sndTgt r:embed="rId3" name="disconnect.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subTnLst>
                                    <p:audio>
                                      <p:cMediaNode>
                                        <p:cTn display="0" masterRel="sameClick">
                                          <p:stCondLst>
                                            <p:cond evt="begin" delay="0">
                                              <p:tn val="13"/>
                                            </p:cond>
                                          </p:stCondLst>
                                          <p:endCondLst>
                                            <p:cond evt="onStopAudio" delay="0">
                                              <p:tgtEl>
                                                <p:sldTgt/>
                                              </p:tgtEl>
                                            </p:cond>
                                          </p:endCondLst>
                                        </p:cTn>
                                        <p:tgtEl>
                                          <p:sndTgt r:embed="rId4" name="0324 - clank sound.wav"/>
                                        </p:tgtEl>
                                      </p:cMediaNode>
                                    </p:audio>
                                  </p:subTnLst>
                                </p:cTn>
                              </p:par>
                              <p:par>
                                <p:cTn id="16" presetID="2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subTnLst>
                                    <p:audio>
                                      <p:cMediaNode>
                                        <p:cTn display="0" masterRel="sameClick">
                                          <p:stCondLst>
                                            <p:cond evt="begin" delay="0">
                                              <p:tn val="16"/>
                                            </p:cond>
                                          </p:stCondLst>
                                          <p:endCondLst>
                                            <p:cond evt="onStopAudio" delay="0">
                                              <p:tgtEl>
                                                <p:sldTgt/>
                                              </p:tgtEl>
                                            </p:cond>
                                          </p:endCondLst>
                                        </p:cTn>
                                        <p:tgtEl>
                                          <p:sndTgt r:embed="rId4" name="0324 - clank sound.wav"/>
                                        </p:tgtEl>
                                      </p:cMediaNode>
                                    </p:audio>
                                  </p:subTnLst>
                                </p:cTn>
                              </p:par>
                              <p:par>
                                <p:cTn id="19" presetID="22" presetClass="entr" presetSubtype="4"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4" name="0324 - clank sound.wav"/>
                                        </p:tgtEl>
                                      </p:cMediaNode>
                                    </p:audio>
                                  </p:subTnLst>
                                </p:cTn>
                              </p:par>
                            </p:childTnLst>
                          </p:cTn>
                        </p:par>
                      </p:childTnLst>
                    </p:cTn>
                  </p:par>
                  <p:par>
                    <p:cTn id="22" fill="hold">
                      <p:stCondLst>
                        <p:cond delay="indefinite"/>
                      </p:stCondLst>
                      <p:childTnLst>
                        <p:par>
                          <p:cTn id="23" fill="hold">
                            <p:stCondLst>
                              <p:cond delay="0"/>
                            </p:stCondLst>
                            <p:childTnLst>
                              <p:par>
                                <p:cTn id="24" presetID="43"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
                                        <p:tgtEl>
                                          <p:spTgt spid="10"/>
                                        </p:tgtEl>
                                      </p:cBhvr>
                                    </p:animEffect>
                                    <p:anim calcmode="lin" valueType="num">
                                      <p:cBhvr>
                                        <p:cTn id="27" dur="400" fill="hold"/>
                                        <p:tgtEl>
                                          <p:spTgt spid="10"/>
                                        </p:tgtEl>
                                        <p:attrNameLst>
                                          <p:attrName>ppt_x</p:attrName>
                                        </p:attrNameLst>
                                      </p:cBhvr>
                                      <p:tavLst>
                                        <p:tav tm="0">
                                          <p:val>
                                            <p:strVal val="#ppt_x"/>
                                          </p:val>
                                        </p:tav>
                                        <p:tav tm="100000">
                                          <p:val>
                                            <p:strVal val="#ppt_x"/>
                                          </p:val>
                                        </p:tav>
                                      </p:tavLst>
                                    </p:anim>
                                    <p:anim calcmode="lin" valueType="num">
                                      <p:cBhvr>
                                        <p:cTn id="28" dur="400" fill="hold"/>
                                        <p:tgtEl>
                                          <p:spTgt spid="10"/>
                                        </p:tgtEl>
                                        <p:attrNameLst>
                                          <p:attrName>ppt_y</p:attrName>
                                        </p:attrNameLst>
                                      </p:cBhvr>
                                      <p:tavLst>
                                        <p:tav tm="0">
                                          <p:val>
                                            <p:strVal val="#ppt_y+0.31"/>
                                          </p:val>
                                        </p:tav>
                                        <p:tav tm="100000">
                                          <p:val>
                                            <p:strVal val="#ppt_y+0.31"/>
                                          </p:val>
                                        </p:tav>
                                      </p:tavLst>
                                    </p:anim>
                                    <p:anim calcmode="lin" valueType="num">
                                      <p:cBhvr>
                                        <p:cTn id="29" dur="600" decel="50000" fill="hold">
                                          <p:stCondLst>
                                            <p:cond delay="4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 dur="600" decel="50000" fill="hold">
                                          <p:stCondLst>
                                            <p:cond delay="4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5" name="breeze.wav"/>
                                        </p:tgtEl>
                                      </p:cMediaNode>
                                    </p:audio>
                                  </p:subTnLst>
                                </p:cTn>
                              </p:par>
                            </p:childTnLst>
                          </p:cTn>
                        </p:par>
                      </p:childTnLst>
                    </p:cTn>
                  </p:par>
                  <p:par>
                    <p:cTn id="31" fill="hold">
                      <p:stCondLst>
                        <p:cond delay="indefinite"/>
                      </p:stCondLst>
                      <p:childTnLst>
                        <p:par>
                          <p:cTn id="32" fill="hold">
                            <p:stCondLst>
                              <p:cond delay="0"/>
                            </p:stCondLst>
                            <p:childTnLst>
                              <p:par>
                                <p:cTn id="33" presetID="25"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36"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37"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38" dur="1000" fill="hold"/>
                                        <p:tgtEl>
                                          <p:spTgt spid="12"/>
                                        </p:tgtEl>
                                        <p:attrNameLst>
                                          <p:attrName>ppt_h</p:attrName>
                                        </p:attrNameLst>
                                      </p:cBhvr>
                                      <p:tavLst>
                                        <p:tav tm="0">
                                          <p:val>
                                            <p:strVal val="#ppt_h"/>
                                          </p:val>
                                        </p:tav>
                                        <p:tav tm="100000">
                                          <p:val>
                                            <p:strVal val="#ppt_h"/>
                                          </p:val>
                                        </p:tav>
                                      </p:tavLst>
                                    </p:anim>
                                    <p:anim calcmode="lin" valueType="num">
                                      <p:cBhvr>
                                        <p:cTn id="39"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40"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41"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42" dur="1000" decel="50000">
                                          <p:stCondLst>
                                            <p:cond delay="0"/>
                                          </p:stCondLst>
                                        </p:cTn>
                                        <p:tgtEl>
                                          <p:spTgt spid="12"/>
                                        </p:tgtEl>
                                      </p:cBhvr>
                                    </p:animEffect>
                                  </p:childTnLst>
                                  <p:subTnLst>
                                    <p:audio>
                                      <p:cMediaNode>
                                        <p:cTn display="0" masterRel="sameClick">
                                          <p:stCondLst>
                                            <p:cond evt="begin" delay="0">
                                              <p:tn val="33"/>
                                            </p:cond>
                                          </p:stCondLst>
                                          <p:endCondLst>
                                            <p:cond evt="onStopAudio" delay="0">
                                              <p:tgtEl>
                                                <p:sldTgt/>
                                              </p:tgtEl>
                                            </p:cond>
                                          </p:endCondLst>
                                        </p:cTn>
                                        <p:tgtEl>
                                          <p:sndTgt r:embed="rId6" name="1291 - wet and squish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p:bldP spid="9" grpId="0"/>
      <p:bldP spid="10" grpId="0"/>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32.WMF"/>
          <p:cNvPicPr>
            <a:picLocks noChangeAspect="1"/>
          </p:cNvPicPr>
          <p:nvPr/>
        </p:nvPicPr>
        <p:blipFill>
          <a:blip r:embed="rId4" cstate="print"/>
          <a:srcRect/>
          <a:stretch>
            <a:fillRect/>
          </a:stretch>
        </p:blipFill>
        <p:spPr bwMode="auto">
          <a:xfrm>
            <a:off x="357158" y="1831534"/>
            <a:ext cx="8429625" cy="2883350"/>
          </a:xfrm>
          <a:prstGeom prst="rect">
            <a:avLst/>
          </a:prstGeom>
          <a:gradFill rotWithShape="0">
            <a:gsLst>
              <a:gs pos="0">
                <a:srgbClr val="FBEAC7"/>
              </a:gs>
              <a:gs pos="17999">
                <a:srgbClr val="FEE7F2"/>
              </a:gs>
              <a:gs pos="36000">
                <a:srgbClr val="FAC77D"/>
              </a:gs>
              <a:gs pos="61000">
                <a:srgbClr val="FBA97D"/>
              </a:gs>
              <a:gs pos="82001">
                <a:srgbClr val="FBD49C"/>
              </a:gs>
              <a:gs pos="100000">
                <a:srgbClr val="FEE7F2"/>
              </a:gs>
            </a:gsLst>
            <a:lin ang="5400000"/>
          </a:gradFill>
          <a:ln w="9525">
            <a:noFill/>
            <a:miter lim="800000"/>
            <a:headEnd/>
            <a:tailEnd/>
          </a:ln>
        </p:spPr>
      </p:pic>
      <p:sp>
        <p:nvSpPr>
          <p:cNvPr id="3" name="Rectangle 1"/>
          <p:cNvSpPr>
            <a:spLocks noChangeArrowheads="1"/>
          </p:cNvSpPr>
          <p:nvPr/>
        </p:nvSpPr>
        <p:spPr bwMode="auto">
          <a:xfrm>
            <a:off x="857220" y="2357430"/>
            <a:ext cx="7429500" cy="1569660"/>
          </a:xfrm>
          <a:prstGeom prst="rect">
            <a:avLst/>
          </a:prstGeom>
          <a:noFill/>
          <a:ln w="9525">
            <a:noFill/>
            <a:miter lim="800000"/>
            <a:headEnd/>
            <a:tailEnd/>
          </a:ln>
        </p:spPr>
        <p:txBody>
          <a:bodyPr wrap="square" anchor="ctr">
            <a:spAutoFit/>
          </a:bodyPr>
          <a:lstStyle/>
          <a:p>
            <a:pPr lvl="0" algn="ctr" rtl="1"/>
            <a:r>
              <a:rPr lang="ar-EG" sz="4800" b="1" dirty="0" smtClean="0">
                <a:solidFill>
                  <a:srgbClr val="000066"/>
                </a:solidFill>
              </a:rPr>
              <a:t>2. </a:t>
            </a:r>
            <a:r>
              <a:rPr lang="ar-SA" sz="4800" b="1" dirty="0" smtClean="0">
                <a:solidFill>
                  <a:srgbClr val="800000"/>
                </a:solidFill>
              </a:rPr>
              <a:t>صنّف القصص التالية إلى نوعها المناسب (قصة قصيرة/ رواية)</a:t>
            </a:r>
            <a:endParaRPr lang="en-US" sz="4800" dirty="0">
              <a:solidFill>
                <a:srgbClr val="8000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054 - another stapler.wav"/>
                                        </p:tgtEl>
                                      </p:cMediaNode>
                                    </p:audio>
                                  </p:subTnLst>
                                </p:cTn>
                              </p:par>
                              <p:par>
                                <p:cTn id="10" presetID="53"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DRMN003.WMF"/>
          <p:cNvPicPr>
            <a:picLocks noChangeAspect="1"/>
          </p:cNvPicPr>
          <p:nvPr/>
        </p:nvPicPr>
        <p:blipFill>
          <a:blip r:embed="rId5" cstate="print"/>
          <a:stretch>
            <a:fillRect/>
          </a:stretch>
        </p:blipFill>
        <p:spPr>
          <a:xfrm>
            <a:off x="589676" y="357166"/>
            <a:ext cx="8014772" cy="5929354"/>
          </a:xfrm>
          <a:prstGeom prst="rect">
            <a:avLst/>
          </a:prstGeom>
          <a:effectLst>
            <a:glow rad="228600">
              <a:schemeClr val="accent5">
                <a:satMod val="175000"/>
                <a:alpha val="40000"/>
              </a:schemeClr>
            </a:glow>
          </a:effectLst>
        </p:spPr>
      </p:pic>
      <p:sp>
        <p:nvSpPr>
          <p:cNvPr id="15362" name="Rectangle 2"/>
          <p:cNvSpPr>
            <a:spLocks noChangeArrowheads="1"/>
          </p:cNvSpPr>
          <p:nvPr/>
        </p:nvSpPr>
        <p:spPr bwMode="auto">
          <a:xfrm>
            <a:off x="785786" y="2071678"/>
            <a:ext cx="7500990" cy="1323439"/>
          </a:xfrm>
          <a:prstGeom prst="rect">
            <a:avLst/>
          </a:prstGeom>
          <a:noFill/>
          <a:ln w="9525">
            <a:noFill/>
            <a:miter lim="800000"/>
            <a:headEnd/>
            <a:tailEnd/>
          </a:ln>
        </p:spPr>
        <p:txBody>
          <a:bodyPr wrap="square" anchor="ctr">
            <a:spAutoFit/>
          </a:bodyPr>
          <a:lstStyle/>
          <a:p>
            <a:pPr algn="ctr"/>
            <a:r>
              <a:rPr lang="ar-SA" sz="4000" b="1" dirty="0" smtClean="0">
                <a:solidFill>
                  <a:srgbClr val="0033CC"/>
                </a:solidFill>
              </a:rPr>
              <a:t>قصة تدور حول شخصية واحدة خلال ساعة واحدة. </a:t>
            </a:r>
            <a:endParaRPr lang="en-US" sz="4000" dirty="0">
              <a:solidFill>
                <a:srgbClr val="0033CC"/>
              </a:solidFill>
              <a:latin typeface="Calibri" pitchFamily="34" charset="0"/>
            </a:endParaRPr>
          </a:p>
        </p:txBody>
      </p:sp>
      <p:sp>
        <p:nvSpPr>
          <p:cNvPr id="97281" name="Rectangle 1"/>
          <p:cNvSpPr>
            <a:spLocks noChangeArrowheads="1"/>
          </p:cNvSpPr>
          <p:nvPr/>
        </p:nvSpPr>
        <p:spPr bwMode="auto">
          <a:xfrm>
            <a:off x="3143240" y="4786322"/>
            <a:ext cx="2326278"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ctr" rtl="1"/>
            <a:r>
              <a:rPr lang="ar-SA" sz="4000" b="1" dirty="0" smtClean="0">
                <a:solidFill>
                  <a:srgbClr val="C00000"/>
                </a:solidFill>
              </a:rPr>
              <a:t>قصة قصيرة </a:t>
            </a:r>
            <a:endParaRPr lang="en-US" sz="4000" dirty="0">
              <a:solidFill>
                <a:srgbClr val="C000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15362"/>
                                        </p:tgtEl>
                                        <p:attrNameLst>
                                          <p:attrName>style.visibility</p:attrName>
                                        </p:attrNameLst>
                                      </p:cBhvr>
                                      <p:to>
                                        <p:strVal val="visible"/>
                                      </p:to>
                                    </p:set>
                                    <p:animEffect transition="in" filter="wipe(down)">
                                      <p:cBhvr>
                                        <p:cTn id="10" dur="500"/>
                                        <p:tgtEl>
                                          <p:spTgt spid="15362"/>
                                        </p:tgtEl>
                                      </p:cBhvr>
                                    </p:animEffect>
                                  </p:childTnLst>
                                </p:cTn>
                              </p:par>
                            </p:childTnLst>
                          </p:cTn>
                        </p:par>
                      </p:childTnLst>
                    </p:cTn>
                  </p:par>
                  <p:par>
                    <p:cTn id="11" fill="hold">
                      <p:stCondLst>
                        <p:cond delay="indefinite"/>
                      </p:stCondLst>
                      <p:childTnLst>
                        <p:par>
                          <p:cTn id="12" fill="hold">
                            <p:stCondLst>
                              <p:cond delay="0"/>
                            </p:stCondLst>
                            <p:childTnLst>
                              <p:par>
                                <p:cTn id="13" presetID="58" presetClass="entr" presetSubtype="0" accel="100000" fill="hold" grpId="0" nodeType="clickEffect">
                                  <p:stCondLst>
                                    <p:cond delay="0"/>
                                  </p:stCondLst>
                                  <p:childTnLst>
                                    <p:set>
                                      <p:cBhvr>
                                        <p:cTn id="14" dur="1" fill="hold">
                                          <p:stCondLst>
                                            <p:cond delay="0"/>
                                          </p:stCondLst>
                                        </p:cTn>
                                        <p:tgtEl>
                                          <p:spTgt spid="97281"/>
                                        </p:tgtEl>
                                        <p:attrNameLst>
                                          <p:attrName>style.visibility</p:attrName>
                                        </p:attrNameLst>
                                      </p:cBhvr>
                                      <p:to>
                                        <p:strVal val="visible"/>
                                      </p:to>
                                    </p:set>
                                    <p:anim calcmode="lin" valueType="num">
                                      <p:cBhvr>
                                        <p:cTn id="15" dur="500" fill="hold"/>
                                        <p:tgtEl>
                                          <p:spTgt spid="97281"/>
                                        </p:tgtEl>
                                        <p:attrNameLst>
                                          <p:attrName>ppt_w</p:attrName>
                                        </p:attrNameLst>
                                      </p:cBhvr>
                                      <p:tavLst>
                                        <p:tav tm="0">
                                          <p:val>
                                            <p:strVal val="#ppt_w*2.5"/>
                                          </p:val>
                                        </p:tav>
                                        <p:tav tm="100000">
                                          <p:val>
                                            <p:strVal val="#ppt_w"/>
                                          </p:val>
                                        </p:tav>
                                      </p:tavLst>
                                    </p:anim>
                                    <p:anim calcmode="lin" valueType="num">
                                      <p:cBhvr>
                                        <p:cTn id="16" dur="500" fill="hold"/>
                                        <p:tgtEl>
                                          <p:spTgt spid="97281"/>
                                        </p:tgtEl>
                                        <p:attrNameLst>
                                          <p:attrName>ppt_h</p:attrName>
                                        </p:attrNameLst>
                                      </p:cBhvr>
                                      <p:tavLst>
                                        <p:tav tm="0">
                                          <p:val>
                                            <p:strVal val="#ppt_h*0.01"/>
                                          </p:val>
                                        </p:tav>
                                        <p:tav tm="100000">
                                          <p:val>
                                            <p:strVal val="#ppt_h"/>
                                          </p:val>
                                        </p:tav>
                                      </p:tavLst>
                                    </p:anim>
                                    <p:anim calcmode="lin" valueType="num">
                                      <p:cBhvr>
                                        <p:cTn id="17" dur="500" fill="hold"/>
                                        <p:tgtEl>
                                          <p:spTgt spid="97281"/>
                                        </p:tgtEl>
                                        <p:attrNameLst>
                                          <p:attrName>ppt_x</p:attrName>
                                        </p:attrNameLst>
                                      </p:cBhvr>
                                      <p:tavLst>
                                        <p:tav tm="0">
                                          <p:val>
                                            <p:strVal val="#ppt_x"/>
                                          </p:val>
                                        </p:tav>
                                        <p:tav tm="100000">
                                          <p:val>
                                            <p:strVal val="#ppt_x"/>
                                          </p:val>
                                        </p:tav>
                                      </p:tavLst>
                                    </p:anim>
                                    <p:anim calcmode="lin" valueType="num">
                                      <p:cBhvr>
                                        <p:cTn id="18" dur="500" fill="hold"/>
                                        <p:tgtEl>
                                          <p:spTgt spid="97281"/>
                                        </p:tgtEl>
                                        <p:attrNameLst>
                                          <p:attrName>ppt_y</p:attrName>
                                        </p:attrNameLst>
                                      </p:cBhvr>
                                      <p:tavLst>
                                        <p:tav tm="0">
                                          <p:val>
                                            <p:strVal val="#ppt_h+1"/>
                                          </p:val>
                                        </p:tav>
                                        <p:tav tm="100000">
                                          <p:val>
                                            <p:strVal val="#ppt_y"/>
                                          </p:val>
                                        </p:tav>
                                      </p:tavLst>
                                    </p:anim>
                                    <p:animEffect transition="in" filter="fade">
                                      <p:cBhvr>
                                        <p:cTn id="19" dur="500"/>
                                        <p:tgtEl>
                                          <p:spTgt spid="97281"/>
                                        </p:tgtEl>
                                      </p:cBhvr>
                                    </p:animEffect>
                                  </p:childTnLst>
                                  <p:subTnLst>
                                    <p:audio>
                                      <p:cMediaNode>
                                        <p:cTn display="0" masterRel="sameClick">
                                          <p:stCondLst>
                                            <p:cond evt="begin" delay="0">
                                              <p:tn val="13"/>
                                            </p:cond>
                                          </p:stCondLst>
                                          <p:endCondLst>
                                            <p:cond evt="onStopAudio" delay="0">
                                              <p:tgtEl>
                                                <p:sldTgt/>
                                              </p:tgtEl>
                                            </p:cond>
                                          </p:endCondLst>
                                        </p:cTn>
                                        <p:tgtEl>
                                          <p:sndTgt r:embed="rId4" name="1021 - shoo-ah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9728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DRMN003.WMF"/>
          <p:cNvPicPr>
            <a:picLocks noChangeAspect="1"/>
          </p:cNvPicPr>
          <p:nvPr/>
        </p:nvPicPr>
        <p:blipFill>
          <a:blip r:embed="rId5" cstate="print"/>
          <a:stretch>
            <a:fillRect/>
          </a:stretch>
        </p:blipFill>
        <p:spPr>
          <a:xfrm>
            <a:off x="589676" y="357166"/>
            <a:ext cx="8014772" cy="5929354"/>
          </a:xfrm>
          <a:prstGeom prst="rect">
            <a:avLst/>
          </a:prstGeom>
          <a:effectLst>
            <a:glow rad="228600">
              <a:schemeClr val="accent5">
                <a:satMod val="175000"/>
                <a:alpha val="40000"/>
              </a:schemeClr>
            </a:glow>
          </a:effectLst>
        </p:spPr>
      </p:pic>
      <p:sp>
        <p:nvSpPr>
          <p:cNvPr id="15362" name="Rectangle 2"/>
          <p:cNvSpPr>
            <a:spLocks noChangeArrowheads="1"/>
          </p:cNvSpPr>
          <p:nvPr/>
        </p:nvSpPr>
        <p:spPr bwMode="auto">
          <a:xfrm>
            <a:off x="785786" y="2071678"/>
            <a:ext cx="7500990" cy="707886"/>
          </a:xfrm>
          <a:prstGeom prst="rect">
            <a:avLst/>
          </a:prstGeom>
          <a:noFill/>
          <a:ln w="9525">
            <a:noFill/>
            <a:miter lim="800000"/>
            <a:headEnd/>
            <a:tailEnd/>
          </a:ln>
        </p:spPr>
        <p:txBody>
          <a:bodyPr wrap="square" anchor="ctr">
            <a:spAutoFit/>
          </a:bodyPr>
          <a:lstStyle/>
          <a:p>
            <a:pPr algn="ctr"/>
            <a:r>
              <a:rPr lang="ar-SA" sz="4000" b="1" dirty="0" smtClean="0">
                <a:solidFill>
                  <a:srgbClr val="0033CC"/>
                </a:solidFill>
              </a:rPr>
              <a:t>قصة مزدحمة بالحوادث والمواقف. </a:t>
            </a:r>
            <a:endParaRPr lang="en-US" sz="4000" dirty="0">
              <a:solidFill>
                <a:srgbClr val="0033CC"/>
              </a:solidFill>
              <a:latin typeface="Calibri" pitchFamily="34" charset="0"/>
            </a:endParaRPr>
          </a:p>
        </p:txBody>
      </p:sp>
      <p:sp>
        <p:nvSpPr>
          <p:cNvPr id="97281" name="Rectangle 1"/>
          <p:cNvSpPr>
            <a:spLocks noChangeArrowheads="1"/>
          </p:cNvSpPr>
          <p:nvPr/>
        </p:nvSpPr>
        <p:spPr bwMode="auto">
          <a:xfrm>
            <a:off x="4143372" y="4929198"/>
            <a:ext cx="1099981"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ctr" rtl="1"/>
            <a:r>
              <a:rPr lang="ar-SA" sz="4000" b="1" dirty="0" smtClean="0">
                <a:solidFill>
                  <a:srgbClr val="C00000"/>
                </a:solidFill>
              </a:rPr>
              <a:t>رواية</a:t>
            </a:r>
            <a:endParaRPr kumimoji="0" lang="ar-SA" sz="4000" b="1"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15362"/>
                                        </p:tgtEl>
                                        <p:attrNameLst>
                                          <p:attrName>style.visibility</p:attrName>
                                        </p:attrNameLst>
                                      </p:cBhvr>
                                      <p:to>
                                        <p:strVal val="visible"/>
                                      </p:to>
                                    </p:set>
                                    <p:animEffect transition="in" filter="wipe(down)">
                                      <p:cBhvr>
                                        <p:cTn id="10" dur="500"/>
                                        <p:tgtEl>
                                          <p:spTgt spid="15362"/>
                                        </p:tgtEl>
                                      </p:cBhvr>
                                    </p:animEffect>
                                  </p:childTnLst>
                                </p:cTn>
                              </p:par>
                            </p:childTnLst>
                          </p:cTn>
                        </p:par>
                      </p:childTnLst>
                    </p:cTn>
                  </p:par>
                  <p:par>
                    <p:cTn id="11" fill="hold">
                      <p:stCondLst>
                        <p:cond delay="indefinite"/>
                      </p:stCondLst>
                      <p:childTnLst>
                        <p:par>
                          <p:cTn id="12" fill="hold">
                            <p:stCondLst>
                              <p:cond delay="0"/>
                            </p:stCondLst>
                            <p:childTnLst>
                              <p:par>
                                <p:cTn id="13" presetID="58" presetClass="entr" presetSubtype="0" accel="100000" fill="hold" grpId="0" nodeType="clickEffect">
                                  <p:stCondLst>
                                    <p:cond delay="0"/>
                                  </p:stCondLst>
                                  <p:childTnLst>
                                    <p:set>
                                      <p:cBhvr>
                                        <p:cTn id="14" dur="1" fill="hold">
                                          <p:stCondLst>
                                            <p:cond delay="0"/>
                                          </p:stCondLst>
                                        </p:cTn>
                                        <p:tgtEl>
                                          <p:spTgt spid="97281"/>
                                        </p:tgtEl>
                                        <p:attrNameLst>
                                          <p:attrName>style.visibility</p:attrName>
                                        </p:attrNameLst>
                                      </p:cBhvr>
                                      <p:to>
                                        <p:strVal val="visible"/>
                                      </p:to>
                                    </p:set>
                                    <p:anim calcmode="lin" valueType="num">
                                      <p:cBhvr>
                                        <p:cTn id="15" dur="500" fill="hold"/>
                                        <p:tgtEl>
                                          <p:spTgt spid="97281"/>
                                        </p:tgtEl>
                                        <p:attrNameLst>
                                          <p:attrName>ppt_w</p:attrName>
                                        </p:attrNameLst>
                                      </p:cBhvr>
                                      <p:tavLst>
                                        <p:tav tm="0">
                                          <p:val>
                                            <p:strVal val="#ppt_w*2.5"/>
                                          </p:val>
                                        </p:tav>
                                        <p:tav tm="100000">
                                          <p:val>
                                            <p:strVal val="#ppt_w"/>
                                          </p:val>
                                        </p:tav>
                                      </p:tavLst>
                                    </p:anim>
                                    <p:anim calcmode="lin" valueType="num">
                                      <p:cBhvr>
                                        <p:cTn id="16" dur="500" fill="hold"/>
                                        <p:tgtEl>
                                          <p:spTgt spid="97281"/>
                                        </p:tgtEl>
                                        <p:attrNameLst>
                                          <p:attrName>ppt_h</p:attrName>
                                        </p:attrNameLst>
                                      </p:cBhvr>
                                      <p:tavLst>
                                        <p:tav tm="0">
                                          <p:val>
                                            <p:strVal val="#ppt_h*0.01"/>
                                          </p:val>
                                        </p:tav>
                                        <p:tav tm="100000">
                                          <p:val>
                                            <p:strVal val="#ppt_h"/>
                                          </p:val>
                                        </p:tav>
                                      </p:tavLst>
                                    </p:anim>
                                    <p:anim calcmode="lin" valueType="num">
                                      <p:cBhvr>
                                        <p:cTn id="17" dur="500" fill="hold"/>
                                        <p:tgtEl>
                                          <p:spTgt spid="97281"/>
                                        </p:tgtEl>
                                        <p:attrNameLst>
                                          <p:attrName>ppt_x</p:attrName>
                                        </p:attrNameLst>
                                      </p:cBhvr>
                                      <p:tavLst>
                                        <p:tav tm="0">
                                          <p:val>
                                            <p:strVal val="#ppt_x"/>
                                          </p:val>
                                        </p:tav>
                                        <p:tav tm="100000">
                                          <p:val>
                                            <p:strVal val="#ppt_x"/>
                                          </p:val>
                                        </p:tav>
                                      </p:tavLst>
                                    </p:anim>
                                    <p:anim calcmode="lin" valueType="num">
                                      <p:cBhvr>
                                        <p:cTn id="18" dur="500" fill="hold"/>
                                        <p:tgtEl>
                                          <p:spTgt spid="97281"/>
                                        </p:tgtEl>
                                        <p:attrNameLst>
                                          <p:attrName>ppt_y</p:attrName>
                                        </p:attrNameLst>
                                      </p:cBhvr>
                                      <p:tavLst>
                                        <p:tav tm="0">
                                          <p:val>
                                            <p:strVal val="#ppt_h+1"/>
                                          </p:val>
                                        </p:tav>
                                        <p:tav tm="100000">
                                          <p:val>
                                            <p:strVal val="#ppt_y"/>
                                          </p:val>
                                        </p:tav>
                                      </p:tavLst>
                                    </p:anim>
                                    <p:animEffect transition="in" filter="fade">
                                      <p:cBhvr>
                                        <p:cTn id="19" dur="500"/>
                                        <p:tgtEl>
                                          <p:spTgt spid="97281"/>
                                        </p:tgtEl>
                                      </p:cBhvr>
                                    </p:animEffect>
                                  </p:childTnLst>
                                  <p:subTnLst>
                                    <p:audio>
                                      <p:cMediaNode>
                                        <p:cTn display="0" masterRel="sameClick">
                                          <p:stCondLst>
                                            <p:cond evt="begin" delay="0">
                                              <p:tn val="13"/>
                                            </p:cond>
                                          </p:stCondLst>
                                          <p:endCondLst>
                                            <p:cond evt="onStopAudio" delay="0">
                                              <p:tgtEl>
                                                <p:sldTgt/>
                                              </p:tgtEl>
                                            </p:cond>
                                          </p:endCondLst>
                                        </p:cTn>
                                        <p:tgtEl>
                                          <p:sndTgt r:embed="rId4" name="1021 - shoo-ah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9728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DRMN003.WMF"/>
          <p:cNvPicPr>
            <a:picLocks noChangeAspect="1"/>
          </p:cNvPicPr>
          <p:nvPr/>
        </p:nvPicPr>
        <p:blipFill>
          <a:blip r:embed="rId5" cstate="print"/>
          <a:stretch>
            <a:fillRect/>
          </a:stretch>
        </p:blipFill>
        <p:spPr>
          <a:xfrm>
            <a:off x="589676" y="357166"/>
            <a:ext cx="8014772" cy="5929354"/>
          </a:xfrm>
          <a:prstGeom prst="rect">
            <a:avLst/>
          </a:prstGeom>
          <a:effectLst>
            <a:glow rad="228600">
              <a:schemeClr val="accent5">
                <a:satMod val="175000"/>
                <a:alpha val="40000"/>
              </a:schemeClr>
            </a:glow>
          </a:effectLst>
        </p:spPr>
      </p:pic>
      <p:sp>
        <p:nvSpPr>
          <p:cNvPr id="15362" name="Rectangle 2"/>
          <p:cNvSpPr>
            <a:spLocks noChangeArrowheads="1"/>
          </p:cNvSpPr>
          <p:nvPr/>
        </p:nvSpPr>
        <p:spPr bwMode="auto">
          <a:xfrm>
            <a:off x="785786" y="2071678"/>
            <a:ext cx="7500990" cy="707886"/>
          </a:xfrm>
          <a:prstGeom prst="rect">
            <a:avLst/>
          </a:prstGeom>
          <a:noFill/>
          <a:ln w="9525">
            <a:noFill/>
            <a:miter lim="800000"/>
            <a:headEnd/>
            <a:tailEnd/>
          </a:ln>
        </p:spPr>
        <p:txBody>
          <a:bodyPr wrap="square" anchor="ctr">
            <a:spAutoFit/>
          </a:bodyPr>
          <a:lstStyle/>
          <a:p>
            <a:pPr algn="ctr"/>
            <a:r>
              <a:rPr lang="ar-SA" sz="4000" b="1" dirty="0" smtClean="0">
                <a:solidFill>
                  <a:srgbClr val="0033CC"/>
                </a:solidFill>
              </a:rPr>
              <a:t>قصة وقعت حوادثها في ثلاث دول مختلفة. </a:t>
            </a:r>
            <a:endParaRPr lang="en-US" sz="4000" dirty="0">
              <a:solidFill>
                <a:srgbClr val="0033CC"/>
              </a:solidFill>
              <a:latin typeface="Calibri" pitchFamily="34" charset="0"/>
            </a:endParaRPr>
          </a:p>
        </p:txBody>
      </p:sp>
      <p:sp>
        <p:nvSpPr>
          <p:cNvPr id="97281" name="Rectangle 1"/>
          <p:cNvSpPr>
            <a:spLocks noChangeArrowheads="1"/>
          </p:cNvSpPr>
          <p:nvPr/>
        </p:nvSpPr>
        <p:spPr bwMode="auto">
          <a:xfrm>
            <a:off x="4143372" y="4929198"/>
            <a:ext cx="1099981"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ctr" rtl="1"/>
            <a:r>
              <a:rPr lang="ar-SA" sz="4000" b="1" dirty="0" smtClean="0">
                <a:solidFill>
                  <a:srgbClr val="C00000"/>
                </a:solidFill>
              </a:rPr>
              <a:t>رواية</a:t>
            </a:r>
            <a:endParaRPr kumimoji="0" lang="ar-SA" sz="4000" b="1"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15362"/>
                                        </p:tgtEl>
                                        <p:attrNameLst>
                                          <p:attrName>style.visibility</p:attrName>
                                        </p:attrNameLst>
                                      </p:cBhvr>
                                      <p:to>
                                        <p:strVal val="visible"/>
                                      </p:to>
                                    </p:set>
                                    <p:animEffect transition="in" filter="wipe(down)">
                                      <p:cBhvr>
                                        <p:cTn id="10" dur="500"/>
                                        <p:tgtEl>
                                          <p:spTgt spid="15362"/>
                                        </p:tgtEl>
                                      </p:cBhvr>
                                    </p:animEffect>
                                  </p:childTnLst>
                                </p:cTn>
                              </p:par>
                            </p:childTnLst>
                          </p:cTn>
                        </p:par>
                      </p:childTnLst>
                    </p:cTn>
                  </p:par>
                  <p:par>
                    <p:cTn id="11" fill="hold">
                      <p:stCondLst>
                        <p:cond delay="indefinite"/>
                      </p:stCondLst>
                      <p:childTnLst>
                        <p:par>
                          <p:cTn id="12" fill="hold">
                            <p:stCondLst>
                              <p:cond delay="0"/>
                            </p:stCondLst>
                            <p:childTnLst>
                              <p:par>
                                <p:cTn id="13" presetID="58" presetClass="entr" presetSubtype="0" accel="100000" fill="hold" grpId="0" nodeType="clickEffect">
                                  <p:stCondLst>
                                    <p:cond delay="0"/>
                                  </p:stCondLst>
                                  <p:childTnLst>
                                    <p:set>
                                      <p:cBhvr>
                                        <p:cTn id="14" dur="1" fill="hold">
                                          <p:stCondLst>
                                            <p:cond delay="0"/>
                                          </p:stCondLst>
                                        </p:cTn>
                                        <p:tgtEl>
                                          <p:spTgt spid="97281"/>
                                        </p:tgtEl>
                                        <p:attrNameLst>
                                          <p:attrName>style.visibility</p:attrName>
                                        </p:attrNameLst>
                                      </p:cBhvr>
                                      <p:to>
                                        <p:strVal val="visible"/>
                                      </p:to>
                                    </p:set>
                                    <p:anim calcmode="lin" valueType="num">
                                      <p:cBhvr>
                                        <p:cTn id="15" dur="500" fill="hold"/>
                                        <p:tgtEl>
                                          <p:spTgt spid="97281"/>
                                        </p:tgtEl>
                                        <p:attrNameLst>
                                          <p:attrName>ppt_w</p:attrName>
                                        </p:attrNameLst>
                                      </p:cBhvr>
                                      <p:tavLst>
                                        <p:tav tm="0">
                                          <p:val>
                                            <p:strVal val="#ppt_w*2.5"/>
                                          </p:val>
                                        </p:tav>
                                        <p:tav tm="100000">
                                          <p:val>
                                            <p:strVal val="#ppt_w"/>
                                          </p:val>
                                        </p:tav>
                                      </p:tavLst>
                                    </p:anim>
                                    <p:anim calcmode="lin" valueType="num">
                                      <p:cBhvr>
                                        <p:cTn id="16" dur="500" fill="hold"/>
                                        <p:tgtEl>
                                          <p:spTgt spid="97281"/>
                                        </p:tgtEl>
                                        <p:attrNameLst>
                                          <p:attrName>ppt_h</p:attrName>
                                        </p:attrNameLst>
                                      </p:cBhvr>
                                      <p:tavLst>
                                        <p:tav tm="0">
                                          <p:val>
                                            <p:strVal val="#ppt_h*0.01"/>
                                          </p:val>
                                        </p:tav>
                                        <p:tav tm="100000">
                                          <p:val>
                                            <p:strVal val="#ppt_h"/>
                                          </p:val>
                                        </p:tav>
                                      </p:tavLst>
                                    </p:anim>
                                    <p:anim calcmode="lin" valueType="num">
                                      <p:cBhvr>
                                        <p:cTn id="17" dur="500" fill="hold"/>
                                        <p:tgtEl>
                                          <p:spTgt spid="97281"/>
                                        </p:tgtEl>
                                        <p:attrNameLst>
                                          <p:attrName>ppt_x</p:attrName>
                                        </p:attrNameLst>
                                      </p:cBhvr>
                                      <p:tavLst>
                                        <p:tav tm="0">
                                          <p:val>
                                            <p:strVal val="#ppt_x"/>
                                          </p:val>
                                        </p:tav>
                                        <p:tav tm="100000">
                                          <p:val>
                                            <p:strVal val="#ppt_x"/>
                                          </p:val>
                                        </p:tav>
                                      </p:tavLst>
                                    </p:anim>
                                    <p:anim calcmode="lin" valueType="num">
                                      <p:cBhvr>
                                        <p:cTn id="18" dur="500" fill="hold"/>
                                        <p:tgtEl>
                                          <p:spTgt spid="97281"/>
                                        </p:tgtEl>
                                        <p:attrNameLst>
                                          <p:attrName>ppt_y</p:attrName>
                                        </p:attrNameLst>
                                      </p:cBhvr>
                                      <p:tavLst>
                                        <p:tav tm="0">
                                          <p:val>
                                            <p:strVal val="#ppt_h+1"/>
                                          </p:val>
                                        </p:tav>
                                        <p:tav tm="100000">
                                          <p:val>
                                            <p:strVal val="#ppt_y"/>
                                          </p:val>
                                        </p:tav>
                                      </p:tavLst>
                                    </p:anim>
                                    <p:animEffect transition="in" filter="fade">
                                      <p:cBhvr>
                                        <p:cTn id="19" dur="500"/>
                                        <p:tgtEl>
                                          <p:spTgt spid="97281"/>
                                        </p:tgtEl>
                                      </p:cBhvr>
                                    </p:animEffect>
                                  </p:childTnLst>
                                  <p:subTnLst>
                                    <p:audio>
                                      <p:cMediaNode>
                                        <p:cTn display="0" masterRel="sameClick">
                                          <p:stCondLst>
                                            <p:cond evt="begin" delay="0">
                                              <p:tn val="13"/>
                                            </p:cond>
                                          </p:stCondLst>
                                          <p:endCondLst>
                                            <p:cond evt="onStopAudio" delay="0">
                                              <p:tgtEl>
                                                <p:sldTgt/>
                                              </p:tgtEl>
                                            </p:cond>
                                          </p:endCondLst>
                                        </p:cTn>
                                        <p:tgtEl>
                                          <p:sndTgt r:embed="rId4" name="1021 - shoo-ah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9728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DRMN003.WMF"/>
          <p:cNvPicPr>
            <a:picLocks noChangeAspect="1"/>
          </p:cNvPicPr>
          <p:nvPr/>
        </p:nvPicPr>
        <p:blipFill>
          <a:blip r:embed="rId5" cstate="print"/>
          <a:stretch>
            <a:fillRect/>
          </a:stretch>
        </p:blipFill>
        <p:spPr>
          <a:xfrm>
            <a:off x="589676" y="357166"/>
            <a:ext cx="8014772" cy="5929354"/>
          </a:xfrm>
          <a:prstGeom prst="rect">
            <a:avLst/>
          </a:prstGeom>
          <a:effectLst>
            <a:glow rad="228600">
              <a:schemeClr val="accent5">
                <a:satMod val="175000"/>
                <a:alpha val="40000"/>
              </a:schemeClr>
            </a:glow>
          </a:effectLst>
        </p:spPr>
      </p:pic>
      <p:sp>
        <p:nvSpPr>
          <p:cNvPr id="15362" name="Rectangle 2"/>
          <p:cNvSpPr>
            <a:spLocks noChangeArrowheads="1"/>
          </p:cNvSpPr>
          <p:nvPr/>
        </p:nvSpPr>
        <p:spPr bwMode="auto">
          <a:xfrm>
            <a:off x="785786" y="2071678"/>
            <a:ext cx="7500990" cy="1323439"/>
          </a:xfrm>
          <a:prstGeom prst="rect">
            <a:avLst/>
          </a:prstGeom>
          <a:noFill/>
          <a:ln w="9525">
            <a:noFill/>
            <a:miter lim="800000"/>
            <a:headEnd/>
            <a:tailEnd/>
          </a:ln>
        </p:spPr>
        <p:txBody>
          <a:bodyPr wrap="square" anchor="ctr">
            <a:spAutoFit/>
          </a:bodyPr>
          <a:lstStyle/>
          <a:p>
            <a:pPr algn="ctr"/>
            <a:r>
              <a:rPr lang="ar-SA" sz="4000" b="1" dirty="0" smtClean="0">
                <a:solidFill>
                  <a:srgbClr val="0033CC"/>
                </a:solidFill>
              </a:rPr>
              <a:t>قصة تمتد على مدى حياة الشخصية الرئيسة من الطفولة إلى الممات. </a:t>
            </a:r>
            <a:endParaRPr lang="en-US" sz="4000" dirty="0">
              <a:solidFill>
                <a:srgbClr val="0033CC"/>
              </a:solidFill>
              <a:latin typeface="Calibri" pitchFamily="34" charset="0"/>
            </a:endParaRPr>
          </a:p>
        </p:txBody>
      </p:sp>
      <p:sp>
        <p:nvSpPr>
          <p:cNvPr id="5" name="Rectangle 1"/>
          <p:cNvSpPr>
            <a:spLocks noChangeArrowheads="1"/>
          </p:cNvSpPr>
          <p:nvPr/>
        </p:nvSpPr>
        <p:spPr bwMode="auto">
          <a:xfrm>
            <a:off x="4143372" y="4929198"/>
            <a:ext cx="1099981"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ctr" rtl="1"/>
            <a:r>
              <a:rPr lang="ar-SA" sz="4000" b="1" dirty="0" smtClean="0">
                <a:solidFill>
                  <a:srgbClr val="C00000"/>
                </a:solidFill>
              </a:rPr>
              <a:t>رواية</a:t>
            </a:r>
            <a:endParaRPr kumimoji="0" lang="ar-SA" sz="4000" b="1"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15362"/>
                                        </p:tgtEl>
                                        <p:attrNameLst>
                                          <p:attrName>style.visibility</p:attrName>
                                        </p:attrNameLst>
                                      </p:cBhvr>
                                      <p:to>
                                        <p:strVal val="visible"/>
                                      </p:to>
                                    </p:set>
                                    <p:animEffect transition="in" filter="wipe(down)">
                                      <p:cBhvr>
                                        <p:cTn id="10" dur="500"/>
                                        <p:tgtEl>
                                          <p:spTgt spid="15362"/>
                                        </p:tgtEl>
                                      </p:cBhvr>
                                    </p:animEffect>
                                  </p:childTnLst>
                                </p:cTn>
                              </p:par>
                            </p:childTnLst>
                          </p:cTn>
                        </p:par>
                      </p:childTnLst>
                    </p:cTn>
                  </p:par>
                  <p:par>
                    <p:cTn id="11" fill="hold">
                      <p:stCondLst>
                        <p:cond delay="indefinite"/>
                      </p:stCondLst>
                      <p:childTnLst>
                        <p:par>
                          <p:cTn id="12" fill="hold">
                            <p:stCondLst>
                              <p:cond delay="0"/>
                            </p:stCondLst>
                            <p:childTnLst>
                              <p:par>
                                <p:cTn id="13" presetID="58" presetClass="entr" presetSubtype="0" accel="10000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strVal val="#ppt_w*2.5"/>
                                          </p:val>
                                        </p:tav>
                                        <p:tav tm="100000">
                                          <p:val>
                                            <p:strVal val="#ppt_w"/>
                                          </p:val>
                                        </p:tav>
                                      </p:tavLst>
                                    </p:anim>
                                    <p:anim calcmode="lin" valueType="num">
                                      <p:cBhvr>
                                        <p:cTn id="16" dur="500" fill="hold"/>
                                        <p:tgtEl>
                                          <p:spTgt spid="5"/>
                                        </p:tgtEl>
                                        <p:attrNameLst>
                                          <p:attrName>ppt_h</p:attrName>
                                        </p:attrNameLst>
                                      </p:cBhvr>
                                      <p:tavLst>
                                        <p:tav tm="0">
                                          <p:val>
                                            <p:strVal val="#ppt_h*0.01"/>
                                          </p:val>
                                        </p:tav>
                                        <p:tav tm="100000">
                                          <p:val>
                                            <p:strVal val="#ppt_h"/>
                                          </p:val>
                                        </p:tav>
                                      </p:tavLst>
                                    </p:anim>
                                    <p:anim calcmode="lin" valueType="num">
                                      <p:cBhvr>
                                        <p:cTn id="17" dur="500" fill="hold"/>
                                        <p:tgtEl>
                                          <p:spTgt spid="5"/>
                                        </p:tgtEl>
                                        <p:attrNameLst>
                                          <p:attrName>ppt_x</p:attrName>
                                        </p:attrNameLst>
                                      </p:cBhvr>
                                      <p:tavLst>
                                        <p:tav tm="0">
                                          <p:val>
                                            <p:strVal val="#ppt_x"/>
                                          </p:val>
                                        </p:tav>
                                        <p:tav tm="100000">
                                          <p:val>
                                            <p:strVal val="#ppt_x"/>
                                          </p:val>
                                        </p:tav>
                                      </p:tavLst>
                                    </p:anim>
                                    <p:anim calcmode="lin" valueType="num">
                                      <p:cBhvr>
                                        <p:cTn id="18" dur="500" fill="hold"/>
                                        <p:tgtEl>
                                          <p:spTgt spid="5"/>
                                        </p:tgtEl>
                                        <p:attrNameLst>
                                          <p:attrName>ppt_y</p:attrName>
                                        </p:attrNameLst>
                                      </p:cBhvr>
                                      <p:tavLst>
                                        <p:tav tm="0">
                                          <p:val>
                                            <p:strVal val="#ppt_h+1"/>
                                          </p:val>
                                        </p:tav>
                                        <p:tav tm="100000">
                                          <p:val>
                                            <p:strVal val="#ppt_y"/>
                                          </p:val>
                                        </p:tav>
                                      </p:tavLst>
                                    </p:anim>
                                    <p:animEffect transition="in" filter="fade">
                                      <p:cBhvr>
                                        <p:cTn id="19" dur="5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4" name="1021 - shoo-ah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62.jpg"/>
          <p:cNvPicPr>
            <a:picLocks noChangeAspect="1"/>
          </p:cNvPicPr>
          <p:nvPr/>
        </p:nvPicPr>
        <p:blipFill>
          <a:blip r:embed="rId4" cstate="print"/>
          <a:stretch>
            <a:fillRect/>
          </a:stretch>
        </p:blipFill>
        <p:spPr bwMode="auto">
          <a:xfrm>
            <a:off x="428596" y="1000108"/>
            <a:ext cx="8358246" cy="5000660"/>
          </a:xfrm>
          <a:prstGeom prst="rect">
            <a:avLst/>
          </a:prstGeom>
          <a:noFill/>
          <a:ln w="9525">
            <a:noFill/>
            <a:miter lim="800000"/>
            <a:headEnd/>
            <a:tailEnd/>
          </a:ln>
        </p:spPr>
      </p:pic>
      <p:sp>
        <p:nvSpPr>
          <p:cNvPr id="7169" name="Rectangle 1"/>
          <p:cNvSpPr>
            <a:spLocks noChangeArrowheads="1"/>
          </p:cNvSpPr>
          <p:nvPr/>
        </p:nvSpPr>
        <p:spPr bwMode="auto">
          <a:xfrm>
            <a:off x="785786" y="1571612"/>
            <a:ext cx="7643866" cy="3785652"/>
          </a:xfrm>
          <a:prstGeom prst="rect">
            <a:avLst/>
          </a:prstGeom>
          <a:noFill/>
          <a:ln w="9525">
            <a:noFill/>
            <a:miter lim="800000"/>
            <a:headEnd/>
            <a:tailEnd/>
          </a:ln>
        </p:spPr>
        <p:txBody>
          <a:bodyPr wrap="square" anchor="ctr">
            <a:spAutoFit/>
          </a:bodyPr>
          <a:lstStyle/>
          <a:p>
            <a:pPr algn="ctr" rtl="1"/>
            <a:r>
              <a:rPr lang="ar-SA" sz="4000" b="1" dirty="0" smtClean="0">
                <a:solidFill>
                  <a:srgbClr val="006600"/>
                </a:solidFill>
              </a:rPr>
              <a:t>إنَّ الاهتمام بالقصة يبدو واضحًا في ميل الإنسان بعامة إلى هذا النوع من الأدب، فهو فن أدبي قلَّ أن يخلو منه شعب من الشعوب، وقد كان للعرب في الجاهلية اهتمام بهذا اللون، بد</a:t>
            </a:r>
            <a:r>
              <a:rPr lang="ar-EG" sz="4000" b="1" dirty="0" smtClean="0">
                <a:solidFill>
                  <a:srgbClr val="006600"/>
                </a:solidFill>
              </a:rPr>
              <a:t>ا</a:t>
            </a:r>
            <a:r>
              <a:rPr lang="ar-SA" sz="4000" b="1" dirty="0" smtClean="0">
                <a:solidFill>
                  <a:srgbClr val="006600"/>
                </a:solidFill>
              </a:rPr>
              <a:t> في كثرة القصص التي حوتها كتب الأمثال، يفسر المثل، أو يذكر مناسبته. </a:t>
            </a:r>
            <a:endParaRPr lang="en-US" sz="4000" dirty="0">
              <a:solidFill>
                <a:srgbClr val="0066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0814 - old library book stamper.wav"/>
                                        </p:tgtEl>
                                      </p:cMediaNode>
                                    </p:audio>
                                  </p:subTnLst>
                                </p:cTn>
                              </p:par>
                              <p:par>
                                <p:cTn id="8" presetID="4" presetClass="entr" presetSubtype="16" fill="hold" grpId="0" nodeType="withEffect">
                                  <p:stCondLst>
                                    <p:cond delay="0"/>
                                  </p:stCondLst>
                                  <p:childTnLst>
                                    <p:set>
                                      <p:cBhvr>
                                        <p:cTn id="9" dur="1" fill="hold">
                                          <p:stCondLst>
                                            <p:cond delay="0"/>
                                          </p:stCondLst>
                                        </p:cTn>
                                        <p:tgtEl>
                                          <p:spTgt spid="7169"/>
                                        </p:tgtEl>
                                        <p:attrNameLst>
                                          <p:attrName>style.visibility</p:attrName>
                                        </p:attrNameLst>
                                      </p:cBhvr>
                                      <p:to>
                                        <p:strVal val="visible"/>
                                      </p:to>
                                    </p:set>
                                    <p:animEffect transition="in" filter="box(in)">
                                      <p:cBhvr>
                                        <p:cTn id="10" dur="500"/>
                                        <p:tgtEl>
                                          <p:spTgt spid="7169"/>
                                        </p:tgtEl>
                                      </p:cBhvr>
                                    </p:animEffect>
                                  </p:childTnLst>
                                  <p:subTnLst>
                                    <p:audio>
                                      <p:cMediaNode>
                                        <p:cTn display="0" masterRel="sameClick">
                                          <p:stCondLst>
                                            <p:cond evt="begin" delay="0">
                                              <p:tn val="8"/>
                                            </p:cond>
                                          </p:stCondLst>
                                          <p:endCondLst>
                                            <p:cond evt="onStopAudio" delay="0">
                                              <p:tgtEl>
                                                <p:sldTgt/>
                                              </p:tgtEl>
                                            </p:cond>
                                          </p:endCondLst>
                                        </p:cTn>
                                        <p:tgtEl>
                                          <p:sndTgt r:embed="rId3" name="0814 - old library book stamp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DRMN003.WMF"/>
          <p:cNvPicPr>
            <a:picLocks noChangeAspect="1"/>
          </p:cNvPicPr>
          <p:nvPr/>
        </p:nvPicPr>
        <p:blipFill>
          <a:blip r:embed="rId5" cstate="print"/>
          <a:stretch>
            <a:fillRect/>
          </a:stretch>
        </p:blipFill>
        <p:spPr>
          <a:xfrm>
            <a:off x="589676" y="357166"/>
            <a:ext cx="8014772" cy="5929354"/>
          </a:xfrm>
          <a:prstGeom prst="rect">
            <a:avLst/>
          </a:prstGeom>
          <a:effectLst>
            <a:glow rad="228600">
              <a:schemeClr val="accent5">
                <a:satMod val="175000"/>
                <a:alpha val="40000"/>
              </a:schemeClr>
            </a:glow>
          </a:effectLst>
        </p:spPr>
      </p:pic>
      <p:sp>
        <p:nvSpPr>
          <p:cNvPr id="15362" name="Rectangle 2"/>
          <p:cNvSpPr>
            <a:spLocks noChangeArrowheads="1"/>
          </p:cNvSpPr>
          <p:nvPr/>
        </p:nvSpPr>
        <p:spPr bwMode="auto">
          <a:xfrm>
            <a:off x="785786" y="2071678"/>
            <a:ext cx="7500990" cy="707886"/>
          </a:xfrm>
          <a:prstGeom prst="rect">
            <a:avLst/>
          </a:prstGeom>
          <a:noFill/>
          <a:ln w="9525">
            <a:noFill/>
            <a:miter lim="800000"/>
            <a:headEnd/>
            <a:tailEnd/>
          </a:ln>
        </p:spPr>
        <p:txBody>
          <a:bodyPr wrap="square" anchor="ctr">
            <a:spAutoFit/>
          </a:bodyPr>
          <a:lstStyle/>
          <a:p>
            <a:pPr algn="ctr"/>
            <a:r>
              <a:rPr lang="ar-SA" sz="4000" b="1" dirty="0" smtClean="0">
                <a:solidFill>
                  <a:srgbClr val="0033CC"/>
                </a:solidFill>
              </a:rPr>
              <a:t>قصة وقعت حوادثها في رحلة على طائرة. 	</a:t>
            </a:r>
            <a:endParaRPr lang="en-US" sz="4000" dirty="0">
              <a:solidFill>
                <a:srgbClr val="0033CC"/>
              </a:solidFill>
              <a:latin typeface="Calibri" pitchFamily="34" charset="0"/>
            </a:endParaRPr>
          </a:p>
        </p:txBody>
      </p:sp>
      <p:sp>
        <p:nvSpPr>
          <p:cNvPr id="5" name="Rectangle 1"/>
          <p:cNvSpPr>
            <a:spLocks noChangeArrowheads="1"/>
          </p:cNvSpPr>
          <p:nvPr/>
        </p:nvSpPr>
        <p:spPr bwMode="auto">
          <a:xfrm>
            <a:off x="3143240" y="4786322"/>
            <a:ext cx="2326278"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ctr" rtl="1"/>
            <a:r>
              <a:rPr lang="ar-SA" sz="4000" b="1" dirty="0" smtClean="0">
                <a:solidFill>
                  <a:srgbClr val="C00000"/>
                </a:solidFill>
              </a:rPr>
              <a:t>قصة قصيرة </a:t>
            </a:r>
            <a:endParaRPr lang="en-US" sz="4000" dirty="0">
              <a:solidFill>
                <a:srgbClr val="C000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8" presetID="22" presetClass="entr" presetSubtype="4" fill="hold" grpId="0" nodeType="withEffect">
                                  <p:stCondLst>
                                    <p:cond delay="0"/>
                                  </p:stCondLst>
                                  <p:childTnLst>
                                    <p:set>
                                      <p:cBhvr>
                                        <p:cTn id="9" dur="1" fill="hold">
                                          <p:stCondLst>
                                            <p:cond delay="0"/>
                                          </p:stCondLst>
                                        </p:cTn>
                                        <p:tgtEl>
                                          <p:spTgt spid="15362"/>
                                        </p:tgtEl>
                                        <p:attrNameLst>
                                          <p:attrName>style.visibility</p:attrName>
                                        </p:attrNameLst>
                                      </p:cBhvr>
                                      <p:to>
                                        <p:strVal val="visible"/>
                                      </p:to>
                                    </p:set>
                                    <p:animEffect transition="in" filter="wipe(down)">
                                      <p:cBhvr>
                                        <p:cTn id="10" dur="500"/>
                                        <p:tgtEl>
                                          <p:spTgt spid="15362"/>
                                        </p:tgtEl>
                                      </p:cBhvr>
                                    </p:animEffect>
                                  </p:childTnLst>
                                </p:cTn>
                              </p:par>
                            </p:childTnLst>
                          </p:cTn>
                        </p:par>
                      </p:childTnLst>
                    </p:cTn>
                  </p:par>
                  <p:par>
                    <p:cTn id="11" fill="hold">
                      <p:stCondLst>
                        <p:cond delay="indefinite"/>
                      </p:stCondLst>
                      <p:childTnLst>
                        <p:par>
                          <p:cTn id="12" fill="hold">
                            <p:stCondLst>
                              <p:cond delay="0"/>
                            </p:stCondLst>
                            <p:childTnLst>
                              <p:par>
                                <p:cTn id="13" presetID="58" presetClass="entr" presetSubtype="0" accel="10000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strVal val="#ppt_w*2.5"/>
                                          </p:val>
                                        </p:tav>
                                        <p:tav tm="100000">
                                          <p:val>
                                            <p:strVal val="#ppt_w"/>
                                          </p:val>
                                        </p:tav>
                                      </p:tavLst>
                                    </p:anim>
                                    <p:anim calcmode="lin" valueType="num">
                                      <p:cBhvr>
                                        <p:cTn id="16" dur="500" fill="hold"/>
                                        <p:tgtEl>
                                          <p:spTgt spid="5"/>
                                        </p:tgtEl>
                                        <p:attrNameLst>
                                          <p:attrName>ppt_h</p:attrName>
                                        </p:attrNameLst>
                                      </p:cBhvr>
                                      <p:tavLst>
                                        <p:tav tm="0">
                                          <p:val>
                                            <p:strVal val="#ppt_h*0.01"/>
                                          </p:val>
                                        </p:tav>
                                        <p:tav tm="100000">
                                          <p:val>
                                            <p:strVal val="#ppt_h"/>
                                          </p:val>
                                        </p:tav>
                                      </p:tavLst>
                                    </p:anim>
                                    <p:anim calcmode="lin" valueType="num">
                                      <p:cBhvr>
                                        <p:cTn id="17" dur="500" fill="hold"/>
                                        <p:tgtEl>
                                          <p:spTgt spid="5"/>
                                        </p:tgtEl>
                                        <p:attrNameLst>
                                          <p:attrName>ppt_x</p:attrName>
                                        </p:attrNameLst>
                                      </p:cBhvr>
                                      <p:tavLst>
                                        <p:tav tm="0">
                                          <p:val>
                                            <p:strVal val="#ppt_x"/>
                                          </p:val>
                                        </p:tav>
                                        <p:tav tm="100000">
                                          <p:val>
                                            <p:strVal val="#ppt_x"/>
                                          </p:val>
                                        </p:tav>
                                      </p:tavLst>
                                    </p:anim>
                                    <p:anim calcmode="lin" valueType="num">
                                      <p:cBhvr>
                                        <p:cTn id="18" dur="500" fill="hold"/>
                                        <p:tgtEl>
                                          <p:spTgt spid="5"/>
                                        </p:tgtEl>
                                        <p:attrNameLst>
                                          <p:attrName>ppt_y</p:attrName>
                                        </p:attrNameLst>
                                      </p:cBhvr>
                                      <p:tavLst>
                                        <p:tav tm="0">
                                          <p:val>
                                            <p:strVal val="#ppt_h+1"/>
                                          </p:val>
                                        </p:tav>
                                        <p:tav tm="100000">
                                          <p:val>
                                            <p:strVal val="#ppt_y"/>
                                          </p:val>
                                        </p:tav>
                                      </p:tavLst>
                                    </p:anim>
                                    <p:animEffect transition="in" filter="fade">
                                      <p:cBhvr>
                                        <p:cTn id="19" dur="5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4" name="1021 - shoo-ah soun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رابط خارج الصفحة 1"/>
          <p:cNvSpPr/>
          <p:nvPr/>
        </p:nvSpPr>
        <p:spPr>
          <a:xfrm>
            <a:off x="428596" y="285728"/>
            <a:ext cx="8358246" cy="2000264"/>
          </a:xfrm>
          <a:prstGeom prst="flowChartOffpageConnector">
            <a:avLst/>
          </a:prstGeom>
          <a:solidFill>
            <a:srgbClr val="660066"/>
          </a:solidFill>
          <a:effectLst>
            <a:outerShdw blurRad="40000" dist="23000" dir="5400000" rotWithShape="0">
              <a:srgbClr val="000000">
                <a:alpha val="35000"/>
              </a:srgbClr>
            </a:outerShdw>
          </a:effectLst>
        </p:spPr>
        <p:style>
          <a:lnRef idx="1">
            <a:schemeClr val="accent4"/>
          </a:lnRef>
          <a:fillRef idx="3">
            <a:schemeClr val="accent4"/>
          </a:fillRef>
          <a:effectRef idx="2">
            <a:schemeClr val="accent4"/>
          </a:effectRef>
          <a:fontRef idx="minor">
            <a:schemeClr val="lt1"/>
          </a:fontRef>
        </p:style>
        <p:txBody>
          <a:bodyPr rtlCol="1" anchor="ctr"/>
          <a:lstStyle/>
          <a:p>
            <a:pPr algn="ctr" fontAlgn="auto">
              <a:spcBef>
                <a:spcPts val="0"/>
              </a:spcBef>
              <a:spcAft>
                <a:spcPts val="0"/>
              </a:spcAft>
              <a:defRPr/>
            </a:pPr>
            <a:endParaRPr lang="ar-EG" sz="1600"/>
          </a:p>
        </p:txBody>
      </p:sp>
      <p:sp>
        <p:nvSpPr>
          <p:cNvPr id="3" name="Rectangle 1"/>
          <p:cNvSpPr>
            <a:spLocks noChangeArrowheads="1"/>
          </p:cNvSpPr>
          <p:nvPr/>
        </p:nvSpPr>
        <p:spPr bwMode="auto">
          <a:xfrm>
            <a:off x="500035" y="571480"/>
            <a:ext cx="8143932" cy="1323439"/>
          </a:xfrm>
          <a:prstGeom prst="rect">
            <a:avLst/>
          </a:prstGeom>
          <a:noFill/>
          <a:ln w="9525">
            <a:noFill/>
            <a:miter lim="800000"/>
            <a:headEnd/>
            <a:tailEnd/>
          </a:ln>
        </p:spPr>
        <p:txBody>
          <a:bodyPr wrap="square" anchor="ctr">
            <a:spAutoFit/>
          </a:bodyPr>
          <a:lstStyle/>
          <a:p>
            <a:pPr lvl="0" algn="ctr" rtl="1"/>
            <a:r>
              <a:rPr lang="ar-EG" sz="4000" b="1" dirty="0" smtClean="0">
                <a:solidFill>
                  <a:srgbClr val="FFFF00"/>
                </a:solidFill>
              </a:rPr>
              <a:t>3. </a:t>
            </a:r>
            <a:r>
              <a:rPr lang="ar-SA" sz="4000" b="1" dirty="0" smtClean="0">
                <a:solidFill>
                  <a:schemeClr val="bg1"/>
                </a:solidFill>
              </a:rPr>
              <a:t>من قصة (الصغيران) لمصطفى صادق الرافعي</a:t>
            </a:r>
            <a:endParaRPr lang="en-US" sz="4000" dirty="0">
              <a:solidFill>
                <a:schemeClr val="bg1"/>
              </a:solidFill>
            </a:endParaRPr>
          </a:p>
        </p:txBody>
      </p:sp>
      <p:grpSp>
        <p:nvGrpSpPr>
          <p:cNvPr id="4" name="مجموعة 3"/>
          <p:cNvGrpSpPr>
            <a:grpSpLocks/>
          </p:cNvGrpSpPr>
          <p:nvPr/>
        </p:nvGrpSpPr>
        <p:grpSpPr bwMode="auto">
          <a:xfrm>
            <a:off x="395288" y="2401904"/>
            <a:ext cx="8497887" cy="4313244"/>
            <a:chOff x="6734447" y="2277644"/>
            <a:chExt cx="2180953" cy="2370556"/>
          </a:xfrm>
        </p:grpSpPr>
        <p:sp>
          <p:nvSpPr>
            <p:cNvPr id="5" name="مستطيل مستدير الزوايا 4"/>
            <p:cNvSpPr/>
            <p:nvPr/>
          </p:nvSpPr>
          <p:spPr>
            <a:xfrm>
              <a:off x="6781708" y="2361831"/>
              <a:ext cx="2133692" cy="2286369"/>
            </a:xfrm>
            <a:prstGeom prst="round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p:spPr>
          <p:style>
            <a:lnRef idx="2">
              <a:schemeClr val="accent1"/>
            </a:lnRef>
            <a:fillRef idx="1">
              <a:schemeClr val="lt1"/>
            </a:fillRef>
            <a:effectRef idx="0">
              <a:schemeClr val="accent1"/>
            </a:effectRef>
            <a:fontRef idx="minor">
              <a:schemeClr val="dk1"/>
            </a:fontRef>
          </p:style>
          <p:txBody>
            <a:bodyPr rtlCol="1" anchor="ctr"/>
            <a:lstStyle/>
            <a:p>
              <a:pPr algn="ctr" fontAlgn="auto">
                <a:spcBef>
                  <a:spcPts val="0"/>
                </a:spcBef>
                <a:spcAft>
                  <a:spcPts val="0"/>
                </a:spcAft>
                <a:defRPr/>
              </a:pPr>
              <a:endParaRPr lang="ar-EG"/>
            </a:p>
          </p:txBody>
        </p:sp>
        <p:sp>
          <p:nvSpPr>
            <p:cNvPr id="6" name="مستطيل مستدير الزوايا 5"/>
            <p:cNvSpPr/>
            <p:nvPr/>
          </p:nvSpPr>
          <p:spPr>
            <a:xfrm>
              <a:off x="6734447" y="2277644"/>
              <a:ext cx="2133692" cy="2286370"/>
            </a:xfrm>
            <a:prstGeom prst="round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lnRef>
            <a:fillRef idx="1">
              <a:schemeClr val="lt1"/>
            </a:fillRef>
            <a:effectRef idx="0">
              <a:schemeClr val="accent1"/>
            </a:effectRef>
            <a:fontRef idx="minor">
              <a:schemeClr val="dk1"/>
            </a:fontRef>
          </p:style>
          <p:txBody>
            <a:bodyPr rtlCol="1" anchor="ctr"/>
            <a:lstStyle/>
            <a:p>
              <a:pPr algn="ctr" fontAlgn="auto">
                <a:spcBef>
                  <a:spcPts val="0"/>
                </a:spcBef>
                <a:spcAft>
                  <a:spcPts val="0"/>
                </a:spcAft>
                <a:defRPr/>
              </a:pPr>
              <a:endParaRPr lang="ar-EG"/>
            </a:p>
          </p:txBody>
        </p:sp>
      </p:grpSp>
      <p:sp>
        <p:nvSpPr>
          <p:cNvPr id="7" name="Rectangle 1"/>
          <p:cNvSpPr>
            <a:spLocks noChangeArrowheads="1"/>
          </p:cNvSpPr>
          <p:nvPr/>
        </p:nvSpPr>
        <p:spPr bwMode="auto">
          <a:xfrm>
            <a:off x="468313" y="2798762"/>
            <a:ext cx="8170862" cy="3416320"/>
          </a:xfrm>
          <a:prstGeom prst="rect">
            <a:avLst/>
          </a:prstGeom>
          <a:noFill/>
          <a:ln w="9525">
            <a:noFill/>
            <a:miter lim="800000"/>
            <a:headEnd/>
            <a:tailEnd/>
          </a:ln>
        </p:spPr>
        <p:txBody>
          <a:bodyPr wrap="square" anchor="ctr">
            <a:spAutoFit/>
          </a:bodyPr>
          <a:lstStyle/>
          <a:p>
            <a:pPr algn="ctr"/>
            <a:r>
              <a:rPr lang="ar-SA" sz="3600" b="1" dirty="0" smtClean="0">
                <a:solidFill>
                  <a:srgbClr val="7A005A"/>
                </a:solidFill>
              </a:rPr>
              <a:t>في تلك الساعة كانت الأرض قد عريت إلا من أواخر الناس وطوارق الليل، وبقية من يقظة النهار </a:t>
            </a:r>
            <a:r>
              <a:rPr lang="ar-SA" sz="3600" b="1" dirty="0" err="1" smtClean="0">
                <a:solidFill>
                  <a:srgbClr val="7A005A"/>
                </a:solidFill>
              </a:rPr>
              <a:t>تحبو</a:t>
            </a:r>
            <a:r>
              <a:rPr lang="ar-SA" sz="3600" b="1" dirty="0" smtClean="0">
                <a:solidFill>
                  <a:srgbClr val="7A005A"/>
                </a:solidFill>
              </a:rPr>
              <a:t> في الطريق ذاهبة إلى مضاجعها، فبينما أمد عيني وأديرهما في مفتتح </a:t>
            </a:r>
            <a:r>
              <a:rPr lang="ar-SA" sz="3600" b="1" u="sng" dirty="0" smtClean="0">
                <a:solidFill>
                  <a:srgbClr val="7A005A"/>
                </a:solidFill>
              </a:rPr>
              <a:t>الطريق</a:t>
            </a:r>
            <a:r>
              <a:rPr lang="ar-SA" sz="3600" b="1" dirty="0" smtClean="0">
                <a:solidFill>
                  <a:srgbClr val="7A005A"/>
                </a:solidFill>
              </a:rPr>
              <a:t> </a:t>
            </a:r>
            <a:r>
              <a:rPr lang="ar-SA" sz="3600" b="1" dirty="0" err="1" smtClean="0">
                <a:solidFill>
                  <a:srgbClr val="7A005A"/>
                </a:solidFill>
              </a:rPr>
              <a:t>ومنقطعه</a:t>
            </a:r>
            <a:r>
              <a:rPr lang="ar-SA" sz="3600" b="1" dirty="0" smtClean="0">
                <a:solidFill>
                  <a:srgbClr val="7A005A"/>
                </a:solidFill>
              </a:rPr>
              <a:t>؛ إذ انتفضتُ انتفاضة الذعر، ووثبت رجة القلب بجسمي كله، كما تثب اللسعة </a:t>
            </a:r>
            <a:r>
              <a:rPr lang="ar-SA" sz="3600" b="1" dirty="0" err="1" smtClean="0">
                <a:solidFill>
                  <a:srgbClr val="7A005A"/>
                </a:solidFill>
              </a:rPr>
              <a:t>بملسوعها</a:t>
            </a:r>
            <a:r>
              <a:rPr lang="ar-SA" sz="3600" b="1" dirty="0" smtClean="0">
                <a:solidFill>
                  <a:srgbClr val="7A005A"/>
                </a:solidFill>
              </a:rPr>
              <a:t>، ذلك حين أبصرت </a:t>
            </a:r>
            <a:r>
              <a:rPr lang="ar-SA" sz="3600" b="1" u="sng" dirty="0" smtClean="0">
                <a:solidFill>
                  <a:srgbClr val="7A005A"/>
                </a:solidFill>
              </a:rPr>
              <a:t>الطفلين</a:t>
            </a:r>
            <a:r>
              <a:rPr lang="ar-SA" sz="3600" b="1" dirty="0" smtClean="0">
                <a:solidFill>
                  <a:srgbClr val="7A005A"/>
                </a:solidFill>
              </a:rPr>
              <a:t>.</a:t>
            </a:r>
            <a:endParaRPr lang="en-US" sz="3600" dirty="0">
              <a:solidFill>
                <a:srgbClr val="7A005A"/>
              </a:solidFill>
              <a:latin typeface="Calibri" pitchFamily="34" charset="0"/>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7"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camera.wav"/>
                                        </p:tgtEl>
                                      </p:cMediaNode>
                                    </p:audio>
                                  </p:sub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trips(downLeft)">
                                      <p:cBhvr>
                                        <p:cTn id="17" dur="1000"/>
                                        <p:tgtEl>
                                          <p:spTgt spid="4"/>
                                        </p:tgtEl>
                                      </p:cBhvr>
                                    </p:animEffect>
                                  </p:childTnLst>
                                  <p:subTnLst>
                                    <p:audio>
                                      <p:cMediaNode>
                                        <p:cTn display="0" masterRel="sameClick">
                                          <p:stCondLst>
                                            <p:cond evt="begin" delay="0">
                                              <p:tn val="15"/>
                                            </p:cond>
                                          </p:stCondLst>
                                          <p:endCondLst>
                                            <p:cond evt="onStopAudio" delay="0">
                                              <p:tgtEl>
                                                <p:sldTgt/>
                                              </p:tgtEl>
                                            </p:cond>
                                          </p:endCondLst>
                                        </p:cTn>
                                        <p:tgtEl>
                                          <p:sndTgt r:embed="rId4" name="BADPLUMB.WAV"/>
                                        </p:tgtEl>
                                      </p:cMediaNode>
                                    </p:audio>
                                  </p:subTnLst>
                                </p:cTn>
                              </p:par>
                              <p:par>
                                <p:cTn id="18" presetID="18" presetClass="entr" presetSubtype="12"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strips(downLeft)">
                                      <p:cBhvr>
                                        <p:cTn id="20" dur="1000"/>
                                        <p:tgtEl>
                                          <p:spTgt spid="7"/>
                                        </p:tgtEl>
                                      </p:cBhvr>
                                    </p:animEffect>
                                  </p:childTnLst>
                                  <p:subTnLst>
                                    <p:audio>
                                      <p:cMediaNode>
                                        <p:cTn display="0" masterRel="sameClick">
                                          <p:stCondLst>
                                            <p:cond evt="begin" delay="0">
                                              <p:tn val="18"/>
                                            </p:cond>
                                          </p:stCondLst>
                                          <p:endCondLst>
                                            <p:cond evt="onStopAudio" delay="0">
                                              <p:tgtEl>
                                                <p:sldTgt/>
                                              </p:tgtEl>
                                            </p:cond>
                                          </p:endCondLst>
                                        </p:cTn>
                                        <p:tgtEl>
                                          <p:sndTgt r:embed="rId4" name="BADPLU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رابط خارج الصفحة 1"/>
          <p:cNvSpPr/>
          <p:nvPr/>
        </p:nvSpPr>
        <p:spPr>
          <a:xfrm>
            <a:off x="428596" y="285728"/>
            <a:ext cx="8358246" cy="2000264"/>
          </a:xfrm>
          <a:prstGeom prst="flowChartOffpageConnector">
            <a:avLst/>
          </a:prstGeom>
          <a:solidFill>
            <a:srgbClr val="660066"/>
          </a:solidFill>
          <a:effectLst>
            <a:outerShdw blurRad="40000" dist="23000" dir="5400000" rotWithShape="0">
              <a:srgbClr val="000000">
                <a:alpha val="35000"/>
              </a:srgbClr>
            </a:outerShdw>
          </a:effectLst>
        </p:spPr>
        <p:style>
          <a:lnRef idx="1">
            <a:schemeClr val="accent4"/>
          </a:lnRef>
          <a:fillRef idx="3">
            <a:schemeClr val="accent4"/>
          </a:fillRef>
          <a:effectRef idx="2">
            <a:schemeClr val="accent4"/>
          </a:effectRef>
          <a:fontRef idx="minor">
            <a:schemeClr val="lt1"/>
          </a:fontRef>
        </p:style>
        <p:txBody>
          <a:bodyPr rtlCol="1" anchor="ctr"/>
          <a:lstStyle/>
          <a:p>
            <a:pPr algn="ctr" fontAlgn="auto">
              <a:spcBef>
                <a:spcPts val="0"/>
              </a:spcBef>
              <a:spcAft>
                <a:spcPts val="0"/>
              </a:spcAft>
              <a:defRPr/>
            </a:pPr>
            <a:endParaRPr lang="ar-EG" sz="1600"/>
          </a:p>
        </p:txBody>
      </p:sp>
      <p:sp>
        <p:nvSpPr>
          <p:cNvPr id="3" name="Rectangle 1"/>
          <p:cNvSpPr>
            <a:spLocks noChangeArrowheads="1"/>
          </p:cNvSpPr>
          <p:nvPr/>
        </p:nvSpPr>
        <p:spPr bwMode="auto">
          <a:xfrm>
            <a:off x="500035" y="571480"/>
            <a:ext cx="8143932" cy="1323439"/>
          </a:xfrm>
          <a:prstGeom prst="rect">
            <a:avLst/>
          </a:prstGeom>
          <a:noFill/>
          <a:ln w="9525">
            <a:noFill/>
            <a:miter lim="800000"/>
            <a:headEnd/>
            <a:tailEnd/>
          </a:ln>
        </p:spPr>
        <p:txBody>
          <a:bodyPr wrap="square" anchor="ctr">
            <a:spAutoFit/>
          </a:bodyPr>
          <a:lstStyle/>
          <a:p>
            <a:pPr lvl="0" algn="ctr" rtl="1"/>
            <a:r>
              <a:rPr lang="ar-EG" sz="4000" b="1" dirty="0" smtClean="0">
                <a:solidFill>
                  <a:srgbClr val="FFFF00"/>
                </a:solidFill>
              </a:rPr>
              <a:t>3. </a:t>
            </a:r>
            <a:r>
              <a:rPr lang="ar-SA" sz="4000" b="1" dirty="0" smtClean="0">
                <a:solidFill>
                  <a:schemeClr val="bg1"/>
                </a:solidFill>
              </a:rPr>
              <a:t>من قصة (الصغيران) لمصطفى صادق الرافعي</a:t>
            </a:r>
            <a:endParaRPr lang="en-US" sz="4000" dirty="0">
              <a:solidFill>
                <a:schemeClr val="bg1"/>
              </a:solidFill>
            </a:endParaRPr>
          </a:p>
        </p:txBody>
      </p:sp>
      <p:grpSp>
        <p:nvGrpSpPr>
          <p:cNvPr id="4" name="مجموعة 3"/>
          <p:cNvGrpSpPr>
            <a:grpSpLocks/>
          </p:cNvGrpSpPr>
          <p:nvPr/>
        </p:nvGrpSpPr>
        <p:grpSpPr bwMode="auto">
          <a:xfrm>
            <a:off x="395288" y="2401904"/>
            <a:ext cx="8497887" cy="4313244"/>
            <a:chOff x="6734447" y="2277644"/>
            <a:chExt cx="2180953" cy="2370556"/>
          </a:xfrm>
        </p:grpSpPr>
        <p:sp>
          <p:nvSpPr>
            <p:cNvPr id="5" name="مستطيل مستدير الزوايا 4"/>
            <p:cNvSpPr/>
            <p:nvPr/>
          </p:nvSpPr>
          <p:spPr>
            <a:xfrm>
              <a:off x="6781708" y="2361831"/>
              <a:ext cx="2133692" cy="2286369"/>
            </a:xfrm>
            <a:prstGeom prst="round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p:spPr>
          <p:style>
            <a:lnRef idx="2">
              <a:schemeClr val="accent1"/>
            </a:lnRef>
            <a:fillRef idx="1">
              <a:schemeClr val="lt1"/>
            </a:fillRef>
            <a:effectRef idx="0">
              <a:schemeClr val="accent1"/>
            </a:effectRef>
            <a:fontRef idx="minor">
              <a:schemeClr val="dk1"/>
            </a:fontRef>
          </p:style>
          <p:txBody>
            <a:bodyPr rtlCol="1" anchor="ctr"/>
            <a:lstStyle/>
            <a:p>
              <a:pPr algn="ctr" fontAlgn="auto">
                <a:spcBef>
                  <a:spcPts val="0"/>
                </a:spcBef>
                <a:spcAft>
                  <a:spcPts val="0"/>
                </a:spcAft>
                <a:defRPr/>
              </a:pPr>
              <a:endParaRPr lang="ar-EG"/>
            </a:p>
          </p:txBody>
        </p:sp>
        <p:sp>
          <p:nvSpPr>
            <p:cNvPr id="6" name="مستطيل مستدير الزوايا 5"/>
            <p:cNvSpPr/>
            <p:nvPr/>
          </p:nvSpPr>
          <p:spPr>
            <a:xfrm>
              <a:off x="6734447" y="2277644"/>
              <a:ext cx="2133692" cy="2286370"/>
            </a:xfrm>
            <a:prstGeom prst="round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lnRef>
            <a:fillRef idx="1">
              <a:schemeClr val="lt1"/>
            </a:fillRef>
            <a:effectRef idx="0">
              <a:schemeClr val="accent1"/>
            </a:effectRef>
            <a:fontRef idx="minor">
              <a:schemeClr val="dk1"/>
            </a:fontRef>
          </p:style>
          <p:txBody>
            <a:bodyPr rtlCol="1" anchor="ctr"/>
            <a:lstStyle/>
            <a:p>
              <a:pPr algn="ctr" fontAlgn="auto">
                <a:spcBef>
                  <a:spcPts val="0"/>
                </a:spcBef>
                <a:spcAft>
                  <a:spcPts val="0"/>
                </a:spcAft>
                <a:defRPr/>
              </a:pPr>
              <a:endParaRPr lang="ar-EG"/>
            </a:p>
          </p:txBody>
        </p:sp>
      </p:grpSp>
      <p:sp>
        <p:nvSpPr>
          <p:cNvPr id="7" name="Rectangle 1"/>
          <p:cNvSpPr>
            <a:spLocks noChangeArrowheads="1"/>
          </p:cNvSpPr>
          <p:nvPr/>
        </p:nvSpPr>
        <p:spPr bwMode="auto">
          <a:xfrm>
            <a:off x="468313" y="3067008"/>
            <a:ext cx="8170862" cy="2862322"/>
          </a:xfrm>
          <a:prstGeom prst="rect">
            <a:avLst/>
          </a:prstGeom>
          <a:noFill/>
          <a:ln w="9525">
            <a:noFill/>
            <a:miter lim="800000"/>
            <a:headEnd/>
            <a:tailEnd/>
          </a:ln>
        </p:spPr>
        <p:txBody>
          <a:bodyPr wrap="square" anchor="ctr">
            <a:spAutoFit/>
          </a:bodyPr>
          <a:lstStyle/>
          <a:p>
            <a:pPr algn="ctr" rtl="1"/>
            <a:r>
              <a:rPr lang="ar-SA" sz="3600" b="1" dirty="0" smtClean="0">
                <a:solidFill>
                  <a:srgbClr val="7A005A"/>
                </a:solidFill>
              </a:rPr>
              <a:t>صغيران ضلا عن أهلهما في هذا </a:t>
            </a:r>
            <a:r>
              <a:rPr lang="ar-SA" sz="3600" b="1" u="sng" dirty="0" smtClean="0">
                <a:solidFill>
                  <a:srgbClr val="7A005A"/>
                </a:solidFill>
              </a:rPr>
              <a:t>الليل</a:t>
            </a:r>
            <a:r>
              <a:rPr lang="ar-SA" sz="3600" b="1" dirty="0" smtClean="0">
                <a:solidFill>
                  <a:srgbClr val="7A005A"/>
                </a:solidFill>
              </a:rPr>
              <a:t>، يمشيان على حَيد الطريق في ذلة وانكسار، وتحسب أقدامهما من البطء والتخاذل لا تمشي، بل تتزحزح قليلاً قليلاً، فكأنهما واقفان، أكبرهما طفلة تعد عمرها على خمس أصابعها، والآخر طفل يبلغ ثلاث سنوات، </a:t>
            </a:r>
            <a:endParaRPr lang="en-US" sz="3600" dirty="0">
              <a:solidFill>
                <a:srgbClr val="7A005A"/>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ADPLU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رابط خارج الصفحة 1"/>
          <p:cNvSpPr/>
          <p:nvPr/>
        </p:nvSpPr>
        <p:spPr>
          <a:xfrm>
            <a:off x="428596" y="285728"/>
            <a:ext cx="8358246" cy="2000264"/>
          </a:xfrm>
          <a:prstGeom prst="flowChartOffpageConnector">
            <a:avLst/>
          </a:prstGeom>
          <a:solidFill>
            <a:srgbClr val="660066"/>
          </a:solidFill>
          <a:effectLst>
            <a:outerShdw blurRad="40000" dist="23000" dir="5400000" rotWithShape="0">
              <a:srgbClr val="000000">
                <a:alpha val="35000"/>
              </a:srgbClr>
            </a:outerShdw>
          </a:effectLst>
        </p:spPr>
        <p:style>
          <a:lnRef idx="1">
            <a:schemeClr val="accent4"/>
          </a:lnRef>
          <a:fillRef idx="3">
            <a:schemeClr val="accent4"/>
          </a:fillRef>
          <a:effectRef idx="2">
            <a:schemeClr val="accent4"/>
          </a:effectRef>
          <a:fontRef idx="minor">
            <a:schemeClr val="lt1"/>
          </a:fontRef>
        </p:style>
        <p:txBody>
          <a:bodyPr rtlCol="1" anchor="ctr"/>
          <a:lstStyle/>
          <a:p>
            <a:pPr algn="ctr" fontAlgn="auto">
              <a:spcBef>
                <a:spcPts val="0"/>
              </a:spcBef>
              <a:spcAft>
                <a:spcPts val="0"/>
              </a:spcAft>
              <a:defRPr/>
            </a:pPr>
            <a:endParaRPr lang="ar-EG" sz="1600"/>
          </a:p>
        </p:txBody>
      </p:sp>
      <p:sp>
        <p:nvSpPr>
          <p:cNvPr id="3" name="Rectangle 1"/>
          <p:cNvSpPr>
            <a:spLocks noChangeArrowheads="1"/>
          </p:cNvSpPr>
          <p:nvPr/>
        </p:nvSpPr>
        <p:spPr bwMode="auto">
          <a:xfrm>
            <a:off x="500035" y="571480"/>
            <a:ext cx="8143932" cy="1323439"/>
          </a:xfrm>
          <a:prstGeom prst="rect">
            <a:avLst/>
          </a:prstGeom>
          <a:noFill/>
          <a:ln w="9525">
            <a:noFill/>
            <a:miter lim="800000"/>
            <a:headEnd/>
            <a:tailEnd/>
          </a:ln>
        </p:spPr>
        <p:txBody>
          <a:bodyPr wrap="square" anchor="ctr">
            <a:spAutoFit/>
          </a:bodyPr>
          <a:lstStyle/>
          <a:p>
            <a:pPr lvl="0" algn="ctr" rtl="1"/>
            <a:r>
              <a:rPr lang="ar-EG" sz="4000" b="1" dirty="0" smtClean="0">
                <a:solidFill>
                  <a:srgbClr val="FFFF00"/>
                </a:solidFill>
              </a:rPr>
              <a:t>3. </a:t>
            </a:r>
            <a:r>
              <a:rPr lang="ar-SA" sz="4000" b="1" dirty="0" smtClean="0">
                <a:solidFill>
                  <a:schemeClr val="bg1"/>
                </a:solidFill>
              </a:rPr>
              <a:t>من قصة (الصغيران) لمصطفى صادق الرافعي</a:t>
            </a:r>
            <a:endParaRPr lang="en-US" sz="4000" dirty="0">
              <a:solidFill>
                <a:schemeClr val="bg1"/>
              </a:solidFill>
            </a:endParaRPr>
          </a:p>
        </p:txBody>
      </p:sp>
      <p:grpSp>
        <p:nvGrpSpPr>
          <p:cNvPr id="4" name="مجموعة 3"/>
          <p:cNvGrpSpPr>
            <a:grpSpLocks/>
          </p:cNvGrpSpPr>
          <p:nvPr/>
        </p:nvGrpSpPr>
        <p:grpSpPr bwMode="auto">
          <a:xfrm>
            <a:off x="395288" y="2401904"/>
            <a:ext cx="8497887" cy="4313244"/>
            <a:chOff x="6734447" y="2277644"/>
            <a:chExt cx="2180953" cy="2370556"/>
          </a:xfrm>
        </p:grpSpPr>
        <p:sp>
          <p:nvSpPr>
            <p:cNvPr id="5" name="مستطيل مستدير الزوايا 4"/>
            <p:cNvSpPr/>
            <p:nvPr/>
          </p:nvSpPr>
          <p:spPr>
            <a:xfrm>
              <a:off x="6781708" y="2361831"/>
              <a:ext cx="2133692" cy="2286369"/>
            </a:xfrm>
            <a:prstGeom prst="roundRect">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p:spPr>
          <p:style>
            <a:lnRef idx="2">
              <a:schemeClr val="accent1"/>
            </a:lnRef>
            <a:fillRef idx="1">
              <a:schemeClr val="lt1"/>
            </a:fillRef>
            <a:effectRef idx="0">
              <a:schemeClr val="accent1"/>
            </a:effectRef>
            <a:fontRef idx="minor">
              <a:schemeClr val="dk1"/>
            </a:fontRef>
          </p:style>
          <p:txBody>
            <a:bodyPr rtlCol="1" anchor="ctr"/>
            <a:lstStyle/>
            <a:p>
              <a:pPr algn="ctr" fontAlgn="auto">
                <a:spcBef>
                  <a:spcPts val="0"/>
                </a:spcBef>
                <a:spcAft>
                  <a:spcPts val="0"/>
                </a:spcAft>
                <a:defRPr/>
              </a:pPr>
              <a:endParaRPr lang="ar-EG"/>
            </a:p>
          </p:txBody>
        </p:sp>
        <p:sp>
          <p:nvSpPr>
            <p:cNvPr id="6" name="مستطيل مستدير الزوايا 5"/>
            <p:cNvSpPr/>
            <p:nvPr/>
          </p:nvSpPr>
          <p:spPr>
            <a:xfrm>
              <a:off x="6734447" y="2277644"/>
              <a:ext cx="2133692" cy="2286370"/>
            </a:xfrm>
            <a:prstGeom prst="round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lnRef>
            <a:fillRef idx="1">
              <a:schemeClr val="lt1"/>
            </a:fillRef>
            <a:effectRef idx="0">
              <a:schemeClr val="accent1"/>
            </a:effectRef>
            <a:fontRef idx="minor">
              <a:schemeClr val="dk1"/>
            </a:fontRef>
          </p:style>
          <p:txBody>
            <a:bodyPr rtlCol="1" anchor="ctr"/>
            <a:lstStyle/>
            <a:p>
              <a:pPr algn="ctr" fontAlgn="auto">
                <a:spcBef>
                  <a:spcPts val="0"/>
                </a:spcBef>
                <a:spcAft>
                  <a:spcPts val="0"/>
                </a:spcAft>
                <a:defRPr/>
              </a:pPr>
              <a:endParaRPr lang="ar-EG"/>
            </a:p>
          </p:txBody>
        </p:sp>
      </p:grpSp>
      <p:sp>
        <p:nvSpPr>
          <p:cNvPr id="7" name="Rectangle 1"/>
          <p:cNvSpPr>
            <a:spLocks noChangeArrowheads="1"/>
          </p:cNvSpPr>
          <p:nvPr/>
        </p:nvSpPr>
        <p:spPr bwMode="auto">
          <a:xfrm>
            <a:off x="857224" y="3429000"/>
            <a:ext cx="7500991" cy="2308324"/>
          </a:xfrm>
          <a:prstGeom prst="rect">
            <a:avLst/>
          </a:prstGeom>
          <a:noFill/>
          <a:ln w="9525">
            <a:noFill/>
            <a:miter lim="800000"/>
            <a:headEnd/>
            <a:tailEnd/>
          </a:ln>
        </p:spPr>
        <p:txBody>
          <a:bodyPr wrap="square" anchor="ctr">
            <a:spAutoFit/>
          </a:bodyPr>
          <a:lstStyle/>
          <a:p>
            <a:pPr algn="ctr" rtl="1"/>
            <a:r>
              <a:rPr lang="ar-SA" sz="3600" b="1" dirty="0" smtClean="0">
                <a:solidFill>
                  <a:srgbClr val="7A005A"/>
                </a:solidFill>
              </a:rPr>
              <a:t>ينحدران في أمواج الليل، وقد نزل </a:t>
            </a:r>
            <a:r>
              <a:rPr lang="ar-SA" sz="3600" b="1" dirty="0" err="1" smtClean="0">
                <a:solidFill>
                  <a:srgbClr val="7A005A"/>
                </a:solidFill>
              </a:rPr>
              <a:t>بهما</a:t>
            </a:r>
            <a:r>
              <a:rPr lang="ar-SA" sz="3600" b="1" dirty="0" smtClean="0">
                <a:solidFill>
                  <a:srgbClr val="7A005A"/>
                </a:solidFill>
              </a:rPr>
              <a:t> من الهم في البحث عن بيتهما ما ينزل مثله بمن تطوح </a:t>
            </a:r>
            <a:r>
              <a:rPr lang="ar-SA" sz="3600" b="1" dirty="0" err="1" smtClean="0">
                <a:solidFill>
                  <a:srgbClr val="7A005A"/>
                </a:solidFill>
              </a:rPr>
              <a:t>به</a:t>
            </a:r>
            <a:r>
              <a:rPr lang="ar-SA" sz="3600" b="1" dirty="0" smtClean="0">
                <a:solidFill>
                  <a:srgbClr val="7A005A"/>
                </a:solidFill>
              </a:rPr>
              <a:t> الأقدار إذا ركب البحر المظلم ليكشف عن أرض جديدة. </a:t>
            </a:r>
            <a:endParaRPr lang="en-US" sz="3600" dirty="0" smtClean="0">
              <a:solidFill>
                <a:srgbClr val="7A005A"/>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10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ADPLU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ستطيل ذو زوايا قطرية مستديرة 8"/>
          <p:cNvSpPr/>
          <p:nvPr/>
        </p:nvSpPr>
        <p:spPr>
          <a:xfrm>
            <a:off x="251520" y="2071678"/>
            <a:ext cx="8640960" cy="2571768"/>
          </a:xfrm>
          <a:prstGeom prst="round2DiagRect">
            <a:avLst/>
          </a:prstGeom>
          <a:gradFill flip="none" rotWithShape="1">
            <a:gsLst>
              <a:gs pos="100000">
                <a:srgbClr val="66FFFF"/>
              </a:gs>
              <a:gs pos="47000">
                <a:srgbClr val="FFCCFF"/>
              </a:gs>
              <a:gs pos="100000">
                <a:srgbClr val="FF0066"/>
              </a:gs>
              <a:gs pos="100000">
                <a:schemeClr val="accent2">
                  <a:shade val="94000"/>
                  <a:satMod val="135000"/>
                </a:schemeClr>
              </a:gs>
            </a:gsLst>
            <a:path path="shape">
              <a:fillToRect l="50000" t="50000" r="50000" b="50000"/>
            </a:path>
            <a:tileRect/>
          </a:gradFill>
          <a:ln w="130175">
            <a:solidFill>
              <a:srgbClr val="CC00FF"/>
            </a:solidFill>
          </a:ln>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a:p>
        </p:txBody>
      </p:sp>
      <p:sp>
        <p:nvSpPr>
          <p:cNvPr id="10" name="مربع نص 9"/>
          <p:cNvSpPr txBox="1">
            <a:spLocks noChangeArrowheads="1"/>
          </p:cNvSpPr>
          <p:nvPr/>
        </p:nvSpPr>
        <p:spPr bwMode="auto">
          <a:xfrm>
            <a:off x="323850" y="2500306"/>
            <a:ext cx="8424863" cy="1754326"/>
          </a:xfrm>
          <a:prstGeom prst="rect">
            <a:avLst/>
          </a:prstGeom>
          <a:noFill/>
          <a:ln w="9525">
            <a:noFill/>
            <a:miter lim="800000"/>
            <a:headEnd/>
            <a:tailEnd/>
          </a:ln>
        </p:spPr>
        <p:txBody>
          <a:bodyPr>
            <a:spAutoFit/>
          </a:bodyPr>
          <a:lstStyle/>
          <a:p>
            <a:pPr algn="ctr" rtl="1"/>
            <a:r>
              <a:rPr lang="ar-SA" sz="5400" b="1" dirty="0" smtClean="0">
                <a:solidFill>
                  <a:srgbClr val="660066"/>
                </a:solidFill>
              </a:rPr>
              <a:t>اقرأ المقطع السابق، ثم أجب عما يلي: </a:t>
            </a:r>
            <a:endParaRPr lang="en-US" sz="5400" dirty="0">
              <a:solidFill>
                <a:srgbClr val="660066"/>
              </a:solidFill>
              <a:latin typeface="Calibri" pitchFamily="34" charset="0"/>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800" decel="100000"/>
                                        <p:tgtEl>
                                          <p:spTgt spid="9"/>
                                        </p:tgtEl>
                                      </p:cBhvr>
                                    </p:animEffect>
                                    <p:anim calcmode="lin" valueType="num">
                                      <p:cBhvr>
                                        <p:cTn id="8" dur="800" decel="100000" fill="hold"/>
                                        <p:tgtEl>
                                          <p:spTgt spid="9"/>
                                        </p:tgtEl>
                                        <p:attrNameLst>
                                          <p:attrName>style.rotation</p:attrName>
                                        </p:attrNameLst>
                                      </p:cBhvr>
                                      <p:tavLst>
                                        <p:tav tm="0">
                                          <p:val>
                                            <p:fltVal val="-90"/>
                                          </p:val>
                                        </p:tav>
                                        <p:tav tm="100000">
                                          <p:val>
                                            <p:fltVal val="0"/>
                                          </p:val>
                                        </p:tav>
                                      </p:tavLst>
                                    </p:anim>
                                    <p:anim calcmode="lin" valueType="num">
                                      <p:cBhvr>
                                        <p:cTn id="9" dur="800" decel="100000" fill="hold"/>
                                        <p:tgtEl>
                                          <p:spTgt spid="9"/>
                                        </p:tgtEl>
                                        <p:attrNameLst>
                                          <p:attrName>ppt_x</p:attrName>
                                        </p:attrNameLst>
                                      </p:cBhvr>
                                      <p:tavLst>
                                        <p:tav tm="0">
                                          <p:val>
                                            <p:strVal val="#ppt_x+0.4"/>
                                          </p:val>
                                        </p:tav>
                                        <p:tav tm="100000">
                                          <p:val>
                                            <p:strVal val="#ppt_x-0.05"/>
                                          </p:val>
                                        </p:tav>
                                      </p:tavLst>
                                    </p:anim>
                                    <p:anim calcmode="lin" valueType="num">
                                      <p:cBhvr>
                                        <p:cTn id="10" dur="800" decel="100000" fill="hold"/>
                                        <p:tgtEl>
                                          <p:spTgt spid="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voltage.wav"/>
                                        </p:tgtEl>
                                      </p:cMediaNode>
                                    </p:audio>
                                  </p:subTnLst>
                                </p:cTn>
                              </p:par>
                              <p:par>
                                <p:cTn id="13" presetID="3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800" decel="100000"/>
                                        <p:tgtEl>
                                          <p:spTgt spid="10"/>
                                        </p:tgtEl>
                                      </p:cBhvr>
                                    </p:animEffect>
                                    <p:anim calcmode="lin" valueType="num">
                                      <p:cBhvr>
                                        <p:cTn id="16" dur="800" decel="100000" fill="hold"/>
                                        <p:tgtEl>
                                          <p:spTgt spid="10"/>
                                        </p:tgtEl>
                                        <p:attrNameLst>
                                          <p:attrName>style.rotation</p:attrName>
                                        </p:attrNameLst>
                                      </p:cBhvr>
                                      <p:tavLst>
                                        <p:tav tm="0">
                                          <p:val>
                                            <p:fltVal val="-90"/>
                                          </p:val>
                                        </p:tav>
                                        <p:tav tm="100000">
                                          <p:val>
                                            <p:fltVal val="0"/>
                                          </p:val>
                                        </p:tav>
                                      </p:tavLst>
                                    </p:anim>
                                    <p:anim calcmode="lin" valueType="num">
                                      <p:cBhvr>
                                        <p:cTn id="17" dur="800" decel="100000" fill="hold"/>
                                        <p:tgtEl>
                                          <p:spTgt spid="10"/>
                                        </p:tgtEl>
                                        <p:attrNameLst>
                                          <p:attrName>ppt_x</p:attrName>
                                        </p:attrNameLst>
                                      </p:cBhvr>
                                      <p:tavLst>
                                        <p:tav tm="0">
                                          <p:val>
                                            <p:strVal val="#ppt_x+0.4"/>
                                          </p:val>
                                        </p:tav>
                                        <p:tav tm="100000">
                                          <p:val>
                                            <p:strVal val="#ppt_x-0.05"/>
                                          </p:val>
                                        </p:tav>
                                      </p:tavLst>
                                    </p:anim>
                                    <p:anim calcmode="lin" valueType="num">
                                      <p:cBhvr>
                                        <p:cTn id="18" dur="800" decel="100000" fill="hold"/>
                                        <p:tgtEl>
                                          <p:spTgt spid="10"/>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BCKMC035.WMF"/>
          <p:cNvPicPr>
            <a:picLocks noChangeAspect="1"/>
          </p:cNvPicPr>
          <p:nvPr/>
        </p:nvPicPr>
        <p:blipFill>
          <a:blip r:embed="rId6" cstate="print"/>
          <a:stretch>
            <a:fillRect/>
          </a:stretch>
        </p:blipFill>
        <p:spPr bwMode="auto">
          <a:xfrm>
            <a:off x="428596" y="285728"/>
            <a:ext cx="8429684" cy="1857388"/>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z="304800" prstMaterial="matte">
            <a:bevelT w="127000" h="63500"/>
          </a:sp3d>
        </p:spPr>
      </p:pic>
      <p:sp>
        <p:nvSpPr>
          <p:cNvPr id="40961" name="Rectangle 1"/>
          <p:cNvSpPr>
            <a:spLocks noChangeArrowheads="1"/>
          </p:cNvSpPr>
          <p:nvPr/>
        </p:nvSpPr>
        <p:spPr bwMode="auto">
          <a:xfrm>
            <a:off x="571472" y="792288"/>
            <a:ext cx="8143932" cy="707886"/>
          </a:xfrm>
          <a:prstGeom prst="rect">
            <a:avLst/>
          </a:prstGeom>
          <a:noFill/>
          <a:ln w="9525">
            <a:noFill/>
            <a:miter lim="800000"/>
            <a:headEnd/>
            <a:tailEnd/>
          </a:ln>
        </p:spPr>
        <p:txBody>
          <a:bodyPr wrap="square" anchor="ctr">
            <a:spAutoFit/>
          </a:bodyPr>
          <a:lstStyle/>
          <a:p>
            <a:pPr lvl="0" algn="ctr" rtl="1"/>
            <a:r>
              <a:rPr lang="ar-EG" sz="4000" b="1" dirty="0" smtClean="0">
                <a:solidFill>
                  <a:srgbClr val="FFFF00"/>
                </a:solidFill>
              </a:rPr>
              <a:t>أ. </a:t>
            </a:r>
            <a:r>
              <a:rPr lang="ar-SA" sz="4000" b="1" dirty="0" smtClean="0">
                <a:solidFill>
                  <a:schemeClr val="bg1"/>
                </a:solidFill>
              </a:rPr>
              <a:t>حدّد من أيّ عناصر القصة ما تحته خط. </a:t>
            </a:r>
            <a:endParaRPr lang="en-US" sz="4000" dirty="0">
              <a:solidFill>
                <a:schemeClr val="bg1"/>
              </a:solidFill>
            </a:endParaRPr>
          </a:p>
        </p:txBody>
      </p:sp>
      <p:sp>
        <p:nvSpPr>
          <p:cNvPr id="4" name="AutoShape 7"/>
          <p:cNvSpPr>
            <a:spLocks noChangeArrowheads="1"/>
          </p:cNvSpPr>
          <p:nvPr/>
        </p:nvSpPr>
        <p:spPr bwMode="auto">
          <a:xfrm>
            <a:off x="-34298" y="2348880"/>
            <a:ext cx="9178298" cy="4404622"/>
          </a:xfrm>
          <a:prstGeom prst="round2DiagRect">
            <a:avLst/>
          </a:prstGeom>
          <a:blipFill>
            <a:blip r:embed="rId7" cstate="print">
              <a:lum contrast="40000"/>
            </a:blip>
            <a:stretch>
              <a:fillRect/>
            </a:stretch>
          </a:blip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endParaRPr lang="en-US">
              <a:solidFill>
                <a:srgbClr val="CC0066"/>
              </a:solidFill>
              <a:latin typeface="+mn-lt"/>
              <a:cs typeface="+mn-cs"/>
            </a:endParaRPr>
          </a:p>
        </p:txBody>
      </p:sp>
      <p:sp>
        <p:nvSpPr>
          <p:cNvPr id="5" name="مربع نص 4"/>
          <p:cNvSpPr txBox="1">
            <a:spLocks noChangeArrowheads="1"/>
          </p:cNvSpPr>
          <p:nvPr/>
        </p:nvSpPr>
        <p:spPr bwMode="auto">
          <a:xfrm>
            <a:off x="323528" y="2924944"/>
            <a:ext cx="7691437" cy="3279424"/>
          </a:xfrm>
          <a:prstGeom prst="rect">
            <a:avLst/>
          </a:prstGeom>
          <a:noFill/>
          <a:ln w="9525">
            <a:noFill/>
            <a:miter lim="800000"/>
            <a:headEnd/>
            <a:tailEnd/>
          </a:ln>
        </p:spPr>
        <p:txBody>
          <a:bodyPr>
            <a:spAutoFit/>
          </a:bodyPr>
          <a:lstStyle/>
          <a:p>
            <a:pPr algn="r" rtl="1">
              <a:lnSpc>
                <a:spcPct val="150000"/>
              </a:lnSpc>
              <a:buFont typeface="Wingdings" pitchFamily="2" charset="2"/>
              <a:buChar char="q"/>
            </a:pPr>
            <a:r>
              <a:rPr lang="ar-SA" sz="4800" b="1" dirty="0" smtClean="0">
                <a:solidFill>
                  <a:srgbClr val="7A005A"/>
                </a:solidFill>
              </a:rPr>
              <a:t>الطريق    </a:t>
            </a:r>
          </a:p>
          <a:p>
            <a:pPr algn="r" rtl="1">
              <a:lnSpc>
                <a:spcPct val="150000"/>
              </a:lnSpc>
              <a:buFont typeface="Wingdings" pitchFamily="2" charset="2"/>
              <a:buChar char="q"/>
            </a:pPr>
            <a:r>
              <a:rPr lang="ar-SA" sz="4800" b="1" dirty="0" smtClean="0">
                <a:solidFill>
                  <a:srgbClr val="7A005A"/>
                </a:solidFill>
              </a:rPr>
              <a:t> الطفلين </a:t>
            </a:r>
          </a:p>
          <a:p>
            <a:pPr algn="r" rtl="1">
              <a:lnSpc>
                <a:spcPct val="150000"/>
              </a:lnSpc>
              <a:buFont typeface="Wingdings" pitchFamily="2" charset="2"/>
              <a:buChar char="q"/>
            </a:pPr>
            <a:r>
              <a:rPr lang="ar-SA" sz="4800" b="1" dirty="0" smtClean="0">
                <a:solidFill>
                  <a:srgbClr val="7A005A"/>
                </a:solidFill>
              </a:rPr>
              <a:t> الليل</a:t>
            </a:r>
            <a:endParaRPr lang="ar-SA" sz="4800" b="1" dirty="0" smtClean="0">
              <a:solidFill>
                <a:srgbClr val="C00000"/>
              </a:solidFill>
            </a:endParaRPr>
          </a:p>
        </p:txBody>
      </p:sp>
      <p:sp>
        <p:nvSpPr>
          <p:cNvPr id="6" name="مربع نص 5"/>
          <p:cNvSpPr txBox="1">
            <a:spLocks noChangeArrowheads="1"/>
          </p:cNvSpPr>
          <p:nvPr/>
        </p:nvSpPr>
        <p:spPr bwMode="auto">
          <a:xfrm>
            <a:off x="3995936" y="3212976"/>
            <a:ext cx="1619672" cy="830997"/>
          </a:xfrm>
          <a:prstGeom prst="rect">
            <a:avLst/>
          </a:prstGeom>
          <a:noFill/>
          <a:ln w="9525">
            <a:noFill/>
            <a:miter lim="800000"/>
            <a:headEnd/>
            <a:tailEnd/>
          </a:ln>
        </p:spPr>
        <p:txBody>
          <a:bodyPr wrap="square">
            <a:spAutoFit/>
          </a:bodyPr>
          <a:lstStyle/>
          <a:p>
            <a:pPr algn="ctr" rtl="1"/>
            <a:r>
              <a:rPr lang="ar-SA" sz="4800" b="1" dirty="0" smtClean="0">
                <a:solidFill>
                  <a:srgbClr val="C00000"/>
                </a:solidFill>
              </a:rPr>
              <a:t>المكان</a:t>
            </a:r>
            <a:endParaRPr lang="en-US" sz="4800" dirty="0">
              <a:solidFill>
                <a:srgbClr val="C00000"/>
              </a:solidFill>
            </a:endParaRPr>
          </a:p>
        </p:txBody>
      </p:sp>
      <p:sp>
        <p:nvSpPr>
          <p:cNvPr id="7" name="مربع نص 6"/>
          <p:cNvSpPr txBox="1">
            <a:spLocks noChangeArrowheads="1"/>
          </p:cNvSpPr>
          <p:nvPr/>
        </p:nvSpPr>
        <p:spPr bwMode="auto">
          <a:xfrm>
            <a:off x="3131840" y="4365104"/>
            <a:ext cx="2627784" cy="830997"/>
          </a:xfrm>
          <a:prstGeom prst="rect">
            <a:avLst/>
          </a:prstGeom>
          <a:noFill/>
          <a:ln w="9525">
            <a:noFill/>
            <a:miter lim="800000"/>
            <a:headEnd/>
            <a:tailEnd/>
          </a:ln>
        </p:spPr>
        <p:txBody>
          <a:bodyPr wrap="square">
            <a:spAutoFit/>
          </a:bodyPr>
          <a:lstStyle/>
          <a:p>
            <a:pPr algn="ctr" rtl="1"/>
            <a:r>
              <a:rPr lang="ar-SA" sz="4800" b="1" dirty="0" smtClean="0">
                <a:solidFill>
                  <a:srgbClr val="C00000"/>
                </a:solidFill>
              </a:rPr>
              <a:t>الشخصيات</a:t>
            </a:r>
            <a:endParaRPr lang="en-US" sz="4800" dirty="0">
              <a:solidFill>
                <a:srgbClr val="C00000"/>
              </a:solidFill>
            </a:endParaRPr>
          </a:p>
        </p:txBody>
      </p:sp>
      <p:sp>
        <p:nvSpPr>
          <p:cNvPr id="8" name="مربع نص 7"/>
          <p:cNvSpPr txBox="1">
            <a:spLocks noChangeArrowheads="1"/>
          </p:cNvSpPr>
          <p:nvPr/>
        </p:nvSpPr>
        <p:spPr bwMode="auto">
          <a:xfrm>
            <a:off x="3995936" y="5301208"/>
            <a:ext cx="1619672" cy="830997"/>
          </a:xfrm>
          <a:prstGeom prst="rect">
            <a:avLst/>
          </a:prstGeom>
          <a:noFill/>
          <a:ln w="9525">
            <a:noFill/>
            <a:miter lim="800000"/>
            <a:headEnd/>
            <a:tailEnd/>
          </a:ln>
        </p:spPr>
        <p:txBody>
          <a:bodyPr wrap="square">
            <a:spAutoFit/>
          </a:bodyPr>
          <a:lstStyle/>
          <a:p>
            <a:pPr algn="ctr" rtl="1"/>
            <a:r>
              <a:rPr lang="ar-SA" sz="4800" b="1" dirty="0" smtClean="0">
                <a:solidFill>
                  <a:srgbClr val="C00000"/>
                </a:solidFill>
              </a:rPr>
              <a:t>الزمان</a:t>
            </a:r>
            <a:endParaRPr lang="en-US" sz="4800" dirty="0">
              <a:solidFill>
                <a:srgbClr val="C000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8" presetID="13" presetClass="entr" presetSubtype="16" fill="hold" grpId="0" nodeType="withEffect">
                                  <p:stCondLst>
                                    <p:cond delay="0"/>
                                  </p:stCondLst>
                                  <p:childTnLst>
                                    <p:set>
                                      <p:cBhvr>
                                        <p:cTn id="9" dur="1" fill="hold">
                                          <p:stCondLst>
                                            <p:cond delay="0"/>
                                          </p:stCondLst>
                                        </p:cTn>
                                        <p:tgtEl>
                                          <p:spTgt spid="40961"/>
                                        </p:tgtEl>
                                        <p:attrNameLst>
                                          <p:attrName>style.visibility</p:attrName>
                                        </p:attrNameLst>
                                      </p:cBhvr>
                                      <p:to>
                                        <p:strVal val="visible"/>
                                      </p:to>
                                    </p:set>
                                    <p:animEffect transition="in" filter="plus(in)">
                                      <p:cBhvr>
                                        <p:cTn id="10" dur="1000"/>
                                        <p:tgtEl>
                                          <p:spTgt spid="40961"/>
                                        </p:tgtEl>
                                      </p:cBhvr>
                                    </p:animEffect>
                                  </p:childTnLst>
                                  <p:subTnLst>
                                    <p:audio>
                                      <p:cMediaNode>
                                        <p:cTn display="0" masterRel="sameClick">
                                          <p:stCondLst>
                                            <p:cond evt="begin" delay="0">
                                              <p:tn val="8"/>
                                            </p:cond>
                                          </p:stCondLst>
                                          <p:endCondLst>
                                            <p:cond evt="onStopAudio" delay="0">
                                              <p:tgtEl>
                                                <p:sldTgt/>
                                              </p:tgtEl>
                                            </p:cond>
                                          </p:endCondLst>
                                        </p:cTn>
                                        <p:tgtEl>
                                          <p:sndTgt r:embed="rId4" name="0324 - clank sound.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2"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right)">
                                      <p:cBhvr>
                                        <p:cTn id="15" dur="10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5" name="FALLPIAN.WAV"/>
                                        </p:tgtEl>
                                      </p:cMediaNode>
                                    </p:audio>
                                  </p:subTnLst>
                                </p:cTn>
                              </p:par>
                              <p:par>
                                <p:cTn id="16" presetID="2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5" name="FALLPIAN.WAV"/>
                                        </p:tgtEl>
                                      </p:cMediaNode>
                                    </p:audio>
                                  </p:sub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1000"/>
                                        <p:tgtEl>
                                          <p:spTgt spid="6"/>
                                        </p:tgtEl>
                                      </p:cBhvr>
                                    </p:animEffect>
                                  </p:childTnLst>
                                  <p:subTnLst>
                                    <p:audio>
                                      <p:cMediaNode>
                                        <p:cTn display="0" masterRel="sameClick">
                                          <p:stCondLst>
                                            <p:cond evt="begin" delay="0">
                                              <p:tn val="21"/>
                                            </p:cond>
                                          </p:stCondLst>
                                          <p:endCondLst>
                                            <p:cond evt="onStopAudio" delay="0">
                                              <p:tgtEl>
                                                <p:sldTgt/>
                                              </p:tgtEl>
                                            </p:cond>
                                          </p:endCondLst>
                                        </p:cTn>
                                        <p:tgtEl>
                                          <p:sndTgt r:embed="rId3" name="hammer.wav"/>
                                        </p:tgtEl>
                                      </p:cMediaNode>
                                    </p:audio>
                                  </p:sub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1000"/>
                                        <p:tgtEl>
                                          <p:spTgt spid="7"/>
                                        </p:tgtEl>
                                      </p:cBhvr>
                                    </p:animEffect>
                                  </p:childTnLst>
                                  <p:subTnLst>
                                    <p:audio>
                                      <p:cMediaNode>
                                        <p:cTn display="0" masterRel="sameClick">
                                          <p:stCondLst>
                                            <p:cond evt="begin" delay="0">
                                              <p:tn val="26"/>
                                            </p:cond>
                                          </p:stCondLst>
                                          <p:endCondLst>
                                            <p:cond evt="onStopAudio" delay="0">
                                              <p:tgtEl>
                                                <p:sldTgt/>
                                              </p:tgtEl>
                                            </p:cond>
                                          </p:endCondLst>
                                        </p:cTn>
                                        <p:tgtEl>
                                          <p:sndTgt r:embed="rId3" name="hammer.wav"/>
                                        </p:tgtEl>
                                      </p:cMediaNode>
                                    </p:audio>
                                  </p:sub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1000"/>
                                        <p:tgtEl>
                                          <p:spTgt spid="8"/>
                                        </p:tgtEl>
                                      </p:cBhvr>
                                    </p:animEffect>
                                  </p:childTnLst>
                                  <p:subTnLst>
                                    <p:audio>
                                      <p:cMediaNode>
                                        <p:cTn display="0" masterRel="sameClick">
                                          <p:stCondLst>
                                            <p:cond evt="begin" delay="0">
                                              <p:tn val="31"/>
                                            </p:cond>
                                          </p:stCondLst>
                                          <p:endCondLst>
                                            <p:cond evt="onStopAudio" delay="0">
                                              <p:tgtEl>
                                                <p:sldTgt/>
                                              </p:tgtEl>
                                            </p:cond>
                                          </p:endCondLst>
                                        </p:cTn>
                                        <p:tgtEl>
                                          <p:sndTgt r:embed="rId3" name="hamm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1" grpId="0"/>
      <p:bldP spid="5" grpId="0"/>
      <p:bldP spid="6" grpId="0"/>
      <p:bldP spid="7" grpId="0"/>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BCKMC035.WMF"/>
          <p:cNvPicPr>
            <a:picLocks noChangeAspect="1"/>
          </p:cNvPicPr>
          <p:nvPr/>
        </p:nvPicPr>
        <p:blipFill>
          <a:blip r:embed="rId6" cstate="print"/>
          <a:stretch>
            <a:fillRect/>
          </a:stretch>
        </p:blipFill>
        <p:spPr bwMode="auto">
          <a:xfrm>
            <a:off x="428596" y="285728"/>
            <a:ext cx="8429684" cy="1857388"/>
          </a:xfrm>
          <a:prstGeom prst="rect">
            <a:avLst/>
          </a:prstGeom>
          <a:no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z="304800" prstMaterial="matte">
            <a:bevelT w="127000" h="63500"/>
          </a:sp3d>
        </p:spPr>
      </p:pic>
      <p:sp>
        <p:nvSpPr>
          <p:cNvPr id="40961" name="Rectangle 1"/>
          <p:cNvSpPr>
            <a:spLocks noChangeArrowheads="1"/>
          </p:cNvSpPr>
          <p:nvPr/>
        </p:nvSpPr>
        <p:spPr bwMode="auto">
          <a:xfrm>
            <a:off x="571472" y="500042"/>
            <a:ext cx="8143932" cy="1323439"/>
          </a:xfrm>
          <a:prstGeom prst="rect">
            <a:avLst/>
          </a:prstGeom>
          <a:noFill/>
          <a:ln w="9525">
            <a:noFill/>
            <a:miter lim="800000"/>
            <a:headEnd/>
            <a:tailEnd/>
          </a:ln>
        </p:spPr>
        <p:txBody>
          <a:bodyPr wrap="square" anchor="ctr">
            <a:spAutoFit/>
          </a:bodyPr>
          <a:lstStyle/>
          <a:p>
            <a:pPr lvl="0" algn="ctr" rtl="1"/>
            <a:r>
              <a:rPr lang="ar-EG" sz="4000" b="1" dirty="0" smtClean="0">
                <a:solidFill>
                  <a:srgbClr val="FFFF00"/>
                </a:solidFill>
              </a:rPr>
              <a:t>ب. </a:t>
            </a:r>
            <a:r>
              <a:rPr lang="ar-SA" sz="4000" b="1" dirty="0" smtClean="0">
                <a:solidFill>
                  <a:schemeClr val="bg1"/>
                </a:solidFill>
              </a:rPr>
              <a:t>كيف تحقق مبدأ التركيز في هذه القصة في كل من: وحدة الحدث – وحدة لانطباع؟</a:t>
            </a:r>
            <a:endParaRPr lang="en-US" sz="4000" dirty="0">
              <a:solidFill>
                <a:schemeClr val="bg1"/>
              </a:solidFill>
            </a:endParaRPr>
          </a:p>
        </p:txBody>
      </p:sp>
      <p:sp>
        <p:nvSpPr>
          <p:cNvPr id="4" name="AutoShape 7"/>
          <p:cNvSpPr>
            <a:spLocks noChangeArrowheads="1"/>
          </p:cNvSpPr>
          <p:nvPr/>
        </p:nvSpPr>
        <p:spPr bwMode="auto">
          <a:xfrm>
            <a:off x="-34298" y="2348880"/>
            <a:ext cx="9178298" cy="4404622"/>
          </a:xfrm>
          <a:prstGeom prst="round2DiagRect">
            <a:avLst/>
          </a:prstGeom>
          <a:blipFill>
            <a:blip r:embed="rId7" cstate="print">
              <a:lum contrast="40000"/>
            </a:blip>
            <a:stretch>
              <a:fillRect/>
            </a:stretch>
          </a:blip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fontAlgn="auto">
              <a:spcBef>
                <a:spcPts val="0"/>
              </a:spcBef>
              <a:spcAft>
                <a:spcPts val="0"/>
              </a:spcAft>
              <a:defRPr/>
            </a:pPr>
            <a:endParaRPr lang="en-US">
              <a:solidFill>
                <a:srgbClr val="CC0066"/>
              </a:solidFill>
              <a:latin typeface="+mn-lt"/>
              <a:cs typeface="+mn-cs"/>
            </a:endParaRPr>
          </a:p>
        </p:txBody>
      </p:sp>
      <p:sp>
        <p:nvSpPr>
          <p:cNvPr id="5" name="مربع نص 4"/>
          <p:cNvSpPr txBox="1">
            <a:spLocks noChangeArrowheads="1"/>
          </p:cNvSpPr>
          <p:nvPr/>
        </p:nvSpPr>
        <p:spPr bwMode="auto">
          <a:xfrm>
            <a:off x="684213" y="3071810"/>
            <a:ext cx="7691437" cy="1323439"/>
          </a:xfrm>
          <a:prstGeom prst="rect">
            <a:avLst/>
          </a:prstGeom>
          <a:noFill/>
          <a:ln w="9525">
            <a:noFill/>
            <a:miter lim="800000"/>
            <a:headEnd/>
            <a:tailEnd/>
          </a:ln>
        </p:spPr>
        <p:txBody>
          <a:bodyPr>
            <a:spAutoFit/>
          </a:bodyPr>
          <a:lstStyle/>
          <a:p>
            <a:pPr lvl="0" algn="ctr" rtl="1"/>
            <a:r>
              <a:rPr lang="ar-SA" sz="4000" b="1" dirty="0" smtClean="0">
                <a:solidFill>
                  <a:srgbClr val="C00000"/>
                </a:solidFill>
              </a:rPr>
              <a:t>وحدة الحدث حيث أنهما طفلان ضلا الطريق ليلاً. </a:t>
            </a:r>
            <a:endParaRPr lang="en-US" sz="4000" dirty="0">
              <a:solidFill>
                <a:srgbClr val="C00000"/>
              </a:solidFill>
            </a:endParaRPr>
          </a:p>
        </p:txBody>
      </p:sp>
      <p:sp>
        <p:nvSpPr>
          <p:cNvPr id="6" name="مربع نص 5"/>
          <p:cNvSpPr txBox="1">
            <a:spLocks noChangeArrowheads="1"/>
          </p:cNvSpPr>
          <p:nvPr/>
        </p:nvSpPr>
        <p:spPr bwMode="auto">
          <a:xfrm>
            <a:off x="785786" y="4643446"/>
            <a:ext cx="7691437" cy="1323439"/>
          </a:xfrm>
          <a:prstGeom prst="rect">
            <a:avLst/>
          </a:prstGeom>
          <a:noFill/>
          <a:ln w="9525">
            <a:noFill/>
            <a:miter lim="800000"/>
            <a:headEnd/>
            <a:tailEnd/>
          </a:ln>
        </p:spPr>
        <p:txBody>
          <a:bodyPr>
            <a:spAutoFit/>
          </a:bodyPr>
          <a:lstStyle/>
          <a:p>
            <a:pPr lvl="0" algn="ctr" rtl="1"/>
            <a:r>
              <a:rPr lang="ar-SA" sz="4000" b="1" dirty="0" smtClean="0">
                <a:solidFill>
                  <a:srgbClr val="C00000"/>
                </a:solidFill>
              </a:rPr>
              <a:t>وحدة الانطباع فهو الخوف على الطفلين والنظر في مصيرهما. </a:t>
            </a:r>
            <a:endParaRPr lang="en-US" sz="4000" dirty="0">
              <a:solidFill>
                <a:srgbClr val="C000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10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hammer.wav"/>
                                        </p:tgtEl>
                                      </p:cMediaNode>
                                    </p:audio>
                                  </p:subTnLst>
                                </p:cTn>
                              </p:par>
                              <p:par>
                                <p:cTn id="8" presetID="13" presetClass="entr" presetSubtype="16" fill="hold" grpId="0" nodeType="withEffect">
                                  <p:stCondLst>
                                    <p:cond delay="0"/>
                                  </p:stCondLst>
                                  <p:childTnLst>
                                    <p:set>
                                      <p:cBhvr>
                                        <p:cTn id="9" dur="1" fill="hold">
                                          <p:stCondLst>
                                            <p:cond delay="0"/>
                                          </p:stCondLst>
                                        </p:cTn>
                                        <p:tgtEl>
                                          <p:spTgt spid="40961"/>
                                        </p:tgtEl>
                                        <p:attrNameLst>
                                          <p:attrName>style.visibility</p:attrName>
                                        </p:attrNameLst>
                                      </p:cBhvr>
                                      <p:to>
                                        <p:strVal val="visible"/>
                                      </p:to>
                                    </p:set>
                                    <p:animEffect transition="in" filter="plus(in)">
                                      <p:cBhvr>
                                        <p:cTn id="10" dur="1000"/>
                                        <p:tgtEl>
                                          <p:spTgt spid="40961"/>
                                        </p:tgtEl>
                                      </p:cBhvr>
                                    </p:animEffect>
                                  </p:childTnLst>
                                  <p:subTnLst>
                                    <p:audio>
                                      <p:cMediaNode>
                                        <p:cTn display="0" masterRel="sameClick">
                                          <p:stCondLst>
                                            <p:cond evt="begin" delay="0">
                                              <p:tn val="8"/>
                                            </p:cond>
                                          </p:stCondLst>
                                          <p:endCondLst>
                                            <p:cond evt="onStopAudio" delay="0">
                                              <p:tgtEl>
                                                <p:sldTgt/>
                                              </p:tgtEl>
                                            </p:cond>
                                          </p:endCondLst>
                                        </p:cTn>
                                        <p:tgtEl>
                                          <p:sndTgt r:embed="rId4" name="0324 - clank sound.wav"/>
                                        </p:tgtEl>
                                      </p:cMediaNode>
                                    </p:audio>
                                  </p:sub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5" name="FALLPIAN.WAV"/>
                                        </p:tgtEl>
                                      </p:cMediaNode>
                                    </p:audio>
                                  </p:sub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1000"/>
                                        <p:tgtEl>
                                          <p:spTgt spid="6"/>
                                        </p:tgtEl>
                                      </p:cBhvr>
                                    </p:animEffect>
                                  </p:childTnLst>
                                  <p:subTnLst>
                                    <p:audio>
                                      <p:cMediaNode>
                                        <p:cTn display="0" masterRel="sameClick">
                                          <p:stCondLst>
                                            <p:cond evt="begin" delay="0">
                                              <p:tn val="21"/>
                                            </p:cond>
                                          </p:stCondLst>
                                          <p:endCondLst>
                                            <p:cond evt="onStopAudio" delay="0">
                                              <p:tgtEl>
                                                <p:sldTgt/>
                                              </p:tgtEl>
                                            </p:cond>
                                          </p:endCondLst>
                                        </p:cTn>
                                        <p:tgtEl>
                                          <p:sndTgt r:embed="rId5" name="FALLPIA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1" grpId="0"/>
      <p:bldP spid="4" grpId="0" animBg="1"/>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62.jpg"/>
          <p:cNvPicPr>
            <a:picLocks noChangeAspect="1"/>
          </p:cNvPicPr>
          <p:nvPr/>
        </p:nvPicPr>
        <p:blipFill>
          <a:blip r:embed="rId4" cstate="print"/>
          <a:stretch>
            <a:fillRect/>
          </a:stretch>
        </p:blipFill>
        <p:spPr bwMode="auto">
          <a:xfrm>
            <a:off x="428596" y="1000108"/>
            <a:ext cx="8358246" cy="5000660"/>
          </a:xfrm>
          <a:prstGeom prst="rect">
            <a:avLst/>
          </a:prstGeom>
          <a:noFill/>
          <a:ln w="9525">
            <a:noFill/>
            <a:miter lim="800000"/>
            <a:headEnd/>
            <a:tailEnd/>
          </a:ln>
        </p:spPr>
      </p:pic>
      <p:sp>
        <p:nvSpPr>
          <p:cNvPr id="7169" name="Rectangle 1"/>
          <p:cNvSpPr>
            <a:spLocks noChangeArrowheads="1"/>
          </p:cNvSpPr>
          <p:nvPr/>
        </p:nvSpPr>
        <p:spPr bwMode="auto">
          <a:xfrm>
            <a:off x="928662" y="2143116"/>
            <a:ext cx="7286676" cy="2554545"/>
          </a:xfrm>
          <a:prstGeom prst="rect">
            <a:avLst/>
          </a:prstGeom>
          <a:noFill/>
          <a:ln w="9525">
            <a:noFill/>
            <a:miter lim="800000"/>
            <a:headEnd/>
            <a:tailEnd/>
          </a:ln>
        </p:spPr>
        <p:txBody>
          <a:bodyPr wrap="square" anchor="ctr">
            <a:spAutoFit/>
          </a:bodyPr>
          <a:lstStyle/>
          <a:p>
            <a:pPr algn="ctr" rtl="1"/>
            <a:r>
              <a:rPr lang="ar-SA" sz="4000" b="1" dirty="0" smtClean="0">
                <a:solidFill>
                  <a:srgbClr val="006600"/>
                </a:solidFill>
              </a:rPr>
              <a:t>وقد وردت القصة في القرآن الكريم، وسميت إحدى سوره باسم (القصص)، كما اشتمل حديث رسول الله صلى الله عليه وسلم على عدد غير قليل من القصص. </a:t>
            </a:r>
            <a:endParaRPr lang="en-US" sz="4000" dirty="0">
              <a:solidFill>
                <a:srgbClr val="0066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7169"/>
                                        </p:tgtEl>
                                        <p:attrNameLst>
                                          <p:attrName>style.visibility</p:attrName>
                                        </p:attrNameLst>
                                      </p:cBhvr>
                                      <p:to>
                                        <p:strVal val="visible"/>
                                      </p:to>
                                    </p:set>
                                    <p:animEffect transition="in" filter="box(in)">
                                      <p:cBhvr>
                                        <p:cTn id="7" dur="500"/>
                                        <p:tgtEl>
                                          <p:spTgt spid="7169"/>
                                        </p:tgtEl>
                                      </p:cBhvr>
                                    </p:animEffect>
                                  </p:childTnLst>
                                  <p:subTnLst>
                                    <p:audio>
                                      <p:cMediaNode>
                                        <p:cTn display="0" masterRel="sameClick">
                                          <p:stCondLst>
                                            <p:cond evt="begin" delay="0">
                                              <p:tn val="5"/>
                                            </p:cond>
                                          </p:stCondLst>
                                          <p:endCondLst>
                                            <p:cond evt="onStopAudio" delay="0">
                                              <p:tgtEl>
                                                <p:sldTgt/>
                                              </p:tgtEl>
                                            </p:cond>
                                          </p:endCondLst>
                                        </p:cTn>
                                        <p:tgtEl>
                                          <p:sndTgt r:embed="rId3" name="0814 - old library book stamp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62.jpg"/>
          <p:cNvPicPr>
            <a:picLocks noChangeAspect="1"/>
          </p:cNvPicPr>
          <p:nvPr/>
        </p:nvPicPr>
        <p:blipFill>
          <a:blip r:embed="rId4" cstate="print"/>
          <a:stretch>
            <a:fillRect/>
          </a:stretch>
        </p:blipFill>
        <p:spPr bwMode="auto">
          <a:xfrm>
            <a:off x="428596" y="1000108"/>
            <a:ext cx="8358246" cy="5000660"/>
          </a:xfrm>
          <a:prstGeom prst="rect">
            <a:avLst/>
          </a:prstGeom>
          <a:noFill/>
          <a:ln w="9525">
            <a:noFill/>
            <a:miter lim="800000"/>
            <a:headEnd/>
            <a:tailEnd/>
          </a:ln>
        </p:spPr>
      </p:pic>
      <p:sp>
        <p:nvSpPr>
          <p:cNvPr id="7169" name="Rectangle 1"/>
          <p:cNvSpPr>
            <a:spLocks noChangeArrowheads="1"/>
          </p:cNvSpPr>
          <p:nvPr/>
        </p:nvSpPr>
        <p:spPr bwMode="auto">
          <a:xfrm>
            <a:off x="928662" y="1857364"/>
            <a:ext cx="7286676" cy="3170099"/>
          </a:xfrm>
          <a:prstGeom prst="rect">
            <a:avLst/>
          </a:prstGeom>
          <a:noFill/>
          <a:ln w="9525">
            <a:noFill/>
            <a:miter lim="800000"/>
            <a:headEnd/>
            <a:tailEnd/>
          </a:ln>
        </p:spPr>
        <p:txBody>
          <a:bodyPr wrap="square" anchor="ctr">
            <a:spAutoFit/>
          </a:bodyPr>
          <a:lstStyle/>
          <a:p>
            <a:pPr algn="ctr" rtl="1"/>
            <a:r>
              <a:rPr lang="ar-SA" sz="4000" b="1" dirty="0" smtClean="0">
                <a:solidFill>
                  <a:srgbClr val="006600"/>
                </a:solidFill>
              </a:rPr>
              <a:t>فليست القصة بمعناها العام وليدة الاتصال بالغرب، ونقل ما لديهم عن طريق الترجمة، ولكنها كانت موجودة في تصميم عربي، ملائم لروح العصر، وسجية القوم، وطبيعة اللغة. </a:t>
            </a:r>
            <a:endParaRPr lang="en-US" sz="4000" dirty="0">
              <a:solidFill>
                <a:srgbClr val="0066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7169"/>
                                        </p:tgtEl>
                                        <p:attrNameLst>
                                          <p:attrName>style.visibility</p:attrName>
                                        </p:attrNameLst>
                                      </p:cBhvr>
                                      <p:to>
                                        <p:strVal val="visible"/>
                                      </p:to>
                                    </p:set>
                                    <p:animEffect transition="in" filter="box(in)">
                                      <p:cBhvr>
                                        <p:cTn id="7" dur="500"/>
                                        <p:tgtEl>
                                          <p:spTgt spid="7169"/>
                                        </p:tgtEl>
                                      </p:cBhvr>
                                    </p:animEffect>
                                  </p:childTnLst>
                                  <p:subTnLst>
                                    <p:audio>
                                      <p:cMediaNode>
                                        <p:cTn display="0" masterRel="sameClick">
                                          <p:stCondLst>
                                            <p:cond evt="begin" delay="0">
                                              <p:tn val="5"/>
                                            </p:cond>
                                          </p:stCondLst>
                                          <p:endCondLst>
                                            <p:cond evt="onStopAudio" delay="0">
                                              <p:tgtEl>
                                                <p:sldTgt/>
                                              </p:tgtEl>
                                            </p:cond>
                                          </p:endCondLst>
                                        </p:cTn>
                                        <p:tgtEl>
                                          <p:sndTgt r:embed="rId3" name="0814 - old library book stamp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00062.jpg"/>
          <p:cNvPicPr>
            <a:picLocks noChangeAspect="1"/>
          </p:cNvPicPr>
          <p:nvPr/>
        </p:nvPicPr>
        <p:blipFill>
          <a:blip r:embed="rId4" cstate="print"/>
          <a:stretch>
            <a:fillRect/>
          </a:stretch>
        </p:blipFill>
        <p:spPr bwMode="auto">
          <a:xfrm>
            <a:off x="428596" y="1000108"/>
            <a:ext cx="8358246" cy="5000660"/>
          </a:xfrm>
          <a:prstGeom prst="rect">
            <a:avLst/>
          </a:prstGeom>
          <a:noFill/>
          <a:ln w="9525">
            <a:noFill/>
            <a:miter lim="800000"/>
            <a:headEnd/>
            <a:tailEnd/>
          </a:ln>
        </p:spPr>
      </p:pic>
      <p:sp>
        <p:nvSpPr>
          <p:cNvPr id="7169" name="Rectangle 1"/>
          <p:cNvSpPr>
            <a:spLocks noChangeArrowheads="1"/>
          </p:cNvSpPr>
          <p:nvPr/>
        </p:nvSpPr>
        <p:spPr bwMode="auto">
          <a:xfrm>
            <a:off x="928662" y="1571612"/>
            <a:ext cx="7286676" cy="3785652"/>
          </a:xfrm>
          <a:prstGeom prst="rect">
            <a:avLst/>
          </a:prstGeom>
          <a:noFill/>
          <a:ln w="9525">
            <a:noFill/>
            <a:miter lim="800000"/>
            <a:headEnd/>
            <a:tailEnd/>
          </a:ln>
        </p:spPr>
        <p:txBody>
          <a:bodyPr wrap="square" anchor="ctr">
            <a:spAutoFit/>
          </a:bodyPr>
          <a:lstStyle/>
          <a:p>
            <a:pPr algn="ctr" rtl="1"/>
            <a:r>
              <a:rPr lang="ar-SA" sz="4000" b="1" dirty="0" smtClean="0">
                <a:solidFill>
                  <a:srgbClr val="006600"/>
                </a:solidFill>
              </a:rPr>
              <a:t>وفي العصر الحديث تنوعت وسائل الإعلام التي تقوم على النصّ القصصي، فأدى ذلك إلى ازدهار فنَّ القصة وكثرة العناية </a:t>
            </a:r>
            <a:r>
              <a:rPr lang="ar-SA" sz="4000" b="1" dirty="0" err="1" smtClean="0">
                <a:solidFill>
                  <a:srgbClr val="006600"/>
                </a:solidFill>
              </a:rPr>
              <a:t>به</a:t>
            </a:r>
            <a:r>
              <a:rPr lang="ar-SA" sz="4000" b="1" dirty="0" smtClean="0">
                <a:solidFill>
                  <a:srgbClr val="006600"/>
                </a:solidFill>
              </a:rPr>
              <a:t>. </a:t>
            </a:r>
            <a:endParaRPr lang="en-US" sz="4000" dirty="0" smtClean="0">
              <a:solidFill>
                <a:srgbClr val="006600"/>
              </a:solidFill>
            </a:endParaRPr>
          </a:p>
          <a:p>
            <a:pPr algn="ctr" rtl="1"/>
            <a:r>
              <a:rPr lang="ar-SA" sz="4000" b="1" dirty="0" smtClean="0">
                <a:solidFill>
                  <a:srgbClr val="006600"/>
                </a:solidFill>
              </a:rPr>
              <a:t>وتتميز القصة بامتلاكها إمكانات كبيرة في التوجيه، ونقل ما يريد الكاتب من آراء وأفكار بأسلوب غير مباشر. </a:t>
            </a:r>
            <a:endParaRPr lang="en-US" sz="4000" dirty="0">
              <a:solidFill>
                <a:srgbClr val="0066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7169"/>
                                        </p:tgtEl>
                                        <p:attrNameLst>
                                          <p:attrName>style.visibility</p:attrName>
                                        </p:attrNameLst>
                                      </p:cBhvr>
                                      <p:to>
                                        <p:strVal val="visible"/>
                                      </p:to>
                                    </p:set>
                                    <p:animEffect transition="in" filter="box(in)">
                                      <p:cBhvr>
                                        <p:cTn id="7" dur="500"/>
                                        <p:tgtEl>
                                          <p:spTgt spid="7169"/>
                                        </p:tgtEl>
                                      </p:cBhvr>
                                    </p:animEffect>
                                  </p:childTnLst>
                                  <p:subTnLst>
                                    <p:audio>
                                      <p:cMediaNode>
                                        <p:cTn display="0" masterRel="sameClick">
                                          <p:stCondLst>
                                            <p:cond evt="begin" delay="0">
                                              <p:tn val="5"/>
                                            </p:cond>
                                          </p:stCondLst>
                                          <p:endCondLst>
                                            <p:cond evt="onStopAudio" delay="0">
                                              <p:tgtEl>
                                                <p:sldTgt/>
                                              </p:tgtEl>
                                            </p:cond>
                                          </p:endCondLst>
                                        </p:cTn>
                                        <p:tgtEl>
                                          <p:sndTgt r:embed="rId3" name="0814 - old library book stamp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blue.png"/>
          <p:cNvPicPr>
            <a:picLocks noChangeAspect="1"/>
          </p:cNvPicPr>
          <p:nvPr/>
        </p:nvPicPr>
        <p:blipFill>
          <a:blip r:embed="rId5" cstate="print"/>
          <a:stretch>
            <a:fillRect/>
          </a:stretch>
        </p:blipFill>
        <p:spPr bwMode="auto">
          <a:xfrm>
            <a:off x="4442895" y="357166"/>
            <a:ext cx="4486822" cy="1518924"/>
          </a:xfrm>
          <a:prstGeom prst="rect">
            <a:avLst/>
          </a:prstGeom>
          <a:noFill/>
          <a:ln w="9525">
            <a:noFill/>
            <a:miter lim="800000"/>
            <a:headEnd/>
            <a:tailEnd/>
          </a:ln>
        </p:spPr>
      </p:pic>
      <p:sp>
        <p:nvSpPr>
          <p:cNvPr id="20" name="Rectangle 1"/>
          <p:cNvSpPr>
            <a:spLocks noChangeArrowheads="1"/>
          </p:cNvSpPr>
          <p:nvPr/>
        </p:nvSpPr>
        <p:spPr bwMode="auto">
          <a:xfrm>
            <a:off x="4779995" y="574675"/>
            <a:ext cx="3863971" cy="1015663"/>
          </a:xfrm>
          <a:prstGeom prst="rect">
            <a:avLst/>
          </a:prstGeom>
          <a:noFill/>
          <a:ln w="9525">
            <a:noFill/>
            <a:miter lim="800000"/>
            <a:headEnd/>
            <a:tailEnd/>
          </a:ln>
        </p:spPr>
        <p:txBody>
          <a:bodyPr wrap="square" anchor="ctr">
            <a:spAutoFit/>
          </a:bodyPr>
          <a:lstStyle/>
          <a:p>
            <a:pPr algn="ctr" rtl="1"/>
            <a:r>
              <a:rPr lang="ar-SA" sz="6000" b="1" dirty="0" smtClean="0"/>
              <a:t>والقصة هي</a:t>
            </a:r>
            <a:endParaRPr lang="en-US" sz="6000" b="1" dirty="0">
              <a:solidFill>
                <a:srgbClr val="000066"/>
              </a:solidFill>
              <a:latin typeface="Calibri" pitchFamily="34" charset="0"/>
            </a:endParaRPr>
          </a:p>
        </p:txBody>
      </p:sp>
      <p:sp>
        <p:nvSpPr>
          <p:cNvPr id="4" name="Round Diagonal Corner Rectangle 4"/>
          <p:cNvSpPr/>
          <p:nvPr/>
        </p:nvSpPr>
        <p:spPr>
          <a:xfrm>
            <a:off x="500034" y="3093470"/>
            <a:ext cx="8286808" cy="2264356"/>
          </a:xfrm>
          <a:prstGeom prst="round2DiagRect">
            <a:avLst/>
          </a:prstGeom>
          <a:solidFill>
            <a:srgbClr val="003366"/>
          </a:solidFill>
          <a:ln w="76200">
            <a:solidFill>
              <a:schemeClr val="accent4">
                <a:lumMod val="60000"/>
                <a:lumOff val="4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6"/>
          </a:lnRef>
          <a:fillRef idx="2">
            <a:schemeClr val="accent6"/>
          </a:fillRef>
          <a:effectRef idx="1">
            <a:schemeClr val="accent6"/>
          </a:effectRef>
          <a:fontRef idx="minor">
            <a:schemeClr val="dk1"/>
          </a:fontRef>
        </p:style>
        <p:txBody>
          <a:bodyPr rtlCol="1" anchor="ctr"/>
          <a:lstStyle/>
          <a:p>
            <a:pPr algn="r" rtl="1" fontAlgn="auto">
              <a:spcBef>
                <a:spcPts val="0"/>
              </a:spcBef>
              <a:spcAft>
                <a:spcPts val="0"/>
              </a:spcAft>
              <a:defRPr/>
            </a:pPr>
            <a:endParaRPr lang="ar-EG" sz="4400" b="1" dirty="0">
              <a:cs typeface="Arabic Transparent" pitchFamily="2" charset="-78"/>
            </a:endParaRPr>
          </a:p>
        </p:txBody>
      </p:sp>
      <p:sp>
        <p:nvSpPr>
          <p:cNvPr id="5" name="Rectangle 6"/>
          <p:cNvSpPr>
            <a:spLocks noChangeArrowheads="1"/>
          </p:cNvSpPr>
          <p:nvPr/>
        </p:nvSpPr>
        <p:spPr bwMode="auto">
          <a:xfrm>
            <a:off x="642910" y="3422160"/>
            <a:ext cx="8001055" cy="1446550"/>
          </a:xfrm>
          <a:prstGeom prst="rect">
            <a:avLst/>
          </a:prstGeom>
          <a:noFill/>
          <a:ln w="9525">
            <a:noFill/>
            <a:miter lim="800000"/>
            <a:headEnd/>
            <a:tailEnd/>
          </a:ln>
        </p:spPr>
        <p:txBody>
          <a:bodyPr wrap="square">
            <a:spAutoFit/>
          </a:bodyPr>
          <a:lstStyle/>
          <a:p>
            <a:pPr algn="ctr" rtl="1"/>
            <a:r>
              <a:rPr lang="ar-SA" sz="4400" b="1" dirty="0" smtClean="0">
                <a:solidFill>
                  <a:srgbClr val="FFFF00"/>
                </a:solidFill>
              </a:rPr>
              <a:t>حكاية نثرية تصور عددًا من الشخصيات والحوادث. </a:t>
            </a:r>
            <a:endParaRPr lang="en-US" sz="4400" dirty="0">
              <a:solidFill>
                <a:srgbClr val="FFFF00"/>
              </a:solidFill>
            </a:endParaRPr>
          </a:p>
        </p:txBody>
      </p:sp>
    </p:spTree>
  </p:cSld>
  <p:clrMapOvr>
    <a:masterClrMapping/>
  </p:clrMapOvr>
  <p:transition>
    <p:pull dir="ld"/>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ppt_x</p:attrName>
                                        </p:attrNameLst>
                                      </p:cBhvr>
                                      <p:tavLst>
                                        <p:tav tm="0">
                                          <p:val>
                                            <p:strVal val="#ppt_x-.2"/>
                                          </p:val>
                                        </p:tav>
                                        <p:tav tm="100000">
                                          <p:val>
                                            <p:strVal val="#ppt_x"/>
                                          </p:val>
                                        </p:tav>
                                      </p:tavLst>
                                    </p:anim>
                                    <p:anim calcmode="lin" valueType="num">
                                      <p:cBhvr>
                                        <p:cTn id="8"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9" dur="1000"/>
                                        <p:tgtEl>
                                          <p:spTgt spid="19"/>
                                        </p:tgtEl>
                                      </p:cBhvr>
                                    </p:animEffect>
                                  </p:childTnLst>
                                  <p:subTnLst>
                                    <p:audio>
                                      <p:cMediaNode>
                                        <p:cTn display="0" masterRel="sameClick">
                                          <p:stCondLst>
                                            <p:cond evt="begin" delay="0">
                                              <p:tn val="5"/>
                                            </p:cond>
                                          </p:stCondLst>
                                          <p:endCondLst>
                                            <p:cond evt="onStopAudio" delay="0">
                                              <p:tgtEl>
                                                <p:sldTgt/>
                                              </p:tgtEl>
                                            </p:cond>
                                          </p:endCondLst>
                                        </p:cTn>
                                        <p:tgtEl>
                                          <p:sndTgt r:embed="rId3" name="alert.wav"/>
                                        </p:tgtEl>
                                      </p:cMediaNode>
                                    </p:audio>
                                  </p:subTnLst>
                                </p:cTn>
                              </p:par>
                              <p:par>
                                <p:cTn id="10" presetID="29"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1000" fill="hold"/>
                                        <p:tgtEl>
                                          <p:spTgt spid="20"/>
                                        </p:tgtEl>
                                        <p:attrNameLst>
                                          <p:attrName>ppt_x</p:attrName>
                                        </p:attrNameLst>
                                      </p:cBhvr>
                                      <p:tavLst>
                                        <p:tav tm="0">
                                          <p:val>
                                            <p:strVal val="#ppt_x-.2"/>
                                          </p:val>
                                        </p:tav>
                                        <p:tav tm="100000">
                                          <p:val>
                                            <p:strVal val="#ppt_x"/>
                                          </p:val>
                                        </p:tav>
                                      </p:tavLst>
                                    </p:anim>
                                    <p:anim calcmode="lin" valueType="num">
                                      <p:cBhvr>
                                        <p:cTn id="13"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0"/>
                                        </p:tgtEl>
                                      </p:cBhvr>
                                    </p:animEffect>
                                  </p:childTnLst>
                                  <p:subTnLst>
                                    <p:audio>
                                      <p:cMediaNode>
                                        <p:cTn display="0" masterRel="sameClick">
                                          <p:stCondLst>
                                            <p:cond evt="begin" delay="0">
                                              <p:tn val="10"/>
                                            </p:cond>
                                          </p:stCondLst>
                                          <p:endCondLst>
                                            <p:cond evt="onStopAudio" delay="0">
                                              <p:tgtEl>
                                                <p:sldTgt/>
                                              </p:tgtEl>
                                            </p:cond>
                                          </p:endCondLst>
                                        </p:cTn>
                                        <p:tgtEl>
                                          <p:sndTgt r:embed="rId3" name="alert.wav"/>
                                        </p:tgtEl>
                                      </p:cMediaNode>
                                    </p:audio>
                                  </p:sub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dissolve">
                                      <p:cBhvr>
                                        <p:cTn id="19" dur="500"/>
                                        <p:tgtEl>
                                          <p:spTgt spid="4"/>
                                        </p:tgtEl>
                                      </p:cBhvr>
                                    </p:animEffect>
                                  </p:childTnLst>
                                  <p:subTnLst>
                                    <p:audio>
                                      <p:cMediaNode>
                                        <p:cTn display="0" masterRel="sameClick">
                                          <p:stCondLst>
                                            <p:cond evt="begin" delay="0">
                                              <p:tn val="17"/>
                                            </p:cond>
                                          </p:stCondLst>
                                          <p:endCondLst>
                                            <p:cond evt="onStopAudio" delay="0">
                                              <p:tgtEl>
                                                <p:sldTgt/>
                                              </p:tgtEl>
                                            </p:cond>
                                          </p:endCondLst>
                                        </p:cTn>
                                        <p:tgtEl>
                                          <p:sndTgt r:embed="rId4" name="Birds.wav"/>
                                        </p:tgtEl>
                                      </p:cMediaNode>
                                    </p:audio>
                                  </p:subTnLst>
                                </p:cTn>
                              </p:par>
                              <p:par>
                                <p:cTn id="20" presetID="9" presetClass="entr" presetSubtype="0"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dissolve">
                                      <p:cBhvr>
                                        <p:cTn id="22" dur="500"/>
                                        <p:tgtEl>
                                          <p:spTgt spid="5">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Bird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5" grpId="0" build="allAtOnce"/>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1242</TotalTime>
  <Words>1467</Words>
  <Application>Microsoft Office PowerPoint</Application>
  <PresentationFormat>عرض على الشاشة (3:4)‏</PresentationFormat>
  <Paragraphs>102</Paragraphs>
  <Slides>56</Slides>
  <Notes>0</Notes>
  <HiddenSlides>0</HiddenSlides>
  <MMClips>0</MMClips>
  <ScaleCrop>false</ScaleCrop>
  <HeadingPairs>
    <vt:vector size="4" baseType="variant">
      <vt:variant>
        <vt:lpstr>سمة</vt:lpstr>
      </vt:variant>
      <vt:variant>
        <vt:i4>1</vt:i4>
      </vt:variant>
      <vt:variant>
        <vt:lpstr>عناوين الشرائح</vt:lpstr>
      </vt:variant>
      <vt:variant>
        <vt:i4>56</vt:i4>
      </vt:variant>
    </vt:vector>
  </HeadingPairs>
  <TitlesOfParts>
    <vt:vector size="57"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lpstr>الشريحة 43</vt:lpstr>
      <vt:lpstr>الشريحة 44</vt:lpstr>
      <vt:lpstr>الشريحة 45</vt:lpstr>
      <vt:lpstr>الشريحة 46</vt:lpstr>
      <vt:lpstr>الشريحة 47</vt:lpstr>
      <vt:lpstr>الشريحة 48</vt:lpstr>
      <vt:lpstr>الشريحة 49</vt:lpstr>
      <vt:lpstr>الشريحة 50</vt:lpstr>
      <vt:lpstr>الشريحة 51</vt:lpstr>
      <vt:lpstr>الشريحة 52</vt:lpstr>
      <vt:lpstr>الشريحة 53</vt:lpstr>
      <vt:lpstr>الشريحة 54</vt:lpstr>
      <vt:lpstr>الشريحة 55</vt:lpstr>
      <vt:lpstr>الشريحة 56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البلاغة والنقد 2 كتاب الطالب المستوى الخامس النظام الفصلي للتعليم الثانوي المسار الأدبي ومدارس تحفيظ القرآن الكريم الوحدة الثالثة</dc:title>
  <dc:subject>الدرس الثاني نقد القصة</dc:subject>
  <dc:creator>أ/ بندر الحازمي</dc:creator>
  <cp:keywords>حقيبة المعلم والمعلمة</cp:keywords>
  <cp:lastModifiedBy>secretools world</cp:lastModifiedBy>
  <cp:revision>623</cp:revision>
  <dcterms:created xsi:type="dcterms:W3CDTF">2015-09-17T14:21:31Z</dcterms:created>
  <dcterms:modified xsi:type="dcterms:W3CDTF">2016-09-25T17:49:18Z</dcterms:modified>
</cp:coreProperties>
</file>