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65" r:id="rId2"/>
    <p:sldId id="366" r:id="rId3"/>
    <p:sldId id="367" r:id="rId4"/>
    <p:sldId id="368" r:id="rId5"/>
    <p:sldId id="361" r:id="rId6"/>
    <p:sldId id="369" r:id="rId7"/>
    <p:sldId id="370" r:id="rId8"/>
    <p:sldId id="371" r:id="rId9"/>
    <p:sldId id="258" r:id="rId10"/>
    <p:sldId id="259" r:id="rId11"/>
    <p:sldId id="411" r:id="rId12"/>
    <p:sldId id="372" r:id="rId13"/>
    <p:sldId id="373" r:id="rId14"/>
    <p:sldId id="374" r:id="rId15"/>
    <p:sldId id="261" r:id="rId16"/>
    <p:sldId id="375" r:id="rId17"/>
    <p:sldId id="376" r:id="rId18"/>
    <p:sldId id="377" r:id="rId19"/>
    <p:sldId id="264" r:id="rId20"/>
    <p:sldId id="378" r:id="rId21"/>
    <p:sldId id="379" r:id="rId22"/>
    <p:sldId id="380" r:id="rId23"/>
    <p:sldId id="381" r:id="rId24"/>
    <p:sldId id="412" r:id="rId25"/>
    <p:sldId id="382" r:id="rId26"/>
    <p:sldId id="383" r:id="rId27"/>
    <p:sldId id="384" r:id="rId28"/>
    <p:sldId id="385" r:id="rId29"/>
    <p:sldId id="386" r:id="rId30"/>
    <p:sldId id="387" r:id="rId31"/>
    <p:sldId id="278" r:id="rId32"/>
    <p:sldId id="284" r:id="rId33"/>
    <p:sldId id="388" r:id="rId34"/>
    <p:sldId id="322" r:id="rId35"/>
    <p:sldId id="390" r:id="rId36"/>
    <p:sldId id="391" r:id="rId37"/>
    <p:sldId id="392" r:id="rId38"/>
    <p:sldId id="324" r:id="rId39"/>
    <p:sldId id="290" r:id="rId40"/>
    <p:sldId id="410" r:id="rId41"/>
    <p:sldId id="279" r:id="rId42"/>
    <p:sldId id="362" r:id="rId43"/>
    <p:sldId id="396" r:id="rId44"/>
    <p:sldId id="295" r:id="rId45"/>
    <p:sldId id="405" r:id="rId46"/>
    <p:sldId id="397" r:id="rId47"/>
    <p:sldId id="399" r:id="rId48"/>
    <p:sldId id="400" r:id="rId49"/>
    <p:sldId id="401" r:id="rId50"/>
    <p:sldId id="402" r:id="rId51"/>
    <p:sldId id="398" r:id="rId52"/>
    <p:sldId id="406" r:id="rId53"/>
    <p:sldId id="407" r:id="rId54"/>
    <p:sldId id="404" r:id="rId55"/>
    <p:sldId id="408" r:id="rId56"/>
    <p:sldId id="40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a:srgbClr val="CC0099"/>
    <a:srgbClr val="660066"/>
    <a:srgbClr val="7A005A"/>
    <a:srgbClr val="000066"/>
    <a:srgbClr val="800000"/>
    <a:srgbClr val="006600"/>
    <a:srgbClr val="663300"/>
    <a:srgbClr val="FFFFC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88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2570C8-BF84-4BBB-B52D-5C1B02A6FAAA}"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B0163A-C15B-4929-B2E3-3D62F049C1A5}"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C4ED6E-59F1-4894-A077-EF369D30030B}"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9F344-6673-400F-8020-3CFE4301241F}"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D5127B-193F-44E2-9237-A4DFB772D59C}"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57A63B-C8CD-427B-BA42-F70E8795D1C8}"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3410F3-8D5C-40C4-AB9D-D75D01EFA08A}"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7A62BF-FF0F-4FA4-82CF-C23263A57BE2}"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F9E241-AFA3-4A22-A8D9-D8B4DBDF6AF6}"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72355-28CE-484A-90C2-5BD13ADA1E24}"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9DC600-EE01-44FC-B966-C968190F3BB5}"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55EBA2-CB90-45CF-BEB5-74F9B52ADD63}"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31218E-01B3-44F6-A247-822B7EBCB0B4}" type="datetimeFigureOut">
              <a:rPr lang="en-US"/>
              <a:pPr>
                <a:defRPr/>
              </a:pPr>
              <a:t>9/25/2016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2D2E54-E91F-42FB-93C4-28D41E128147}"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1D2AFF-5E4B-46BF-9AA5-F5A23F61374F}" type="datetimeFigureOut">
              <a:rPr lang="en-US"/>
              <a:pPr>
                <a:defRPr/>
              </a:pPr>
              <a:t>9/25/2016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4AEBD2-70DC-4E9D-8857-0FEDD5175AC2}"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AAAA38-01B2-487A-AC72-9CAFFE22DE8C}" type="datetimeFigureOut">
              <a:rPr lang="en-US"/>
              <a:pPr>
                <a:defRPr/>
              </a:pPr>
              <a:t>9/25/2016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55EAF1-C182-4257-A223-F7D598A0CB47}"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94C547-77F1-49E0-A634-D5CBFF7FAD65}"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37273-F269-4C6A-B9EC-C54D30D41BFF}" type="slidenum">
              <a:rPr lang="en-US"/>
              <a:pPr>
                <a:defRPr/>
              </a:pPr>
              <a:t>‹#›</a:t>
            </a:fld>
            <a:endParaRPr lang="en-US"/>
          </a:p>
        </p:txBody>
      </p:sp>
    </p:spTree>
  </p:cSld>
  <p:clrMapOvr>
    <a:masterClrMapping/>
  </p:clrMapOvr>
  <p:transition>
    <p:pull dir="ld"/>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FA05D8-758E-4E15-B69D-C72EA05F569F}"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D876EE-2E36-45B8-BE48-EA9A703EBE23}" type="slidenum">
              <a:rPr lang="en-US"/>
              <a:pPr>
                <a:defRPr/>
              </a:pPr>
              <a:t>‹#›</a:t>
            </a:fld>
            <a:endParaRPr lang="en-US"/>
          </a:p>
        </p:txBody>
      </p:sp>
    </p:spTree>
  </p:cSld>
  <p:clrMapOvr>
    <a:masterClrMapping/>
  </p:clrMapOvr>
  <p:transition>
    <p:pull dir="ld"/>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l="-13000" r="-1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77AADF-3FDD-45D8-A83E-64A71A182FF3}" type="datetimeFigureOut">
              <a:rPr lang="en-US"/>
              <a:pPr>
                <a:defRPr/>
              </a:pPr>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913698-E8F5-4668-8B2B-50A7C4862E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d"/>
    <p:sndAc>
      <p:stSnd>
        <p:snd r:embed="rId13" name="arrow.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4.wav"/></Relationships>
</file>

<file path=ppt/slides/_rels/slide1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17.wav"/></Relationships>
</file>

<file path=ppt/slides/_rels/slide19.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7.wav"/></Relationships>
</file>

<file path=ppt/slides/_rels/slide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15.wav"/></Relationships>
</file>

<file path=ppt/slides/_rels/slide20.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7.wav"/></Relationships>
</file>

<file path=ppt/slides/_rels/slide2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7.wav"/></Relationships>
</file>

<file path=ppt/slides/_rels/slide22.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7.wav"/></Relationships>
</file>

<file path=ppt/slides/_rels/slide23.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7.wav"/></Relationships>
</file>

<file path=ppt/slides/_rels/slide2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audio" Target="../media/audio31.wav"/></Relationships>
</file>

<file path=ppt/slides/_rels/slide34.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34.wav"/><Relationship Id="rId7" Type="http://schemas.openxmlformats.org/officeDocument/2006/relationships/image" Target="../media/image2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audio" Target="../media/audio36.wav"/><Relationship Id="rId4" Type="http://schemas.openxmlformats.org/officeDocument/2006/relationships/audio" Target="../media/audio35.wav"/></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audio" Target="../media/audio35.wav"/><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6.wav"/></Relationships>
</file>

<file path=ppt/slides/_rels/slide41.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audio" Target="../media/audio38.wav"/></Relationships>
</file>

<file path=ppt/slides/_rels/slide42.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audio" Target="../media/audio41.wav"/><Relationship Id="rId7"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44.wav"/><Relationship Id="rId5" Type="http://schemas.openxmlformats.org/officeDocument/2006/relationships/audio" Target="../media/audio43.wav"/><Relationship Id="rId4" Type="http://schemas.openxmlformats.org/officeDocument/2006/relationships/audio" Target="../media/audio42.wav"/></Relationships>
</file>

<file path=ppt/slides/_rels/slide45.xml.rels><?xml version="1.0" encoding="UTF-8" standalone="yes"?>
<Relationships xmlns="http://schemas.openxmlformats.org/package/2006/relationships"><Relationship Id="rId3" Type="http://schemas.openxmlformats.org/officeDocument/2006/relationships/audio" Target="../media/audio4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audio" Target="../media/audio46.wav"/></Relationships>
</file>

<file path=ppt/slides/_rels/slide47.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audio" Target="../media/audio46.wav"/></Relationships>
</file>

<file path=ppt/slides/_rels/slide48.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audio" Target="../media/audio46.wav"/></Relationships>
</file>

<file path=ppt/slides/_rels/slide49.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audio" Target="../media/audio46.wav"/></Relationships>
</file>

<file path=ppt/slides/_rels/slide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audio" Target="../media/audio46.wav"/></Relationships>
</file>

<file path=ppt/slides/_rels/slide51.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audio" Target="../media/audio47.wav"/><Relationship Id="rId7" Type="http://schemas.openxmlformats.org/officeDocument/2006/relationships/image" Target="../media/image31.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48.wav"/><Relationship Id="rId4" Type="http://schemas.openxmlformats.org/officeDocument/2006/relationships/audio" Target="../media/audio42.wav"/></Relationships>
</file>

<file path=ppt/slides/_rels/slide56.xml.rels><?xml version="1.0" encoding="UTF-8" standalone="yes"?>
<Relationships xmlns="http://schemas.openxmlformats.org/package/2006/relationships"><Relationship Id="rId3" Type="http://schemas.openxmlformats.org/officeDocument/2006/relationships/audio" Target="../media/audio47.wav"/><Relationship Id="rId7" Type="http://schemas.openxmlformats.org/officeDocument/2006/relationships/image" Target="../media/image31.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48.wav"/><Relationship Id="rId4" Type="http://schemas.openxmlformats.org/officeDocument/2006/relationships/audio" Target="../media/audio42.wav"/></Relationships>
</file>

<file path=ppt/slides/_rels/slide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img_1355587401_329.png"/>
          <p:cNvPicPr>
            <a:picLocks noChangeAspect="1"/>
          </p:cNvPicPr>
          <p:nvPr/>
        </p:nvPicPr>
        <p:blipFill>
          <a:blip r:embed="rId4" cstate="print"/>
          <a:stretch>
            <a:fillRect/>
          </a:stretch>
        </p:blipFill>
        <p:spPr bwMode="auto">
          <a:xfrm>
            <a:off x="1295400" y="1447800"/>
            <a:ext cx="6629400" cy="3276600"/>
          </a:xfrm>
          <a:prstGeom prst="rect">
            <a:avLst/>
          </a:prstGeom>
          <a:noFill/>
          <a:ln w="9525">
            <a:noFill/>
            <a:miter lim="800000"/>
            <a:headEnd/>
            <a:tailEnd/>
          </a:ln>
        </p:spPr>
      </p:pic>
      <p:sp>
        <p:nvSpPr>
          <p:cNvPr id="7" name="Rectangle 1"/>
          <p:cNvSpPr>
            <a:spLocks noChangeArrowheads="1"/>
          </p:cNvSpPr>
          <p:nvPr/>
        </p:nvSpPr>
        <p:spPr bwMode="auto">
          <a:xfrm>
            <a:off x="2286000" y="2362200"/>
            <a:ext cx="4564070" cy="1323439"/>
          </a:xfrm>
          <a:prstGeom prst="rect">
            <a:avLst/>
          </a:prstGeom>
          <a:noFill/>
          <a:ln w="9525">
            <a:noFill/>
            <a:miter lim="800000"/>
            <a:headEnd/>
            <a:tailEnd/>
          </a:ln>
        </p:spPr>
        <p:txBody>
          <a:bodyPr wrap="none" anchor="ctr">
            <a:spAutoFit/>
          </a:bodyPr>
          <a:lstStyle/>
          <a:p>
            <a:r>
              <a:rPr lang="ar-EG" sz="8000" b="1" dirty="0">
                <a:solidFill>
                  <a:srgbClr val="3333CC"/>
                </a:solidFill>
                <a:latin typeface="Calibri" pitchFamily="34" charset="0"/>
              </a:rPr>
              <a:t>الوحدة </a:t>
            </a:r>
            <a:r>
              <a:rPr lang="ar-EG" sz="8000" b="1" dirty="0" smtClean="0">
                <a:solidFill>
                  <a:srgbClr val="3333CC"/>
                </a:solidFill>
                <a:latin typeface="Calibri" pitchFamily="34" charset="0"/>
              </a:rPr>
              <a:t>الثالثة</a:t>
            </a:r>
            <a:endParaRPr lang="en-US" sz="8000" dirty="0">
              <a:solidFill>
                <a:srgbClr val="3333CC"/>
              </a:solidFill>
              <a:latin typeface="Calibri"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2"/>
                                          </p:stCondLst>
                                        </p:cTn>
                                        <p:tgtEl>
                                          <p:spTgt spid="6"/>
                                        </p:tgtEl>
                                      </p:cBhvr>
                                      <p:to x="100000" y="60000"/>
                                    </p:animScale>
                                    <p:animScale>
                                      <p:cBhvr>
                                        <p:cTn id="14" dur="41"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1" decel="50000">
                                          <p:stCondLst>
                                            <p:cond delay="335"/>
                                          </p:stCondLst>
                                        </p:cTn>
                                        <p:tgtEl>
                                          <p:spTgt spid="6"/>
                                        </p:tgtEl>
                                      </p:cBhvr>
                                      <p:to x="100000" y="100000"/>
                                    </p:animScale>
                                    <p:animScale>
                                      <p:cBhvr>
                                        <p:cTn id="17" dur="7">
                                          <p:stCondLst>
                                            <p:cond delay="410"/>
                                          </p:stCondLst>
                                        </p:cTn>
                                        <p:tgtEl>
                                          <p:spTgt spid="6"/>
                                        </p:tgtEl>
                                      </p:cBhvr>
                                      <p:to x="100000" y="90000"/>
                                    </p:animScale>
                                    <p:animScale>
                                      <p:cBhvr>
                                        <p:cTn id="18" dur="41"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1" decel="50000">
                                          <p:stCondLst>
                                            <p:cond delay="458"/>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BADPLUMB.WAV"/>
                                        </p:tgtEl>
                                      </p:cMediaNode>
                                    </p:audio>
                                  </p:sub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45">
                                          <p:stCondLst>
                                            <p:cond delay="0"/>
                                          </p:stCondLst>
                                        </p:cTn>
                                        <p:tgtEl>
                                          <p:spTgt spid="7"/>
                                        </p:tgtEl>
                                      </p:cBhvr>
                                    </p:animEffect>
                                    <p:anim calcmode="lin" valueType="num">
                                      <p:cBhvr>
                                        <p:cTn id="24"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9" dur="7">
                                          <p:stCondLst>
                                            <p:cond delay="162"/>
                                          </p:stCondLst>
                                        </p:cTn>
                                        <p:tgtEl>
                                          <p:spTgt spid="7"/>
                                        </p:tgtEl>
                                      </p:cBhvr>
                                      <p:to x="100000" y="60000"/>
                                    </p:animScale>
                                    <p:animScale>
                                      <p:cBhvr>
                                        <p:cTn id="30" dur="41" decel="50000">
                                          <p:stCondLst>
                                            <p:cond delay="169"/>
                                          </p:stCondLst>
                                        </p:cTn>
                                        <p:tgtEl>
                                          <p:spTgt spid="7"/>
                                        </p:tgtEl>
                                      </p:cBhvr>
                                      <p:to x="100000" y="100000"/>
                                    </p:animScale>
                                    <p:animScale>
                                      <p:cBhvr>
                                        <p:cTn id="31" dur="7">
                                          <p:stCondLst>
                                            <p:cond delay="328"/>
                                          </p:stCondLst>
                                        </p:cTn>
                                        <p:tgtEl>
                                          <p:spTgt spid="7"/>
                                        </p:tgtEl>
                                      </p:cBhvr>
                                      <p:to x="100000" y="80000"/>
                                    </p:animScale>
                                    <p:animScale>
                                      <p:cBhvr>
                                        <p:cTn id="32" dur="41" decel="50000">
                                          <p:stCondLst>
                                            <p:cond delay="335"/>
                                          </p:stCondLst>
                                        </p:cTn>
                                        <p:tgtEl>
                                          <p:spTgt spid="7"/>
                                        </p:tgtEl>
                                      </p:cBhvr>
                                      <p:to x="100000" y="100000"/>
                                    </p:animScale>
                                    <p:animScale>
                                      <p:cBhvr>
                                        <p:cTn id="33" dur="7">
                                          <p:stCondLst>
                                            <p:cond delay="410"/>
                                          </p:stCondLst>
                                        </p:cTn>
                                        <p:tgtEl>
                                          <p:spTgt spid="7"/>
                                        </p:tgtEl>
                                      </p:cBhvr>
                                      <p:to x="100000" y="90000"/>
                                    </p:animScale>
                                    <p:animScale>
                                      <p:cBhvr>
                                        <p:cTn id="34" dur="41" decel="50000">
                                          <p:stCondLst>
                                            <p:cond delay="417"/>
                                          </p:stCondLst>
                                        </p:cTn>
                                        <p:tgtEl>
                                          <p:spTgt spid="7"/>
                                        </p:tgtEl>
                                      </p:cBhvr>
                                      <p:to x="100000" y="100000"/>
                                    </p:animScale>
                                    <p:animScale>
                                      <p:cBhvr>
                                        <p:cTn id="35" dur="7">
                                          <p:stCondLst>
                                            <p:cond delay="452"/>
                                          </p:stCondLst>
                                        </p:cTn>
                                        <p:tgtEl>
                                          <p:spTgt spid="7"/>
                                        </p:tgtEl>
                                      </p:cBhvr>
                                      <p:to x="100000" y="95000"/>
                                    </p:animScale>
                                    <p:animScale>
                                      <p:cBhvr>
                                        <p:cTn id="36" dur="41" decel="50000">
                                          <p:stCondLst>
                                            <p:cond delay="458"/>
                                          </p:stCondLst>
                                        </p:cTn>
                                        <p:tgtEl>
                                          <p:spTgt spid="7"/>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BADPLU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NNR023.WMF"/>
          <p:cNvPicPr>
            <a:picLocks noChangeAspect="1"/>
          </p:cNvPicPr>
          <p:nvPr/>
        </p:nvPicPr>
        <p:blipFill>
          <a:blip r:embed="rId4" cstate="print">
            <a:lum bright="-20000" contrast="40000"/>
          </a:blip>
          <a:stretch>
            <a:fillRect/>
          </a:stretch>
        </p:blipFill>
        <p:spPr bwMode="auto">
          <a:xfrm rot="200519">
            <a:off x="948077" y="1217612"/>
            <a:ext cx="7526127" cy="3592830"/>
          </a:xfrm>
          <a:prstGeom prst="rect">
            <a:avLst/>
          </a:prstGeom>
          <a:noFill/>
          <a:ln w="9525">
            <a:noFill/>
            <a:miter lim="800000"/>
            <a:headEnd/>
            <a:tailEnd/>
          </a:ln>
        </p:spPr>
      </p:pic>
      <p:sp>
        <p:nvSpPr>
          <p:cNvPr id="9" name="Rectangle 8"/>
          <p:cNvSpPr/>
          <p:nvPr/>
        </p:nvSpPr>
        <p:spPr>
          <a:xfrm rot="21564556">
            <a:off x="1286377" y="1962843"/>
            <a:ext cx="6614353" cy="2123658"/>
          </a:xfrm>
          <a:prstGeom prst="rect">
            <a:avLst/>
          </a:prstGeom>
        </p:spPr>
        <p:txBody>
          <a:bodyPr wrap="square">
            <a:spAutoFit/>
          </a:bodyPr>
          <a:lstStyle/>
          <a:p>
            <a:pPr algn="ctr" rtl="1" fontAlgn="auto">
              <a:spcBef>
                <a:spcPts val="0"/>
              </a:spcBef>
              <a:spcAft>
                <a:spcPts val="0"/>
              </a:spcAft>
              <a:defRPr/>
            </a:pPr>
            <a:r>
              <a:rPr lang="ar-SA" sz="6600" b="1" dirty="0" smtClean="0">
                <a:solidFill>
                  <a:srgbClr val="FFFF00"/>
                </a:solidFill>
              </a:rPr>
              <a:t>للقصة نوعان رئيسان؛ هما</a:t>
            </a:r>
            <a:endParaRPr lang="en-US" sz="6600" dirty="0">
              <a:solidFill>
                <a:srgbClr val="FFFF00"/>
              </a:solidFill>
              <a:latin typeface="+mn-lt"/>
              <a:cs typeface="+mn-cs"/>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y computer.png"/>
          <p:cNvPicPr>
            <a:picLocks noChangeAspect="1"/>
          </p:cNvPicPr>
          <p:nvPr/>
        </p:nvPicPr>
        <p:blipFill>
          <a:blip r:embed="rId4" cstate="print">
            <a:lum bright="-20000" contrast="40000"/>
          </a:blip>
          <a:stretch>
            <a:fillRect/>
          </a:stretch>
        </p:blipFill>
        <p:spPr bwMode="auto">
          <a:xfrm>
            <a:off x="-252536" y="2132856"/>
            <a:ext cx="9900592" cy="1655763"/>
          </a:xfrm>
          <a:prstGeom prst="rect">
            <a:avLst/>
          </a:prstGeom>
          <a:noFill/>
          <a:ln w="9525">
            <a:noFill/>
            <a:miter lim="800000"/>
            <a:headEnd/>
            <a:tailEnd/>
          </a:ln>
        </p:spPr>
      </p:pic>
      <p:sp>
        <p:nvSpPr>
          <p:cNvPr id="3" name="TextBox 5"/>
          <p:cNvSpPr txBox="1"/>
          <p:nvPr/>
        </p:nvSpPr>
        <p:spPr>
          <a:xfrm flipH="1">
            <a:off x="503040" y="2453620"/>
            <a:ext cx="7574034" cy="830997"/>
          </a:xfrm>
          <a:prstGeom prst="rect">
            <a:avLst/>
          </a:prstGeom>
          <a:noFill/>
        </p:spPr>
        <p:txBody>
          <a:bodyPr wrap="square" rtlCol="1">
            <a:spAutoFit/>
          </a:bodyPr>
          <a:lstStyle/>
          <a:p>
            <a:pPr algn="ctr" rtl="1" fontAlgn="auto">
              <a:spcBef>
                <a:spcPts val="0"/>
              </a:spcBef>
              <a:spcAft>
                <a:spcPts val="0"/>
              </a:spcAft>
              <a:defRPr/>
            </a:pPr>
            <a:r>
              <a:rPr lang="ar-SA" sz="4800" b="1" dirty="0" smtClean="0">
                <a:solidFill>
                  <a:srgbClr val="0033CC"/>
                </a:solidFill>
              </a:rPr>
              <a:t>أولاً: </a:t>
            </a:r>
            <a:r>
              <a:rPr lang="ar-SA" sz="4800" b="1" dirty="0" smtClean="0">
                <a:solidFill>
                  <a:srgbClr val="0033CC"/>
                </a:solidFill>
              </a:rPr>
              <a:t>القصة القصيرة أو </a:t>
            </a:r>
            <a:r>
              <a:rPr lang="ar-SA" sz="4800" b="1" dirty="0" err="1" smtClean="0">
                <a:solidFill>
                  <a:srgbClr val="0033CC"/>
                </a:solidFill>
              </a:rPr>
              <a:t>الأقصوصة:</a:t>
            </a:r>
            <a:r>
              <a:rPr lang="ar-SA" sz="4800" b="1" dirty="0" smtClean="0">
                <a:solidFill>
                  <a:srgbClr val="0033CC"/>
                </a:solidFill>
              </a:rPr>
              <a:t> </a:t>
            </a:r>
            <a:endParaRPr lang="en-US" sz="4800" dirty="0">
              <a:solidFill>
                <a:srgbClr val="0033CC"/>
              </a:solidFill>
              <a:latin typeface="+mn-lt"/>
              <a:cs typeface="+mn-cs"/>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55 - anvil being struck.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3"/>
                                          </p:stCondLst>
                                        </p:cTn>
                                        <p:tgtEl>
                                          <p:spTgt spid="3"/>
                                        </p:tgtEl>
                                      </p:cBhvr>
                                      <p:to x="100000" y="60000"/>
                                    </p:animScale>
                                    <p:animScale>
                                      <p:cBhvr>
                                        <p:cTn id="30" dur="42"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2" decel="50000">
                                          <p:stCondLst>
                                            <p:cond delay="335"/>
                                          </p:stCondLst>
                                        </p:cTn>
                                        <p:tgtEl>
                                          <p:spTgt spid="3"/>
                                        </p:tgtEl>
                                      </p:cBhvr>
                                      <p:to x="100000" y="100000"/>
                                    </p:animScale>
                                    <p:animScale>
                                      <p:cBhvr>
                                        <p:cTn id="33" dur="7">
                                          <p:stCondLst>
                                            <p:cond delay="411"/>
                                          </p:stCondLst>
                                        </p:cTn>
                                        <p:tgtEl>
                                          <p:spTgt spid="3"/>
                                        </p:tgtEl>
                                      </p:cBhvr>
                                      <p:to x="100000" y="90000"/>
                                    </p:animScale>
                                    <p:animScale>
                                      <p:cBhvr>
                                        <p:cTn id="34" dur="42"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2" decel="50000">
                                          <p:stCondLst>
                                            <p:cond delay="459"/>
                                          </p:stCondLst>
                                        </p:cTn>
                                        <p:tgtEl>
                                          <p:spTgt spid="3"/>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66994" y="1844824"/>
            <a:ext cx="8197569" cy="3389641"/>
            <a:chOff x="466994" y="2992109"/>
            <a:chExt cx="8197569" cy="3389641"/>
          </a:xfrm>
        </p:grpSpPr>
        <p:sp>
          <p:nvSpPr>
            <p:cNvPr id="3" name="Flowchart: Punched Tape 5"/>
            <p:cNvSpPr/>
            <p:nvPr/>
          </p:nvSpPr>
          <p:spPr>
            <a:xfrm>
              <a:off x="466994" y="3281034"/>
              <a:ext cx="7993437" cy="310071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Flowchart: Punched Tape 6"/>
            <p:cNvSpPr/>
            <p:nvPr/>
          </p:nvSpPr>
          <p:spPr>
            <a:xfrm>
              <a:off x="683568" y="2992109"/>
              <a:ext cx="7980995" cy="3100716"/>
            </a:xfrm>
            <a:prstGeom prst="roundRect">
              <a:avLst/>
            </a:prstGeom>
            <a:solidFill>
              <a:srgbClr val="00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p:cNvSpPr>
            <a:spLocks noChangeArrowheads="1"/>
          </p:cNvSpPr>
          <p:nvPr/>
        </p:nvSpPr>
        <p:spPr bwMode="auto">
          <a:xfrm>
            <a:off x="928662" y="2138839"/>
            <a:ext cx="7489329" cy="2554545"/>
          </a:xfrm>
          <a:prstGeom prst="rect">
            <a:avLst/>
          </a:prstGeom>
          <a:noFill/>
          <a:ln w="9525">
            <a:noFill/>
            <a:miter lim="800000"/>
            <a:headEnd/>
            <a:tailEnd/>
          </a:ln>
        </p:spPr>
        <p:txBody>
          <a:bodyPr wrap="square" anchor="ctr">
            <a:spAutoFit/>
          </a:bodyPr>
          <a:lstStyle/>
          <a:p>
            <a:pPr algn="ctr" rtl="1"/>
            <a:r>
              <a:rPr lang="ar-SA" sz="4000" b="1" dirty="0" smtClean="0">
                <a:solidFill>
                  <a:srgbClr val="00FF00"/>
                </a:solidFill>
              </a:rPr>
              <a:t>القصة القصيرة أو الأقصوصة: </a:t>
            </a:r>
            <a:r>
              <a:rPr lang="ar-SA" sz="4000" b="1" dirty="0" smtClean="0">
                <a:solidFill>
                  <a:srgbClr val="FFFFCC"/>
                </a:solidFill>
              </a:rPr>
              <a:t>هي التي تدور حول حادثة واحدة؛ لشخصية واحدة؛ أو عدة شخصيات، ولا يتسع المجال فيها، لكثرة السرد، أو تعدد الحوادث. </a:t>
            </a:r>
            <a:endParaRPr lang="en-US" sz="4000" dirty="0">
              <a:solidFill>
                <a:srgbClr val="FFFF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66994" y="1839559"/>
            <a:ext cx="8197569" cy="3389641"/>
            <a:chOff x="466994" y="2992109"/>
            <a:chExt cx="8197569" cy="3389641"/>
          </a:xfrm>
        </p:grpSpPr>
        <p:sp>
          <p:nvSpPr>
            <p:cNvPr id="3" name="Flowchart: Punched Tape 5"/>
            <p:cNvSpPr/>
            <p:nvPr/>
          </p:nvSpPr>
          <p:spPr>
            <a:xfrm>
              <a:off x="466994" y="3281034"/>
              <a:ext cx="7993437" cy="310071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Flowchart: Punched Tape 6"/>
            <p:cNvSpPr/>
            <p:nvPr/>
          </p:nvSpPr>
          <p:spPr>
            <a:xfrm>
              <a:off x="683568" y="2992109"/>
              <a:ext cx="7980995" cy="3100716"/>
            </a:xfrm>
            <a:prstGeom prst="roundRect">
              <a:avLst/>
            </a:prstGeom>
            <a:solidFill>
              <a:srgbClr val="00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p:cNvSpPr>
            <a:spLocks noChangeArrowheads="1"/>
          </p:cNvSpPr>
          <p:nvPr/>
        </p:nvSpPr>
        <p:spPr bwMode="auto">
          <a:xfrm>
            <a:off x="714348" y="2150797"/>
            <a:ext cx="7858180" cy="2554545"/>
          </a:xfrm>
          <a:prstGeom prst="rect">
            <a:avLst/>
          </a:prstGeom>
          <a:noFill/>
          <a:ln w="9525">
            <a:noFill/>
            <a:miter lim="800000"/>
            <a:headEnd/>
            <a:tailEnd/>
          </a:ln>
        </p:spPr>
        <p:txBody>
          <a:bodyPr wrap="square" anchor="ctr">
            <a:spAutoFit/>
          </a:bodyPr>
          <a:lstStyle/>
          <a:p>
            <a:pPr algn="ctr" rtl="1"/>
            <a:r>
              <a:rPr lang="ar-SA" sz="4000" b="1" dirty="0" smtClean="0">
                <a:solidFill>
                  <a:srgbClr val="FFFFCC"/>
                </a:solidFill>
              </a:rPr>
              <a:t>وتتميز القصة القصيرة بصغر حجمها، وسهولة قراءتها في وقت وجيز، وهي تغري الكتاب والقراء معًا، فهي وجبة فكرية سريعة تخاطب العقل عن طريق الشعور في لحظة </a:t>
            </a:r>
            <a:r>
              <a:rPr lang="ar-SA" sz="4000" b="1" dirty="0" err="1" smtClean="0">
                <a:solidFill>
                  <a:srgbClr val="FFFFCC"/>
                </a:solidFill>
              </a:rPr>
              <a:t>زمانية</a:t>
            </a:r>
            <a:r>
              <a:rPr lang="ar-SA" sz="4000" b="1" dirty="0" smtClean="0">
                <a:solidFill>
                  <a:srgbClr val="FFFFCC"/>
                </a:solidFill>
              </a:rPr>
              <a:t>، </a:t>
            </a:r>
            <a:endParaRPr lang="en-US" sz="4000" dirty="0">
              <a:solidFill>
                <a:srgbClr val="FFFF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66994" y="1844824"/>
            <a:ext cx="8197569" cy="3389641"/>
            <a:chOff x="466994" y="2992109"/>
            <a:chExt cx="8197569" cy="3389641"/>
          </a:xfrm>
        </p:grpSpPr>
        <p:sp>
          <p:nvSpPr>
            <p:cNvPr id="3" name="Flowchart: Punched Tape 5"/>
            <p:cNvSpPr/>
            <p:nvPr/>
          </p:nvSpPr>
          <p:spPr>
            <a:xfrm>
              <a:off x="466994" y="3281034"/>
              <a:ext cx="7993437" cy="310071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Flowchart: Punched Tape 6"/>
            <p:cNvSpPr/>
            <p:nvPr/>
          </p:nvSpPr>
          <p:spPr>
            <a:xfrm>
              <a:off x="683568" y="2992109"/>
              <a:ext cx="7980995" cy="3100716"/>
            </a:xfrm>
            <a:prstGeom prst="roundRect">
              <a:avLst/>
            </a:prstGeom>
            <a:solidFill>
              <a:srgbClr val="00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p:cNvSpPr>
            <a:spLocks noChangeArrowheads="1"/>
          </p:cNvSpPr>
          <p:nvPr/>
        </p:nvSpPr>
        <p:spPr bwMode="auto">
          <a:xfrm>
            <a:off x="928662" y="2414425"/>
            <a:ext cx="7489329" cy="1938992"/>
          </a:xfrm>
          <a:prstGeom prst="rect">
            <a:avLst/>
          </a:prstGeom>
          <a:noFill/>
          <a:ln w="9525">
            <a:noFill/>
            <a:miter lim="800000"/>
            <a:headEnd/>
            <a:tailEnd/>
          </a:ln>
        </p:spPr>
        <p:txBody>
          <a:bodyPr wrap="square" anchor="ctr">
            <a:spAutoFit/>
          </a:bodyPr>
          <a:lstStyle/>
          <a:p>
            <a:pPr algn="ctr" rtl="1"/>
            <a:r>
              <a:rPr lang="ar-SA" sz="4000" b="1" dirty="0" smtClean="0">
                <a:solidFill>
                  <a:srgbClr val="FFFFCC"/>
                </a:solidFill>
              </a:rPr>
              <a:t>ومدى محدد، وقد ساعد ذلك على انتشارها في الصحافة والإذاعة وغيرهما، مما يتفق وطبيعة الإيقاع السريع للحياة المعاصرة.</a:t>
            </a:r>
            <a:endParaRPr lang="en-US" sz="4000" dirty="0">
              <a:solidFill>
                <a:srgbClr val="FFFF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CKLN064.WMF"/>
          <p:cNvPicPr>
            <a:picLocks noChangeAspect="1"/>
          </p:cNvPicPr>
          <p:nvPr/>
        </p:nvPicPr>
        <p:blipFill>
          <a:blip r:embed="rId5" cstate="print">
            <a:lum bright="-10000" contrast="40000"/>
          </a:blip>
          <a:stretch>
            <a:fillRect/>
          </a:stretch>
        </p:blipFill>
        <p:spPr>
          <a:xfrm>
            <a:off x="2571736" y="357166"/>
            <a:ext cx="6036731" cy="1928826"/>
          </a:xfrm>
          <a:prstGeom prst="rect">
            <a:avLst/>
          </a:prstGeom>
          <a:effectLst/>
        </p:spPr>
      </p:pic>
      <p:sp>
        <p:nvSpPr>
          <p:cNvPr id="11" name="Rectangle 10"/>
          <p:cNvSpPr>
            <a:spLocks noChangeArrowheads="1"/>
          </p:cNvSpPr>
          <p:nvPr/>
        </p:nvSpPr>
        <p:spPr bwMode="auto">
          <a:xfrm>
            <a:off x="2643174" y="928670"/>
            <a:ext cx="5910258" cy="830997"/>
          </a:xfrm>
          <a:prstGeom prst="rect">
            <a:avLst/>
          </a:prstGeom>
          <a:noFill/>
          <a:ln w="9525">
            <a:noFill/>
            <a:miter lim="800000"/>
            <a:headEnd/>
            <a:tailEnd/>
          </a:ln>
        </p:spPr>
        <p:txBody>
          <a:bodyPr wrap="square">
            <a:spAutoFit/>
          </a:bodyPr>
          <a:lstStyle/>
          <a:p>
            <a:pPr algn="ctr" rtl="1" fontAlgn="auto">
              <a:spcBef>
                <a:spcPts val="0"/>
              </a:spcBef>
              <a:spcAft>
                <a:spcPts val="0"/>
              </a:spcAft>
              <a:defRPr/>
            </a:pPr>
            <a:r>
              <a:rPr lang="ar-SA" sz="4800" b="1" dirty="0" smtClean="0">
                <a:solidFill>
                  <a:srgbClr val="663300"/>
                </a:solidFill>
              </a:rPr>
              <a:t>البناء الفني للقصة القصيرة</a:t>
            </a:r>
            <a:endParaRPr lang="en-US" sz="4800" dirty="0">
              <a:solidFill>
                <a:srgbClr val="663300"/>
              </a:solidFill>
              <a:latin typeface="+mn-lt"/>
              <a:cs typeface="+mn-cs"/>
            </a:endParaRPr>
          </a:p>
        </p:txBody>
      </p:sp>
      <p:sp>
        <p:nvSpPr>
          <p:cNvPr id="7" name="Rounded Rectangle 6"/>
          <p:cNvSpPr/>
          <p:nvPr/>
        </p:nvSpPr>
        <p:spPr>
          <a:xfrm>
            <a:off x="285720" y="2766449"/>
            <a:ext cx="8501122" cy="3734385"/>
          </a:xfrm>
          <a:prstGeom prst="round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8" name="TextBox 7"/>
          <p:cNvSpPr txBox="1">
            <a:spLocks noChangeArrowheads="1"/>
          </p:cNvSpPr>
          <p:nvPr/>
        </p:nvSpPr>
        <p:spPr bwMode="auto">
          <a:xfrm>
            <a:off x="571472" y="3357562"/>
            <a:ext cx="7844958" cy="2554545"/>
          </a:xfrm>
          <a:prstGeom prst="rect">
            <a:avLst/>
          </a:prstGeom>
          <a:noFill/>
          <a:ln w="9525">
            <a:noFill/>
            <a:miter lim="800000"/>
            <a:headEnd/>
            <a:tailEnd/>
          </a:ln>
        </p:spPr>
        <p:txBody>
          <a:bodyPr wrap="square">
            <a:spAutoFit/>
          </a:bodyPr>
          <a:lstStyle/>
          <a:p>
            <a:pPr algn="ctr" rtl="1"/>
            <a:r>
              <a:rPr lang="ar-SA" sz="4000" b="1" dirty="0" smtClean="0">
                <a:solidFill>
                  <a:srgbClr val="CC0099"/>
                </a:solidFill>
              </a:rPr>
              <a:t>أبرز ظاهرة تتجلى في بنائها الفني هي ظاهرة التركيز، فهي تدور حول حادثة أو شخصية أو عاطفة مفردة أو مجموعة من العواطف يثيرها موقف مفرد. </a:t>
            </a:r>
            <a:endParaRPr lang="en-US" sz="4000" dirty="0">
              <a:solidFill>
                <a:srgbClr val="CC0099"/>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ox(in)">
                                      <p:cBhvr>
                                        <p:cTn id="10" dur="500"/>
                                        <p:tgtEl>
                                          <p:spTgt spid="11">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cashreg.wav"/>
                                        </p:tgtEl>
                                      </p:cMediaNode>
                                    </p:audio>
                                  </p:subTnLst>
                                </p:cTn>
                              </p:par>
                              <p:par>
                                <p:cTn id="16" presetID="2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CKLN064.WMF"/>
          <p:cNvPicPr>
            <a:picLocks noChangeAspect="1"/>
          </p:cNvPicPr>
          <p:nvPr/>
        </p:nvPicPr>
        <p:blipFill>
          <a:blip r:embed="rId4" cstate="print">
            <a:lum bright="-10000" contrast="40000"/>
          </a:blip>
          <a:stretch>
            <a:fillRect/>
          </a:stretch>
        </p:blipFill>
        <p:spPr>
          <a:xfrm>
            <a:off x="2571736" y="357166"/>
            <a:ext cx="6036731" cy="1928826"/>
          </a:xfrm>
          <a:prstGeom prst="rect">
            <a:avLst/>
          </a:prstGeom>
          <a:effectLst/>
        </p:spPr>
      </p:pic>
      <p:sp>
        <p:nvSpPr>
          <p:cNvPr id="11" name="Rectangle 10"/>
          <p:cNvSpPr>
            <a:spLocks noChangeArrowheads="1"/>
          </p:cNvSpPr>
          <p:nvPr/>
        </p:nvSpPr>
        <p:spPr bwMode="auto">
          <a:xfrm>
            <a:off x="2643174" y="928670"/>
            <a:ext cx="5910258" cy="830997"/>
          </a:xfrm>
          <a:prstGeom prst="rect">
            <a:avLst/>
          </a:prstGeom>
          <a:noFill/>
          <a:ln w="9525">
            <a:noFill/>
            <a:miter lim="800000"/>
            <a:headEnd/>
            <a:tailEnd/>
          </a:ln>
        </p:spPr>
        <p:txBody>
          <a:bodyPr wrap="square">
            <a:spAutoFit/>
          </a:bodyPr>
          <a:lstStyle/>
          <a:p>
            <a:pPr algn="ctr" rtl="1" fontAlgn="auto">
              <a:spcBef>
                <a:spcPts val="0"/>
              </a:spcBef>
              <a:spcAft>
                <a:spcPts val="0"/>
              </a:spcAft>
              <a:defRPr/>
            </a:pPr>
            <a:r>
              <a:rPr lang="ar-SA" sz="4800" b="1" dirty="0" smtClean="0">
                <a:solidFill>
                  <a:srgbClr val="663300"/>
                </a:solidFill>
              </a:rPr>
              <a:t>البناء الفني للقصة القصيرة</a:t>
            </a:r>
            <a:endParaRPr lang="en-US" sz="4800" dirty="0">
              <a:solidFill>
                <a:srgbClr val="663300"/>
              </a:solidFill>
              <a:latin typeface="+mn-lt"/>
              <a:cs typeface="+mn-cs"/>
            </a:endParaRPr>
          </a:p>
        </p:txBody>
      </p:sp>
      <p:sp>
        <p:nvSpPr>
          <p:cNvPr id="7" name="Rounded Rectangle 6"/>
          <p:cNvSpPr/>
          <p:nvPr/>
        </p:nvSpPr>
        <p:spPr>
          <a:xfrm>
            <a:off x="285720" y="2766449"/>
            <a:ext cx="8501122" cy="3734385"/>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8" name="TextBox 7"/>
          <p:cNvSpPr txBox="1">
            <a:spLocks noChangeArrowheads="1"/>
          </p:cNvSpPr>
          <p:nvPr/>
        </p:nvSpPr>
        <p:spPr bwMode="auto">
          <a:xfrm>
            <a:off x="656132" y="3357562"/>
            <a:ext cx="7844958" cy="2554545"/>
          </a:xfrm>
          <a:prstGeom prst="rect">
            <a:avLst/>
          </a:prstGeom>
          <a:noFill/>
          <a:ln w="9525">
            <a:noFill/>
            <a:miter lim="800000"/>
            <a:headEnd/>
            <a:tailEnd/>
          </a:ln>
        </p:spPr>
        <p:txBody>
          <a:bodyPr wrap="square">
            <a:spAutoFit/>
          </a:bodyPr>
          <a:lstStyle/>
          <a:p>
            <a:pPr algn="ctr" rtl="1"/>
            <a:r>
              <a:rPr lang="ar-SA" sz="4000" b="1" dirty="0" smtClean="0">
                <a:solidFill>
                  <a:srgbClr val="CC0099"/>
                </a:solidFill>
              </a:rPr>
              <a:t>وسبب إلحاح النقاد على عنصر التركيز يرجع إلى أن طبيعة القصة القصيرة بحجمها وزمانها ومكانها لا تتطلب التفصيل والسعي وراء تكديس الحوادث مثلما يسمح بذلك فن الرواية، </a:t>
            </a:r>
            <a:endParaRPr lang="en-US" sz="4000" dirty="0">
              <a:solidFill>
                <a:srgbClr val="CC0099"/>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CKLN064.WMF"/>
          <p:cNvPicPr>
            <a:picLocks noChangeAspect="1"/>
          </p:cNvPicPr>
          <p:nvPr/>
        </p:nvPicPr>
        <p:blipFill>
          <a:blip r:embed="rId4" cstate="print">
            <a:lum bright="-10000" contrast="40000"/>
          </a:blip>
          <a:stretch>
            <a:fillRect/>
          </a:stretch>
        </p:blipFill>
        <p:spPr>
          <a:xfrm>
            <a:off x="2571736" y="357166"/>
            <a:ext cx="6036731" cy="1928826"/>
          </a:xfrm>
          <a:prstGeom prst="rect">
            <a:avLst/>
          </a:prstGeom>
          <a:effectLst/>
        </p:spPr>
      </p:pic>
      <p:sp>
        <p:nvSpPr>
          <p:cNvPr id="11" name="Rectangle 10"/>
          <p:cNvSpPr>
            <a:spLocks noChangeArrowheads="1"/>
          </p:cNvSpPr>
          <p:nvPr/>
        </p:nvSpPr>
        <p:spPr bwMode="auto">
          <a:xfrm>
            <a:off x="2643174" y="928670"/>
            <a:ext cx="5910258" cy="830997"/>
          </a:xfrm>
          <a:prstGeom prst="rect">
            <a:avLst/>
          </a:prstGeom>
          <a:noFill/>
          <a:ln w="9525">
            <a:noFill/>
            <a:miter lim="800000"/>
            <a:headEnd/>
            <a:tailEnd/>
          </a:ln>
        </p:spPr>
        <p:txBody>
          <a:bodyPr wrap="square">
            <a:spAutoFit/>
          </a:bodyPr>
          <a:lstStyle/>
          <a:p>
            <a:pPr algn="ctr" rtl="1" fontAlgn="auto">
              <a:spcBef>
                <a:spcPts val="0"/>
              </a:spcBef>
              <a:spcAft>
                <a:spcPts val="0"/>
              </a:spcAft>
              <a:defRPr/>
            </a:pPr>
            <a:r>
              <a:rPr lang="ar-SA" sz="4800" b="1" dirty="0" smtClean="0">
                <a:solidFill>
                  <a:srgbClr val="663300"/>
                </a:solidFill>
              </a:rPr>
              <a:t>البناء الفني للقصة القصيرة</a:t>
            </a:r>
            <a:endParaRPr lang="en-US" sz="4800" dirty="0">
              <a:solidFill>
                <a:srgbClr val="663300"/>
              </a:solidFill>
              <a:latin typeface="+mn-lt"/>
              <a:cs typeface="+mn-cs"/>
            </a:endParaRPr>
          </a:p>
        </p:txBody>
      </p:sp>
      <p:sp>
        <p:nvSpPr>
          <p:cNvPr id="7" name="Rounded Rectangle 6"/>
          <p:cNvSpPr/>
          <p:nvPr/>
        </p:nvSpPr>
        <p:spPr>
          <a:xfrm>
            <a:off x="285720" y="2766449"/>
            <a:ext cx="8501122" cy="3734385"/>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8" name="TextBox 7"/>
          <p:cNvSpPr txBox="1">
            <a:spLocks noChangeArrowheads="1"/>
          </p:cNvSpPr>
          <p:nvPr/>
        </p:nvSpPr>
        <p:spPr bwMode="auto">
          <a:xfrm>
            <a:off x="714348" y="3714752"/>
            <a:ext cx="7702082" cy="1938992"/>
          </a:xfrm>
          <a:prstGeom prst="rect">
            <a:avLst/>
          </a:prstGeom>
          <a:noFill/>
          <a:ln w="9525">
            <a:noFill/>
            <a:miter lim="800000"/>
            <a:headEnd/>
            <a:tailEnd/>
          </a:ln>
        </p:spPr>
        <p:txBody>
          <a:bodyPr wrap="square">
            <a:spAutoFit/>
          </a:bodyPr>
          <a:lstStyle/>
          <a:p>
            <a:pPr algn="ctr" rtl="1"/>
            <a:r>
              <a:rPr lang="ar-SA" sz="4000" b="1" dirty="0" smtClean="0">
                <a:solidFill>
                  <a:srgbClr val="CC0099"/>
                </a:solidFill>
              </a:rPr>
              <a:t>ولا يوجد فيها تفصيلات ولا جزئيات تتصل بالزمان والمكان والشخصيات ولا مجال فيها للاستطراد أو الإطالة في الوصف. </a:t>
            </a:r>
            <a:endParaRPr lang="en-US" sz="4000" dirty="0">
              <a:solidFill>
                <a:srgbClr val="CC0099"/>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NNR051.WMF"/>
          <p:cNvPicPr>
            <a:picLocks noChangeAspect="1"/>
          </p:cNvPicPr>
          <p:nvPr/>
        </p:nvPicPr>
        <p:blipFill>
          <a:blip r:embed="rId5" cstate="print"/>
          <a:stretch>
            <a:fillRect/>
          </a:stretch>
        </p:blipFill>
        <p:spPr bwMode="auto">
          <a:xfrm>
            <a:off x="285721" y="1857364"/>
            <a:ext cx="8501122" cy="2857520"/>
          </a:xfrm>
          <a:prstGeom prst="rect">
            <a:avLst/>
          </a:prstGeom>
          <a:noFill/>
          <a:ln w="9525">
            <a:noFill/>
            <a:miter lim="800000"/>
            <a:headEnd/>
            <a:tailEnd/>
          </a:ln>
        </p:spPr>
      </p:pic>
      <p:sp>
        <p:nvSpPr>
          <p:cNvPr id="3" name="Flowchart: Process 4"/>
          <p:cNvSpPr/>
          <p:nvPr/>
        </p:nvSpPr>
        <p:spPr>
          <a:xfrm>
            <a:off x="571472" y="2857502"/>
            <a:ext cx="7786742" cy="85725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5400" b="1" dirty="0" smtClean="0">
                <a:solidFill>
                  <a:srgbClr val="0033CC"/>
                </a:solidFill>
              </a:rPr>
              <a:t>وفي ضوء هذه الظاهرة تلتزم القصة القصيرة بالأمور التالية: </a:t>
            </a:r>
            <a:endParaRPr lang="en-US" sz="5400" dirty="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21.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5400000">
            <a:off x="3592249" y="-1592016"/>
            <a:ext cx="1959503" cy="5143536"/>
            <a:chOff x="633333" y="3181519"/>
            <a:chExt cx="8294738" cy="3099899"/>
          </a:xfrm>
          <a:noFill/>
        </p:grpSpPr>
        <p:sp>
          <p:nvSpPr>
            <p:cNvPr id="11" name="Rectangle 10"/>
            <p:cNvSpPr/>
            <p:nvPr/>
          </p:nvSpPr>
          <p:spPr>
            <a:xfrm>
              <a:off x="2071677" y="3286779"/>
              <a:ext cx="5214416" cy="2857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0249" name="Picture 10" descr="Westmort.wmf"/>
            <p:cNvPicPr>
              <a:picLocks noChangeAspect="1"/>
            </p:cNvPicPr>
            <p:nvPr/>
          </p:nvPicPr>
          <p:blipFill>
            <a:blip r:embed="rId5" cstate="print">
              <a:lum bright="40000" contrast="40000"/>
            </a:blip>
            <a:stretch>
              <a:fillRect/>
            </a:stretch>
          </p:blipFill>
          <p:spPr bwMode="auto">
            <a:xfrm rot="16200000">
              <a:off x="3230752" y="584100"/>
              <a:ext cx="3099899" cy="8294738"/>
            </a:xfrm>
            <a:prstGeom prst="roundRect">
              <a:avLst/>
            </a:prstGeom>
            <a:grpFill/>
            <a:ln w="9525">
              <a:noFill/>
              <a:miter lim="800000"/>
              <a:headEnd/>
              <a:tailEnd/>
            </a:ln>
          </p:spPr>
        </p:pic>
      </p:grpSp>
      <p:pic>
        <p:nvPicPr>
          <p:cNvPr id="10" name="Picture 9" descr="BANNR029.WMF"/>
          <p:cNvPicPr>
            <a:picLocks noChangeAspect="1"/>
          </p:cNvPicPr>
          <p:nvPr/>
        </p:nvPicPr>
        <p:blipFill>
          <a:blip r:embed="rId6" cstate="print"/>
          <a:stretch>
            <a:fillRect/>
          </a:stretch>
        </p:blipFill>
        <p:spPr bwMode="auto">
          <a:xfrm>
            <a:off x="109351" y="2000264"/>
            <a:ext cx="8925298" cy="4857760"/>
          </a:xfrm>
          <a:prstGeom prst="rect">
            <a:avLst/>
          </a:prstGeom>
          <a:noFill/>
          <a:ln w="9525">
            <a:noFill/>
            <a:miter lim="800000"/>
            <a:headEnd/>
            <a:tailEnd/>
          </a:ln>
        </p:spPr>
      </p:pic>
      <p:sp>
        <p:nvSpPr>
          <p:cNvPr id="14" name="Rectangle 13"/>
          <p:cNvSpPr>
            <a:spLocks noChangeArrowheads="1"/>
          </p:cNvSpPr>
          <p:nvPr/>
        </p:nvSpPr>
        <p:spPr bwMode="auto">
          <a:xfrm>
            <a:off x="428596" y="2459101"/>
            <a:ext cx="8286808" cy="3970318"/>
          </a:xfrm>
          <a:prstGeom prst="rect">
            <a:avLst/>
          </a:prstGeom>
          <a:noFill/>
          <a:ln w="9525">
            <a:noFill/>
            <a:miter lim="800000"/>
            <a:headEnd/>
            <a:tailEnd/>
          </a:ln>
        </p:spPr>
        <p:txBody>
          <a:bodyPr wrap="square" anchor="ctr">
            <a:spAutoFit/>
          </a:bodyPr>
          <a:lstStyle/>
          <a:p>
            <a:pPr algn="ctr" rtl="1"/>
            <a:r>
              <a:rPr lang="ar-SA" sz="3600" b="1" dirty="0" smtClean="0">
                <a:solidFill>
                  <a:srgbClr val="006600"/>
                </a:solidFill>
              </a:rPr>
              <a:t>تمثل الوحدة العضوية التي تجمع أجزاء القصة القصيرة، فهناك انطباع واحد يخرج </a:t>
            </a:r>
            <a:r>
              <a:rPr lang="ar-SA" sz="3600" b="1" dirty="0" err="1" smtClean="0">
                <a:solidFill>
                  <a:srgbClr val="006600"/>
                </a:solidFill>
              </a:rPr>
              <a:t>به</a:t>
            </a:r>
            <a:r>
              <a:rPr lang="ar-SA" sz="3600" b="1" dirty="0" smtClean="0">
                <a:solidFill>
                  <a:srgbClr val="006600"/>
                </a:solidFill>
              </a:rPr>
              <a:t> القارئ، ونوع واحد من التأثر الذي هدف الكاتب إلى نقله إلى قارئه. فقراءة رواية طويلة يعطي انطباعات كثيرة بسبب كثرة الأشخاص والحوادث، أما القصة القصيرة فتخرج منها بانطباع واحد من القبول أو الرفض، والحب أو الكره.. إلى آخر العواطف العديدة التي يؤثرها فينا الأدب. </a:t>
            </a:r>
            <a:endParaRPr lang="en-US" sz="3600" dirty="0">
              <a:solidFill>
                <a:srgbClr val="006600"/>
              </a:solidFill>
              <a:latin typeface="Calibri" pitchFamily="34" charset="0"/>
            </a:endParaRPr>
          </a:p>
        </p:txBody>
      </p:sp>
      <p:sp>
        <p:nvSpPr>
          <p:cNvPr id="12" name="مستطيل 11"/>
          <p:cNvSpPr/>
          <p:nvPr/>
        </p:nvSpPr>
        <p:spPr>
          <a:xfrm>
            <a:off x="2786050" y="642918"/>
            <a:ext cx="3634328" cy="1015663"/>
          </a:xfrm>
          <a:prstGeom prst="rect">
            <a:avLst/>
          </a:prstGeom>
        </p:spPr>
        <p:txBody>
          <a:bodyPr wrap="none">
            <a:spAutoFit/>
          </a:bodyPr>
          <a:lstStyle/>
          <a:p>
            <a:r>
              <a:rPr lang="ar-SA" sz="6000" b="1" dirty="0" smtClean="0">
                <a:solidFill>
                  <a:srgbClr val="000066"/>
                </a:solidFill>
              </a:rPr>
              <a:t>وحدة الانطباع</a:t>
            </a:r>
            <a:endParaRPr lang="en-US" sz="6000" dirty="0">
              <a:solidFill>
                <a:srgbClr val="000066"/>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50 - tiny cymbal tick.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1250 - tiny cymbal tick.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ched_accuracy3.wav"/>
                                        </p:tgtEl>
                                      </p:cMediaNode>
                                    </p:audio>
                                  </p:sub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555.gif"/>
          <p:cNvPicPr>
            <a:picLocks noChangeAspect="1"/>
          </p:cNvPicPr>
          <p:nvPr/>
        </p:nvPicPr>
        <p:blipFill>
          <a:blip r:embed="rId5" cstate="print"/>
          <a:stretch>
            <a:fillRect/>
          </a:stretch>
        </p:blipFill>
        <p:spPr bwMode="auto">
          <a:xfrm>
            <a:off x="1447800" y="838200"/>
            <a:ext cx="6477000" cy="2209800"/>
          </a:xfrm>
          <a:prstGeom prst="rect">
            <a:avLst/>
          </a:prstGeom>
          <a:noFill/>
          <a:ln w="9525">
            <a:noFill/>
            <a:miter lim="800000"/>
            <a:headEnd/>
            <a:tailEnd/>
          </a:ln>
        </p:spPr>
      </p:pic>
      <p:sp>
        <p:nvSpPr>
          <p:cNvPr id="6" name="مستطيل 5"/>
          <p:cNvSpPr>
            <a:spLocks noChangeArrowheads="1"/>
          </p:cNvSpPr>
          <p:nvPr/>
        </p:nvSpPr>
        <p:spPr bwMode="auto">
          <a:xfrm>
            <a:off x="2362200" y="1143000"/>
            <a:ext cx="4343400" cy="1569660"/>
          </a:xfrm>
          <a:prstGeom prst="rect">
            <a:avLst/>
          </a:prstGeom>
          <a:noFill/>
          <a:ln w="9525">
            <a:noFill/>
            <a:miter lim="800000"/>
            <a:headEnd/>
            <a:tailEnd/>
          </a:ln>
        </p:spPr>
        <p:txBody>
          <a:bodyPr>
            <a:spAutoFit/>
          </a:bodyPr>
          <a:lstStyle/>
          <a:p>
            <a:pPr algn="ctr"/>
            <a:r>
              <a:rPr lang="ar-SA" sz="9600" b="1" dirty="0" smtClean="0">
                <a:solidFill>
                  <a:srgbClr val="006600"/>
                </a:solidFill>
              </a:rPr>
              <a:t>نقد النثر </a:t>
            </a:r>
            <a:endParaRPr lang="en-US" sz="9600" dirty="0">
              <a:solidFill>
                <a:srgbClr val="006600"/>
              </a:solidFill>
              <a:latin typeface="Calibri" pitchFamily="34" charset="0"/>
            </a:endParaRPr>
          </a:p>
        </p:txBody>
      </p:sp>
      <p:grpSp>
        <p:nvGrpSpPr>
          <p:cNvPr id="2" name="مجموعة 3"/>
          <p:cNvGrpSpPr/>
          <p:nvPr/>
        </p:nvGrpSpPr>
        <p:grpSpPr>
          <a:xfrm>
            <a:off x="2357422" y="3214686"/>
            <a:ext cx="4357718" cy="2786082"/>
            <a:chOff x="2357422" y="3214686"/>
            <a:chExt cx="4357718" cy="2786082"/>
          </a:xfrm>
        </p:grpSpPr>
        <p:sp>
          <p:nvSpPr>
            <p:cNvPr id="7" name="مستطيل مستدير الزوايا 6"/>
            <p:cNvSpPr/>
            <p:nvPr/>
          </p:nvSpPr>
          <p:spPr>
            <a:xfrm>
              <a:off x="2357422" y="3929066"/>
              <a:ext cx="4357718" cy="20717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مستطيل مستدير الزوايا 7"/>
            <p:cNvSpPr/>
            <p:nvPr/>
          </p:nvSpPr>
          <p:spPr>
            <a:xfrm>
              <a:off x="2786050" y="3214686"/>
              <a:ext cx="3571900" cy="7143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ar-EG" sz="4400" b="1" dirty="0" smtClean="0"/>
                <a:t>مدة التنفيذ</a:t>
              </a:r>
              <a:endParaRPr lang="en-US" sz="4400" b="1" dirty="0"/>
            </a:p>
          </p:txBody>
        </p:sp>
        <p:sp>
          <p:nvSpPr>
            <p:cNvPr id="9" name="مثلث متساوي الساقين 8"/>
            <p:cNvSpPr/>
            <p:nvPr/>
          </p:nvSpPr>
          <p:spPr>
            <a:xfrm rot="10800000">
              <a:off x="4214810" y="3929066"/>
              <a:ext cx="642942" cy="428628"/>
            </a:xfrm>
            <a:prstGeom prst="triangl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مستدير الزوايا 9"/>
            <p:cNvSpPr/>
            <p:nvPr/>
          </p:nvSpPr>
          <p:spPr>
            <a:xfrm>
              <a:off x="3571868" y="4429132"/>
              <a:ext cx="1928826" cy="642942"/>
            </a:xfrm>
            <a:prstGeom prst="round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t>عدد الأسابيع</a:t>
              </a:r>
              <a:endParaRPr lang="en-US" sz="3200" b="1" dirty="0"/>
            </a:p>
          </p:txBody>
        </p:sp>
        <p:sp>
          <p:nvSpPr>
            <p:cNvPr id="11" name="شكل بيضاوي 10"/>
            <p:cNvSpPr/>
            <p:nvPr/>
          </p:nvSpPr>
          <p:spPr>
            <a:xfrm>
              <a:off x="4143372" y="5214950"/>
              <a:ext cx="714380" cy="64294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6000" b="1" dirty="0" smtClean="0"/>
                <a:t>4</a:t>
              </a:r>
              <a:endParaRPr lang="en-US" sz="6000" b="1" dirty="0"/>
            </a:p>
          </p:txBody>
        </p:sp>
      </p:gr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UZZ.WAV"/>
                                        </p:tgtEl>
                                      </p:cMediaNode>
                                    </p:audio>
                                  </p:subTnLst>
                                </p:cTn>
                              </p:par>
                              <p:par>
                                <p:cTn id="11" presetID="17"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ppt_h/2"/>
                                          </p:val>
                                        </p:tav>
                                        <p:tav tm="100000">
                                          <p:val>
                                            <p:strVal val="#ppt_y"/>
                                          </p:val>
                                        </p:tav>
                                      </p:tavLst>
                                    </p:anim>
                                    <p:anim calcmode="lin" valueType="num">
                                      <p:cBhvr>
                                        <p:cTn id="15" dur="500" fill="hold"/>
                                        <p:tgtEl>
                                          <p:spTgt spid="6"/>
                                        </p:tgtEl>
                                        <p:attrNameLst>
                                          <p:attrName>ppt_w</p:attrName>
                                        </p:attrNameLst>
                                      </p:cBhvr>
                                      <p:tavLst>
                                        <p:tav tm="0">
                                          <p:val>
                                            <p:strVal val="#ppt_w"/>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BUZZ.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1004 - scratch met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5400000">
            <a:off x="3592249" y="-1592016"/>
            <a:ext cx="1959503" cy="5143536"/>
            <a:chOff x="633333" y="3181519"/>
            <a:chExt cx="8294738" cy="3099899"/>
          </a:xfrm>
          <a:noFill/>
        </p:grpSpPr>
        <p:sp>
          <p:nvSpPr>
            <p:cNvPr id="11" name="Rectangle 10"/>
            <p:cNvSpPr/>
            <p:nvPr/>
          </p:nvSpPr>
          <p:spPr>
            <a:xfrm>
              <a:off x="2071677" y="3286779"/>
              <a:ext cx="5214416" cy="2857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0249" name="Picture 10" descr="Westmort.wmf"/>
            <p:cNvPicPr>
              <a:picLocks noChangeAspect="1"/>
            </p:cNvPicPr>
            <p:nvPr/>
          </p:nvPicPr>
          <p:blipFill>
            <a:blip r:embed="rId5" cstate="print">
              <a:lum bright="40000" contrast="40000"/>
            </a:blip>
            <a:stretch>
              <a:fillRect/>
            </a:stretch>
          </p:blipFill>
          <p:spPr bwMode="auto">
            <a:xfrm rot="16200000">
              <a:off x="3230752" y="584100"/>
              <a:ext cx="3099899" cy="8294738"/>
            </a:xfrm>
            <a:prstGeom prst="roundRect">
              <a:avLst/>
            </a:prstGeom>
            <a:grpFill/>
            <a:ln w="9525">
              <a:noFill/>
              <a:miter lim="800000"/>
              <a:headEnd/>
              <a:tailEnd/>
            </a:ln>
          </p:spPr>
        </p:pic>
      </p:grpSp>
      <p:pic>
        <p:nvPicPr>
          <p:cNvPr id="10" name="Picture 9" descr="BANNR029.WMF"/>
          <p:cNvPicPr>
            <a:picLocks noChangeAspect="1"/>
          </p:cNvPicPr>
          <p:nvPr/>
        </p:nvPicPr>
        <p:blipFill>
          <a:blip r:embed="rId6" cstate="print"/>
          <a:stretch>
            <a:fillRect/>
          </a:stretch>
        </p:blipFill>
        <p:spPr bwMode="auto">
          <a:xfrm>
            <a:off x="109351" y="2000264"/>
            <a:ext cx="8925298" cy="4857760"/>
          </a:xfrm>
          <a:prstGeom prst="rect">
            <a:avLst/>
          </a:prstGeom>
          <a:noFill/>
          <a:ln w="9525">
            <a:noFill/>
            <a:miter lim="800000"/>
            <a:headEnd/>
            <a:tailEnd/>
          </a:ln>
        </p:spPr>
      </p:pic>
      <p:sp>
        <p:nvSpPr>
          <p:cNvPr id="14" name="Rectangle 13"/>
          <p:cNvSpPr>
            <a:spLocks noChangeArrowheads="1"/>
          </p:cNvSpPr>
          <p:nvPr/>
        </p:nvSpPr>
        <p:spPr bwMode="auto">
          <a:xfrm>
            <a:off x="428596" y="2285992"/>
            <a:ext cx="8286808" cy="4401205"/>
          </a:xfrm>
          <a:prstGeom prst="rect">
            <a:avLst/>
          </a:prstGeom>
          <a:noFill/>
          <a:ln w="9525">
            <a:noFill/>
            <a:miter lim="800000"/>
            <a:headEnd/>
            <a:tailEnd/>
          </a:ln>
        </p:spPr>
        <p:txBody>
          <a:bodyPr wrap="square" anchor="ctr">
            <a:spAutoFit/>
          </a:bodyPr>
          <a:lstStyle/>
          <a:p>
            <a:pPr algn="ctr" rtl="1"/>
            <a:r>
              <a:rPr lang="ar-SA" sz="4000" b="1" dirty="0" smtClean="0">
                <a:solidFill>
                  <a:srgbClr val="006600"/>
                </a:solidFill>
              </a:rPr>
              <a:t>تقوم على تصوير موقف محدد، يتأثر </a:t>
            </a:r>
            <a:r>
              <a:rPr lang="ar-SA" sz="4000" b="1" dirty="0" err="1" smtClean="0">
                <a:solidFill>
                  <a:srgbClr val="006600"/>
                </a:solidFill>
              </a:rPr>
              <a:t>به</a:t>
            </a:r>
            <a:r>
              <a:rPr lang="ar-SA" sz="4000" b="1" dirty="0" smtClean="0">
                <a:solidFill>
                  <a:srgbClr val="006600"/>
                </a:solidFill>
              </a:rPr>
              <a:t> الكاتب ويعبر عنه. ووحدة الحدث أساس في القصة القصيرة؛ ولهذا تكون كل عناصرها خاضعة لتصوير الحدث وحده حتى يبلغ غايته. بل نجد كل كلمة فيها تؤدي دورًا لا تغني فيه كلمة عن سواها، ولا يستعين كاتبها بالوصف لذاته، بل للمساهمة في نمو الحدث.</a:t>
            </a:r>
            <a:endParaRPr lang="en-US" sz="4000" dirty="0">
              <a:solidFill>
                <a:srgbClr val="006600"/>
              </a:solidFill>
            </a:endParaRPr>
          </a:p>
        </p:txBody>
      </p:sp>
      <p:sp>
        <p:nvSpPr>
          <p:cNvPr id="12" name="مستطيل 11"/>
          <p:cNvSpPr/>
          <p:nvPr/>
        </p:nvSpPr>
        <p:spPr>
          <a:xfrm>
            <a:off x="2786050" y="642918"/>
            <a:ext cx="3191899" cy="1015663"/>
          </a:xfrm>
          <a:prstGeom prst="rect">
            <a:avLst/>
          </a:prstGeom>
        </p:spPr>
        <p:txBody>
          <a:bodyPr wrap="none">
            <a:spAutoFit/>
          </a:bodyPr>
          <a:lstStyle/>
          <a:p>
            <a:r>
              <a:rPr lang="ar-SA" sz="6000" b="1" dirty="0" smtClean="0">
                <a:solidFill>
                  <a:srgbClr val="000066"/>
                </a:solidFill>
              </a:rPr>
              <a:t>وحدة الحدث</a:t>
            </a:r>
            <a:endParaRPr lang="en-US" sz="6000" dirty="0">
              <a:solidFill>
                <a:srgbClr val="000066"/>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50 - tiny cymbal tick.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1250 - tiny cymbal tick.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ched_accuracy3.wav"/>
                                        </p:tgtEl>
                                      </p:cMediaNode>
                                    </p:audio>
                                  </p:sub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5400000">
            <a:off x="3592249" y="-1592016"/>
            <a:ext cx="1959503" cy="5143536"/>
            <a:chOff x="633333" y="3181519"/>
            <a:chExt cx="8294738" cy="3099899"/>
          </a:xfrm>
          <a:noFill/>
        </p:grpSpPr>
        <p:sp>
          <p:nvSpPr>
            <p:cNvPr id="11" name="Rectangle 10"/>
            <p:cNvSpPr/>
            <p:nvPr/>
          </p:nvSpPr>
          <p:spPr>
            <a:xfrm>
              <a:off x="2071677" y="3286779"/>
              <a:ext cx="5214416" cy="2857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0249" name="Picture 10" descr="Westmort.wmf"/>
            <p:cNvPicPr>
              <a:picLocks noChangeAspect="1"/>
            </p:cNvPicPr>
            <p:nvPr/>
          </p:nvPicPr>
          <p:blipFill>
            <a:blip r:embed="rId5" cstate="print">
              <a:lum bright="40000" contrast="40000"/>
            </a:blip>
            <a:stretch>
              <a:fillRect/>
            </a:stretch>
          </p:blipFill>
          <p:spPr bwMode="auto">
            <a:xfrm rot="16200000">
              <a:off x="3230752" y="584100"/>
              <a:ext cx="3099899" cy="8294738"/>
            </a:xfrm>
            <a:prstGeom prst="roundRect">
              <a:avLst/>
            </a:prstGeom>
            <a:grpFill/>
            <a:ln w="9525">
              <a:noFill/>
              <a:miter lim="800000"/>
              <a:headEnd/>
              <a:tailEnd/>
            </a:ln>
          </p:spPr>
        </p:pic>
      </p:grpSp>
      <p:pic>
        <p:nvPicPr>
          <p:cNvPr id="10" name="Picture 9" descr="BANNR029.WMF"/>
          <p:cNvPicPr>
            <a:picLocks noChangeAspect="1"/>
          </p:cNvPicPr>
          <p:nvPr/>
        </p:nvPicPr>
        <p:blipFill>
          <a:blip r:embed="rId6" cstate="print"/>
          <a:stretch>
            <a:fillRect/>
          </a:stretch>
        </p:blipFill>
        <p:spPr bwMode="auto">
          <a:xfrm>
            <a:off x="109351" y="2000264"/>
            <a:ext cx="8925298" cy="4857760"/>
          </a:xfrm>
          <a:prstGeom prst="rect">
            <a:avLst/>
          </a:prstGeom>
          <a:noFill/>
          <a:ln w="9525">
            <a:noFill/>
            <a:miter lim="800000"/>
            <a:headEnd/>
            <a:tailEnd/>
          </a:ln>
        </p:spPr>
      </p:pic>
      <p:sp>
        <p:nvSpPr>
          <p:cNvPr id="14" name="Rectangle 13"/>
          <p:cNvSpPr>
            <a:spLocks noChangeArrowheads="1"/>
          </p:cNvSpPr>
          <p:nvPr/>
        </p:nvSpPr>
        <p:spPr bwMode="auto">
          <a:xfrm>
            <a:off x="428596" y="3204520"/>
            <a:ext cx="8286808" cy="2800767"/>
          </a:xfrm>
          <a:prstGeom prst="rect">
            <a:avLst/>
          </a:prstGeom>
          <a:noFill/>
          <a:ln w="9525">
            <a:noFill/>
            <a:miter lim="800000"/>
            <a:headEnd/>
            <a:tailEnd/>
          </a:ln>
        </p:spPr>
        <p:txBody>
          <a:bodyPr wrap="square" anchor="ctr">
            <a:spAutoFit/>
          </a:bodyPr>
          <a:lstStyle/>
          <a:p>
            <a:pPr algn="ctr" rtl="1"/>
            <a:r>
              <a:rPr lang="ar-SA" sz="4400" b="1" dirty="0" smtClean="0">
                <a:solidFill>
                  <a:srgbClr val="006600"/>
                </a:solidFill>
              </a:rPr>
              <a:t>تلك الحادثة التي تعبر عنها القصة القصيرة تكون في إطار زمان واحد، ومكان واحد، ولو تعددت الحوادث لتعددت تبعًا لذلك أزمنتها وأمكنتها.</a:t>
            </a:r>
            <a:endParaRPr lang="en-US" sz="4400" dirty="0">
              <a:solidFill>
                <a:srgbClr val="006600"/>
              </a:solidFill>
            </a:endParaRPr>
          </a:p>
        </p:txBody>
      </p:sp>
      <p:sp>
        <p:nvSpPr>
          <p:cNvPr id="12" name="مستطيل 11"/>
          <p:cNvSpPr/>
          <p:nvPr/>
        </p:nvSpPr>
        <p:spPr>
          <a:xfrm>
            <a:off x="2857488" y="357166"/>
            <a:ext cx="3500462" cy="1754326"/>
          </a:xfrm>
          <a:prstGeom prst="rect">
            <a:avLst/>
          </a:prstGeom>
        </p:spPr>
        <p:txBody>
          <a:bodyPr wrap="square">
            <a:spAutoFit/>
          </a:bodyPr>
          <a:lstStyle/>
          <a:p>
            <a:pPr algn="ctr"/>
            <a:r>
              <a:rPr lang="ar-SA" sz="5400" b="1" dirty="0" smtClean="0">
                <a:solidFill>
                  <a:srgbClr val="000066"/>
                </a:solidFill>
              </a:rPr>
              <a:t>وحدة الزمان والمكان</a:t>
            </a:r>
            <a:endParaRPr lang="en-US" sz="5400" dirty="0">
              <a:solidFill>
                <a:srgbClr val="000066"/>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50 - tiny cymbal tick.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1250 - tiny cymbal tick.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ched_accuracy3.wav"/>
                                        </p:tgtEl>
                                      </p:cMediaNode>
                                    </p:audio>
                                  </p:sub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5400000">
            <a:off x="3592249" y="-1592016"/>
            <a:ext cx="1959503" cy="5143536"/>
            <a:chOff x="633333" y="3181519"/>
            <a:chExt cx="8294738" cy="3099899"/>
          </a:xfrm>
          <a:noFill/>
        </p:grpSpPr>
        <p:sp>
          <p:nvSpPr>
            <p:cNvPr id="11" name="Rectangle 10"/>
            <p:cNvSpPr/>
            <p:nvPr/>
          </p:nvSpPr>
          <p:spPr>
            <a:xfrm>
              <a:off x="2071677" y="3286779"/>
              <a:ext cx="5214416" cy="2857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0249" name="Picture 10" descr="Westmort.wmf"/>
            <p:cNvPicPr>
              <a:picLocks noChangeAspect="1"/>
            </p:cNvPicPr>
            <p:nvPr/>
          </p:nvPicPr>
          <p:blipFill>
            <a:blip r:embed="rId5" cstate="print">
              <a:lum bright="40000" contrast="40000"/>
            </a:blip>
            <a:stretch>
              <a:fillRect/>
            </a:stretch>
          </p:blipFill>
          <p:spPr bwMode="auto">
            <a:xfrm rot="16200000">
              <a:off x="3230752" y="584100"/>
              <a:ext cx="3099899" cy="8294738"/>
            </a:xfrm>
            <a:prstGeom prst="roundRect">
              <a:avLst/>
            </a:prstGeom>
            <a:grpFill/>
            <a:ln w="9525">
              <a:noFill/>
              <a:miter lim="800000"/>
              <a:headEnd/>
              <a:tailEnd/>
            </a:ln>
          </p:spPr>
        </p:pic>
      </p:grpSp>
      <p:pic>
        <p:nvPicPr>
          <p:cNvPr id="10" name="Picture 9" descr="BANNR029.WMF"/>
          <p:cNvPicPr>
            <a:picLocks noChangeAspect="1"/>
          </p:cNvPicPr>
          <p:nvPr/>
        </p:nvPicPr>
        <p:blipFill>
          <a:blip r:embed="rId6" cstate="print"/>
          <a:stretch>
            <a:fillRect/>
          </a:stretch>
        </p:blipFill>
        <p:spPr bwMode="auto">
          <a:xfrm>
            <a:off x="109351" y="2000264"/>
            <a:ext cx="8925298" cy="4857760"/>
          </a:xfrm>
          <a:prstGeom prst="rect">
            <a:avLst/>
          </a:prstGeom>
          <a:noFill/>
          <a:ln w="9525">
            <a:noFill/>
            <a:miter lim="800000"/>
            <a:headEnd/>
            <a:tailEnd/>
          </a:ln>
        </p:spPr>
      </p:pic>
      <p:sp>
        <p:nvSpPr>
          <p:cNvPr id="14" name="Rectangle 13"/>
          <p:cNvSpPr>
            <a:spLocks noChangeArrowheads="1"/>
          </p:cNvSpPr>
          <p:nvPr/>
        </p:nvSpPr>
        <p:spPr bwMode="auto">
          <a:xfrm>
            <a:off x="428596" y="3204520"/>
            <a:ext cx="8286808" cy="2800767"/>
          </a:xfrm>
          <a:prstGeom prst="rect">
            <a:avLst/>
          </a:prstGeom>
          <a:noFill/>
          <a:ln w="9525">
            <a:noFill/>
            <a:miter lim="800000"/>
            <a:headEnd/>
            <a:tailEnd/>
          </a:ln>
        </p:spPr>
        <p:txBody>
          <a:bodyPr wrap="square" anchor="ctr">
            <a:spAutoFit/>
          </a:bodyPr>
          <a:lstStyle/>
          <a:p>
            <a:pPr algn="ctr" rtl="1"/>
            <a:r>
              <a:rPr lang="ar-SA" sz="4400" b="1" dirty="0" smtClean="0">
                <a:solidFill>
                  <a:srgbClr val="006600"/>
                </a:solidFill>
              </a:rPr>
              <a:t>تميّزها رغم صغرها بأن لها بداية، ووسطًا، ونهاية، ويمكن ملاحظة ذلك ومعرفة إجادة الكاتب أو إخفاقه في كل عنصر من العناصر السابقة. </a:t>
            </a:r>
            <a:endParaRPr lang="en-US" sz="4400" dirty="0">
              <a:solidFill>
                <a:srgbClr val="006600"/>
              </a:solidFill>
            </a:endParaRPr>
          </a:p>
        </p:txBody>
      </p:sp>
      <p:sp>
        <p:nvSpPr>
          <p:cNvPr id="12" name="مستطيل 11"/>
          <p:cNvSpPr/>
          <p:nvPr/>
        </p:nvSpPr>
        <p:spPr>
          <a:xfrm>
            <a:off x="2857488" y="357166"/>
            <a:ext cx="3500462" cy="1754326"/>
          </a:xfrm>
          <a:prstGeom prst="rect">
            <a:avLst/>
          </a:prstGeom>
        </p:spPr>
        <p:txBody>
          <a:bodyPr wrap="square">
            <a:spAutoFit/>
          </a:bodyPr>
          <a:lstStyle/>
          <a:p>
            <a:pPr algn="ctr"/>
            <a:r>
              <a:rPr lang="ar-SA" sz="5400" b="1" dirty="0" smtClean="0">
                <a:solidFill>
                  <a:srgbClr val="000066"/>
                </a:solidFill>
              </a:rPr>
              <a:t>البناء الفني الخاص</a:t>
            </a:r>
            <a:endParaRPr lang="en-US" sz="5400" dirty="0">
              <a:solidFill>
                <a:srgbClr val="000066"/>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50 - tiny cymbal tick.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1250 - tiny cymbal tick.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ched_accuracy3.wav"/>
                                        </p:tgtEl>
                                      </p:cMediaNode>
                                    </p:audio>
                                  </p:sub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5400000">
            <a:off x="3592249" y="-1592016"/>
            <a:ext cx="1959503" cy="5143536"/>
            <a:chOff x="633333" y="3181519"/>
            <a:chExt cx="8294738" cy="3099899"/>
          </a:xfrm>
          <a:noFill/>
        </p:grpSpPr>
        <p:sp>
          <p:nvSpPr>
            <p:cNvPr id="11" name="Rectangle 10"/>
            <p:cNvSpPr/>
            <p:nvPr/>
          </p:nvSpPr>
          <p:spPr>
            <a:xfrm>
              <a:off x="2071677" y="3286779"/>
              <a:ext cx="5214416" cy="2857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0249" name="Picture 10" descr="Westmort.wmf"/>
            <p:cNvPicPr>
              <a:picLocks noChangeAspect="1"/>
            </p:cNvPicPr>
            <p:nvPr/>
          </p:nvPicPr>
          <p:blipFill>
            <a:blip r:embed="rId5" cstate="print">
              <a:lum bright="40000" contrast="40000"/>
            </a:blip>
            <a:stretch>
              <a:fillRect/>
            </a:stretch>
          </p:blipFill>
          <p:spPr bwMode="auto">
            <a:xfrm rot="16200000">
              <a:off x="3230752" y="584100"/>
              <a:ext cx="3099899" cy="8294738"/>
            </a:xfrm>
            <a:prstGeom prst="roundRect">
              <a:avLst/>
            </a:prstGeom>
            <a:grpFill/>
            <a:ln w="9525">
              <a:noFill/>
              <a:miter lim="800000"/>
              <a:headEnd/>
              <a:tailEnd/>
            </a:ln>
          </p:spPr>
        </p:pic>
      </p:grpSp>
      <p:pic>
        <p:nvPicPr>
          <p:cNvPr id="10" name="Picture 9" descr="BANNR029.WMF"/>
          <p:cNvPicPr>
            <a:picLocks noChangeAspect="1"/>
          </p:cNvPicPr>
          <p:nvPr/>
        </p:nvPicPr>
        <p:blipFill>
          <a:blip r:embed="rId6" cstate="print"/>
          <a:stretch>
            <a:fillRect/>
          </a:stretch>
        </p:blipFill>
        <p:spPr bwMode="auto">
          <a:xfrm>
            <a:off x="109351" y="2000264"/>
            <a:ext cx="8925298" cy="4857760"/>
          </a:xfrm>
          <a:prstGeom prst="rect">
            <a:avLst/>
          </a:prstGeom>
          <a:noFill/>
          <a:ln w="9525">
            <a:noFill/>
            <a:miter lim="800000"/>
            <a:headEnd/>
            <a:tailEnd/>
          </a:ln>
        </p:spPr>
      </p:pic>
      <p:sp>
        <p:nvSpPr>
          <p:cNvPr id="14" name="Rectangle 13"/>
          <p:cNvSpPr>
            <a:spLocks noChangeArrowheads="1"/>
          </p:cNvSpPr>
          <p:nvPr/>
        </p:nvSpPr>
        <p:spPr bwMode="auto">
          <a:xfrm>
            <a:off x="428596" y="3204520"/>
            <a:ext cx="8286808" cy="2800767"/>
          </a:xfrm>
          <a:prstGeom prst="rect">
            <a:avLst/>
          </a:prstGeom>
          <a:noFill/>
          <a:ln w="9525">
            <a:noFill/>
            <a:miter lim="800000"/>
            <a:headEnd/>
            <a:tailEnd/>
          </a:ln>
        </p:spPr>
        <p:txBody>
          <a:bodyPr wrap="square" anchor="ctr">
            <a:spAutoFit/>
          </a:bodyPr>
          <a:lstStyle/>
          <a:p>
            <a:pPr algn="ctr" rtl="1"/>
            <a:r>
              <a:rPr lang="ar-SA" sz="4400" b="1" dirty="0" smtClean="0">
                <a:solidFill>
                  <a:srgbClr val="006600"/>
                </a:solidFill>
              </a:rPr>
              <a:t>تسعى القصة القصيرة إلى مزيد من التكثيف، والرمز في الأسلوب، حتى إنها لتبدو في بعض نماذجها قريبة في أسلوبها وبنائها اللغوي من لغة الشعر. </a:t>
            </a:r>
            <a:endParaRPr lang="en-US" sz="4400" dirty="0">
              <a:solidFill>
                <a:srgbClr val="006600"/>
              </a:solidFill>
            </a:endParaRPr>
          </a:p>
        </p:txBody>
      </p:sp>
      <p:sp>
        <p:nvSpPr>
          <p:cNvPr id="12" name="مستطيل 11"/>
          <p:cNvSpPr/>
          <p:nvPr/>
        </p:nvSpPr>
        <p:spPr>
          <a:xfrm>
            <a:off x="2928926" y="428604"/>
            <a:ext cx="3500462" cy="1200329"/>
          </a:xfrm>
          <a:prstGeom prst="rect">
            <a:avLst/>
          </a:prstGeom>
        </p:spPr>
        <p:txBody>
          <a:bodyPr wrap="square">
            <a:spAutoFit/>
          </a:bodyPr>
          <a:lstStyle/>
          <a:p>
            <a:pPr algn="ctr"/>
            <a:r>
              <a:rPr lang="ar-SA" sz="7200" b="1" dirty="0" smtClean="0">
                <a:solidFill>
                  <a:srgbClr val="000066"/>
                </a:solidFill>
              </a:rPr>
              <a:t>الإيجاز</a:t>
            </a:r>
            <a:endParaRPr lang="en-US" sz="7200" dirty="0">
              <a:solidFill>
                <a:srgbClr val="000066"/>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50 - tiny cymbal tick.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1250 - tiny cymbal tick.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ched_accuracy3.wav"/>
                                        </p:tgtEl>
                                      </p:cMediaNode>
                                    </p:audio>
                                  </p:sub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y computer.png"/>
          <p:cNvPicPr>
            <a:picLocks noChangeAspect="1"/>
          </p:cNvPicPr>
          <p:nvPr/>
        </p:nvPicPr>
        <p:blipFill>
          <a:blip r:embed="rId4" cstate="print">
            <a:lum bright="-20000" contrast="40000"/>
          </a:blip>
          <a:stretch>
            <a:fillRect/>
          </a:stretch>
        </p:blipFill>
        <p:spPr bwMode="auto">
          <a:xfrm>
            <a:off x="-252536" y="2132856"/>
            <a:ext cx="9900592" cy="1655763"/>
          </a:xfrm>
          <a:prstGeom prst="rect">
            <a:avLst/>
          </a:prstGeom>
          <a:noFill/>
          <a:ln w="9525">
            <a:noFill/>
            <a:miter lim="800000"/>
            <a:headEnd/>
            <a:tailEnd/>
          </a:ln>
        </p:spPr>
      </p:pic>
      <p:sp>
        <p:nvSpPr>
          <p:cNvPr id="3" name="TextBox 5"/>
          <p:cNvSpPr txBox="1"/>
          <p:nvPr/>
        </p:nvSpPr>
        <p:spPr>
          <a:xfrm flipH="1">
            <a:off x="503040" y="2453620"/>
            <a:ext cx="7574034" cy="830997"/>
          </a:xfrm>
          <a:prstGeom prst="rect">
            <a:avLst/>
          </a:prstGeom>
          <a:noFill/>
        </p:spPr>
        <p:txBody>
          <a:bodyPr wrap="square" rtlCol="1">
            <a:spAutoFit/>
          </a:bodyPr>
          <a:lstStyle/>
          <a:p>
            <a:pPr algn="ctr" rtl="1" fontAlgn="auto">
              <a:spcBef>
                <a:spcPts val="0"/>
              </a:spcBef>
              <a:spcAft>
                <a:spcPts val="0"/>
              </a:spcAft>
              <a:defRPr/>
            </a:pPr>
            <a:r>
              <a:rPr lang="ar-SA" sz="4800" b="1" dirty="0" smtClean="0">
                <a:solidFill>
                  <a:srgbClr val="0033CC"/>
                </a:solidFill>
              </a:rPr>
              <a:t>ثانياً: </a:t>
            </a:r>
            <a:r>
              <a:rPr lang="ar-SA" sz="4800" b="1" dirty="0" err="1" smtClean="0">
                <a:solidFill>
                  <a:srgbClr val="0033CC"/>
                </a:solidFill>
                <a:latin typeface="Times New Roman" pitchFamily="18" charset="0"/>
                <a:ea typeface="Calibri" pitchFamily="34" charset="0"/>
                <a:cs typeface="Times New Roman" pitchFamily="18" charset="0"/>
              </a:rPr>
              <a:t>الرواية </a:t>
            </a:r>
            <a:r>
              <a:rPr lang="ar-SA" sz="4800" b="1" dirty="0" smtClean="0">
                <a:solidFill>
                  <a:srgbClr val="0033CC"/>
                </a:solidFill>
                <a:latin typeface="Times New Roman" pitchFamily="18" charset="0"/>
                <a:ea typeface="Calibri" pitchFamily="34" charset="0"/>
                <a:cs typeface="Times New Roman" pitchFamily="18" charset="0"/>
              </a:rPr>
              <a:t>(القصة</a:t>
            </a:r>
            <a:r>
              <a:rPr lang="ar-SA" sz="4800" b="1" dirty="0" err="1" smtClean="0">
                <a:solidFill>
                  <a:srgbClr val="0033CC"/>
                </a:solidFill>
                <a:latin typeface="Times New Roman" pitchFamily="18" charset="0"/>
                <a:ea typeface="Calibri" pitchFamily="34" charset="0"/>
                <a:cs typeface="Times New Roman" pitchFamily="18" charset="0"/>
              </a:rPr>
              <a:t>):</a:t>
            </a:r>
            <a:r>
              <a:rPr lang="ar-SA" sz="4800" b="1" dirty="0" smtClean="0">
                <a:solidFill>
                  <a:srgbClr val="0033CC"/>
                </a:solidFill>
                <a:latin typeface="Times New Roman" pitchFamily="18" charset="0"/>
                <a:ea typeface="Calibri" pitchFamily="34" charset="0"/>
                <a:cs typeface="Times New Roman" pitchFamily="18" charset="0"/>
              </a:rPr>
              <a:t> </a:t>
            </a:r>
            <a:endParaRPr lang="en-US" sz="4800" dirty="0">
              <a:solidFill>
                <a:srgbClr val="0033CC"/>
              </a:solidFill>
              <a:latin typeface="+mn-lt"/>
              <a:cs typeface="+mn-cs"/>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55 - anvil being struck.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3"/>
                                          </p:stCondLst>
                                        </p:cTn>
                                        <p:tgtEl>
                                          <p:spTgt spid="3"/>
                                        </p:tgtEl>
                                      </p:cBhvr>
                                      <p:to x="100000" y="60000"/>
                                    </p:animScale>
                                    <p:animScale>
                                      <p:cBhvr>
                                        <p:cTn id="30" dur="42"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2" decel="50000">
                                          <p:stCondLst>
                                            <p:cond delay="335"/>
                                          </p:stCondLst>
                                        </p:cTn>
                                        <p:tgtEl>
                                          <p:spTgt spid="3"/>
                                        </p:tgtEl>
                                      </p:cBhvr>
                                      <p:to x="100000" y="100000"/>
                                    </p:animScale>
                                    <p:animScale>
                                      <p:cBhvr>
                                        <p:cTn id="33" dur="7">
                                          <p:stCondLst>
                                            <p:cond delay="411"/>
                                          </p:stCondLst>
                                        </p:cTn>
                                        <p:tgtEl>
                                          <p:spTgt spid="3"/>
                                        </p:tgtEl>
                                      </p:cBhvr>
                                      <p:to x="100000" y="90000"/>
                                    </p:animScale>
                                    <p:animScale>
                                      <p:cBhvr>
                                        <p:cTn id="34" dur="42"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2" decel="50000">
                                          <p:stCondLst>
                                            <p:cond delay="459"/>
                                          </p:stCondLst>
                                        </p:cTn>
                                        <p:tgtEl>
                                          <p:spTgt spid="3"/>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1740289"/>
            <a:ext cx="77152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000066"/>
                </a:solidFill>
                <a:effectLst/>
                <a:latin typeface="Times New Roman" pitchFamily="18" charset="0"/>
                <a:ea typeface="Calibri" pitchFamily="34" charset="0"/>
                <a:cs typeface="Times New Roman" pitchFamily="18" charset="0"/>
              </a:rPr>
              <a:t>الرواية (القصة): </a:t>
            </a:r>
            <a:r>
              <a:rPr kumimoji="0" lang="ar-SA" sz="4000" b="1"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تمتاز عن القصة القصيرة بطولها، وكثرة حوادثها، وتعدد شخصياتها، وإثارتها لقضية كبرى، أو عدد من القضايا التي تعبر عنها من خلال الحوادث أو الأشخاص، ومن المألوف أن يكون زمانها طويلاً ممتدًّا، </a:t>
            </a:r>
            <a:endParaRPr kumimoji="0" lang="ar-SA" sz="4400" b="0" i="0" u="none" strike="noStrike" cap="none" normalizeH="0" baseline="0" dirty="0" smtClean="0">
              <a:ln>
                <a:noFill/>
              </a:ln>
              <a:solidFill>
                <a:srgbClr val="663300"/>
              </a:solidFill>
              <a:effectLst/>
              <a:latin typeface="Arial" pitchFamily="34" charset="0"/>
              <a:cs typeface="Arial"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1000" fill="hold"/>
                                        <p:tgtEl>
                                          <p:spTgt spid="1025"/>
                                        </p:tgtEl>
                                        <p:attrNameLst>
                                          <p:attrName>ppt_w</p:attrName>
                                        </p:attrNameLst>
                                      </p:cBhvr>
                                      <p:tavLst>
                                        <p:tav tm="0">
                                          <p:val>
                                            <p:strVal val="#ppt_w+.3"/>
                                          </p:val>
                                        </p:tav>
                                        <p:tav tm="100000">
                                          <p:val>
                                            <p:strVal val="#ppt_w"/>
                                          </p:val>
                                        </p:tav>
                                      </p:tavLst>
                                    </p:anim>
                                    <p:anim calcmode="lin" valueType="num">
                                      <p:cBhvr>
                                        <p:cTn id="13" dur="1000" fill="hold"/>
                                        <p:tgtEl>
                                          <p:spTgt spid="1025"/>
                                        </p:tgtEl>
                                        <p:attrNameLst>
                                          <p:attrName>ppt_h</p:attrName>
                                        </p:attrNameLst>
                                      </p:cBhvr>
                                      <p:tavLst>
                                        <p:tav tm="0">
                                          <p:val>
                                            <p:strVal val="#ppt_h"/>
                                          </p:val>
                                        </p:tav>
                                        <p:tav tm="100000">
                                          <p:val>
                                            <p:strVal val="#ppt_h"/>
                                          </p:val>
                                        </p:tav>
                                      </p:tavLst>
                                    </p:anim>
                                    <p:animEffect transition="in" filter="fade">
                                      <p:cBhvr>
                                        <p:cTn id="14" dur="1000"/>
                                        <p:tgtEl>
                                          <p:spTgt spid="1025"/>
                                        </p:tgtEl>
                                      </p:cBhvr>
                                    </p:animEffect>
                                  </p:childTnLst>
                                  <p:subTnLst>
                                    <p:audio>
                                      <p:cMediaNode>
                                        <p:cTn display="0" masterRel="sameClick">
                                          <p:stCondLst>
                                            <p:cond evt="begin" delay="0">
                                              <p:tn val="10"/>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2267182"/>
            <a:ext cx="77152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بل ربما اتسع البعد </a:t>
            </a:r>
            <a:r>
              <a:rPr kumimoji="0" lang="ar-SA" sz="4000" b="1" i="0" u="none" strike="noStrike" cap="none" normalizeH="0" baseline="0" dirty="0" err="1" smtClean="0">
                <a:ln>
                  <a:noFill/>
                </a:ln>
                <a:solidFill>
                  <a:srgbClr val="663300"/>
                </a:solidFill>
                <a:effectLst/>
                <a:latin typeface="Times New Roman" pitchFamily="18" charset="0"/>
                <a:ea typeface="Calibri" pitchFamily="34" charset="0"/>
                <a:cs typeface="Times New Roman" pitchFamily="18" charset="0"/>
              </a:rPr>
              <a:t>الزماني</a:t>
            </a:r>
            <a:r>
              <a:rPr kumimoji="0" lang="ar-SA" sz="4000" b="1"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 فاستغرق عمر البطل أو أعمار أجيال متتابعة، وكذلك الشأن في البعد المكاني، فالرواية تتسع لأماكن عدة، وقد تنتقل حوادثها بين أماكن متباعدة. </a:t>
            </a:r>
            <a:endParaRPr kumimoji="0" lang="ar-SA" sz="4400" b="0" i="0" u="none" strike="noStrike" cap="none" normalizeH="0" baseline="0" dirty="0" smtClean="0">
              <a:ln>
                <a:noFill/>
              </a:ln>
              <a:solidFill>
                <a:srgbClr val="663300"/>
              </a:solidFill>
              <a:effectLst/>
              <a:latin typeface="Arial" pitchFamily="34" charset="0"/>
              <a:cs typeface="Arial"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1338488"/>
            <a:ext cx="77152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3600" b="1" dirty="0" smtClean="0">
                <a:solidFill>
                  <a:srgbClr val="663300"/>
                </a:solidFill>
              </a:rPr>
              <a:t>ومع اتساع بعديها </a:t>
            </a:r>
            <a:r>
              <a:rPr lang="ar-SA" sz="3600" b="1" dirty="0" err="1" smtClean="0">
                <a:solidFill>
                  <a:srgbClr val="663300"/>
                </a:solidFill>
              </a:rPr>
              <a:t>الزماني</a:t>
            </a:r>
            <a:r>
              <a:rPr lang="ar-SA" sz="3600" b="1" dirty="0" smtClean="0">
                <a:solidFill>
                  <a:srgbClr val="663300"/>
                </a:solidFill>
              </a:rPr>
              <a:t> والمكاني نجد حوادثها كثيرة متشابكة تمتد في خيوط كثيرة وتتفاعل مع شخصيات عديدة متباينة، وتتاح لكاتبها فرصة تحليل شخصياته من خلال مواقفها المتعددة وآرائها في تلك المواقف، كما تتاح له فرصة وصف مظهرها، وسلوكها وأحوالها النفسية والفكرية وظروفها الاجتماعية. </a:t>
            </a:r>
            <a:endParaRPr lang="en-US" sz="3600" dirty="0" smtClean="0">
              <a:solidFill>
                <a:srgbClr val="663300"/>
              </a:solidFill>
            </a:endParaRPr>
          </a:p>
          <a:p>
            <a:pPr algn="ctr" rtl="1"/>
            <a:endParaRPr lang="en-US" sz="36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2141529"/>
            <a:ext cx="77152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4000" b="1" dirty="0" smtClean="0">
                <a:solidFill>
                  <a:srgbClr val="663300"/>
                </a:solidFill>
              </a:rPr>
              <a:t>كذلك يتاح لكاتب الرواية وصف البيئة التي تجري فيها الحوادث وصفًا متأنيًا دقيقًا، بحيث يعيش القارئ في جو كل حدث، وفي الظروف الطبيعية التي تعيش فيها الشخصيات.  </a:t>
            </a:r>
            <a:endParaRPr lang="en-US" sz="40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2141529"/>
            <a:ext cx="77152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4000" b="1" dirty="0" smtClean="0">
                <a:solidFill>
                  <a:srgbClr val="663300"/>
                </a:solidFill>
              </a:rPr>
              <a:t>ويميل كثير من النقاد إلى استخدام مصطلح الرواية مرادفًا لمصطلح القصة لكثرة ما بينهما من تشابه، ولأن الفروق الفنية بينهما دقيقة جدًا. وهذا ما سرنا عليه هنا. </a:t>
            </a:r>
            <a:endParaRPr lang="en-US" sz="40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095597730629615321.png"/>
          <p:cNvPicPr>
            <a:picLocks noChangeAspect="1"/>
          </p:cNvPicPr>
          <p:nvPr/>
        </p:nvPicPr>
        <p:blipFill>
          <a:blip r:embed="rId4" cstate="print">
            <a:clrChange>
              <a:clrFrom>
                <a:srgbClr val="000000"/>
              </a:clrFrom>
              <a:clrTo>
                <a:srgbClr val="000000">
                  <a:alpha val="0"/>
                </a:srgbClr>
              </a:clrTo>
            </a:clrChange>
          </a:blip>
          <a:stretch>
            <a:fillRect/>
          </a:stretch>
        </p:blipFill>
        <p:spPr bwMode="auto">
          <a:xfrm>
            <a:off x="1524000" y="1447800"/>
            <a:ext cx="5791200" cy="2895600"/>
          </a:xfrm>
          <a:prstGeom prst="rect">
            <a:avLst/>
          </a:prstGeom>
          <a:noFill/>
          <a:ln w="9525">
            <a:noFill/>
            <a:miter lim="800000"/>
            <a:headEnd/>
            <a:tailEnd/>
          </a:ln>
        </p:spPr>
      </p:pic>
      <p:sp>
        <p:nvSpPr>
          <p:cNvPr id="3" name="مستطيل 2"/>
          <p:cNvSpPr>
            <a:spLocks noChangeArrowheads="1"/>
          </p:cNvSpPr>
          <p:nvPr/>
        </p:nvSpPr>
        <p:spPr bwMode="auto">
          <a:xfrm>
            <a:off x="2667000" y="2057400"/>
            <a:ext cx="4068743" cy="1200329"/>
          </a:xfrm>
          <a:prstGeom prst="rect">
            <a:avLst/>
          </a:prstGeom>
          <a:noFill/>
          <a:ln w="9525">
            <a:noFill/>
            <a:miter lim="800000"/>
            <a:headEnd/>
            <a:tailEnd/>
          </a:ln>
        </p:spPr>
        <p:txBody>
          <a:bodyPr wrap="none">
            <a:spAutoFit/>
          </a:bodyPr>
          <a:lstStyle/>
          <a:p>
            <a:pPr algn="ctr" rtl="1" fontAlgn="auto">
              <a:spcBef>
                <a:spcPts val="0"/>
              </a:spcBef>
              <a:spcAft>
                <a:spcPts val="0"/>
              </a:spcAft>
              <a:defRPr/>
            </a:pPr>
            <a:r>
              <a:rPr lang="ar-SA" sz="7200" b="1" dirty="0" smtClean="0">
                <a:solidFill>
                  <a:srgbClr val="0033CC"/>
                </a:solidFill>
              </a:rPr>
              <a:t>الدرس </a:t>
            </a:r>
            <a:r>
              <a:rPr lang="ar-EG" sz="7200" b="1" dirty="0" smtClean="0">
                <a:solidFill>
                  <a:srgbClr val="0033CC"/>
                </a:solidFill>
              </a:rPr>
              <a:t>الثاني</a:t>
            </a:r>
            <a:endParaRPr lang="en-US" sz="8000" b="1" dirty="0">
              <a:ln w="12700">
                <a:solidFill>
                  <a:schemeClr val="tx2">
                    <a:satMod val="155000"/>
                  </a:schemeClr>
                </a:solidFill>
                <a:prstDash val="solid"/>
              </a:ln>
              <a:solidFill>
                <a:srgbClr val="0033CC"/>
              </a:solidFill>
              <a:effectLst>
                <a:outerShdw blurRad="41275" dist="20320" dir="1800000" algn="tl" rotWithShape="0">
                  <a:srgbClr val="000000">
                    <a:alpha val="40000"/>
                  </a:srgbClr>
                </a:outerShdw>
              </a:effectLst>
              <a:latin typeface="Arial" charset="0"/>
              <a:cs typeface="Arial"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99 - barrup sound.wav"/>
                                        </p:tgtEl>
                                      </p:cMediaNode>
                                    </p:audio>
                                  </p:sub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0099 - barru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11"/>
          <p:cNvSpPr/>
          <p:nvPr/>
        </p:nvSpPr>
        <p:spPr>
          <a:xfrm>
            <a:off x="285720" y="1052736"/>
            <a:ext cx="8572560" cy="4572008"/>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5" name="Rectangle 1"/>
          <p:cNvSpPr>
            <a:spLocks noChangeArrowheads="1"/>
          </p:cNvSpPr>
          <p:nvPr/>
        </p:nvSpPr>
        <p:spPr bwMode="auto">
          <a:xfrm>
            <a:off x="642910" y="1481364"/>
            <a:ext cx="7715272" cy="3928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4000" b="1" dirty="0" smtClean="0">
                <a:solidFill>
                  <a:srgbClr val="663300"/>
                </a:solidFill>
              </a:rPr>
              <a:t>والقصة بنوعيها تقوم على العناصر التالية: الفكرة، الحوادث، الشخصيات، الحبكة الفنية، الزمان والمكان، والحوار. وسوف نعرض لكل واحد منها دراسة توضحه وتعين على استيعاب مفرداته، والإفادة من ذلك في نقد القصة. </a:t>
            </a:r>
            <a:endParaRPr lang="en-US" sz="40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strVal val="#ppt_w+.3"/>
                                          </p:val>
                                        </p:tav>
                                        <p:tav tm="100000">
                                          <p:val>
                                            <p:strVal val="#ppt_w"/>
                                          </p:val>
                                        </p:tav>
                                      </p:tavLst>
                                    </p:anim>
                                    <p:anim calcmode="lin" valueType="num">
                                      <p:cBhvr>
                                        <p:cTn id="8" dur="1000" fill="hold"/>
                                        <p:tgtEl>
                                          <p:spTgt spid="1025"/>
                                        </p:tgtEl>
                                        <p:attrNameLst>
                                          <p:attrName>ppt_h</p:attrName>
                                        </p:attrNameLst>
                                      </p:cBhvr>
                                      <p:tavLst>
                                        <p:tav tm="0">
                                          <p:val>
                                            <p:strVal val="#ppt_h"/>
                                          </p:val>
                                        </p:tav>
                                        <p:tav tm="100000">
                                          <p:val>
                                            <p:strVal val="#ppt_h"/>
                                          </p:val>
                                        </p:tav>
                                      </p:tavLst>
                                    </p:anim>
                                    <p:animEffect transition="in" filter="fade">
                                      <p:cBhvr>
                                        <p:cTn id="9" dur="10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طيور البح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751023" y="1785926"/>
            <a:ext cx="6392877" cy="2928958"/>
          </a:xfrm>
          <a:prstGeom prst="cloudCallout">
            <a:avLst>
              <a:gd name="adj1" fmla="val -19039"/>
              <a:gd name="adj2" fmla="val 46521"/>
            </a:avLst>
          </a:prstGeom>
          <a:blipFill>
            <a:blip r:embed="rId4" cstate="print">
              <a:lum bright="10000" contrast="40000"/>
            </a:blip>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p:nvPr/>
        </p:nvSpPr>
        <p:spPr>
          <a:xfrm rot="20988690">
            <a:off x="2467208" y="2502915"/>
            <a:ext cx="4175125" cy="1200329"/>
          </a:xfrm>
          <a:prstGeom prst="rect">
            <a:avLst/>
          </a:prstGeom>
        </p:spPr>
        <p:txBody>
          <a:bodyPr>
            <a:spAutoFit/>
          </a:bodyPr>
          <a:lstStyle/>
          <a:p>
            <a:pPr algn="ctr" rtl="1"/>
            <a:r>
              <a:rPr lang="ar-SA" sz="7200" b="1" dirty="0" smtClean="0">
                <a:solidFill>
                  <a:srgbClr val="663300"/>
                </a:solidFill>
              </a:rPr>
              <a:t>نشاط محلول </a:t>
            </a:r>
            <a:endParaRPr lang="en-US" sz="72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nip Diagonal Corner Rectangle 17"/>
          <p:cNvSpPr/>
          <p:nvPr/>
        </p:nvSpPr>
        <p:spPr>
          <a:xfrm>
            <a:off x="285720" y="1549407"/>
            <a:ext cx="8572559" cy="366554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0" name="Rectangle 19"/>
          <p:cNvSpPr/>
          <p:nvPr/>
        </p:nvSpPr>
        <p:spPr>
          <a:xfrm>
            <a:off x="928662" y="2214554"/>
            <a:ext cx="7429552" cy="2585323"/>
          </a:xfrm>
          <a:prstGeom prst="rect">
            <a:avLst/>
          </a:prstGeom>
        </p:spPr>
        <p:txBody>
          <a:bodyPr wrap="square">
            <a:spAutoFit/>
          </a:bodyPr>
          <a:lstStyle/>
          <a:p>
            <a:pPr algn="ctr" rtl="1"/>
            <a:r>
              <a:rPr lang="ar-SA" sz="5400" b="1" dirty="0" smtClean="0">
                <a:solidFill>
                  <a:srgbClr val="800000"/>
                </a:solidFill>
              </a:rPr>
              <a:t>نفّذ النشاط بمفردك، ثم قارن إجابتك بالحل الصحيح آخر الوحدة. </a:t>
            </a:r>
            <a:endParaRPr lang="en-US" sz="5400" dirty="0">
              <a:solidFill>
                <a:srgbClr val="8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2.5"/>
                                          </p:val>
                                        </p:tav>
                                        <p:tav tm="100000">
                                          <p:val>
                                            <p:strVal val="#ppt_w"/>
                                          </p:val>
                                        </p:tav>
                                      </p:tavLst>
                                    </p:anim>
                                    <p:anim calcmode="lin" valueType="num">
                                      <p:cBhvr>
                                        <p:cTn id="8" dur="500" fill="hold"/>
                                        <p:tgtEl>
                                          <p:spTgt spid="18"/>
                                        </p:tgtEl>
                                        <p:attrNameLst>
                                          <p:attrName>ppt_h</p:attrName>
                                        </p:attrNameLst>
                                      </p:cBhvr>
                                      <p:tavLst>
                                        <p:tav tm="0">
                                          <p:val>
                                            <p:strVal val="#ppt_h*0.01"/>
                                          </p:val>
                                        </p:tav>
                                        <p:tav tm="100000">
                                          <p:val>
                                            <p:strVal val="#ppt_h"/>
                                          </p:val>
                                        </p:tav>
                                      </p:tavLst>
                                    </p:anim>
                                    <p:anim calcmode="lin" valueType="num">
                                      <p:cBhvr>
                                        <p:cTn id="9" dur="500" fill="hold"/>
                                        <p:tgtEl>
                                          <p:spTgt spid="18"/>
                                        </p:tgtEl>
                                        <p:attrNameLst>
                                          <p:attrName>ppt_x</p:attrName>
                                        </p:attrNameLst>
                                      </p:cBhvr>
                                      <p:tavLst>
                                        <p:tav tm="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h+1"/>
                                          </p:val>
                                        </p:tav>
                                        <p:tav tm="100000">
                                          <p:val>
                                            <p:strVal val="#ppt_y"/>
                                          </p:val>
                                        </p:tav>
                                      </p:tavLst>
                                    </p:anim>
                                    <p:animEffect transition="in" filter="fade">
                                      <p:cBhvr>
                                        <p:cTn id="11"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2" presetID="58" presetClass="entr" presetSubtype="0" accel="10000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ppt_w*2.5"/>
                                          </p:val>
                                        </p:tav>
                                        <p:tav tm="100000">
                                          <p:val>
                                            <p:strVal val="#ppt_w"/>
                                          </p:val>
                                        </p:tav>
                                      </p:tavLst>
                                    </p:anim>
                                    <p:anim calcmode="lin" valueType="num">
                                      <p:cBhvr>
                                        <p:cTn id="15" dur="500" fill="hold"/>
                                        <p:tgtEl>
                                          <p:spTgt spid="20"/>
                                        </p:tgtEl>
                                        <p:attrNameLst>
                                          <p:attrName>ppt_h</p:attrName>
                                        </p:attrNameLst>
                                      </p:cBhvr>
                                      <p:tavLst>
                                        <p:tav tm="0">
                                          <p:val>
                                            <p:strVal val="#ppt_h*0.01"/>
                                          </p:val>
                                        </p:tav>
                                        <p:tav tm="100000">
                                          <p:val>
                                            <p:strVal val="#ppt_h"/>
                                          </p:val>
                                        </p:tav>
                                      </p:tavLst>
                                    </p:anim>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h+1"/>
                                          </p:val>
                                        </p:tav>
                                        <p:tav tm="100000">
                                          <p:val>
                                            <p:strVal val="#ppt_y"/>
                                          </p:val>
                                        </p:tav>
                                      </p:tavLst>
                                    </p:anim>
                                    <p:animEffect transition="in" filter="fade">
                                      <p:cBhvr>
                                        <p:cTn id="18" dur="500"/>
                                        <p:tgtEl>
                                          <p:spTgt spid="20"/>
                                        </p:tgtEl>
                                      </p:cBhvr>
                                    </p:animEffect>
                                  </p:childTnLst>
                                  <p:subTnLst>
                                    <p:audio>
                                      <p:cMediaNode>
                                        <p:cTn display="0" masterRel="sameClick">
                                          <p:stCondLst>
                                            <p:cond evt="begin" delay="0">
                                              <p:tn val="12"/>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9"/>
          <p:cNvSpPr/>
          <p:nvPr/>
        </p:nvSpPr>
        <p:spPr>
          <a:xfrm>
            <a:off x="285720" y="1071546"/>
            <a:ext cx="8683657" cy="2786082"/>
          </a:xfrm>
          <a:prstGeom prst="roundRect">
            <a:avLst/>
          </a:prstGeom>
          <a:solidFill>
            <a:srgbClr val="800000"/>
          </a:solidFill>
        </p:spPr>
        <p:style>
          <a:lnRef idx="0">
            <a:schemeClr val="accent6"/>
          </a:lnRef>
          <a:fillRef idx="3">
            <a:schemeClr val="accent6"/>
          </a:fillRef>
          <a:effectRef idx="3">
            <a:schemeClr val="accent6"/>
          </a:effectRef>
          <a:fontRef idx="minor">
            <a:schemeClr val="lt1"/>
          </a:fontRef>
        </p:style>
        <p:txBody>
          <a:bodyPr rtlCol="1" anchor="ctr"/>
          <a:lstStyle/>
          <a:p>
            <a:pPr algn="ctr" rtl="1" fontAlgn="auto">
              <a:spcBef>
                <a:spcPts val="0"/>
              </a:spcBef>
              <a:spcAft>
                <a:spcPts val="0"/>
              </a:spcAft>
              <a:defRPr/>
            </a:pPr>
            <a:endParaRPr lang="ar-EG" dirty="0"/>
          </a:p>
        </p:txBody>
      </p:sp>
      <p:sp>
        <p:nvSpPr>
          <p:cNvPr id="3" name="Rectangle 10"/>
          <p:cNvSpPr>
            <a:spLocks noChangeArrowheads="1"/>
          </p:cNvSpPr>
          <p:nvPr/>
        </p:nvSpPr>
        <p:spPr bwMode="auto">
          <a:xfrm>
            <a:off x="357158" y="1748371"/>
            <a:ext cx="8572560" cy="1569660"/>
          </a:xfrm>
          <a:prstGeom prst="rect">
            <a:avLst/>
          </a:prstGeom>
          <a:noFill/>
          <a:ln w="9525">
            <a:noFill/>
            <a:miter lim="800000"/>
            <a:headEnd/>
            <a:tailEnd/>
          </a:ln>
        </p:spPr>
        <p:txBody>
          <a:bodyPr wrap="square">
            <a:spAutoFit/>
          </a:bodyPr>
          <a:lstStyle/>
          <a:p>
            <a:pPr algn="ctr" rtl="1"/>
            <a:r>
              <a:rPr lang="ar-SA" sz="4800" b="1" dirty="0" smtClean="0">
                <a:solidFill>
                  <a:srgbClr val="FFFF00"/>
                </a:solidFill>
              </a:rPr>
              <a:t>من قصة (</a:t>
            </a:r>
            <a:r>
              <a:rPr lang="ar-SA" sz="4800" b="1" dirty="0" smtClean="0">
                <a:solidFill>
                  <a:schemeClr val="bg1"/>
                </a:solidFill>
              </a:rPr>
              <a:t>عندما يستيقظ الضمير</a:t>
            </a:r>
            <a:r>
              <a:rPr lang="ar-SA" sz="4800" b="1" dirty="0" smtClean="0">
                <a:solidFill>
                  <a:srgbClr val="FFFF00"/>
                </a:solidFill>
              </a:rPr>
              <a:t>) لعبد العزيز أحمد ساب</a:t>
            </a:r>
            <a:r>
              <a:rPr lang="ar-SA" sz="4800" b="1" baseline="30000" dirty="0" smtClean="0">
                <a:solidFill>
                  <a:srgbClr val="FFFF00"/>
                </a:solidFill>
              </a:rPr>
              <a:t>(1)</a:t>
            </a:r>
            <a:endParaRPr lang="en-US" sz="4800" dirty="0" smtClean="0">
              <a:solidFill>
                <a:srgbClr val="FFFF00"/>
              </a:solidFill>
            </a:endParaRPr>
          </a:p>
        </p:txBody>
      </p:sp>
      <p:sp>
        <p:nvSpPr>
          <p:cNvPr id="4" name="Rectangle 8" descr="plasticstripes_underwater_widescreen"/>
          <p:cNvSpPr>
            <a:spLocks noChangeArrowheads="1"/>
          </p:cNvSpPr>
          <p:nvPr/>
        </p:nvSpPr>
        <p:spPr bwMode="auto">
          <a:xfrm>
            <a:off x="377825" y="4995878"/>
            <a:ext cx="8377238" cy="1362080"/>
          </a:xfrm>
          <a:prstGeom prst="rect">
            <a:avLst/>
          </a:prstGeom>
          <a:blipFill dpi="0" rotWithShape="1">
            <a:blip r:embed="rId5" cstate="print"/>
            <a:srcRect/>
            <a:stretch>
              <a:fillRect/>
            </a:stretch>
          </a:blipFill>
          <a:ln w="9525">
            <a:noFill/>
            <a:miter lim="800000"/>
            <a:headEnd/>
            <a:tailEnd/>
          </a:ln>
        </p:spPr>
        <p:txBody>
          <a:bodyPr wrap="none" anchor="ctr"/>
          <a:lstStyle/>
          <a:p>
            <a:pPr algn="ctr"/>
            <a:endParaRPr lang="ar-EG" sz="4400" b="1">
              <a:latin typeface="Calibri" pitchFamily="34" charset="0"/>
            </a:endParaRPr>
          </a:p>
        </p:txBody>
      </p:sp>
      <p:sp>
        <p:nvSpPr>
          <p:cNvPr id="5" name="TextBox 14"/>
          <p:cNvSpPr txBox="1">
            <a:spLocks noChangeArrowheads="1"/>
          </p:cNvSpPr>
          <p:nvPr/>
        </p:nvSpPr>
        <p:spPr bwMode="auto">
          <a:xfrm>
            <a:off x="468313" y="5211778"/>
            <a:ext cx="7991475" cy="954107"/>
          </a:xfrm>
          <a:prstGeom prst="rect">
            <a:avLst/>
          </a:prstGeom>
          <a:noFill/>
          <a:ln w="9525">
            <a:noFill/>
            <a:miter lim="800000"/>
            <a:headEnd/>
            <a:tailEnd/>
          </a:ln>
        </p:spPr>
        <p:txBody>
          <a:bodyPr>
            <a:spAutoFit/>
          </a:bodyPr>
          <a:lstStyle/>
          <a:p>
            <a:pPr algn="ctr" rtl="1"/>
            <a:r>
              <a:rPr lang="ar-SA" sz="2800" b="1" baseline="30000" dirty="0" smtClean="0"/>
              <a:t>(1)</a:t>
            </a:r>
            <a:r>
              <a:rPr lang="ar-EG" sz="2800" b="1" dirty="0" smtClean="0"/>
              <a:t> </a:t>
            </a:r>
            <a:r>
              <a:rPr lang="ar-SA" sz="2800" b="1" dirty="0" smtClean="0"/>
              <a:t>موسوعة الأدب السعودي الحديث –القصة القصيرة </a:t>
            </a:r>
            <a:r>
              <a:rPr lang="ar-SA" sz="2800" b="1" dirty="0" err="1" smtClean="0"/>
              <a:t>د</a:t>
            </a:r>
            <a:r>
              <a:rPr lang="ar-SA" sz="2800" b="1" dirty="0" smtClean="0"/>
              <a:t>. معجب بن سعيد </a:t>
            </a:r>
            <a:r>
              <a:rPr lang="ar-SA" sz="2800" b="1" dirty="0" err="1" smtClean="0"/>
              <a:t>الزهراني</a:t>
            </a:r>
            <a:r>
              <a:rPr lang="ar-SA" sz="2800" b="1" dirty="0" smtClean="0"/>
              <a:t>. </a:t>
            </a:r>
            <a:endParaRPr lang="en-US" sz="2800" dirty="0"/>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push.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laser.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MC011.WMF"/>
          <p:cNvPicPr>
            <a:picLocks noChangeAspect="1"/>
          </p:cNvPicPr>
          <p:nvPr/>
        </p:nvPicPr>
        <p:blipFill>
          <a:blip r:embed="rId4" cstate="print"/>
          <a:stretch>
            <a:fillRect/>
          </a:stretch>
        </p:blipFill>
        <p:spPr bwMode="auto">
          <a:xfrm flipH="1">
            <a:off x="285720" y="115887"/>
            <a:ext cx="8572559" cy="6485657"/>
          </a:xfrm>
          <a:prstGeom prst="rect">
            <a:avLst/>
          </a:prstGeom>
          <a:noFill/>
          <a:ln w="9525">
            <a:noFill/>
            <a:miter lim="800000"/>
            <a:headEnd/>
            <a:tailEnd/>
          </a:ln>
        </p:spPr>
      </p:pic>
      <p:sp>
        <p:nvSpPr>
          <p:cNvPr id="6" name="Rectangle 5"/>
          <p:cNvSpPr>
            <a:spLocks noChangeArrowheads="1"/>
          </p:cNvSpPr>
          <p:nvPr/>
        </p:nvSpPr>
        <p:spPr bwMode="auto">
          <a:xfrm>
            <a:off x="714348" y="1071546"/>
            <a:ext cx="7891489" cy="4401205"/>
          </a:xfrm>
          <a:prstGeom prst="rect">
            <a:avLst/>
          </a:prstGeom>
          <a:noFill/>
          <a:ln w="9525">
            <a:noFill/>
            <a:miter lim="800000"/>
            <a:headEnd/>
            <a:tailEnd/>
          </a:ln>
        </p:spPr>
        <p:txBody>
          <a:bodyPr wrap="square">
            <a:spAutoFit/>
          </a:bodyPr>
          <a:lstStyle/>
          <a:p>
            <a:pPr algn="ctr" rtl="1"/>
            <a:r>
              <a:rPr lang="ar-SA" sz="4000" b="1" dirty="0" smtClean="0">
                <a:solidFill>
                  <a:srgbClr val="0033CC"/>
                </a:solidFill>
              </a:rPr>
              <a:t>مضى الليل إلا أقله، ومازال عصام، يتقلب على فراش القلق والأسى، لقد مضى عليه زمان طويل لم يذق فيه للنوم طعمًا...</a:t>
            </a:r>
            <a:endParaRPr lang="en-US" sz="4000" dirty="0" smtClean="0">
              <a:solidFill>
                <a:srgbClr val="0033CC"/>
              </a:solidFill>
            </a:endParaRPr>
          </a:p>
          <a:p>
            <a:pPr algn="ctr" rtl="1"/>
            <a:r>
              <a:rPr lang="ar-SA" sz="4000" b="1" dirty="0" smtClean="0">
                <a:solidFill>
                  <a:srgbClr val="0033CC"/>
                </a:solidFill>
              </a:rPr>
              <a:t>إن الساعة تقارب الواحدة ليلاً، وهو مازال قلقًا في فراشه... إنه يحب الناس، ويحب أن يساعدهم ما استطاع إلى ذلك سبيلاً، ولكن الناس بالنسبة له على عكس ذلك...</a:t>
            </a:r>
            <a:endParaRPr lang="en-US" sz="4000" dirty="0" smtClean="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MC011.WMF"/>
          <p:cNvPicPr>
            <a:picLocks noChangeAspect="1"/>
          </p:cNvPicPr>
          <p:nvPr/>
        </p:nvPicPr>
        <p:blipFill>
          <a:blip r:embed="rId4" cstate="print"/>
          <a:stretch>
            <a:fillRect/>
          </a:stretch>
        </p:blipFill>
        <p:spPr bwMode="auto">
          <a:xfrm flipH="1">
            <a:off x="285720" y="115887"/>
            <a:ext cx="8572559" cy="6485657"/>
          </a:xfrm>
          <a:prstGeom prst="rect">
            <a:avLst/>
          </a:prstGeom>
          <a:noFill/>
          <a:ln w="9525">
            <a:noFill/>
            <a:miter lim="800000"/>
            <a:headEnd/>
            <a:tailEnd/>
          </a:ln>
        </p:spPr>
      </p:pic>
      <p:sp>
        <p:nvSpPr>
          <p:cNvPr id="6" name="Rectangle 5"/>
          <p:cNvSpPr>
            <a:spLocks noChangeArrowheads="1"/>
          </p:cNvSpPr>
          <p:nvPr/>
        </p:nvSpPr>
        <p:spPr bwMode="auto">
          <a:xfrm>
            <a:off x="714348" y="1071546"/>
            <a:ext cx="7891489" cy="4401205"/>
          </a:xfrm>
          <a:prstGeom prst="rect">
            <a:avLst/>
          </a:prstGeom>
          <a:noFill/>
          <a:ln w="9525">
            <a:noFill/>
            <a:miter lim="800000"/>
            <a:headEnd/>
            <a:tailEnd/>
          </a:ln>
        </p:spPr>
        <p:txBody>
          <a:bodyPr wrap="square">
            <a:spAutoFit/>
          </a:bodyPr>
          <a:lstStyle/>
          <a:p>
            <a:pPr algn="ctr" rtl="1"/>
            <a:r>
              <a:rPr lang="ar-SA" sz="4000" b="1" dirty="0" smtClean="0">
                <a:solidFill>
                  <a:srgbClr val="0033CC"/>
                </a:solidFill>
              </a:rPr>
              <a:t>إن عصامًا لم ير في حياته يومًا سعيدًا منذ .. منذ ماذا؟ فعصام يذكر أن في حياته كثيرًا من أيام السعادة والهناء، كان ذلك في الماضي... هل يذكر عصام ذلك؟ </a:t>
            </a:r>
            <a:endParaRPr lang="en-US" sz="4000" dirty="0" smtClean="0">
              <a:solidFill>
                <a:srgbClr val="0033CC"/>
              </a:solidFill>
            </a:endParaRPr>
          </a:p>
          <a:p>
            <a:pPr algn="ctr"/>
            <a:r>
              <a:rPr lang="ar-SA" sz="4000" b="1" dirty="0" smtClean="0">
                <a:solidFill>
                  <a:srgbClr val="0033CC"/>
                </a:solidFill>
              </a:rPr>
              <a:t>نعم، إنه يذكر كل شيء، يذكر الماضي الجميل، ماضي طفولته البكر حينما كان يمرح ويلعب ويلهو بين أحضان والديه...</a:t>
            </a:r>
            <a:endParaRPr lang="en-US" sz="4000" dirty="0" smtClean="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MC011.WMF"/>
          <p:cNvPicPr>
            <a:picLocks noChangeAspect="1"/>
          </p:cNvPicPr>
          <p:nvPr/>
        </p:nvPicPr>
        <p:blipFill>
          <a:blip r:embed="rId4" cstate="print"/>
          <a:stretch>
            <a:fillRect/>
          </a:stretch>
        </p:blipFill>
        <p:spPr bwMode="auto">
          <a:xfrm flipH="1">
            <a:off x="285720" y="115887"/>
            <a:ext cx="8572559" cy="6485657"/>
          </a:xfrm>
          <a:prstGeom prst="rect">
            <a:avLst/>
          </a:prstGeom>
          <a:noFill/>
          <a:ln w="9525">
            <a:noFill/>
            <a:miter lim="800000"/>
            <a:headEnd/>
            <a:tailEnd/>
          </a:ln>
        </p:spPr>
      </p:pic>
      <p:sp>
        <p:nvSpPr>
          <p:cNvPr id="6" name="Rectangle 5"/>
          <p:cNvSpPr>
            <a:spLocks noChangeArrowheads="1"/>
          </p:cNvSpPr>
          <p:nvPr/>
        </p:nvSpPr>
        <p:spPr bwMode="auto">
          <a:xfrm>
            <a:off x="714348" y="1473347"/>
            <a:ext cx="7891489" cy="3170099"/>
          </a:xfrm>
          <a:prstGeom prst="rect">
            <a:avLst/>
          </a:prstGeom>
          <a:noFill/>
          <a:ln w="9525">
            <a:noFill/>
            <a:miter lim="800000"/>
            <a:headEnd/>
            <a:tailEnd/>
          </a:ln>
        </p:spPr>
        <p:txBody>
          <a:bodyPr wrap="square">
            <a:spAutoFit/>
          </a:bodyPr>
          <a:lstStyle/>
          <a:p>
            <a:pPr algn="ctr" rtl="1"/>
            <a:r>
              <a:rPr lang="ar-SA" sz="4000" b="1" dirty="0" smtClean="0">
                <a:solidFill>
                  <a:srgbClr val="0033CC"/>
                </a:solidFill>
              </a:rPr>
              <a:t>وهل </a:t>
            </a:r>
            <a:r>
              <a:rPr lang="ar-SA" sz="4000" b="1" dirty="0" err="1" smtClean="0">
                <a:solidFill>
                  <a:srgbClr val="0033CC"/>
                </a:solidFill>
              </a:rPr>
              <a:t>لك</a:t>
            </a:r>
            <a:r>
              <a:rPr lang="ar-SA" sz="4000" b="1" dirty="0" smtClean="0">
                <a:solidFill>
                  <a:srgbClr val="0033CC"/>
                </a:solidFill>
              </a:rPr>
              <a:t> والدان يا عصام؟ وهل هما على قيد الحياة يا عصام؟ وأين هما الآن يا عصام؟! أين هما؟ سؤال غريب، بل أسئلة غريبة تلاحقت على عصام، واشتد من أجلها خفقان قلبه واضطربت نفسه... </a:t>
            </a:r>
            <a:endParaRPr lang="en-US" sz="4000" dirty="0" smtClean="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MC011.WMF"/>
          <p:cNvPicPr>
            <a:picLocks noChangeAspect="1"/>
          </p:cNvPicPr>
          <p:nvPr/>
        </p:nvPicPr>
        <p:blipFill>
          <a:blip r:embed="rId4" cstate="print"/>
          <a:stretch>
            <a:fillRect/>
          </a:stretch>
        </p:blipFill>
        <p:spPr bwMode="auto">
          <a:xfrm flipH="1">
            <a:off x="285720" y="115887"/>
            <a:ext cx="8572559" cy="6485657"/>
          </a:xfrm>
          <a:prstGeom prst="rect">
            <a:avLst/>
          </a:prstGeom>
          <a:noFill/>
          <a:ln w="9525">
            <a:noFill/>
            <a:miter lim="800000"/>
            <a:headEnd/>
            <a:tailEnd/>
          </a:ln>
        </p:spPr>
      </p:pic>
      <p:sp>
        <p:nvSpPr>
          <p:cNvPr id="6" name="Rectangle 5"/>
          <p:cNvSpPr>
            <a:spLocks noChangeArrowheads="1"/>
          </p:cNvSpPr>
          <p:nvPr/>
        </p:nvSpPr>
        <p:spPr bwMode="auto">
          <a:xfrm>
            <a:off x="714348" y="1990074"/>
            <a:ext cx="7891489" cy="1938992"/>
          </a:xfrm>
          <a:prstGeom prst="rect">
            <a:avLst/>
          </a:prstGeom>
          <a:noFill/>
          <a:ln w="9525">
            <a:noFill/>
            <a:miter lim="800000"/>
            <a:headEnd/>
            <a:tailEnd/>
          </a:ln>
        </p:spPr>
        <p:txBody>
          <a:bodyPr wrap="square">
            <a:spAutoFit/>
          </a:bodyPr>
          <a:lstStyle/>
          <a:p>
            <a:pPr algn="ctr" rtl="1"/>
            <a:r>
              <a:rPr lang="ar-SA" sz="4000" b="1" dirty="0" smtClean="0">
                <a:solidFill>
                  <a:srgbClr val="0033CC"/>
                </a:solidFill>
              </a:rPr>
              <a:t>أين هما؟ وماذا كان موقفي منهما؟ ترددت هذه الكلمات في ذهن عصام وهو يتقلب على فراش القلق والأسى في داره. </a:t>
            </a:r>
            <a:endParaRPr lang="en-US" sz="4000" dirty="0" smtClean="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NNR028.WMF"/>
          <p:cNvPicPr>
            <a:picLocks noChangeAspect="1"/>
          </p:cNvPicPr>
          <p:nvPr/>
        </p:nvPicPr>
        <p:blipFill>
          <a:blip r:embed="rId4" cstate="print"/>
          <a:stretch>
            <a:fillRect/>
          </a:stretch>
        </p:blipFill>
        <p:spPr bwMode="auto">
          <a:xfrm>
            <a:off x="357158" y="2071678"/>
            <a:ext cx="8429684" cy="1857388"/>
          </a:xfrm>
          <a:prstGeom prst="rect">
            <a:avLst/>
          </a:prstGeom>
          <a:effectLst>
            <a:innerShdw blurRad="774700">
              <a:srgbClr val="FF0000"/>
            </a:innerShdw>
          </a:effectLst>
        </p:spPr>
      </p:pic>
      <p:sp>
        <p:nvSpPr>
          <p:cNvPr id="12" name="TextBox 11"/>
          <p:cNvSpPr txBox="1">
            <a:spLocks noChangeArrowheads="1"/>
          </p:cNvSpPr>
          <p:nvPr/>
        </p:nvSpPr>
        <p:spPr bwMode="auto">
          <a:xfrm>
            <a:off x="684212" y="2516683"/>
            <a:ext cx="7745440" cy="830997"/>
          </a:xfrm>
          <a:prstGeom prst="rect">
            <a:avLst/>
          </a:prstGeom>
          <a:noFill/>
          <a:ln w="9525">
            <a:noFill/>
            <a:miter lim="800000"/>
            <a:headEnd/>
            <a:tailEnd/>
          </a:ln>
        </p:spPr>
        <p:txBody>
          <a:bodyPr wrap="square">
            <a:spAutoFit/>
          </a:bodyPr>
          <a:lstStyle/>
          <a:p>
            <a:pPr algn="ctr" rtl="1"/>
            <a:r>
              <a:rPr lang="ar-SA" sz="4800" b="1" dirty="0" smtClean="0">
                <a:solidFill>
                  <a:srgbClr val="0033CC"/>
                </a:solidFill>
              </a:rPr>
              <a:t>اقرأ المقاطع السابقة، وأجب عما يلي: </a:t>
            </a:r>
            <a:endParaRPr lang="en-US" sz="4800" dirty="0">
              <a:solidFill>
                <a:srgbClr val="0033CC"/>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button1.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cached_butt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CKMC120.WMF"/>
          <p:cNvPicPr>
            <a:picLocks noChangeAspect="1"/>
          </p:cNvPicPr>
          <p:nvPr/>
        </p:nvPicPr>
        <p:blipFill>
          <a:blip r:embed="rId6" cstate="print">
            <a:lum contrast="40000"/>
          </a:blip>
          <a:stretch>
            <a:fillRect/>
          </a:stretch>
        </p:blipFill>
        <p:spPr bwMode="auto">
          <a:xfrm>
            <a:off x="357158" y="214290"/>
            <a:ext cx="8786842" cy="1516440"/>
          </a:xfrm>
          <a:prstGeom prst="rect">
            <a:avLst/>
          </a:prstGeom>
          <a:noFill/>
          <a:ln w="9525">
            <a:noFill/>
            <a:miter lim="800000"/>
            <a:headEnd/>
            <a:tailEnd/>
          </a:ln>
        </p:spPr>
      </p:pic>
      <p:sp>
        <p:nvSpPr>
          <p:cNvPr id="10" name="Rectangle 2"/>
          <p:cNvSpPr>
            <a:spLocks noChangeArrowheads="1"/>
          </p:cNvSpPr>
          <p:nvPr/>
        </p:nvSpPr>
        <p:spPr bwMode="auto">
          <a:xfrm>
            <a:off x="714348" y="422261"/>
            <a:ext cx="7715303" cy="923330"/>
          </a:xfrm>
          <a:prstGeom prst="rect">
            <a:avLst/>
          </a:prstGeom>
          <a:noFill/>
          <a:ln w="9525">
            <a:noFill/>
            <a:miter lim="800000"/>
            <a:headEnd/>
            <a:tailEnd/>
          </a:ln>
        </p:spPr>
        <p:txBody>
          <a:bodyPr wrap="square" anchor="ctr">
            <a:spAutoFit/>
          </a:bodyPr>
          <a:lstStyle/>
          <a:p>
            <a:pPr lvl="0" algn="ctr" rtl="1"/>
            <a:r>
              <a:rPr lang="ar-EG" sz="5400" b="1" dirty="0" smtClean="0">
                <a:solidFill>
                  <a:srgbClr val="000066"/>
                </a:solidFill>
              </a:rPr>
              <a:t> </a:t>
            </a:r>
            <a:r>
              <a:rPr lang="ar-SA" sz="5400" b="1" dirty="0" smtClean="0">
                <a:solidFill>
                  <a:srgbClr val="000066"/>
                </a:solidFill>
              </a:rPr>
              <a:t>حدّد عناصر القصة التالية: </a:t>
            </a:r>
            <a:endParaRPr lang="en-US" sz="5400" dirty="0">
              <a:solidFill>
                <a:srgbClr val="000066"/>
              </a:solidFill>
            </a:endParaRPr>
          </a:p>
        </p:txBody>
      </p:sp>
      <p:graphicFrame>
        <p:nvGraphicFramePr>
          <p:cNvPr id="4" name="جدول 3"/>
          <p:cNvGraphicFramePr>
            <a:graphicFrameLocks noGrp="1"/>
          </p:cNvGraphicFramePr>
          <p:nvPr/>
        </p:nvGraphicFramePr>
        <p:xfrm>
          <a:off x="214314" y="2357430"/>
          <a:ext cx="8786842" cy="3643338"/>
        </p:xfrm>
        <a:graphic>
          <a:graphicData uri="http://schemas.openxmlformats.org/drawingml/2006/table">
            <a:tbl>
              <a:tblPr firstRow="1" bandRow="1">
                <a:tableStyleId>{5C22544A-7EE6-4342-B048-85BDC9FD1C3A}</a:tableStyleId>
              </a:tblPr>
              <a:tblGrid>
                <a:gridCol w="6072198"/>
                <a:gridCol w="2714644"/>
              </a:tblGrid>
              <a:tr h="182166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a:stretch>
                    </a:blip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8"/>
                      <a:stretch>
                        <a:fillRect/>
                      </a:stretch>
                    </a:blipFill>
                  </a:tcPr>
                </a:tc>
              </a:tr>
              <a:tr h="182166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a:stretch>
                    </a:blip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8"/>
                      <a:stretch>
                        <a:fillRect/>
                      </a:stretch>
                    </a:blipFill>
                  </a:tcPr>
                </a:tc>
              </a:tr>
            </a:tbl>
          </a:graphicData>
        </a:graphic>
      </p:graphicFrame>
      <p:sp>
        <p:nvSpPr>
          <p:cNvPr id="5" name="مستطيل 4"/>
          <p:cNvSpPr/>
          <p:nvPr/>
        </p:nvSpPr>
        <p:spPr>
          <a:xfrm>
            <a:off x="6929454" y="2857496"/>
            <a:ext cx="1460656" cy="830997"/>
          </a:xfrm>
          <a:prstGeom prst="rect">
            <a:avLst/>
          </a:prstGeom>
        </p:spPr>
        <p:txBody>
          <a:bodyPr wrap="none">
            <a:spAutoFit/>
          </a:bodyPr>
          <a:lstStyle/>
          <a:p>
            <a:r>
              <a:rPr lang="ar-SA" sz="4800" b="1" dirty="0" smtClean="0"/>
              <a:t>الزمان</a:t>
            </a:r>
            <a:endParaRPr lang="en-US" sz="4800" dirty="0"/>
          </a:p>
        </p:txBody>
      </p:sp>
      <p:sp>
        <p:nvSpPr>
          <p:cNvPr id="6" name="مربع نص 5"/>
          <p:cNvSpPr txBox="1"/>
          <p:nvPr/>
        </p:nvSpPr>
        <p:spPr>
          <a:xfrm>
            <a:off x="1142976" y="2928934"/>
            <a:ext cx="3498073" cy="707886"/>
          </a:xfrm>
          <a:prstGeom prst="rect">
            <a:avLst/>
          </a:prstGeom>
          <a:noFill/>
        </p:spPr>
        <p:txBody>
          <a:bodyPr wrap="none" rtlCol="0">
            <a:spAutoFit/>
          </a:bodyPr>
          <a:lstStyle/>
          <a:p>
            <a:r>
              <a:rPr lang="ar-SA" sz="4000" b="1" dirty="0" smtClean="0">
                <a:solidFill>
                  <a:srgbClr val="C00000"/>
                </a:solidFill>
              </a:rPr>
              <a:t>الساعة الواحدة ليلاً.</a:t>
            </a:r>
            <a:endParaRPr lang="en-US" sz="4000" b="1" dirty="0">
              <a:solidFill>
                <a:srgbClr val="C00000"/>
              </a:solidFill>
            </a:endParaRPr>
          </a:p>
        </p:txBody>
      </p:sp>
      <p:sp>
        <p:nvSpPr>
          <p:cNvPr id="7" name="مستطيل 6"/>
          <p:cNvSpPr/>
          <p:nvPr/>
        </p:nvSpPr>
        <p:spPr>
          <a:xfrm>
            <a:off x="6929454" y="4649940"/>
            <a:ext cx="1415772" cy="830997"/>
          </a:xfrm>
          <a:prstGeom prst="rect">
            <a:avLst/>
          </a:prstGeom>
        </p:spPr>
        <p:txBody>
          <a:bodyPr wrap="none">
            <a:spAutoFit/>
          </a:bodyPr>
          <a:lstStyle/>
          <a:p>
            <a:r>
              <a:rPr lang="ar-SA" sz="4800" b="1" dirty="0" smtClean="0"/>
              <a:t>المكان</a:t>
            </a:r>
            <a:endParaRPr lang="en-US" sz="4800" dirty="0"/>
          </a:p>
        </p:txBody>
      </p:sp>
      <p:sp>
        <p:nvSpPr>
          <p:cNvPr id="8" name="مربع نص 7"/>
          <p:cNvSpPr txBox="1"/>
          <p:nvPr/>
        </p:nvSpPr>
        <p:spPr>
          <a:xfrm>
            <a:off x="571472" y="4714884"/>
            <a:ext cx="4945585" cy="707886"/>
          </a:xfrm>
          <a:prstGeom prst="rect">
            <a:avLst/>
          </a:prstGeom>
          <a:noFill/>
        </p:spPr>
        <p:txBody>
          <a:bodyPr wrap="none" rtlCol="0">
            <a:spAutoFit/>
          </a:bodyPr>
          <a:lstStyle/>
          <a:p>
            <a:pPr algn="ctr"/>
            <a:r>
              <a:rPr lang="ar-SA" sz="4000" b="1" dirty="0" smtClean="0">
                <a:solidFill>
                  <a:srgbClr val="C00000"/>
                </a:solidFill>
              </a:rPr>
              <a:t>في منزل عصام (في فراشه).</a:t>
            </a:r>
            <a:endParaRPr lang="en-US" sz="4000" b="1"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Busy.wav"/>
                                        </p:tgtEl>
                                      </p:cMediaNode>
                                    </p:audio>
                                  </p:subTnLst>
                                </p:cTn>
                              </p:par>
                              <p:par>
                                <p:cTn id="8" presetID="18" presetClass="entr" presetSubtype="1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Busy.wav"/>
                                        </p:tgtEl>
                                      </p:cMediaNode>
                                    </p:audio>
                                  </p:sub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1085 - sports whistle.wav"/>
                                        </p:tgtEl>
                                      </p:cMediaNode>
                                    </p:audio>
                                  </p:subTnLst>
                                </p:cTn>
                              </p:par>
                              <p:par>
                                <p:cTn id="18" presetID="50" presetClass="entr" presetSubtype="0" de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4" name="1085 - sports whistle.wav"/>
                                        </p:tgtEl>
                                      </p:cMediaNode>
                                    </p:audio>
                                  </p:sub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1085 - sports whistle.wav"/>
                                        </p:tgtEl>
                                      </p:cMediaNode>
                                    </p:audio>
                                  </p:sub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5" name="0593 - handcuffs snap shut.wav"/>
                                        </p:tgtEl>
                                      </p:cMediaNode>
                                    </p:audio>
                                  </p:sub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0"/>
                                            </p:cond>
                                          </p:stCondLst>
                                          <p:endCondLst>
                                            <p:cond evt="onStopAudio" delay="0">
                                              <p:tgtEl>
                                                <p:sldTgt/>
                                              </p:tgtEl>
                                            </p:cond>
                                          </p:endCondLst>
                                        </p:cTn>
                                        <p:tgtEl>
                                          <p:sndTgt r:embed="rId5" name="0593 - handcuffs snap shu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a:grpSpLocks/>
          </p:cNvGrpSpPr>
          <p:nvPr/>
        </p:nvGrpSpPr>
        <p:grpSpPr bwMode="auto">
          <a:xfrm>
            <a:off x="1143000" y="1905000"/>
            <a:ext cx="6858000" cy="3200400"/>
            <a:chOff x="1066800" y="2133600"/>
            <a:chExt cx="6858000" cy="3200400"/>
          </a:xfrm>
        </p:grpSpPr>
        <p:sp>
          <p:nvSpPr>
            <p:cNvPr id="4" name="مستطيل 3"/>
            <p:cNvSpPr/>
            <p:nvPr/>
          </p:nvSpPr>
          <p:spPr>
            <a:xfrm rot="21373752">
              <a:off x="1833563" y="2581275"/>
              <a:ext cx="5265737" cy="212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صورة 1" descr="0043.WMF"/>
            <p:cNvPicPr>
              <a:picLocks noChangeAspect="1"/>
            </p:cNvPicPr>
            <p:nvPr/>
          </p:nvPicPr>
          <p:blipFill>
            <a:blip r:embed="rId4" cstate="print"/>
            <a:stretch>
              <a:fillRect/>
            </a:stretch>
          </p:blipFill>
          <p:spPr>
            <a:xfrm>
              <a:off x="1066800" y="2133600"/>
              <a:ext cx="6858000" cy="3200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
        <p:nvSpPr>
          <p:cNvPr id="3" name="Rectangle 1"/>
          <p:cNvSpPr>
            <a:spLocks noChangeArrowheads="1"/>
          </p:cNvSpPr>
          <p:nvPr/>
        </p:nvSpPr>
        <p:spPr bwMode="auto">
          <a:xfrm rot="-253875">
            <a:off x="2046288" y="2776014"/>
            <a:ext cx="5011737" cy="1323439"/>
          </a:xfrm>
          <a:prstGeom prst="rect">
            <a:avLst/>
          </a:prstGeom>
          <a:noFill/>
          <a:ln w="9525">
            <a:noFill/>
            <a:miter lim="800000"/>
            <a:headEnd/>
            <a:tailEnd/>
          </a:ln>
        </p:spPr>
        <p:txBody>
          <a:bodyPr anchor="ctr">
            <a:spAutoFit/>
          </a:bodyPr>
          <a:lstStyle/>
          <a:p>
            <a:pPr algn="ctr" rtl="1"/>
            <a:r>
              <a:rPr lang="ar-SA" sz="8000" b="1" dirty="0" smtClean="0">
                <a:solidFill>
                  <a:srgbClr val="663300"/>
                </a:solidFill>
              </a:rPr>
              <a:t>نقد القصة</a:t>
            </a:r>
            <a:endParaRPr lang="en-US" sz="8000" dirty="0">
              <a:solidFill>
                <a:srgbClr val="6633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12" presetID="54" presetClass="entr" presetSubtype="0" ac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CKMC120.WMF"/>
          <p:cNvPicPr>
            <a:picLocks noChangeAspect="1"/>
          </p:cNvPicPr>
          <p:nvPr/>
        </p:nvPicPr>
        <p:blipFill>
          <a:blip r:embed="rId5" cstate="print">
            <a:lum contrast="40000"/>
          </a:blip>
          <a:stretch>
            <a:fillRect/>
          </a:stretch>
        </p:blipFill>
        <p:spPr bwMode="auto">
          <a:xfrm>
            <a:off x="357158" y="214290"/>
            <a:ext cx="8786842" cy="1516440"/>
          </a:xfrm>
          <a:prstGeom prst="rect">
            <a:avLst/>
          </a:prstGeom>
          <a:noFill/>
          <a:ln w="9525">
            <a:noFill/>
            <a:miter lim="800000"/>
            <a:headEnd/>
            <a:tailEnd/>
          </a:ln>
        </p:spPr>
      </p:pic>
      <p:sp>
        <p:nvSpPr>
          <p:cNvPr id="10" name="Rectangle 2"/>
          <p:cNvSpPr>
            <a:spLocks noChangeArrowheads="1"/>
          </p:cNvSpPr>
          <p:nvPr/>
        </p:nvSpPr>
        <p:spPr bwMode="auto">
          <a:xfrm>
            <a:off x="714348" y="422261"/>
            <a:ext cx="7715303" cy="923330"/>
          </a:xfrm>
          <a:prstGeom prst="rect">
            <a:avLst/>
          </a:prstGeom>
          <a:noFill/>
          <a:ln w="9525">
            <a:noFill/>
            <a:miter lim="800000"/>
            <a:headEnd/>
            <a:tailEnd/>
          </a:ln>
        </p:spPr>
        <p:txBody>
          <a:bodyPr wrap="square" anchor="ctr">
            <a:spAutoFit/>
          </a:bodyPr>
          <a:lstStyle/>
          <a:p>
            <a:pPr lvl="0" algn="ctr" rtl="1"/>
            <a:r>
              <a:rPr lang="ar-EG" sz="5400" b="1" dirty="0" smtClean="0">
                <a:solidFill>
                  <a:srgbClr val="000066"/>
                </a:solidFill>
              </a:rPr>
              <a:t> </a:t>
            </a:r>
            <a:r>
              <a:rPr lang="ar-SA" sz="5400" b="1" dirty="0" smtClean="0">
                <a:solidFill>
                  <a:srgbClr val="000066"/>
                </a:solidFill>
              </a:rPr>
              <a:t>حدّد عناصر القصة التالية: </a:t>
            </a:r>
            <a:endParaRPr lang="en-US" sz="5400" dirty="0">
              <a:solidFill>
                <a:srgbClr val="000066"/>
              </a:solidFill>
            </a:endParaRPr>
          </a:p>
        </p:txBody>
      </p:sp>
      <p:graphicFrame>
        <p:nvGraphicFramePr>
          <p:cNvPr id="4" name="جدول 3"/>
          <p:cNvGraphicFramePr>
            <a:graphicFrameLocks noGrp="1"/>
          </p:cNvGraphicFramePr>
          <p:nvPr/>
        </p:nvGraphicFramePr>
        <p:xfrm>
          <a:off x="214314" y="2357430"/>
          <a:ext cx="8786842" cy="3643338"/>
        </p:xfrm>
        <a:graphic>
          <a:graphicData uri="http://schemas.openxmlformats.org/drawingml/2006/table">
            <a:tbl>
              <a:tblPr firstRow="1" bandRow="1">
                <a:tableStyleId>{5C22544A-7EE6-4342-B048-85BDC9FD1C3A}</a:tableStyleId>
              </a:tblPr>
              <a:tblGrid>
                <a:gridCol w="6072198"/>
                <a:gridCol w="2714644"/>
              </a:tblGrid>
              <a:tr h="182166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a:stretch>
                    </a:blip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a:stretch>
                    </a:blipFill>
                  </a:tcPr>
                </a:tc>
              </a:tr>
              <a:tr h="182166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a:stretch>
                    </a:blip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7"/>
                      <a:stretch>
                        <a:fillRect/>
                      </a:stretch>
                    </a:blipFill>
                  </a:tcPr>
                </a:tc>
              </a:tr>
            </a:tbl>
          </a:graphicData>
        </a:graphic>
      </p:graphicFrame>
      <p:sp>
        <p:nvSpPr>
          <p:cNvPr id="5" name="مستطيل 4"/>
          <p:cNvSpPr/>
          <p:nvPr/>
        </p:nvSpPr>
        <p:spPr>
          <a:xfrm>
            <a:off x="6429388" y="2857496"/>
            <a:ext cx="2343911" cy="830997"/>
          </a:xfrm>
          <a:prstGeom prst="rect">
            <a:avLst/>
          </a:prstGeom>
        </p:spPr>
        <p:txBody>
          <a:bodyPr wrap="none">
            <a:spAutoFit/>
          </a:bodyPr>
          <a:lstStyle/>
          <a:p>
            <a:r>
              <a:rPr lang="ar-SA" sz="4800" b="1" dirty="0" smtClean="0"/>
              <a:t>الشخصيات</a:t>
            </a:r>
            <a:endParaRPr lang="en-US" sz="4800" dirty="0" smtClean="0"/>
          </a:p>
        </p:txBody>
      </p:sp>
      <p:sp>
        <p:nvSpPr>
          <p:cNvPr id="6" name="مربع نص 5"/>
          <p:cNvSpPr txBox="1"/>
          <p:nvPr/>
        </p:nvSpPr>
        <p:spPr>
          <a:xfrm>
            <a:off x="357158" y="2643182"/>
            <a:ext cx="5500726" cy="1323439"/>
          </a:xfrm>
          <a:prstGeom prst="rect">
            <a:avLst/>
          </a:prstGeom>
          <a:noFill/>
        </p:spPr>
        <p:txBody>
          <a:bodyPr wrap="square" rtlCol="0">
            <a:spAutoFit/>
          </a:bodyPr>
          <a:lstStyle/>
          <a:p>
            <a:pPr algn="ctr"/>
            <a:r>
              <a:rPr lang="ar-SA" sz="4000" b="1" dirty="0" smtClean="0">
                <a:solidFill>
                  <a:srgbClr val="C00000"/>
                </a:solidFill>
              </a:rPr>
              <a:t>عصام (الشخصية الرئيسة)، والدا عصام (شخصيات ثانوية).</a:t>
            </a:r>
            <a:endParaRPr lang="en-US" sz="4000" b="1" dirty="0">
              <a:solidFill>
                <a:srgbClr val="C00000"/>
              </a:solidFill>
            </a:endParaRPr>
          </a:p>
        </p:txBody>
      </p:sp>
      <p:sp>
        <p:nvSpPr>
          <p:cNvPr id="7" name="مستطيل 6"/>
          <p:cNvSpPr/>
          <p:nvPr/>
        </p:nvSpPr>
        <p:spPr>
          <a:xfrm>
            <a:off x="6929454" y="4649940"/>
            <a:ext cx="1460656" cy="830997"/>
          </a:xfrm>
          <a:prstGeom prst="rect">
            <a:avLst/>
          </a:prstGeom>
        </p:spPr>
        <p:txBody>
          <a:bodyPr wrap="none">
            <a:spAutoFit/>
          </a:bodyPr>
          <a:lstStyle/>
          <a:p>
            <a:r>
              <a:rPr lang="ar-SA" sz="4800" b="1" dirty="0" smtClean="0"/>
              <a:t>الحوار</a:t>
            </a:r>
            <a:endParaRPr lang="en-US" sz="4800" dirty="0"/>
          </a:p>
        </p:txBody>
      </p:sp>
      <p:sp>
        <p:nvSpPr>
          <p:cNvPr id="8" name="مربع نص 7"/>
          <p:cNvSpPr txBox="1"/>
          <p:nvPr/>
        </p:nvSpPr>
        <p:spPr>
          <a:xfrm>
            <a:off x="357158" y="4429132"/>
            <a:ext cx="5500726" cy="1323439"/>
          </a:xfrm>
          <a:prstGeom prst="rect">
            <a:avLst/>
          </a:prstGeom>
          <a:noFill/>
        </p:spPr>
        <p:txBody>
          <a:bodyPr wrap="square" rtlCol="0">
            <a:spAutoFit/>
          </a:bodyPr>
          <a:lstStyle/>
          <a:p>
            <a:pPr algn="ctr"/>
            <a:r>
              <a:rPr lang="ar-SA" sz="4000" b="1" dirty="0" smtClean="0">
                <a:solidFill>
                  <a:srgbClr val="C00000"/>
                </a:solidFill>
              </a:rPr>
              <a:t>الحوار والحديث مع النفس بين عصام وضميره. </a:t>
            </a:r>
            <a:endParaRPr lang="en-US" sz="4000" b="1"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1085 - sports whistle.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1085 - sports whistle.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1085 - sports whistle.wav"/>
                                        </p:tgtEl>
                                      </p:cMediaNode>
                                    </p:audio>
                                  </p:sub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4"/>
                                            </p:cond>
                                          </p:stCondLst>
                                          <p:endCondLst>
                                            <p:cond evt="onStopAudio" delay="0">
                                              <p:tgtEl>
                                                <p:sldTgt/>
                                              </p:tgtEl>
                                            </p:cond>
                                          </p:endCondLst>
                                        </p:cTn>
                                        <p:tgtEl>
                                          <p:sndTgt r:embed="rId4" name="0593 - handcuffs snap shut.wav"/>
                                        </p:tgtEl>
                                      </p:cMediaNode>
                                    </p:audio>
                                  </p:sub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4" name="0593 - handcuffs snap shu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630238" y="407988"/>
            <a:ext cx="7870825" cy="1292225"/>
          </a:xfrm>
          <a:prstGeom prst="snip2DiagRect">
            <a:avLst>
              <a:gd name="adj1" fmla="val 0"/>
              <a:gd name="adj2" fmla="val 0"/>
            </a:avLst>
          </a:prstGeom>
          <a:solidFill>
            <a:srgbClr val="FF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dirty="0"/>
              <a:t> </a:t>
            </a:r>
          </a:p>
        </p:txBody>
      </p:sp>
      <p:sp>
        <p:nvSpPr>
          <p:cNvPr id="15" name="TextBox 14"/>
          <p:cNvSpPr txBox="1">
            <a:spLocks noChangeArrowheads="1"/>
          </p:cNvSpPr>
          <p:nvPr/>
        </p:nvSpPr>
        <p:spPr bwMode="auto">
          <a:xfrm>
            <a:off x="900113" y="642938"/>
            <a:ext cx="7416800" cy="769441"/>
          </a:xfrm>
          <a:prstGeom prst="rect">
            <a:avLst/>
          </a:prstGeom>
          <a:noFill/>
          <a:ln w="9525">
            <a:noFill/>
            <a:miter lim="800000"/>
            <a:headEnd/>
            <a:tailEnd/>
          </a:ln>
        </p:spPr>
        <p:txBody>
          <a:bodyPr>
            <a:spAutoFit/>
          </a:bodyPr>
          <a:lstStyle/>
          <a:p>
            <a:pPr lvl="0" algn="ctr" rtl="1"/>
            <a:r>
              <a:rPr lang="ar-EG" sz="4400" b="1" dirty="0" smtClean="0"/>
              <a:t>ب. </a:t>
            </a:r>
            <a:r>
              <a:rPr lang="ar-SA" sz="4400" b="1" dirty="0" smtClean="0">
                <a:solidFill>
                  <a:srgbClr val="800000"/>
                </a:solidFill>
              </a:rPr>
              <a:t>بيّن وحدة الانطباع في هذه القصة. </a:t>
            </a:r>
            <a:endParaRPr lang="en-US" sz="4400" dirty="0">
              <a:solidFill>
                <a:srgbClr val="800000"/>
              </a:solidFill>
            </a:endParaRPr>
          </a:p>
        </p:txBody>
      </p:sp>
      <p:pic>
        <p:nvPicPr>
          <p:cNvPr id="13" name="Picture 12" descr="BCKLC162.WMF"/>
          <p:cNvPicPr>
            <a:picLocks noChangeAspect="1"/>
          </p:cNvPicPr>
          <p:nvPr/>
        </p:nvPicPr>
        <p:blipFill>
          <a:blip r:embed="rId5" cstate="print"/>
          <a:stretch>
            <a:fillRect/>
          </a:stretch>
        </p:blipFill>
        <p:spPr>
          <a:xfrm>
            <a:off x="539551" y="2734630"/>
            <a:ext cx="8208911" cy="3646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a:spLocks noChangeArrowheads="1"/>
          </p:cNvSpPr>
          <p:nvPr/>
        </p:nvSpPr>
        <p:spPr bwMode="auto">
          <a:xfrm>
            <a:off x="500034" y="3714752"/>
            <a:ext cx="8208962" cy="1200329"/>
          </a:xfrm>
          <a:prstGeom prst="rect">
            <a:avLst/>
          </a:prstGeom>
          <a:noFill/>
          <a:ln w="9525">
            <a:noFill/>
            <a:miter lim="800000"/>
            <a:headEnd/>
            <a:tailEnd/>
          </a:ln>
        </p:spPr>
        <p:txBody>
          <a:bodyPr>
            <a:spAutoFit/>
          </a:bodyPr>
          <a:lstStyle/>
          <a:p>
            <a:pPr lvl="0" algn="ctr" rtl="1"/>
            <a:r>
              <a:rPr lang="ar-SA" sz="3600" b="1" dirty="0" smtClean="0">
                <a:solidFill>
                  <a:srgbClr val="C00000"/>
                </a:solidFill>
              </a:rPr>
              <a:t>يعيش قارئ هذه القصة شعورًا واحدًا يتمثل في المشاركة الوجدانية لعصام في القلق الذي يعيشه.</a:t>
            </a:r>
            <a:endParaRPr lang="en-US" sz="36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par>
                                <p:cTn id="20" presetID="50" presetClass="entr" presetSubtype="0" decel="100000" fill="hold" grpId="0"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p:cTn id="22" dur="1000" fill="hold"/>
                                        <p:tgtEl>
                                          <p:spTgt spid="19">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9">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71604" y="2355843"/>
            <a:ext cx="6000791" cy="1644661"/>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5" name="TextBox 14"/>
          <p:cNvSpPr txBox="1">
            <a:spLocks noChangeArrowheads="1"/>
          </p:cNvSpPr>
          <p:nvPr/>
        </p:nvSpPr>
        <p:spPr bwMode="auto">
          <a:xfrm>
            <a:off x="1857356" y="2643182"/>
            <a:ext cx="5429288" cy="1015663"/>
          </a:xfrm>
          <a:prstGeom prst="rect">
            <a:avLst/>
          </a:prstGeom>
          <a:noFill/>
          <a:ln w="9525">
            <a:noFill/>
            <a:miter lim="800000"/>
            <a:headEnd/>
            <a:tailEnd/>
          </a:ln>
        </p:spPr>
        <p:txBody>
          <a:bodyPr wrap="square">
            <a:spAutoFit/>
          </a:bodyPr>
          <a:lstStyle/>
          <a:p>
            <a:pPr algn="ctr" rtl="1"/>
            <a:r>
              <a:rPr lang="ar-SA" sz="6000" b="1" dirty="0" smtClean="0">
                <a:solidFill>
                  <a:schemeClr val="bg1"/>
                </a:solidFill>
              </a:rPr>
              <a:t>نشاطات التعلّم</a:t>
            </a:r>
            <a:endParaRPr lang="en-US" sz="6000" dirty="0">
              <a:solidFill>
                <a:schemeClr val="bg1"/>
              </a:solidFill>
              <a:latin typeface="Calibri"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05.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SOUND10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5"/>
          <p:cNvSpPr/>
          <p:nvPr/>
        </p:nvSpPr>
        <p:spPr>
          <a:xfrm>
            <a:off x="539750" y="1773239"/>
            <a:ext cx="8135938" cy="3013084"/>
          </a:xfrm>
          <a:prstGeom prst="rect">
            <a:avLst/>
          </a:prstGeom>
          <a:blipFill>
            <a:blip r:embed="rId4"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3" name="TextBox 6"/>
          <p:cNvSpPr txBox="1">
            <a:spLocks noChangeArrowheads="1"/>
          </p:cNvSpPr>
          <p:nvPr/>
        </p:nvSpPr>
        <p:spPr bwMode="auto">
          <a:xfrm>
            <a:off x="928663" y="2128838"/>
            <a:ext cx="5929353" cy="2308324"/>
          </a:xfrm>
          <a:prstGeom prst="rect">
            <a:avLst/>
          </a:prstGeom>
          <a:noFill/>
          <a:ln w="9525">
            <a:noFill/>
            <a:miter lim="800000"/>
            <a:headEnd/>
            <a:tailEnd/>
          </a:ln>
        </p:spPr>
        <p:txBody>
          <a:bodyPr wrap="square">
            <a:spAutoFit/>
          </a:bodyPr>
          <a:lstStyle/>
          <a:p>
            <a:pPr lvl="0" algn="ctr" rtl="1"/>
            <a:r>
              <a:rPr lang="ar-EG" sz="3600" b="1" dirty="0" smtClean="0">
                <a:solidFill>
                  <a:srgbClr val="000066"/>
                </a:solidFill>
              </a:rPr>
              <a:t>1-</a:t>
            </a:r>
            <a:r>
              <a:rPr lang="ar-EG" sz="3600" b="1" dirty="0" smtClean="0">
                <a:solidFill>
                  <a:srgbClr val="800000"/>
                </a:solidFill>
              </a:rPr>
              <a:t> </a:t>
            </a:r>
            <a:r>
              <a:rPr lang="ar-SA" sz="3600" b="1" dirty="0" smtClean="0">
                <a:solidFill>
                  <a:srgbClr val="800000"/>
                </a:solidFill>
              </a:rPr>
              <a:t>يقول أحد الروائيين: ((إنَّ الفرق بين الرواية والقصة القصيرة كالفرق بين عمارة متعددة الأدوار، وغرفة صغيرة)).</a:t>
            </a:r>
            <a:endParaRPr lang="en-US" sz="3600" dirty="0">
              <a:solidFill>
                <a:srgbClr val="8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5 Folder.png"/>
          <p:cNvPicPr>
            <a:picLocks noChangeAspect="1"/>
          </p:cNvPicPr>
          <p:nvPr/>
        </p:nvPicPr>
        <p:blipFill>
          <a:blip r:embed="rId7" cstate="print"/>
          <a:stretch>
            <a:fillRect/>
          </a:stretch>
        </p:blipFill>
        <p:spPr bwMode="auto">
          <a:xfrm>
            <a:off x="71406" y="258764"/>
            <a:ext cx="8962831" cy="1670038"/>
          </a:xfrm>
          <a:prstGeom prst="rect">
            <a:avLst/>
          </a:prstGeom>
          <a:noFill/>
          <a:ln w="9525">
            <a:noFill/>
            <a:miter lim="800000"/>
            <a:headEnd/>
            <a:tailEnd/>
          </a:ln>
        </p:spPr>
      </p:pic>
      <p:sp>
        <p:nvSpPr>
          <p:cNvPr id="14" name="Rectangle 13"/>
          <p:cNvSpPr>
            <a:spLocks noChangeArrowheads="1"/>
          </p:cNvSpPr>
          <p:nvPr/>
        </p:nvSpPr>
        <p:spPr bwMode="auto">
          <a:xfrm>
            <a:off x="285720" y="500042"/>
            <a:ext cx="8501122" cy="1323439"/>
          </a:xfrm>
          <a:prstGeom prst="rect">
            <a:avLst/>
          </a:prstGeom>
          <a:noFill/>
          <a:ln w="9525">
            <a:noFill/>
            <a:miter lim="800000"/>
            <a:headEnd/>
            <a:tailEnd/>
          </a:ln>
        </p:spPr>
        <p:txBody>
          <a:bodyPr wrap="square">
            <a:spAutoFit/>
          </a:bodyPr>
          <a:lstStyle/>
          <a:p>
            <a:pPr algn="ctr" rtl="1"/>
            <a:r>
              <a:rPr lang="ar-SA" sz="4000" b="1" dirty="0" smtClean="0">
                <a:solidFill>
                  <a:srgbClr val="006600"/>
                </a:solidFill>
              </a:rPr>
              <a:t>ناقش –</a:t>
            </a:r>
            <a:r>
              <a:rPr lang="ar-EG" sz="4000" b="1" dirty="0" smtClean="0">
                <a:solidFill>
                  <a:srgbClr val="006600"/>
                </a:solidFill>
              </a:rPr>
              <a:t> </a:t>
            </a:r>
            <a:r>
              <a:rPr lang="ar-SA" sz="4000" b="1" dirty="0" smtClean="0">
                <a:solidFill>
                  <a:srgbClr val="006600"/>
                </a:solidFill>
              </a:rPr>
              <a:t>في ضوء ذلك القول- الفروق الفنية بين كل من الرواية والقصة القصيرة. </a:t>
            </a:r>
            <a:endParaRPr lang="en-US" sz="4000" dirty="0">
              <a:solidFill>
                <a:srgbClr val="006600"/>
              </a:solidFill>
            </a:endParaRPr>
          </a:p>
        </p:txBody>
      </p:sp>
      <p:graphicFrame>
        <p:nvGraphicFramePr>
          <p:cNvPr id="6" name="جدول 5"/>
          <p:cNvGraphicFramePr>
            <a:graphicFrameLocks noGrp="1"/>
          </p:cNvGraphicFramePr>
          <p:nvPr/>
        </p:nvGraphicFramePr>
        <p:xfrm>
          <a:off x="214282" y="2643182"/>
          <a:ext cx="8715436" cy="3786214"/>
        </p:xfrm>
        <a:graphic>
          <a:graphicData uri="http://schemas.openxmlformats.org/drawingml/2006/table">
            <a:tbl>
              <a:tblPr firstRow="1" bandRow="1">
                <a:tableStyleId>{5C22544A-7EE6-4342-B048-85BDC9FD1C3A}</a:tableStyleId>
              </a:tblPr>
              <a:tblGrid>
                <a:gridCol w="4357718"/>
                <a:gridCol w="4357718"/>
              </a:tblGrid>
              <a:tr h="1104903">
                <a:tc>
                  <a:txBody>
                    <a:bodyPr/>
                    <a:lstStyle/>
                    <a:p>
                      <a:endParaRPr lang="en-US" dirty="0"/>
                    </a:p>
                  </a:txBody>
                  <a:tcPr>
                    <a:lnB w="12700" cap="flat" cmpd="sng" algn="ctr">
                      <a:solidFill>
                        <a:srgbClr val="990099"/>
                      </a:solidFill>
                      <a:prstDash val="solid"/>
                      <a:round/>
                      <a:headEnd type="none" w="med" len="med"/>
                      <a:tailEnd type="none" w="med" len="med"/>
                    </a:lnB>
                    <a:solidFill>
                      <a:srgbClr val="990099"/>
                    </a:solidFill>
                  </a:tcPr>
                </a:tc>
                <a:tc>
                  <a:txBody>
                    <a:bodyPr/>
                    <a:lstStyle/>
                    <a:p>
                      <a:endParaRPr lang="en-US" dirty="0"/>
                    </a:p>
                  </a:txBody>
                  <a:tcPr>
                    <a:lnB w="12700" cap="flat" cmpd="sng" algn="ctr">
                      <a:solidFill>
                        <a:srgbClr val="990099"/>
                      </a:solidFill>
                      <a:prstDash val="solid"/>
                      <a:round/>
                      <a:headEnd type="none" w="med" len="med"/>
                      <a:tailEnd type="none" w="med" len="med"/>
                    </a:lnB>
                    <a:solidFill>
                      <a:srgbClr val="990099"/>
                    </a:solidFill>
                  </a:tcPr>
                </a:tc>
              </a:tr>
              <a:tr h="2681311">
                <a:tc>
                  <a:txBody>
                    <a:bodyPr/>
                    <a:lstStyle/>
                    <a:p>
                      <a:endParaRPr lang="en-US" dirty="0"/>
                    </a:p>
                  </a:txBody>
                  <a:tcPr>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100000" b="100000"/>
                      </a:path>
                      <a:tileRect t="-100000" r="-100000"/>
                    </a:gradFill>
                  </a:tcPr>
                </a:tc>
                <a:tc>
                  <a:txBody>
                    <a:bodyPr/>
                    <a:lstStyle/>
                    <a:p>
                      <a:endParaRPr lang="en-US" dirty="0"/>
                    </a:p>
                  </a:txBody>
                  <a:tcPr>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tcPr>
                </a:tc>
              </a:tr>
            </a:tbl>
          </a:graphicData>
        </a:graphic>
      </p:graphicFrame>
      <p:sp>
        <p:nvSpPr>
          <p:cNvPr id="7" name="مستطيل 6"/>
          <p:cNvSpPr/>
          <p:nvPr/>
        </p:nvSpPr>
        <p:spPr>
          <a:xfrm>
            <a:off x="6429388" y="2857496"/>
            <a:ext cx="1218603" cy="646331"/>
          </a:xfrm>
          <a:prstGeom prst="rect">
            <a:avLst/>
          </a:prstGeom>
        </p:spPr>
        <p:txBody>
          <a:bodyPr wrap="none">
            <a:spAutoFit/>
          </a:bodyPr>
          <a:lstStyle/>
          <a:p>
            <a:r>
              <a:rPr lang="ar-SA" sz="3600" b="1" dirty="0" smtClean="0">
                <a:solidFill>
                  <a:schemeClr val="bg1"/>
                </a:solidFill>
              </a:rPr>
              <a:t>الرواية</a:t>
            </a:r>
            <a:endParaRPr lang="en-US" sz="3600" dirty="0">
              <a:solidFill>
                <a:schemeClr val="bg1"/>
              </a:solidFill>
            </a:endParaRPr>
          </a:p>
        </p:txBody>
      </p:sp>
      <p:sp>
        <p:nvSpPr>
          <p:cNvPr id="9" name="مستطيل 8"/>
          <p:cNvSpPr/>
          <p:nvPr/>
        </p:nvSpPr>
        <p:spPr>
          <a:xfrm>
            <a:off x="1285852" y="2928934"/>
            <a:ext cx="2416046" cy="646331"/>
          </a:xfrm>
          <a:prstGeom prst="rect">
            <a:avLst/>
          </a:prstGeom>
        </p:spPr>
        <p:txBody>
          <a:bodyPr wrap="none">
            <a:spAutoFit/>
          </a:bodyPr>
          <a:lstStyle/>
          <a:p>
            <a:r>
              <a:rPr lang="ar-SA" sz="3600" b="1" dirty="0" smtClean="0">
                <a:solidFill>
                  <a:schemeClr val="bg1"/>
                </a:solidFill>
              </a:rPr>
              <a:t>القصة القصيرة</a:t>
            </a:r>
            <a:endParaRPr lang="en-US" sz="3600" dirty="0">
              <a:solidFill>
                <a:schemeClr val="bg1"/>
              </a:solidFill>
            </a:endParaRPr>
          </a:p>
        </p:txBody>
      </p:sp>
      <p:sp>
        <p:nvSpPr>
          <p:cNvPr id="10" name="مستطيل 9"/>
          <p:cNvSpPr/>
          <p:nvPr/>
        </p:nvSpPr>
        <p:spPr>
          <a:xfrm>
            <a:off x="4643438" y="3835320"/>
            <a:ext cx="4214842" cy="2308324"/>
          </a:xfrm>
          <a:prstGeom prst="rect">
            <a:avLst/>
          </a:prstGeom>
        </p:spPr>
        <p:txBody>
          <a:bodyPr wrap="square">
            <a:spAutoFit/>
          </a:bodyPr>
          <a:lstStyle/>
          <a:p>
            <a:pPr algn="ctr"/>
            <a:r>
              <a:rPr lang="ar-SA" sz="3600" b="1" dirty="0" smtClean="0">
                <a:solidFill>
                  <a:srgbClr val="CC0099"/>
                </a:solidFill>
              </a:rPr>
              <a:t>طويلة – كثيرة الأحداث والأشخاص ممتدة البعد </a:t>
            </a:r>
            <a:r>
              <a:rPr lang="ar-SA" sz="3600" b="1" dirty="0" err="1" smtClean="0">
                <a:solidFill>
                  <a:srgbClr val="CC0099"/>
                </a:solidFill>
              </a:rPr>
              <a:t>الزماني</a:t>
            </a:r>
            <a:r>
              <a:rPr lang="ar-SA" sz="3600" b="1" dirty="0" smtClean="0">
                <a:solidFill>
                  <a:srgbClr val="CC0099"/>
                </a:solidFill>
              </a:rPr>
              <a:t> والمكاني يعيش القارئ في جو كل حدث</a:t>
            </a:r>
            <a:endParaRPr lang="en-US" sz="3600" dirty="0">
              <a:solidFill>
                <a:srgbClr val="CC0099"/>
              </a:solidFill>
            </a:endParaRPr>
          </a:p>
        </p:txBody>
      </p:sp>
      <p:sp>
        <p:nvSpPr>
          <p:cNvPr id="12" name="مستطيل 11"/>
          <p:cNvSpPr/>
          <p:nvPr/>
        </p:nvSpPr>
        <p:spPr>
          <a:xfrm>
            <a:off x="285720" y="3929066"/>
            <a:ext cx="4286279" cy="2308324"/>
          </a:xfrm>
          <a:prstGeom prst="rect">
            <a:avLst/>
          </a:prstGeom>
        </p:spPr>
        <p:txBody>
          <a:bodyPr wrap="square">
            <a:spAutoFit/>
          </a:bodyPr>
          <a:lstStyle/>
          <a:p>
            <a:pPr algn="ctr" rtl="1"/>
            <a:r>
              <a:rPr lang="ar-SA" sz="3600" b="1" dirty="0" smtClean="0">
                <a:solidFill>
                  <a:srgbClr val="C00000"/>
                </a:solidFill>
              </a:rPr>
              <a:t>قصيرة – وحدة الحدث – الإيجاز – وحدة الزمان والمكان – يعيش القارئ شعوراً واحداً</a:t>
            </a:r>
            <a:endParaRPr lang="en-US" sz="36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subTnLst>
                                    <p:audio>
                                      <p:cMediaNode>
                                        <p:cTn display="0" masterRel="sameClick">
                                          <p:stCondLst>
                                            <p:cond evt="begin" delay="0">
                                              <p:tn val="8"/>
                                            </p:cond>
                                          </p:stCondLst>
                                          <p:endCondLst>
                                            <p:cond evt="onStopAudio" delay="0">
                                              <p:tgtEl>
                                                <p:sldTgt/>
                                              </p:tgtEl>
                                            </p:cond>
                                          </p:endCondLst>
                                        </p:cTn>
                                        <p:tgtEl>
                                          <p:sndTgt r:embed="rId3" name="disconnect.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0324 - clank sound.wav"/>
                                        </p:tgtEl>
                                      </p:cMediaNode>
                                    </p:audio>
                                  </p:sub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0324 - clank sound.wav"/>
                                        </p:tgtEl>
                                      </p:cMediaNode>
                                    </p:audio>
                                  </p:sub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4" name="0324 - clank sound.wav"/>
                                        </p:tgtEl>
                                      </p:cMediaNode>
                                    </p:audio>
                                  </p:sub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
                                        <p:tgtEl>
                                          <p:spTgt spid="10"/>
                                        </p:tgtEl>
                                      </p:cBhvr>
                                    </p:animEffect>
                                    <p:anim calcmode="lin" valueType="num">
                                      <p:cBhvr>
                                        <p:cTn id="27" dur="400" fill="hold"/>
                                        <p:tgtEl>
                                          <p:spTgt spid="10"/>
                                        </p:tgtEl>
                                        <p:attrNameLst>
                                          <p:attrName>ppt_x</p:attrName>
                                        </p:attrNameLst>
                                      </p:cBhvr>
                                      <p:tavLst>
                                        <p:tav tm="0">
                                          <p:val>
                                            <p:strVal val="#ppt_x"/>
                                          </p:val>
                                        </p:tav>
                                        <p:tav tm="100000">
                                          <p:val>
                                            <p:strVal val="#ppt_x"/>
                                          </p:val>
                                        </p:tav>
                                      </p:tavLst>
                                    </p:anim>
                                    <p:anim calcmode="lin" valueType="num">
                                      <p:cBhvr>
                                        <p:cTn id="28" dur="400" fill="hold"/>
                                        <p:tgtEl>
                                          <p:spTgt spid="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breeze.wav"/>
                                        </p:tgtEl>
                                      </p:cMediaNode>
                                    </p:audio>
                                  </p:sub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6" name="1291 - wet and squish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032.WMF"/>
          <p:cNvPicPr>
            <a:picLocks noChangeAspect="1"/>
          </p:cNvPicPr>
          <p:nvPr/>
        </p:nvPicPr>
        <p:blipFill>
          <a:blip r:embed="rId4" cstate="print"/>
          <a:srcRect/>
          <a:stretch>
            <a:fillRect/>
          </a:stretch>
        </p:blipFill>
        <p:spPr bwMode="auto">
          <a:xfrm>
            <a:off x="357158" y="1831534"/>
            <a:ext cx="8429625" cy="28833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pic>
      <p:sp>
        <p:nvSpPr>
          <p:cNvPr id="3" name="Rectangle 1"/>
          <p:cNvSpPr>
            <a:spLocks noChangeArrowheads="1"/>
          </p:cNvSpPr>
          <p:nvPr/>
        </p:nvSpPr>
        <p:spPr bwMode="auto">
          <a:xfrm>
            <a:off x="857220" y="2357430"/>
            <a:ext cx="7429500" cy="1569660"/>
          </a:xfrm>
          <a:prstGeom prst="rect">
            <a:avLst/>
          </a:prstGeom>
          <a:noFill/>
          <a:ln w="9525">
            <a:noFill/>
            <a:miter lim="800000"/>
            <a:headEnd/>
            <a:tailEnd/>
          </a:ln>
        </p:spPr>
        <p:txBody>
          <a:bodyPr wrap="square" anchor="ctr">
            <a:spAutoFit/>
          </a:bodyPr>
          <a:lstStyle/>
          <a:p>
            <a:pPr lvl="0" algn="ctr" rtl="1"/>
            <a:r>
              <a:rPr lang="ar-EG" sz="4800" b="1" dirty="0" smtClean="0">
                <a:solidFill>
                  <a:srgbClr val="000066"/>
                </a:solidFill>
              </a:rPr>
              <a:t>2. </a:t>
            </a:r>
            <a:r>
              <a:rPr lang="ar-SA" sz="4800" b="1" dirty="0" smtClean="0">
                <a:solidFill>
                  <a:srgbClr val="800000"/>
                </a:solidFill>
              </a:rPr>
              <a:t>صنّف القصص التالية إلى نوعها المناسب (قصة قصيرة/ رواية)</a:t>
            </a:r>
            <a:endParaRPr lang="en-US" sz="4800" dirty="0">
              <a:solidFill>
                <a:srgbClr val="8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MN003.WMF"/>
          <p:cNvPicPr>
            <a:picLocks noChangeAspect="1"/>
          </p:cNvPicPr>
          <p:nvPr/>
        </p:nvPicPr>
        <p:blipFill>
          <a:blip r:embed="rId5" cstate="print"/>
          <a:stretch>
            <a:fillRect/>
          </a:stretch>
        </p:blipFill>
        <p:spPr>
          <a:xfrm>
            <a:off x="589676" y="357166"/>
            <a:ext cx="8014772" cy="5929354"/>
          </a:xfrm>
          <a:prstGeom prst="rect">
            <a:avLst/>
          </a:prstGeom>
          <a:effectLst>
            <a:glow rad="228600">
              <a:schemeClr val="accent5">
                <a:satMod val="175000"/>
                <a:alpha val="40000"/>
              </a:schemeClr>
            </a:glow>
          </a:effectLst>
        </p:spPr>
      </p:pic>
      <p:sp>
        <p:nvSpPr>
          <p:cNvPr id="15362" name="Rectangle 2"/>
          <p:cNvSpPr>
            <a:spLocks noChangeArrowheads="1"/>
          </p:cNvSpPr>
          <p:nvPr/>
        </p:nvSpPr>
        <p:spPr bwMode="auto">
          <a:xfrm>
            <a:off x="785786" y="2071678"/>
            <a:ext cx="7500990" cy="1323439"/>
          </a:xfrm>
          <a:prstGeom prst="rect">
            <a:avLst/>
          </a:prstGeom>
          <a:noFill/>
          <a:ln w="9525">
            <a:noFill/>
            <a:miter lim="800000"/>
            <a:headEnd/>
            <a:tailEnd/>
          </a:ln>
        </p:spPr>
        <p:txBody>
          <a:bodyPr wrap="square" anchor="ctr">
            <a:spAutoFit/>
          </a:bodyPr>
          <a:lstStyle/>
          <a:p>
            <a:pPr algn="ctr"/>
            <a:r>
              <a:rPr lang="ar-SA" sz="4000" b="1" dirty="0" smtClean="0">
                <a:solidFill>
                  <a:srgbClr val="0033CC"/>
                </a:solidFill>
              </a:rPr>
              <a:t>قصة تدور حول شخصية واحدة خلال ساعة واحدة. </a:t>
            </a:r>
            <a:endParaRPr lang="en-US" sz="4000" dirty="0">
              <a:solidFill>
                <a:srgbClr val="0033CC"/>
              </a:solidFill>
              <a:latin typeface="Calibri" pitchFamily="34" charset="0"/>
            </a:endParaRPr>
          </a:p>
        </p:txBody>
      </p:sp>
      <p:sp>
        <p:nvSpPr>
          <p:cNvPr id="97281" name="Rectangle 1"/>
          <p:cNvSpPr>
            <a:spLocks noChangeArrowheads="1"/>
          </p:cNvSpPr>
          <p:nvPr/>
        </p:nvSpPr>
        <p:spPr bwMode="auto">
          <a:xfrm>
            <a:off x="3143240" y="4786322"/>
            <a:ext cx="23262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a:r>
              <a:rPr lang="ar-SA" sz="4000" b="1" dirty="0" smtClean="0">
                <a:solidFill>
                  <a:srgbClr val="C00000"/>
                </a:solidFill>
              </a:rPr>
              <a:t>قصة قصيرة </a:t>
            </a:r>
            <a:endParaRPr lang="en-US" sz="40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97281"/>
                                        </p:tgtEl>
                                        <p:attrNameLst>
                                          <p:attrName>style.visibility</p:attrName>
                                        </p:attrNameLst>
                                      </p:cBhvr>
                                      <p:to>
                                        <p:strVal val="visible"/>
                                      </p:to>
                                    </p:set>
                                    <p:anim calcmode="lin" valueType="num">
                                      <p:cBhvr>
                                        <p:cTn id="15" dur="500" fill="hold"/>
                                        <p:tgtEl>
                                          <p:spTgt spid="97281"/>
                                        </p:tgtEl>
                                        <p:attrNameLst>
                                          <p:attrName>ppt_w</p:attrName>
                                        </p:attrNameLst>
                                      </p:cBhvr>
                                      <p:tavLst>
                                        <p:tav tm="0">
                                          <p:val>
                                            <p:strVal val="#ppt_w*2.5"/>
                                          </p:val>
                                        </p:tav>
                                        <p:tav tm="100000">
                                          <p:val>
                                            <p:strVal val="#ppt_w"/>
                                          </p:val>
                                        </p:tav>
                                      </p:tavLst>
                                    </p:anim>
                                    <p:anim calcmode="lin" valueType="num">
                                      <p:cBhvr>
                                        <p:cTn id="16" dur="500" fill="hold"/>
                                        <p:tgtEl>
                                          <p:spTgt spid="97281"/>
                                        </p:tgtEl>
                                        <p:attrNameLst>
                                          <p:attrName>ppt_h</p:attrName>
                                        </p:attrNameLst>
                                      </p:cBhvr>
                                      <p:tavLst>
                                        <p:tav tm="0">
                                          <p:val>
                                            <p:strVal val="#ppt_h*0.01"/>
                                          </p:val>
                                        </p:tav>
                                        <p:tav tm="100000">
                                          <p:val>
                                            <p:strVal val="#ppt_h"/>
                                          </p:val>
                                        </p:tav>
                                      </p:tavLst>
                                    </p:anim>
                                    <p:anim calcmode="lin" valueType="num">
                                      <p:cBhvr>
                                        <p:cTn id="17" dur="500" fill="hold"/>
                                        <p:tgtEl>
                                          <p:spTgt spid="97281"/>
                                        </p:tgtEl>
                                        <p:attrNameLst>
                                          <p:attrName>ppt_x</p:attrName>
                                        </p:attrNameLst>
                                      </p:cBhvr>
                                      <p:tavLst>
                                        <p:tav tm="0">
                                          <p:val>
                                            <p:strVal val="#ppt_x"/>
                                          </p:val>
                                        </p:tav>
                                        <p:tav tm="100000">
                                          <p:val>
                                            <p:strVal val="#ppt_x"/>
                                          </p:val>
                                        </p:tav>
                                      </p:tavLst>
                                    </p:anim>
                                    <p:anim calcmode="lin" valueType="num">
                                      <p:cBhvr>
                                        <p:cTn id="18" dur="500" fill="hold"/>
                                        <p:tgtEl>
                                          <p:spTgt spid="97281"/>
                                        </p:tgtEl>
                                        <p:attrNameLst>
                                          <p:attrName>ppt_y</p:attrName>
                                        </p:attrNameLst>
                                      </p:cBhvr>
                                      <p:tavLst>
                                        <p:tav tm="0">
                                          <p:val>
                                            <p:strVal val="#ppt_h+1"/>
                                          </p:val>
                                        </p:tav>
                                        <p:tav tm="100000">
                                          <p:val>
                                            <p:strVal val="#ppt_y"/>
                                          </p:val>
                                        </p:tav>
                                      </p:tavLst>
                                    </p:anim>
                                    <p:animEffect transition="in" filter="fade">
                                      <p:cBhvr>
                                        <p:cTn id="19" dur="500"/>
                                        <p:tgtEl>
                                          <p:spTgt spid="97281"/>
                                        </p:tgtEl>
                                      </p:cBhvr>
                                    </p:animEffect>
                                  </p:childTnLst>
                                  <p:subTnLst>
                                    <p:audio>
                                      <p:cMediaNode>
                                        <p:cTn display="0" masterRel="sameClick">
                                          <p:stCondLst>
                                            <p:cond evt="begin" delay="0">
                                              <p:tn val="13"/>
                                            </p:cond>
                                          </p:stCondLst>
                                          <p:endCondLst>
                                            <p:cond evt="onStopAudio" delay="0">
                                              <p:tgtEl>
                                                <p:sldTgt/>
                                              </p:tgtEl>
                                            </p:cond>
                                          </p:endCondLst>
                                        </p:cTn>
                                        <p:tgtEl>
                                          <p:sndTgt r:embed="rId4"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9728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MN003.WMF"/>
          <p:cNvPicPr>
            <a:picLocks noChangeAspect="1"/>
          </p:cNvPicPr>
          <p:nvPr/>
        </p:nvPicPr>
        <p:blipFill>
          <a:blip r:embed="rId5" cstate="print"/>
          <a:stretch>
            <a:fillRect/>
          </a:stretch>
        </p:blipFill>
        <p:spPr>
          <a:xfrm>
            <a:off x="589676" y="357166"/>
            <a:ext cx="8014772" cy="5929354"/>
          </a:xfrm>
          <a:prstGeom prst="rect">
            <a:avLst/>
          </a:prstGeom>
          <a:effectLst>
            <a:glow rad="228600">
              <a:schemeClr val="accent5">
                <a:satMod val="175000"/>
                <a:alpha val="40000"/>
              </a:schemeClr>
            </a:glow>
          </a:effectLst>
        </p:spPr>
      </p:pic>
      <p:sp>
        <p:nvSpPr>
          <p:cNvPr id="15362" name="Rectangle 2"/>
          <p:cNvSpPr>
            <a:spLocks noChangeArrowheads="1"/>
          </p:cNvSpPr>
          <p:nvPr/>
        </p:nvSpPr>
        <p:spPr bwMode="auto">
          <a:xfrm>
            <a:off x="785786" y="2071678"/>
            <a:ext cx="7500990" cy="707886"/>
          </a:xfrm>
          <a:prstGeom prst="rect">
            <a:avLst/>
          </a:prstGeom>
          <a:noFill/>
          <a:ln w="9525">
            <a:noFill/>
            <a:miter lim="800000"/>
            <a:headEnd/>
            <a:tailEnd/>
          </a:ln>
        </p:spPr>
        <p:txBody>
          <a:bodyPr wrap="square" anchor="ctr">
            <a:spAutoFit/>
          </a:bodyPr>
          <a:lstStyle/>
          <a:p>
            <a:pPr algn="ctr"/>
            <a:r>
              <a:rPr lang="ar-SA" sz="4000" b="1" dirty="0" smtClean="0">
                <a:solidFill>
                  <a:srgbClr val="0033CC"/>
                </a:solidFill>
              </a:rPr>
              <a:t>قصة مزدحمة بالحوادث والمواقف. </a:t>
            </a:r>
            <a:endParaRPr lang="en-US" sz="4000" dirty="0">
              <a:solidFill>
                <a:srgbClr val="0033CC"/>
              </a:solidFill>
              <a:latin typeface="Calibri" pitchFamily="34" charset="0"/>
            </a:endParaRPr>
          </a:p>
        </p:txBody>
      </p:sp>
      <p:sp>
        <p:nvSpPr>
          <p:cNvPr id="97281" name="Rectangle 1"/>
          <p:cNvSpPr>
            <a:spLocks noChangeArrowheads="1"/>
          </p:cNvSpPr>
          <p:nvPr/>
        </p:nvSpPr>
        <p:spPr bwMode="auto">
          <a:xfrm>
            <a:off x="4143372" y="4929198"/>
            <a:ext cx="109998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a:r>
              <a:rPr lang="ar-SA" sz="4000" b="1" dirty="0" smtClean="0">
                <a:solidFill>
                  <a:srgbClr val="C00000"/>
                </a:solidFill>
              </a:rPr>
              <a:t>رواية</a:t>
            </a:r>
            <a:endParaRPr kumimoji="0" lang="ar-SA"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97281"/>
                                        </p:tgtEl>
                                        <p:attrNameLst>
                                          <p:attrName>style.visibility</p:attrName>
                                        </p:attrNameLst>
                                      </p:cBhvr>
                                      <p:to>
                                        <p:strVal val="visible"/>
                                      </p:to>
                                    </p:set>
                                    <p:anim calcmode="lin" valueType="num">
                                      <p:cBhvr>
                                        <p:cTn id="15" dur="500" fill="hold"/>
                                        <p:tgtEl>
                                          <p:spTgt spid="97281"/>
                                        </p:tgtEl>
                                        <p:attrNameLst>
                                          <p:attrName>ppt_w</p:attrName>
                                        </p:attrNameLst>
                                      </p:cBhvr>
                                      <p:tavLst>
                                        <p:tav tm="0">
                                          <p:val>
                                            <p:strVal val="#ppt_w*2.5"/>
                                          </p:val>
                                        </p:tav>
                                        <p:tav tm="100000">
                                          <p:val>
                                            <p:strVal val="#ppt_w"/>
                                          </p:val>
                                        </p:tav>
                                      </p:tavLst>
                                    </p:anim>
                                    <p:anim calcmode="lin" valueType="num">
                                      <p:cBhvr>
                                        <p:cTn id="16" dur="500" fill="hold"/>
                                        <p:tgtEl>
                                          <p:spTgt spid="97281"/>
                                        </p:tgtEl>
                                        <p:attrNameLst>
                                          <p:attrName>ppt_h</p:attrName>
                                        </p:attrNameLst>
                                      </p:cBhvr>
                                      <p:tavLst>
                                        <p:tav tm="0">
                                          <p:val>
                                            <p:strVal val="#ppt_h*0.01"/>
                                          </p:val>
                                        </p:tav>
                                        <p:tav tm="100000">
                                          <p:val>
                                            <p:strVal val="#ppt_h"/>
                                          </p:val>
                                        </p:tav>
                                      </p:tavLst>
                                    </p:anim>
                                    <p:anim calcmode="lin" valueType="num">
                                      <p:cBhvr>
                                        <p:cTn id="17" dur="500" fill="hold"/>
                                        <p:tgtEl>
                                          <p:spTgt spid="97281"/>
                                        </p:tgtEl>
                                        <p:attrNameLst>
                                          <p:attrName>ppt_x</p:attrName>
                                        </p:attrNameLst>
                                      </p:cBhvr>
                                      <p:tavLst>
                                        <p:tav tm="0">
                                          <p:val>
                                            <p:strVal val="#ppt_x"/>
                                          </p:val>
                                        </p:tav>
                                        <p:tav tm="100000">
                                          <p:val>
                                            <p:strVal val="#ppt_x"/>
                                          </p:val>
                                        </p:tav>
                                      </p:tavLst>
                                    </p:anim>
                                    <p:anim calcmode="lin" valueType="num">
                                      <p:cBhvr>
                                        <p:cTn id="18" dur="500" fill="hold"/>
                                        <p:tgtEl>
                                          <p:spTgt spid="97281"/>
                                        </p:tgtEl>
                                        <p:attrNameLst>
                                          <p:attrName>ppt_y</p:attrName>
                                        </p:attrNameLst>
                                      </p:cBhvr>
                                      <p:tavLst>
                                        <p:tav tm="0">
                                          <p:val>
                                            <p:strVal val="#ppt_h+1"/>
                                          </p:val>
                                        </p:tav>
                                        <p:tav tm="100000">
                                          <p:val>
                                            <p:strVal val="#ppt_y"/>
                                          </p:val>
                                        </p:tav>
                                      </p:tavLst>
                                    </p:anim>
                                    <p:animEffect transition="in" filter="fade">
                                      <p:cBhvr>
                                        <p:cTn id="19" dur="500"/>
                                        <p:tgtEl>
                                          <p:spTgt spid="97281"/>
                                        </p:tgtEl>
                                      </p:cBhvr>
                                    </p:animEffect>
                                  </p:childTnLst>
                                  <p:subTnLst>
                                    <p:audio>
                                      <p:cMediaNode>
                                        <p:cTn display="0" masterRel="sameClick">
                                          <p:stCondLst>
                                            <p:cond evt="begin" delay="0">
                                              <p:tn val="13"/>
                                            </p:cond>
                                          </p:stCondLst>
                                          <p:endCondLst>
                                            <p:cond evt="onStopAudio" delay="0">
                                              <p:tgtEl>
                                                <p:sldTgt/>
                                              </p:tgtEl>
                                            </p:cond>
                                          </p:endCondLst>
                                        </p:cTn>
                                        <p:tgtEl>
                                          <p:sndTgt r:embed="rId4"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972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MN003.WMF"/>
          <p:cNvPicPr>
            <a:picLocks noChangeAspect="1"/>
          </p:cNvPicPr>
          <p:nvPr/>
        </p:nvPicPr>
        <p:blipFill>
          <a:blip r:embed="rId5" cstate="print"/>
          <a:stretch>
            <a:fillRect/>
          </a:stretch>
        </p:blipFill>
        <p:spPr>
          <a:xfrm>
            <a:off x="589676" y="357166"/>
            <a:ext cx="8014772" cy="5929354"/>
          </a:xfrm>
          <a:prstGeom prst="rect">
            <a:avLst/>
          </a:prstGeom>
          <a:effectLst>
            <a:glow rad="228600">
              <a:schemeClr val="accent5">
                <a:satMod val="175000"/>
                <a:alpha val="40000"/>
              </a:schemeClr>
            </a:glow>
          </a:effectLst>
        </p:spPr>
      </p:pic>
      <p:sp>
        <p:nvSpPr>
          <p:cNvPr id="15362" name="Rectangle 2"/>
          <p:cNvSpPr>
            <a:spLocks noChangeArrowheads="1"/>
          </p:cNvSpPr>
          <p:nvPr/>
        </p:nvSpPr>
        <p:spPr bwMode="auto">
          <a:xfrm>
            <a:off x="785786" y="2071678"/>
            <a:ext cx="7500990" cy="707886"/>
          </a:xfrm>
          <a:prstGeom prst="rect">
            <a:avLst/>
          </a:prstGeom>
          <a:noFill/>
          <a:ln w="9525">
            <a:noFill/>
            <a:miter lim="800000"/>
            <a:headEnd/>
            <a:tailEnd/>
          </a:ln>
        </p:spPr>
        <p:txBody>
          <a:bodyPr wrap="square" anchor="ctr">
            <a:spAutoFit/>
          </a:bodyPr>
          <a:lstStyle/>
          <a:p>
            <a:pPr algn="ctr"/>
            <a:r>
              <a:rPr lang="ar-SA" sz="4000" b="1" dirty="0" smtClean="0">
                <a:solidFill>
                  <a:srgbClr val="0033CC"/>
                </a:solidFill>
              </a:rPr>
              <a:t>قصة وقعت حوادثها في ثلاث دول مختلفة. </a:t>
            </a:r>
            <a:endParaRPr lang="en-US" sz="4000" dirty="0">
              <a:solidFill>
                <a:srgbClr val="0033CC"/>
              </a:solidFill>
              <a:latin typeface="Calibri" pitchFamily="34" charset="0"/>
            </a:endParaRPr>
          </a:p>
        </p:txBody>
      </p:sp>
      <p:sp>
        <p:nvSpPr>
          <p:cNvPr id="97281" name="Rectangle 1"/>
          <p:cNvSpPr>
            <a:spLocks noChangeArrowheads="1"/>
          </p:cNvSpPr>
          <p:nvPr/>
        </p:nvSpPr>
        <p:spPr bwMode="auto">
          <a:xfrm>
            <a:off x="4143372" y="4929198"/>
            <a:ext cx="109998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a:r>
              <a:rPr lang="ar-SA" sz="4000" b="1" dirty="0" smtClean="0">
                <a:solidFill>
                  <a:srgbClr val="C00000"/>
                </a:solidFill>
              </a:rPr>
              <a:t>رواية</a:t>
            </a:r>
            <a:endParaRPr kumimoji="0" lang="ar-SA"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97281"/>
                                        </p:tgtEl>
                                        <p:attrNameLst>
                                          <p:attrName>style.visibility</p:attrName>
                                        </p:attrNameLst>
                                      </p:cBhvr>
                                      <p:to>
                                        <p:strVal val="visible"/>
                                      </p:to>
                                    </p:set>
                                    <p:anim calcmode="lin" valueType="num">
                                      <p:cBhvr>
                                        <p:cTn id="15" dur="500" fill="hold"/>
                                        <p:tgtEl>
                                          <p:spTgt spid="97281"/>
                                        </p:tgtEl>
                                        <p:attrNameLst>
                                          <p:attrName>ppt_w</p:attrName>
                                        </p:attrNameLst>
                                      </p:cBhvr>
                                      <p:tavLst>
                                        <p:tav tm="0">
                                          <p:val>
                                            <p:strVal val="#ppt_w*2.5"/>
                                          </p:val>
                                        </p:tav>
                                        <p:tav tm="100000">
                                          <p:val>
                                            <p:strVal val="#ppt_w"/>
                                          </p:val>
                                        </p:tav>
                                      </p:tavLst>
                                    </p:anim>
                                    <p:anim calcmode="lin" valueType="num">
                                      <p:cBhvr>
                                        <p:cTn id="16" dur="500" fill="hold"/>
                                        <p:tgtEl>
                                          <p:spTgt spid="97281"/>
                                        </p:tgtEl>
                                        <p:attrNameLst>
                                          <p:attrName>ppt_h</p:attrName>
                                        </p:attrNameLst>
                                      </p:cBhvr>
                                      <p:tavLst>
                                        <p:tav tm="0">
                                          <p:val>
                                            <p:strVal val="#ppt_h*0.01"/>
                                          </p:val>
                                        </p:tav>
                                        <p:tav tm="100000">
                                          <p:val>
                                            <p:strVal val="#ppt_h"/>
                                          </p:val>
                                        </p:tav>
                                      </p:tavLst>
                                    </p:anim>
                                    <p:anim calcmode="lin" valueType="num">
                                      <p:cBhvr>
                                        <p:cTn id="17" dur="500" fill="hold"/>
                                        <p:tgtEl>
                                          <p:spTgt spid="97281"/>
                                        </p:tgtEl>
                                        <p:attrNameLst>
                                          <p:attrName>ppt_x</p:attrName>
                                        </p:attrNameLst>
                                      </p:cBhvr>
                                      <p:tavLst>
                                        <p:tav tm="0">
                                          <p:val>
                                            <p:strVal val="#ppt_x"/>
                                          </p:val>
                                        </p:tav>
                                        <p:tav tm="100000">
                                          <p:val>
                                            <p:strVal val="#ppt_x"/>
                                          </p:val>
                                        </p:tav>
                                      </p:tavLst>
                                    </p:anim>
                                    <p:anim calcmode="lin" valueType="num">
                                      <p:cBhvr>
                                        <p:cTn id="18" dur="500" fill="hold"/>
                                        <p:tgtEl>
                                          <p:spTgt spid="97281"/>
                                        </p:tgtEl>
                                        <p:attrNameLst>
                                          <p:attrName>ppt_y</p:attrName>
                                        </p:attrNameLst>
                                      </p:cBhvr>
                                      <p:tavLst>
                                        <p:tav tm="0">
                                          <p:val>
                                            <p:strVal val="#ppt_h+1"/>
                                          </p:val>
                                        </p:tav>
                                        <p:tav tm="100000">
                                          <p:val>
                                            <p:strVal val="#ppt_y"/>
                                          </p:val>
                                        </p:tav>
                                      </p:tavLst>
                                    </p:anim>
                                    <p:animEffect transition="in" filter="fade">
                                      <p:cBhvr>
                                        <p:cTn id="19" dur="500"/>
                                        <p:tgtEl>
                                          <p:spTgt spid="97281"/>
                                        </p:tgtEl>
                                      </p:cBhvr>
                                    </p:animEffect>
                                  </p:childTnLst>
                                  <p:subTnLst>
                                    <p:audio>
                                      <p:cMediaNode>
                                        <p:cTn display="0" masterRel="sameClick">
                                          <p:stCondLst>
                                            <p:cond evt="begin" delay="0">
                                              <p:tn val="13"/>
                                            </p:cond>
                                          </p:stCondLst>
                                          <p:endCondLst>
                                            <p:cond evt="onStopAudio" delay="0">
                                              <p:tgtEl>
                                                <p:sldTgt/>
                                              </p:tgtEl>
                                            </p:cond>
                                          </p:endCondLst>
                                        </p:cTn>
                                        <p:tgtEl>
                                          <p:sndTgt r:embed="rId4"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972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MN003.WMF"/>
          <p:cNvPicPr>
            <a:picLocks noChangeAspect="1"/>
          </p:cNvPicPr>
          <p:nvPr/>
        </p:nvPicPr>
        <p:blipFill>
          <a:blip r:embed="rId5" cstate="print"/>
          <a:stretch>
            <a:fillRect/>
          </a:stretch>
        </p:blipFill>
        <p:spPr>
          <a:xfrm>
            <a:off x="589676" y="357166"/>
            <a:ext cx="8014772" cy="5929354"/>
          </a:xfrm>
          <a:prstGeom prst="rect">
            <a:avLst/>
          </a:prstGeom>
          <a:effectLst>
            <a:glow rad="228600">
              <a:schemeClr val="accent5">
                <a:satMod val="175000"/>
                <a:alpha val="40000"/>
              </a:schemeClr>
            </a:glow>
          </a:effectLst>
        </p:spPr>
      </p:pic>
      <p:sp>
        <p:nvSpPr>
          <p:cNvPr id="15362" name="Rectangle 2"/>
          <p:cNvSpPr>
            <a:spLocks noChangeArrowheads="1"/>
          </p:cNvSpPr>
          <p:nvPr/>
        </p:nvSpPr>
        <p:spPr bwMode="auto">
          <a:xfrm>
            <a:off x="785786" y="2071678"/>
            <a:ext cx="7500990" cy="1323439"/>
          </a:xfrm>
          <a:prstGeom prst="rect">
            <a:avLst/>
          </a:prstGeom>
          <a:noFill/>
          <a:ln w="9525">
            <a:noFill/>
            <a:miter lim="800000"/>
            <a:headEnd/>
            <a:tailEnd/>
          </a:ln>
        </p:spPr>
        <p:txBody>
          <a:bodyPr wrap="square" anchor="ctr">
            <a:spAutoFit/>
          </a:bodyPr>
          <a:lstStyle/>
          <a:p>
            <a:pPr algn="ctr"/>
            <a:r>
              <a:rPr lang="ar-SA" sz="4000" b="1" dirty="0" smtClean="0">
                <a:solidFill>
                  <a:srgbClr val="0033CC"/>
                </a:solidFill>
              </a:rPr>
              <a:t>قصة تمتد على مدى حياة الشخصية الرئيسة من الطفولة إلى الممات. </a:t>
            </a:r>
            <a:endParaRPr lang="en-US" sz="4000" dirty="0">
              <a:solidFill>
                <a:srgbClr val="0033CC"/>
              </a:solidFill>
              <a:latin typeface="Calibri" pitchFamily="34" charset="0"/>
            </a:endParaRPr>
          </a:p>
        </p:txBody>
      </p:sp>
      <p:sp>
        <p:nvSpPr>
          <p:cNvPr id="5" name="Rectangle 1"/>
          <p:cNvSpPr>
            <a:spLocks noChangeArrowheads="1"/>
          </p:cNvSpPr>
          <p:nvPr/>
        </p:nvSpPr>
        <p:spPr bwMode="auto">
          <a:xfrm>
            <a:off x="4143372" y="4929198"/>
            <a:ext cx="109998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a:r>
              <a:rPr lang="ar-SA" sz="4000" b="1" dirty="0" smtClean="0">
                <a:solidFill>
                  <a:srgbClr val="C00000"/>
                </a:solidFill>
              </a:rPr>
              <a:t>رواية</a:t>
            </a:r>
            <a:endParaRPr kumimoji="0" lang="ar-SA"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2.5"/>
                                          </p:val>
                                        </p:tav>
                                        <p:tav tm="100000">
                                          <p:val>
                                            <p:strVal val="#ppt_w"/>
                                          </p:val>
                                        </p:tav>
                                      </p:tavLst>
                                    </p:anim>
                                    <p:anim calcmode="lin" valueType="num">
                                      <p:cBhvr>
                                        <p:cTn id="16" dur="500" fill="hold"/>
                                        <p:tgtEl>
                                          <p:spTgt spid="5"/>
                                        </p:tgtEl>
                                        <p:attrNameLst>
                                          <p:attrName>ppt_h</p:attrName>
                                        </p:attrNameLst>
                                      </p:cBhvr>
                                      <p:tavLst>
                                        <p:tav tm="0">
                                          <p:val>
                                            <p:strVal val="#ppt_h*0.01"/>
                                          </p:val>
                                        </p:tav>
                                        <p:tav tm="100000">
                                          <p:val>
                                            <p:strVal val="#ppt_h"/>
                                          </p:val>
                                        </p:tav>
                                      </p:tavLst>
                                    </p:anim>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h+1"/>
                                          </p:val>
                                        </p:tav>
                                        <p:tav tm="100000">
                                          <p:val>
                                            <p:strVal val="#ppt_y"/>
                                          </p:val>
                                        </p:tav>
                                      </p:tavLst>
                                    </p:anim>
                                    <p:animEffect transition="in" filter="fade">
                                      <p:cBhvr>
                                        <p:cTn id="19"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062.jpg"/>
          <p:cNvPicPr>
            <a:picLocks noChangeAspect="1"/>
          </p:cNvPicPr>
          <p:nvPr/>
        </p:nvPicPr>
        <p:blipFill>
          <a:blip r:embed="rId4" cstate="print"/>
          <a:stretch>
            <a:fillRect/>
          </a:stretch>
        </p:blipFill>
        <p:spPr bwMode="auto">
          <a:xfrm>
            <a:off x="428596" y="1000108"/>
            <a:ext cx="8358246" cy="5000660"/>
          </a:xfrm>
          <a:prstGeom prst="rect">
            <a:avLst/>
          </a:prstGeom>
          <a:noFill/>
          <a:ln w="9525">
            <a:noFill/>
            <a:miter lim="800000"/>
            <a:headEnd/>
            <a:tailEnd/>
          </a:ln>
        </p:spPr>
      </p:pic>
      <p:sp>
        <p:nvSpPr>
          <p:cNvPr id="7169" name="Rectangle 1"/>
          <p:cNvSpPr>
            <a:spLocks noChangeArrowheads="1"/>
          </p:cNvSpPr>
          <p:nvPr/>
        </p:nvSpPr>
        <p:spPr bwMode="auto">
          <a:xfrm>
            <a:off x="785786" y="1571612"/>
            <a:ext cx="7643866" cy="3785652"/>
          </a:xfrm>
          <a:prstGeom prst="rect">
            <a:avLst/>
          </a:prstGeom>
          <a:noFill/>
          <a:ln w="9525">
            <a:noFill/>
            <a:miter lim="800000"/>
            <a:headEnd/>
            <a:tailEnd/>
          </a:ln>
        </p:spPr>
        <p:txBody>
          <a:bodyPr wrap="square" anchor="ctr">
            <a:spAutoFit/>
          </a:bodyPr>
          <a:lstStyle/>
          <a:p>
            <a:pPr algn="ctr" rtl="1"/>
            <a:r>
              <a:rPr lang="ar-SA" sz="4000" b="1" dirty="0" smtClean="0">
                <a:solidFill>
                  <a:srgbClr val="006600"/>
                </a:solidFill>
              </a:rPr>
              <a:t>إنَّ الاهتمام بالقصة يبدو واضحًا في ميل الإنسان بعامة إلى هذا النوع من الأدب، فهو فن أدبي قلَّ أن يخلو منه شعب من الشعوب، وقد كان للعرب في الجاهلية اهتمام بهذا اللون، بد</a:t>
            </a:r>
            <a:r>
              <a:rPr lang="ar-EG" sz="4000" b="1" dirty="0" smtClean="0">
                <a:solidFill>
                  <a:srgbClr val="006600"/>
                </a:solidFill>
              </a:rPr>
              <a:t>ا</a:t>
            </a:r>
            <a:r>
              <a:rPr lang="ar-SA" sz="4000" b="1" dirty="0" smtClean="0">
                <a:solidFill>
                  <a:srgbClr val="006600"/>
                </a:solidFill>
              </a:rPr>
              <a:t> في كثرة القصص التي حوتها كتب الأمثال، يفسر المثل، أو يذكر مناسبته. </a:t>
            </a:r>
            <a:endParaRPr lang="en-US" sz="4000" dirty="0">
              <a:solidFill>
                <a:srgbClr val="0066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814 - old library book stamper.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7169"/>
                                        </p:tgtEl>
                                        <p:attrNameLst>
                                          <p:attrName>style.visibility</p:attrName>
                                        </p:attrNameLst>
                                      </p:cBhvr>
                                      <p:to>
                                        <p:strVal val="visible"/>
                                      </p:to>
                                    </p:set>
                                    <p:animEffect transition="in" filter="box(in)">
                                      <p:cBhvr>
                                        <p:cTn id="10" dur="500"/>
                                        <p:tgtEl>
                                          <p:spTgt spid="7169"/>
                                        </p:tgtEl>
                                      </p:cBhvr>
                                    </p:animEffect>
                                  </p:childTnLst>
                                  <p:subTnLst>
                                    <p:audio>
                                      <p:cMediaNode>
                                        <p:cTn display="0" masterRel="sameClick">
                                          <p:stCondLst>
                                            <p:cond evt="begin" delay="0">
                                              <p:tn val="8"/>
                                            </p:cond>
                                          </p:stCondLst>
                                          <p:endCondLst>
                                            <p:cond evt="onStopAudio" delay="0">
                                              <p:tgtEl>
                                                <p:sldTgt/>
                                              </p:tgtEl>
                                            </p:cond>
                                          </p:endCondLst>
                                        </p:cTn>
                                        <p:tgtEl>
                                          <p:sndTgt r:embed="rId3" name="0814 - old library book stam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MN003.WMF"/>
          <p:cNvPicPr>
            <a:picLocks noChangeAspect="1"/>
          </p:cNvPicPr>
          <p:nvPr/>
        </p:nvPicPr>
        <p:blipFill>
          <a:blip r:embed="rId5" cstate="print"/>
          <a:stretch>
            <a:fillRect/>
          </a:stretch>
        </p:blipFill>
        <p:spPr>
          <a:xfrm>
            <a:off x="589676" y="357166"/>
            <a:ext cx="8014772" cy="5929354"/>
          </a:xfrm>
          <a:prstGeom prst="rect">
            <a:avLst/>
          </a:prstGeom>
          <a:effectLst>
            <a:glow rad="228600">
              <a:schemeClr val="accent5">
                <a:satMod val="175000"/>
                <a:alpha val="40000"/>
              </a:schemeClr>
            </a:glow>
          </a:effectLst>
        </p:spPr>
      </p:pic>
      <p:sp>
        <p:nvSpPr>
          <p:cNvPr id="15362" name="Rectangle 2"/>
          <p:cNvSpPr>
            <a:spLocks noChangeArrowheads="1"/>
          </p:cNvSpPr>
          <p:nvPr/>
        </p:nvSpPr>
        <p:spPr bwMode="auto">
          <a:xfrm>
            <a:off x="785786" y="2071678"/>
            <a:ext cx="7500990" cy="707886"/>
          </a:xfrm>
          <a:prstGeom prst="rect">
            <a:avLst/>
          </a:prstGeom>
          <a:noFill/>
          <a:ln w="9525">
            <a:noFill/>
            <a:miter lim="800000"/>
            <a:headEnd/>
            <a:tailEnd/>
          </a:ln>
        </p:spPr>
        <p:txBody>
          <a:bodyPr wrap="square" anchor="ctr">
            <a:spAutoFit/>
          </a:bodyPr>
          <a:lstStyle/>
          <a:p>
            <a:pPr algn="ctr"/>
            <a:r>
              <a:rPr lang="ar-SA" sz="4000" b="1" dirty="0" smtClean="0">
                <a:solidFill>
                  <a:srgbClr val="0033CC"/>
                </a:solidFill>
              </a:rPr>
              <a:t>قصة وقعت حوادثها في رحلة على طائرة. 	</a:t>
            </a:r>
            <a:endParaRPr lang="en-US" sz="4000" dirty="0">
              <a:solidFill>
                <a:srgbClr val="0033CC"/>
              </a:solidFill>
              <a:latin typeface="Calibri" pitchFamily="34" charset="0"/>
            </a:endParaRPr>
          </a:p>
        </p:txBody>
      </p:sp>
      <p:sp>
        <p:nvSpPr>
          <p:cNvPr id="5" name="Rectangle 1"/>
          <p:cNvSpPr>
            <a:spLocks noChangeArrowheads="1"/>
          </p:cNvSpPr>
          <p:nvPr/>
        </p:nvSpPr>
        <p:spPr bwMode="auto">
          <a:xfrm>
            <a:off x="3143240" y="4786322"/>
            <a:ext cx="23262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a:r>
              <a:rPr lang="ar-SA" sz="4000" b="1" dirty="0" smtClean="0">
                <a:solidFill>
                  <a:srgbClr val="C00000"/>
                </a:solidFill>
              </a:rPr>
              <a:t>قصة قصيرة </a:t>
            </a:r>
            <a:endParaRPr lang="en-US" sz="40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2.5"/>
                                          </p:val>
                                        </p:tav>
                                        <p:tav tm="100000">
                                          <p:val>
                                            <p:strVal val="#ppt_w"/>
                                          </p:val>
                                        </p:tav>
                                      </p:tavLst>
                                    </p:anim>
                                    <p:anim calcmode="lin" valueType="num">
                                      <p:cBhvr>
                                        <p:cTn id="16" dur="500" fill="hold"/>
                                        <p:tgtEl>
                                          <p:spTgt spid="5"/>
                                        </p:tgtEl>
                                        <p:attrNameLst>
                                          <p:attrName>ppt_h</p:attrName>
                                        </p:attrNameLst>
                                      </p:cBhvr>
                                      <p:tavLst>
                                        <p:tav tm="0">
                                          <p:val>
                                            <p:strVal val="#ppt_h*0.01"/>
                                          </p:val>
                                        </p:tav>
                                        <p:tav tm="100000">
                                          <p:val>
                                            <p:strVal val="#ppt_h"/>
                                          </p:val>
                                        </p:tav>
                                      </p:tavLst>
                                    </p:anim>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h+1"/>
                                          </p:val>
                                        </p:tav>
                                        <p:tav tm="100000">
                                          <p:val>
                                            <p:strVal val="#ppt_y"/>
                                          </p:val>
                                        </p:tav>
                                      </p:tavLst>
                                    </p:anim>
                                    <p:animEffect transition="in" filter="fade">
                                      <p:cBhvr>
                                        <p:cTn id="19"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1021 - shoo-a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خارج الصفحة 1"/>
          <p:cNvSpPr/>
          <p:nvPr/>
        </p:nvSpPr>
        <p:spPr>
          <a:xfrm>
            <a:off x="428596" y="285728"/>
            <a:ext cx="8358246" cy="2000264"/>
          </a:xfrm>
          <a:prstGeom prst="flowChartOffpageConnector">
            <a:avLst/>
          </a:prstGeom>
          <a:solidFill>
            <a:srgbClr val="660066"/>
          </a:solidFill>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sz="1600"/>
          </a:p>
        </p:txBody>
      </p:sp>
      <p:sp>
        <p:nvSpPr>
          <p:cNvPr id="3" name="Rectangle 1"/>
          <p:cNvSpPr>
            <a:spLocks noChangeArrowheads="1"/>
          </p:cNvSpPr>
          <p:nvPr/>
        </p:nvSpPr>
        <p:spPr bwMode="auto">
          <a:xfrm>
            <a:off x="500035" y="571480"/>
            <a:ext cx="8143932" cy="1323439"/>
          </a:xfrm>
          <a:prstGeom prst="rect">
            <a:avLst/>
          </a:prstGeom>
          <a:noFill/>
          <a:ln w="9525">
            <a:noFill/>
            <a:miter lim="800000"/>
            <a:headEnd/>
            <a:tailEnd/>
          </a:ln>
        </p:spPr>
        <p:txBody>
          <a:bodyPr wrap="square" anchor="ctr">
            <a:spAutoFit/>
          </a:bodyPr>
          <a:lstStyle/>
          <a:p>
            <a:pPr lvl="0" algn="ctr" rtl="1"/>
            <a:r>
              <a:rPr lang="ar-EG" sz="4000" b="1" dirty="0" smtClean="0">
                <a:solidFill>
                  <a:srgbClr val="FFFF00"/>
                </a:solidFill>
              </a:rPr>
              <a:t>3. </a:t>
            </a:r>
            <a:r>
              <a:rPr lang="ar-SA" sz="4000" b="1" dirty="0" smtClean="0">
                <a:solidFill>
                  <a:schemeClr val="bg1"/>
                </a:solidFill>
              </a:rPr>
              <a:t>من قصة (الصغيران) لمصطفى صادق الرافعي</a:t>
            </a:r>
            <a:endParaRPr lang="en-US" sz="4000" dirty="0">
              <a:solidFill>
                <a:schemeClr val="bg1"/>
              </a:solidFill>
            </a:endParaRPr>
          </a:p>
        </p:txBody>
      </p:sp>
      <p:grpSp>
        <p:nvGrpSpPr>
          <p:cNvPr id="4" name="مجموعة 3"/>
          <p:cNvGrpSpPr>
            <a:grpSpLocks/>
          </p:cNvGrpSpPr>
          <p:nvPr/>
        </p:nvGrpSpPr>
        <p:grpSpPr bwMode="auto">
          <a:xfrm>
            <a:off x="395288" y="2401904"/>
            <a:ext cx="8497887" cy="4313244"/>
            <a:chOff x="6734447" y="2277644"/>
            <a:chExt cx="2180953" cy="2370556"/>
          </a:xfrm>
        </p:grpSpPr>
        <p:sp>
          <p:nvSpPr>
            <p:cNvPr id="5" name="مستطيل مستدير الزوايا 4"/>
            <p:cNvSpPr/>
            <p:nvPr/>
          </p:nvSpPr>
          <p:spPr>
            <a:xfrm>
              <a:off x="6781708" y="2361831"/>
              <a:ext cx="2133692" cy="2286369"/>
            </a:xfrm>
            <a:prstGeom prst="round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6" name="مستطيل مستدير الزوايا 5"/>
            <p:cNvSpPr/>
            <p:nvPr/>
          </p:nvSpPr>
          <p:spPr>
            <a:xfrm>
              <a:off x="6734447" y="2277644"/>
              <a:ext cx="2133692" cy="228637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grpSp>
      <p:sp>
        <p:nvSpPr>
          <p:cNvPr id="7" name="Rectangle 1"/>
          <p:cNvSpPr>
            <a:spLocks noChangeArrowheads="1"/>
          </p:cNvSpPr>
          <p:nvPr/>
        </p:nvSpPr>
        <p:spPr bwMode="auto">
          <a:xfrm>
            <a:off x="468313" y="2798762"/>
            <a:ext cx="8170862" cy="3416320"/>
          </a:xfrm>
          <a:prstGeom prst="rect">
            <a:avLst/>
          </a:prstGeom>
          <a:noFill/>
          <a:ln w="9525">
            <a:noFill/>
            <a:miter lim="800000"/>
            <a:headEnd/>
            <a:tailEnd/>
          </a:ln>
        </p:spPr>
        <p:txBody>
          <a:bodyPr wrap="square" anchor="ctr">
            <a:spAutoFit/>
          </a:bodyPr>
          <a:lstStyle/>
          <a:p>
            <a:pPr algn="ctr"/>
            <a:r>
              <a:rPr lang="ar-SA" sz="3600" b="1" dirty="0" smtClean="0">
                <a:solidFill>
                  <a:srgbClr val="7A005A"/>
                </a:solidFill>
              </a:rPr>
              <a:t>في تلك الساعة كانت الأرض قد عريت إلا من أواخر الناس وطوارق الليل، وبقية من يقظة النهار </a:t>
            </a:r>
            <a:r>
              <a:rPr lang="ar-SA" sz="3600" b="1" dirty="0" err="1" smtClean="0">
                <a:solidFill>
                  <a:srgbClr val="7A005A"/>
                </a:solidFill>
              </a:rPr>
              <a:t>تحبو</a:t>
            </a:r>
            <a:r>
              <a:rPr lang="ar-SA" sz="3600" b="1" dirty="0" smtClean="0">
                <a:solidFill>
                  <a:srgbClr val="7A005A"/>
                </a:solidFill>
              </a:rPr>
              <a:t> في الطريق ذاهبة إلى مضاجعها، فبينما أمد عيني وأديرهما في مفتتح </a:t>
            </a:r>
            <a:r>
              <a:rPr lang="ar-SA" sz="3600" b="1" u="sng" dirty="0" smtClean="0">
                <a:solidFill>
                  <a:srgbClr val="7A005A"/>
                </a:solidFill>
              </a:rPr>
              <a:t>الطريق</a:t>
            </a:r>
            <a:r>
              <a:rPr lang="ar-SA" sz="3600" b="1" dirty="0" smtClean="0">
                <a:solidFill>
                  <a:srgbClr val="7A005A"/>
                </a:solidFill>
              </a:rPr>
              <a:t> </a:t>
            </a:r>
            <a:r>
              <a:rPr lang="ar-SA" sz="3600" b="1" dirty="0" err="1" smtClean="0">
                <a:solidFill>
                  <a:srgbClr val="7A005A"/>
                </a:solidFill>
              </a:rPr>
              <a:t>ومنقطعه</a:t>
            </a:r>
            <a:r>
              <a:rPr lang="ar-SA" sz="3600" b="1" dirty="0" smtClean="0">
                <a:solidFill>
                  <a:srgbClr val="7A005A"/>
                </a:solidFill>
              </a:rPr>
              <a:t>؛ إذ انتفضتُ انتفاضة الذعر، ووثبت رجة القلب بجسمي كله، كما تثب اللسعة </a:t>
            </a:r>
            <a:r>
              <a:rPr lang="ar-SA" sz="3600" b="1" dirty="0" err="1" smtClean="0">
                <a:solidFill>
                  <a:srgbClr val="7A005A"/>
                </a:solidFill>
              </a:rPr>
              <a:t>بملسوعها</a:t>
            </a:r>
            <a:r>
              <a:rPr lang="ar-SA" sz="3600" b="1" dirty="0" smtClean="0">
                <a:solidFill>
                  <a:srgbClr val="7A005A"/>
                </a:solidFill>
              </a:rPr>
              <a:t>، ذلك حين أبصرت </a:t>
            </a:r>
            <a:r>
              <a:rPr lang="ar-SA" sz="3600" b="1" u="sng" dirty="0" smtClean="0">
                <a:solidFill>
                  <a:srgbClr val="7A005A"/>
                </a:solidFill>
              </a:rPr>
              <a:t>الطفلين</a:t>
            </a:r>
            <a:r>
              <a:rPr lang="ar-SA" sz="3600" b="1" dirty="0" smtClean="0">
                <a:solidFill>
                  <a:srgbClr val="7A005A"/>
                </a:solidFill>
              </a:rPr>
              <a:t>.</a:t>
            </a:r>
            <a:endParaRPr lang="en-US" sz="3600" dirty="0">
              <a:solidFill>
                <a:srgbClr val="7A005A"/>
              </a:solidFill>
              <a:latin typeface="Calibri"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1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BADPLUMB.WAV"/>
                                        </p:tgtEl>
                                      </p:cMediaNode>
                                    </p:audio>
                                  </p:subTnLst>
                                </p:cTn>
                              </p:par>
                              <p:par>
                                <p:cTn id="18" presetID="18"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10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BADPLU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خارج الصفحة 1"/>
          <p:cNvSpPr/>
          <p:nvPr/>
        </p:nvSpPr>
        <p:spPr>
          <a:xfrm>
            <a:off x="428596" y="285728"/>
            <a:ext cx="8358246" cy="2000264"/>
          </a:xfrm>
          <a:prstGeom prst="flowChartOffpageConnector">
            <a:avLst/>
          </a:prstGeom>
          <a:solidFill>
            <a:srgbClr val="660066"/>
          </a:solidFill>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sz="1600"/>
          </a:p>
        </p:txBody>
      </p:sp>
      <p:sp>
        <p:nvSpPr>
          <p:cNvPr id="3" name="Rectangle 1"/>
          <p:cNvSpPr>
            <a:spLocks noChangeArrowheads="1"/>
          </p:cNvSpPr>
          <p:nvPr/>
        </p:nvSpPr>
        <p:spPr bwMode="auto">
          <a:xfrm>
            <a:off x="500035" y="571480"/>
            <a:ext cx="8143932" cy="1323439"/>
          </a:xfrm>
          <a:prstGeom prst="rect">
            <a:avLst/>
          </a:prstGeom>
          <a:noFill/>
          <a:ln w="9525">
            <a:noFill/>
            <a:miter lim="800000"/>
            <a:headEnd/>
            <a:tailEnd/>
          </a:ln>
        </p:spPr>
        <p:txBody>
          <a:bodyPr wrap="square" anchor="ctr">
            <a:spAutoFit/>
          </a:bodyPr>
          <a:lstStyle/>
          <a:p>
            <a:pPr lvl="0" algn="ctr" rtl="1"/>
            <a:r>
              <a:rPr lang="ar-EG" sz="4000" b="1" dirty="0" smtClean="0">
                <a:solidFill>
                  <a:srgbClr val="FFFF00"/>
                </a:solidFill>
              </a:rPr>
              <a:t>3. </a:t>
            </a:r>
            <a:r>
              <a:rPr lang="ar-SA" sz="4000" b="1" dirty="0" smtClean="0">
                <a:solidFill>
                  <a:schemeClr val="bg1"/>
                </a:solidFill>
              </a:rPr>
              <a:t>من قصة (الصغيران) لمصطفى صادق الرافعي</a:t>
            </a:r>
            <a:endParaRPr lang="en-US" sz="4000" dirty="0">
              <a:solidFill>
                <a:schemeClr val="bg1"/>
              </a:solidFill>
            </a:endParaRPr>
          </a:p>
        </p:txBody>
      </p:sp>
      <p:grpSp>
        <p:nvGrpSpPr>
          <p:cNvPr id="4" name="مجموعة 3"/>
          <p:cNvGrpSpPr>
            <a:grpSpLocks/>
          </p:cNvGrpSpPr>
          <p:nvPr/>
        </p:nvGrpSpPr>
        <p:grpSpPr bwMode="auto">
          <a:xfrm>
            <a:off x="395288" y="2401904"/>
            <a:ext cx="8497887" cy="4313244"/>
            <a:chOff x="6734447" y="2277644"/>
            <a:chExt cx="2180953" cy="2370556"/>
          </a:xfrm>
        </p:grpSpPr>
        <p:sp>
          <p:nvSpPr>
            <p:cNvPr id="5" name="مستطيل مستدير الزوايا 4"/>
            <p:cNvSpPr/>
            <p:nvPr/>
          </p:nvSpPr>
          <p:spPr>
            <a:xfrm>
              <a:off x="6781708" y="2361831"/>
              <a:ext cx="2133692" cy="2286369"/>
            </a:xfrm>
            <a:prstGeom prst="round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6" name="مستطيل مستدير الزوايا 5"/>
            <p:cNvSpPr/>
            <p:nvPr/>
          </p:nvSpPr>
          <p:spPr>
            <a:xfrm>
              <a:off x="6734447" y="2277644"/>
              <a:ext cx="2133692" cy="228637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grpSp>
      <p:sp>
        <p:nvSpPr>
          <p:cNvPr id="7" name="Rectangle 1"/>
          <p:cNvSpPr>
            <a:spLocks noChangeArrowheads="1"/>
          </p:cNvSpPr>
          <p:nvPr/>
        </p:nvSpPr>
        <p:spPr bwMode="auto">
          <a:xfrm>
            <a:off x="468313" y="3067008"/>
            <a:ext cx="8170862" cy="2862322"/>
          </a:xfrm>
          <a:prstGeom prst="rect">
            <a:avLst/>
          </a:prstGeom>
          <a:noFill/>
          <a:ln w="9525">
            <a:noFill/>
            <a:miter lim="800000"/>
            <a:headEnd/>
            <a:tailEnd/>
          </a:ln>
        </p:spPr>
        <p:txBody>
          <a:bodyPr wrap="square" anchor="ctr">
            <a:spAutoFit/>
          </a:bodyPr>
          <a:lstStyle/>
          <a:p>
            <a:pPr algn="ctr" rtl="1"/>
            <a:r>
              <a:rPr lang="ar-SA" sz="3600" b="1" dirty="0" smtClean="0">
                <a:solidFill>
                  <a:srgbClr val="7A005A"/>
                </a:solidFill>
              </a:rPr>
              <a:t>صغيران ضلا عن أهلهما في هذا </a:t>
            </a:r>
            <a:r>
              <a:rPr lang="ar-SA" sz="3600" b="1" u="sng" dirty="0" smtClean="0">
                <a:solidFill>
                  <a:srgbClr val="7A005A"/>
                </a:solidFill>
              </a:rPr>
              <a:t>الليل</a:t>
            </a:r>
            <a:r>
              <a:rPr lang="ar-SA" sz="3600" b="1" dirty="0" smtClean="0">
                <a:solidFill>
                  <a:srgbClr val="7A005A"/>
                </a:solidFill>
              </a:rPr>
              <a:t>، يمشيان على حَيد الطريق في ذلة وانكسار، وتحسب أقدامهما من البطء والتخاذل لا تمشي، بل تتزحزح قليلاً قليلاً، فكأنهما واقفان، أكبرهما طفلة تعد عمرها على خمس أصابعها، والآخر طفل يبلغ ثلاث سنوات، </a:t>
            </a:r>
            <a:endParaRPr lang="en-US" sz="3600" dirty="0">
              <a:solidFill>
                <a:srgbClr val="7A005A"/>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ADPLU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خارج الصفحة 1"/>
          <p:cNvSpPr/>
          <p:nvPr/>
        </p:nvSpPr>
        <p:spPr>
          <a:xfrm>
            <a:off x="428596" y="285728"/>
            <a:ext cx="8358246" cy="2000264"/>
          </a:xfrm>
          <a:prstGeom prst="flowChartOffpageConnector">
            <a:avLst/>
          </a:prstGeom>
          <a:solidFill>
            <a:srgbClr val="660066"/>
          </a:solidFill>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fontAlgn="auto">
              <a:spcBef>
                <a:spcPts val="0"/>
              </a:spcBef>
              <a:spcAft>
                <a:spcPts val="0"/>
              </a:spcAft>
              <a:defRPr/>
            </a:pPr>
            <a:endParaRPr lang="ar-EG" sz="1600"/>
          </a:p>
        </p:txBody>
      </p:sp>
      <p:sp>
        <p:nvSpPr>
          <p:cNvPr id="3" name="Rectangle 1"/>
          <p:cNvSpPr>
            <a:spLocks noChangeArrowheads="1"/>
          </p:cNvSpPr>
          <p:nvPr/>
        </p:nvSpPr>
        <p:spPr bwMode="auto">
          <a:xfrm>
            <a:off x="500035" y="571480"/>
            <a:ext cx="8143932" cy="1323439"/>
          </a:xfrm>
          <a:prstGeom prst="rect">
            <a:avLst/>
          </a:prstGeom>
          <a:noFill/>
          <a:ln w="9525">
            <a:noFill/>
            <a:miter lim="800000"/>
            <a:headEnd/>
            <a:tailEnd/>
          </a:ln>
        </p:spPr>
        <p:txBody>
          <a:bodyPr wrap="square" anchor="ctr">
            <a:spAutoFit/>
          </a:bodyPr>
          <a:lstStyle/>
          <a:p>
            <a:pPr lvl="0" algn="ctr" rtl="1"/>
            <a:r>
              <a:rPr lang="ar-EG" sz="4000" b="1" dirty="0" smtClean="0">
                <a:solidFill>
                  <a:srgbClr val="FFFF00"/>
                </a:solidFill>
              </a:rPr>
              <a:t>3. </a:t>
            </a:r>
            <a:r>
              <a:rPr lang="ar-SA" sz="4000" b="1" dirty="0" smtClean="0">
                <a:solidFill>
                  <a:schemeClr val="bg1"/>
                </a:solidFill>
              </a:rPr>
              <a:t>من قصة (الصغيران) لمصطفى صادق الرافعي</a:t>
            </a:r>
            <a:endParaRPr lang="en-US" sz="4000" dirty="0">
              <a:solidFill>
                <a:schemeClr val="bg1"/>
              </a:solidFill>
            </a:endParaRPr>
          </a:p>
        </p:txBody>
      </p:sp>
      <p:grpSp>
        <p:nvGrpSpPr>
          <p:cNvPr id="4" name="مجموعة 3"/>
          <p:cNvGrpSpPr>
            <a:grpSpLocks/>
          </p:cNvGrpSpPr>
          <p:nvPr/>
        </p:nvGrpSpPr>
        <p:grpSpPr bwMode="auto">
          <a:xfrm>
            <a:off x="395288" y="2401904"/>
            <a:ext cx="8497887" cy="4313244"/>
            <a:chOff x="6734447" y="2277644"/>
            <a:chExt cx="2180953" cy="2370556"/>
          </a:xfrm>
        </p:grpSpPr>
        <p:sp>
          <p:nvSpPr>
            <p:cNvPr id="5" name="مستطيل مستدير الزوايا 4"/>
            <p:cNvSpPr/>
            <p:nvPr/>
          </p:nvSpPr>
          <p:spPr>
            <a:xfrm>
              <a:off x="6781708" y="2361831"/>
              <a:ext cx="2133692" cy="2286369"/>
            </a:xfrm>
            <a:prstGeom prst="round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6" name="مستطيل مستدير الزوايا 5"/>
            <p:cNvSpPr/>
            <p:nvPr/>
          </p:nvSpPr>
          <p:spPr>
            <a:xfrm>
              <a:off x="6734447" y="2277644"/>
              <a:ext cx="2133692" cy="228637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ar-EG"/>
            </a:p>
          </p:txBody>
        </p:sp>
      </p:grpSp>
      <p:sp>
        <p:nvSpPr>
          <p:cNvPr id="7" name="Rectangle 1"/>
          <p:cNvSpPr>
            <a:spLocks noChangeArrowheads="1"/>
          </p:cNvSpPr>
          <p:nvPr/>
        </p:nvSpPr>
        <p:spPr bwMode="auto">
          <a:xfrm>
            <a:off x="857224" y="3429000"/>
            <a:ext cx="7500991" cy="2308324"/>
          </a:xfrm>
          <a:prstGeom prst="rect">
            <a:avLst/>
          </a:prstGeom>
          <a:noFill/>
          <a:ln w="9525">
            <a:noFill/>
            <a:miter lim="800000"/>
            <a:headEnd/>
            <a:tailEnd/>
          </a:ln>
        </p:spPr>
        <p:txBody>
          <a:bodyPr wrap="square" anchor="ctr">
            <a:spAutoFit/>
          </a:bodyPr>
          <a:lstStyle/>
          <a:p>
            <a:pPr algn="ctr" rtl="1"/>
            <a:r>
              <a:rPr lang="ar-SA" sz="3600" b="1" dirty="0" smtClean="0">
                <a:solidFill>
                  <a:srgbClr val="7A005A"/>
                </a:solidFill>
              </a:rPr>
              <a:t>ينحدران في أمواج الليل، وقد نزل </a:t>
            </a:r>
            <a:r>
              <a:rPr lang="ar-SA" sz="3600" b="1" dirty="0" err="1" smtClean="0">
                <a:solidFill>
                  <a:srgbClr val="7A005A"/>
                </a:solidFill>
              </a:rPr>
              <a:t>بهما</a:t>
            </a:r>
            <a:r>
              <a:rPr lang="ar-SA" sz="3600" b="1" dirty="0" smtClean="0">
                <a:solidFill>
                  <a:srgbClr val="7A005A"/>
                </a:solidFill>
              </a:rPr>
              <a:t> من الهم في البحث عن بيتهما ما ينزل مثله بمن تطوح </a:t>
            </a:r>
            <a:r>
              <a:rPr lang="ar-SA" sz="3600" b="1" dirty="0" err="1" smtClean="0">
                <a:solidFill>
                  <a:srgbClr val="7A005A"/>
                </a:solidFill>
              </a:rPr>
              <a:t>به</a:t>
            </a:r>
            <a:r>
              <a:rPr lang="ar-SA" sz="3600" b="1" dirty="0" smtClean="0">
                <a:solidFill>
                  <a:srgbClr val="7A005A"/>
                </a:solidFill>
              </a:rPr>
              <a:t> الأقدار إذا ركب البحر المظلم ليكشف عن أرض جديدة. </a:t>
            </a:r>
            <a:endParaRPr lang="en-US" sz="3600" dirty="0" smtClean="0">
              <a:solidFill>
                <a:srgbClr val="7A005A"/>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ADPLU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ذو زوايا قطرية مستديرة 8"/>
          <p:cNvSpPr/>
          <p:nvPr/>
        </p:nvSpPr>
        <p:spPr>
          <a:xfrm>
            <a:off x="251520" y="2071678"/>
            <a:ext cx="8640960" cy="2571768"/>
          </a:xfrm>
          <a:prstGeom prst="round2DiagRect">
            <a:avLst/>
          </a:prstGeom>
          <a:gradFill flip="none" rotWithShape="1">
            <a:gsLst>
              <a:gs pos="100000">
                <a:srgbClr val="66FFFF"/>
              </a:gs>
              <a:gs pos="47000">
                <a:srgbClr val="FFCCFF"/>
              </a:gs>
              <a:gs pos="100000">
                <a:srgbClr val="FF0066"/>
              </a:gs>
              <a:gs pos="100000">
                <a:schemeClr val="accent2">
                  <a:shade val="94000"/>
                  <a:satMod val="135000"/>
                </a:schemeClr>
              </a:gs>
            </a:gsLst>
            <a:path path="shape">
              <a:fillToRect l="50000" t="50000" r="50000" b="50000"/>
            </a:path>
            <a:tileRect/>
          </a:gradFill>
          <a:ln w="130175">
            <a:solidFill>
              <a:srgbClr val="CC00FF"/>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10" name="مربع نص 9"/>
          <p:cNvSpPr txBox="1">
            <a:spLocks noChangeArrowheads="1"/>
          </p:cNvSpPr>
          <p:nvPr/>
        </p:nvSpPr>
        <p:spPr bwMode="auto">
          <a:xfrm>
            <a:off x="323850" y="2500306"/>
            <a:ext cx="8424863" cy="1754326"/>
          </a:xfrm>
          <a:prstGeom prst="rect">
            <a:avLst/>
          </a:prstGeom>
          <a:noFill/>
          <a:ln w="9525">
            <a:noFill/>
            <a:miter lim="800000"/>
            <a:headEnd/>
            <a:tailEnd/>
          </a:ln>
        </p:spPr>
        <p:txBody>
          <a:bodyPr>
            <a:spAutoFit/>
          </a:bodyPr>
          <a:lstStyle/>
          <a:p>
            <a:pPr algn="ctr" rtl="1"/>
            <a:r>
              <a:rPr lang="ar-SA" sz="5400" b="1" dirty="0" smtClean="0">
                <a:solidFill>
                  <a:srgbClr val="660066"/>
                </a:solidFill>
              </a:rPr>
              <a:t>اقرأ المقطع السابق، ثم أجب عما يلي: </a:t>
            </a:r>
            <a:endParaRPr lang="en-US" sz="5400" dirty="0">
              <a:solidFill>
                <a:srgbClr val="660066"/>
              </a:solidFill>
              <a:latin typeface="Calibri" pitchFamily="34" charset="0"/>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CKMC035.WMF"/>
          <p:cNvPicPr>
            <a:picLocks noChangeAspect="1"/>
          </p:cNvPicPr>
          <p:nvPr/>
        </p:nvPicPr>
        <p:blipFill>
          <a:blip r:embed="rId6" cstate="print"/>
          <a:stretch>
            <a:fillRect/>
          </a:stretch>
        </p:blipFill>
        <p:spPr bwMode="auto">
          <a:xfrm>
            <a:off x="428596" y="285728"/>
            <a:ext cx="8429684" cy="18573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4800" prstMaterial="matte">
            <a:bevelT w="127000" h="63500"/>
          </a:sp3d>
        </p:spPr>
      </p:pic>
      <p:sp>
        <p:nvSpPr>
          <p:cNvPr id="40961" name="Rectangle 1"/>
          <p:cNvSpPr>
            <a:spLocks noChangeArrowheads="1"/>
          </p:cNvSpPr>
          <p:nvPr/>
        </p:nvSpPr>
        <p:spPr bwMode="auto">
          <a:xfrm>
            <a:off x="571472" y="792288"/>
            <a:ext cx="8143932" cy="707886"/>
          </a:xfrm>
          <a:prstGeom prst="rect">
            <a:avLst/>
          </a:prstGeom>
          <a:noFill/>
          <a:ln w="9525">
            <a:noFill/>
            <a:miter lim="800000"/>
            <a:headEnd/>
            <a:tailEnd/>
          </a:ln>
        </p:spPr>
        <p:txBody>
          <a:bodyPr wrap="square" anchor="ctr">
            <a:spAutoFit/>
          </a:bodyPr>
          <a:lstStyle/>
          <a:p>
            <a:pPr lvl="0" algn="ctr" rtl="1"/>
            <a:r>
              <a:rPr lang="ar-EG" sz="4000" b="1" dirty="0" smtClean="0">
                <a:solidFill>
                  <a:srgbClr val="FFFF00"/>
                </a:solidFill>
              </a:rPr>
              <a:t>أ. </a:t>
            </a:r>
            <a:r>
              <a:rPr lang="ar-SA" sz="4000" b="1" dirty="0" smtClean="0">
                <a:solidFill>
                  <a:schemeClr val="bg1"/>
                </a:solidFill>
              </a:rPr>
              <a:t>حدّد من أيّ عناصر القصة ما تحته خط. </a:t>
            </a:r>
            <a:endParaRPr lang="en-US" sz="4000" dirty="0">
              <a:solidFill>
                <a:schemeClr val="bg1"/>
              </a:solidFill>
            </a:endParaRPr>
          </a:p>
        </p:txBody>
      </p:sp>
      <p:sp>
        <p:nvSpPr>
          <p:cNvPr id="4" name="AutoShape 7"/>
          <p:cNvSpPr>
            <a:spLocks noChangeArrowheads="1"/>
          </p:cNvSpPr>
          <p:nvPr/>
        </p:nvSpPr>
        <p:spPr bwMode="auto">
          <a:xfrm>
            <a:off x="-34298" y="2348880"/>
            <a:ext cx="9178298" cy="4404622"/>
          </a:xfrm>
          <a:prstGeom prst="round2DiagRect">
            <a:avLst/>
          </a:prstGeom>
          <a:blipFill>
            <a:blip r:embed="rId7" cstate="print">
              <a:lum contrast="40000"/>
            </a:blip>
            <a:stretch>
              <a:fillRect/>
            </a:stretch>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endParaRPr lang="en-US">
              <a:solidFill>
                <a:srgbClr val="CC0066"/>
              </a:solidFill>
              <a:latin typeface="+mn-lt"/>
              <a:cs typeface="+mn-cs"/>
            </a:endParaRPr>
          </a:p>
        </p:txBody>
      </p:sp>
      <p:sp>
        <p:nvSpPr>
          <p:cNvPr id="5" name="مربع نص 4"/>
          <p:cNvSpPr txBox="1">
            <a:spLocks noChangeArrowheads="1"/>
          </p:cNvSpPr>
          <p:nvPr/>
        </p:nvSpPr>
        <p:spPr bwMode="auto">
          <a:xfrm>
            <a:off x="323528" y="2924944"/>
            <a:ext cx="7691437" cy="3279424"/>
          </a:xfrm>
          <a:prstGeom prst="rect">
            <a:avLst/>
          </a:prstGeom>
          <a:noFill/>
          <a:ln w="9525">
            <a:noFill/>
            <a:miter lim="800000"/>
            <a:headEnd/>
            <a:tailEnd/>
          </a:ln>
        </p:spPr>
        <p:txBody>
          <a:bodyPr>
            <a:spAutoFit/>
          </a:bodyPr>
          <a:lstStyle/>
          <a:p>
            <a:pPr algn="r" rtl="1">
              <a:lnSpc>
                <a:spcPct val="150000"/>
              </a:lnSpc>
              <a:buFont typeface="Wingdings" pitchFamily="2" charset="2"/>
              <a:buChar char="q"/>
            </a:pPr>
            <a:r>
              <a:rPr lang="ar-SA" sz="4800" b="1" dirty="0" smtClean="0">
                <a:solidFill>
                  <a:srgbClr val="7A005A"/>
                </a:solidFill>
              </a:rPr>
              <a:t>الطريق    </a:t>
            </a:r>
          </a:p>
          <a:p>
            <a:pPr algn="r" rtl="1">
              <a:lnSpc>
                <a:spcPct val="150000"/>
              </a:lnSpc>
              <a:buFont typeface="Wingdings" pitchFamily="2" charset="2"/>
              <a:buChar char="q"/>
            </a:pPr>
            <a:r>
              <a:rPr lang="ar-SA" sz="4800" b="1" dirty="0" smtClean="0">
                <a:solidFill>
                  <a:srgbClr val="7A005A"/>
                </a:solidFill>
              </a:rPr>
              <a:t> الطفلين </a:t>
            </a:r>
          </a:p>
          <a:p>
            <a:pPr algn="r" rtl="1">
              <a:lnSpc>
                <a:spcPct val="150000"/>
              </a:lnSpc>
              <a:buFont typeface="Wingdings" pitchFamily="2" charset="2"/>
              <a:buChar char="q"/>
            </a:pPr>
            <a:r>
              <a:rPr lang="ar-SA" sz="4800" b="1" dirty="0" smtClean="0">
                <a:solidFill>
                  <a:srgbClr val="7A005A"/>
                </a:solidFill>
              </a:rPr>
              <a:t> الليل</a:t>
            </a:r>
            <a:endParaRPr lang="ar-SA" sz="4800" b="1" dirty="0" smtClean="0">
              <a:solidFill>
                <a:srgbClr val="C00000"/>
              </a:solidFill>
            </a:endParaRPr>
          </a:p>
        </p:txBody>
      </p:sp>
      <p:sp>
        <p:nvSpPr>
          <p:cNvPr id="6" name="مربع نص 5"/>
          <p:cNvSpPr txBox="1">
            <a:spLocks noChangeArrowheads="1"/>
          </p:cNvSpPr>
          <p:nvPr/>
        </p:nvSpPr>
        <p:spPr bwMode="auto">
          <a:xfrm>
            <a:off x="3995936" y="3212976"/>
            <a:ext cx="1619672" cy="830997"/>
          </a:xfrm>
          <a:prstGeom prst="rect">
            <a:avLst/>
          </a:prstGeom>
          <a:noFill/>
          <a:ln w="9525">
            <a:noFill/>
            <a:miter lim="800000"/>
            <a:headEnd/>
            <a:tailEnd/>
          </a:ln>
        </p:spPr>
        <p:txBody>
          <a:bodyPr wrap="square">
            <a:spAutoFit/>
          </a:bodyPr>
          <a:lstStyle/>
          <a:p>
            <a:pPr algn="ctr" rtl="1"/>
            <a:r>
              <a:rPr lang="ar-SA" sz="4800" b="1" dirty="0" smtClean="0">
                <a:solidFill>
                  <a:srgbClr val="C00000"/>
                </a:solidFill>
              </a:rPr>
              <a:t>المكان</a:t>
            </a:r>
            <a:endParaRPr lang="en-US" sz="4800" dirty="0">
              <a:solidFill>
                <a:srgbClr val="C00000"/>
              </a:solidFill>
            </a:endParaRPr>
          </a:p>
        </p:txBody>
      </p:sp>
      <p:sp>
        <p:nvSpPr>
          <p:cNvPr id="7" name="مربع نص 6"/>
          <p:cNvSpPr txBox="1">
            <a:spLocks noChangeArrowheads="1"/>
          </p:cNvSpPr>
          <p:nvPr/>
        </p:nvSpPr>
        <p:spPr bwMode="auto">
          <a:xfrm>
            <a:off x="3131840" y="4365104"/>
            <a:ext cx="2627784" cy="830997"/>
          </a:xfrm>
          <a:prstGeom prst="rect">
            <a:avLst/>
          </a:prstGeom>
          <a:noFill/>
          <a:ln w="9525">
            <a:noFill/>
            <a:miter lim="800000"/>
            <a:headEnd/>
            <a:tailEnd/>
          </a:ln>
        </p:spPr>
        <p:txBody>
          <a:bodyPr wrap="square">
            <a:spAutoFit/>
          </a:bodyPr>
          <a:lstStyle/>
          <a:p>
            <a:pPr algn="ctr" rtl="1"/>
            <a:r>
              <a:rPr lang="ar-SA" sz="4800" b="1" dirty="0" smtClean="0">
                <a:solidFill>
                  <a:srgbClr val="C00000"/>
                </a:solidFill>
              </a:rPr>
              <a:t>الشخصيات</a:t>
            </a:r>
            <a:endParaRPr lang="en-US" sz="4800" dirty="0">
              <a:solidFill>
                <a:srgbClr val="C00000"/>
              </a:solidFill>
            </a:endParaRPr>
          </a:p>
        </p:txBody>
      </p:sp>
      <p:sp>
        <p:nvSpPr>
          <p:cNvPr id="8" name="مربع نص 7"/>
          <p:cNvSpPr txBox="1">
            <a:spLocks noChangeArrowheads="1"/>
          </p:cNvSpPr>
          <p:nvPr/>
        </p:nvSpPr>
        <p:spPr bwMode="auto">
          <a:xfrm>
            <a:off x="3995936" y="5301208"/>
            <a:ext cx="1619672" cy="830997"/>
          </a:xfrm>
          <a:prstGeom prst="rect">
            <a:avLst/>
          </a:prstGeom>
          <a:noFill/>
          <a:ln w="9525">
            <a:noFill/>
            <a:miter lim="800000"/>
            <a:headEnd/>
            <a:tailEnd/>
          </a:ln>
        </p:spPr>
        <p:txBody>
          <a:bodyPr wrap="square">
            <a:spAutoFit/>
          </a:bodyPr>
          <a:lstStyle/>
          <a:p>
            <a:pPr algn="ctr" rtl="1"/>
            <a:r>
              <a:rPr lang="ar-SA" sz="4800" b="1" dirty="0" smtClean="0">
                <a:solidFill>
                  <a:srgbClr val="C00000"/>
                </a:solidFill>
              </a:rPr>
              <a:t>الزمان</a:t>
            </a:r>
            <a:endParaRPr lang="en-US" sz="48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13" presetClass="entr" presetSubtype="16" fill="hold" grpId="0" nodeType="withEffect">
                                  <p:stCondLst>
                                    <p:cond delay="0"/>
                                  </p:stCondLst>
                                  <p:childTnLst>
                                    <p:set>
                                      <p:cBhvr>
                                        <p:cTn id="9" dur="1" fill="hold">
                                          <p:stCondLst>
                                            <p:cond delay="0"/>
                                          </p:stCondLst>
                                        </p:cTn>
                                        <p:tgtEl>
                                          <p:spTgt spid="40961"/>
                                        </p:tgtEl>
                                        <p:attrNameLst>
                                          <p:attrName>style.visibility</p:attrName>
                                        </p:attrNameLst>
                                      </p:cBhvr>
                                      <p:to>
                                        <p:strVal val="visible"/>
                                      </p:to>
                                    </p:set>
                                    <p:animEffect transition="in" filter="plus(in)">
                                      <p:cBhvr>
                                        <p:cTn id="10" dur="1000"/>
                                        <p:tgtEl>
                                          <p:spTgt spid="40961"/>
                                        </p:tgtEl>
                                      </p:cBhvr>
                                    </p:animEffect>
                                  </p:childTnLst>
                                  <p:subTnLst>
                                    <p:audio>
                                      <p:cMediaNode>
                                        <p:cTn display="0" masterRel="sameClick">
                                          <p:stCondLst>
                                            <p:cond evt="begin" delay="0">
                                              <p:tn val="8"/>
                                            </p:cond>
                                          </p:stCondLst>
                                          <p:endCondLst>
                                            <p:cond evt="onStopAudio" delay="0">
                                              <p:tgtEl>
                                                <p:sldTgt/>
                                              </p:tgtEl>
                                            </p:cond>
                                          </p:endCondLst>
                                        </p:cTn>
                                        <p:tgtEl>
                                          <p:sndTgt r:embed="rId4" name="0324 - clank sound.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0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5" name="FALLPIAN.WAV"/>
                                        </p:tgtEl>
                                      </p:cMediaNode>
                                    </p:audio>
                                  </p:sub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5" name="FALLPIAN.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CKMC035.WMF"/>
          <p:cNvPicPr>
            <a:picLocks noChangeAspect="1"/>
          </p:cNvPicPr>
          <p:nvPr/>
        </p:nvPicPr>
        <p:blipFill>
          <a:blip r:embed="rId6" cstate="print"/>
          <a:stretch>
            <a:fillRect/>
          </a:stretch>
        </p:blipFill>
        <p:spPr bwMode="auto">
          <a:xfrm>
            <a:off x="428596" y="285728"/>
            <a:ext cx="8429684" cy="18573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4800" prstMaterial="matte">
            <a:bevelT w="127000" h="63500"/>
          </a:sp3d>
        </p:spPr>
      </p:pic>
      <p:sp>
        <p:nvSpPr>
          <p:cNvPr id="40961" name="Rectangle 1"/>
          <p:cNvSpPr>
            <a:spLocks noChangeArrowheads="1"/>
          </p:cNvSpPr>
          <p:nvPr/>
        </p:nvSpPr>
        <p:spPr bwMode="auto">
          <a:xfrm>
            <a:off x="571472" y="500042"/>
            <a:ext cx="8143932" cy="1323439"/>
          </a:xfrm>
          <a:prstGeom prst="rect">
            <a:avLst/>
          </a:prstGeom>
          <a:noFill/>
          <a:ln w="9525">
            <a:noFill/>
            <a:miter lim="800000"/>
            <a:headEnd/>
            <a:tailEnd/>
          </a:ln>
        </p:spPr>
        <p:txBody>
          <a:bodyPr wrap="square" anchor="ctr">
            <a:spAutoFit/>
          </a:bodyPr>
          <a:lstStyle/>
          <a:p>
            <a:pPr lvl="0" algn="ctr" rtl="1"/>
            <a:r>
              <a:rPr lang="ar-EG" sz="4000" b="1" dirty="0" smtClean="0">
                <a:solidFill>
                  <a:srgbClr val="FFFF00"/>
                </a:solidFill>
              </a:rPr>
              <a:t>ب. </a:t>
            </a:r>
            <a:r>
              <a:rPr lang="ar-SA" sz="4000" b="1" dirty="0" smtClean="0">
                <a:solidFill>
                  <a:schemeClr val="bg1"/>
                </a:solidFill>
              </a:rPr>
              <a:t>كيف تحقق مبدأ التركيز في هذه القصة في كل من: وحدة الحدث – وحدة لانطباع؟</a:t>
            </a:r>
            <a:endParaRPr lang="en-US" sz="4000" dirty="0">
              <a:solidFill>
                <a:schemeClr val="bg1"/>
              </a:solidFill>
            </a:endParaRPr>
          </a:p>
        </p:txBody>
      </p:sp>
      <p:sp>
        <p:nvSpPr>
          <p:cNvPr id="4" name="AutoShape 7"/>
          <p:cNvSpPr>
            <a:spLocks noChangeArrowheads="1"/>
          </p:cNvSpPr>
          <p:nvPr/>
        </p:nvSpPr>
        <p:spPr bwMode="auto">
          <a:xfrm>
            <a:off x="-34298" y="2348880"/>
            <a:ext cx="9178298" cy="4404622"/>
          </a:xfrm>
          <a:prstGeom prst="round2DiagRect">
            <a:avLst/>
          </a:prstGeom>
          <a:blipFill>
            <a:blip r:embed="rId7" cstate="print">
              <a:lum contrast="40000"/>
            </a:blip>
            <a:stretch>
              <a:fillRect/>
            </a:stretch>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endParaRPr lang="en-US">
              <a:solidFill>
                <a:srgbClr val="CC0066"/>
              </a:solidFill>
              <a:latin typeface="+mn-lt"/>
              <a:cs typeface="+mn-cs"/>
            </a:endParaRPr>
          </a:p>
        </p:txBody>
      </p:sp>
      <p:sp>
        <p:nvSpPr>
          <p:cNvPr id="5" name="مربع نص 4"/>
          <p:cNvSpPr txBox="1">
            <a:spLocks noChangeArrowheads="1"/>
          </p:cNvSpPr>
          <p:nvPr/>
        </p:nvSpPr>
        <p:spPr bwMode="auto">
          <a:xfrm>
            <a:off x="684213" y="3071810"/>
            <a:ext cx="7691437" cy="1323439"/>
          </a:xfrm>
          <a:prstGeom prst="rect">
            <a:avLst/>
          </a:prstGeom>
          <a:noFill/>
          <a:ln w="9525">
            <a:noFill/>
            <a:miter lim="800000"/>
            <a:headEnd/>
            <a:tailEnd/>
          </a:ln>
        </p:spPr>
        <p:txBody>
          <a:bodyPr>
            <a:spAutoFit/>
          </a:bodyPr>
          <a:lstStyle/>
          <a:p>
            <a:pPr lvl="0" algn="ctr" rtl="1"/>
            <a:r>
              <a:rPr lang="ar-SA" sz="4000" b="1" dirty="0" smtClean="0">
                <a:solidFill>
                  <a:srgbClr val="C00000"/>
                </a:solidFill>
              </a:rPr>
              <a:t>وحدة الحدث حيث أنهما طفلان ضلا الطريق ليلاً. </a:t>
            </a:r>
            <a:endParaRPr lang="en-US" sz="4000" dirty="0">
              <a:solidFill>
                <a:srgbClr val="C00000"/>
              </a:solidFill>
            </a:endParaRPr>
          </a:p>
        </p:txBody>
      </p:sp>
      <p:sp>
        <p:nvSpPr>
          <p:cNvPr id="6" name="مربع نص 5"/>
          <p:cNvSpPr txBox="1">
            <a:spLocks noChangeArrowheads="1"/>
          </p:cNvSpPr>
          <p:nvPr/>
        </p:nvSpPr>
        <p:spPr bwMode="auto">
          <a:xfrm>
            <a:off x="785786" y="4643446"/>
            <a:ext cx="7691437" cy="1323439"/>
          </a:xfrm>
          <a:prstGeom prst="rect">
            <a:avLst/>
          </a:prstGeom>
          <a:noFill/>
          <a:ln w="9525">
            <a:noFill/>
            <a:miter lim="800000"/>
            <a:headEnd/>
            <a:tailEnd/>
          </a:ln>
        </p:spPr>
        <p:txBody>
          <a:bodyPr>
            <a:spAutoFit/>
          </a:bodyPr>
          <a:lstStyle/>
          <a:p>
            <a:pPr lvl="0" algn="ctr" rtl="1"/>
            <a:r>
              <a:rPr lang="ar-SA" sz="4000" b="1" dirty="0" smtClean="0">
                <a:solidFill>
                  <a:srgbClr val="C00000"/>
                </a:solidFill>
              </a:rPr>
              <a:t>وحدة الانطباع فهو الخوف على الطفلين والنظر في مصيرهما. </a:t>
            </a:r>
            <a:endParaRPr lang="en-US" sz="4000" dirty="0">
              <a:solidFill>
                <a:srgbClr val="C000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13" presetClass="entr" presetSubtype="16" fill="hold" grpId="0" nodeType="withEffect">
                                  <p:stCondLst>
                                    <p:cond delay="0"/>
                                  </p:stCondLst>
                                  <p:childTnLst>
                                    <p:set>
                                      <p:cBhvr>
                                        <p:cTn id="9" dur="1" fill="hold">
                                          <p:stCondLst>
                                            <p:cond delay="0"/>
                                          </p:stCondLst>
                                        </p:cTn>
                                        <p:tgtEl>
                                          <p:spTgt spid="40961"/>
                                        </p:tgtEl>
                                        <p:attrNameLst>
                                          <p:attrName>style.visibility</p:attrName>
                                        </p:attrNameLst>
                                      </p:cBhvr>
                                      <p:to>
                                        <p:strVal val="visible"/>
                                      </p:to>
                                    </p:set>
                                    <p:animEffect transition="in" filter="plus(in)">
                                      <p:cBhvr>
                                        <p:cTn id="10" dur="1000"/>
                                        <p:tgtEl>
                                          <p:spTgt spid="40961"/>
                                        </p:tgtEl>
                                      </p:cBhvr>
                                    </p:animEffect>
                                  </p:childTnLst>
                                  <p:subTnLst>
                                    <p:audio>
                                      <p:cMediaNode>
                                        <p:cTn display="0" masterRel="sameClick">
                                          <p:stCondLst>
                                            <p:cond evt="begin" delay="0">
                                              <p:tn val="8"/>
                                            </p:cond>
                                          </p:stCondLst>
                                          <p:endCondLst>
                                            <p:cond evt="onStopAudio" delay="0">
                                              <p:tgtEl>
                                                <p:sldTgt/>
                                              </p:tgtEl>
                                            </p:cond>
                                          </p:endCondLst>
                                        </p:cTn>
                                        <p:tgtEl>
                                          <p:sndTgt r:embed="rId4" name="0324 - clank sound.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5" name="FALLPIAN.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FALLPI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062.jpg"/>
          <p:cNvPicPr>
            <a:picLocks noChangeAspect="1"/>
          </p:cNvPicPr>
          <p:nvPr/>
        </p:nvPicPr>
        <p:blipFill>
          <a:blip r:embed="rId4" cstate="print"/>
          <a:stretch>
            <a:fillRect/>
          </a:stretch>
        </p:blipFill>
        <p:spPr bwMode="auto">
          <a:xfrm>
            <a:off x="428596" y="1000108"/>
            <a:ext cx="8358246" cy="5000660"/>
          </a:xfrm>
          <a:prstGeom prst="rect">
            <a:avLst/>
          </a:prstGeom>
          <a:noFill/>
          <a:ln w="9525">
            <a:noFill/>
            <a:miter lim="800000"/>
            <a:headEnd/>
            <a:tailEnd/>
          </a:ln>
        </p:spPr>
      </p:pic>
      <p:sp>
        <p:nvSpPr>
          <p:cNvPr id="7169" name="Rectangle 1"/>
          <p:cNvSpPr>
            <a:spLocks noChangeArrowheads="1"/>
          </p:cNvSpPr>
          <p:nvPr/>
        </p:nvSpPr>
        <p:spPr bwMode="auto">
          <a:xfrm>
            <a:off x="928662" y="2143116"/>
            <a:ext cx="7286676" cy="2554545"/>
          </a:xfrm>
          <a:prstGeom prst="rect">
            <a:avLst/>
          </a:prstGeom>
          <a:noFill/>
          <a:ln w="9525">
            <a:noFill/>
            <a:miter lim="800000"/>
            <a:headEnd/>
            <a:tailEnd/>
          </a:ln>
        </p:spPr>
        <p:txBody>
          <a:bodyPr wrap="square" anchor="ctr">
            <a:spAutoFit/>
          </a:bodyPr>
          <a:lstStyle/>
          <a:p>
            <a:pPr algn="ctr" rtl="1"/>
            <a:r>
              <a:rPr lang="ar-SA" sz="4000" b="1" dirty="0" smtClean="0">
                <a:solidFill>
                  <a:srgbClr val="006600"/>
                </a:solidFill>
              </a:rPr>
              <a:t>وقد وردت القصة في القرآن الكريم، وسميت إحدى سوره باسم (القصص)، كما اشتمل حديث رسول الله صلى الله عليه وسلم على عدد غير قليل من القصص. </a:t>
            </a:r>
            <a:endParaRPr lang="en-US" sz="4000" dirty="0">
              <a:solidFill>
                <a:srgbClr val="0066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in)">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3" name="0814 - old library book stam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062.jpg"/>
          <p:cNvPicPr>
            <a:picLocks noChangeAspect="1"/>
          </p:cNvPicPr>
          <p:nvPr/>
        </p:nvPicPr>
        <p:blipFill>
          <a:blip r:embed="rId4" cstate="print"/>
          <a:stretch>
            <a:fillRect/>
          </a:stretch>
        </p:blipFill>
        <p:spPr bwMode="auto">
          <a:xfrm>
            <a:off x="428596" y="1000108"/>
            <a:ext cx="8358246" cy="5000660"/>
          </a:xfrm>
          <a:prstGeom prst="rect">
            <a:avLst/>
          </a:prstGeom>
          <a:noFill/>
          <a:ln w="9525">
            <a:noFill/>
            <a:miter lim="800000"/>
            <a:headEnd/>
            <a:tailEnd/>
          </a:ln>
        </p:spPr>
      </p:pic>
      <p:sp>
        <p:nvSpPr>
          <p:cNvPr id="7169" name="Rectangle 1"/>
          <p:cNvSpPr>
            <a:spLocks noChangeArrowheads="1"/>
          </p:cNvSpPr>
          <p:nvPr/>
        </p:nvSpPr>
        <p:spPr bwMode="auto">
          <a:xfrm>
            <a:off x="928662" y="1857364"/>
            <a:ext cx="7286676" cy="3170099"/>
          </a:xfrm>
          <a:prstGeom prst="rect">
            <a:avLst/>
          </a:prstGeom>
          <a:noFill/>
          <a:ln w="9525">
            <a:noFill/>
            <a:miter lim="800000"/>
            <a:headEnd/>
            <a:tailEnd/>
          </a:ln>
        </p:spPr>
        <p:txBody>
          <a:bodyPr wrap="square" anchor="ctr">
            <a:spAutoFit/>
          </a:bodyPr>
          <a:lstStyle/>
          <a:p>
            <a:pPr algn="ctr" rtl="1"/>
            <a:r>
              <a:rPr lang="ar-SA" sz="4000" b="1" dirty="0" smtClean="0">
                <a:solidFill>
                  <a:srgbClr val="006600"/>
                </a:solidFill>
              </a:rPr>
              <a:t>فليست القصة بمعناها العام وليدة الاتصال بالغرب، ونقل ما لديهم عن طريق الترجمة، ولكنها كانت موجودة في تصميم عربي، ملائم لروح العصر، وسجية القوم، وطبيعة اللغة. </a:t>
            </a:r>
            <a:endParaRPr lang="en-US" sz="4000" dirty="0">
              <a:solidFill>
                <a:srgbClr val="0066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in)">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3" name="0814 - old library book stam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062.jpg"/>
          <p:cNvPicPr>
            <a:picLocks noChangeAspect="1"/>
          </p:cNvPicPr>
          <p:nvPr/>
        </p:nvPicPr>
        <p:blipFill>
          <a:blip r:embed="rId4" cstate="print"/>
          <a:stretch>
            <a:fillRect/>
          </a:stretch>
        </p:blipFill>
        <p:spPr bwMode="auto">
          <a:xfrm>
            <a:off x="428596" y="1000108"/>
            <a:ext cx="8358246" cy="5000660"/>
          </a:xfrm>
          <a:prstGeom prst="rect">
            <a:avLst/>
          </a:prstGeom>
          <a:noFill/>
          <a:ln w="9525">
            <a:noFill/>
            <a:miter lim="800000"/>
            <a:headEnd/>
            <a:tailEnd/>
          </a:ln>
        </p:spPr>
      </p:pic>
      <p:sp>
        <p:nvSpPr>
          <p:cNvPr id="7169" name="Rectangle 1"/>
          <p:cNvSpPr>
            <a:spLocks noChangeArrowheads="1"/>
          </p:cNvSpPr>
          <p:nvPr/>
        </p:nvSpPr>
        <p:spPr bwMode="auto">
          <a:xfrm>
            <a:off x="928662" y="1571612"/>
            <a:ext cx="7286676" cy="3785652"/>
          </a:xfrm>
          <a:prstGeom prst="rect">
            <a:avLst/>
          </a:prstGeom>
          <a:noFill/>
          <a:ln w="9525">
            <a:noFill/>
            <a:miter lim="800000"/>
            <a:headEnd/>
            <a:tailEnd/>
          </a:ln>
        </p:spPr>
        <p:txBody>
          <a:bodyPr wrap="square" anchor="ctr">
            <a:spAutoFit/>
          </a:bodyPr>
          <a:lstStyle/>
          <a:p>
            <a:pPr algn="ctr" rtl="1"/>
            <a:r>
              <a:rPr lang="ar-SA" sz="4000" b="1" dirty="0" smtClean="0">
                <a:solidFill>
                  <a:srgbClr val="006600"/>
                </a:solidFill>
              </a:rPr>
              <a:t>وفي العصر الحديث تنوعت وسائل الإعلام التي تقوم على النصّ القصصي، فأدى ذلك إلى ازدهار فنَّ القصة وكثرة العناية </a:t>
            </a:r>
            <a:r>
              <a:rPr lang="ar-SA" sz="4000" b="1" dirty="0" err="1" smtClean="0">
                <a:solidFill>
                  <a:srgbClr val="006600"/>
                </a:solidFill>
              </a:rPr>
              <a:t>به</a:t>
            </a:r>
            <a:r>
              <a:rPr lang="ar-SA" sz="4000" b="1" dirty="0" smtClean="0">
                <a:solidFill>
                  <a:srgbClr val="006600"/>
                </a:solidFill>
              </a:rPr>
              <a:t>. </a:t>
            </a:r>
            <a:endParaRPr lang="en-US" sz="4000" dirty="0" smtClean="0">
              <a:solidFill>
                <a:srgbClr val="006600"/>
              </a:solidFill>
            </a:endParaRPr>
          </a:p>
          <a:p>
            <a:pPr algn="ctr" rtl="1"/>
            <a:r>
              <a:rPr lang="ar-SA" sz="4000" b="1" dirty="0" smtClean="0">
                <a:solidFill>
                  <a:srgbClr val="006600"/>
                </a:solidFill>
              </a:rPr>
              <a:t>وتتميز القصة بامتلاكها إمكانات كبيرة في التوجيه، ونقل ما يريد الكاتب من آراء وأفكار بأسلوب غير مباشر. </a:t>
            </a:r>
            <a:endParaRPr lang="en-US" sz="4000" dirty="0">
              <a:solidFill>
                <a:srgbClr val="0066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in)">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3" name="0814 - old library book stam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lue.png"/>
          <p:cNvPicPr>
            <a:picLocks noChangeAspect="1"/>
          </p:cNvPicPr>
          <p:nvPr/>
        </p:nvPicPr>
        <p:blipFill>
          <a:blip r:embed="rId5" cstate="print"/>
          <a:stretch>
            <a:fillRect/>
          </a:stretch>
        </p:blipFill>
        <p:spPr bwMode="auto">
          <a:xfrm>
            <a:off x="4442895" y="357166"/>
            <a:ext cx="4486822" cy="1518924"/>
          </a:xfrm>
          <a:prstGeom prst="rect">
            <a:avLst/>
          </a:prstGeom>
          <a:noFill/>
          <a:ln w="9525">
            <a:noFill/>
            <a:miter lim="800000"/>
            <a:headEnd/>
            <a:tailEnd/>
          </a:ln>
        </p:spPr>
      </p:pic>
      <p:sp>
        <p:nvSpPr>
          <p:cNvPr id="20" name="Rectangle 1"/>
          <p:cNvSpPr>
            <a:spLocks noChangeArrowheads="1"/>
          </p:cNvSpPr>
          <p:nvPr/>
        </p:nvSpPr>
        <p:spPr bwMode="auto">
          <a:xfrm>
            <a:off x="4779995" y="574675"/>
            <a:ext cx="3863971" cy="1015663"/>
          </a:xfrm>
          <a:prstGeom prst="rect">
            <a:avLst/>
          </a:prstGeom>
          <a:noFill/>
          <a:ln w="9525">
            <a:noFill/>
            <a:miter lim="800000"/>
            <a:headEnd/>
            <a:tailEnd/>
          </a:ln>
        </p:spPr>
        <p:txBody>
          <a:bodyPr wrap="square" anchor="ctr">
            <a:spAutoFit/>
          </a:bodyPr>
          <a:lstStyle/>
          <a:p>
            <a:pPr algn="ctr" rtl="1"/>
            <a:r>
              <a:rPr lang="ar-SA" sz="6000" b="1" dirty="0" smtClean="0"/>
              <a:t>والقصة هي</a:t>
            </a:r>
            <a:endParaRPr lang="en-US" sz="6000" b="1" dirty="0">
              <a:solidFill>
                <a:srgbClr val="000066"/>
              </a:solidFill>
              <a:latin typeface="Calibri" pitchFamily="34" charset="0"/>
            </a:endParaRPr>
          </a:p>
        </p:txBody>
      </p:sp>
      <p:sp>
        <p:nvSpPr>
          <p:cNvPr id="4" name="Round Diagonal Corner Rectangle 4"/>
          <p:cNvSpPr/>
          <p:nvPr/>
        </p:nvSpPr>
        <p:spPr>
          <a:xfrm>
            <a:off x="500034" y="3093470"/>
            <a:ext cx="8286808" cy="2264356"/>
          </a:xfrm>
          <a:prstGeom prst="round2DiagRect">
            <a:avLst/>
          </a:prstGeom>
          <a:solidFill>
            <a:srgbClr val="003366"/>
          </a:solidFill>
          <a:ln w="76200">
            <a:solidFill>
              <a:schemeClr val="accent4">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r" rtl="1" fontAlgn="auto">
              <a:spcBef>
                <a:spcPts val="0"/>
              </a:spcBef>
              <a:spcAft>
                <a:spcPts val="0"/>
              </a:spcAft>
              <a:defRPr/>
            </a:pPr>
            <a:endParaRPr lang="ar-EG" sz="4400" b="1" dirty="0">
              <a:cs typeface="Arabic Transparent" pitchFamily="2" charset="-78"/>
            </a:endParaRPr>
          </a:p>
        </p:txBody>
      </p:sp>
      <p:sp>
        <p:nvSpPr>
          <p:cNvPr id="5" name="Rectangle 6"/>
          <p:cNvSpPr>
            <a:spLocks noChangeArrowheads="1"/>
          </p:cNvSpPr>
          <p:nvPr/>
        </p:nvSpPr>
        <p:spPr bwMode="auto">
          <a:xfrm>
            <a:off x="642910" y="3422160"/>
            <a:ext cx="8001055" cy="1446550"/>
          </a:xfrm>
          <a:prstGeom prst="rect">
            <a:avLst/>
          </a:prstGeom>
          <a:noFill/>
          <a:ln w="9525">
            <a:noFill/>
            <a:miter lim="800000"/>
            <a:headEnd/>
            <a:tailEnd/>
          </a:ln>
        </p:spPr>
        <p:txBody>
          <a:bodyPr wrap="square">
            <a:spAutoFit/>
          </a:bodyPr>
          <a:lstStyle/>
          <a:p>
            <a:pPr algn="ctr" rtl="1"/>
            <a:r>
              <a:rPr lang="ar-SA" sz="4400" b="1" dirty="0" smtClean="0">
                <a:solidFill>
                  <a:srgbClr val="FFFF00"/>
                </a:solidFill>
              </a:rPr>
              <a:t>حكاية نثرية تصور عددًا من الشخصيات والحوادث. </a:t>
            </a:r>
            <a:endParaRPr lang="en-US" sz="4400" dirty="0">
              <a:solidFill>
                <a:srgbClr val="FFFF00"/>
              </a:solidFill>
            </a:endParaRPr>
          </a:p>
        </p:txBody>
      </p:sp>
    </p:spTree>
  </p:cSld>
  <p:clrMapOvr>
    <a:masterClrMapping/>
  </p:clrMapOvr>
  <p:transition>
    <p:pull dir="l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alert.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3" name="alert.wav"/>
                                        </p:tgtEl>
                                      </p:cMediaNode>
                                    </p:audio>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Birds.wav"/>
                                        </p:tgtEl>
                                      </p:cMediaNode>
                                    </p:audio>
                                  </p:subTnLst>
                                </p:cTn>
                              </p:par>
                              <p:par>
                                <p:cTn id="20" presetID="9"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Bird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1467</Words>
  <Application>Microsoft Office PowerPoint</Application>
  <PresentationFormat>عرض على الشاشة (3:4)‏</PresentationFormat>
  <Paragraphs>102</Paragraphs>
  <Slides>56</Slides>
  <Notes>0</Notes>
  <HiddenSlides>0</HiddenSlides>
  <MMClips>0</MMClips>
  <ScaleCrop>false</ScaleCrop>
  <HeadingPairs>
    <vt:vector size="4" baseType="variant">
      <vt:variant>
        <vt:lpstr>سمة</vt:lpstr>
      </vt:variant>
      <vt:variant>
        <vt:i4>1</vt:i4>
      </vt:variant>
      <vt:variant>
        <vt:lpstr>عناوين الشرائح</vt:lpstr>
      </vt:variant>
      <vt:variant>
        <vt:i4>56</vt:i4>
      </vt:variant>
    </vt:vector>
  </HeadingPairs>
  <TitlesOfParts>
    <vt:vector size="57"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كتاب الطالب المستوى الخامس النظام الفصلي للتعليم الثانوي المسار الأدبي ومدارس تحفيظ القرآن الكريم الوحدة الثالثة</dc:title>
  <dc:subject>الدرس الثاني نقد القصة</dc:subject>
  <dc:creator>أ/ بندر الحازمي</dc:creator>
  <cp:keywords>حقيبة المعلم والمعلمة</cp:keywords>
  <cp:lastModifiedBy>secretools world</cp:lastModifiedBy>
  <cp:revision>623</cp:revision>
  <dcterms:created xsi:type="dcterms:W3CDTF">2015-09-17T14:21:31Z</dcterms:created>
  <dcterms:modified xsi:type="dcterms:W3CDTF">2016-09-25T17:49:18Z</dcterms:modified>
</cp:coreProperties>
</file>