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52" r:id="rId2"/>
    <p:sldId id="413" r:id="rId3"/>
    <p:sldId id="440" r:id="rId4"/>
    <p:sldId id="447" r:id="rId5"/>
    <p:sldId id="441" r:id="rId6"/>
    <p:sldId id="435" r:id="rId7"/>
    <p:sldId id="448" r:id="rId8"/>
    <p:sldId id="450" r:id="rId9"/>
    <p:sldId id="451" r:id="rId10"/>
    <p:sldId id="433" r:id="rId11"/>
    <p:sldId id="453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59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114" y="-48"/>
      </p:cViewPr>
      <p:guideLst>
        <p:guide orient="horz" pos="1704"/>
        <p:guide pos="4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0.wdp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14.png"/><Relationship Id="rId10" Type="http://schemas.openxmlformats.org/officeDocument/2006/relationships/image" Target="../media/image2.svg"/><Relationship Id="rId4" Type="http://schemas.microsoft.com/office/2007/relationships/hdphoto" Target="../media/hdphoto6.wdp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8.PNG"/><Relationship Id="rId9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11" Type="http://schemas.microsoft.com/office/2007/relationships/hdphoto" Target="../media/hdphoto8.wdp"/><Relationship Id="rId10" Type="http://schemas.openxmlformats.org/officeDocument/2006/relationships/image" Target="../media/image19.png"/><Relationship Id="rId9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12" Type="http://schemas.openxmlformats.org/officeDocument/2006/relationships/image" Target="../media/image2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11" Type="http://schemas.microsoft.com/office/2007/relationships/hdphoto" Target="../media/hdphoto9.wdp"/><Relationship Id="rId10" Type="http://schemas.openxmlformats.org/officeDocument/2006/relationships/image" Target="../media/image20.png"/><Relationship Id="rId9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="" xmlns:a16="http://schemas.microsoft.com/office/drawing/2014/main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="" xmlns:a16="http://schemas.microsoft.com/office/drawing/2014/main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="" xmlns:a16="http://schemas.microsoft.com/office/drawing/2014/main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="" xmlns:a16="http://schemas.microsoft.com/office/drawing/2014/main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="" xmlns:a16="http://schemas.microsoft.com/office/drawing/2014/main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EF4D74-C438-43C0-9825-F988D0CD04DA}"/>
              </a:ext>
            </a:extLst>
          </p:cNvPr>
          <p:cNvGrpSpPr/>
          <p:nvPr/>
        </p:nvGrpSpPr>
        <p:grpSpPr>
          <a:xfrm>
            <a:off x="3433196" y="1933130"/>
            <a:ext cx="5355771" cy="3328611"/>
            <a:chOff x="3433196" y="1933130"/>
            <a:chExt cx="5355771" cy="3328611"/>
          </a:xfrm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B1A9CCC0-5F4F-4C20-A0CA-47B60ACE01F9}"/>
                </a:ext>
              </a:extLst>
            </p:cNvPr>
            <p:cNvSpPr/>
            <p:nvPr/>
          </p:nvSpPr>
          <p:spPr>
            <a:xfrm>
              <a:off x="3433196" y="2460484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056F6A-2633-4757-983E-68DBADE2A9D7}"/>
                </a:ext>
              </a:extLst>
            </p:cNvPr>
            <p:cNvSpPr txBox="1"/>
            <p:nvPr/>
          </p:nvSpPr>
          <p:spPr>
            <a:xfrm>
              <a:off x="4226733" y="3639456"/>
              <a:ext cx="3548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الرموز الوطنية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424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699" b="98480" l="81481" r="98148">
                        <a14:foregroundMark x1="91534" y1="39818" x2="91534" y2="78419"/>
                        <a14:foregroundMark x1="95503" y1="37082" x2="95503" y2="81155"/>
                        <a14:foregroundMark x1="90344" y1="50760" x2="90741" y2="67477"/>
                        <a14:foregroundMark x1="87169" y1="41033" x2="86508" y2="92097"/>
                        <a14:foregroundMark x1="93122" y1="43769" x2="85847" y2="43161"/>
                        <a14:foregroundMark x1="92196" y1="37690" x2="84788" y2="41033"/>
                        <a14:foregroundMark x1="84788" y1="41033" x2="85847" y2="87234"/>
                        <a14:foregroundMark x1="88095" y1="65957" x2="89153" y2="84498"/>
                        <a14:foregroundMark x1="91534" y1="68085" x2="92593" y2="85106"/>
                        <a14:foregroundMark x1="93783" y1="72036" x2="95503" y2="860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464" t="30324"/>
          <a:stretch/>
        </p:blipFill>
        <p:spPr bwMode="auto">
          <a:xfrm>
            <a:off x="10214957" y="3357047"/>
            <a:ext cx="939802" cy="162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6908798" y="308415"/>
            <a:ext cx="3311963" cy="471216"/>
            <a:chOff x="2533009" y="1082156"/>
            <a:chExt cx="5526724" cy="471216"/>
          </a:xfrm>
        </p:grpSpPr>
        <p:sp>
          <p:nvSpPr>
            <p:cNvPr id="17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>
              <a:off x="2533009" y="1082156"/>
              <a:ext cx="5526724" cy="47121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 flipH="1">
              <a:off x="3564550" y="1153261"/>
              <a:ext cx="4379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مما نعمله في اليوم الوطني :</a:t>
              </a:r>
              <a:endParaRPr lang="ar-SY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64" b="95745" l="62698" r="80688">
                        <a14:foregroundMark x1="76323" y1="35258" x2="73413" y2="80851"/>
                        <a14:foregroundMark x1="73942" y1="38906" x2="66270" y2="90274"/>
                        <a14:foregroundMark x1="75132" y1="34043" x2="68915" y2="37994"/>
                        <a14:foregroundMark x1="64153" y1="37386" x2="65873" y2="83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578" t="31852" r="19287"/>
          <a:stretch/>
        </p:blipFill>
        <p:spPr bwMode="auto">
          <a:xfrm>
            <a:off x="8737609" y="3400277"/>
            <a:ext cx="1025525" cy="158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219" b="98480" l="43519" r="595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0" t="31942" r="38863" b="-1"/>
          <a:stretch/>
        </p:blipFill>
        <p:spPr bwMode="auto">
          <a:xfrm>
            <a:off x="7451724" y="3402362"/>
            <a:ext cx="977900" cy="158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875" b="96353" l="22487" r="3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64" t="30844" r="60664"/>
          <a:stretch/>
        </p:blipFill>
        <p:spPr bwMode="auto">
          <a:xfrm>
            <a:off x="5772149" y="3402362"/>
            <a:ext cx="952500" cy="1612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79" b="95745" l="3307" r="18783">
                        <a14:foregroundMark x1="14418" y1="43161" x2="8995" y2="86626"/>
                        <a14:foregroundMark x1="12037" y1="41945" x2="10714" y2="74164"/>
                        <a14:foregroundMark x1="6878" y1="42553" x2="7804" y2="86626"/>
                        <a14:foregroundMark x1="16402" y1="37690" x2="17593" y2="81155"/>
                        <a14:foregroundMark x1="13228" y1="51064" x2="14418" y2="84498"/>
                        <a14:foregroundMark x1="14683" y1="35866" x2="8333" y2="39210"/>
                        <a14:foregroundMark x1="6217" y1="39210" x2="5423" y2="87538"/>
                        <a14:foregroundMark x1="8069" y1="45289" x2="9656" y2="71733"/>
                        <a14:foregroundMark x1="15212" y1="41945" x2="6878" y2="41945"/>
                        <a14:foregroundMark x1="13095" y1="39210" x2="4762" y2="37690"/>
                        <a14:foregroundMark x1="7804" y1="37690" x2="6614" y2="37690"/>
                        <a14:foregroundMark x1="5159" y1="35866" x2="5688" y2="61398"/>
                        <a14:foregroundMark x1="4497" y1="43465" x2="4762" y2="78419"/>
                        <a14:foregroundMark x1="8730" y1="42553" x2="10714" y2="50760"/>
                        <a14:foregroundMark x1="12302" y1="84802" x2="12302" y2="84802"/>
                        <a14:foregroundMark x1="12302" y1="68085" x2="11905" y2="86018"/>
                        <a14:foregroundMark x1="15608" y1="82675" x2="16138" y2="89970"/>
                        <a14:foregroundMark x1="14153" y1="52280" x2="15873" y2="83891"/>
                        <a14:foregroundMark x1="16402" y1="89970" x2="6614" y2="88754"/>
                        <a14:foregroundMark x1="16534" y1="77204" x2="16534" y2="86018"/>
                        <a14:foregroundMark x1="4762" y1="77812" x2="4762" y2="87234"/>
                        <a14:foregroundMark x1="3836" y1="84498" x2="3836" y2="84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" t="30303" r="79621"/>
          <a:stretch/>
        </p:blipFill>
        <p:spPr bwMode="auto">
          <a:xfrm>
            <a:off x="4337049" y="3384965"/>
            <a:ext cx="952500" cy="162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8" b="35258" l="7540" r="92196">
                        <a14:foregroundMark x1="30026" y1="21277" x2="30291" y2="27356"/>
                        <a14:foregroundMark x1="22619" y1="13374" x2="12434" y2="13374"/>
                        <a14:foregroundMark x1="12302" y1="13374" x2="11772" y2="13678"/>
                        <a14:foregroundMark x1="11243" y1="16109" x2="11243" y2="16109"/>
                        <a14:foregroundMark x1="10582" y1="18237" x2="10582" y2="18237"/>
                        <a14:foregroundMark x1="10317" y1="20061" x2="10317" y2="27356"/>
                        <a14:foregroundMark x1="90079" y1="18541" x2="90079" y2="29179"/>
                        <a14:foregroundMark x1="89947" y1="17325" x2="89947" y2="17325"/>
                        <a14:foregroundMark x1="89286" y1="14894" x2="89286" y2="14894"/>
                        <a14:foregroundMark x1="88360" y1="14286" x2="88360" y2="14286"/>
                        <a14:foregroundMark x1="78836" y1="12462" x2="76323" y2="12462"/>
                        <a14:foregroundMark x1="78836" y1="13678" x2="73942" y2="13070"/>
                        <a14:foregroundMark x1="78968" y1="12462" x2="87698" y2="12462"/>
                        <a14:foregroundMark x1="52646" y1="19757" x2="52381" y2="17021"/>
                        <a14:foregroundMark x1="51852" y1="20061" x2="52116" y2="28267"/>
                        <a14:foregroundMark x1="71825" y1="19757" x2="71825" y2="28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33" r="8293" b="68564"/>
          <a:stretch/>
        </p:blipFill>
        <p:spPr bwMode="auto">
          <a:xfrm>
            <a:off x="4708524" y="1739382"/>
            <a:ext cx="6007101" cy="995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="" xmlns:a16="http://schemas.microsoft.com/office/drawing/2014/main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="" xmlns:a16="http://schemas.microsoft.com/office/drawing/2014/main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="" xmlns:a16="http://schemas.microsoft.com/office/drawing/2014/main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="" xmlns:a16="http://schemas.microsoft.com/office/drawing/2014/main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="" xmlns:a16="http://schemas.microsoft.com/office/drawing/2014/main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="" xmlns:a16="http://schemas.microsoft.com/office/drawing/2014/main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="" xmlns:a16="http://schemas.microsoft.com/office/drawing/2014/main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="" xmlns:a16="http://schemas.microsoft.com/office/drawing/2014/main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="" xmlns:a16="http://schemas.microsoft.com/office/drawing/2014/main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="" xmlns:a16="http://schemas.microsoft.com/office/drawing/2014/main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="" xmlns:a16="http://schemas.microsoft.com/office/drawing/2014/main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="" xmlns:a16="http://schemas.microsoft.com/office/drawing/2014/main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="" xmlns:a16="http://schemas.microsoft.com/office/drawing/2014/main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="" xmlns:a16="http://schemas.microsoft.com/office/drawing/2014/main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="" xmlns:a16="http://schemas.microsoft.com/office/drawing/2014/main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="" xmlns:a16="http://schemas.microsoft.com/office/drawing/2014/main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3EF4D74-C438-43C0-9825-F988D0CD04DA}"/>
              </a:ext>
            </a:extLst>
          </p:cNvPr>
          <p:cNvGrpSpPr/>
          <p:nvPr/>
        </p:nvGrpSpPr>
        <p:grpSpPr>
          <a:xfrm>
            <a:off x="3435857" y="1933130"/>
            <a:ext cx="5355771" cy="3326116"/>
            <a:chOff x="3435857" y="1933130"/>
            <a:chExt cx="5355771" cy="3326116"/>
          </a:xfrm>
        </p:grpSpPr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B1A9CCC0-5F4F-4C20-A0CA-47B60ACE01F9}"/>
                </a:ext>
              </a:extLst>
            </p:cNvPr>
            <p:cNvSpPr/>
            <p:nvPr/>
          </p:nvSpPr>
          <p:spPr>
            <a:xfrm>
              <a:off x="3435857" y="2457989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="" xmlns:a16="http://schemas.microsoft.com/office/drawing/2014/main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="" xmlns:a16="http://schemas.microsoft.com/office/drawing/2014/main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056F6A-2633-4757-983E-68DBADE2A9D7}"/>
                </a:ext>
              </a:extLst>
            </p:cNvPr>
            <p:cNvSpPr txBox="1"/>
            <p:nvPr/>
          </p:nvSpPr>
          <p:spPr>
            <a:xfrm>
              <a:off x="3860744" y="3125332"/>
              <a:ext cx="4526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انتهى الدرس</a:t>
              </a:r>
              <a:endParaRPr lang="en-US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551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0767" y="402680"/>
            <a:ext cx="2226532" cy="15108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4749800" y="240004"/>
            <a:ext cx="3428781" cy="694475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310415"/>
              <a:ext cx="1656522" cy="67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8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الرموز الوطنية</a:t>
              </a:r>
              <a:endParaRPr lang="ar-SY" sz="28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531892" y="2085488"/>
            <a:ext cx="8031912" cy="1907065"/>
            <a:chOff x="3213100" y="917714"/>
            <a:chExt cx="8031912" cy="1907065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1A423408-FC64-43DF-A5A0-735109E55472}"/>
                </a:ext>
              </a:extLst>
            </p:cNvPr>
            <p:cNvSpPr/>
            <p:nvPr/>
          </p:nvSpPr>
          <p:spPr>
            <a:xfrm rot="173929">
              <a:off x="8432778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xmlns="" id="{12516A55-482C-487D-AE14-27F4C6EEFB9A}"/>
                </a:ext>
              </a:extLst>
            </p:cNvPr>
            <p:cNvSpPr/>
            <p:nvPr/>
          </p:nvSpPr>
          <p:spPr>
            <a:xfrm rot="21269386">
              <a:off x="4487876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:a16="http://schemas.microsoft.com/office/drawing/2014/main" xmlns="" id="{744EE9FB-DF5A-408A-ABD7-445F38C39006}"/>
                </a:ext>
              </a:extLst>
            </p:cNvPr>
            <p:cNvSpPr/>
            <p:nvPr/>
          </p:nvSpPr>
          <p:spPr>
            <a:xfrm>
              <a:off x="3213100" y="934479"/>
              <a:ext cx="8031912" cy="189030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0F007152-E63B-4203-B9F2-D5DE9B7CEC73}"/>
                </a:ext>
              </a:extLst>
            </p:cNvPr>
            <p:cNvGrpSpPr/>
            <p:nvPr/>
          </p:nvGrpSpPr>
          <p:grpSpPr>
            <a:xfrm>
              <a:off x="3467223" y="1286438"/>
              <a:ext cx="6471505" cy="1319600"/>
              <a:chOff x="763813" y="2339333"/>
              <a:chExt cx="8124233" cy="1319600"/>
            </a:xfrm>
          </p:grpSpPr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xmlns="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5270338" y="2339333"/>
                <a:ext cx="13937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العَلَم:</a:t>
                </a:r>
                <a:endParaRPr lang="ar-SY" sz="2000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:a16="http://schemas.microsoft.com/office/drawing/2014/main" xmlns="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763813" y="2735603"/>
                <a:ext cx="812423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رمز الدولة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هُوِيَّتُها , نراه مرفوعاً على المدارس و الميادين و الوزارات و السّفارات السّعودية في الخارج</a:t>
                </a: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عَلَمُ وطني لونه </a:t>
                </a:r>
                <a:r>
                  <a:rPr lang="ar-SY" b="1" dirty="0" smtClean="0">
                    <a:solidFill>
                      <a:srgbClr val="00B05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أخضر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في وسطه كلمة التّوحيد ( </a:t>
                </a:r>
                <a:r>
                  <a:rPr lang="ar-SY" b="1" dirty="0" smtClean="0">
                    <a:solidFill>
                      <a:srgbClr val="00B05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لا إله إلّا الله محمّدٌ رسول الله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)</a:t>
                </a: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5EAE26C8-7255-4158-9B58-69D6BD276C24}"/>
                </a:ext>
              </a:extLst>
            </p:cNvPr>
            <p:cNvGrpSpPr/>
            <p:nvPr/>
          </p:nvGrpSpPr>
          <p:grpSpPr>
            <a:xfrm>
              <a:off x="9917550" y="1105408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xmlns="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xmlns="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:a16="http://schemas.microsoft.com/office/drawing/2014/main" xmlns="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>
                  <a:extLst>
                    <a:ext uri="{FF2B5EF4-FFF2-40B4-BE49-F238E27FC236}">
                      <a16:creationId xmlns:a16="http://schemas.microsoft.com/office/drawing/2014/main" xmlns="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72460" y="2812713"/>
                  <a:ext cx="882047" cy="598531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xmlns="" id="{D7D3105E-08F7-4205-9D71-8DC8073AAF66}"/>
                </a:ext>
              </a:extLst>
            </p:cNvPr>
            <p:cNvSpPr/>
            <p:nvPr/>
          </p:nvSpPr>
          <p:spPr>
            <a:xfrm>
              <a:off x="9946278" y="917714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9034461" y="211404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934565" y="1291788"/>
            <a:ext cx="3979400" cy="469198"/>
            <a:chOff x="6808680" y="2432390"/>
            <a:chExt cx="3979398" cy="469198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8804025" y="917534"/>
              <a:ext cx="469198" cy="3498909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415969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400430" y="2480034"/>
              <a:ext cx="32940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يؤدي الطلبة تحيّة العَلَم السعودي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3" y="2538718"/>
            <a:ext cx="5399002" cy="357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917" l="0" r="96875">
                        <a14:foregroundMark x1="51563" y1="2083" x2="50000" y2="23295"/>
                        <a14:foregroundMark x1="50781" y1="20265" x2="50000" y2="87500"/>
                        <a14:foregroundMark x1="56250" y1="95833" x2="56250" y2="95833"/>
                        <a14:foregroundMark x1="30469" y1="89773" x2="33594" y2="89773"/>
                        <a14:foregroundMark x1="22656" y1="86742" x2="15625" y2="86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54117" y="362883"/>
            <a:ext cx="3053083" cy="6296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46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273346" y="930731"/>
            <a:ext cx="3428781" cy="519065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233720"/>
              <a:ext cx="1656522" cy="51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بأي شيء يتميّز العَلَم السعودي؟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sp>
        <p:nvSpPr>
          <p:cNvPr id="63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10932389" y="2848376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4144822" y="2770660"/>
            <a:ext cx="6557305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rgbClr val="FFFF0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لا</a:t>
            </a:r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 </a:t>
            </a:r>
            <a:r>
              <a:rPr lang="ar-SY" sz="2000" b="1" dirty="0" smtClean="0">
                <a:solidFill>
                  <a:srgbClr val="FFFF0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يُنكَّس</a:t>
            </a:r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 أبداً لاحتوائه على كلمة التوحيد (</a:t>
            </a:r>
            <a:r>
              <a:rPr lang="ar-SY" sz="2000" b="1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لا </a:t>
            </a:r>
            <a:r>
              <a:rPr lang="ar-SY" sz="20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إله </a:t>
            </a:r>
            <a:r>
              <a:rPr lang="ar-SY" sz="2000" b="1" dirty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إلّا الله </a:t>
            </a:r>
            <a:r>
              <a:rPr lang="ar-SY" sz="20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محمّد رسول الله </a:t>
            </a:r>
            <a:r>
              <a:rPr lang="ar-SY" sz="2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5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10926307" y="3556931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7039765" y="3511545"/>
            <a:ext cx="366236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يحتوي على السَّيف الدّال على </a:t>
            </a:r>
            <a:r>
              <a:rPr lang="ar-SY" sz="2000" b="1" dirty="0" smtClean="0">
                <a:solidFill>
                  <a:srgbClr val="FFFF0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الحق</a:t>
            </a:r>
            <a:endParaRPr lang="en-US" sz="2000" b="1" dirty="0">
              <a:solidFill>
                <a:srgbClr val="FFFF00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67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10929348" y="4290859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7036724" y="4212302"/>
            <a:ext cx="3665403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عريق</a:t>
            </a:r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 ( قديم جداً ) منذ مئات السنين</a:t>
            </a:r>
            <a:endParaRPr lang="ar-SY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079" r="98753">
                        <a14:foregroundMark x1="91892" y1="95137" x2="2079" y2="93313"/>
                        <a14:backgroundMark x1="92723" y1="97872" x2="3326" y2="99088"/>
                        <a14:backgroundMark x1="2911" y1="92097" x2="1663" y2="93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2095" y="397438"/>
            <a:ext cx="3224629" cy="220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49" r="100000">
                        <a14:foregroundMark x1="23814" y1="56867" x2="25522" y2="85060"/>
                        <a14:foregroundMark x1="27230" y1="59518" x2="27230" y2="82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7"/>
          <a:stretch/>
        </p:blipFill>
        <p:spPr bwMode="auto">
          <a:xfrm>
            <a:off x="4051299" y="4720724"/>
            <a:ext cx="4930923" cy="203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12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" name="مجموعة 1"/>
          <p:cNvGrpSpPr/>
          <p:nvPr/>
        </p:nvGrpSpPr>
        <p:grpSpPr>
          <a:xfrm>
            <a:off x="3483739" y="1436486"/>
            <a:ext cx="6942696" cy="4711115"/>
            <a:chOff x="3483739" y="1436486"/>
            <a:chExt cx="6942696" cy="4711115"/>
          </a:xfrm>
        </p:grpSpPr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483739" y="1436486"/>
              <a:ext cx="6942696" cy="471111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75718" y1="76600" x2="7833" y2="76600"/>
                          <a14:foregroundMark x1="74935" y1="87417" x2="36031" y2="91170"/>
                          <a14:foregroundMark x1="90339" y1="98455" x2="7833" y2="98675"/>
                          <a14:foregroundMark x1="78851" y1="84768" x2="20366" y2="87859"/>
                          <a14:foregroundMark x1="67363" y1="83223" x2="24021" y2="84106"/>
                          <a14:foregroundMark x1="73368" y1="55850" x2="27154" y2="64901"/>
                          <a14:foregroundMark x1="85901" y1="59823" x2="41253" y2="65121"/>
                          <a14:foregroundMark x1="78851" y1="54525" x2="31070" y2="56071"/>
                          <a14:foregroundMark x1="28460" y1="55408" x2="8877" y2="62914"/>
                          <a14:foregroundMark x1="5222" y1="79470" x2="5222" y2="95806"/>
                          <a14:foregroundMark x1="87206" y1="98675" x2="10966" y2="9911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7" r="22668" b="51045"/>
            <a:stretch/>
          </p:blipFill>
          <p:spPr bwMode="auto">
            <a:xfrm>
              <a:off x="3750564" y="2345824"/>
              <a:ext cx="1119714" cy="112024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1366" r="93716">
                          <a14:foregroundMark x1="55191" y1="31733" x2="45082" y2="55115"/>
                          <a14:foregroundMark x1="82240" y1="66806" x2="28962" y2="64718"/>
                          <a14:foregroundMark x1="69945" y1="60752" x2="14754" y2="61169"/>
                          <a14:foregroundMark x1="76776" y1="83299" x2="23497" y2="84342"/>
                          <a14:foregroundMark x1="76230" y1="78706" x2="17486" y2="8079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99" r="23200" b="50000"/>
            <a:stretch/>
          </p:blipFill>
          <p:spPr bwMode="auto">
            <a:xfrm>
              <a:off x="3727238" y="3599644"/>
              <a:ext cx="1166367" cy="127206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948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8966281" y="286352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6857998" y="1588247"/>
            <a:ext cx="4717702" cy="457200"/>
            <a:chOff x="6808680" y="2432388"/>
            <a:chExt cx="4717700" cy="45720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79175" y="542383"/>
              <a:ext cx="457200" cy="423721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2903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55733" y="2492699"/>
              <a:ext cx="42706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ما الصورة الصحيحة للعَلَم السعودي؟ و لماذا؟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=""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7927437" y="5440221"/>
            <a:ext cx="3132713" cy="400110"/>
          </a:xfrm>
          <a:prstGeom prst="rect">
            <a:avLst/>
          </a:prstGeom>
          <a:noFill/>
          <a:ln w="28575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لأنه علم لا ينكس أبداً</a:t>
            </a:r>
          </a:p>
        </p:txBody>
      </p: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8" b="100000" l="0" r="100000">
                        <a14:foregroundMark x1="61650" y1="8531" x2="37864" y2="16588"/>
                        <a14:foregroundMark x1="35437" y1="18009" x2="34466" y2="20853"/>
                        <a14:foregroundMark x1="10194" y1="51185" x2="7282" y2="80569"/>
                        <a14:foregroundMark x1="86893" y1="16114" x2="78641" y2="75829"/>
                        <a14:foregroundMark x1="3883" y1="79147" x2="22330" y2="95735"/>
                        <a14:backgroundMark x1="51942" y1="96682" x2="44660" y2="96682"/>
                        <a14:backgroundMark x1="97573" y1="24171" x2="99029" y2="88626"/>
                        <a14:backgroundMark x1="3398" y1="55450" x2="4369" y2="99526"/>
                        <a14:backgroundMark x1="37864" y1="97630" x2="13592" y2="99052"/>
                        <a14:backgroundMark x1="32524" y1="69194" x2="18447" y2="80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8235" y="2486821"/>
            <a:ext cx="2325813" cy="238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823" l="9924" r="96183">
                        <a14:foregroundMark x1="15267" y1="61062" x2="16031" y2="83186"/>
                        <a14:foregroundMark x1="76718" y1="12832" x2="74046" y2="8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5023" y="2532195"/>
            <a:ext cx="2645893" cy="2282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22">
            <a:extLst>
              <a:ext uri="{FF2B5EF4-FFF2-40B4-BE49-F238E27FC236}">
                <a16:creationId xmlns="" xmlns:a16="http://schemas.microsoft.com/office/drawing/2014/main" id="{62F9BDBA-631F-4E4B-A038-8BB275602A5B}"/>
              </a:ext>
            </a:extLst>
          </p:cNvPr>
          <p:cNvGrpSpPr/>
          <p:nvPr/>
        </p:nvGrpSpPr>
        <p:grpSpPr>
          <a:xfrm>
            <a:off x="5722441" y="3849878"/>
            <a:ext cx="553930" cy="553930"/>
            <a:chOff x="8498339" y="2099136"/>
            <a:chExt cx="384292" cy="384292"/>
          </a:xfrm>
        </p:grpSpPr>
        <p:sp>
          <p:nvSpPr>
            <p:cNvPr id="33" name="Oval 20">
              <a:extLst>
                <a:ext uri="{FF2B5EF4-FFF2-40B4-BE49-F238E27FC236}">
                  <a16:creationId xmlns="" xmlns:a16="http://schemas.microsoft.com/office/drawing/2014/main" id="{301E624D-C06C-4E55-9515-E9D3C32D9E05}"/>
                </a:ext>
              </a:extLst>
            </p:cNvPr>
            <p:cNvSpPr/>
            <p:nvPr/>
          </p:nvSpPr>
          <p:spPr>
            <a:xfrm>
              <a:off x="8498339" y="2099136"/>
              <a:ext cx="384292" cy="38429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16" descr="Close">
              <a:extLst>
                <a:ext uri="{FF2B5EF4-FFF2-40B4-BE49-F238E27FC236}">
                  <a16:creationId xmlns="" xmlns:a16="http://schemas.microsoft.com/office/drawing/2014/main" id="{8024CD10-B935-4EC8-9982-A533CA2D3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567041" y="2167838"/>
              <a:ext cx="246888" cy="246888"/>
            </a:xfrm>
            <a:prstGeom prst="rect">
              <a:avLst/>
            </a:prstGeom>
          </p:spPr>
        </p:pic>
      </p:grpSp>
      <p:grpSp>
        <p:nvGrpSpPr>
          <p:cNvPr id="47" name="Group 38">
            <a:extLst>
              <a:ext uri="{FF2B5EF4-FFF2-40B4-BE49-F238E27FC236}">
                <a16:creationId xmlns="" xmlns:a16="http://schemas.microsoft.com/office/drawing/2014/main" id="{311D5464-8CE3-45EB-9E4B-28B1EFC72DA3}"/>
              </a:ext>
            </a:extLst>
          </p:cNvPr>
          <p:cNvGrpSpPr/>
          <p:nvPr/>
        </p:nvGrpSpPr>
        <p:grpSpPr>
          <a:xfrm>
            <a:off x="8837455" y="4022219"/>
            <a:ext cx="595340" cy="595340"/>
            <a:chOff x="9158514" y="1814286"/>
            <a:chExt cx="435429" cy="435429"/>
          </a:xfrm>
        </p:grpSpPr>
        <p:sp>
          <p:nvSpPr>
            <p:cNvPr id="48" name="Oval 39">
              <a:extLst>
                <a:ext uri="{FF2B5EF4-FFF2-40B4-BE49-F238E27FC236}">
                  <a16:creationId xmlns="" xmlns:a16="http://schemas.microsoft.com/office/drawing/2014/main" id="{34D9265F-4C0C-4FD5-B7F1-BE61549E55B9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Graphic 40" descr="Checkmark">
              <a:extLst>
                <a:ext uri="{FF2B5EF4-FFF2-40B4-BE49-F238E27FC236}">
                  <a16:creationId xmlns="" xmlns:a16="http://schemas.microsoft.com/office/drawing/2014/main" id="{B6938B6F-A3B8-4276-91D5-0458C06D3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45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040761" y="437869"/>
            <a:ext cx="2483630" cy="459587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233720"/>
              <a:ext cx="1656522" cy="515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النشيد الوطني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5410200" y="1486210"/>
            <a:ext cx="5981332" cy="1155509"/>
            <a:chOff x="4102100" y="1200978"/>
            <a:chExt cx="7594145" cy="1467081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343976" y="1652502"/>
              <a:ext cx="6195986" cy="824230"/>
              <a:chOff x="2051520" y="854263"/>
              <a:chExt cx="6765988" cy="1130730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2051520" y="854263"/>
                <a:ext cx="6765988" cy="643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النشيد </a:t>
                </a:r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الوطني : </a:t>
                </a:r>
                <a:r>
                  <a:rPr lang="ar-SY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هو النَّشيد </a:t>
                </a:r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الرَّسمي</a:t>
                </a:r>
                <a:r>
                  <a:rPr lang="ar-SY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 للمملكة العربية السعودية</a:t>
                </a:r>
                <a:endParaRPr lang="ar-SY" b="1" dirty="0"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118574" y="1666753"/>
                <a:ext cx="6257862" cy="31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" r="6155"/>
          <a:stretch/>
        </p:blipFill>
        <p:spPr bwMode="auto">
          <a:xfrm>
            <a:off x="5741786" y="2826410"/>
            <a:ext cx="4585090" cy="35363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86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040761" y="437869"/>
            <a:ext cx="2483630" cy="459587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233720"/>
              <a:ext cx="1656522" cy="582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الشِّعار الوطني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5410200" y="1486210"/>
            <a:ext cx="5981332" cy="1155509"/>
            <a:chOff x="4102100" y="1200978"/>
            <a:chExt cx="7594145" cy="1467081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343976" y="1652502"/>
              <a:ext cx="6195986" cy="824230"/>
              <a:chOff x="2051520" y="854263"/>
              <a:chExt cx="6765988" cy="1130730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2051520" y="854263"/>
                <a:ext cx="6765988" cy="643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الشِّعار الوطني </a:t>
                </a:r>
                <a:r>
                  <a:rPr lang="ar-SY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: </a:t>
                </a:r>
                <a:r>
                  <a:rPr lang="ar-SY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هو شكل يرمز إلى معانٍ ترتبط بالوطن.</a:t>
                </a:r>
                <a:endParaRPr lang="ar-SY" b="1" dirty="0"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118574" y="1666753"/>
                <a:ext cx="6257862" cy="31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110" b="95890" l="6026" r="99231">
                        <a14:foregroundMark x1="25897" y1="14384" x2="17692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5" b="6942"/>
          <a:stretch/>
        </p:blipFill>
        <p:spPr bwMode="auto">
          <a:xfrm>
            <a:off x="3911600" y="3293881"/>
            <a:ext cx="8062107" cy="149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60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الرموز الوطنية</a:t>
              </a: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8040761" y="437869"/>
            <a:ext cx="2483630" cy="459587"/>
            <a:chOff x="5166610" y="157026"/>
            <a:chExt cx="1858780" cy="669319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669319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233720"/>
              <a:ext cx="1656522" cy="582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اليوم الوطني لبلادي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3345403" y="1383147"/>
            <a:ext cx="7684334" cy="1855537"/>
            <a:chOff x="4161973" y="1200978"/>
            <a:chExt cx="7594145" cy="1505928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61973" y="1310350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613847" y="1352757"/>
              <a:ext cx="5730667" cy="1271434"/>
              <a:chOff x="2346218" y="443054"/>
              <a:chExt cx="6257862" cy="1744234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5933778" y="443054"/>
                <a:ext cx="2207604" cy="411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اليوم الوطني لبلادي</a:t>
                </a: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346218" y="850859"/>
                <a:ext cx="6257862" cy="1336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يوم توحيد البلاد  , و هو الأول من برج الميزان , الموافق 23 من سبتمبر في كل عام , و هو يوم فخر لكل مواطن سعودي يعتزُّ فيه بالإنجاز و يؤكِّد فيه الولاء لولي الأمر خادم الحرمين الشريفين الملك سلمان بن عبد العزيز آل سعود و ولي العهد الأمير محمد بن سلمان بن عبد العزيز .</a:t>
                </a:r>
                <a:endParaRPr lang="en-US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8" b="100000" l="3909" r="96417">
                        <a14:foregroundMark x1="54397" y1="93728" x2="29316" y2="93728"/>
                        <a14:foregroundMark x1="57003" y1="91986" x2="22150" y2="90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73"/>
          <a:stretch/>
        </p:blipFill>
        <p:spPr bwMode="auto">
          <a:xfrm>
            <a:off x="9023909" y="3293881"/>
            <a:ext cx="2756228" cy="289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819" y="3293881"/>
            <a:ext cx="2346334" cy="3036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15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</TotalTime>
  <Words>253</Words>
  <Application>Microsoft Office PowerPoint</Application>
  <PresentationFormat>مخصص</PresentationFormat>
  <Paragraphs>59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1300</cp:revision>
  <dcterms:created xsi:type="dcterms:W3CDTF">2020-10-10T04:32:51Z</dcterms:created>
  <dcterms:modified xsi:type="dcterms:W3CDTF">2021-08-27T11:41:07Z</dcterms:modified>
</cp:coreProperties>
</file>