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  <p:sldMasterId id="2147483660" r:id="rId2"/>
  </p:sldMasterIdLst>
  <p:sldIdLst>
    <p:sldId id="486" r:id="rId3"/>
    <p:sldId id="487" r:id="rId4"/>
    <p:sldId id="485" r:id="rId5"/>
    <p:sldId id="488" r:id="rId6"/>
    <p:sldId id="489" r:id="rId7"/>
    <p:sldId id="490" r:id="rId8"/>
    <p:sldId id="496" r:id="rId9"/>
    <p:sldId id="491" r:id="rId10"/>
    <p:sldId id="492" r:id="rId11"/>
    <p:sldId id="497" r:id="rId12"/>
    <p:sldId id="493" r:id="rId13"/>
    <p:sldId id="494" r:id="rId14"/>
    <p:sldId id="501" r:id="rId15"/>
    <p:sldId id="498" r:id="rId16"/>
    <p:sldId id="499" r:id="rId17"/>
    <p:sldId id="500" r:id="rId18"/>
    <p:sldId id="502" r:id="rId19"/>
    <p:sldId id="503" r:id="rId20"/>
    <p:sldId id="504" r:id="rId21"/>
    <p:sldId id="505" r:id="rId22"/>
  </p:sldIdLst>
  <p:sldSz cx="18288000" cy="10287000"/>
  <p:notesSz cx="6858000" cy="9144000"/>
  <p:embeddedFontLst>
    <p:embeddedFont>
      <p:font typeface="Harmattan" panose="01000503000000020003" pitchFamily="2" charset="-78"/>
      <p:regular r:id="rId23"/>
      <p:bold r:id="rId24"/>
    </p:embeddedFont>
    <p:embeddedFont>
      <p:font typeface="Lalezar" panose="00000500000000000000" pitchFamily="2" charset="-78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B0BB"/>
    <a:srgbClr val="A4D4FF"/>
    <a:srgbClr val="EEC6A3"/>
    <a:srgbClr val="F4CBA7"/>
    <a:srgbClr val="FBAF31"/>
    <a:srgbClr val="0E3751"/>
    <a:srgbClr val="E83636"/>
    <a:srgbClr val="7F39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288" autoAdjust="0"/>
    <p:restoredTop sz="94622" autoAdjust="0"/>
  </p:normalViewPr>
  <p:slideViewPr>
    <p:cSldViewPr>
      <p:cViewPr varScale="1">
        <p:scale>
          <a:sx n="44" d="100"/>
          <a:sy n="44" d="100"/>
        </p:scale>
        <p:origin x="87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621664-34AB-1FE8-1599-494979F65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431D1DE-FB26-231F-881A-981D37D4B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8A7D8F-DF4A-8BC0-24DD-CD8DDA82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CE54-08EF-4527-ADE9-D0E0D7BBA868}" type="uaqdatetime1">
              <a:rPr lang="ar-SA" smtClean="0"/>
              <a:t>05/08/47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010F497-2432-31C4-515B-8E2F196A5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7AD9ECF-7E84-15AA-E92B-0A97BF9A6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3717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25AF63-9B16-314C-AB1C-4A30EB7F5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A8E796B-8D6E-E09D-AF93-2F9DD177A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DFE496-C74C-F470-E9A8-8F47BDCD9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134D3-EE57-42C7-8881-33FD99F80481}" type="uaqdatetime1">
              <a:rPr lang="ar-SA" smtClean="0"/>
              <a:t>05/08/47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94C9DE9-ADB1-7F38-EFED-4E4A08192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A31D476-0290-B66E-C6E5-4D690EDF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757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224BF49-8CF5-6B49-D821-C2C075DB9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CE46DF3-0250-FE88-4C0E-8DE45CB15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CD8A91C-FAA4-11BA-AC93-B23ABFE09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642E-26F0-48AB-824B-163FCF78976C}" type="uaqdatetime1">
              <a:rPr lang="ar-SA" smtClean="0"/>
              <a:t>05/08/47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E61849-C65E-B8F0-F10B-F62A8795F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8D0F85-ECF9-A764-19CC-0D7977CC7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8137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55C06E-34A7-8ACE-C975-77A9A474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3FBAD0A-43A6-758F-3FCC-FB19275AA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9187240-6985-810E-1FD3-8C72C9094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8030C6D-C339-B3BA-8B53-DF046D7FA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FE25A-580B-4AAD-A068-6F7AD16D702E}" type="uaqdatetime1">
              <a:rPr lang="ar-SA" smtClean="0"/>
              <a:t>05/08/47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6D4A731-739A-925E-7DB6-D9E46C29B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5AD0CDF-7474-0AAB-81E5-7FD0F9913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105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872103-B359-A510-E049-63BA6780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CBDF186-897A-8059-0658-1D4B76221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0796685-0EBC-E938-D0DE-35DEF56A9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5DDC9C8-9054-DBF1-7C72-7B1709377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93175CB-CFC0-2B6C-6830-D9AA2930A4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9929040-5C43-7006-C4EC-8260CD08E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C61A-C0E9-44C2-B011-DBBB9838A071}" type="uaqdatetime1">
              <a:rPr lang="ar-SA" smtClean="0"/>
              <a:t>05/08/47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B3A2DA9-33C9-1569-E7B5-15F8AA07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A8D4627-14C5-F3F9-F506-421CB6E69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7735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BF3C9B-5C5C-8676-3710-0606ED868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A78D0D1-51CB-2F14-0BDA-EAEF9C971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08667-CF6E-4EA7-9BB9-D96BB068345B}" type="uaqdatetime1">
              <a:rPr lang="ar-SA" smtClean="0"/>
              <a:t>05/08/47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964A3E3-A3FC-8E5C-42CC-0CC95D4A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03E1D14-CEA5-C2B8-FE77-C59E38C9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4262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0C3A9ED-80B4-0A36-042C-556668811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A323-EB5B-497D-91B7-E6D5BF1AE266}" type="uaqdatetime1">
              <a:rPr lang="ar-SA" smtClean="0"/>
              <a:t>05/08/47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3225C8F-95BD-7638-9A59-0F0AD854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2D7C8DE-A37F-1066-6EC9-BA64DB60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5542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FD8346-3B2A-62E4-256A-E78D4C603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5D78441-328E-1768-0B87-8A07427FF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66719E5-1EFD-66A5-DF4C-89ADE6B05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2649120-78C8-E0B2-A329-BC751A83A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7C09C-334A-4569-8438-678870DFB107}" type="uaqdatetime1">
              <a:rPr lang="ar-SA" smtClean="0"/>
              <a:t>05/08/47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9821AE8-0CC5-9B5E-B035-91FD2AEB8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BC509FF-7501-2178-4FFA-887F2278A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6294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1DDB85-CB29-CD10-0A14-983688CDB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892533B-46E5-8020-C82C-E4FC3C88E6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BCC92FF-917D-B4E2-CA42-A84AF79D5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64B6B4C-9C6A-6939-7BF9-8C412D820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4C6E-0F93-4081-9779-EB0FCC4395F0}" type="uaqdatetime1">
              <a:rPr lang="ar-SA" smtClean="0"/>
              <a:t>05/08/47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B19FF3A-F4E1-75FB-0F19-8B4E54360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6CA2E4C-DE8F-AD5E-ED1C-AB5C7ECA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2424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CDED9E-7F90-A183-44CB-C18888A73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C6FDD60-A663-9515-63BC-BE16F8483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406A87F-E1E2-CB03-4655-F4ED7B7A7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5CE1-12F3-4482-BEC4-A9AF46BED311}" type="uaqdatetime1">
              <a:rPr lang="ar-SA" smtClean="0"/>
              <a:t>05/08/47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6D7A99-6A49-3527-00C4-A709C0345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9BCF556-F0B0-0FAE-0C20-3CC73F979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0939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16A1E36-54B0-4E05-B1D1-A6E0B4414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32DB8C9-129F-02B8-8F9C-BC4933AAE5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09256B2-3998-A418-F1CC-D130B1C9A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82FF-04F1-4DA8-AE3F-6DAB22711F70}" type="uaqdatetime1">
              <a:rPr lang="ar-SA" smtClean="0"/>
              <a:t>05/08/47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1AEC21E-6CE4-A5D6-6485-4E7138AF4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E110407-7D1B-AB38-01EF-EC9573A1A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2266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3AB875D-62D3-B42D-E97D-84B53CF91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1EDB309-F347-E165-36E2-96DF16B7B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28288D-8E85-C3A7-CF76-9338F6CA9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2B8079-08B3-443C-A97F-FA8C21109585}" type="uaqdatetime1">
              <a:rPr lang="ar-SA" smtClean="0"/>
              <a:t>05/08/47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BC5F6E-9D8B-7123-5515-5F35497896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084E57B-678F-679C-F370-70AF45CF4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2828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defTabSz="1371600" rtl="1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1371600" rtl="1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61A01-2B76-49E5-BA04-0E1405B4C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>
            <a:extLst>
              <a:ext uri="{FF2B5EF4-FFF2-40B4-BE49-F238E27FC236}">
                <a16:creationId xmlns:a16="http://schemas.microsoft.com/office/drawing/2014/main" id="{321175BA-AD43-FFC8-D5F3-BDBD2E440D89}"/>
              </a:ext>
            </a:extLst>
          </p:cNvPr>
          <p:cNvGrpSpPr/>
          <p:nvPr/>
        </p:nvGrpSpPr>
        <p:grpSpPr>
          <a:xfrm>
            <a:off x="1295235" y="741206"/>
            <a:ext cx="1973932" cy="1315955"/>
            <a:chOff x="0" y="0"/>
            <a:chExt cx="609600" cy="406400"/>
          </a:xfrm>
          <a:solidFill>
            <a:srgbClr val="EEC6A3"/>
          </a:solidFill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9D9AB8B-966D-7B70-D064-2EE8CED0DCAB}"/>
                </a:ext>
              </a:extLst>
            </p:cNvPr>
            <p:cNvSpPr/>
            <p:nvPr/>
          </p:nvSpPr>
          <p:spPr>
            <a:xfrm>
              <a:off x="0" y="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75775" y="0"/>
                  </a:moveTo>
                  <a:cubicBezTo>
                    <a:pt x="386183" y="2"/>
                    <a:pt x="483066" y="87505"/>
                    <a:pt x="478812" y="196196"/>
                  </a:cubicBezTo>
                  <a:lnTo>
                    <a:pt x="500743" y="196196"/>
                  </a:lnTo>
                  <a:cubicBezTo>
                    <a:pt x="560862" y="196196"/>
                    <a:pt x="609600" y="243252"/>
                    <a:pt x="609600" y="301297"/>
                  </a:cubicBezTo>
                  <a:cubicBezTo>
                    <a:pt x="609597" y="359341"/>
                    <a:pt x="560861" y="406399"/>
                    <a:pt x="500743" y="406400"/>
                  </a:cubicBezTo>
                  <a:lnTo>
                    <a:pt x="108857" y="406400"/>
                  </a:lnTo>
                  <a:cubicBezTo>
                    <a:pt x="48739" y="406399"/>
                    <a:pt x="3" y="359341"/>
                    <a:pt x="0" y="301297"/>
                  </a:cubicBezTo>
                  <a:cubicBezTo>
                    <a:pt x="0" y="255367"/>
                    <a:pt x="30524" y="216331"/>
                    <a:pt x="73048" y="202030"/>
                  </a:cubicBezTo>
                  <a:cubicBezTo>
                    <a:pt x="65073" y="91325"/>
                    <a:pt x="163054" y="0"/>
                    <a:pt x="275775" y="0"/>
                  </a:cubicBezTo>
                  <a:close/>
                </a:path>
              </a:pathLst>
            </a:custGeom>
            <a:solidFill>
              <a:srgbClr val="A4D4FF"/>
            </a:solidFill>
            <a:ln w="76200">
              <a:solidFill>
                <a:schemeClr val="tx1"/>
              </a:solidFill>
            </a:ln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3DC94DA1-BF50-B1A1-EB44-A9D5F0CA103B}"/>
                </a:ext>
              </a:extLst>
            </p:cNvPr>
            <p:cNvSpPr txBox="1"/>
            <p:nvPr/>
          </p:nvSpPr>
          <p:spPr>
            <a:xfrm>
              <a:off x="88900" y="69850"/>
              <a:ext cx="374650" cy="336550"/>
            </a:xfrm>
            <a:prstGeom prst="rect">
              <a:avLst/>
            </a:prstGeom>
            <a:no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CC474BAD-CBD2-7627-627E-E600A7394387}"/>
              </a:ext>
            </a:extLst>
          </p:cNvPr>
          <p:cNvGrpSpPr/>
          <p:nvPr/>
        </p:nvGrpSpPr>
        <p:grpSpPr>
          <a:xfrm>
            <a:off x="7505135" y="832420"/>
            <a:ext cx="1485177" cy="990118"/>
            <a:chOff x="0" y="0"/>
            <a:chExt cx="609600" cy="4064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830C6EC-66AC-12F2-C6CF-F383AA0F5F52}"/>
                </a:ext>
              </a:extLst>
            </p:cNvPr>
            <p:cNvSpPr/>
            <p:nvPr/>
          </p:nvSpPr>
          <p:spPr>
            <a:xfrm>
              <a:off x="0" y="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75775" y="0"/>
                  </a:moveTo>
                  <a:cubicBezTo>
                    <a:pt x="386183" y="2"/>
                    <a:pt x="483066" y="87505"/>
                    <a:pt x="478812" y="196196"/>
                  </a:cubicBezTo>
                  <a:lnTo>
                    <a:pt x="500743" y="196196"/>
                  </a:lnTo>
                  <a:cubicBezTo>
                    <a:pt x="560862" y="196196"/>
                    <a:pt x="609600" y="243252"/>
                    <a:pt x="609600" y="301297"/>
                  </a:cubicBezTo>
                  <a:cubicBezTo>
                    <a:pt x="609597" y="359341"/>
                    <a:pt x="560861" y="406399"/>
                    <a:pt x="500743" y="406400"/>
                  </a:cubicBezTo>
                  <a:lnTo>
                    <a:pt x="108857" y="406400"/>
                  </a:lnTo>
                  <a:cubicBezTo>
                    <a:pt x="48739" y="406399"/>
                    <a:pt x="3" y="359341"/>
                    <a:pt x="0" y="301297"/>
                  </a:cubicBezTo>
                  <a:cubicBezTo>
                    <a:pt x="0" y="255367"/>
                    <a:pt x="30524" y="216331"/>
                    <a:pt x="73048" y="202030"/>
                  </a:cubicBezTo>
                  <a:cubicBezTo>
                    <a:pt x="65073" y="91325"/>
                    <a:pt x="163054" y="0"/>
                    <a:pt x="275775" y="0"/>
                  </a:cubicBezTo>
                  <a:close/>
                </a:path>
              </a:pathLst>
            </a:custGeom>
            <a:solidFill>
              <a:srgbClr val="A4D4FF"/>
            </a:solidFill>
            <a:ln w="76200">
              <a:solidFill>
                <a:schemeClr val="tx1"/>
              </a:solidFill>
            </a:ln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DF6D0100-BF63-CC8D-BDAB-E33668E7BB6B}"/>
                </a:ext>
              </a:extLst>
            </p:cNvPr>
            <p:cNvSpPr txBox="1"/>
            <p:nvPr/>
          </p:nvSpPr>
          <p:spPr>
            <a:xfrm>
              <a:off x="88900" y="69850"/>
              <a:ext cx="374650" cy="336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7529671D-F2B0-5D32-8087-C1AA8189C273}"/>
              </a:ext>
            </a:extLst>
          </p:cNvPr>
          <p:cNvGrpSpPr/>
          <p:nvPr/>
        </p:nvGrpSpPr>
        <p:grpSpPr>
          <a:xfrm>
            <a:off x="4926522" y="1587311"/>
            <a:ext cx="1190926" cy="793951"/>
            <a:chOff x="0" y="0"/>
            <a:chExt cx="609600" cy="406400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7807E0B6-B0A2-3B17-D2DE-12A5B0A44D9C}"/>
                </a:ext>
              </a:extLst>
            </p:cNvPr>
            <p:cNvSpPr/>
            <p:nvPr/>
          </p:nvSpPr>
          <p:spPr>
            <a:xfrm>
              <a:off x="0" y="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75775" y="0"/>
                  </a:moveTo>
                  <a:cubicBezTo>
                    <a:pt x="386183" y="2"/>
                    <a:pt x="483066" y="87505"/>
                    <a:pt x="478812" y="196196"/>
                  </a:cubicBezTo>
                  <a:lnTo>
                    <a:pt x="500743" y="196196"/>
                  </a:lnTo>
                  <a:cubicBezTo>
                    <a:pt x="560862" y="196196"/>
                    <a:pt x="609600" y="243252"/>
                    <a:pt x="609600" y="301297"/>
                  </a:cubicBezTo>
                  <a:cubicBezTo>
                    <a:pt x="609597" y="359341"/>
                    <a:pt x="560861" y="406399"/>
                    <a:pt x="500743" y="406400"/>
                  </a:cubicBezTo>
                  <a:lnTo>
                    <a:pt x="108857" y="406400"/>
                  </a:lnTo>
                  <a:cubicBezTo>
                    <a:pt x="48739" y="406399"/>
                    <a:pt x="3" y="359341"/>
                    <a:pt x="0" y="301297"/>
                  </a:cubicBezTo>
                  <a:cubicBezTo>
                    <a:pt x="0" y="255367"/>
                    <a:pt x="30524" y="216331"/>
                    <a:pt x="73048" y="202030"/>
                  </a:cubicBezTo>
                  <a:cubicBezTo>
                    <a:pt x="65073" y="91325"/>
                    <a:pt x="163054" y="0"/>
                    <a:pt x="275775" y="0"/>
                  </a:cubicBezTo>
                  <a:close/>
                </a:path>
              </a:pathLst>
            </a:custGeom>
            <a:solidFill>
              <a:srgbClr val="A4D4FF"/>
            </a:solidFill>
            <a:ln w="76200">
              <a:solidFill>
                <a:schemeClr val="tx1"/>
              </a:solidFill>
            </a:ln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E9F27C64-CB38-BAFE-BA7F-98F895BE0770}"/>
                </a:ext>
              </a:extLst>
            </p:cNvPr>
            <p:cNvSpPr txBox="1"/>
            <p:nvPr/>
          </p:nvSpPr>
          <p:spPr>
            <a:xfrm>
              <a:off x="88900" y="69850"/>
              <a:ext cx="374650" cy="336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A4F50BA4-48D8-1AE6-9BF5-735C0791671D}"/>
              </a:ext>
            </a:extLst>
          </p:cNvPr>
          <p:cNvGrpSpPr/>
          <p:nvPr/>
        </p:nvGrpSpPr>
        <p:grpSpPr>
          <a:xfrm>
            <a:off x="0" y="8877300"/>
            <a:ext cx="18288000" cy="1262675"/>
            <a:chOff x="0" y="9024324"/>
            <a:chExt cx="18288000" cy="1262675"/>
          </a:xfrm>
          <a:solidFill>
            <a:srgbClr val="FBAF31"/>
          </a:solidFill>
        </p:grpSpPr>
        <p:sp>
          <p:nvSpPr>
            <p:cNvPr id="48" name="مستطيل 47">
              <a:extLst>
                <a:ext uri="{FF2B5EF4-FFF2-40B4-BE49-F238E27FC236}">
                  <a16:creationId xmlns:a16="http://schemas.microsoft.com/office/drawing/2014/main" id="{87F020DB-ADB8-0C8E-AF59-7EC910D83E52}"/>
                </a:ext>
              </a:extLst>
            </p:cNvPr>
            <p:cNvSpPr/>
            <p:nvPr/>
          </p:nvSpPr>
          <p:spPr>
            <a:xfrm>
              <a:off x="0" y="9024324"/>
              <a:ext cx="18288000" cy="1262675"/>
            </a:xfrm>
            <a:prstGeom prst="rect">
              <a:avLst/>
            </a:prstGeom>
            <a:solidFill>
              <a:srgbClr val="A4D4FF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1"/>
                </a:solidFill>
              </a:endParaRPr>
            </a:p>
          </p:txBody>
        </p:sp>
        <p:sp>
          <p:nvSpPr>
            <p:cNvPr id="50" name="مستطيل: زوايا مستديرة 49">
              <a:extLst>
                <a:ext uri="{FF2B5EF4-FFF2-40B4-BE49-F238E27FC236}">
                  <a16:creationId xmlns:a16="http://schemas.microsoft.com/office/drawing/2014/main" id="{DB86FD28-3611-B5A9-3415-CA9916710CCA}"/>
                </a:ext>
              </a:extLst>
            </p:cNvPr>
            <p:cNvSpPr/>
            <p:nvPr/>
          </p:nvSpPr>
          <p:spPr>
            <a:xfrm>
              <a:off x="8034247" y="9313195"/>
              <a:ext cx="6841477" cy="684932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Harmattan"/>
                <a:ea typeface="+mn-ea"/>
                <a:cs typeface="Harmattan"/>
              </a:endParaRPr>
            </a:p>
          </p:txBody>
        </p:sp>
        <p:sp>
          <p:nvSpPr>
            <p:cNvPr id="52" name="مستطيل: زوايا مستديرة 51">
              <a:extLst>
                <a:ext uri="{FF2B5EF4-FFF2-40B4-BE49-F238E27FC236}">
                  <a16:creationId xmlns:a16="http://schemas.microsoft.com/office/drawing/2014/main" id="{E21A47F1-AEFE-A907-3743-E3B08A8DDF75}"/>
                </a:ext>
              </a:extLst>
            </p:cNvPr>
            <p:cNvSpPr/>
            <p:nvPr/>
          </p:nvSpPr>
          <p:spPr>
            <a:xfrm>
              <a:off x="4202971" y="9313195"/>
              <a:ext cx="1877465" cy="684932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Harmattan"/>
                <a:ea typeface="+mn-ea"/>
                <a:cs typeface="Harmattan"/>
              </a:endParaRPr>
            </a:p>
          </p:txBody>
        </p:sp>
        <p:sp>
          <p:nvSpPr>
            <p:cNvPr id="53" name="مستطيل: زوايا مستديرة 52">
              <a:extLst>
                <a:ext uri="{FF2B5EF4-FFF2-40B4-BE49-F238E27FC236}">
                  <a16:creationId xmlns:a16="http://schemas.microsoft.com/office/drawing/2014/main" id="{FD9AB8E8-EBB5-2AF8-7453-8B23FF0854DB}"/>
                </a:ext>
              </a:extLst>
            </p:cNvPr>
            <p:cNvSpPr/>
            <p:nvPr/>
          </p:nvSpPr>
          <p:spPr>
            <a:xfrm>
              <a:off x="404736" y="9313195"/>
              <a:ext cx="1877465" cy="684932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Harmattan"/>
                <a:ea typeface="+mn-ea"/>
                <a:cs typeface="Harmattan"/>
              </a:endParaRPr>
            </a:p>
          </p:txBody>
        </p:sp>
        <p:sp>
          <p:nvSpPr>
            <p:cNvPr id="54" name="مربع نص 53">
              <a:extLst>
                <a:ext uri="{FF2B5EF4-FFF2-40B4-BE49-F238E27FC236}">
                  <a16:creationId xmlns:a16="http://schemas.microsoft.com/office/drawing/2014/main" id="{FAFA253C-E729-BF1F-0927-876412F03738}"/>
                </a:ext>
              </a:extLst>
            </p:cNvPr>
            <p:cNvSpPr txBox="1"/>
            <p:nvPr/>
          </p:nvSpPr>
          <p:spPr>
            <a:xfrm>
              <a:off x="5903261" y="9301718"/>
              <a:ext cx="181846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0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Lalezar" panose="00000500000000000000" pitchFamily="2" charset="-78"/>
                  <a:ea typeface="Harmattan"/>
                  <a:cs typeface="Lalezar" panose="00000500000000000000" pitchFamily="2" charset="-78"/>
                </a:rPr>
                <a:t>الصف:</a:t>
              </a:r>
              <a:endParaRPr kumimoji="0" lang="ar-SA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lezar" panose="00000500000000000000" pitchFamily="2" charset="-78"/>
                <a:cs typeface="Lalezar" panose="00000500000000000000" pitchFamily="2" charset="-78"/>
              </a:endParaRPr>
            </a:p>
          </p:txBody>
        </p:sp>
        <p:sp>
          <p:nvSpPr>
            <p:cNvPr id="56" name="مربع نص 55">
              <a:extLst>
                <a:ext uri="{FF2B5EF4-FFF2-40B4-BE49-F238E27FC236}">
                  <a16:creationId xmlns:a16="http://schemas.microsoft.com/office/drawing/2014/main" id="{51DB29FC-34A8-7DC7-9010-BBA781BF2355}"/>
                </a:ext>
              </a:extLst>
            </p:cNvPr>
            <p:cNvSpPr txBox="1"/>
            <p:nvPr/>
          </p:nvSpPr>
          <p:spPr>
            <a:xfrm>
              <a:off x="2130987" y="9301718"/>
              <a:ext cx="181846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0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Lalezar" panose="00000500000000000000" pitchFamily="2" charset="-78"/>
                  <a:ea typeface="Harmattan"/>
                  <a:cs typeface="Lalezar" panose="00000500000000000000" pitchFamily="2" charset="-78"/>
                </a:rPr>
                <a:t>الدرجة:</a:t>
              </a:r>
              <a:endParaRPr kumimoji="0" lang="ar-SA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lezar" panose="00000500000000000000" pitchFamily="2" charset="-78"/>
                <a:cs typeface="Lalezar" panose="00000500000000000000" pitchFamily="2" charset="-78"/>
              </a:endParaRPr>
            </a:p>
          </p:txBody>
        </p:sp>
        <p:sp>
          <p:nvSpPr>
            <p:cNvPr id="57" name="مربع نص 56">
              <a:extLst>
                <a:ext uri="{FF2B5EF4-FFF2-40B4-BE49-F238E27FC236}">
                  <a16:creationId xmlns:a16="http://schemas.microsoft.com/office/drawing/2014/main" id="{37443C8E-124D-0550-A8E7-F02ECD9DAD87}"/>
                </a:ext>
              </a:extLst>
            </p:cNvPr>
            <p:cNvSpPr txBox="1"/>
            <p:nvPr/>
          </p:nvSpPr>
          <p:spPr>
            <a:xfrm>
              <a:off x="14599867" y="9301718"/>
              <a:ext cx="318367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0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Lalezar" panose="00000500000000000000" pitchFamily="2" charset="-78"/>
                  <a:ea typeface="Harmattan"/>
                  <a:cs typeface="Lalezar" panose="00000500000000000000" pitchFamily="2" charset="-78"/>
                </a:rPr>
                <a:t>اسم الطالبـ /ـة:</a:t>
              </a:r>
            </a:p>
          </p:txBody>
        </p:sp>
      </p:grpSp>
      <p:pic>
        <p:nvPicPr>
          <p:cNvPr id="5" name="صورة 4" descr="صورة تحتوي على رمز, قصاصة فنية, الرسومات, شعار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1CB7F951-2BDA-34DF-0151-DFBA90C57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35" y="2096610"/>
            <a:ext cx="7339253" cy="6929627"/>
          </a:xfrm>
          <a:prstGeom prst="rect">
            <a:avLst/>
          </a:prstGeom>
        </p:spPr>
      </p:pic>
      <p:pic>
        <p:nvPicPr>
          <p:cNvPr id="3" name="صورة 2" descr="صورة تحتوي على نص, الخط, الرسومات, شعار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51C8180-4B34-F7E3-A281-AD8CDE7E0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38" y="1723771"/>
            <a:ext cx="9659483" cy="549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44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9EC0F-3F0F-93AC-1E0A-1836E6F1F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93924B3B-01ED-D886-2A2A-EAB40146C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10</a:t>
            </a:fld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F38AB4B-CB2F-8071-FA4E-E3D3ED2713DF}"/>
              </a:ext>
            </a:extLst>
          </p:cNvPr>
          <p:cNvSpPr txBox="1"/>
          <p:nvPr/>
        </p:nvSpPr>
        <p:spPr>
          <a:xfrm>
            <a:off x="986433" y="2400300"/>
            <a:ext cx="1631513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80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وحدة عرض الأفكار من خلال العرض التقديمي</a:t>
            </a:r>
            <a:endParaRPr lang="en-US" sz="80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pic>
        <p:nvPicPr>
          <p:cNvPr id="4" name="صورة 3" descr="صورة تحتوي على لقطة شاشة, الرسومات, التصميم, شعار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E58D6D6-B9EB-C76B-7498-8939B6B21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258" y="3419526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67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21122-8DAE-BFD2-542D-8002EAFA9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B90566A9-6CB9-BFDE-C179-7EFEFD66C974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3B740F77-284D-ACD4-E9B8-7559FE5C2AF8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E04FF8E7-7DBE-9B3F-1978-E509C8675567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الأول : الشرائح والنصوص والصور 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C475571F-B268-3472-F2B2-FAC8CBA84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062578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يمكن استخدام برنامج مايكروسوفت بوربوينت لعرض أفكارك ومشروعاتك في مجالات مختلفة.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يمكن إضافة العديد من الألوان والسمات للعرض التقديمي لكي يصبح أكثر جاذبية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يمكن إدراج صور إلى الشرائح عن طريق مصادر عبر الإنترنت.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3716C846-F747-7CE5-90FE-D77786FF19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772586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هي مواضع أعلى وأسفل كل شريحة تساعدك في كتابة معلومات حول العرض التقديمي وتظهر في كافة الشرائح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مربع نص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الرأس والتذييل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WordArt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طرق العرض المختلفة في بوربوينت وهي طريقة العرض الافتراضية في البرنامج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العادي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فارز الشرائح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عرض القراءة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92ACEB2D-CAF0-7E67-6F64-86F6CD51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11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A6AADB4-3324-9439-07FB-863C4DCBC036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119D174A-8A55-83BB-1028-4BD9C14B7C67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A355D912-AA0B-1A63-BDB9-21B741B0703A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1C2B946F-7AE3-6B6C-2A09-26F2C9335675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0F6B12C2-B72A-E7E3-8ACA-AC3B7A74DCE1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4CD21C9C-C091-B0DD-B0D6-AA3C90EF0F8B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D794C111-B630-B66D-F18E-C557A3149A01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330E83C5-5ED8-7FE7-496E-4C10F661E12E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1A3F1909-CE8D-78E6-FD48-0A398ADA9691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215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1D817-D026-3E94-D773-22285FFA3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1956724E-67F8-2B0D-8ABA-1158AC9EA004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B80041BC-44AF-ACD8-0C54-DF672F66F722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FF8F8921-1D33-4418-1EFD-27E4ECF6EFAA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الثاني : تأثيرات الوسائط المتعددة المتقدمة 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DF83672F-4FB4-79DE-6596-681BFFAEE5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927361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تحدث تأثير الانتقالات على الصور والنص بالشريحة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2-يحدث تأثيرات الحركة عند الانتقال من شريحة الى أخرى اثناء العرض.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يمكن تطبيق تأثير الانتقال على جميع الشرائح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83C42FDF-849E-C192-8E33-74D31678F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673773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عند إدراج ملف صوتي تظهر علامة تبويب جديدة لمساعدتك على ضبط هذا الملف تسمى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خيارات التشغيل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عرض الشرائح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تخطيط الجدول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يمكن إضافة الملفات الصوتية من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صوت على الكمبيوتر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عرض الشرائح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تخطيط الجدول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B1A4523A-C5A7-1C61-D9F8-997A7BA05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12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6DB606D1-DB3F-C2F2-44EE-2BEEBCD6782F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B558B0C1-FD16-2A35-257C-A870D1E00E96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4971834B-2D77-8799-08AC-2D7D53E68D2C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AD810927-3158-8287-086C-3B815D577900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9B6CE0AD-A6CE-CC77-26BE-7DA3B94652C0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6F90D590-F6DF-A5BF-4DB9-98D339B540A8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9C31B790-D734-A2A6-AD79-8405552BE9E3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4E5974EE-5690-1B98-7616-D28E0532D87C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B6118090-BC51-EFB7-E7BE-FC6315FC5C23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687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24C31-B53E-AE50-4DAB-D0FB4AB90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FA6BD9B8-2939-A3BD-4CEF-AC158A4AF558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56EBD96-7950-4CB5-5549-951EB3D5E52A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40E4CE66-5E21-EB8F-B5C3-2253AB5A9C12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الثالث : المخططات البيانية وبعض النصائح</a:t>
            </a: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47BF8218-057A-890B-D4C3-F8C065B77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815513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هناك أشكال كثيرة من رسوم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SmartArt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يمكن إضافتها إلى الشريحة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عند إنشاء العرض التقديمي ضع في اعتبارك الجمهور وخلفياتهم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ينصح عند استخدام 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SmartArt 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بالمحافظة على البساطة والوضوح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CC3D14F-D349-F48E-D1B8-0F5AAEE21A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59269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اجعل رسم</a:t>
                      </a:r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</a:t>
                      </a:r>
                      <a:r>
                        <a:rPr lang="es-E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SmartArt  </a:t>
                      </a: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أكثر</a:t>
                      </a:r>
                    </a:p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حيوية باستخدام زر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تغيير الألوان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انتقالات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حركات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النصائح لإنشاء عرض تقديمي متميز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استخدام الأوان الفاقعة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مكان العرض ليس مهم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تحضير العرض التقديمي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2A0915D1-20FA-D8C1-4708-4F18714F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13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70574D3A-8D1B-E10B-FBEB-CCA77EE02C14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131F6233-508A-69FD-5CB1-7FF1C12B7E57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5933FD5F-16C2-96B5-CD69-8B24F55F60D7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554744E7-B511-4CC2-A315-BBC35D0AE5C8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3811E350-7CE1-1A9A-EE97-FA3CAD7C68E3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784A09FF-0237-E3F8-0209-294A6BE44DAE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A8AB9739-9FC3-8559-843A-D3EEAA066548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55FDAC0B-EC18-4405-1D50-EE1477F64E46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3ABB06F3-BE12-0705-0BE3-975AD73F36F2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7958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EEB7C-D820-6EE3-2801-F58D50886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FC93F1E0-ACE0-4B45-BA73-9D3FA697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14</a:t>
            </a:fld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EC00E78-26C1-247F-674E-1EBCFC2BCAA7}"/>
              </a:ext>
            </a:extLst>
          </p:cNvPr>
          <p:cNvSpPr txBox="1"/>
          <p:nvPr/>
        </p:nvSpPr>
        <p:spPr>
          <a:xfrm>
            <a:off x="986433" y="2400300"/>
            <a:ext cx="1631513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80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وحدة برمجة الروبوت الافتراضي</a:t>
            </a:r>
            <a:endParaRPr lang="en-US" sz="80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93395F5-8C4D-A656-B6C8-EB15F8F76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36957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26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7BD29-561C-B91B-456D-5ACDEFDC5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D4D24B36-A416-DA36-F3AA-54924827A26A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37595741-049A-623B-1198-EBBF0F23C85A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EF1D9326-148D-F599-A47B-23D30CA89A8A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الأول  : الروبوتات الافتراضية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10E49037-1ED5-1804-CF2C-3CB9B295F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423377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الجيروسكوب عبارة عن مستشعر يستخدم للقياس والحفاظ على الاتجاه والسرعة والزاوية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2-من مزايا استخدام الروبوتات الافتراضية إمكانية إنشاء روبوتات بمزايا متقدمة دون الحاجة لشراء المعدات.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الواقع الافتراضي هو محاكاة مشابهة للعالم الحقيقي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A309FDBA-3590-900C-018C-5BBBFE31EB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432840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من فئات اللبنات البرمجية تستخدم لقراءة قيم مستشعرات الروبوت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الاستشعار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العمليات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المتغيرات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فئات اللبنات البرمجية تتحكم في حركة الروبوت في ساحة اللعب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الدفع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مغناطيس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التحكم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EF1E905C-CA1D-E2C0-C9DA-90073476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15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DEE11D2B-D3E7-62BC-42EB-9690E9122F8C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A907095F-C3D3-B785-D853-5CBCE2DD86FF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ACE2990A-D505-44CA-3596-3BF68D11C587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57AF59BE-FF8D-DCF4-F7AD-DC6B6595CA68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0E01EE4D-7587-9DA6-ED90-180E5693DC78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0630BEB8-37D4-49DC-982B-93566ACA5ABE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CC5E97FB-75D5-3EE5-C5D7-7BA8C42D20C3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65F3B7BA-A0BD-455A-6E43-771D794821E3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DEBCBBBC-67B9-EE81-3732-00CCB5B2D2B9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1540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EED53-D8D0-5DDC-472E-05F3F1397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1DA7D712-651E-112A-3FFB-7236F579032E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5AA5752-16C0-7DB3-CF13-F145BDFF3C47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62293FE-3C2F-FBB4-8742-889D5696C368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الثاني : الإحداثيات في البرمجة 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7BE15693-972C-DF7F-F795-71958026C9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979660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يمكنك تغيير الملعب من خلال الضغط على زر  (اختر الملعب).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أكثر ساحات اللعب شيوعاً هي لوحة الفن قماش .</a:t>
                      </a:r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تحدد القيمة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Y 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موقع الروبوت على المحور الافقي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649C6FB9-284B-C6C3-E37E-4F3F4EA207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178394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محور يحدد الموضع الأفقي للنقطة المحددة وموضع حركة الروبوت في ساحة اللعب يميناً ويساراً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X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Y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R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لبنات التكرار في فيكس كود في آر تستخدم عند تكرار اللبنات البرمجية الموجودة لعدد غير محدد بدون توقف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إلى الأبد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في حين (  )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تكرار حتى (  )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8790C347-D074-2CD3-E235-048C1563A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16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2884CA06-8D3A-87CE-A1D2-065D092ED31A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EA5FB416-96F9-1609-3E10-DF347D216BE9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3E8C805C-2052-C0D1-38BE-B195470251DA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7F48646A-91E8-4BE9-78EA-076C53F44844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EF8525C1-DEC4-8858-A03C-1B45D4ED3C83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130FA4B8-8108-729D-3F20-8B62D53037B7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704CFB9D-63C4-7EB6-C052-E03E1AE62AC2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4511AAC3-77CE-6C25-AC57-6CF06E0F0C38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3E52C71E-6501-4BF2-1F43-45C65FC78C59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9506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96C74-29A8-0BE9-BD4D-17AC5E692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B5C937C0-81A8-E9C2-1192-36FBDEE06747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A915913-FE5F-F602-9C7B-5555E192566B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F107F64E-0541-9306-4DFC-E5D9D27744F7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الثالث : الحركة التلقائية 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A734F64A-4B3C-A873-57F3-DFC414A88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895444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بشكل عام تستخدم المستشعرات لاكتشاف التغيرات في البيئة المحيطة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تستخدم الجمل الشرطية التي تخبر الحاسوب بما يجب أن يقوم به ومتى يفعل ذلك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يمكن دائماً تتبع اتجاه الروبوت الافتراضي وعدد الانعطافات التي قام بها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D493846D-34B5-234A-A8D4-DAD0BAA3C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866949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1-يوجد مستشعر الجيرسكوب في الروبوت في الجزء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الامامي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الخلفي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السفلي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2-من لبنات موقع الاستشعار يتم ربطها مع اللبنات الأخرى لحساب الاتجاه الحالي للروبوت الافتراضي بالدرجات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الموضع (  ) بالـ (  )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دوران القيادة بالدرجات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زاوية الموضع بالدرجات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9E2F5152-4E1E-B6CA-3CDA-9FC0E2E2A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17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CD53D31A-CAA6-A225-EFC0-EB2AA1707408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93965178-6403-DAE3-9B80-B65A3DBB45EB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2DDB5FA9-0440-D48C-9BE5-3884309A4686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144E1D33-594D-6929-A059-596B51A913CB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1F7A6129-B99D-2F76-54F6-9CDB6389067F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7844CA36-5760-4F15-21F2-041CC4FA68E2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64C2B187-554D-0F10-0491-B427E7D621A8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3CA741BE-B858-9E75-13F3-7ACC75EEB3EA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2683636F-3D4E-FB52-1BF2-EC6D3E8909BC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393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5F0A0-0143-5E55-5001-9BE6AF233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F82A9A8E-30F4-4C22-F07B-F804D3AA34D7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EC09D528-D050-8FC2-23B1-0EB9463E2F8C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9155258-1797-A375-51AD-1988D94C6F94}"/>
              </a:ext>
            </a:extLst>
          </p:cNvPr>
          <p:cNvSpPr txBox="1"/>
          <p:nvPr/>
        </p:nvSpPr>
        <p:spPr>
          <a:xfrm>
            <a:off x="1082771" y="309424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الرابع : الذكاء الاصطناعي في الواقع العملي</a:t>
            </a: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8E3DEF0C-40C3-B0D5-A45A-93D473889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263843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أدوات الذكاء الاصطناعي تساعدنا على الإبداع، ولكن يجب علينا استخدامها بمسؤولية.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الذكاء الاصطناعي التوليدي هو أحد أنواع الذكاء الاصطناعي يُساعدك على إنشاء محتوى جديد.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من أمثلة على الذكاء الاصطناعي من الحياة اليومية الدفع عبر الهاتف المحمول .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BB8ED00F-E8DC-12D2-53B4-161B51DD5B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934280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يُضيف صورًا أو معلومات حاسوبية إلى ما تراه في الحياة الواقعية: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الواقع المعزز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الواقع الافتراضي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الواقع المختلط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أمثلة على الذكاء الاصطناعي التوليدي:</a:t>
                      </a:r>
                    </a:p>
                    <a:p>
                      <a:pPr algn="ctr" rtl="1"/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شات </a:t>
                      </a:r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GPT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إكسل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PDF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115E35EA-2449-F1DE-B526-40E6BF98C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18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D1BD764F-4FC1-4DD3-AD9A-6ABD15DD4A4A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064FA721-9AF4-67DB-AC73-D38E81444EF1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31C79BCA-2F6F-F041-A417-6B0438B3995E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30543CFA-1C44-E507-10C5-26DA36F01559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F4480703-D127-6679-C71D-74BCC40EB823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CE413B89-C8F2-158F-1738-CF558C8DB4F5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7C770C1D-9CEF-A389-E04F-93BB8F8EE4EE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8322CB2F-CF51-E897-9E50-22C09DAC65BA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BC08E357-20A7-F556-0F5D-B7C1CE7D4ABA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8937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0DDA064D-702E-94F9-0C54-A026E21E0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454C21-C3FC-41F6-B60C-8352D71AB46E}" type="slidenum">
              <a:rPr kumimoji="0" lang="ar-SA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0729CA1E-6BC6-7EFA-EAFD-69F5CD0B212A}"/>
              </a:ext>
            </a:extLst>
          </p:cNvPr>
          <p:cNvSpPr txBox="1"/>
          <p:nvPr/>
        </p:nvSpPr>
        <p:spPr>
          <a:xfrm>
            <a:off x="4572000" y="647700"/>
            <a:ext cx="9144000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1" eaLnBrk="1" fontAlgn="auto" latinLnBrk="0" hangingPunct="1">
              <a:lnSpc>
                <a:spcPct val="7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ملاحظات مهمة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1CBA85CB-B374-AC04-08B5-F485A9A4D30A}"/>
              </a:ext>
            </a:extLst>
          </p:cNvPr>
          <p:cNvGrpSpPr/>
          <p:nvPr/>
        </p:nvGrpSpPr>
        <p:grpSpPr>
          <a:xfrm>
            <a:off x="1257300" y="731392"/>
            <a:ext cx="5181600" cy="4412108"/>
            <a:chOff x="12420600" y="1264792"/>
            <a:chExt cx="5181600" cy="4412108"/>
          </a:xfrm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E7000921-0EFB-1A3B-CA22-B5C2AB9D7B11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" name="رسم 8" descr="تثبيت مع تعبئة خالصة">
              <a:extLst>
                <a:ext uri="{FF2B5EF4-FFF2-40B4-BE49-F238E27FC236}">
                  <a16:creationId xmlns:a16="http://schemas.microsoft.com/office/drawing/2014/main" id="{5780CE6D-928F-C6FA-16D8-ABABE8F15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858B5330-F81B-63D7-7D64-CF858EDC8674}"/>
              </a:ext>
            </a:extLst>
          </p:cNvPr>
          <p:cNvGrpSpPr/>
          <p:nvPr/>
        </p:nvGrpSpPr>
        <p:grpSpPr>
          <a:xfrm>
            <a:off x="11707586" y="715063"/>
            <a:ext cx="5181600" cy="4412108"/>
            <a:chOff x="12420600" y="1264792"/>
            <a:chExt cx="5181600" cy="4412108"/>
          </a:xfrm>
        </p:grpSpPr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E8B28636-F1C0-FDE3-A345-56255D5BBF76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3" name="رسم 12" descr="تثبيت مع تعبئة خالصة">
              <a:extLst>
                <a:ext uri="{FF2B5EF4-FFF2-40B4-BE49-F238E27FC236}">
                  <a16:creationId xmlns:a16="http://schemas.microsoft.com/office/drawing/2014/main" id="{B12C7A00-5DF0-CF7C-F6EF-5882B83A8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B525C93A-F0F5-E2A3-63D0-00968C3A2AE4}"/>
              </a:ext>
            </a:extLst>
          </p:cNvPr>
          <p:cNvGrpSpPr/>
          <p:nvPr/>
        </p:nvGrpSpPr>
        <p:grpSpPr>
          <a:xfrm>
            <a:off x="6477000" y="731392"/>
            <a:ext cx="5181600" cy="4412108"/>
            <a:chOff x="12420600" y="1264792"/>
            <a:chExt cx="5181600" cy="4412108"/>
          </a:xfrm>
        </p:grpSpPr>
        <p:sp>
          <p:nvSpPr>
            <p:cNvPr id="15" name="مستطيل 14">
              <a:extLst>
                <a:ext uri="{FF2B5EF4-FFF2-40B4-BE49-F238E27FC236}">
                  <a16:creationId xmlns:a16="http://schemas.microsoft.com/office/drawing/2014/main" id="{7ACBF3CA-3B9F-2AD8-5122-95FF7A235084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6" name="رسم 15" descr="تثبيت مع تعبئة خالصة">
              <a:extLst>
                <a:ext uri="{FF2B5EF4-FFF2-40B4-BE49-F238E27FC236}">
                  <a16:creationId xmlns:a16="http://schemas.microsoft.com/office/drawing/2014/main" id="{70EBDEF6-9425-3619-86A4-0D438952F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21C4AB9F-7A77-3DCB-B931-FE505C75EFA4}"/>
              </a:ext>
            </a:extLst>
          </p:cNvPr>
          <p:cNvGrpSpPr/>
          <p:nvPr/>
        </p:nvGrpSpPr>
        <p:grpSpPr>
          <a:xfrm>
            <a:off x="1257300" y="4931229"/>
            <a:ext cx="5181600" cy="4412108"/>
            <a:chOff x="12420600" y="1264792"/>
            <a:chExt cx="5181600" cy="4412108"/>
          </a:xfrm>
        </p:grpSpPr>
        <p:sp>
          <p:nvSpPr>
            <p:cNvPr id="18" name="مستطيل 17">
              <a:extLst>
                <a:ext uri="{FF2B5EF4-FFF2-40B4-BE49-F238E27FC236}">
                  <a16:creationId xmlns:a16="http://schemas.microsoft.com/office/drawing/2014/main" id="{13EFA50F-A33F-8698-A557-C9A55FB07E3C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9" name="رسم 18" descr="تثبيت مع تعبئة خالصة">
              <a:extLst>
                <a:ext uri="{FF2B5EF4-FFF2-40B4-BE49-F238E27FC236}">
                  <a16:creationId xmlns:a16="http://schemas.microsoft.com/office/drawing/2014/main" id="{E6C44243-B2EC-255A-6AF3-A50A5E9B1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AF98A61F-E5EE-E3B7-4ED4-36A996FF86CC}"/>
              </a:ext>
            </a:extLst>
          </p:cNvPr>
          <p:cNvGrpSpPr/>
          <p:nvPr/>
        </p:nvGrpSpPr>
        <p:grpSpPr>
          <a:xfrm>
            <a:off x="11707586" y="4914900"/>
            <a:ext cx="5181600" cy="4412108"/>
            <a:chOff x="12420600" y="1264792"/>
            <a:chExt cx="5181600" cy="4412108"/>
          </a:xfrm>
        </p:grpSpPr>
        <p:sp>
          <p:nvSpPr>
            <p:cNvPr id="21" name="مستطيل 20">
              <a:extLst>
                <a:ext uri="{FF2B5EF4-FFF2-40B4-BE49-F238E27FC236}">
                  <a16:creationId xmlns:a16="http://schemas.microsoft.com/office/drawing/2014/main" id="{24C14249-835E-6F92-699E-5A272834A940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2" name="رسم 21" descr="تثبيت مع تعبئة خالصة">
              <a:extLst>
                <a:ext uri="{FF2B5EF4-FFF2-40B4-BE49-F238E27FC236}">
                  <a16:creationId xmlns:a16="http://schemas.microsoft.com/office/drawing/2014/main" id="{035366A6-1979-2807-F9AA-A845F7E6A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0E71601D-FAB0-02B1-9238-28D862B4DCE9}"/>
              </a:ext>
            </a:extLst>
          </p:cNvPr>
          <p:cNvGrpSpPr/>
          <p:nvPr/>
        </p:nvGrpSpPr>
        <p:grpSpPr>
          <a:xfrm>
            <a:off x="6477000" y="4931229"/>
            <a:ext cx="5181600" cy="4412108"/>
            <a:chOff x="12420600" y="1264792"/>
            <a:chExt cx="5181600" cy="4412108"/>
          </a:xfrm>
        </p:grpSpPr>
        <p:sp>
          <p:nvSpPr>
            <p:cNvPr id="24" name="مستطيل 23">
              <a:extLst>
                <a:ext uri="{FF2B5EF4-FFF2-40B4-BE49-F238E27FC236}">
                  <a16:creationId xmlns:a16="http://schemas.microsoft.com/office/drawing/2014/main" id="{3CC265F7-3FDA-2BD2-5165-A8B927468B13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5" name="رسم 24" descr="تثبيت مع تعبئة خالصة">
              <a:extLst>
                <a:ext uri="{FF2B5EF4-FFF2-40B4-BE49-F238E27FC236}">
                  <a16:creationId xmlns:a16="http://schemas.microsoft.com/office/drawing/2014/main" id="{D00BBD96-2BAA-C93A-AB75-485AA1085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4512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C135327D-F63F-0E32-461F-9EBF0716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2</a:t>
            </a:fld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42C209D-D83E-E570-0BF4-32222031B713}"/>
              </a:ext>
            </a:extLst>
          </p:cNvPr>
          <p:cNvSpPr txBox="1"/>
          <p:nvPr/>
        </p:nvSpPr>
        <p:spPr>
          <a:xfrm>
            <a:off x="986433" y="2400300"/>
            <a:ext cx="1631513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80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وحدة الاتصال بالإنترنت </a:t>
            </a:r>
            <a:endParaRPr lang="en-US" sz="80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pic>
        <p:nvPicPr>
          <p:cNvPr id="4" name="صورة 3" descr="صورة تحتوي على الرسومات, دائرة, قصاصة فنية, تصميم الجرافيك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6BE2790-CD1D-A096-D31E-F119E3E38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101" y="3695700"/>
            <a:ext cx="4393795" cy="439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33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0DDA064D-702E-94F9-0C54-A026E21E0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454C21-C3FC-41F6-B60C-8352D71AB46E}" type="slidenum">
              <a:rPr kumimoji="0" lang="ar-SA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0729CA1E-6BC6-7EFA-EAFD-69F5CD0B212A}"/>
              </a:ext>
            </a:extLst>
          </p:cNvPr>
          <p:cNvSpPr txBox="1"/>
          <p:nvPr/>
        </p:nvSpPr>
        <p:spPr>
          <a:xfrm>
            <a:off x="4572000" y="647700"/>
            <a:ext cx="9144000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1" eaLnBrk="1" fontAlgn="auto" latinLnBrk="0" hangingPunct="1">
              <a:lnSpc>
                <a:spcPct val="7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ملاحظات مهمة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1CBA85CB-B374-AC04-08B5-F485A9A4D30A}"/>
              </a:ext>
            </a:extLst>
          </p:cNvPr>
          <p:cNvGrpSpPr/>
          <p:nvPr/>
        </p:nvGrpSpPr>
        <p:grpSpPr>
          <a:xfrm>
            <a:off x="1257300" y="731392"/>
            <a:ext cx="5181600" cy="4412108"/>
            <a:chOff x="12420600" y="1264792"/>
            <a:chExt cx="5181600" cy="4412108"/>
          </a:xfrm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E7000921-0EFB-1A3B-CA22-B5C2AB9D7B11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" name="رسم 8" descr="تثبيت مع تعبئة خالصة">
              <a:extLst>
                <a:ext uri="{FF2B5EF4-FFF2-40B4-BE49-F238E27FC236}">
                  <a16:creationId xmlns:a16="http://schemas.microsoft.com/office/drawing/2014/main" id="{5780CE6D-928F-C6FA-16D8-ABABE8F15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858B5330-F81B-63D7-7D64-CF858EDC8674}"/>
              </a:ext>
            </a:extLst>
          </p:cNvPr>
          <p:cNvGrpSpPr/>
          <p:nvPr/>
        </p:nvGrpSpPr>
        <p:grpSpPr>
          <a:xfrm>
            <a:off x="11707586" y="715063"/>
            <a:ext cx="5181600" cy="4412108"/>
            <a:chOff x="12420600" y="1264792"/>
            <a:chExt cx="5181600" cy="4412108"/>
          </a:xfrm>
        </p:grpSpPr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E8B28636-F1C0-FDE3-A345-56255D5BBF76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3" name="رسم 12" descr="تثبيت مع تعبئة خالصة">
              <a:extLst>
                <a:ext uri="{FF2B5EF4-FFF2-40B4-BE49-F238E27FC236}">
                  <a16:creationId xmlns:a16="http://schemas.microsoft.com/office/drawing/2014/main" id="{B12C7A00-5DF0-CF7C-F6EF-5882B83A8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B525C93A-F0F5-E2A3-63D0-00968C3A2AE4}"/>
              </a:ext>
            </a:extLst>
          </p:cNvPr>
          <p:cNvGrpSpPr/>
          <p:nvPr/>
        </p:nvGrpSpPr>
        <p:grpSpPr>
          <a:xfrm>
            <a:off x="6477000" y="731392"/>
            <a:ext cx="5181600" cy="4412108"/>
            <a:chOff x="12420600" y="1264792"/>
            <a:chExt cx="5181600" cy="4412108"/>
          </a:xfrm>
        </p:grpSpPr>
        <p:sp>
          <p:nvSpPr>
            <p:cNvPr id="15" name="مستطيل 14">
              <a:extLst>
                <a:ext uri="{FF2B5EF4-FFF2-40B4-BE49-F238E27FC236}">
                  <a16:creationId xmlns:a16="http://schemas.microsoft.com/office/drawing/2014/main" id="{7ACBF3CA-3B9F-2AD8-5122-95FF7A235084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6" name="رسم 15" descr="تثبيت مع تعبئة خالصة">
              <a:extLst>
                <a:ext uri="{FF2B5EF4-FFF2-40B4-BE49-F238E27FC236}">
                  <a16:creationId xmlns:a16="http://schemas.microsoft.com/office/drawing/2014/main" id="{70EBDEF6-9425-3619-86A4-0D438952F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21C4AB9F-7A77-3DCB-B931-FE505C75EFA4}"/>
              </a:ext>
            </a:extLst>
          </p:cNvPr>
          <p:cNvGrpSpPr/>
          <p:nvPr/>
        </p:nvGrpSpPr>
        <p:grpSpPr>
          <a:xfrm>
            <a:off x="1257300" y="4931229"/>
            <a:ext cx="5181600" cy="4412108"/>
            <a:chOff x="12420600" y="1264792"/>
            <a:chExt cx="5181600" cy="4412108"/>
          </a:xfrm>
        </p:grpSpPr>
        <p:sp>
          <p:nvSpPr>
            <p:cNvPr id="18" name="مستطيل 17">
              <a:extLst>
                <a:ext uri="{FF2B5EF4-FFF2-40B4-BE49-F238E27FC236}">
                  <a16:creationId xmlns:a16="http://schemas.microsoft.com/office/drawing/2014/main" id="{13EFA50F-A33F-8698-A557-C9A55FB07E3C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9" name="رسم 18" descr="تثبيت مع تعبئة خالصة">
              <a:extLst>
                <a:ext uri="{FF2B5EF4-FFF2-40B4-BE49-F238E27FC236}">
                  <a16:creationId xmlns:a16="http://schemas.microsoft.com/office/drawing/2014/main" id="{E6C44243-B2EC-255A-6AF3-A50A5E9B1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AF98A61F-E5EE-E3B7-4ED4-36A996FF86CC}"/>
              </a:ext>
            </a:extLst>
          </p:cNvPr>
          <p:cNvGrpSpPr/>
          <p:nvPr/>
        </p:nvGrpSpPr>
        <p:grpSpPr>
          <a:xfrm>
            <a:off x="11707586" y="4914900"/>
            <a:ext cx="5181600" cy="4412108"/>
            <a:chOff x="12420600" y="1264792"/>
            <a:chExt cx="5181600" cy="4412108"/>
          </a:xfrm>
        </p:grpSpPr>
        <p:sp>
          <p:nvSpPr>
            <p:cNvPr id="21" name="مستطيل 20">
              <a:extLst>
                <a:ext uri="{FF2B5EF4-FFF2-40B4-BE49-F238E27FC236}">
                  <a16:creationId xmlns:a16="http://schemas.microsoft.com/office/drawing/2014/main" id="{24C14249-835E-6F92-699E-5A272834A940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2" name="رسم 21" descr="تثبيت مع تعبئة خالصة">
              <a:extLst>
                <a:ext uri="{FF2B5EF4-FFF2-40B4-BE49-F238E27FC236}">
                  <a16:creationId xmlns:a16="http://schemas.microsoft.com/office/drawing/2014/main" id="{035366A6-1979-2807-F9AA-A845F7E6A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0E71601D-FAB0-02B1-9238-28D862B4DCE9}"/>
              </a:ext>
            </a:extLst>
          </p:cNvPr>
          <p:cNvGrpSpPr/>
          <p:nvPr/>
        </p:nvGrpSpPr>
        <p:grpSpPr>
          <a:xfrm>
            <a:off x="6477000" y="4931229"/>
            <a:ext cx="5181600" cy="4412108"/>
            <a:chOff x="12420600" y="1264792"/>
            <a:chExt cx="5181600" cy="4412108"/>
          </a:xfrm>
        </p:grpSpPr>
        <p:sp>
          <p:nvSpPr>
            <p:cNvPr id="24" name="مستطيل 23">
              <a:extLst>
                <a:ext uri="{FF2B5EF4-FFF2-40B4-BE49-F238E27FC236}">
                  <a16:creationId xmlns:a16="http://schemas.microsoft.com/office/drawing/2014/main" id="{3CC265F7-3FDA-2BD2-5165-A8B927468B13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5" name="رسم 24" descr="تثبيت مع تعبئة خالصة">
              <a:extLst>
                <a:ext uri="{FF2B5EF4-FFF2-40B4-BE49-F238E27FC236}">
                  <a16:creationId xmlns:a16="http://schemas.microsoft.com/office/drawing/2014/main" id="{D00BBD96-2BAA-C93A-AB75-485AA1085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9281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F1D6121E-12A6-09F6-5920-C7F150468172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28B83E94-55E2-EF98-8F7E-D6A9D9DEEC7B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F91438BD-F855-5AB6-D4B4-3F8612BAD0D6}"/>
              </a:ext>
            </a:extLst>
          </p:cNvPr>
          <p:cNvSpPr txBox="1"/>
          <p:nvPr/>
        </p:nvSpPr>
        <p:spPr>
          <a:xfrm>
            <a:off x="1066800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الأول : شبكة الانترنت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6AC75A3A-8FF0-C5F6-717E-60A3DA55A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537265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1-يتحقق معيار "دقة المعلومات " من خلال مدى دقة وصحة المعلومات المقدمة. </a:t>
                      </a:r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يمكن زيارة موقع ويب بدون معرفة عنوانه الخاص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عند فتح متصفح الويب ستظهر الصفحة الرئيسية مباشرة على الشاشة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A727F04-FBB8-BEBB-138D-2D5B11E95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96910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يعد الاتصال بالإنترنت أمراً سهلاً لأي شخص </a:t>
                      </a:r>
                      <a:endParaRPr lang="en-US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تحتاج فقط إلى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موجه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طابعة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لوحة مفاتيح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يمثل امتداد </a:t>
                      </a:r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(.</a:t>
                      </a:r>
                      <a:r>
                        <a:rPr lang="es-E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com)</a:t>
                      </a:r>
                    </a:p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مواقع الويب الخاصة بالفئات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التجارية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التعليمية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الحكومية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A19034CE-234B-8B4B-BD3E-D73B546BA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3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7F1F0A5-F61C-7E07-89A7-16A11827EE9B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97F21191-E5C8-1643-4D22-AE2F90B616B0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4BE812DF-C857-2AB2-D0C4-645C05FD0A77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41C2AF22-0007-9FB8-5592-789A252ADCB8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7B546FBC-9E73-2BDD-6106-200461937292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77E0C140-C00B-4EE0-4621-E5CA529EFD2E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2A8F4CC1-1012-FAB9-B2CA-99B7062B7B2C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3222DD98-6D4E-A11C-F5B5-7AF47E37A6E4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87797CF8-8935-845C-4888-892358C24C2B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2569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3C83C-E4AD-AEDD-CEF0-E5F0BC995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D9A6F888-A0C1-5128-DF7D-2CCC88CC7879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3EE7067D-B3D9-8C81-E818-6D8B78D18CA7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BE13DEA-0E28-4939-BE02-F67CF125CBA7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الثاني : ارسال واستقبال رسائل البريد الالكتروني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1DBBC84-7F75-E4F9-3DD4-E6E9E8C6F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071364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البريد الإلكتروني وسيلة لتبادل الرسائل لشخص واحد فقط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لإرسال رسالة بريد إلكتروني تحتاج أولاً إلى معرفة عنوان البريد الإلكتروني للمستلم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عند تلقيك رسالة بريد إلكتروني جديدة يظهر عنوانها بخط غامق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50A10920-D025-2968-DA6B-159225F9AC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964481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يعد أحد أهم الأدوات الرئيسة في التواصل عبر الانترنت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البريد الإلكتروني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متصفح الانترنت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محرك البحث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الرمز الذي يفصل اسم المستخدم في عنوان البريد الإلكتروني عن باقي العنوان وينطق </a:t>
                      </a:r>
                      <a:r>
                        <a:rPr lang="es-E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at </a:t>
                      </a: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هو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@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#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$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25F13C70-54B4-3421-8E1D-50473D09C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4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6BE13912-96D9-EE5D-505F-E8B932ED5A78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7FC6827D-ECA9-9FD6-2139-8D7492B13BFA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4041C807-3CDD-ACF8-AB5B-C23B72A87430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9A2FEC55-90FE-CA6C-817A-C02252357D46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50AF17E4-3282-371A-181C-553F83790EC4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321E70B5-DA50-27C7-E0E2-37BD8FACF8CA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E9F91C51-2E7D-4CCB-EF68-EA9F4A406F71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7315AFD7-6D60-A56F-7F29-3F31C2AF4258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E1011BC5-249F-F63E-5581-1071D4C1A5A4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7946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818FF-DC87-45CC-76DB-5F24FE216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888BC062-AEA6-39BD-1C24-E10D0F182220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C5FC785-539A-14CA-03B4-B2B00227BCEE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99F59E1-4C96-627B-6E86-DFCAF5DF79A1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الثالث : تنظيم البريد الالكتروني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D72143AD-8A80-5D76-A6D7-7035E9802C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183301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يتيح لك البريد الإلكتروني تنظيم جدولك الزمني وواجباتك وأوقات دراستك من خلال التقويم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إذا كانت لديك رسالة تحتاج انتباه خاص يمكن إضافة علامة (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Flag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 )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يمكنك تنظيم الرسائل من خلال إنشاء مجلدات وتجميعها معاً وفقاً احتياجاتك المحددة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46F0D00C-D8A6-510B-7C6C-4CE848143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471965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إذا نظمت رسائلك في مجلدات فقد تنسى أحياناً مكان وجودها أو تاريخ استلامها ويمكن العثور عليها من خلال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جهات الاتصال أو دفتر العناوين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تنظيم الرسائل في مجلدات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البحث في البريد الإلكتروني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يمكنك حفظ جميع معلومات الاتصال بأصدقائك لتستخدمها في برنامج البريد الإلكتروني من خلال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جهات الاتصال أو دفتر العناوين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تنظيم الرسائل في مجلدات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البحث في البريد الإلكتروني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00C7BA6A-707C-82CC-EB2F-4016774C1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5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CE5E745E-76DF-85DB-0EC8-9D8D78A0DC13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5539BF73-8D11-860E-9FB5-A9B7004D8AB2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5D20C819-6E9A-F148-C2FA-D688B45662A9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0FEE1830-4BD2-9682-EB83-F790CD75DAA0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ED118C8A-3297-2AE8-0C1F-CE13A37ABB05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9AF78441-82F7-2020-40CE-9C432704C7AF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BFF75129-C95D-936E-ABD8-1E6767DCA37C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575B85D3-5AE8-CA02-4BB2-945250FAE986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B0330832-CAE8-072F-80E6-194DE2EA944C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051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4ED3F-1D10-9AD3-2195-6FF0B9699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1FD1F61C-678D-B60B-C68F-550418908080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982896F3-BFD9-BEEE-4A07-70154E78DC78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2D3BB596-DDAB-D6FC-AD4C-E400691E49C8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الرابع : الاستخدام الامن للأنترنت 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A805BFD0-EBA5-9D44-9772-E86B00C44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715440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باستخدام شبكة الإنترنت يكون جهازك عرضة بصورة دائمة لأخطار الفيروسات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البرامج الضارة هي البرامج التي تهدف إلى تعطيل عملية تشغيل الحاسب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تحتاج إلى حماية بياناتك على الانترنت حتى لا يصل إليها الآخرون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B866B2AC-FD14-5378-25FE-59EBDC2B4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693024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برامج تكرر نفسها من أجل الانتشار في أجهزة الحاسب الأخرى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برامج الدودة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برامج التجسس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برامج الفدية الضارة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يجب تثبيته وتفعيله على جهاز الحاسب الخاص بك لضمان الكشف عن البرامج الضارة الجديدة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برنامج البوربوينت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برنامج الرسام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برنامج مكافحة الفيروسات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0F3282B9-4542-073B-E3DD-5248FC556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6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B7130C8C-E44A-47B6-CFC8-652D73E3F8AD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D5178686-D516-88FC-70CE-A28A7FA84C92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AF1BC6A6-8A89-2381-E05B-FF110CC42007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33BD40EC-D9A1-C8A5-EA1D-037D58B86ECA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754931F6-BF1D-DB98-F81E-429ED335292D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54D895E7-CC32-B460-A461-BE024AC54330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134C284F-A0CC-177E-944B-50BA50CBE2F0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5E604AE8-7FBE-3DE4-301F-92F19991A247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D624EE4-6278-7919-A4DE-1316F08E37E6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4335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92A3C-E884-30EA-D5A8-16B6B67AF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42EB6449-FBB1-8136-079E-F95659CD3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7</a:t>
            </a:fld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365AFFB-BB7D-D3E9-8171-4DB6CC9A16FD}"/>
              </a:ext>
            </a:extLst>
          </p:cNvPr>
          <p:cNvSpPr txBox="1"/>
          <p:nvPr/>
        </p:nvSpPr>
        <p:spPr>
          <a:xfrm>
            <a:off x="986433" y="2400300"/>
            <a:ext cx="1631513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80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وحدة الدوال المنطقية والمخططات</a:t>
            </a:r>
            <a:endParaRPr lang="en-US" sz="80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pic>
        <p:nvPicPr>
          <p:cNvPr id="5" name="صورة 4" descr="صورة تحتوي على قمر, التلون, لقطة شاشة, دائر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906D6BB-61AF-F66A-86BC-CB2B23EFC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3696004"/>
            <a:ext cx="4190696" cy="419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92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A4A9E-905A-8203-6807-71A59AFEE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1688FA8E-423C-111E-7A0F-4BC020D3F7F0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04FBDC9-96DB-A15B-048F-189525F236F5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A39F8F5C-1F42-752D-2FB3-A38403598510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الاول : الدوال المنطقية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DB58007-417D-F827-900C-7AB6CEB66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924188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الدوال المنطقية هي التي تحمل وسيطاتها ونتائجها قيمة عادة ما تكون صواب أو خطأ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تعد دالة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IF 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واحدة من أكثر الدوال شيوعاً في برنامج مايكروسوفت إكسل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لا يمكن إجراء العمليات الحسابية بواسطة دالة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IF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EE54C9F7-D9F3-3FED-D179-E96F83D91D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186600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الدوال التي تحمل وسيطاتها ونتائجها قيمة مكونة من عنصرين عادة ما تكون صواب أو خطأ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الدوال الرياضية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الدوال المنطقية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الدوال النصية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دالة تقوم بإجراء مقارنات منطقية ويمكن أن يكون لها نتيجتان صواب وخطأ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IF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SUM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MAX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C90B9E10-F5C5-18A1-C44E-36750F4D8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8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86F19CAB-7782-67C5-A104-67128FFC0AF5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16EDE3A6-99D3-6C33-75D7-A3072F4529DF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4CEDCD21-EFC7-6736-46F5-A7F815FB0BBC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4D265177-A29C-C8FF-B870-88FEBB600DC9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7AB9CE9A-B7F5-AE1D-60EE-A2A032FE1CF2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64A5FD-5E21-2E36-338B-075C71DB46D6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0CDC8187-F999-840A-60B6-AC608349F2AF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CEA118F4-F030-2341-4A18-865C0D7F9069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C52E2C2-C92C-7625-F507-86BD64123A9D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8605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74C21-2288-2A39-A82F-F48A1533A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60B313B1-4075-130F-5072-E0FCD200B2C0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4CFA09CB-1895-F8D0-A2F0-87A2398333C9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A6FDF58-752C-9D4B-CBA7-DEE5F74FC92B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الثاني : تنسيق المخططات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54BA4A29-1253-22A1-7ECB-A1981D288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102422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يمكن استخدام المخطط الخطي لإظهار البيانات التي تتغير بمرور الوقت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لا يمكننا التحكم في شكل المخطط بعد إنشائه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يمكننا تغيير نوع المخطط من علامة تبويب تصميم المخطط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16008CF1-CC93-E5A2-1462-1E6E2C53E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814144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نوع من أنواع المخططات يستخدم لعرض النسب المئوية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الدائري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الخطي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العامودي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لتغيير شكل المخطط نستخدم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أنماط الأشكال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إدراج الأشكال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ادراج الايقونات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1A0798CA-27B7-3A89-6D4D-FE6F09C8F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9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6134523-17E5-9885-1CEE-465F96D0CAE8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3A761B70-B133-5B98-8D22-EF033CEB7E0F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15A56D9E-EE85-6792-9850-D00D40C8D2C6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225C147E-13D5-CBE8-CBA5-9CF901F0170D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B52E2FDA-3FAA-080E-7528-6A563D4A4FC2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C7232B60-0D08-189A-11C9-E123C9C4A662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BEC93883-7F67-C1CF-E2B0-65D73A6A79C3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04072F5A-7878-E937-106F-4240B0D1B745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87E1E81F-317C-6C87-66A3-993871B948A7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7531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1211</Words>
  <Application>Microsoft Office PowerPoint</Application>
  <PresentationFormat>مخصص</PresentationFormat>
  <Paragraphs>213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20</vt:i4>
      </vt:variant>
    </vt:vector>
  </HeadingPairs>
  <TitlesOfParts>
    <vt:vector size="28" baseType="lpstr">
      <vt:lpstr>Aptos Display</vt:lpstr>
      <vt:lpstr>Lalezar</vt:lpstr>
      <vt:lpstr>Calibri</vt:lpstr>
      <vt:lpstr>Aptos</vt:lpstr>
      <vt:lpstr>Arial</vt:lpstr>
      <vt:lpstr>Harmattan</vt:lpstr>
      <vt:lpstr>Office Theme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Blue Playful Growth by Learning Presentation</dc:title>
  <dc:creator>dell</dc:creator>
  <cp:lastModifiedBy>عبير بنت الغريب</cp:lastModifiedBy>
  <cp:revision>54</cp:revision>
  <dcterms:created xsi:type="dcterms:W3CDTF">2006-08-16T00:00:00Z</dcterms:created>
  <dcterms:modified xsi:type="dcterms:W3CDTF">2026-01-24T09:15:55Z</dcterms:modified>
  <dc:identifier>DAG9q1-igMM</dc:identifier>
</cp:coreProperties>
</file>