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9"/>
  </p:notesMasterIdLst>
  <p:sldIdLst>
    <p:sldId id="256" r:id="rId2"/>
    <p:sldId id="269" r:id="rId3"/>
    <p:sldId id="263" r:id="rId4"/>
    <p:sldId id="268" r:id="rId5"/>
    <p:sldId id="270" r:id="rId6"/>
    <p:sldId id="271" r:id="rId7"/>
    <p:sldId id="272" r:id="rId8"/>
    <p:sldId id="264" r:id="rId9"/>
    <p:sldId id="267" r:id="rId10"/>
    <p:sldId id="257" r:id="rId11"/>
    <p:sldId id="273" r:id="rId12"/>
    <p:sldId id="277" r:id="rId13"/>
    <p:sldId id="278" r:id="rId14"/>
    <p:sldId id="279" r:id="rId15"/>
    <p:sldId id="280" r:id="rId16"/>
    <p:sldId id="262" r:id="rId17"/>
    <p:sldId id="266" r:id="rId18"/>
    <p:sldId id="261" r:id="rId19"/>
    <p:sldId id="265" r:id="rId20"/>
    <p:sldId id="275" r:id="rId21"/>
    <p:sldId id="284" r:id="rId22"/>
    <p:sldId id="274" r:id="rId23"/>
    <p:sldId id="276" r:id="rId24"/>
    <p:sldId id="260" r:id="rId25"/>
    <p:sldId id="281" r:id="rId26"/>
    <p:sldId id="282" r:id="rId27"/>
    <p:sldId id="283"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6699FF"/>
    <a:srgbClr val="FF00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1" d="100"/>
          <a:sy n="111" d="100"/>
        </p:scale>
        <p:origin x="108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4BEDF8-C446-4E77-A1B4-4AFA3ACCA648}" type="doc">
      <dgm:prSet loTypeId="urn:microsoft.com/office/officeart/2005/8/layout/orgChart1" loCatId="hierarchy" qsTypeId="urn:microsoft.com/office/officeart/2005/8/quickstyle/simple1" qsCatId="simple" csTypeId="urn:microsoft.com/office/officeart/2005/8/colors/accent1_1" csCatId="accent1" phldr="1"/>
      <dgm:spPr/>
    </dgm:pt>
    <dgm:pt modelId="{EE5AF22D-66DA-4148-9A4E-7AB87E734B8A}">
      <dgm:prSet custT="1"/>
      <dgm:spPr/>
      <dgm:t>
        <a:bodyPr/>
        <a:lstStyle/>
        <a:p>
          <a:pPr rtl="0" eaLnBrk="1" latinLnBrk="0"/>
          <a:r>
            <a:rPr lang="ar-SA" sz="4000" b="1" dirty="0" smtClean="0">
              <a:solidFill>
                <a:srgbClr val="CC0000"/>
              </a:solidFill>
              <a:latin typeface="Traditional Arabic" pitchFamily="2" charset="-78"/>
              <a:cs typeface="Traditional Arabic" pitchFamily="2" charset="-78"/>
            </a:rPr>
            <a:t>أنواع الطباق</a:t>
          </a:r>
          <a:endParaRPr lang="en-GB" sz="4000" b="1" dirty="0" smtClean="0">
            <a:solidFill>
              <a:srgbClr val="CC0000"/>
            </a:solidFill>
            <a:latin typeface="Traditional Arabic" pitchFamily="2" charset="-78"/>
            <a:cs typeface="Traditional Arabic" pitchFamily="2" charset="-78"/>
          </a:endParaRPr>
        </a:p>
      </dgm:t>
    </dgm:pt>
    <dgm:pt modelId="{F8115C99-A5ED-4FC6-9305-571F4E6219BF}" type="parTrans" cxnId="{34948169-DA72-4F1B-88FB-3A15035D0340}">
      <dgm:prSet/>
      <dgm:spPr/>
      <dgm:t>
        <a:bodyPr/>
        <a:lstStyle/>
        <a:p>
          <a:pPr rtl="1"/>
          <a:endParaRPr lang="ar-SA"/>
        </a:p>
      </dgm:t>
    </dgm:pt>
    <dgm:pt modelId="{8C2EE300-B7F2-4581-B1DC-842A850C1582}" type="sibTrans" cxnId="{34948169-DA72-4F1B-88FB-3A15035D0340}">
      <dgm:prSet/>
      <dgm:spPr/>
      <dgm:t>
        <a:bodyPr/>
        <a:lstStyle/>
        <a:p>
          <a:pPr rtl="1"/>
          <a:endParaRPr lang="ar-SA"/>
        </a:p>
      </dgm:t>
    </dgm:pt>
    <dgm:pt modelId="{98D7648B-55B3-450F-9CF3-ACF89CED5DFF}">
      <dgm:prSet custT="1"/>
      <dgm:spPr/>
      <dgm:t>
        <a:bodyPr/>
        <a:lstStyle/>
        <a:p>
          <a:pPr rtl="0" eaLnBrk="1" latinLnBrk="0"/>
          <a:r>
            <a:rPr lang="ar-SA" sz="3600" b="1" dirty="0" smtClean="0">
              <a:effectLst/>
              <a:latin typeface="Traditional Arabic" pitchFamily="2" charset="-78"/>
              <a:cs typeface="Traditional Arabic" pitchFamily="2" charset="-78"/>
            </a:rPr>
            <a:t>طباق السلب</a:t>
          </a:r>
          <a:endParaRPr lang="en-GB" sz="3600" b="1" dirty="0" smtClean="0">
            <a:effectLst/>
            <a:latin typeface="Traditional Arabic" pitchFamily="2" charset="-78"/>
            <a:cs typeface="Traditional Arabic" pitchFamily="2" charset="-78"/>
          </a:endParaRPr>
        </a:p>
      </dgm:t>
    </dgm:pt>
    <dgm:pt modelId="{93A35BF5-8568-4F38-99C5-DB47959EE1CD}" type="parTrans" cxnId="{64BA7FC2-40F5-4132-9C69-B24E7D8C724D}">
      <dgm:prSet/>
      <dgm:spPr/>
      <dgm:t>
        <a:bodyPr/>
        <a:lstStyle/>
        <a:p>
          <a:pPr rtl="1"/>
          <a:endParaRPr lang="ar-SA"/>
        </a:p>
      </dgm:t>
    </dgm:pt>
    <dgm:pt modelId="{CB57D9F6-711F-46B0-9D12-2A1D88E50731}" type="sibTrans" cxnId="{64BA7FC2-40F5-4132-9C69-B24E7D8C724D}">
      <dgm:prSet/>
      <dgm:spPr/>
      <dgm:t>
        <a:bodyPr/>
        <a:lstStyle/>
        <a:p>
          <a:pPr rtl="1"/>
          <a:endParaRPr lang="ar-SA"/>
        </a:p>
      </dgm:t>
    </dgm:pt>
    <dgm:pt modelId="{AA852CFD-2089-4C21-A312-1CBAF4556D90}" type="asst">
      <dgm:prSet custT="1"/>
      <dgm:spPr/>
      <dgm:t>
        <a:bodyPr/>
        <a:lstStyle/>
        <a:p>
          <a:pPr rtl="0" eaLnBrk="1" latinLnBrk="0"/>
          <a:r>
            <a:rPr lang="ar-SA" sz="3600" b="1" dirty="0" smtClean="0">
              <a:effectLst/>
              <a:latin typeface="Traditional Arabic" pitchFamily="2" charset="-78"/>
              <a:cs typeface="Traditional Arabic" pitchFamily="2" charset="-78"/>
            </a:rPr>
            <a:t>بإثبات أحدهما ونفي الآخر</a:t>
          </a:r>
          <a:endParaRPr lang="en-GB" sz="3600" b="1" dirty="0" smtClean="0">
            <a:effectLst/>
            <a:latin typeface="Traditional Arabic" pitchFamily="2" charset="-78"/>
            <a:cs typeface="Traditional Arabic" pitchFamily="2" charset="-78"/>
          </a:endParaRPr>
        </a:p>
      </dgm:t>
    </dgm:pt>
    <dgm:pt modelId="{234D7F16-F6D7-422D-988E-4E6597F0A0C2}" type="parTrans" cxnId="{39985901-33E1-4EEA-A945-166356ABEB1B}">
      <dgm:prSet/>
      <dgm:spPr/>
      <dgm:t>
        <a:bodyPr/>
        <a:lstStyle/>
        <a:p>
          <a:pPr rtl="1"/>
          <a:endParaRPr lang="ar-SA"/>
        </a:p>
      </dgm:t>
    </dgm:pt>
    <dgm:pt modelId="{2AF9590C-985E-4824-B56D-6B647C681134}" type="sibTrans" cxnId="{39985901-33E1-4EEA-A945-166356ABEB1B}">
      <dgm:prSet/>
      <dgm:spPr/>
      <dgm:t>
        <a:bodyPr/>
        <a:lstStyle/>
        <a:p>
          <a:pPr rtl="1"/>
          <a:endParaRPr lang="ar-SA"/>
        </a:p>
      </dgm:t>
    </dgm:pt>
    <dgm:pt modelId="{97C356E2-AE95-40E3-9990-50DC02A59EF0}">
      <dgm:prSet custT="1"/>
      <dgm:spPr/>
      <dgm:t>
        <a:bodyPr/>
        <a:lstStyle/>
        <a:p>
          <a:pPr rtl="0" eaLnBrk="1" latinLnBrk="0"/>
          <a:r>
            <a:rPr lang="ar-SA" sz="3600" b="1" dirty="0" smtClean="0">
              <a:effectLst/>
              <a:latin typeface="Traditional Arabic" pitchFamily="2" charset="-78"/>
              <a:cs typeface="Traditional Arabic" pitchFamily="2" charset="-78"/>
            </a:rPr>
            <a:t>طباق الإيجاب</a:t>
          </a:r>
          <a:endParaRPr lang="en-GB" sz="3600" b="1" dirty="0" smtClean="0">
            <a:effectLst/>
            <a:latin typeface="Traditional Arabic" pitchFamily="2" charset="-78"/>
            <a:cs typeface="Traditional Arabic" pitchFamily="2" charset="-78"/>
          </a:endParaRPr>
        </a:p>
      </dgm:t>
    </dgm:pt>
    <dgm:pt modelId="{5DBC86DE-CE75-4936-8EEC-83947DC43CE7}" type="parTrans" cxnId="{20C498E6-B62F-4E63-BB81-5A3D2D65D540}">
      <dgm:prSet/>
      <dgm:spPr/>
      <dgm:t>
        <a:bodyPr/>
        <a:lstStyle/>
        <a:p>
          <a:pPr rtl="1"/>
          <a:endParaRPr lang="ar-SA"/>
        </a:p>
      </dgm:t>
    </dgm:pt>
    <dgm:pt modelId="{56E59E90-EACE-4F23-9F2C-9C9483A1872C}" type="sibTrans" cxnId="{20C498E6-B62F-4E63-BB81-5A3D2D65D540}">
      <dgm:prSet/>
      <dgm:spPr/>
      <dgm:t>
        <a:bodyPr/>
        <a:lstStyle/>
        <a:p>
          <a:pPr rtl="1"/>
          <a:endParaRPr lang="ar-SA"/>
        </a:p>
      </dgm:t>
    </dgm:pt>
    <dgm:pt modelId="{A1EDF716-BF6E-4DEE-B753-159F8629D7FC}">
      <dgm:prSet custT="1"/>
      <dgm:spPr/>
      <dgm:t>
        <a:bodyPr/>
        <a:lstStyle/>
        <a:p>
          <a:pPr rtl="0" eaLnBrk="1" latinLnBrk="0"/>
          <a:r>
            <a:rPr lang="ar-SA" sz="3600" b="1" dirty="0" smtClean="0">
              <a:effectLst/>
              <a:latin typeface="Traditional Arabic" pitchFamily="2" charset="-78"/>
              <a:cs typeface="Traditional Arabic" pitchFamily="2" charset="-78"/>
            </a:rPr>
            <a:t>بالإثبات لكلا الطرفين </a:t>
          </a:r>
          <a:endParaRPr lang="en-GB" sz="3600" b="1" dirty="0" smtClean="0">
            <a:effectLst/>
            <a:latin typeface="Traditional Arabic" pitchFamily="2" charset="-78"/>
            <a:cs typeface="Traditional Arabic" pitchFamily="2" charset="-78"/>
          </a:endParaRPr>
        </a:p>
      </dgm:t>
    </dgm:pt>
    <dgm:pt modelId="{10FC63E9-F5C1-4D09-B9BC-941727268FAF}" type="parTrans" cxnId="{DBCF5DAD-2EB7-49E6-9A4C-F84AA41188F5}">
      <dgm:prSet/>
      <dgm:spPr/>
      <dgm:t>
        <a:bodyPr/>
        <a:lstStyle/>
        <a:p>
          <a:pPr rtl="1"/>
          <a:endParaRPr lang="ar-SA"/>
        </a:p>
      </dgm:t>
    </dgm:pt>
    <dgm:pt modelId="{00104863-4C3A-408A-B330-C2F2CD455C18}" type="sibTrans" cxnId="{DBCF5DAD-2EB7-49E6-9A4C-F84AA41188F5}">
      <dgm:prSet/>
      <dgm:spPr/>
      <dgm:t>
        <a:bodyPr/>
        <a:lstStyle/>
        <a:p>
          <a:pPr rtl="1"/>
          <a:endParaRPr lang="ar-SA"/>
        </a:p>
      </dgm:t>
    </dgm:pt>
    <dgm:pt modelId="{C94161FA-EAC7-4A39-B1BB-29CB795BA946}" type="asst">
      <dgm:prSet custT="1"/>
      <dgm:spPr/>
      <dgm:t>
        <a:bodyPr/>
        <a:lstStyle/>
        <a:p>
          <a:pPr rtl="0" eaLnBrk="1" latinLnBrk="0"/>
          <a:r>
            <a:rPr lang="ar-SA" sz="3600" b="1" dirty="0" smtClean="0">
              <a:effectLst/>
              <a:latin typeface="Traditional Arabic" pitchFamily="2" charset="-78"/>
              <a:cs typeface="Traditional Arabic" pitchFamily="2" charset="-78"/>
            </a:rPr>
            <a:t>بالنفي لكلا الطرفين </a:t>
          </a:r>
          <a:endParaRPr lang="en-GB" sz="3600" b="1" dirty="0" smtClean="0">
            <a:effectLst/>
            <a:latin typeface="Traditional Arabic" pitchFamily="2" charset="-78"/>
            <a:cs typeface="Traditional Arabic" pitchFamily="2" charset="-78"/>
          </a:endParaRPr>
        </a:p>
      </dgm:t>
    </dgm:pt>
    <dgm:pt modelId="{5C212866-C59E-4A8B-8014-0A24D2414B43}" type="parTrans" cxnId="{59953DBB-6284-4B50-AD87-6EBC09F96DA9}">
      <dgm:prSet/>
      <dgm:spPr/>
      <dgm:t>
        <a:bodyPr/>
        <a:lstStyle/>
        <a:p>
          <a:pPr rtl="1"/>
          <a:endParaRPr lang="ar-SA"/>
        </a:p>
      </dgm:t>
    </dgm:pt>
    <dgm:pt modelId="{04B25531-E6C8-43F7-B199-F2A4C5C8D361}" type="sibTrans" cxnId="{59953DBB-6284-4B50-AD87-6EBC09F96DA9}">
      <dgm:prSet/>
      <dgm:spPr/>
      <dgm:t>
        <a:bodyPr/>
        <a:lstStyle/>
        <a:p>
          <a:pPr rtl="1"/>
          <a:endParaRPr lang="ar-SA"/>
        </a:p>
      </dgm:t>
    </dgm:pt>
    <dgm:pt modelId="{D6659A92-116B-4C3D-8132-0EF0051F4E5E}" type="pres">
      <dgm:prSet presAssocID="{2E4BEDF8-C446-4E77-A1B4-4AFA3ACCA648}" presName="hierChild1" presStyleCnt="0">
        <dgm:presLayoutVars>
          <dgm:orgChart val="1"/>
          <dgm:chPref val="1"/>
          <dgm:dir/>
          <dgm:animOne val="branch"/>
          <dgm:animLvl val="lvl"/>
          <dgm:resizeHandles/>
        </dgm:presLayoutVars>
      </dgm:prSet>
      <dgm:spPr/>
    </dgm:pt>
    <dgm:pt modelId="{204EB5FF-AD89-49DC-B723-11AF7BE7AC67}" type="pres">
      <dgm:prSet presAssocID="{EE5AF22D-66DA-4148-9A4E-7AB87E734B8A}" presName="hierRoot1" presStyleCnt="0">
        <dgm:presLayoutVars>
          <dgm:hierBranch/>
        </dgm:presLayoutVars>
      </dgm:prSet>
      <dgm:spPr/>
    </dgm:pt>
    <dgm:pt modelId="{817DE7C5-3998-44BC-B6F0-65FCA06D8255}" type="pres">
      <dgm:prSet presAssocID="{EE5AF22D-66DA-4148-9A4E-7AB87E734B8A}" presName="rootComposite1" presStyleCnt="0"/>
      <dgm:spPr/>
    </dgm:pt>
    <dgm:pt modelId="{DE99D656-C8F2-48C2-BA7A-F104938A9431}" type="pres">
      <dgm:prSet presAssocID="{EE5AF22D-66DA-4148-9A4E-7AB87E734B8A}" presName="rootText1" presStyleLbl="node0" presStyleIdx="0" presStyleCnt="1" custScaleX="149306">
        <dgm:presLayoutVars>
          <dgm:chPref val="3"/>
        </dgm:presLayoutVars>
      </dgm:prSet>
      <dgm:spPr/>
      <dgm:t>
        <a:bodyPr/>
        <a:lstStyle/>
        <a:p>
          <a:pPr rtl="1"/>
          <a:endParaRPr lang="ar-SA"/>
        </a:p>
      </dgm:t>
    </dgm:pt>
    <dgm:pt modelId="{CB38F69C-7595-41EC-97A4-29ED6E81BDF9}" type="pres">
      <dgm:prSet presAssocID="{EE5AF22D-66DA-4148-9A4E-7AB87E734B8A}" presName="rootConnector1" presStyleLbl="node1" presStyleIdx="0" presStyleCnt="0"/>
      <dgm:spPr/>
      <dgm:t>
        <a:bodyPr/>
        <a:lstStyle/>
        <a:p>
          <a:pPr rtl="1"/>
          <a:endParaRPr lang="ar-SA"/>
        </a:p>
      </dgm:t>
    </dgm:pt>
    <dgm:pt modelId="{03580192-DF39-4939-8A99-E09A39F344B6}" type="pres">
      <dgm:prSet presAssocID="{EE5AF22D-66DA-4148-9A4E-7AB87E734B8A}" presName="hierChild2" presStyleCnt="0"/>
      <dgm:spPr/>
    </dgm:pt>
    <dgm:pt modelId="{E366B6E2-91FC-46C9-9441-B18FE804419F}" type="pres">
      <dgm:prSet presAssocID="{93A35BF5-8568-4F38-99C5-DB47959EE1CD}" presName="Name35" presStyleLbl="parChTrans1D2" presStyleIdx="0" presStyleCnt="2"/>
      <dgm:spPr/>
      <dgm:t>
        <a:bodyPr/>
        <a:lstStyle/>
        <a:p>
          <a:pPr rtl="1"/>
          <a:endParaRPr lang="ar-SA"/>
        </a:p>
      </dgm:t>
    </dgm:pt>
    <dgm:pt modelId="{BA0D2685-4DC4-41C8-A128-237B826688A8}" type="pres">
      <dgm:prSet presAssocID="{98D7648B-55B3-450F-9CF3-ACF89CED5DFF}" presName="hierRoot2" presStyleCnt="0">
        <dgm:presLayoutVars>
          <dgm:hierBranch/>
        </dgm:presLayoutVars>
      </dgm:prSet>
      <dgm:spPr/>
    </dgm:pt>
    <dgm:pt modelId="{661216D3-3F43-4C3F-86FF-9EBF341D0BBD}" type="pres">
      <dgm:prSet presAssocID="{98D7648B-55B3-450F-9CF3-ACF89CED5DFF}" presName="rootComposite" presStyleCnt="0"/>
      <dgm:spPr/>
    </dgm:pt>
    <dgm:pt modelId="{811D390D-F884-461B-8C74-1C21743C722F}" type="pres">
      <dgm:prSet presAssocID="{98D7648B-55B3-450F-9CF3-ACF89CED5DFF}" presName="rootText" presStyleLbl="node2" presStyleIdx="0" presStyleCnt="2">
        <dgm:presLayoutVars>
          <dgm:chPref val="3"/>
        </dgm:presLayoutVars>
      </dgm:prSet>
      <dgm:spPr/>
      <dgm:t>
        <a:bodyPr/>
        <a:lstStyle/>
        <a:p>
          <a:pPr rtl="1"/>
          <a:endParaRPr lang="ar-SA"/>
        </a:p>
      </dgm:t>
    </dgm:pt>
    <dgm:pt modelId="{21A44564-3286-43E9-B0CD-FCA1ADF886A2}" type="pres">
      <dgm:prSet presAssocID="{98D7648B-55B3-450F-9CF3-ACF89CED5DFF}" presName="rootConnector" presStyleLbl="node2" presStyleIdx="0" presStyleCnt="2"/>
      <dgm:spPr/>
      <dgm:t>
        <a:bodyPr/>
        <a:lstStyle/>
        <a:p>
          <a:pPr rtl="1"/>
          <a:endParaRPr lang="ar-SA"/>
        </a:p>
      </dgm:t>
    </dgm:pt>
    <dgm:pt modelId="{5A6C916E-E224-45AA-AE78-7D4A26762394}" type="pres">
      <dgm:prSet presAssocID="{98D7648B-55B3-450F-9CF3-ACF89CED5DFF}" presName="hierChild4" presStyleCnt="0"/>
      <dgm:spPr/>
    </dgm:pt>
    <dgm:pt modelId="{2A1455DC-1178-41A4-A856-75D8C59893CE}" type="pres">
      <dgm:prSet presAssocID="{98D7648B-55B3-450F-9CF3-ACF89CED5DFF}" presName="hierChild5" presStyleCnt="0"/>
      <dgm:spPr/>
    </dgm:pt>
    <dgm:pt modelId="{0BB43080-A63F-4509-98B2-D94D115FD061}" type="pres">
      <dgm:prSet presAssocID="{234D7F16-F6D7-422D-988E-4E6597F0A0C2}" presName="Name111" presStyleLbl="parChTrans1D3" presStyleIdx="0" presStyleCnt="2"/>
      <dgm:spPr/>
      <dgm:t>
        <a:bodyPr/>
        <a:lstStyle/>
        <a:p>
          <a:pPr rtl="1"/>
          <a:endParaRPr lang="ar-SA"/>
        </a:p>
      </dgm:t>
    </dgm:pt>
    <dgm:pt modelId="{C8AE9DD9-F73C-4E9F-B556-5D99020F501F}" type="pres">
      <dgm:prSet presAssocID="{AA852CFD-2089-4C21-A312-1CBAF4556D90}" presName="hierRoot3" presStyleCnt="0">
        <dgm:presLayoutVars>
          <dgm:hierBranch/>
        </dgm:presLayoutVars>
      </dgm:prSet>
      <dgm:spPr/>
    </dgm:pt>
    <dgm:pt modelId="{78AF2DA5-C861-4903-9EB2-AC6D3F7A3A1A}" type="pres">
      <dgm:prSet presAssocID="{AA852CFD-2089-4C21-A312-1CBAF4556D90}" presName="rootComposite3" presStyleCnt="0"/>
      <dgm:spPr/>
    </dgm:pt>
    <dgm:pt modelId="{A3CBA095-76A1-44B7-BBD2-C01D4465AB9F}" type="pres">
      <dgm:prSet presAssocID="{AA852CFD-2089-4C21-A312-1CBAF4556D90}" presName="rootText3" presStyleLbl="asst2" presStyleIdx="0" presStyleCnt="1" custScaleY="133084" custLinFactNeighborX="1228" custLinFactNeighborY="-3006">
        <dgm:presLayoutVars>
          <dgm:chPref val="3"/>
        </dgm:presLayoutVars>
      </dgm:prSet>
      <dgm:spPr/>
      <dgm:t>
        <a:bodyPr/>
        <a:lstStyle/>
        <a:p>
          <a:pPr rtl="1"/>
          <a:endParaRPr lang="ar-SA"/>
        </a:p>
      </dgm:t>
    </dgm:pt>
    <dgm:pt modelId="{0B701E69-3CA6-451C-A84E-AD433877A9C7}" type="pres">
      <dgm:prSet presAssocID="{AA852CFD-2089-4C21-A312-1CBAF4556D90}" presName="rootConnector3" presStyleLbl="asst2" presStyleIdx="0" presStyleCnt="1"/>
      <dgm:spPr/>
      <dgm:t>
        <a:bodyPr/>
        <a:lstStyle/>
        <a:p>
          <a:pPr rtl="1"/>
          <a:endParaRPr lang="ar-SA"/>
        </a:p>
      </dgm:t>
    </dgm:pt>
    <dgm:pt modelId="{993E6338-4FB2-4D51-8A00-45F3D1C88E54}" type="pres">
      <dgm:prSet presAssocID="{AA852CFD-2089-4C21-A312-1CBAF4556D90}" presName="hierChild6" presStyleCnt="0"/>
      <dgm:spPr/>
    </dgm:pt>
    <dgm:pt modelId="{D0DAC389-FB29-428F-BD99-A9B4D472B130}" type="pres">
      <dgm:prSet presAssocID="{AA852CFD-2089-4C21-A312-1CBAF4556D90}" presName="hierChild7" presStyleCnt="0"/>
      <dgm:spPr/>
    </dgm:pt>
    <dgm:pt modelId="{8E953553-8446-4F06-A88A-ED8959811E9E}" type="pres">
      <dgm:prSet presAssocID="{5DBC86DE-CE75-4936-8EEC-83947DC43CE7}" presName="Name35" presStyleLbl="parChTrans1D2" presStyleIdx="1" presStyleCnt="2"/>
      <dgm:spPr/>
      <dgm:t>
        <a:bodyPr/>
        <a:lstStyle/>
        <a:p>
          <a:pPr rtl="1"/>
          <a:endParaRPr lang="ar-SA"/>
        </a:p>
      </dgm:t>
    </dgm:pt>
    <dgm:pt modelId="{592588E7-ACB2-4E01-928A-0823C9CA5E40}" type="pres">
      <dgm:prSet presAssocID="{97C356E2-AE95-40E3-9990-50DC02A59EF0}" presName="hierRoot2" presStyleCnt="0">
        <dgm:presLayoutVars>
          <dgm:hierBranch/>
        </dgm:presLayoutVars>
      </dgm:prSet>
      <dgm:spPr/>
    </dgm:pt>
    <dgm:pt modelId="{924446F1-DFCF-46D4-A241-5CE670CB9501}" type="pres">
      <dgm:prSet presAssocID="{97C356E2-AE95-40E3-9990-50DC02A59EF0}" presName="rootComposite" presStyleCnt="0"/>
      <dgm:spPr/>
    </dgm:pt>
    <dgm:pt modelId="{34C9C3A0-EDD8-4805-B17F-C48D79862151}" type="pres">
      <dgm:prSet presAssocID="{97C356E2-AE95-40E3-9990-50DC02A59EF0}" presName="rootText" presStyleLbl="node2" presStyleIdx="1" presStyleCnt="2">
        <dgm:presLayoutVars>
          <dgm:chPref val="3"/>
        </dgm:presLayoutVars>
      </dgm:prSet>
      <dgm:spPr/>
      <dgm:t>
        <a:bodyPr/>
        <a:lstStyle/>
        <a:p>
          <a:pPr rtl="1"/>
          <a:endParaRPr lang="ar-SA"/>
        </a:p>
      </dgm:t>
    </dgm:pt>
    <dgm:pt modelId="{9457BC69-F7D8-4924-A1BA-5DA28556864E}" type="pres">
      <dgm:prSet presAssocID="{97C356E2-AE95-40E3-9990-50DC02A59EF0}" presName="rootConnector" presStyleLbl="node2" presStyleIdx="1" presStyleCnt="2"/>
      <dgm:spPr/>
      <dgm:t>
        <a:bodyPr/>
        <a:lstStyle/>
        <a:p>
          <a:pPr rtl="1"/>
          <a:endParaRPr lang="ar-SA"/>
        </a:p>
      </dgm:t>
    </dgm:pt>
    <dgm:pt modelId="{0A8995D1-EA04-45DC-8934-6D202562463F}" type="pres">
      <dgm:prSet presAssocID="{97C356E2-AE95-40E3-9990-50DC02A59EF0}" presName="hierChild4" presStyleCnt="0"/>
      <dgm:spPr/>
    </dgm:pt>
    <dgm:pt modelId="{A5B04954-B8D7-4A67-BCEF-41C196049B51}" type="pres">
      <dgm:prSet presAssocID="{10FC63E9-F5C1-4D09-B9BC-941727268FAF}" presName="Name35" presStyleLbl="parChTrans1D3" presStyleIdx="1" presStyleCnt="2"/>
      <dgm:spPr/>
      <dgm:t>
        <a:bodyPr/>
        <a:lstStyle/>
        <a:p>
          <a:pPr rtl="1"/>
          <a:endParaRPr lang="ar-SA"/>
        </a:p>
      </dgm:t>
    </dgm:pt>
    <dgm:pt modelId="{9CD740CE-3A90-46A3-9003-D1FE9B38FDA6}" type="pres">
      <dgm:prSet presAssocID="{A1EDF716-BF6E-4DEE-B753-159F8629D7FC}" presName="hierRoot2" presStyleCnt="0">
        <dgm:presLayoutVars>
          <dgm:hierBranch val="r"/>
        </dgm:presLayoutVars>
      </dgm:prSet>
      <dgm:spPr/>
    </dgm:pt>
    <dgm:pt modelId="{B4F7F293-51F4-42D8-86C2-43DD8051A6D4}" type="pres">
      <dgm:prSet presAssocID="{A1EDF716-BF6E-4DEE-B753-159F8629D7FC}" presName="rootComposite" presStyleCnt="0"/>
      <dgm:spPr/>
    </dgm:pt>
    <dgm:pt modelId="{235190EE-95D2-441A-9BEF-9EB110633416}" type="pres">
      <dgm:prSet presAssocID="{A1EDF716-BF6E-4DEE-B753-159F8629D7FC}" presName="rootText" presStyleLbl="node3" presStyleIdx="0" presStyleCnt="1" custScaleY="133086" custLinFactNeighborX="1695" custLinFactNeighborY="5266">
        <dgm:presLayoutVars>
          <dgm:chPref val="3"/>
        </dgm:presLayoutVars>
      </dgm:prSet>
      <dgm:spPr/>
      <dgm:t>
        <a:bodyPr/>
        <a:lstStyle/>
        <a:p>
          <a:pPr rtl="1"/>
          <a:endParaRPr lang="ar-SA"/>
        </a:p>
      </dgm:t>
    </dgm:pt>
    <dgm:pt modelId="{CEC648CD-1D36-40FA-BC44-EDF127AF5B5B}" type="pres">
      <dgm:prSet presAssocID="{A1EDF716-BF6E-4DEE-B753-159F8629D7FC}" presName="rootConnector" presStyleLbl="node3" presStyleIdx="0" presStyleCnt="1"/>
      <dgm:spPr/>
      <dgm:t>
        <a:bodyPr/>
        <a:lstStyle/>
        <a:p>
          <a:pPr rtl="1"/>
          <a:endParaRPr lang="ar-SA"/>
        </a:p>
      </dgm:t>
    </dgm:pt>
    <dgm:pt modelId="{3FCFE1AF-5ED2-4FD1-A276-B6DAB3565B41}" type="pres">
      <dgm:prSet presAssocID="{A1EDF716-BF6E-4DEE-B753-159F8629D7FC}" presName="hierChild4" presStyleCnt="0"/>
      <dgm:spPr/>
    </dgm:pt>
    <dgm:pt modelId="{D1E9CB43-4005-48D1-A6A7-AE15C3A02435}" type="pres">
      <dgm:prSet presAssocID="{A1EDF716-BF6E-4DEE-B753-159F8629D7FC}" presName="hierChild5" presStyleCnt="0"/>
      <dgm:spPr/>
    </dgm:pt>
    <dgm:pt modelId="{3512700C-6BC8-4319-88AF-C6D7B26E168A}" type="pres">
      <dgm:prSet presAssocID="{5C212866-C59E-4A8B-8014-0A24D2414B43}" presName="Name111" presStyleLbl="parChTrans1D4" presStyleIdx="0" presStyleCnt="1"/>
      <dgm:spPr/>
      <dgm:t>
        <a:bodyPr/>
        <a:lstStyle/>
        <a:p>
          <a:pPr rtl="1"/>
          <a:endParaRPr lang="ar-SA"/>
        </a:p>
      </dgm:t>
    </dgm:pt>
    <dgm:pt modelId="{388AE8B7-4FCF-4757-9D67-9C7482258325}" type="pres">
      <dgm:prSet presAssocID="{C94161FA-EAC7-4A39-B1BB-29CB795BA946}" presName="hierRoot3" presStyleCnt="0">
        <dgm:presLayoutVars>
          <dgm:hierBranch/>
        </dgm:presLayoutVars>
      </dgm:prSet>
      <dgm:spPr/>
    </dgm:pt>
    <dgm:pt modelId="{408E9186-D87F-4BE0-9BAA-1111CD391DCE}" type="pres">
      <dgm:prSet presAssocID="{C94161FA-EAC7-4A39-B1BB-29CB795BA946}" presName="rootComposite3" presStyleCnt="0"/>
      <dgm:spPr/>
    </dgm:pt>
    <dgm:pt modelId="{77AF8C2F-CD21-4612-9B5F-924D82680DD8}" type="pres">
      <dgm:prSet presAssocID="{C94161FA-EAC7-4A39-B1BB-29CB795BA946}" presName="rootText3" presStyleLbl="asst3" presStyleIdx="0" presStyleCnt="1" custScaleX="109408" custScaleY="139455">
        <dgm:presLayoutVars>
          <dgm:chPref val="3"/>
        </dgm:presLayoutVars>
      </dgm:prSet>
      <dgm:spPr/>
      <dgm:t>
        <a:bodyPr/>
        <a:lstStyle/>
        <a:p>
          <a:pPr rtl="1"/>
          <a:endParaRPr lang="ar-SA"/>
        </a:p>
      </dgm:t>
    </dgm:pt>
    <dgm:pt modelId="{655F0303-6C98-45A7-AFCD-4E8B03588E8B}" type="pres">
      <dgm:prSet presAssocID="{C94161FA-EAC7-4A39-B1BB-29CB795BA946}" presName="rootConnector3" presStyleLbl="asst3" presStyleIdx="0" presStyleCnt="1"/>
      <dgm:spPr/>
      <dgm:t>
        <a:bodyPr/>
        <a:lstStyle/>
        <a:p>
          <a:pPr rtl="1"/>
          <a:endParaRPr lang="ar-SA"/>
        </a:p>
      </dgm:t>
    </dgm:pt>
    <dgm:pt modelId="{1BA2FBB9-E77C-4351-BD63-CED53C57F38E}" type="pres">
      <dgm:prSet presAssocID="{C94161FA-EAC7-4A39-B1BB-29CB795BA946}" presName="hierChild6" presStyleCnt="0"/>
      <dgm:spPr/>
    </dgm:pt>
    <dgm:pt modelId="{82D3B6D0-2C80-461D-BC3F-8565939756F3}" type="pres">
      <dgm:prSet presAssocID="{C94161FA-EAC7-4A39-B1BB-29CB795BA946}" presName="hierChild7" presStyleCnt="0"/>
      <dgm:spPr/>
    </dgm:pt>
    <dgm:pt modelId="{FA4E0F31-E1E0-4661-B49E-9C071FD4A216}" type="pres">
      <dgm:prSet presAssocID="{97C356E2-AE95-40E3-9990-50DC02A59EF0}" presName="hierChild5" presStyleCnt="0"/>
      <dgm:spPr/>
    </dgm:pt>
    <dgm:pt modelId="{AC794A18-FBF9-431A-8CBB-14C16EBE1037}" type="pres">
      <dgm:prSet presAssocID="{EE5AF22D-66DA-4148-9A4E-7AB87E734B8A}" presName="hierChild3" presStyleCnt="0"/>
      <dgm:spPr/>
    </dgm:pt>
  </dgm:ptLst>
  <dgm:cxnLst>
    <dgm:cxn modelId="{69309943-D1CC-4D1B-AAF8-9EB83A95CF70}" type="presOf" srcId="{C94161FA-EAC7-4A39-B1BB-29CB795BA946}" destId="{77AF8C2F-CD21-4612-9B5F-924D82680DD8}" srcOrd="0" destOrd="0" presId="urn:microsoft.com/office/officeart/2005/8/layout/orgChart1"/>
    <dgm:cxn modelId="{A828FCDA-11D0-4887-9579-177B20575F3D}" type="presOf" srcId="{5DBC86DE-CE75-4936-8EEC-83947DC43CE7}" destId="{8E953553-8446-4F06-A88A-ED8959811E9E}" srcOrd="0" destOrd="0" presId="urn:microsoft.com/office/officeart/2005/8/layout/orgChart1"/>
    <dgm:cxn modelId="{59953DBB-6284-4B50-AD87-6EBC09F96DA9}" srcId="{A1EDF716-BF6E-4DEE-B753-159F8629D7FC}" destId="{C94161FA-EAC7-4A39-B1BB-29CB795BA946}" srcOrd="0" destOrd="0" parTransId="{5C212866-C59E-4A8B-8014-0A24D2414B43}" sibTransId="{04B25531-E6C8-43F7-B199-F2A4C5C8D361}"/>
    <dgm:cxn modelId="{4CB3E3D6-2CD9-4AA1-91F0-DCFB354845BE}" type="presOf" srcId="{10FC63E9-F5C1-4D09-B9BC-941727268FAF}" destId="{A5B04954-B8D7-4A67-BCEF-41C196049B51}" srcOrd="0" destOrd="0" presId="urn:microsoft.com/office/officeart/2005/8/layout/orgChart1"/>
    <dgm:cxn modelId="{58DC7F58-1F6A-4DA2-87F7-6EF65E170018}" type="presOf" srcId="{97C356E2-AE95-40E3-9990-50DC02A59EF0}" destId="{9457BC69-F7D8-4924-A1BA-5DA28556864E}" srcOrd="1" destOrd="0" presId="urn:microsoft.com/office/officeart/2005/8/layout/orgChart1"/>
    <dgm:cxn modelId="{DBCF5DAD-2EB7-49E6-9A4C-F84AA41188F5}" srcId="{97C356E2-AE95-40E3-9990-50DC02A59EF0}" destId="{A1EDF716-BF6E-4DEE-B753-159F8629D7FC}" srcOrd="0" destOrd="0" parTransId="{10FC63E9-F5C1-4D09-B9BC-941727268FAF}" sibTransId="{00104863-4C3A-408A-B330-C2F2CD455C18}"/>
    <dgm:cxn modelId="{2C6562C3-8625-4F43-8FF4-1BFFA9319008}" type="presOf" srcId="{98D7648B-55B3-450F-9CF3-ACF89CED5DFF}" destId="{811D390D-F884-461B-8C74-1C21743C722F}" srcOrd="0" destOrd="0" presId="urn:microsoft.com/office/officeart/2005/8/layout/orgChart1"/>
    <dgm:cxn modelId="{CF3F784A-EA21-45D8-97B5-C88B8A1F8EC6}" type="presOf" srcId="{234D7F16-F6D7-422D-988E-4E6597F0A0C2}" destId="{0BB43080-A63F-4509-98B2-D94D115FD061}" srcOrd="0" destOrd="0" presId="urn:microsoft.com/office/officeart/2005/8/layout/orgChart1"/>
    <dgm:cxn modelId="{20C498E6-B62F-4E63-BB81-5A3D2D65D540}" srcId="{EE5AF22D-66DA-4148-9A4E-7AB87E734B8A}" destId="{97C356E2-AE95-40E3-9990-50DC02A59EF0}" srcOrd="1" destOrd="0" parTransId="{5DBC86DE-CE75-4936-8EEC-83947DC43CE7}" sibTransId="{56E59E90-EACE-4F23-9F2C-9C9483A1872C}"/>
    <dgm:cxn modelId="{0727C652-085E-47D0-ADC1-272892F7B3D7}" type="presOf" srcId="{A1EDF716-BF6E-4DEE-B753-159F8629D7FC}" destId="{235190EE-95D2-441A-9BEF-9EB110633416}" srcOrd="0" destOrd="0" presId="urn:microsoft.com/office/officeart/2005/8/layout/orgChart1"/>
    <dgm:cxn modelId="{B0B9EC2C-28A0-4741-B435-DBA2841B1A84}" type="presOf" srcId="{97C356E2-AE95-40E3-9990-50DC02A59EF0}" destId="{34C9C3A0-EDD8-4805-B17F-C48D79862151}" srcOrd="0" destOrd="0" presId="urn:microsoft.com/office/officeart/2005/8/layout/orgChart1"/>
    <dgm:cxn modelId="{38D71661-9349-4F1D-8354-B50CBC9B7216}" type="presOf" srcId="{2E4BEDF8-C446-4E77-A1B4-4AFA3ACCA648}" destId="{D6659A92-116B-4C3D-8132-0EF0051F4E5E}" srcOrd="0" destOrd="0" presId="urn:microsoft.com/office/officeart/2005/8/layout/orgChart1"/>
    <dgm:cxn modelId="{B4E78A24-A616-45D5-8E75-78ADBE5EBABF}" type="presOf" srcId="{5C212866-C59E-4A8B-8014-0A24D2414B43}" destId="{3512700C-6BC8-4319-88AF-C6D7B26E168A}" srcOrd="0" destOrd="0" presId="urn:microsoft.com/office/officeart/2005/8/layout/orgChart1"/>
    <dgm:cxn modelId="{64BA7FC2-40F5-4132-9C69-B24E7D8C724D}" srcId="{EE5AF22D-66DA-4148-9A4E-7AB87E734B8A}" destId="{98D7648B-55B3-450F-9CF3-ACF89CED5DFF}" srcOrd="0" destOrd="0" parTransId="{93A35BF5-8568-4F38-99C5-DB47959EE1CD}" sibTransId="{CB57D9F6-711F-46B0-9D12-2A1D88E50731}"/>
    <dgm:cxn modelId="{22508591-EAE0-4581-8A32-5DB0EAE229E9}" type="presOf" srcId="{A1EDF716-BF6E-4DEE-B753-159F8629D7FC}" destId="{CEC648CD-1D36-40FA-BC44-EDF127AF5B5B}" srcOrd="1" destOrd="0" presId="urn:microsoft.com/office/officeart/2005/8/layout/orgChart1"/>
    <dgm:cxn modelId="{34948169-DA72-4F1B-88FB-3A15035D0340}" srcId="{2E4BEDF8-C446-4E77-A1B4-4AFA3ACCA648}" destId="{EE5AF22D-66DA-4148-9A4E-7AB87E734B8A}" srcOrd="0" destOrd="0" parTransId="{F8115C99-A5ED-4FC6-9305-571F4E6219BF}" sibTransId="{8C2EE300-B7F2-4581-B1DC-842A850C1582}"/>
    <dgm:cxn modelId="{39985901-33E1-4EEA-A945-166356ABEB1B}" srcId="{98D7648B-55B3-450F-9CF3-ACF89CED5DFF}" destId="{AA852CFD-2089-4C21-A312-1CBAF4556D90}" srcOrd="0" destOrd="0" parTransId="{234D7F16-F6D7-422D-988E-4E6597F0A0C2}" sibTransId="{2AF9590C-985E-4824-B56D-6B647C681134}"/>
    <dgm:cxn modelId="{AAB34E67-A938-4C39-9E5D-D6CA6040F96E}" type="presOf" srcId="{93A35BF5-8568-4F38-99C5-DB47959EE1CD}" destId="{E366B6E2-91FC-46C9-9441-B18FE804419F}" srcOrd="0" destOrd="0" presId="urn:microsoft.com/office/officeart/2005/8/layout/orgChart1"/>
    <dgm:cxn modelId="{BCF2C0E4-6449-4A58-93B7-CE802B7B5F11}" type="presOf" srcId="{EE5AF22D-66DA-4148-9A4E-7AB87E734B8A}" destId="{CB38F69C-7595-41EC-97A4-29ED6E81BDF9}" srcOrd="1" destOrd="0" presId="urn:microsoft.com/office/officeart/2005/8/layout/orgChart1"/>
    <dgm:cxn modelId="{EB88283D-2CFF-4954-A6F1-87CBE7F21C9D}" type="presOf" srcId="{98D7648B-55B3-450F-9CF3-ACF89CED5DFF}" destId="{21A44564-3286-43E9-B0CD-FCA1ADF886A2}" srcOrd="1" destOrd="0" presId="urn:microsoft.com/office/officeart/2005/8/layout/orgChart1"/>
    <dgm:cxn modelId="{8F477896-613D-4E30-893F-87E37D5FC61F}" type="presOf" srcId="{EE5AF22D-66DA-4148-9A4E-7AB87E734B8A}" destId="{DE99D656-C8F2-48C2-BA7A-F104938A9431}" srcOrd="0" destOrd="0" presId="urn:microsoft.com/office/officeart/2005/8/layout/orgChart1"/>
    <dgm:cxn modelId="{6C7BC8CB-3424-4950-80BE-779B16AE57D0}" type="presOf" srcId="{AA852CFD-2089-4C21-A312-1CBAF4556D90}" destId="{A3CBA095-76A1-44B7-BBD2-C01D4465AB9F}" srcOrd="0" destOrd="0" presId="urn:microsoft.com/office/officeart/2005/8/layout/orgChart1"/>
    <dgm:cxn modelId="{3445DABD-999E-4196-90F8-33328C94CFE2}" type="presOf" srcId="{C94161FA-EAC7-4A39-B1BB-29CB795BA946}" destId="{655F0303-6C98-45A7-AFCD-4E8B03588E8B}" srcOrd="1" destOrd="0" presId="urn:microsoft.com/office/officeart/2005/8/layout/orgChart1"/>
    <dgm:cxn modelId="{23444C2B-5108-4F21-B068-39E420862265}" type="presOf" srcId="{AA852CFD-2089-4C21-A312-1CBAF4556D90}" destId="{0B701E69-3CA6-451C-A84E-AD433877A9C7}" srcOrd="1" destOrd="0" presId="urn:microsoft.com/office/officeart/2005/8/layout/orgChart1"/>
    <dgm:cxn modelId="{59910635-D5E0-4847-8CE3-B8F28A36B97F}" type="presParOf" srcId="{D6659A92-116B-4C3D-8132-0EF0051F4E5E}" destId="{204EB5FF-AD89-49DC-B723-11AF7BE7AC67}" srcOrd="0" destOrd="0" presId="urn:microsoft.com/office/officeart/2005/8/layout/orgChart1"/>
    <dgm:cxn modelId="{E075DEE3-E10A-41EA-AF42-9858E72C7B81}" type="presParOf" srcId="{204EB5FF-AD89-49DC-B723-11AF7BE7AC67}" destId="{817DE7C5-3998-44BC-B6F0-65FCA06D8255}" srcOrd="0" destOrd="0" presId="urn:microsoft.com/office/officeart/2005/8/layout/orgChart1"/>
    <dgm:cxn modelId="{7765E7C1-3244-4E00-AA83-D0B344A169D6}" type="presParOf" srcId="{817DE7C5-3998-44BC-B6F0-65FCA06D8255}" destId="{DE99D656-C8F2-48C2-BA7A-F104938A9431}" srcOrd="0" destOrd="0" presId="urn:microsoft.com/office/officeart/2005/8/layout/orgChart1"/>
    <dgm:cxn modelId="{0957111D-691C-49A0-BF7B-3257DF7A5E79}" type="presParOf" srcId="{817DE7C5-3998-44BC-B6F0-65FCA06D8255}" destId="{CB38F69C-7595-41EC-97A4-29ED6E81BDF9}" srcOrd="1" destOrd="0" presId="urn:microsoft.com/office/officeart/2005/8/layout/orgChart1"/>
    <dgm:cxn modelId="{796728E3-8553-4029-87B5-2411D8ADB69D}" type="presParOf" srcId="{204EB5FF-AD89-49DC-B723-11AF7BE7AC67}" destId="{03580192-DF39-4939-8A99-E09A39F344B6}" srcOrd="1" destOrd="0" presId="urn:microsoft.com/office/officeart/2005/8/layout/orgChart1"/>
    <dgm:cxn modelId="{967C2EDD-903F-41A1-A984-B83ED7B80C73}" type="presParOf" srcId="{03580192-DF39-4939-8A99-E09A39F344B6}" destId="{E366B6E2-91FC-46C9-9441-B18FE804419F}" srcOrd="0" destOrd="0" presId="urn:microsoft.com/office/officeart/2005/8/layout/orgChart1"/>
    <dgm:cxn modelId="{1DB9F5A3-8BD0-454C-A59C-AA097814DF71}" type="presParOf" srcId="{03580192-DF39-4939-8A99-E09A39F344B6}" destId="{BA0D2685-4DC4-41C8-A128-237B826688A8}" srcOrd="1" destOrd="0" presId="urn:microsoft.com/office/officeart/2005/8/layout/orgChart1"/>
    <dgm:cxn modelId="{8DDF12E4-7EBD-4645-B113-5C645BAA2B72}" type="presParOf" srcId="{BA0D2685-4DC4-41C8-A128-237B826688A8}" destId="{661216D3-3F43-4C3F-86FF-9EBF341D0BBD}" srcOrd="0" destOrd="0" presId="urn:microsoft.com/office/officeart/2005/8/layout/orgChart1"/>
    <dgm:cxn modelId="{A8057110-F4B7-49A2-A09A-45B2638DCC02}" type="presParOf" srcId="{661216D3-3F43-4C3F-86FF-9EBF341D0BBD}" destId="{811D390D-F884-461B-8C74-1C21743C722F}" srcOrd="0" destOrd="0" presId="urn:microsoft.com/office/officeart/2005/8/layout/orgChart1"/>
    <dgm:cxn modelId="{042657B7-8CA8-43E8-AF0B-9E32D071A6E0}" type="presParOf" srcId="{661216D3-3F43-4C3F-86FF-9EBF341D0BBD}" destId="{21A44564-3286-43E9-B0CD-FCA1ADF886A2}" srcOrd="1" destOrd="0" presId="urn:microsoft.com/office/officeart/2005/8/layout/orgChart1"/>
    <dgm:cxn modelId="{FDFD48EF-DC44-4C05-94C8-17E848E3B73A}" type="presParOf" srcId="{BA0D2685-4DC4-41C8-A128-237B826688A8}" destId="{5A6C916E-E224-45AA-AE78-7D4A26762394}" srcOrd="1" destOrd="0" presId="urn:microsoft.com/office/officeart/2005/8/layout/orgChart1"/>
    <dgm:cxn modelId="{09B54BBB-296F-418A-875F-3DFFF718BBB4}" type="presParOf" srcId="{BA0D2685-4DC4-41C8-A128-237B826688A8}" destId="{2A1455DC-1178-41A4-A856-75D8C59893CE}" srcOrd="2" destOrd="0" presId="urn:microsoft.com/office/officeart/2005/8/layout/orgChart1"/>
    <dgm:cxn modelId="{D937A737-1CD3-49EE-AD07-913AEF6316D3}" type="presParOf" srcId="{2A1455DC-1178-41A4-A856-75D8C59893CE}" destId="{0BB43080-A63F-4509-98B2-D94D115FD061}" srcOrd="0" destOrd="0" presId="urn:microsoft.com/office/officeart/2005/8/layout/orgChart1"/>
    <dgm:cxn modelId="{99F7A2AD-AD78-48B7-B202-83799C103672}" type="presParOf" srcId="{2A1455DC-1178-41A4-A856-75D8C59893CE}" destId="{C8AE9DD9-F73C-4E9F-B556-5D99020F501F}" srcOrd="1" destOrd="0" presId="urn:microsoft.com/office/officeart/2005/8/layout/orgChart1"/>
    <dgm:cxn modelId="{2155A6A7-AC92-472B-ABEF-9E68C612091C}" type="presParOf" srcId="{C8AE9DD9-F73C-4E9F-B556-5D99020F501F}" destId="{78AF2DA5-C861-4903-9EB2-AC6D3F7A3A1A}" srcOrd="0" destOrd="0" presId="urn:microsoft.com/office/officeart/2005/8/layout/orgChart1"/>
    <dgm:cxn modelId="{E5B9B949-B1A1-46A9-B093-1C47A7C6560E}" type="presParOf" srcId="{78AF2DA5-C861-4903-9EB2-AC6D3F7A3A1A}" destId="{A3CBA095-76A1-44B7-BBD2-C01D4465AB9F}" srcOrd="0" destOrd="0" presId="urn:microsoft.com/office/officeart/2005/8/layout/orgChart1"/>
    <dgm:cxn modelId="{5332C80B-597A-4AF8-BB72-84E6BF230AEB}" type="presParOf" srcId="{78AF2DA5-C861-4903-9EB2-AC6D3F7A3A1A}" destId="{0B701E69-3CA6-451C-A84E-AD433877A9C7}" srcOrd="1" destOrd="0" presId="urn:microsoft.com/office/officeart/2005/8/layout/orgChart1"/>
    <dgm:cxn modelId="{C616ABF7-E6BA-4FA9-BD27-C0A6D79862AB}" type="presParOf" srcId="{C8AE9DD9-F73C-4E9F-B556-5D99020F501F}" destId="{993E6338-4FB2-4D51-8A00-45F3D1C88E54}" srcOrd="1" destOrd="0" presId="urn:microsoft.com/office/officeart/2005/8/layout/orgChart1"/>
    <dgm:cxn modelId="{913DFA3B-1183-46F3-A241-93130CF0FC67}" type="presParOf" srcId="{C8AE9DD9-F73C-4E9F-B556-5D99020F501F}" destId="{D0DAC389-FB29-428F-BD99-A9B4D472B130}" srcOrd="2" destOrd="0" presId="urn:microsoft.com/office/officeart/2005/8/layout/orgChart1"/>
    <dgm:cxn modelId="{D1063129-3FDB-47C4-B2BE-D3FCEBE1D444}" type="presParOf" srcId="{03580192-DF39-4939-8A99-E09A39F344B6}" destId="{8E953553-8446-4F06-A88A-ED8959811E9E}" srcOrd="2" destOrd="0" presId="urn:microsoft.com/office/officeart/2005/8/layout/orgChart1"/>
    <dgm:cxn modelId="{DB62D3A5-9F6D-4032-BB6A-7223506496E5}" type="presParOf" srcId="{03580192-DF39-4939-8A99-E09A39F344B6}" destId="{592588E7-ACB2-4E01-928A-0823C9CA5E40}" srcOrd="3" destOrd="0" presId="urn:microsoft.com/office/officeart/2005/8/layout/orgChart1"/>
    <dgm:cxn modelId="{DD635321-4B59-43C0-8D38-35E9361E86E1}" type="presParOf" srcId="{592588E7-ACB2-4E01-928A-0823C9CA5E40}" destId="{924446F1-DFCF-46D4-A241-5CE670CB9501}" srcOrd="0" destOrd="0" presId="urn:microsoft.com/office/officeart/2005/8/layout/orgChart1"/>
    <dgm:cxn modelId="{5AAFFF39-EF84-4C3C-8323-AB0F9CE753E2}" type="presParOf" srcId="{924446F1-DFCF-46D4-A241-5CE670CB9501}" destId="{34C9C3A0-EDD8-4805-B17F-C48D79862151}" srcOrd="0" destOrd="0" presId="urn:microsoft.com/office/officeart/2005/8/layout/orgChart1"/>
    <dgm:cxn modelId="{9DDC9709-9292-42EF-B294-4947F36F9BC6}" type="presParOf" srcId="{924446F1-DFCF-46D4-A241-5CE670CB9501}" destId="{9457BC69-F7D8-4924-A1BA-5DA28556864E}" srcOrd="1" destOrd="0" presId="urn:microsoft.com/office/officeart/2005/8/layout/orgChart1"/>
    <dgm:cxn modelId="{89E3650E-B875-406C-ABC9-A1836634DB89}" type="presParOf" srcId="{592588E7-ACB2-4E01-928A-0823C9CA5E40}" destId="{0A8995D1-EA04-45DC-8934-6D202562463F}" srcOrd="1" destOrd="0" presId="urn:microsoft.com/office/officeart/2005/8/layout/orgChart1"/>
    <dgm:cxn modelId="{F0FBD37D-2F18-49E5-95A0-028793565DCA}" type="presParOf" srcId="{0A8995D1-EA04-45DC-8934-6D202562463F}" destId="{A5B04954-B8D7-4A67-BCEF-41C196049B51}" srcOrd="0" destOrd="0" presId="urn:microsoft.com/office/officeart/2005/8/layout/orgChart1"/>
    <dgm:cxn modelId="{7356FD69-D4CA-4A3F-B05C-4FEC6E48A6BC}" type="presParOf" srcId="{0A8995D1-EA04-45DC-8934-6D202562463F}" destId="{9CD740CE-3A90-46A3-9003-D1FE9B38FDA6}" srcOrd="1" destOrd="0" presId="urn:microsoft.com/office/officeart/2005/8/layout/orgChart1"/>
    <dgm:cxn modelId="{3D52C266-29D7-47AC-8879-527771CE4D02}" type="presParOf" srcId="{9CD740CE-3A90-46A3-9003-D1FE9B38FDA6}" destId="{B4F7F293-51F4-42D8-86C2-43DD8051A6D4}" srcOrd="0" destOrd="0" presId="urn:microsoft.com/office/officeart/2005/8/layout/orgChart1"/>
    <dgm:cxn modelId="{15E5125C-167A-4C00-9233-23A417F100C9}" type="presParOf" srcId="{B4F7F293-51F4-42D8-86C2-43DD8051A6D4}" destId="{235190EE-95D2-441A-9BEF-9EB110633416}" srcOrd="0" destOrd="0" presId="urn:microsoft.com/office/officeart/2005/8/layout/orgChart1"/>
    <dgm:cxn modelId="{53299C86-C32F-4A57-B9CE-1D701171F0E9}" type="presParOf" srcId="{B4F7F293-51F4-42D8-86C2-43DD8051A6D4}" destId="{CEC648CD-1D36-40FA-BC44-EDF127AF5B5B}" srcOrd="1" destOrd="0" presId="urn:microsoft.com/office/officeart/2005/8/layout/orgChart1"/>
    <dgm:cxn modelId="{8C261BC0-E73D-4CD7-AC8F-46084BCF7854}" type="presParOf" srcId="{9CD740CE-3A90-46A3-9003-D1FE9B38FDA6}" destId="{3FCFE1AF-5ED2-4FD1-A276-B6DAB3565B41}" srcOrd="1" destOrd="0" presId="urn:microsoft.com/office/officeart/2005/8/layout/orgChart1"/>
    <dgm:cxn modelId="{6D73C4B7-A463-494C-9C78-35C18ECA3325}" type="presParOf" srcId="{9CD740CE-3A90-46A3-9003-D1FE9B38FDA6}" destId="{D1E9CB43-4005-48D1-A6A7-AE15C3A02435}" srcOrd="2" destOrd="0" presId="urn:microsoft.com/office/officeart/2005/8/layout/orgChart1"/>
    <dgm:cxn modelId="{D50E2F7D-4A5D-4618-80DB-F4E98FAB7078}" type="presParOf" srcId="{D1E9CB43-4005-48D1-A6A7-AE15C3A02435}" destId="{3512700C-6BC8-4319-88AF-C6D7B26E168A}" srcOrd="0" destOrd="0" presId="urn:microsoft.com/office/officeart/2005/8/layout/orgChart1"/>
    <dgm:cxn modelId="{3D542A78-9A48-4321-BA2F-AA10E35ABB7B}" type="presParOf" srcId="{D1E9CB43-4005-48D1-A6A7-AE15C3A02435}" destId="{388AE8B7-4FCF-4757-9D67-9C7482258325}" srcOrd="1" destOrd="0" presId="urn:microsoft.com/office/officeart/2005/8/layout/orgChart1"/>
    <dgm:cxn modelId="{0D82EAA7-95CB-485F-A9D6-212F20A9D69A}" type="presParOf" srcId="{388AE8B7-4FCF-4757-9D67-9C7482258325}" destId="{408E9186-D87F-4BE0-9BAA-1111CD391DCE}" srcOrd="0" destOrd="0" presId="urn:microsoft.com/office/officeart/2005/8/layout/orgChart1"/>
    <dgm:cxn modelId="{E00FB641-AA88-4475-851D-060916253F22}" type="presParOf" srcId="{408E9186-D87F-4BE0-9BAA-1111CD391DCE}" destId="{77AF8C2F-CD21-4612-9B5F-924D82680DD8}" srcOrd="0" destOrd="0" presId="urn:microsoft.com/office/officeart/2005/8/layout/orgChart1"/>
    <dgm:cxn modelId="{0E23F4DE-D761-42CE-9E72-2AC216AE75DA}" type="presParOf" srcId="{408E9186-D87F-4BE0-9BAA-1111CD391DCE}" destId="{655F0303-6C98-45A7-AFCD-4E8B03588E8B}" srcOrd="1" destOrd="0" presId="urn:microsoft.com/office/officeart/2005/8/layout/orgChart1"/>
    <dgm:cxn modelId="{AEE5CAB2-A55A-4ECD-BB20-90C7DADEC3DC}" type="presParOf" srcId="{388AE8B7-4FCF-4757-9D67-9C7482258325}" destId="{1BA2FBB9-E77C-4351-BD63-CED53C57F38E}" srcOrd="1" destOrd="0" presId="urn:microsoft.com/office/officeart/2005/8/layout/orgChart1"/>
    <dgm:cxn modelId="{6AD63150-B7C7-427E-B7C9-7874A4C0799D}" type="presParOf" srcId="{388AE8B7-4FCF-4757-9D67-9C7482258325}" destId="{82D3B6D0-2C80-461D-BC3F-8565939756F3}" srcOrd="2" destOrd="0" presId="urn:microsoft.com/office/officeart/2005/8/layout/orgChart1"/>
    <dgm:cxn modelId="{0C3B6F2B-7CBD-4B6E-84D2-216BE2788657}" type="presParOf" srcId="{592588E7-ACB2-4E01-928A-0823C9CA5E40}" destId="{FA4E0F31-E1E0-4661-B49E-9C071FD4A216}" srcOrd="2" destOrd="0" presId="urn:microsoft.com/office/officeart/2005/8/layout/orgChart1"/>
    <dgm:cxn modelId="{ACB2B32E-F53E-4713-838F-FF3CCE94696C}" type="presParOf" srcId="{204EB5FF-AD89-49DC-B723-11AF7BE7AC67}" destId="{AC794A18-FBF9-431A-8CBB-14C16EBE103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16737A-ED9D-4067-8B99-12F327692664}" type="doc">
      <dgm:prSet loTypeId="urn:microsoft.com/office/officeart/2005/8/layout/cycle7" loCatId="cycle" qsTypeId="urn:microsoft.com/office/officeart/2005/8/quickstyle/simple1" qsCatId="simple" csTypeId="urn:microsoft.com/office/officeart/2005/8/colors/accent1_2" csCatId="accent1" phldr="1"/>
      <dgm:spPr/>
      <dgm:t>
        <a:bodyPr/>
        <a:lstStyle/>
        <a:p>
          <a:pPr rtl="1"/>
          <a:endParaRPr lang="ar-SA"/>
        </a:p>
      </dgm:t>
    </dgm:pt>
    <dgm:pt modelId="{C92B8C9F-4944-4CAD-BC45-1D08CA3F68AB}">
      <dgm:prSet phldrT="[نص]" custT="1"/>
      <dgm:spPr/>
      <dgm:t>
        <a:bodyPr/>
        <a:lstStyle/>
        <a:p>
          <a:pPr rtl="1"/>
          <a:r>
            <a:rPr lang="ar-SA" sz="2800" b="1" dirty="0" smtClean="0">
              <a:solidFill>
                <a:srgbClr val="FF0000"/>
              </a:solidFill>
            </a:rPr>
            <a:t>المنا</a:t>
          </a:r>
          <a:r>
            <a:rPr lang="ar-EG" sz="2800" b="1" dirty="0" err="1" smtClean="0">
              <a:solidFill>
                <a:srgbClr val="FF0000"/>
              </a:solidFill>
            </a:rPr>
            <a:t>دى</a:t>
          </a:r>
          <a:endParaRPr lang="ar-SA" sz="2800" b="1" dirty="0">
            <a:solidFill>
              <a:srgbClr val="FF0000"/>
            </a:solidFill>
          </a:endParaRPr>
        </a:p>
      </dgm:t>
    </dgm:pt>
    <dgm:pt modelId="{A79D43B4-2749-4FCE-B3E9-3CF50154A463}" type="parTrans" cxnId="{6361F469-4009-4BAB-AA33-5190001A2C34}">
      <dgm:prSet/>
      <dgm:spPr/>
      <dgm:t>
        <a:bodyPr/>
        <a:lstStyle/>
        <a:p>
          <a:pPr rtl="1"/>
          <a:endParaRPr lang="ar-SA"/>
        </a:p>
      </dgm:t>
    </dgm:pt>
    <dgm:pt modelId="{A4FED64B-8AC7-4900-AD69-9207D18140A3}" type="sibTrans" cxnId="{6361F469-4009-4BAB-AA33-5190001A2C34}">
      <dgm:prSet/>
      <dgm:spPr/>
      <dgm:t>
        <a:bodyPr/>
        <a:lstStyle/>
        <a:p>
          <a:pPr rtl="1"/>
          <a:endParaRPr lang="ar-SA"/>
        </a:p>
      </dgm:t>
    </dgm:pt>
    <dgm:pt modelId="{926C02E3-EACC-4384-8C0A-CB48CB46E02A}">
      <dgm:prSet phldrT="[نص]" custT="1"/>
      <dgm:spPr/>
      <dgm:t>
        <a:bodyPr/>
        <a:lstStyle/>
        <a:p>
          <a:pPr rtl="1"/>
          <a:r>
            <a:rPr lang="ar-EG" sz="2400" b="1" dirty="0" smtClean="0">
              <a:solidFill>
                <a:srgbClr val="7030A0"/>
              </a:solidFill>
              <a:latin typeface="Traditional Arabic" panose="02020603050405020304" pitchFamily="18" charset="-78"/>
              <a:cs typeface="Traditional Arabic" panose="02020603050405020304" pitchFamily="18" charset="-78"/>
            </a:rPr>
            <a:t>منادى مبني على الضم </a:t>
          </a:r>
        </a:p>
        <a:p>
          <a:pPr rtl="1"/>
          <a:r>
            <a:rPr lang="ar-EG" sz="2400" b="1" dirty="0" smtClean="0">
              <a:solidFill>
                <a:srgbClr val="7030A0"/>
              </a:solidFill>
              <a:latin typeface="Traditional Arabic" panose="02020603050405020304" pitchFamily="18" charset="-78"/>
              <a:cs typeface="Traditional Arabic" panose="02020603050405020304" pitchFamily="18" charset="-78"/>
            </a:rPr>
            <a:t>في محل نصب منادى</a:t>
          </a:r>
          <a:endParaRPr lang="ar-SA" sz="2400" b="1" dirty="0">
            <a:solidFill>
              <a:srgbClr val="7030A0"/>
            </a:solidFill>
            <a:latin typeface="Traditional Arabic" panose="02020603050405020304" pitchFamily="18" charset="-78"/>
            <a:cs typeface="Traditional Arabic" panose="02020603050405020304" pitchFamily="18" charset="-78"/>
          </a:endParaRPr>
        </a:p>
      </dgm:t>
    </dgm:pt>
    <dgm:pt modelId="{BC2CD6E2-F8E2-41BB-B6C5-F1DA04D7514D}" type="parTrans" cxnId="{F304C484-BC4E-4DBB-9BE4-F32A14E9E70A}">
      <dgm:prSet/>
      <dgm:spPr/>
      <dgm:t>
        <a:bodyPr/>
        <a:lstStyle/>
        <a:p>
          <a:pPr rtl="1"/>
          <a:endParaRPr lang="ar-SA"/>
        </a:p>
      </dgm:t>
    </dgm:pt>
    <dgm:pt modelId="{479F52BF-F831-4C3F-AD9B-8A4830BB0A19}" type="sibTrans" cxnId="{F304C484-BC4E-4DBB-9BE4-F32A14E9E70A}">
      <dgm:prSet/>
      <dgm:spPr/>
      <dgm:t>
        <a:bodyPr/>
        <a:lstStyle/>
        <a:p>
          <a:pPr rtl="1"/>
          <a:endParaRPr lang="ar-SA"/>
        </a:p>
      </dgm:t>
    </dgm:pt>
    <dgm:pt modelId="{361D52FE-C30C-4947-8A97-1D7C22A9BB08}">
      <dgm:prSet phldrT="[نص]" custT="1"/>
      <dgm:spPr/>
      <dgm:t>
        <a:bodyPr/>
        <a:lstStyle/>
        <a:p>
          <a:pPr rtl="1"/>
          <a:r>
            <a:rPr lang="ar-SA" sz="3600" b="1" dirty="0" smtClean="0">
              <a:solidFill>
                <a:srgbClr val="7030A0"/>
              </a:solidFill>
              <a:latin typeface="Traditional Arabic" panose="02020603050405020304" pitchFamily="18" charset="-78"/>
              <a:cs typeface="Traditional Arabic" panose="02020603050405020304" pitchFamily="18" charset="-78"/>
            </a:rPr>
            <a:t>منا</a:t>
          </a:r>
          <a:r>
            <a:rPr lang="ar-EG" sz="3600" b="1" dirty="0" err="1" smtClean="0">
              <a:solidFill>
                <a:srgbClr val="7030A0"/>
              </a:solidFill>
              <a:latin typeface="Traditional Arabic" panose="02020603050405020304" pitchFamily="18" charset="-78"/>
              <a:cs typeface="Traditional Arabic" panose="02020603050405020304" pitchFamily="18" charset="-78"/>
            </a:rPr>
            <a:t>دى</a:t>
          </a:r>
          <a:r>
            <a:rPr lang="ar-EG" sz="3600" b="1" dirty="0" smtClean="0">
              <a:solidFill>
                <a:srgbClr val="7030A0"/>
              </a:solidFill>
              <a:latin typeface="Traditional Arabic" panose="02020603050405020304" pitchFamily="18" charset="-78"/>
              <a:cs typeface="Traditional Arabic" panose="02020603050405020304" pitchFamily="18" charset="-78"/>
            </a:rPr>
            <a:t> منصوب (معرب)</a:t>
          </a:r>
          <a:endParaRPr lang="ar-SA" sz="3600" b="1" dirty="0">
            <a:solidFill>
              <a:srgbClr val="7030A0"/>
            </a:solidFill>
            <a:latin typeface="Traditional Arabic" panose="02020603050405020304" pitchFamily="18" charset="-78"/>
            <a:cs typeface="Traditional Arabic" panose="02020603050405020304" pitchFamily="18" charset="-78"/>
          </a:endParaRPr>
        </a:p>
      </dgm:t>
    </dgm:pt>
    <dgm:pt modelId="{FEF59DCA-B81C-413E-B0CF-5922723C7280}" type="sibTrans" cxnId="{26F2F3AF-58B2-4E83-BF6C-2B305491EE67}">
      <dgm:prSet/>
      <dgm:spPr>
        <a:noFill/>
      </dgm:spPr>
      <dgm:t>
        <a:bodyPr/>
        <a:lstStyle/>
        <a:p>
          <a:pPr rtl="1"/>
          <a:endParaRPr lang="ar-SA" dirty="0"/>
        </a:p>
      </dgm:t>
    </dgm:pt>
    <dgm:pt modelId="{DE6B307D-C194-4B6C-BDE6-28071D906E4D}" type="parTrans" cxnId="{26F2F3AF-58B2-4E83-BF6C-2B305491EE67}">
      <dgm:prSet/>
      <dgm:spPr/>
      <dgm:t>
        <a:bodyPr/>
        <a:lstStyle/>
        <a:p>
          <a:pPr rtl="1"/>
          <a:endParaRPr lang="ar-SA"/>
        </a:p>
      </dgm:t>
    </dgm:pt>
    <dgm:pt modelId="{CE75B1B6-E5BA-4BC9-9BC0-4C472CB9DC73}" type="pres">
      <dgm:prSet presAssocID="{0A16737A-ED9D-4067-8B99-12F327692664}" presName="Name0" presStyleCnt="0">
        <dgm:presLayoutVars>
          <dgm:dir/>
          <dgm:resizeHandles val="exact"/>
        </dgm:presLayoutVars>
      </dgm:prSet>
      <dgm:spPr/>
    </dgm:pt>
    <dgm:pt modelId="{3295F411-1C4F-4A85-8BB4-46DAA33C5CBD}" type="pres">
      <dgm:prSet presAssocID="{C92B8C9F-4944-4CAD-BC45-1D08CA3F68AB}" presName="node" presStyleLbl="node1" presStyleIdx="0" presStyleCnt="3" custScaleY="34991" custRadScaleRad="114141" custRadScaleInc="3425">
        <dgm:presLayoutVars>
          <dgm:bulletEnabled val="1"/>
        </dgm:presLayoutVars>
      </dgm:prSet>
      <dgm:spPr/>
      <dgm:t>
        <a:bodyPr/>
        <a:lstStyle/>
        <a:p>
          <a:pPr rtl="1"/>
          <a:endParaRPr lang="ar-SA"/>
        </a:p>
      </dgm:t>
    </dgm:pt>
    <dgm:pt modelId="{544CBBAA-1A58-43DC-A04B-E43D190D5339}" type="pres">
      <dgm:prSet presAssocID="{A4FED64B-8AC7-4900-AD69-9207D18140A3}" presName="sibTrans" presStyleLbl="sibTrans2D1" presStyleIdx="0" presStyleCnt="3" custFlipVert="0" custFlipHor="0" custScaleX="125278" custScaleY="63386" custLinFactNeighborX="-96044" custLinFactNeighborY="9775"/>
      <dgm:spPr/>
    </dgm:pt>
    <dgm:pt modelId="{C6B1CC6D-CB46-4D5E-9771-9AD175B19272}" type="pres">
      <dgm:prSet presAssocID="{A4FED64B-8AC7-4900-AD69-9207D18140A3}" presName="connectorText" presStyleLbl="sibTrans2D1" presStyleIdx="0" presStyleCnt="3"/>
      <dgm:spPr/>
    </dgm:pt>
    <dgm:pt modelId="{095AD287-CC12-4C25-A5A9-D2163AC19ECD}" type="pres">
      <dgm:prSet presAssocID="{361D52FE-C30C-4947-8A97-1D7C22A9BB08}" presName="node" presStyleLbl="node1" presStyleIdx="1" presStyleCnt="3" custScaleY="47475" custRadScaleRad="117908" custRadScaleInc="-118956">
        <dgm:presLayoutVars>
          <dgm:bulletEnabled val="1"/>
        </dgm:presLayoutVars>
      </dgm:prSet>
      <dgm:spPr/>
      <dgm:t>
        <a:bodyPr/>
        <a:lstStyle/>
        <a:p>
          <a:pPr rtl="1"/>
          <a:endParaRPr lang="ar-SA"/>
        </a:p>
      </dgm:t>
    </dgm:pt>
    <dgm:pt modelId="{99F8CB8A-F338-4E19-B48D-CA2748CD38E1}" type="pres">
      <dgm:prSet presAssocID="{FEF59DCA-B81C-413E-B0CF-5922723C7280}" presName="sibTrans" presStyleLbl="sibTrans2D1" presStyleIdx="1" presStyleCnt="3" custScaleX="99110" custScaleY="441448" custLinFactY="37645" custLinFactNeighborX="72283" custLinFactNeighborY="100000"/>
      <dgm:spPr/>
      <dgm:t>
        <a:bodyPr/>
        <a:lstStyle/>
        <a:p>
          <a:pPr rtl="1"/>
          <a:endParaRPr lang="ar-SA"/>
        </a:p>
      </dgm:t>
    </dgm:pt>
    <dgm:pt modelId="{12A7A581-E79C-4333-A5A3-90E3D2484AB5}" type="pres">
      <dgm:prSet presAssocID="{FEF59DCA-B81C-413E-B0CF-5922723C7280}" presName="connectorText" presStyleLbl="sibTrans2D1" presStyleIdx="1" presStyleCnt="3"/>
      <dgm:spPr/>
    </dgm:pt>
    <dgm:pt modelId="{86808554-EEC1-4618-AA7E-CF82423BEC65}" type="pres">
      <dgm:prSet presAssocID="{926C02E3-EACC-4384-8C0A-CB48CB46E02A}" presName="node" presStyleLbl="node1" presStyleIdx="2" presStyleCnt="3" custScaleY="68442" custRadScaleRad="119004" custRadScaleInc="118183">
        <dgm:presLayoutVars>
          <dgm:bulletEnabled val="1"/>
        </dgm:presLayoutVars>
      </dgm:prSet>
      <dgm:spPr/>
    </dgm:pt>
    <dgm:pt modelId="{9E69E063-669D-4306-84E3-ED590FFBE254}" type="pres">
      <dgm:prSet presAssocID="{479F52BF-F831-4C3F-AD9B-8A4830BB0A19}" presName="sibTrans" presStyleLbl="sibTrans2D1" presStyleIdx="2" presStyleCnt="3" custScaleX="116952" custScaleY="64655" custLinFactNeighborX="74215" custLinFactNeighborY="20250"/>
      <dgm:spPr/>
    </dgm:pt>
    <dgm:pt modelId="{B40489B8-8988-4176-8FFF-23C82FB72050}" type="pres">
      <dgm:prSet presAssocID="{479F52BF-F831-4C3F-AD9B-8A4830BB0A19}" presName="connectorText" presStyleLbl="sibTrans2D1" presStyleIdx="2" presStyleCnt="3"/>
      <dgm:spPr/>
    </dgm:pt>
  </dgm:ptLst>
  <dgm:cxnLst>
    <dgm:cxn modelId="{F304C484-BC4E-4DBB-9BE4-F32A14E9E70A}" srcId="{0A16737A-ED9D-4067-8B99-12F327692664}" destId="{926C02E3-EACC-4384-8C0A-CB48CB46E02A}" srcOrd="2" destOrd="0" parTransId="{BC2CD6E2-F8E2-41BB-B6C5-F1DA04D7514D}" sibTransId="{479F52BF-F831-4C3F-AD9B-8A4830BB0A19}"/>
    <dgm:cxn modelId="{CC78808D-EFC4-4D15-A4D9-3998B390120D}" type="presOf" srcId="{FEF59DCA-B81C-413E-B0CF-5922723C7280}" destId="{12A7A581-E79C-4333-A5A3-90E3D2484AB5}" srcOrd="1" destOrd="0" presId="urn:microsoft.com/office/officeart/2005/8/layout/cycle7"/>
    <dgm:cxn modelId="{5FFEF9E3-4013-4779-B624-837656114637}" type="presOf" srcId="{C92B8C9F-4944-4CAD-BC45-1D08CA3F68AB}" destId="{3295F411-1C4F-4A85-8BB4-46DAA33C5CBD}" srcOrd="0" destOrd="0" presId="urn:microsoft.com/office/officeart/2005/8/layout/cycle7"/>
    <dgm:cxn modelId="{44141307-A110-4300-B0BF-30BC433404F5}" type="presOf" srcId="{A4FED64B-8AC7-4900-AD69-9207D18140A3}" destId="{544CBBAA-1A58-43DC-A04B-E43D190D5339}" srcOrd="0" destOrd="0" presId="urn:microsoft.com/office/officeart/2005/8/layout/cycle7"/>
    <dgm:cxn modelId="{3C2A53C9-7483-4C57-B53C-F3012187F944}" type="presOf" srcId="{FEF59DCA-B81C-413E-B0CF-5922723C7280}" destId="{99F8CB8A-F338-4E19-B48D-CA2748CD38E1}" srcOrd="0" destOrd="0" presId="urn:microsoft.com/office/officeart/2005/8/layout/cycle7"/>
    <dgm:cxn modelId="{7399916B-3836-46C1-8C37-53BF75CAE809}" type="presOf" srcId="{479F52BF-F831-4C3F-AD9B-8A4830BB0A19}" destId="{B40489B8-8988-4176-8FFF-23C82FB72050}" srcOrd="1" destOrd="0" presId="urn:microsoft.com/office/officeart/2005/8/layout/cycle7"/>
    <dgm:cxn modelId="{916EA7F0-A9BE-44CF-9361-32F953A74A74}" type="presOf" srcId="{479F52BF-F831-4C3F-AD9B-8A4830BB0A19}" destId="{9E69E063-669D-4306-84E3-ED590FFBE254}" srcOrd="0" destOrd="0" presId="urn:microsoft.com/office/officeart/2005/8/layout/cycle7"/>
    <dgm:cxn modelId="{5706E281-0B87-4625-B869-E496341B6911}" type="presOf" srcId="{361D52FE-C30C-4947-8A97-1D7C22A9BB08}" destId="{095AD287-CC12-4C25-A5A9-D2163AC19ECD}" srcOrd="0" destOrd="0" presId="urn:microsoft.com/office/officeart/2005/8/layout/cycle7"/>
    <dgm:cxn modelId="{6361F469-4009-4BAB-AA33-5190001A2C34}" srcId="{0A16737A-ED9D-4067-8B99-12F327692664}" destId="{C92B8C9F-4944-4CAD-BC45-1D08CA3F68AB}" srcOrd="0" destOrd="0" parTransId="{A79D43B4-2749-4FCE-B3E9-3CF50154A463}" sibTransId="{A4FED64B-8AC7-4900-AD69-9207D18140A3}"/>
    <dgm:cxn modelId="{1871BBCB-DD0B-4C75-A369-82C6B1B4F457}" type="presOf" srcId="{A4FED64B-8AC7-4900-AD69-9207D18140A3}" destId="{C6B1CC6D-CB46-4D5E-9771-9AD175B19272}" srcOrd="1" destOrd="0" presId="urn:microsoft.com/office/officeart/2005/8/layout/cycle7"/>
    <dgm:cxn modelId="{26F2F3AF-58B2-4E83-BF6C-2B305491EE67}" srcId="{0A16737A-ED9D-4067-8B99-12F327692664}" destId="{361D52FE-C30C-4947-8A97-1D7C22A9BB08}" srcOrd="1" destOrd="0" parTransId="{DE6B307D-C194-4B6C-BDE6-28071D906E4D}" sibTransId="{FEF59DCA-B81C-413E-B0CF-5922723C7280}"/>
    <dgm:cxn modelId="{96590531-E601-435A-ACD8-6D699E19EF37}" type="presOf" srcId="{0A16737A-ED9D-4067-8B99-12F327692664}" destId="{CE75B1B6-E5BA-4BC9-9BC0-4C472CB9DC73}" srcOrd="0" destOrd="0" presId="urn:microsoft.com/office/officeart/2005/8/layout/cycle7"/>
    <dgm:cxn modelId="{A1056A17-62B7-4C8B-9E0F-C0CC9D1EE9F2}" type="presOf" srcId="{926C02E3-EACC-4384-8C0A-CB48CB46E02A}" destId="{86808554-EEC1-4618-AA7E-CF82423BEC65}" srcOrd="0" destOrd="0" presId="urn:microsoft.com/office/officeart/2005/8/layout/cycle7"/>
    <dgm:cxn modelId="{797D4919-1F01-40F0-A0A8-72FF6EE1F480}" type="presParOf" srcId="{CE75B1B6-E5BA-4BC9-9BC0-4C472CB9DC73}" destId="{3295F411-1C4F-4A85-8BB4-46DAA33C5CBD}" srcOrd="0" destOrd="0" presId="urn:microsoft.com/office/officeart/2005/8/layout/cycle7"/>
    <dgm:cxn modelId="{900AA91D-F6E9-415B-AEA1-254DA4269E7A}" type="presParOf" srcId="{CE75B1B6-E5BA-4BC9-9BC0-4C472CB9DC73}" destId="{544CBBAA-1A58-43DC-A04B-E43D190D5339}" srcOrd="1" destOrd="0" presId="urn:microsoft.com/office/officeart/2005/8/layout/cycle7"/>
    <dgm:cxn modelId="{CA795CD6-7A84-48BA-9591-45E769AA46D8}" type="presParOf" srcId="{544CBBAA-1A58-43DC-A04B-E43D190D5339}" destId="{C6B1CC6D-CB46-4D5E-9771-9AD175B19272}" srcOrd="0" destOrd="0" presId="urn:microsoft.com/office/officeart/2005/8/layout/cycle7"/>
    <dgm:cxn modelId="{F510E900-57D2-4C72-86FD-7583445AE2C7}" type="presParOf" srcId="{CE75B1B6-E5BA-4BC9-9BC0-4C472CB9DC73}" destId="{095AD287-CC12-4C25-A5A9-D2163AC19ECD}" srcOrd="2" destOrd="0" presId="urn:microsoft.com/office/officeart/2005/8/layout/cycle7"/>
    <dgm:cxn modelId="{6D0FBD27-6143-490F-9434-2DDD74444D42}" type="presParOf" srcId="{CE75B1B6-E5BA-4BC9-9BC0-4C472CB9DC73}" destId="{99F8CB8A-F338-4E19-B48D-CA2748CD38E1}" srcOrd="3" destOrd="0" presId="urn:microsoft.com/office/officeart/2005/8/layout/cycle7"/>
    <dgm:cxn modelId="{8C22D185-9D09-4A34-884F-54A861282ADA}" type="presParOf" srcId="{99F8CB8A-F338-4E19-B48D-CA2748CD38E1}" destId="{12A7A581-E79C-4333-A5A3-90E3D2484AB5}" srcOrd="0" destOrd="0" presId="urn:microsoft.com/office/officeart/2005/8/layout/cycle7"/>
    <dgm:cxn modelId="{0AEE43A3-EB2D-4115-927E-1D2FAD48DED6}" type="presParOf" srcId="{CE75B1B6-E5BA-4BC9-9BC0-4C472CB9DC73}" destId="{86808554-EEC1-4618-AA7E-CF82423BEC65}" srcOrd="4" destOrd="0" presId="urn:microsoft.com/office/officeart/2005/8/layout/cycle7"/>
    <dgm:cxn modelId="{90D9B209-7022-4C64-8181-213642EFAA1B}" type="presParOf" srcId="{CE75B1B6-E5BA-4BC9-9BC0-4C472CB9DC73}" destId="{9E69E063-669D-4306-84E3-ED590FFBE254}" srcOrd="5" destOrd="0" presId="urn:microsoft.com/office/officeart/2005/8/layout/cycle7"/>
    <dgm:cxn modelId="{7E5E2C3F-E177-4760-A480-3A8157C039D0}" type="presParOf" srcId="{9E69E063-669D-4306-84E3-ED590FFBE254}" destId="{B40489B8-8988-4176-8FFF-23C82FB72050}"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2700C-6BC8-4319-88AF-C6D7B26E168A}">
      <dsp:nvSpPr>
        <dsp:cNvPr id="0" name=""/>
        <dsp:cNvSpPr/>
      </dsp:nvSpPr>
      <dsp:spPr>
        <a:xfrm>
          <a:off x="5516975" y="4341774"/>
          <a:ext cx="250710" cy="1094341"/>
        </a:xfrm>
        <a:custGeom>
          <a:avLst/>
          <a:gdLst/>
          <a:ahLst/>
          <a:cxnLst/>
          <a:rect l="0" t="0" r="0" b="0"/>
          <a:pathLst>
            <a:path>
              <a:moveTo>
                <a:pt x="250710" y="0"/>
              </a:moveTo>
              <a:lnTo>
                <a:pt x="250710" y="1094341"/>
              </a:lnTo>
              <a:lnTo>
                <a:pt x="0" y="109434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B04954-B8D7-4A67-BCEF-41C196049B51}">
      <dsp:nvSpPr>
        <dsp:cNvPr id="0" name=""/>
        <dsp:cNvSpPr/>
      </dsp:nvSpPr>
      <dsp:spPr>
        <a:xfrm>
          <a:off x="5687119" y="2487895"/>
          <a:ext cx="91440" cy="485857"/>
        </a:xfrm>
        <a:custGeom>
          <a:avLst/>
          <a:gdLst/>
          <a:ahLst/>
          <a:cxnLst/>
          <a:rect l="0" t="0" r="0" b="0"/>
          <a:pathLst>
            <a:path>
              <a:moveTo>
                <a:pt x="45720" y="0"/>
              </a:moveTo>
              <a:lnTo>
                <a:pt x="45720" y="269994"/>
              </a:lnTo>
              <a:lnTo>
                <a:pt x="80566" y="269994"/>
              </a:lnTo>
              <a:lnTo>
                <a:pt x="80566" y="4858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953553-8446-4F06-A88A-ED8959811E9E}">
      <dsp:nvSpPr>
        <dsp:cNvPr id="0" name=""/>
        <dsp:cNvSpPr/>
      </dsp:nvSpPr>
      <dsp:spPr>
        <a:xfrm>
          <a:off x="4489053" y="1028245"/>
          <a:ext cx="1243786" cy="431727"/>
        </a:xfrm>
        <a:custGeom>
          <a:avLst/>
          <a:gdLst/>
          <a:ahLst/>
          <a:cxnLst/>
          <a:rect l="0" t="0" r="0" b="0"/>
          <a:pathLst>
            <a:path>
              <a:moveTo>
                <a:pt x="0" y="0"/>
              </a:moveTo>
              <a:lnTo>
                <a:pt x="0" y="215863"/>
              </a:lnTo>
              <a:lnTo>
                <a:pt x="1243786" y="215863"/>
              </a:lnTo>
              <a:lnTo>
                <a:pt x="1243786" y="4317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B43080-A63F-4509-98B2-D94D115FD061}">
      <dsp:nvSpPr>
        <dsp:cNvPr id="0" name=""/>
        <dsp:cNvSpPr/>
      </dsp:nvSpPr>
      <dsp:spPr>
        <a:xfrm>
          <a:off x="3054648" y="2487895"/>
          <a:ext cx="190617" cy="1084828"/>
        </a:xfrm>
        <a:custGeom>
          <a:avLst/>
          <a:gdLst/>
          <a:ahLst/>
          <a:cxnLst/>
          <a:rect l="0" t="0" r="0" b="0"/>
          <a:pathLst>
            <a:path>
              <a:moveTo>
                <a:pt x="190617" y="0"/>
              </a:moveTo>
              <a:lnTo>
                <a:pt x="190617" y="1084828"/>
              </a:lnTo>
              <a:lnTo>
                <a:pt x="0" y="10848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66B6E2-91FC-46C9-9441-B18FE804419F}">
      <dsp:nvSpPr>
        <dsp:cNvPr id="0" name=""/>
        <dsp:cNvSpPr/>
      </dsp:nvSpPr>
      <dsp:spPr>
        <a:xfrm>
          <a:off x="3245266" y="1028245"/>
          <a:ext cx="1243786" cy="431727"/>
        </a:xfrm>
        <a:custGeom>
          <a:avLst/>
          <a:gdLst/>
          <a:ahLst/>
          <a:cxnLst/>
          <a:rect l="0" t="0" r="0" b="0"/>
          <a:pathLst>
            <a:path>
              <a:moveTo>
                <a:pt x="1243786" y="0"/>
              </a:moveTo>
              <a:lnTo>
                <a:pt x="1243786" y="215863"/>
              </a:lnTo>
              <a:lnTo>
                <a:pt x="0" y="215863"/>
              </a:lnTo>
              <a:lnTo>
                <a:pt x="0" y="4317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99D656-C8F2-48C2-BA7A-F104938A9431}">
      <dsp:nvSpPr>
        <dsp:cNvPr id="0" name=""/>
        <dsp:cNvSpPr/>
      </dsp:nvSpPr>
      <dsp:spPr>
        <a:xfrm>
          <a:off x="2954303" y="323"/>
          <a:ext cx="3069499" cy="102792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rtl="0" eaLnBrk="1" latinLnBrk="0">
            <a:lnSpc>
              <a:spcPct val="90000"/>
            </a:lnSpc>
            <a:spcBef>
              <a:spcPct val="0"/>
            </a:spcBef>
            <a:spcAft>
              <a:spcPct val="35000"/>
            </a:spcAft>
          </a:pPr>
          <a:r>
            <a:rPr lang="ar-SA" sz="4000" b="1" kern="1200" dirty="0" smtClean="0">
              <a:solidFill>
                <a:srgbClr val="CC0000"/>
              </a:solidFill>
              <a:latin typeface="Traditional Arabic" pitchFamily="2" charset="-78"/>
              <a:cs typeface="Traditional Arabic" pitchFamily="2" charset="-78"/>
            </a:rPr>
            <a:t>أنواع الطباق</a:t>
          </a:r>
          <a:endParaRPr lang="en-GB" sz="4000" b="1" kern="1200" dirty="0" smtClean="0">
            <a:solidFill>
              <a:srgbClr val="CC0000"/>
            </a:solidFill>
            <a:latin typeface="Traditional Arabic" pitchFamily="2" charset="-78"/>
            <a:cs typeface="Traditional Arabic" pitchFamily="2" charset="-78"/>
          </a:endParaRPr>
        </a:p>
      </dsp:txBody>
      <dsp:txXfrm>
        <a:off x="2954303" y="323"/>
        <a:ext cx="3069499" cy="1027922"/>
      </dsp:txXfrm>
    </dsp:sp>
    <dsp:sp modelId="{811D390D-F884-461B-8C74-1C21743C722F}">
      <dsp:nvSpPr>
        <dsp:cNvPr id="0" name=""/>
        <dsp:cNvSpPr/>
      </dsp:nvSpPr>
      <dsp:spPr>
        <a:xfrm>
          <a:off x="2217344" y="1459973"/>
          <a:ext cx="2055844" cy="102792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طباق السلب</a:t>
          </a:r>
          <a:endParaRPr lang="en-GB" sz="3600" b="1" kern="1200" dirty="0" smtClean="0">
            <a:effectLst/>
            <a:latin typeface="Traditional Arabic" pitchFamily="2" charset="-78"/>
            <a:cs typeface="Traditional Arabic" pitchFamily="2" charset="-78"/>
          </a:endParaRPr>
        </a:p>
      </dsp:txBody>
      <dsp:txXfrm>
        <a:off x="2217344" y="1459973"/>
        <a:ext cx="2055844" cy="1027922"/>
      </dsp:txXfrm>
    </dsp:sp>
    <dsp:sp modelId="{A3CBA095-76A1-44B7-BBD2-C01D4465AB9F}">
      <dsp:nvSpPr>
        <dsp:cNvPr id="0" name=""/>
        <dsp:cNvSpPr/>
      </dsp:nvSpPr>
      <dsp:spPr>
        <a:xfrm>
          <a:off x="998804" y="2888723"/>
          <a:ext cx="2055844" cy="136800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بإثبات أحدهما ونفي الآخر</a:t>
          </a:r>
          <a:endParaRPr lang="en-GB" sz="3600" b="1" kern="1200" dirty="0" smtClean="0">
            <a:effectLst/>
            <a:latin typeface="Traditional Arabic" pitchFamily="2" charset="-78"/>
            <a:cs typeface="Traditional Arabic" pitchFamily="2" charset="-78"/>
          </a:endParaRPr>
        </a:p>
      </dsp:txBody>
      <dsp:txXfrm>
        <a:off x="998804" y="2888723"/>
        <a:ext cx="2055844" cy="1368000"/>
      </dsp:txXfrm>
    </dsp:sp>
    <dsp:sp modelId="{34C9C3A0-EDD8-4805-B17F-C48D79862151}">
      <dsp:nvSpPr>
        <dsp:cNvPr id="0" name=""/>
        <dsp:cNvSpPr/>
      </dsp:nvSpPr>
      <dsp:spPr>
        <a:xfrm>
          <a:off x="4704916" y="1459973"/>
          <a:ext cx="2055844" cy="102792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طباق الإيجاب</a:t>
          </a:r>
          <a:endParaRPr lang="en-GB" sz="3600" b="1" kern="1200" dirty="0" smtClean="0">
            <a:effectLst/>
            <a:latin typeface="Traditional Arabic" pitchFamily="2" charset="-78"/>
            <a:cs typeface="Traditional Arabic" pitchFamily="2" charset="-78"/>
          </a:endParaRPr>
        </a:p>
      </dsp:txBody>
      <dsp:txXfrm>
        <a:off x="4704916" y="1459973"/>
        <a:ext cx="2055844" cy="1027922"/>
      </dsp:txXfrm>
    </dsp:sp>
    <dsp:sp modelId="{235190EE-95D2-441A-9BEF-9EB110633416}">
      <dsp:nvSpPr>
        <dsp:cNvPr id="0" name=""/>
        <dsp:cNvSpPr/>
      </dsp:nvSpPr>
      <dsp:spPr>
        <a:xfrm>
          <a:off x="4739763" y="2973753"/>
          <a:ext cx="2055844" cy="136802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بالإثبات لكلا الطرفين </a:t>
          </a:r>
          <a:endParaRPr lang="en-GB" sz="3600" b="1" kern="1200" dirty="0" smtClean="0">
            <a:effectLst/>
            <a:latin typeface="Traditional Arabic" pitchFamily="2" charset="-78"/>
            <a:cs typeface="Traditional Arabic" pitchFamily="2" charset="-78"/>
          </a:endParaRPr>
        </a:p>
      </dsp:txBody>
      <dsp:txXfrm>
        <a:off x="4739763" y="2973753"/>
        <a:ext cx="2055844" cy="1368020"/>
      </dsp:txXfrm>
    </dsp:sp>
    <dsp:sp modelId="{77AF8C2F-CD21-4612-9B5F-924D82680DD8}">
      <dsp:nvSpPr>
        <dsp:cNvPr id="0" name=""/>
        <dsp:cNvSpPr/>
      </dsp:nvSpPr>
      <dsp:spPr>
        <a:xfrm>
          <a:off x="3267716" y="4719371"/>
          <a:ext cx="2249258" cy="143348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بالنفي لكلا الطرفين </a:t>
          </a:r>
          <a:endParaRPr lang="en-GB" sz="3600" b="1" kern="1200" dirty="0" smtClean="0">
            <a:effectLst/>
            <a:latin typeface="Traditional Arabic" pitchFamily="2" charset="-78"/>
            <a:cs typeface="Traditional Arabic" pitchFamily="2" charset="-78"/>
          </a:endParaRPr>
        </a:p>
      </dsp:txBody>
      <dsp:txXfrm>
        <a:off x="3267716" y="4719371"/>
        <a:ext cx="2249258" cy="14334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95F411-1C4F-4A85-8BB4-46DAA33C5CBD}">
      <dsp:nvSpPr>
        <dsp:cNvPr id="0" name=""/>
        <dsp:cNvSpPr/>
      </dsp:nvSpPr>
      <dsp:spPr>
        <a:xfrm>
          <a:off x="2971519" y="325623"/>
          <a:ext cx="3433479" cy="60070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solidFill>
                <a:srgbClr val="FF0000"/>
              </a:solidFill>
            </a:rPr>
            <a:t>المنا</a:t>
          </a:r>
          <a:r>
            <a:rPr lang="ar-EG" sz="2800" b="1" kern="1200" dirty="0" err="1" smtClean="0">
              <a:solidFill>
                <a:srgbClr val="FF0000"/>
              </a:solidFill>
            </a:rPr>
            <a:t>دى</a:t>
          </a:r>
          <a:endParaRPr lang="ar-SA" sz="2800" b="1" kern="1200" dirty="0">
            <a:solidFill>
              <a:srgbClr val="FF0000"/>
            </a:solidFill>
          </a:endParaRPr>
        </a:p>
      </dsp:txBody>
      <dsp:txXfrm>
        <a:off x="2989113" y="343217"/>
        <a:ext cx="3398291" cy="565516"/>
      </dsp:txXfrm>
    </dsp:sp>
    <dsp:sp modelId="{544CBBAA-1A58-43DC-A04B-E43D190D5339}">
      <dsp:nvSpPr>
        <dsp:cNvPr id="0" name=""/>
        <dsp:cNvSpPr/>
      </dsp:nvSpPr>
      <dsp:spPr>
        <a:xfrm rot="1418072">
          <a:off x="4904256" y="1032236"/>
          <a:ext cx="800000" cy="380860"/>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rtl="1">
            <a:lnSpc>
              <a:spcPct val="90000"/>
            </a:lnSpc>
            <a:spcBef>
              <a:spcPct val="0"/>
            </a:spcBef>
            <a:spcAft>
              <a:spcPct val="35000"/>
            </a:spcAft>
          </a:pPr>
          <a:endParaRPr lang="ar-SA" sz="1700" kern="1200"/>
        </a:p>
      </dsp:txBody>
      <dsp:txXfrm>
        <a:off x="5018514" y="1108408"/>
        <a:ext cx="571484" cy="228516"/>
      </dsp:txXfrm>
    </dsp:sp>
    <dsp:sp modelId="{095AD287-CC12-4C25-A5A9-D2163AC19ECD}">
      <dsp:nvSpPr>
        <dsp:cNvPr id="0" name=""/>
        <dsp:cNvSpPr/>
      </dsp:nvSpPr>
      <dsp:spPr>
        <a:xfrm>
          <a:off x="5675024" y="1401537"/>
          <a:ext cx="3433479" cy="815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7030A0"/>
              </a:solidFill>
              <a:latin typeface="Traditional Arabic" panose="02020603050405020304" pitchFamily="18" charset="-78"/>
              <a:cs typeface="Traditional Arabic" panose="02020603050405020304" pitchFamily="18" charset="-78"/>
            </a:rPr>
            <a:t>منا</a:t>
          </a:r>
          <a:r>
            <a:rPr lang="ar-EG" sz="3600" b="1" kern="1200" dirty="0" err="1" smtClean="0">
              <a:solidFill>
                <a:srgbClr val="7030A0"/>
              </a:solidFill>
              <a:latin typeface="Traditional Arabic" panose="02020603050405020304" pitchFamily="18" charset="-78"/>
              <a:cs typeface="Traditional Arabic" panose="02020603050405020304" pitchFamily="18" charset="-78"/>
            </a:rPr>
            <a:t>دى</a:t>
          </a:r>
          <a:r>
            <a:rPr lang="ar-EG" sz="3600" b="1" kern="1200" dirty="0" smtClean="0">
              <a:solidFill>
                <a:srgbClr val="7030A0"/>
              </a:solidFill>
              <a:latin typeface="Traditional Arabic" panose="02020603050405020304" pitchFamily="18" charset="-78"/>
              <a:cs typeface="Traditional Arabic" panose="02020603050405020304" pitchFamily="18" charset="-78"/>
            </a:rPr>
            <a:t> منصوب (معرب)</a:t>
          </a:r>
          <a:endParaRPr lang="ar-SA" sz="3600" b="1" kern="1200" dirty="0">
            <a:solidFill>
              <a:srgbClr val="7030A0"/>
            </a:solidFill>
            <a:latin typeface="Traditional Arabic" panose="02020603050405020304" pitchFamily="18" charset="-78"/>
            <a:cs typeface="Traditional Arabic" panose="02020603050405020304" pitchFamily="18" charset="-78"/>
          </a:endParaRPr>
        </a:p>
      </dsp:txBody>
      <dsp:txXfrm>
        <a:off x="5698895" y="1425408"/>
        <a:ext cx="3385737" cy="767280"/>
      </dsp:txXfrm>
    </dsp:sp>
    <dsp:sp modelId="{99F8CB8A-F338-4E19-B48D-CA2748CD38E1}">
      <dsp:nvSpPr>
        <dsp:cNvPr id="0" name=""/>
        <dsp:cNvSpPr/>
      </dsp:nvSpPr>
      <dsp:spPr>
        <a:xfrm rot="10799979">
          <a:off x="4699388" y="1309878"/>
          <a:ext cx="632896" cy="2652479"/>
        </a:xfrm>
        <a:prstGeom prst="leftRightArrow">
          <a:avLst>
            <a:gd name="adj1" fmla="val 600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444750" rtl="1">
            <a:lnSpc>
              <a:spcPct val="90000"/>
            </a:lnSpc>
            <a:spcBef>
              <a:spcPct val="0"/>
            </a:spcBef>
            <a:spcAft>
              <a:spcPct val="35000"/>
            </a:spcAft>
          </a:pPr>
          <a:endParaRPr lang="ar-SA" sz="5500" kern="1200" dirty="0"/>
        </a:p>
      </dsp:txBody>
      <dsp:txXfrm rot="10800000">
        <a:off x="4889257" y="1840374"/>
        <a:ext cx="253158" cy="1591487"/>
      </dsp:txXfrm>
    </dsp:sp>
    <dsp:sp modelId="{86808554-EEC1-4618-AA7E-CF82423BEC65}">
      <dsp:nvSpPr>
        <dsp:cNvPr id="0" name=""/>
        <dsp:cNvSpPr/>
      </dsp:nvSpPr>
      <dsp:spPr>
        <a:xfrm>
          <a:off x="0" y="1221597"/>
          <a:ext cx="3433479" cy="11749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EG" sz="2400" b="1" kern="1200" dirty="0" smtClean="0">
              <a:solidFill>
                <a:srgbClr val="7030A0"/>
              </a:solidFill>
              <a:latin typeface="Traditional Arabic" panose="02020603050405020304" pitchFamily="18" charset="-78"/>
              <a:cs typeface="Traditional Arabic" panose="02020603050405020304" pitchFamily="18" charset="-78"/>
            </a:rPr>
            <a:t>منادى مبني على الضم </a:t>
          </a:r>
        </a:p>
        <a:p>
          <a:pPr lvl="0" algn="ctr" defTabSz="1066800" rtl="1">
            <a:lnSpc>
              <a:spcPct val="90000"/>
            </a:lnSpc>
            <a:spcBef>
              <a:spcPct val="0"/>
            </a:spcBef>
            <a:spcAft>
              <a:spcPct val="35000"/>
            </a:spcAft>
          </a:pPr>
          <a:r>
            <a:rPr lang="ar-EG" sz="2400" b="1" kern="1200" dirty="0" smtClean="0">
              <a:solidFill>
                <a:srgbClr val="7030A0"/>
              </a:solidFill>
              <a:latin typeface="Traditional Arabic" panose="02020603050405020304" pitchFamily="18" charset="-78"/>
              <a:cs typeface="Traditional Arabic" panose="02020603050405020304" pitchFamily="18" charset="-78"/>
            </a:rPr>
            <a:t>في محل نصب منادى</a:t>
          </a:r>
          <a:endParaRPr lang="ar-SA" sz="2400" b="1" kern="1200" dirty="0">
            <a:solidFill>
              <a:srgbClr val="7030A0"/>
            </a:solidFill>
            <a:latin typeface="Traditional Arabic" panose="02020603050405020304" pitchFamily="18" charset="-78"/>
            <a:cs typeface="Traditional Arabic" panose="02020603050405020304" pitchFamily="18" charset="-78"/>
          </a:endParaRPr>
        </a:p>
      </dsp:txBody>
      <dsp:txXfrm>
        <a:off x="34414" y="1256011"/>
        <a:ext cx="3364651" cy="1106142"/>
      </dsp:txXfrm>
    </dsp:sp>
    <dsp:sp modelId="{9E69E063-669D-4306-84E3-ED590FFBE254}">
      <dsp:nvSpPr>
        <dsp:cNvPr id="0" name=""/>
        <dsp:cNvSpPr/>
      </dsp:nvSpPr>
      <dsp:spPr>
        <a:xfrm rot="20297405">
          <a:off x="3663590" y="1001393"/>
          <a:ext cx="746832" cy="38848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rtl="1">
            <a:lnSpc>
              <a:spcPct val="90000"/>
            </a:lnSpc>
            <a:spcBef>
              <a:spcPct val="0"/>
            </a:spcBef>
            <a:spcAft>
              <a:spcPct val="35000"/>
            </a:spcAft>
          </a:pPr>
          <a:endParaRPr lang="ar-SA" sz="1700" kern="1200"/>
        </a:p>
      </dsp:txBody>
      <dsp:txXfrm>
        <a:off x="3780136" y="1079090"/>
        <a:ext cx="513741" cy="23309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8592EB0-ABE1-4D11-94B5-551FC52E676C}" type="datetimeFigureOut">
              <a:rPr lang="ar-SA" smtClean="0"/>
              <a:pPr/>
              <a:t>28/06/1437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CCEDE0E-E041-493B-A8F0-B67F4E9C5727}" type="slidenum">
              <a:rPr lang="ar-SA" smtClean="0"/>
              <a:pPr/>
              <a:t>‹#›</a:t>
            </a:fld>
            <a:endParaRPr lang="ar-SA"/>
          </a:p>
        </p:txBody>
      </p:sp>
    </p:spTree>
    <p:extLst>
      <p:ext uri="{BB962C8B-B14F-4D97-AF65-F5344CB8AC3E}">
        <p14:creationId xmlns:p14="http://schemas.microsoft.com/office/powerpoint/2010/main" val="126207737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عنصر نائب لصورة الشريحة 1"/>
          <p:cNvSpPr>
            <a:spLocks noGrp="1" noRot="1" noChangeAspect="1" noTextEdit="1"/>
          </p:cNvSpPr>
          <p:nvPr>
            <p:ph type="sldImg"/>
          </p:nvPr>
        </p:nvSpPr>
        <p:spPr>
          <a:ln/>
        </p:spPr>
      </p:sp>
      <p:sp>
        <p:nvSpPr>
          <p:cNvPr id="64515"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4516" name="عنصر نائب لرقم الشريحة 3"/>
          <p:cNvSpPr>
            <a:spLocks noGrp="1"/>
          </p:cNvSpPr>
          <p:nvPr>
            <p:ph type="sldNum" sz="quarter" idx="5"/>
          </p:nvPr>
        </p:nvSpPr>
        <p:spPr>
          <a:noFill/>
        </p:spPr>
        <p:txBody>
          <a:bodyPr/>
          <a:lstStyle/>
          <a:p>
            <a:fld id="{1DE937C2-972B-447F-9E85-4D0B61302788}" type="slidenum">
              <a:rPr lang="en-GB" smtClean="0">
                <a:latin typeface="Arial" pitchFamily="34" charset="0"/>
                <a:cs typeface="Arial" pitchFamily="34" charset="0"/>
              </a:rPr>
              <a:pPr/>
              <a:t>12</a:t>
            </a:fld>
            <a:endParaRPr lang="en-GB" smtClean="0">
              <a:latin typeface="Arial" pitchFamily="34" charset="0"/>
              <a:cs typeface="Arial" pitchFamily="34" charset="0"/>
            </a:endParaRPr>
          </a:p>
        </p:txBody>
      </p:sp>
    </p:spTree>
    <p:extLst>
      <p:ext uri="{BB962C8B-B14F-4D97-AF65-F5344CB8AC3E}">
        <p14:creationId xmlns:p14="http://schemas.microsoft.com/office/powerpoint/2010/main" val="1788048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عنصر نائب لصورة الشريحة 1"/>
          <p:cNvSpPr>
            <a:spLocks noGrp="1" noRot="1" noChangeAspect="1" noTextEdit="1"/>
          </p:cNvSpPr>
          <p:nvPr>
            <p:ph type="sldImg"/>
          </p:nvPr>
        </p:nvSpPr>
        <p:spPr>
          <a:ln/>
        </p:spPr>
      </p:sp>
      <p:sp>
        <p:nvSpPr>
          <p:cNvPr id="65539"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5540" name="عنصر نائب لرقم الشريحة 3"/>
          <p:cNvSpPr>
            <a:spLocks noGrp="1"/>
          </p:cNvSpPr>
          <p:nvPr>
            <p:ph type="sldNum" sz="quarter" idx="5"/>
          </p:nvPr>
        </p:nvSpPr>
        <p:spPr>
          <a:noFill/>
        </p:spPr>
        <p:txBody>
          <a:bodyPr/>
          <a:lstStyle/>
          <a:p>
            <a:fld id="{4FC9F6CA-8B4A-4F51-9F1F-2534DAAA139E}" type="slidenum">
              <a:rPr lang="en-GB" smtClean="0">
                <a:latin typeface="Arial" pitchFamily="34" charset="0"/>
                <a:cs typeface="Arial" pitchFamily="34" charset="0"/>
              </a:rPr>
              <a:pPr/>
              <a:t>13</a:t>
            </a:fld>
            <a:endParaRPr lang="en-GB" smtClean="0">
              <a:latin typeface="Arial" pitchFamily="34" charset="0"/>
              <a:cs typeface="Arial" pitchFamily="34" charset="0"/>
            </a:endParaRPr>
          </a:p>
        </p:txBody>
      </p:sp>
    </p:spTree>
    <p:extLst>
      <p:ext uri="{BB962C8B-B14F-4D97-AF65-F5344CB8AC3E}">
        <p14:creationId xmlns:p14="http://schemas.microsoft.com/office/powerpoint/2010/main" val="3266510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عنصر نائب لصورة الشريحة 1"/>
          <p:cNvSpPr>
            <a:spLocks noGrp="1" noRot="1" noChangeAspect="1" noTextEdit="1"/>
          </p:cNvSpPr>
          <p:nvPr>
            <p:ph type="sldImg"/>
          </p:nvPr>
        </p:nvSpPr>
        <p:spPr>
          <a:ln/>
        </p:spPr>
      </p:sp>
      <p:sp>
        <p:nvSpPr>
          <p:cNvPr id="66563"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6564" name="عنصر نائب لرقم الشريحة 3"/>
          <p:cNvSpPr>
            <a:spLocks noGrp="1"/>
          </p:cNvSpPr>
          <p:nvPr>
            <p:ph type="sldNum" sz="quarter" idx="5"/>
          </p:nvPr>
        </p:nvSpPr>
        <p:spPr>
          <a:noFill/>
        </p:spPr>
        <p:txBody>
          <a:bodyPr/>
          <a:lstStyle/>
          <a:p>
            <a:fld id="{9B7677B2-BD4F-49A9-A01C-D6C894F48260}" type="slidenum">
              <a:rPr lang="en-GB" smtClean="0">
                <a:latin typeface="Arial" pitchFamily="34" charset="0"/>
                <a:cs typeface="Arial" pitchFamily="34" charset="0"/>
              </a:rPr>
              <a:pPr/>
              <a:t>14</a:t>
            </a:fld>
            <a:endParaRPr lang="en-GB" smtClean="0">
              <a:latin typeface="Arial" pitchFamily="34" charset="0"/>
              <a:cs typeface="Arial" pitchFamily="34" charset="0"/>
            </a:endParaRPr>
          </a:p>
        </p:txBody>
      </p:sp>
    </p:spTree>
    <p:extLst>
      <p:ext uri="{BB962C8B-B14F-4D97-AF65-F5344CB8AC3E}">
        <p14:creationId xmlns:p14="http://schemas.microsoft.com/office/powerpoint/2010/main" val="963611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عنصر نائب لصورة الشريحة 1"/>
          <p:cNvSpPr>
            <a:spLocks noGrp="1" noRot="1" noChangeAspect="1" noTextEdit="1"/>
          </p:cNvSpPr>
          <p:nvPr>
            <p:ph type="sldImg"/>
          </p:nvPr>
        </p:nvSpPr>
        <p:spPr>
          <a:ln/>
        </p:spPr>
      </p:sp>
      <p:sp>
        <p:nvSpPr>
          <p:cNvPr id="67587"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7588" name="عنصر نائب لرقم الشريحة 3"/>
          <p:cNvSpPr>
            <a:spLocks noGrp="1"/>
          </p:cNvSpPr>
          <p:nvPr>
            <p:ph type="sldNum" sz="quarter" idx="5"/>
          </p:nvPr>
        </p:nvSpPr>
        <p:spPr>
          <a:noFill/>
        </p:spPr>
        <p:txBody>
          <a:bodyPr/>
          <a:lstStyle/>
          <a:p>
            <a:fld id="{9A533812-11EC-4C55-907C-B264D19BFB01}" type="slidenum">
              <a:rPr lang="en-GB" smtClean="0">
                <a:latin typeface="Arial" pitchFamily="34" charset="0"/>
                <a:cs typeface="Arial" pitchFamily="34" charset="0"/>
              </a:rPr>
              <a:pPr/>
              <a:t>15</a:t>
            </a:fld>
            <a:endParaRPr lang="en-GB" smtClean="0">
              <a:latin typeface="Arial" pitchFamily="34" charset="0"/>
              <a:cs typeface="Arial" pitchFamily="34" charset="0"/>
            </a:endParaRPr>
          </a:p>
        </p:txBody>
      </p:sp>
    </p:spTree>
    <p:extLst>
      <p:ext uri="{BB962C8B-B14F-4D97-AF65-F5344CB8AC3E}">
        <p14:creationId xmlns:p14="http://schemas.microsoft.com/office/powerpoint/2010/main" val="2737785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عنوان ونص فوق 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7813"/>
            <a:ext cx="8229600" cy="1143000"/>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sz="half" idx="1"/>
          </p:nvPr>
        </p:nvSpPr>
        <p:spPr>
          <a:xfrm>
            <a:off x="457200" y="1600200"/>
            <a:ext cx="8229600" cy="21891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57200" y="3941763"/>
            <a:ext cx="8229600" cy="218916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endParaRPr lang="en-GB"/>
          </a:p>
        </p:txBody>
      </p:sp>
      <p:sp>
        <p:nvSpPr>
          <p:cNvPr id="6" name="عنصر نائب للتذييل 2"/>
          <p:cNvSpPr>
            <a:spLocks noGrp="1"/>
          </p:cNvSpPr>
          <p:nvPr>
            <p:ph type="ftr" sz="quarter" idx="11"/>
          </p:nvPr>
        </p:nvSpPr>
        <p:spPr/>
        <p:txBody>
          <a:bodyPr/>
          <a:lstStyle>
            <a:lvl1pPr>
              <a:defRPr/>
            </a:lvl1pPr>
          </a:lstStyle>
          <a:p>
            <a:pPr>
              <a:defRPr/>
            </a:pPr>
            <a:endParaRPr lang="en-GB"/>
          </a:p>
        </p:txBody>
      </p:sp>
      <p:sp>
        <p:nvSpPr>
          <p:cNvPr id="7" name="عنصر نائب لرقم الشريحة 22"/>
          <p:cNvSpPr>
            <a:spLocks noGrp="1"/>
          </p:cNvSpPr>
          <p:nvPr>
            <p:ph type="sldNum" sz="quarter" idx="12"/>
          </p:nvPr>
        </p:nvSpPr>
        <p:spPr/>
        <p:txBody>
          <a:bodyPr/>
          <a:lstStyle>
            <a:lvl1pPr>
              <a:defRPr/>
            </a:lvl1pPr>
          </a:lstStyle>
          <a:p>
            <a:pPr>
              <a:defRPr/>
            </a:pPr>
            <a:fld id="{53C12D36-768F-412D-A20B-9861F8CCB93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5AAB3D1-517E-4305-9C73-FC5FB40C5306}" type="slidenum">
              <a:rPr lang="ar-SA" smtClean="0"/>
              <a:pPr/>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EC12D79F-0013-49F4-B500-3CC4107AF16C}" type="datetimeFigureOut">
              <a:rPr lang="ar-SA" smtClean="0"/>
              <a:pPr/>
              <a:t>28/06/1437</a:t>
            </a:fld>
            <a:endParaRPr lang="ar-SA"/>
          </a:p>
        </p:txBody>
      </p:sp>
      <p:sp>
        <p:nvSpPr>
          <p:cNvPr id="9" name="Slide Number Placeholder 8"/>
          <p:cNvSpPr>
            <a:spLocks noGrp="1"/>
          </p:cNvSpPr>
          <p:nvPr>
            <p:ph type="sldNum" sz="quarter" idx="11"/>
          </p:nvPr>
        </p:nvSpPr>
        <p:spPr/>
        <p:txBody>
          <a:bodyPr/>
          <a:lstStyle/>
          <a:p>
            <a:fld id="{A5AAB3D1-517E-4305-9C73-FC5FB40C5306}" type="slidenum">
              <a:rPr lang="ar-SA" smtClean="0"/>
              <a:pPr/>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5AAB3D1-517E-4305-9C73-FC5FB40C5306}" type="slidenum">
              <a:rPr lang="ar-SA" smtClean="0"/>
              <a:pPr/>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C12D79F-0013-49F4-B500-3CC4107AF16C}" type="datetimeFigureOut">
              <a:rPr lang="ar-SA" smtClean="0"/>
              <a:pPr/>
              <a:t>28/06/1437</a:t>
            </a:fld>
            <a:endParaRPr lang="ar-S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9552" y="476672"/>
            <a:ext cx="7543800" cy="2593975"/>
          </a:xfrm>
        </p:spPr>
        <p:txBody>
          <a:bodyPr/>
          <a:lstStyle/>
          <a:p>
            <a:pPr algn="ctr"/>
            <a:r>
              <a:rPr lang="ar-SA" dirty="0" smtClean="0">
                <a:solidFill>
                  <a:srgbClr val="FF0000"/>
                </a:solidFill>
              </a:rPr>
              <a:t>من خطب الملك عبدالعزيز</a:t>
            </a:r>
            <a:endParaRPr lang="ar-SA" dirty="0">
              <a:solidFill>
                <a:srgbClr val="FF0000"/>
              </a:solidFill>
            </a:endParaRPr>
          </a:p>
        </p:txBody>
      </p:sp>
      <p:sp>
        <p:nvSpPr>
          <p:cNvPr id="3" name="عنوان فرعي 2"/>
          <p:cNvSpPr>
            <a:spLocks noGrp="1"/>
          </p:cNvSpPr>
          <p:nvPr>
            <p:ph type="subTitle" idx="1"/>
          </p:nvPr>
        </p:nvSpPr>
        <p:spPr>
          <a:xfrm>
            <a:off x="395536" y="3501008"/>
            <a:ext cx="7848872" cy="1066800"/>
          </a:xfrm>
        </p:spPr>
        <p:txBody>
          <a:bodyPr>
            <a:noAutofit/>
          </a:bodyPr>
          <a:lstStyle/>
          <a:p>
            <a:pPr algn="ctr"/>
            <a:r>
              <a:rPr lang="ar-SA" sz="4400" b="1" dirty="0" smtClean="0">
                <a:solidFill>
                  <a:srgbClr val="FF0000"/>
                </a:solidFill>
              </a:rPr>
              <a:t>خطبته إلى أبنائه الطلاب في المعهد العلمي</a:t>
            </a:r>
            <a:endParaRPr lang="ar-SA" sz="4400" b="1" dirty="0">
              <a:solidFill>
                <a:srgbClr val="FF0000"/>
              </a:solidFill>
            </a:endParaRPr>
          </a:p>
        </p:txBody>
      </p:sp>
    </p:spTree>
    <p:extLst>
      <p:ext uri="{BB962C8B-B14F-4D97-AF65-F5344CB8AC3E}">
        <p14:creationId xmlns:p14="http://schemas.microsoft.com/office/powerpoint/2010/main" val="296684955"/>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0"/>
            <a:ext cx="7620000" cy="857232"/>
          </a:xfrm>
          <a:solidFill>
            <a:srgbClr val="FFFF00"/>
          </a:solidFill>
        </p:spPr>
        <p:txBody>
          <a:bodyPr/>
          <a:lstStyle/>
          <a:p>
            <a:pPr algn="ctr"/>
            <a:r>
              <a:rPr lang="ar-SA" b="1" dirty="0" smtClean="0">
                <a:solidFill>
                  <a:srgbClr val="FF0000"/>
                </a:solidFill>
              </a:rPr>
              <a:t>المعجم اللغوي</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167584825"/>
              </p:ext>
            </p:extLst>
          </p:nvPr>
        </p:nvGraphicFramePr>
        <p:xfrm>
          <a:off x="142844" y="928670"/>
          <a:ext cx="8258360" cy="5590975"/>
        </p:xfrm>
        <a:graphic>
          <a:graphicData uri="http://schemas.openxmlformats.org/drawingml/2006/table">
            <a:tbl>
              <a:tblPr rtl="1" firstRow="1" bandRow="1">
                <a:tableStyleId>{5C22544A-7EE6-4342-B048-85BDC9FD1C3A}</a:tableStyleId>
              </a:tblPr>
              <a:tblGrid>
                <a:gridCol w="1474045"/>
                <a:gridCol w="6784315"/>
              </a:tblGrid>
              <a:tr h="547841">
                <a:tc>
                  <a:txBody>
                    <a:bodyPr/>
                    <a:lstStyle/>
                    <a:p>
                      <a:pPr algn="ctr" rtl="1"/>
                      <a:r>
                        <a:rPr lang="ar-SA" dirty="0" smtClean="0"/>
                        <a:t>المفردة</a:t>
                      </a:r>
                      <a:endParaRPr lang="ar-SA" dirty="0"/>
                    </a:p>
                  </a:txBody>
                  <a:tcPr/>
                </a:tc>
                <a:tc>
                  <a:txBody>
                    <a:bodyPr/>
                    <a:lstStyle/>
                    <a:p>
                      <a:pPr algn="ctr" rtl="1"/>
                      <a:r>
                        <a:rPr lang="ar-SA" dirty="0" smtClean="0"/>
                        <a:t>معناها</a:t>
                      </a:r>
                      <a:endParaRPr lang="ar-SA" dirty="0"/>
                    </a:p>
                  </a:txBody>
                  <a:tcPr/>
                </a:tc>
              </a:tr>
              <a:tr h="1035643">
                <a:tc>
                  <a:txBody>
                    <a:bodyPr/>
                    <a:lstStyle/>
                    <a:p>
                      <a:pPr algn="ctr" rtl="1"/>
                      <a:r>
                        <a:rPr lang="ar-SA" sz="2800" b="1" dirty="0" smtClean="0">
                          <a:solidFill>
                            <a:srgbClr val="FF0000"/>
                          </a:solidFill>
                          <a:latin typeface="Traditional Arabic" pitchFamily="18" charset="-78"/>
                          <a:cs typeface="Traditional Arabic" pitchFamily="18" charset="-78"/>
                        </a:rPr>
                        <a:t>الغرس</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المغروس من الشجر.</a:t>
                      </a:r>
                      <a:r>
                        <a:rPr lang="ar-SA" sz="2400" b="1" baseline="0" dirty="0" smtClean="0">
                          <a:latin typeface="Traditional Arabic" pitchFamily="18" charset="-78"/>
                          <a:cs typeface="Traditional Arabic" pitchFamily="18" charset="-78"/>
                        </a:rPr>
                        <a:t> ويقال : نحن غرس يدك ، بمعنى نحن نتاج عملك وجهدك فينا .</a:t>
                      </a:r>
                      <a:endParaRPr lang="ar-SA" sz="2400" b="1" dirty="0">
                        <a:latin typeface="Traditional Arabic" pitchFamily="18" charset="-78"/>
                        <a:cs typeface="Traditional Arabic" pitchFamily="18" charset="-78"/>
                      </a:endParaRPr>
                    </a:p>
                  </a:txBody>
                  <a:tcPr/>
                </a:tc>
              </a:tr>
              <a:tr h="1485924">
                <a:tc>
                  <a:txBody>
                    <a:bodyPr/>
                    <a:lstStyle/>
                    <a:p>
                      <a:pPr algn="ctr" rtl="1"/>
                      <a:r>
                        <a:rPr lang="ar-SA" sz="2800" b="1" dirty="0" smtClean="0">
                          <a:solidFill>
                            <a:srgbClr val="FF0000"/>
                          </a:solidFill>
                          <a:latin typeface="Traditional Arabic" pitchFamily="18" charset="-78"/>
                          <a:cs typeface="Traditional Arabic" pitchFamily="18" charset="-78"/>
                        </a:rPr>
                        <a:t>عِوَج</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العوج : مضاد الاستقامة.</a:t>
                      </a:r>
                      <a:r>
                        <a:rPr lang="ar-SA" sz="2400" b="1" baseline="0" dirty="0" smtClean="0">
                          <a:latin typeface="Traditional Arabic" pitchFamily="18" charset="-78"/>
                          <a:cs typeface="Traditional Arabic" pitchFamily="18" charset="-78"/>
                        </a:rPr>
                        <a:t> خطة عوجاء ورأي أعوج؛ غير مستقيمين. ويقال: في العود عوج، وفي الرأي عوج. وقول غير ذي عوج: مستقيم سليم. وفي كتاب الله العزيز: </a:t>
                      </a:r>
                      <a:r>
                        <a:rPr lang="ar-SA" sz="2400" b="1" baseline="0" dirty="0" smtClean="0">
                          <a:latin typeface="Traditional Arabic" pitchFamily="18" charset="-78"/>
                          <a:cs typeface="Traditional Arabic" pitchFamily="18" charset="-78"/>
                          <a:sym typeface="AGA Arabesque"/>
                        </a:rPr>
                        <a:t> قرآنا عربيا غيرَ ذي عِوَجٍ لعلهم يتقون .</a:t>
                      </a:r>
                      <a:endParaRPr lang="ar-SA" sz="2400" b="1" dirty="0">
                        <a:latin typeface="Traditional Arabic" pitchFamily="18" charset="-78"/>
                        <a:cs typeface="Traditional Arabic" pitchFamily="18" charset="-78"/>
                      </a:endParaRPr>
                    </a:p>
                  </a:txBody>
                  <a:tcPr/>
                </a:tc>
              </a:tr>
              <a:tr h="1035643">
                <a:tc>
                  <a:txBody>
                    <a:bodyPr/>
                    <a:lstStyle/>
                    <a:p>
                      <a:pPr algn="ctr" rtl="1"/>
                      <a:r>
                        <a:rPr lang="ar-SA" sz="2800" b="1" dirty="0" smtClean="0">
                          <a:solidFill>
                            <a:srgbClr val="FF0000"/>
                          </a:solidFill>
                          <a:latin typeface="Traditional Arabic" pitchFamily="18" charset="-78"/>
                          <a:cs typeface="Traditional Arabic" pitchFamily="18" charset="-78"/>
                        </a:rPr>
                        <a:t>جما</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الجم: الكثير، وعدد جم كثير، وجاء في القرآن قوله تعالى: </a:t>
                      </a:r>
                      <a:r>
                        <a:rPr lang="ar-SA" sz="2400" b="1" baseline="0" dirty="0" smtClean="0">
                          <a:latin typeface="Traditional Arabic" pitchFamily="18" charset="-78"/>
                          <a:cs typeface="Traditional Arabic" pitchFamily="18" charset="-78"/>
                          <a:sym typeface="AGA Arabesque"/>
                        </a:rPr>
                        <a:t> وتحبون المال حبا جما  </a:t>
                      </a:r>
                      <a:r>
                        <a:rPr lang="ar-SA" sz="2400" b="1" dirty="0" smtClean="0">
                          <a:latin typeface="Traditional Arabic" pitchFamily="18" charset="-78"/>
                          <a:cs typeface="Traditional Arabic" pitchFamily="18" charset="-78"/>
                        </a:rPr>
                        <a:t>على معنى ” وتحبون جمع المال حبا كثيرا شديدا ”.</a:t>
                      </a:r>
                      <a:endParaRPr lang="ar-SA" sz="2400" b="1" dirty="0">
                        <a:latin typeface="Traditional Arabic" pitchFamily="18" charset="-78"/>
                        <a:cs typeface="Traditional Arabic" pitchFamily="18" charset="-78"/>
                      </a:endParaRPr>
                    </a:p>
                  </a:txBody>
                  <a:tcPr/>
                </a:tc>
              </a:tr>
              <a:tr h="1485924">
                <a:tc>
                  <a:txBody>
                    <a:bodyPr/>
                    <a:lstStyle/>
                    <a:p>
                      <a:pPr algn="ctr" rtl="1"/>
                      <a:r>
                        <a:rPr lang="ar-SA" sz="2800" b="1" dirty="0" smtClean="0">
                          <a:solidFill>
                            <a:srgbClr val="FF0000"/>
                          </a:solidFill>
                          <a:latin typeface="Traditional Arabic" pitchFamily="18" charset="-78"/>
                          <a:cs typeface="Traditional Arabic" pitchFamily="18" charset="-78"/>
                        </a:rPr>
                        <a:t>ضالة</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الضالة : الضائعة من كل ما يقتنى من الحيوان وغيره. و يقال : ( الحكمة ضالة المؤمن ) بمعنى أن الحكمة مطلب دائم للمؤمن يسعى وراءها سعيا مستمرا .</a:t>
                      </a:r>
                      <a:endParaRPr lang="ar-SA" sz="2400" b="1" dirty="0">
                        <a:latin typeface="Traditional Arabic" pitchFamily="18" charset="-78"/>
                        <a:cs typeface="Traditional Arabic" pitchFamily="18" charset="-78"/>
                      </a:endParaRPr>
                    </a:p>
                  </a:txBody>
                  <a:tcPr/>
                </a:tc>
              </a:tr>
            </a:tbl>
          </a:graphicData>
        </a:graphic>
      </p:graphicFrame>
    </p:spTree>
    <p:extLst>
      <p:ext uri="{BB962C8B-B14F-4D97-AF65-F5344CB8AC3E}">
        <p14:creationId xmlns:p14="http://schemas.microsoft.com/office/powerpoint/2010/main" val="1389287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142844" y="214290"/>
          <a:ext cx="8215370" cy="6143667"/>
        </p:xfrm>
        <a:graphic>
          <a:graphicData uri="http://schemas.openxmlformats.org/drawingml/2006/table">
            <a:tbl>
              <a:tblPr rtl="1" firstRow="1" bandRow="1">
                <a:tableStyleId>{5C22544A-7EE6-4342-B048-85BDC9FD1C3A}</a:tableStyleId>
              </a:tblPr>
              <a:tblGrid>
                <a:gridCol w="1616662"/>
                <a:gridCol w="6598708"/>
              </a:tblGrid>
              <a:tr h="587794">
                <a:tc>
                  <a:txBody>
                    <a:bodyPr/>
                    <a:lstStyle/>
                    <a:p>
                      <a:pPr rtl="1"/>
                      <a:endParaRPr lang="ar-SA" dirty="0"/>
                    </a:p>
                  </a:txBody>
                  <a:tcPr/>
                </a:tc>
                <a:tc>
                  <a:txBody>
                    <a:bodyPr/>
                    <a:lstStyle/>
                    <a:p>
                      <a:pPr rtl="1"/>
                      <a:endParaRPr lang="ar-SA"/>
                    </a:p>
                  </a:txBody>
                  <a:tcPr/>
                </a:tc>
              </a:tr>
              <a:tr h="1111175">
                <a:tc>
                  <a:txBody>
                    <a:bodyPr/>
                    <a:lstStyle/>
                    <a:p>
                      <a:pPr algn="ctr" rtl="1"/>
                      <a:r>
                        <a:rPr lang="ar-SA" sz="2800" b="1" dirty="0" smtClean="0">
                          <a:solidFill>
                            <a:srgbClr val="FF0000"/>
                          </a:solidFill>
                          <a:latin typeface="Traditional Arabic" pitchFamily="18" charset="-78"/>
                          <a:cs typeface="Traditional Arabic" pitchFamily="18" charset="-78"/>
                        </a:rPr>
                        <a:t>يلتقطها</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يلتقط الشيء يأخذه من الأرض. والالتقاط : أن تعثر على الشيء من غير قصد أو طلب.</a:t>
                      </a:r>
                      <a:endParaRPr lang="ar-SA" sz="2800" b="1" dirty="0">
                        <a:latin typeface="Traditional Arabic" pitchFamily="18" charset="-78"/>
                        <a:cs typeface="Traditional Arabic" pitchFamily="18" charset="-78"/>
                      </a:endParaRPr>
                    </a:p>
                  </a:txBody>
                  <a:tcPr/>
                </a:tc>
              </a:tr>
              <a:tr h="2077413">
                <a:tc>
                  <a:txBody>
                    <a:bodyPr/>
                    <a:lstStyle/>
                    <a:p>
                      <a:pPr algn="ctr" rtl="1"/>
                      <a:r>
                        <a:rPr lang="ar-SA" sz="2800" b="1" dirty="0" smtClean="0">
                          <a:solidFill>
                            <a:srgbClr val="FF0000"/>
                          </a:solidFill>
                          <a:latin typeface="Traditional Arabic" pitchFamily="18" charset="-78"/>
                          <a:cs typeface="Traditional Arabic" pitchFamily="18" charset="-78"/>
                        </a:rPr>
                        <a:t>المِنَّة</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من عليه منا: أنعم عليه نعمة طيبة. يقال مَنَّ الله على عباده، فهو المنان بنعمته.</a:t>
                      </a:r>
                      <a:r>
                        <a:rPr lang="ar-SA" sz="2800" b="1" baseline="0" dirty="0" smtClean="0">
                          <a:latin typeface="Traditional Arabic" pitchFamily="18" charset="-78"/>
                          <a:cs typeface="Traditional Arabic" pitchFamily="18" charset="-78"/>
                        </a:rPr>
                        <a:t> </a:t>
                      </a:r>
                    </a:p>
                    <a:p>
                      <a:pPr rtl="1"/>
                      <a:r>
                        <a:rPr lang="ar-SA" sz="2800" b="1" baseline="0" dirty="0" smtClean="0">
                          <a:latin typeface="Traditional Arabic" pitchFamily="18" charset="-78"/>
                          <a:cs typeface="Traditional Arabic" pitchFamily="18" charset="-78"/>
                        </a:rPr>
                        <a:t>ومن عليه منة: امتن عليه. وفي الذكر الحكيم: </a:t>
                      </a:r>
                      <a:r>
                        <a:rPr lang="ar-SA" sz="2800" b="1" baseline="0" dirty="0" smtClean="0">
                          <a:latin typeface="Traditional Arabic" pitchFamily="18" charset="-78"/>
                          <a:cs typeface="Traditional Arabic" pitchFamily="18" charset="-78"/>
                          <a:sym typeface="AGA Arabesque"/>
                        </a:rPr>
                        <a:t> لا تبطلوا صدقاتكم بالمّنِّ والأذى </a:t>
                      </a:r>
                      <a:endParaRPr lang="ar-SA" sz="2800" b="1" dirty="0">
                        <a:latin typeface="Traditional Arabic" pitchFamily="18" charset="-78"/>
                        <a:cs typeface="Traditional Arabic" pitchFamily="18" charset="-78"/>
                      </a:endParaRPr>
                    </a:p>
                  </a:txBody>
                  <a:tcPr/>
                </a:tc>
              </a:tr>
              <a:tr h="628055">
                <a:tc>
                  <a:txBody>
                    <a:bodyPr/>
                    <a:lstStyle/>
                    <a:p>
                      <a:pPr algn="ctr" rtl="1"/>
                      <a:r>
                        <a:rPr lang="ar-SA" sz="2800" b="1" dirty="0" smtClean="0">
                          <a:solidFill>
                            <a:srgbClr val="FF0000"/>
                          </a:solidFill>
                          <a:latin typeface="Traditional Arabic" pitchFamily="18" charset="-78"/>
                          <a:cs typeface="Traditional Arabic" pitchFamily="18" charset="-78"/>
                        </a:rPr>
                        <a:t>أرباب</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أصحاب.</a:t>
                      </a:r>
                      <a:endParaRPr lang="ar-SA" sz="2800" b="1" dirty="0">
                        <a:latin typeface="Traditional Arabic" pitchFamily="18" charset="-78"/>
                        <a:cs typeface="Traditional Arabic" pitchFamily="18" charset="-78"/>
                      </a:endParaRPr>
                    </a:p>
                  </a:txBody>
                  <a:tcPr/>
                </a:tc>
              </a:tr>
              <a:tr h="1111175">
                <a:tc>
                  <a:txBody>
                    <a:bodyPr/>
                    <a:lstStyle/>
                    <a:p>
                      <a:pPr algn="ctr" rtl="1"/>
                      <a:r>
                        <a:rPr lang="ar-SA" sz="2800" b="1" dirty="0" smtClean="0">
                          <a:solidFill>
                            <a:srgbClr val="FF0000"/>
                          </a:solidFill>
                          <a:latin typeface="Traditional Arabic" pitchFamily="18" charset="-78"/>
                          <a:cs typeface="Traditional Arabic" pitchFamily="18" charset="-78"/>
                        </a:rPr>
                        <a:t>تُدلي  بحاجتها إلى الملك</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ترسل بحاجتها، و تدفعها إليه، وأدلى بحجته: أحضرها واحتج </a:t>
                      </a:r>
                      <a:r>
                        <a:rPr lang="ar-SA" sz="2800" b="1" dirty="0" err="1" smtClean="0">
                          <a:latin typeface="Traditional Arabic" pitchFamily="18" charset="-78"/>
                          <a:cs typeface="Traditional Arabic" pitchFamily="18" charset="-78"/>
                        </a:rPr>
                        <a:t>بها</a:t>
                      </a:r>
                      <a:r>
                        <a:rPr lang="ar-SA" sz="2800" b="1"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r>
              <a:tr h="628055">
                <a:tc>
                  <a:txBody>
                    <a:bodyPr/>
                    <a:lstStyle/>
                    <a:p>
                      <a:pPr algn="ctr" rtl="1"/>
                      <a:r>
                        <a:rPr lang="ar-SA" sz="2800" b="1" dirty="0" smtClean="0">
                          <a:solidFill>
                            <a:srgbClr val="FF0000"/>
                          </a:solidFill>
                          <a:latin typeface="Traditional Arabic" pitchFamily="18" charset="-78"/>
                          <a:cs typeface="Traditional Arabic" pitchFamily="18" charset="-78"/>
                        </a:rPr>
                        <a:t>بيت رفيع</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إشارة إلى ارتفاع المكانة الاجتماعية.</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277813"/>
            <a:ext cx="8229600" cy="798512"/>
          </a:xfrm>
        </p:spPr>
        <p:txBody>
          <a:bodyPr/>
          <a:lstStyle/>
          <a:p>
            <a:pPr algn="ctr" eaLnBrk="1" fontAlgn="auto" hangingPunct="1">
              <a:spcAft>
                <a:spcPts val="0"/>
              </a:spcAft>
              <a:defRPr/>
            </a:pPr>
            <a:r>
              <a:rPr lang="ar-SA" sz="3200" dirty="0" smtClean="0">
                <a:solidFill>
                  <a:srgbClr val="CC0000"/>
                </a:solidFill>
                <a:latin typeface="Monotype Koufi" pitchFamily="2" charset="-78"/>
                <a:ea typeface="Monotype Koufi" pitchFamily="2" charset="-78"/>
                <a:cs typeface="Monotype Koufi" pitchFamily="2" charset="-78"/>
              </a:rPr>
              <a:t>الطباق</a:t>
            </a:r>
            <a:endParaRPr lang="en-GB" sz="3200" dirty="0" smtClean="0">
              <a:solidFill>
                <a:srgbClr val="CC0000"/>
              </a:solidFill>
              <a:ea typeface="Monotype Koufi" pitchFamily="2" charset="-78"/>
              <a:cs typeface="Monotype Koufi" pitchFamily="2" charset="-78"/>
            </a:endParaRPr>
          </a:p>
        </p:txBody>
      </p:sp>
      <p:sp>
        <p:nvSpPr>
          <p:cNvPr id="74755" name="Rectangle 3"/>
          <p:cNvSpPr>
            <a:spLocks noGrp="1" noChangeArrowheads="1"/>
          </p:cNvSpPr>
          <p:nvPr>
            <p:ph type="body" sz="half" idx="1"/>
          </p:nvPr>
        </p:nvSpPr>
        <p:spPr>
          <a:xfrm>
            <a:off x="457200" y="1268413"/>
            <a:ext cx="7100888" cy="2520950"/>
          </a:xfrm>
        </p:spPr>
        <p:txBody>
          <a:bodyPr>
            <a:normAutofit/>
          </a:bodyPr>
          <a:lstStyle/>
          <a:p>
            <a:pPr marL="274320" indent="-274320" eaLnBrk="1" fontAlgn="auto" hangingPunct="1">
              <a:lnSpc>
                <a:spcPct val="150000"/>
              </a:lnSpc>
              <a:spcAft>
                <a:spcPts val="0"/>
              </a:spcAft>
              <a:buFont typeface="Wingdings"/>
              <a:buChar char=""/>
              <a:defRPr/>
            </a:pPr>
            <a:r>
              <a:rPr lang="ar-SA" sz="3600" b="1" dirty="0" smtClean="0">
                <a:solidFill>
                  <a:schemeClr val="tx1">
                    <a:lumMod val="95000"/>
                    <a:lumOff val="5000"/>
                  </a:schemeClr>
                </a:solidFill>
                <a:latin typeface="Traditional Arabic" pitchFamily="2" charset="-78"/>
                <a:cs typeface="Traditional Arabic" pitchFamily="2" charset="-78"/>
              </a:rPr>
              <a:t>الطباق : هو الجمع بين الشيء وضده مثل: </a:t>
            </a:r>
          </a:p>
          <a:p>
            <a:pPr marL="274320" indent="-274320" eaLnBrk="1" fontAlgn="auto" hangingPunct="1">
              <a:lnSpc>
                <a:spcPct val="150000"/>
              </a:lnSpc>
              <a:spcAft>
                <a:spcPts val="0"/>
              </a:spcAft>
              <a:buFont typeface="Wingdings"/>
              <a:buChar char=""/>
              <a:defRPr/>
            </a:pPr>
            <a:r>
              <a:rPr lang="ar-SA" sz="3600" b="1" dirty="0" smtClean="0">
                <a:solidFill>
                  <a:schemeClr val="tx1">
                    <a:lumMod val="95000"/>
                    <a:lumOff val="5000"/>
                  </a:schemeClr>
                </a:solidFill>
                <a:latin typeface="Traditional Arabic" pitchFamily="2" charset="-78"/>
                <a:cs typeface="Traditional Arabic" pitchFamily="2" charset="-78"/>
              </a:rPr>
              <a:t>الليل والنهار، الأسود والأبيض، والحياة والموت. </a:t>
            </a:r>
            <a:endParaRPr lang="en-GB" sz="3600" b="1" dirty="0" smtClean="0">
              <a:solidFill>
                <a:schemeClr val="tx1">
                  <a:lumMod val="95000"/>
                  <a:lumOff val="5000"/>
                </a:schemeClr>
              </a:solidFill>
              <a:latin typeface="Traditional Arabic" pitchFamily="2" charset="-78"/>
              <a:cs typeface="Traditional Arabic" pitchFamily="2" charset="-78"/>
            </a:endParaRPr>
          </a:p>
        </p:txBody>
      </p:sp>
      <p:sp>
        <p:nvSpPr>
          <p:cNvPr id="5" name="عنصر نائب لرقم الشريحة 4"/>
          <p:cNvSpPr>
            <a:spLocks noGrp="1"/>
          </p:cNvSpPr>
          <p:nvPr>
            <p:ph type="sldNum" sz="quarter" idx="12"/>
          </p:nvPr>
        </p:nvSpPr>
        <p:spPr/>
        <p:txBody>
          <a:bodyPr/>
          <a:lstStyle/>
          <a:p>
            <a:pPr>
              <a:defRPr/>
            </a:pPr>
            <a:fld id="{CE2FB4E1-BE49-4512-9729-5480075197B5}" type="slidenum">
              <a:rPr lang="en-GB" smtClean="0"/>
              <a:pPr>
                <a:defRPr/>
              </a:pPr>
              <a:t>12</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additive="base">
                                        <p:cTn id="7" dur="500" fill="hold"/>
                                        <p:tgtEl>
                                          <p:spTgt spid="74754"/>
                                        </p:tgtEl>
                                        <p:attrNameLst>
                                          <p:attrName>ppt_x</p:attrName>
                                        </p:attrNameLst>
                                      </p:cBhvr>
                                      <p:tavLst>
                                        <p:tav tm="0">
                                          <p:val>
                                            <p:strVal val="#ppt_x"/>
                                          </p:val>
                                        </p:tav>
                                        <p:tav tm="100000">
                                          <p:val>
                                            <p:strVal val="#ppt_x"/>
                                          </p:val>
                                        </p:tav>
                                      </p:tavLst>
                                    </p:anim>
                                    <p:anim calcmode="lin" valueType="num">
                                      <p:cBhvr additive="base">
                                        <p:cTn id="8" dur="500" fill="hold"/>
                                        <p:tgtEl>
                                          <p:spTgt spid="747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0" end="0"/>
                                            </p:txEl>
                                          </p:spTgt>
                                        </p:tgtEl>
                                        <p:attrNameLst>
                                          <p:attrName>style.visibility</p:attrName>
                                        </p:attrNameLst>
                                      </p:cBhvr>
                                      <p:to>
                                        <p:strVal val="visible"/>
                                      </p:to>
                                    </p:set>
                                    <p:anim calcmode="lin" valueType="num">
                                      <p:cBhvr additive="base">
                                        <p:cTn id="13"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4755">
                                            <p:txEl>
                                              <p:pRg st="1" end="1"/>
                                            </p:txEl>
                                          </p:spTgt>
                                        </p:tgtEl>
                                        <p:attrNameLst>
                                          <p:attrName>style.visibility</p:attrName>
                                        </p:attrNameLst>
                                      </p:cBhvr>
                                      <p:to>
                                        <p:strVal val="visible"/>
                                      </p:to>
                                    </p:set>
                                    <p:anim calcmode="lin" valueType="num">
                                      <p:cBhvr additive="base">
                                        <p:cTn id="19"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47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11"/>
          </p:nvPr>
        </p:nvSpPr>
        <p:spPr/>
        <p:txBody>
          <a:bodyPr/>
          <a:lstStyle/>
          <a:p>
            <a:pPr>
              <a:defRPr/>
            </a:pPr>
            <a:fld id="{ED5DAD0D-AD3F-4A91-B06B-1CDC1BE66B98}" type="slidenum">
              <a:rPr lang="en-GB"/>
              <a:pPr>
                <a:defRPr/>
              </a:pPr>
              <a:t>13</a:t>
            </a:fld>
            <a:endParaRPr lang="en-GB"/>
          </a:p>
        </p:txBody>
      </p:sp>
      <p:graphicFrame>
        <p:nvGraphicFramePr>
          <p:cNvPr id="9" name="رسم تخطيطي 8"/>
          <p:cNvGraphicFramePr/>
          <p:nvPr/>
        </p:nvGraphicFramePr>
        <p:xfrm>
          <a:off x="409552" y="261920"/>
          <a:ext cx="7734320" cy="61531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graphicEl>
                                              <a:dgm id="{DE99D656-C8F2-48C2-BA7A-F104938A9431}"/>
                                            </p:graphicEl>
                                          </p:spTgt>
                                        </p:tgtEl>
                                        <p:attrNameLst>
                                          <p:attrName>style.visibility</p:attrName>
                                        </p:attrNameLst>
                                      </p:cBhvr>
                                      <p:to>
                                        <p:strVal val="visible"/>
                                      </p:to>
                                    </p:set>
                                    <p:anim calcmode="lin" valueType="num">
                                      <p:cBhvr additive="base">
                                        <p:cTn id="7" dur="500" fill="hold"/>
                                        <p:tgtEl>
                                          <p:spTgt spid="9">
                                            <p:graphicEl>
                                              <a:dgm id="{DE99D656-C8F2-48C2-BA7A-F104938A943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graphicEl>
                                              <a:dgm id="{DE99D656-C8F2-48C2-BA7A-F104938A9431}"/>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graphicEl>
                                              <a:dgm id="{E366B6E2-91FC-46C9-9441-B18FE804419F}"/>
                                            </p:graphicEl>
                                          </p:spTgt>
                                        </p:tgtEl>
                                        <p:attrNameLst>
                                          <p:attrName>style.visibility</p:attrName>
                                        </p:attrNameLst>
                                      </p:cBhvr>
                                      <p:to>
                                        <p:strVal val="visible"/>
                                      </p:to>
                                    </p:set>
                                    <p:anim calcmode="lin" valueType="num">
                                      <p:cBhvr additive="base">
                                        <p:cTn id="11" dur="500" fill="hold"/>
                                        <p:tgtEl>
                                          <p:spTgt spid="9">
                                            <p:graphicEl>
                                              <a:dgm id="{E366B6E2-91FC-46C9-9441-B18FE804419F}"/>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graphicEl>
                                              <a:dgm id="{E366B6E2-91FC-46C9-9441-B18FE804419F}"/>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graphicEl>
                                              <a:dgm id="{811D390D-F884-461B-8C74-1C21743C722F}"/>
                                            </p:graphicEl>
                                          </p:spTgt>
                                        </p:tgtEl>
                                        <p:attrNameLst>
                                          <p:attrName>style.visibility</p:attrName>
                                        </p:attrNameLst>
                                      </p:cBhvr>
                                      <p:to>
                                        <p:strVal val="visible"/>
                                      </p:to>
                                    </p:set>
                                    <p:anim calcmode="lin" valueType="num">
                                      <p:cBhvr additive="base">
                                        <p:cTn id="15" dur="500" fill="hold"/>
                                        <p:tgtEl>
                                          <p:spTgt spid="9">
                                            <p:graphicEl>
                                              <a:dgm id="{811D390D-F884-461B-8C74-1C21743C722F}"/>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graphicEl>
                                              <a:dgm id="{811D390D-F884-461B-8C74-1C21743C722F}"/>
                                            </p:graphic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graphicEl>
                                              <a:dgm id="{0BB43080-A63F-4509-98B2-D94D115FD061}"/>
                                            </p:graphicEl>
                                          </p:spTgt>
                                        </p:tgtEl>
                                        <p:attrNameLst>
                                          <p:attrName>style.visibility</p:attrName>
                                        </p:attrNameLst>
                                      </p:cBhvr>
                                      <p:to>
                                        <p:strVal val="visible"/>
                                      </p:to>
                                    </p:set>
                                    <p:anim calcmode="lin" valueType="num">
                                      <p:cBhvr additive="base">
                                        <p:cTn id="19" dur="500" fill="hold"/>
                                        <p:tgtEl>
                                          <p:spTgt spid="9">
                                            <p:graphicEl>
                                              <a:dgm id="{0BB43080-A63F-4509-98B2-D94D115FD061}"/>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graphicEl>
                                              <a:dgm id="{0BB43080-A63F-4509-98B2-D94D115FD061}"/>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graphicEl>
                                              <a:dgm id="{A3CBA095-76A1-44B7-BBD2-C01D4465AB9F}"/>
                                            </p:graphicEl>
                                          </p:spTgt>
                                        </p:tgtEl>
                                        <p:attrNameLst>
                                          <p:attrName>style.visibility</p:attrName>
                                        </p:attrNameLst>
                                      </p:cBhvr>
                                      <p:to>
                                        <p:strVal val="visible"/>
                                      </p:to>
                                    </p:set>
                                    <p:anim calcmode="lin" valueType="num">
                                      <p:cBhvr additive="base">
                                        <p:cTn id="23" dur="500" fill="hold"/>
                                        <p:tgtEl>
                                          <p:spTgt spid="9">
                                            <p:graphicEl>
                                              <a:dgm id="{A3CBA095-76A1-44B7-BBD2-C01D4465AB9F}"/>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graphicEl>
                                              <a:dgm id="{A3CBA095-76A1-44B7-BBD2-C01D4465AB9F}"/>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graphicEl>
                                              <a:dgm id="{8E953553-8446-4F06-A88A-ED8959811E9E}"/>
                                            </p:graphicEl>
                                          </p:spTgt>
                                        </p:tgtEl>
                                        <p:attrNameLst>
                                          <p:attrName>style.visibility</p:attrName>
                                        </p:attrNameLst>
                                      </p:cBhvr>
                                      <p:to>
                                        <p:strVal val="visible"/>
                                      </p:to>
                                    </p:set>
                                    <p:anim calcmode="lin" valueType="num">
                                      <p:cBhvr additive="base">
                                        <p:cTn id="27" dur="500" fill="hold"/>
                                        <p:tgtEl>
                                          <p:spTgt spid="9">
                                            <p:graphicEl>
                                              <a:dgm id="{8E953553-8446-4F06-A88A-ED8959811E9E}"/>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graphicEl>
                                              <a:dgm id="{8E953553-8446-4F06-A88A-ED8959811E9E}"/>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graphicEl>
                                              <a:dgm id="{34C9C3A0-EDD8-4805-B17F-C48D79862151}"/>
                                            </p:graphicEl>
                                          </p:spTgt>
                                        </p:tgtEl>
                                        <p:attrNameLst>
                                          <p:attrName>style.visibility</p:attrName>
                                        </p:attrNameLst>
                                      </p:cBhvr>
                                      <p:to>
                                        <p:strVal val="visible"/>
                                      </p:to>
                                    </p:set>
                                    <p:anim calcmode="lin" valueType="num">
                                      <p:cBhvr additive="base">
                                        <p:cTn id="31" dur="500" fill="hold"/>
                                        <p:tgtEl>
                                          <p:spTgt spid="9">
                                            <p:graphicEl>
                                              <a:dgm id="{34C9C3A0-EDD8-4805-B17F-C48D79862151}"/>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graphicEl>
                                              <a:dgm id="{34C9C3A0-EDD8-4805-B17F-C48D79862151}"/>
                                            </p:graphic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9">
                                            <p:graphicEl>
                                              <a:dgm id="{A5B04954-B8D7-4A67-BCEF-41C196049B51}"/>
                                            </p:graphicEl>
                                          </p:spTgt>
                                        </p:tgtEl>
                                        <p:attrNameLst>
                                          <p:attrName>style.visibility</p:attrName>
                                        </p:attrNameLst>
                                      </p:cBhvr>
                                      <p:to>
                                        <p:strVal val="visible"/>
                                      </p:to>
                                    </p:set>
                                    <p:anim calcmode="lin" valueType="num">
                                      <p:cBhvr additive="base">
                                        <p:cTn id="35" dur="500" fill="hold"/>
                                        <p:tgtEl>
                                          <p:spTgt spid="9">
                                            <p:graphicEl>
                                              <a:dgm id="{A5B04954-B8D7-4A67-BCEF-41C196049B51}"/>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graphicEl>
                                              <a:dgm id="{A5B04954-B8D7-4A67-BCEF-41C196049B51}"/>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9">
                                            <p:graphicEl>
                                              <a:dgm id="{235190EE-95D2-441A-9BEF-9EB110633416}"/>
                                            </p:graphicEl>
                                          </p:spTgt>
                                        </p:tgtEl>
                                        <p:attrNameLst>
                                          <p:attrName>style.visibility</p:attrName>
                                        </p:attrNameLst>
                                      </p:cBhvr>
                                      <p:to>
                                        <p:strVal val="visible"/>
                                      </p:to>
                                    </p:set>
                                    <p:anim calcmode="lin" valueType="num">
                                      <p:cBhvr additive="base">
                                        <p:cTn id="39" dur="500" fill="hold"/>
                                        <p:tgtEl>
                                          <p:spTgt spid="9">
                                            <p:graphicEl>
                                              <a:dgm id="{235190EE-95D2-441A-9BEF-9EB110633416}"/>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graphicEl>
                                              <a:dgm id="{235190EE-95D2-441A-9BEF-9EB110633416}"/>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9">
                                            <p:graphicEl>
                                              <a:dgm id="{3512700C-6BC8-4319-88AF-C6D7B26E168A}"/>
                                            </p:graphicEl>
                                          </p:spTgt>
                                        </p:tgtEl>
                                        <p:attrNameLst>
                                          <p:attrName>style.visibility</p:attrName>
                                        </p:attrNameLst>
                                      </p:cBhvr>
                                      <p:to>
                                        <p:strVal val="visible"/>
                                      </p:to>
                                    </p:set>
                                    <p:anim calcmode="lin" valueType="num">
                                      <p:cBhvr additive="base">
                                        <p:cTn id="43" dur="500" fill="hold"/>
                                        <p:tgtEl>
                                          <p:spTgt spid="9">
                                            <p:graphicEl>
                                              <a:dgm id="{3512700C-6BC8-4319-88AF-C6D7B26E168A}"/>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graphicEl>
                                              <a:dgm id="{3512700C-6BC8-4319-88AF-C6D7B26E168A}"/>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9">
                                            <p:graphicEl>
                                              <a:dgm id="{77AF8C2F-CD21-4612-9B5F-924D82680DD8}"/>
                                            </p:graphicEl>
                                          </p:spTgt>
                                        </p:tgtEl>
                                        <p:attrNameLst>
                                          <p:attrName>style.visibility</p:attrName>
                                        </p:attrNameLst>
                                      </p:cBhvr>
                                      <p:to>
                                        <p:strVal val="visible"/>
                                      </p:to>
                                    </p:set>
                                    <p:anim calcmode="lin" valueType="num">
                                      <p:cBhvr additive="base">
                                        <p:cTn id="47" dur="500" fill="hold"/>
                                        <p:tgtEl>
                                          <p:spTgt spid="9">
                                            <p:graphicEl>
                                              <a:dgm id="{77AF8C2F-CD21-4612-9B5F-924D82680DD8}"/>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graphicEl>
                                              <a:dgm id="{77AF8C2F-CD21-4612-9B5F-924D82680DD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274638"/>
            <a:ext cx="7467600" cy="801687"/>
          </a:xfrm>
        </p:spPr>
        <p:txBody>
          <a:bodyPr/>
          <a:lstStyle/>
          <a:p>
            <a:pPr algn="ctr" eaLnBrk="1" fontAlgn="auto" hangingPunct="1">
              <a:spcAft>
                <a:spcPts val="0"/>
              </a:spcAft>
              <a:defRPr/>
            </a:pPr>
            <a:r>
              <a:rPr lang="ar-SA" b="1" dirty="0" smtClean="0">
                <a:solidFill>
                  <a:srgbClr val="CC0000"/>
                </a:solidFill>
                <a:latin typeface="Monotype Koufi" pitchFamily="2" charset="-78"/>
                <a:ea typeface="Monotype Koufi" pitchFamily="2" charset="-78"/>
                <a:cs typeface="Monotype Koufi" pitchFamily="2" charset="-78"/>
              </a:rPr>
              <a:t>أمثلة على طباق الإيجاب والسلب</a:t>
            </a:r>
            <a:endParaRPr lang="en-GB" b="1" dirty="0" smtClean="0">
              <a:solidFill>
                <a:srgbClr val="CC0000"/>
              </a:solidFill>
              <a:ea typeface="Monotype Koufi" pitchFamily="2" charset="-78"/>
              <a:cs typeface="Monotype Koufi" pitchFamily="2" charset="-78"/>
            </a:endParaRPr>
          </a:p>
        </p:txBody>
      </p:sp>
      <p:sp>
        <p:nvSpPr>
          <p:cNvPr id="76803" name="Rectangle 3"/>
          <p:cNvSpPr>
            <a:spLocks noGrp="1" noChangeArrowheads="1"/>
          </p:cNvSpPr>
          <p:nvPr>
            <p:ph sz="quarter" idx="1"/>
          </p:nvPr>
        </p:nvSpPr>
        <p:spPr>
          <a:xfrm>
            <a:off x="457200" y="1166813"/>
            <a:ext cx="7467600" cy="5307012"/>
          </a:xfrm>
        </p:spPr>
        <p:txBody>
          <a:bodyPr>
            <a:normAutofit/>
          </a:bodyPr>
          <a:lstStyle/>
          <a:p>
            <a:pPr marL="274320" indent="-274320" eaLnBrk="1" fontAlgn="auto" hangingPunct="1">
              <a:spcAft>
                <a:spcPts val="0"/>
              </a:spcAft>
              <a:buFont typeface="Wingdings"/>
              <a:buChar char=""/>
              <a:defRPr/>
            </a:pPr>
            <a:r>
              <a:rPr lang="ar-SA" sz="3200" b="1" dirty="0" smtClean="0">
                <a:solidFill>
                  <a:schemeClr val="tx1">
                    <a:lumMod val="95000"/>
                    <a:lumOff val="5000"/>
                  </a:schemeClr>
                </a:solidFill>
                <a:latin typeface="Monotype Koufi" pitchFamily="2" charset="-78"/>
                <a:ea typeface="Monotype Koufi" pitchFamily="2" charset="-78"/>
                <a:cs typeface="Monotype Koufi" pitchFamily="2" charset="-78"/>
              </a:rPr>
              <a:t> </a:t>
            </a:r>
            <a:r>
              <a:rPr lang="ar-SA" sz="3200" b="1" dirty="0" smtClean="0">
                <a:solidFill>
                  <a:srgbClr val="CC0000"/>
                </a:solidFill>
                <a:latin typeface="Monotype Koufi" pitchFamily="2" charset="-78"/>
                <a:ea typeface="Monotype Koufi" pitchFamily="2" charset="-78"/>
                <a:cs typeface="Monotype Koufi" pitchFamily="2" charset="-78"/>
              </a:rPr>
              <a:t>أولاً: طباق الإيجاب: </a:t>
            </a:r>
          </a:p>
          <a:p>
            <a:pPr marL="274320" indent="-274320" eaLnBrk="1" fontAlgn="auto" hangingPunct="1">
              <a:spcAft>
                <a:spcPts val="0"/>
              </a:spcAft>
              <a:buFont typeface="Wingdings" pitchFamily="2" charset="2"/>
              <a:buNone/>
              <a:defRPr/>
            </a:pPr>
            <a:r>
              <a:rPr lang="ar-SA" sz="3200" b="1" dirty="0" smtClean="0">
                <a:solidFill>
                  <a:srgbClr val="CC0000"/>
                </a:solidFill>
                <a:latin typeface="Monotype Koufi" pitchFamily="2" charset="-78"/>
                <a:ea typeface="Monotype Koufi" pitchFamily="2" charset="-78"/>
                <a:cs typeface="Monotype Koufi" pitchFamily="2" charset="-78"/>
              </a:rPr>
              <a:t>  - بالإثبات لكلا الطرفين:</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تعالى: ﴿ وأنه هو أضحك وأبكى، وأنه هو أمات </a:t>
            </a:r>
            <a:r>
              <a:rPr lang="ar-SA" sz="3200" b="1" dirty="0" err="1" smtClean="0">
                <a:solidFill>
                  <a:schemeClr val="tx1">
                    <a:lumMod val="95000"/>
                    <a:lumOff val="5000"/>
                  </a:schemeClr>
                </a:solidFill>
                <a:latin typeface="Traditional Arabic" pitchFamily="2" charset="-78"/>
                <a:cs typeface="Traditional Arabic" pitchFamily="2" charset="-78"/>
              </a:rPr>
              <a:t>وأحيا</a:t>
            </a:r>
            <a:r>
              <a:rPr lang="ar-SA" sz="3200" b="1" dirty="0" smtClean="0">
                <a:solidFill>
                  <a:schemeClr val="tx1">
                    <a:lumMod val="95000"/>
                    <a:lumOff val="5000"/>
                  </a:schemeClr>
                </a:solidFill>
                <a:latin typeface="Traditional Arabic" pitchFamily="2" charset="-78"/>
                <a:cs typeface="Traditional Arabic" pitchFamily="2" charset="-78"/>
              </a:rPr>
              <a:t> ﴾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الشاعر:</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فداك من صام ومن أفطرا      ومن سعى سعيك أو قصّرا </a:t>
            </a:r>
          </a:p>
          <a:p>
            <a:pPr marL="274320" indent="-274320" eaLnBrk="1" fontAlgn="auto" hangingPunct="1">
              <a:spcAft>
                <a:spcPts val="0"/>
              </a:spcAft>
              <a:buFont typeface="Wingdings" pitchFamily="2" charset="2"/>
              <a:buNone/>
              <a:defRPr/>
            </a:pPr>
            <a:r>
              <a:rPr lang="ar-SA" sz="3200" b="1" dirty="0" smtClean="0">
                <a:solidFill>
                  <a:schemeClr val="tx1">
                    <a:lumMod val="95000"/>
                    <a:lumOff val="5000"/>
                  </a:schemeClr>
                </a:solidFill>
                <a:latin typeface="Traditional Arabic" pitchFamily="2" charset="-78"/>
                <a:cs typeface="Traditional Arabic" pitchFamily="2" charset="-78"/>
              </a:rPr>
              <a:t> </a:t>
            </a:r>
            <a:r>
              <a:rPr lang="ar-SA" sz="3200" b="1" dirty="0" smtClean="0">
                <a:solidFill>
                  <a:srgbClr val="CC0000"/>
                </a:solidFill>
                <a:latin typeface="Monotype Koufi" pitchFamily="2" charset="-78"/>
                <a:ea typeface="Monotype Koufi" pitchFamily="2" charset="-78"/>
                <a:cs typeface="Monotype Koufi" pitchFamily="2" charset="-78"/>
              </a:rPr>
              <a:t>- بالنفي لكلا الطرفين: </a:t>
            </a:r>
          </a:p>
          <a:p>
            <a:pPr marL="274320" indent="-274320" eaLnBrk="1" fontAlgn="auto" hangingPunct="1">
              <a:spcAft>
                <a:spcPts val="0"/>
              </a:spcAft>
              <a:buFont typeface="Wingdings" pitchFamily="2" charset="2"/>
              <a:buNone/>
              <a:defRPr/>
            </a:pPr>
            <a:r>
              <a:rPr lang="ar-SA" sz="3200" b="1" dirty="0" smtClean="0">
                <a:solidFill>
                  <a:schemeClr val="tx1">
                    <a:lumMod val="95000"/>
                    <a:lumOff val="5000"/>
                  </a:schemeClr>
                </a:solidFill>
                <a:latin typeface="Traditional Arabic" pitchFamily="2" charset="-78"/>
                <a:cs typeface="Traditional Arabic" pitchFamily="2" charset="-78"/>
              </a:rPr>
              <a:t>   قال تعالى: ﴿ ثم لا يموت فيها ولا يحيى ﴾ </a:t>
            </a:r>
            <a:endParaRPr lang="en-GB" sz="3200" b="1" dirty="0" smtClean="0">
              <a:solidFill>
                <a:schemeClr val="tx1">
                  <a:lumMod val="95000"/>
                  <a:lumOff val="5000"/>
                </a:schemeClr>
              </a:solidFill>
              <a:latin typeface="Traditional Arabic" pitchFamily="2" charset="-78"/>
              <a:cs typeface="Traditional Arabic" pitchFamily="2" charset="-78"/>
            </a:endParaRPr>
          </a:p>
        </p:txBody>
      </p:sp>
      <p:sp>
        <p:nvSpPr>
          <p:cNvPr id="4" name="عنصر نائب لرقم الشريحة 3"/>
          <p:cNvSpPr>
            <a:spLocks noGrp="1"/>
          </p:cNvSpPr>
          <p:nvPr>
            <p:ph type="sldNum" sz="quarter" idx="11"/>
          </p:nvPr>
        </p:nvSpPr>
        <p:spPr/>
        <p:txBody>
          <a:bodyPr/>
          <a:lstStyle/>
          <a:p>
            <a:pPr>
              <a:defRPr/>
            </a:pPr>
            <a:fld id="{B039E2B5-7CA9-4BDE-B381-E499CA198939}" type="slidenum">
              <a:rPr lang="en-GB"/>
              <a:pPr>
                <a:defRPr/>
              </a:pPr>
              <a:t>14</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additive="base">
                                        <p:cTn id="7" dur="500" fill="hold"/>
                                        <p:tgtEl>
                                          <p:spTgt spid="76802"/>
                                        </p:tgtEl>
                                        <p:attrNameLst>
                                          <p:attrName>ppt_x</p:attrName>
                                        </p:attrNameLst>
                                      </p:cBhvr>
                                      <p:tavLst>
                                        <p:tav tm="0">
                                          <p:val>
                                            <p:strVal val="#ppt_x"/>
                                          </p:val>
                                        </p:tav>
                                        <p:tav tm="100000">
                                          <p:val>
                                            <p:strVal val="#ppt_x"/>
                                          </p:val>
                                        </p:tav>
                                      </p:tavLst>
                                    </p:anim>
                                    <p:anim calcmode="lin" valueType="num">
                                      <p:cBhvr additive="base">
                                        <p:cTn id="8" dur="500" fill="hold"/>
                                        <p:tgtEl>
                                          <p:spTgt spid="768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3">
                                            <p:txEl>
                                              <p:pRg st="0" end="0"/>
                                            </p:txEl>
                                          </p:spTgt>
                                        </p:tgtEl>
                                        <p:attrNameLst>
                                          <p:attrName>style.visibility</p:attrName>
                                        </p:attrNameLst>
                                      </p:cBhvr>
                                      <p:to>
                                        <p:strVal val="visible"/>
                                      </p:to>
                                    </p:set>
                                    <p:anim calcmode="lin" valueType="num">
                                      <p:cBhvr additive="base">
                                        <p:cTn id="13"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03">
                                            <p:txEl>
                                              <p:pRg st="1" end="1"/>
                                            </p:txEl>
                                          </p:spTgt>
                                        </p:tgtEl>
                                        <p:attrNameLst>
                                          <p:attrName>style.visibility</p:attrName>
                                        </p:attrNameLst>
                                      </p:cBhvr>
                                      <p:to>
                                        <p:strVal val="visible"/>
                                      </p:to>
                                    </p:set>
                                    <p:anim calcmode="lin" valueType="num">
                                      <p:cBhvr additive="base">
                                        <p:cTn id="19" dur="500" fill="hold"/>
                                        <p:tgtEl>
                                          <p:spTgt spid="7680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68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6803">
                                            <p:txEl>
                                              <p:pRg st="2" end="2"/>
                                            </p:txEl>
                                          </p:spTgt>
                                        </p:tgtEl>
                                        <p:attrNameLst>
                                          <p:attrName>style.visibility</p:attrName>
                                        </p:attrNameLst>
                                      </p:cBhvr>
                                      <p:to>
                                        <p:strVal val="visible"/>
                                      </p:to>
                                    </p:set>
                                    <p:anim calcmode="lin" valueType="num">
                                      <p:cBhvr additive="base">
                                        <p:cTn id="25" dur="500" fill="hold"/>
                                        <p:tgtEl>
                                          <p:spTgt spid="7680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68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6803">
                                            <p:txEl>
                                              <p:pRg st="3" end="3"/>
                                            </p:txEl>
                                          </p:spTgt>
                                        </p:tgtEl>
                                        <p:attrNameLst>
                                          <p:attrName>style.visibility</p:attrName>
                                        </p:attrNameLst>
                                      </p:cBhvr>
                                      <p:to>
                                        <p:strVal val="visible"/>
                                      </p:to>
                                    </p:set>
                                    <p:anim calcmode="lin" valueType="num">
                                      <p:cBhvr additive="base">
                                        <p:cTn id="31" dur="500" fill="hold"/>
                                        <p:tgtEl>
                                          <p:spTgt spid="7680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68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6803">
                                            <p:txEl>
                                              <p:pRg st="4" end="4"/>
                                            </p:txEl>
                                          </p:spTgt>
                                        </p:tgtEl>
                                        <p:attrNameLst>
                                          <p:attrName>style.visibility</p:attrName>
                                        </p:attrNameLst>
                                      </p:cBhvr>
                                      <p:to>
                                        <p:strVal val="visible"/>
                                      </p:to>
                                    </p:set>
                                    <p:anim calcmode="lin" valueType="num">
                                      <p:cBhvr additive="base">
                                        <p:cTn id="37" dur="500" fill="hold"/>
                                        <p:tgtEl>
                                          <p:spTgt spid="7680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68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6803">
                                            <p:txEl>
                                              <p:pRg st="5" end="5"/>
                                            </p:txEl>
                                          </p:spTgt>
                                        </p:tgtEl>
                                        <p:attrNameLst>
                                          <p:attrName>style.visibility</p:attrName>
                                        </p:attrNameLst>
                                      </p:cBhvr>
                                      <p:to>
                                        <p:strVal val="visible"/>
                                      </p:to>
                                    </p:set>
                                    <p:anim calcmode="lin" valueType="num">
                                      <p:cBhvr additive="base">
                                        <p:cTn id="43" dur="500" fill="hold"/>
                                        <p:tgtEl>
                                          <p:spTgt spid="7680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68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6803">
                                            <p:txEl>
                                              <p:pRg st="6" end="6"/>
                                            </p:txEl>
                                          </p:spTgt>
                                        </p:tgtEl>
                                        <p:attrNameLst>
                                          <p:attrName>style.visibility</p:attrName>
                                        </p:attrNameLst>
                                      </p:cBhvr>
                                      <p:to>
                                        <p:strVal val="visible"/>
                                      </p:to>
                                    </p:set>
                                    <p:anim calcmode="lin" valueType="num">
                                      <p:cBhvr additive="base">
                                        <p:cTn id="49" dur="500" fill="hold"/>
                                        <p:tgtEl>
                                          <p:spTgt spid="7680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68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sz="quarter" idx="1"/>
          </p:nvPr>
        </p:nvSpPr>
        <p:spPr>
          <a:xfrm>
            <a:off x="228600" y="277813"/>
            <a:ext cx="8324850" cy="6330950"/>
          </a:xfrm>
        </p:spPr>
        <p:txBody>
          <a:bodyPr>
            <a:normAutofit/>
          </a:bodyPr>
          <a:lstStyle/>
          <a:p>
            <a:pPr marL="274320" indent="-274320" eaLnBrk="1" fontAlgn="auto" hangingPunct="1">
              <a:spcAft>
                <a:spcPts val="0"/>
              </a:spcAft>
              <a:buFont typeface="Wingdings"/>
              <a:buChar char=""/>
              <a:defRPr/>
            </a:pPr>
            <a:r>
              <a:rPr lang="ar-SA" sz="3200" b="1" dirty="0" smtClean="0">
                <a:solidFill>
                  <a:schemeClr val="tx1">
                    <a:lumMod val="95000"/>
                    <a:lumOff val="5000"/>
                  </a:schemeClr>
                </a:solidFill>
                <a:latin typeface="Traditional Arabic" pitchFamily="2" charset="-78"/>
                <a:cs typeface="Traditional Arabic" pitchFamily="2" charset="-78"/>
              </a:rPr>
              <a:t>  </a:t>
            </a:r>
            <a:r>
              <a:rPr lang="ar-SA" sz="3200" b="1" dirty="0" smtClean="0">
                <a:solidFill>
                  <a:srgbClr val="CC0000"/>
                </a:solidFill>
                <a:latin typeface="Monotype Koufi" pitchFamily="2" charset="-78"/>
                <a:ea typeface="Monotype Koufi" pitchFamily="2" charset="-78"/>
                <a:cs typeface="Monotype Koufi" pitchFamily="2" charset="-78"/>
              </a:rPr>
              <a:t>ثانيًا: طباق السلب:</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a:t>
            </a:r>
            <a:r>
              <a:rPr lang="ar-SA" sz="3200" b="1" dirty="0" err="1" smtClean="0">
                <a:solidFill>
                  <a:schemeClr val="tx1">
                    <a:lumMod val="95000"/>
                    <a:lumOff val="5000"/>
                  </a:schemeClr>
                </a:solidFill>
                <a:latin typeface="Traditional Arabic" pitchFamily="2" charset="-78"/>
                <a:cs typeface="Traditional Arabic" pitchFamily="2" charset="-78"/>
              </a:rPr>
              <a:t>السموأل</a:t>
            </a:r>
            <a:r>
              <a:rPr lang="ar-SA" sz="3200" b="1" dirty="0" smtClean="0">
                <a:solidFill>
                  <a:schemeClr val="tx1">
                    <a:lumMod val="95000"/>
                    <a:lumOff val="5000"/>
                  </a:schemeClr>
                </a:solidFill>
                <a:latin typeface="Traditional Arabic" pitchFamily="2" charset="-78"/>
                <a:cs typeface="Traditional Arabic" pitchFamily="2" charset="-78"/>
              </a:rPr>
              <a:t> مفتخرًا: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وننكر إن شئنا على الناس    ولا ينكرون القول حين نقول   </a:t>
            </a:r>
          </a:p>
          <a:p>
            <a:pPr marL="274320" indent="-274320" eaLnBrk="1" fontAlgn="auto" hangingPunct="1">
              <a:spcAft>
                <a:spcPts val="0"/>
              </a:spcAft>
              <a:buFont typeface="Wingdings"/>
              <a:buNone/>
              <a:defRPr/>
            </a:pPr>
            <a:endParaRPr lang="ar-SA" sz="800" b="1" dirty="0" smtClean="0">
              <a:solidFill>
                <a:schemeClr val="tx1">
                  <a:lumMod val="95000"/>
                  <a:lumOff val="5000"/>
                </a:schemeClr>
              </a:solidFill>
              <a:latin typeface="Traditional Arabic" pitchFamily="2" charset="-78"/>
              <a:cs typeface="Traditional Arabic" pitchFamily="2" charset="-78"/>
            </a:endParaRP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تعالى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 يستخفون من الناس ولا يستخفون من الله وهو معهم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 وقال أبو تمّام :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وما مات حتّى مات مضرب سيفه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من الضرب واعتلّت عليه القنا السٌّمْر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 وقال شاعر هاجيًا: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خُلقوا وما خُلقوا لمكرمة         فكأنهم خُلقوا وما خُلقوا </a:t>
            </a:r>
            <a:endParaRPr lang="en-GB" sz="3200" b="1" dirty="0" smtClean="0">
              <a:solidFill>
                <a:schemeClr val="tx1">
                  <a:lumMod val="95000"/>
                  <a:lumOff val="5000"/>
                </a:schemeClr>
              </a:solidFill>
              <a:latin typeface="Traditional Arabic" pitchFamily="2" charset="-78"/>
              <a:cs typeface="Traditional Arabic" pitchFamily="2" charset="-78"/>
            </a:endParaRPr>
          </a:p>
        </p:txBody>
      </p:sp>
      <p:sp>
        <p:nvSpPr>
          <p:cNvPr id="3" name="عنصر نائب لرقم الشريحة 2"/>
          <p:cNvSpPr>
            <a:spLocks noGrp="1"/>
          </p:cNvSpPr>
          <p:nvPr>
            <p:ph type="sldNum" sz="quarter" idx="11"/>
          </p:nvPr>
        </p:nvSpPr>
        <p:spPr/>
        <p:txBody>
          <a:bodyPr/>
          <a:lstStyle/>
          <a:p>
            <a:pPr>
              <a:defRPr/>
            </a:pPr>
            <a:fld id="{B1877750-0E46-4744-949A-189DE0FA342A}" type="slidenum">
              <a:rPr lang="en-GB"/>
              <a:pPr>
                <a:defRPr/>
              </a:pPr>
              <a:t>15</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 calcmode="lin" valueType="num">
                                      <p:cBhvr additive="base">
                                        <p:cTn id="7"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anim calcmode="lin" valueType="num">
                                      <p:cBhvr additive="base">
                                        <p:cTn id="13" dur="5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7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7827">
                                            <p:txEl>
                                              <p:pRg st="2" end="2"/>
                                            </p:txEl>
                                          </p:spTgt>
                                        </p:tgtEl>
                                        <p:attrNameLst>
                                          <p:attrName>style.visibility</p:attrName>
                                        </p:attrNameLst>
                                      </p:cBhvr>
                                      <p:to>
                                        <p:strVal val="visible"/>
                                      </p:to>
                                    </p:set>
                                    <p:anim calcmode="lin" valueType="num">
                                      <p:cBhvr additive="base">
                                        <p:cTn id="19" dur="500" fill="hold"/>
                                        <p:tgtEl>
                                          <p:spTgt spid="778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78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7827">
                                            <p:txEl>
                                              <p:pRg st="4" end="4"/>
                                            </p:txEl>
                                          </p:spTgt>
                                        </p:tgtEl>
                                        <p:attrNameLst>
                                          <p:attrName>style.visibility</p:attrName>
                                        </p:attrNameLst>
                                      </p:cBhvr>
                                      <p:to>
                                        <p:strVal val="visible"/>
                                      </p:to>
                                    </p:set>
                                    <p:anim calcmode="lin" valueType="num">
                                      <p:cBhvr additive="base">
                                        <p:cTn id="25" dur="500" fill="hold"/>
                                        <p:tgtEl>
                                          <p:spTgt spid="778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78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7827">
                                            <p:txEl>
                                              <p:pRg st="5" end="5"/>
                                            </p:txEl>
                                          </p:spTgt>
                                        </p:tgtEl>
                                        <p:attrNameLst>
                                          <p:attrName>style.visibility</p:attrName>
                                        </p:attrNameLst>
                                      </p:cBhvr>
                                      <p:to>
                                        <p:strVal val="visible"/>
                                      </p:to>
                                    </p:set>
                                    <p:anim calcmode="lin" valueType="num">
                                      <p:cBhvr additive="base">
                                        <p:cTn id="31" dur="500" fill="hold"/>
                                        <p:tgtEl>
                                          <p:spTgt spid="778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78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7827">
                                            <p:txEl>
                                              <p:pRg st="6" end="6"/>
                                            </p:txEl>
                                          </p:spTgt>
                                        </p:tgtEl>
                                        <p:attrNameLst>
                                          <p:attrName>style.visibility</p:attrName>
                                        </p:attrNameLst>
                                      </p:cBhvr>
                                      <p:to>
                                        <p:strVal val="visible"/>
                                      </p:to>
                                    </p:set>
                                    <p:anim calcmode="lin" valueType="num">
                                      <p:cBhvr additive="base">
                                        <p:cTn id="37" dur="500" fill="hold"/>
                                        <p:tgtEl>
                                          <p:spTgt spid="778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78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7827">
                                            <p:txEl>
                                              <p:pRg st="7" end="7"/>
                                            </p:txEl>
                                          </p:spTgt>
                                        </p:tgtEl>
                                        <p:attrNameLst>
                                          <p:attrName>style.visibility</p:attrName>
                                        </p:attrNameLst>
                                      </p:cBhvr>
                                      <p:to>
                                        <p:strVal val="visible"/>
                                      </p:to>
                                    </p:set>
                                    <p:anim calcmode="lin" valueType="num">
                                      <p:cBhvr additive="base">
                                        <p:cTn id="43" dur="500" fill="hold"/>
                                        <p:tgtEl>
                                          <p:spTgt spid="7782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782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7827">
                                            <p:txEl>
                                              <p:pRg st="8" end="8"/>
                                            </p:txEl>
                                          </p:spTgt>
                                        </p:tgtEl>
                                        <p:attrNameLst>
                                          <p:attrName>style.visibility</p:attrName>
                                        </p:attrNameLst>
                                      </p:cBhvr>
                                      <p:to>
                                        <p:strVal val="visible"/>
                                      </p:to>
                                    </p:set>
                                    <p:anim calcmode="lin" valueType="num">
                                      <p:cBhvr additive="base">
                                        <p:cTn id="49" dur="500" fill="hold"/>
                                        <p:tgtEl>
                                          <p:spTgt spid="7782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78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7827">
                                            <p:txEl>
                                              <p:pRg st="9" end="9"/>
                                            </p:txEl>
                                          </p:spTgt>
                                        </p:tgtEl>
                                        <p:attrNameLst>
                                          <p:attrName>style.visibility</p:attrName>
                                        </p:attrNameLst>
                                      </p:cBhvr>
                                      <p:to>
                                        <p:strVal val="visible"/>
                                      </p:to>
                                    </p:set>
                                    <p:anim calcmode="lin" valueType="num">
                                      <p:cBhvr additive="base">
                                        <p:cTn id="55" dur="500" fill="hold"/>
                                        <p:tgtEl>
                                          <p:spTgt spid="77827">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78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7827">
                                            <p:txEl>
                                              <p:pRg st="10" end="10"/>
                                            </p:txEl>
                                          </p:spTgt>
                                        </p:tgtEl>
                                        <p:attrNameLst>
                                          <p:attrName>style.visibility</p:attrName>
                                        </p:attrNameLst>
                                      </p:cBhvr>
                                      <p:to>
                                        <p:strVal val="visible"/>
                                      </p:to>
                                    </p:set>
                                    <p:anim calcmode="lin" valueType="num">
                                      <p:cBhvr additive="base">
                                        <p:cTn id="61" dur="500" fill="hold"/>
                                        <p:tgtEl>
                                          <p:spTgt spid="7782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78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الطباق</a:t>
            </a:r>
            <a:endParaRPr lang="ar-SA" b="1" dirty="0">
              <a:solidFill>
                <a:srgbClr val="FF0000"/>
              </a:solidFill>
            </a:endParaRPr>
          </a:p>
        </p:txBody>
      </p:sp>
      <p:sp>
        <p:nvSpPr>
          <p:cNvPr id="3" name="عنصر نائب للمحتوى 2"/>
          <p:cNvSpPr>
            <a:spLocks noGrp="1"/>
          </p:cNvSpPr>
          <p:nvPr>
            <p:ph idx="1"/>
          </p:nvPr>
        </p:nvSpPr>
        <p:spPr>
          <a:xfrm>
            <a:off x="107504" y="1357298"/>
            <a:ext cx="8280920" cy="5043502"/>
          </a:xfrm>
          <a:solidFill>
            <a:srgbClr val="FFFF99"/>
          </a:solidFill>
        </p:spPr>
        <p:txBody>
          <a:bodyPr>
            <a:noAutofit/>
          </a:bodyPr>
          <a:lstStyle/>
          <a:p>
            <a:r>
              <a:rPr lang="ar-SA" sz="3200" b="1" dirty="0" smtClean="0"/>
              <a:t>وليس من </a:t>
            </a:r>
            <a:r>
              <a:rPr lang="ar-SA" sz="3200" b="1" dirty="0" smtClean="0">
                <a:solidFill>
                  <a:srgbClr val="FF0000"/>
                </a:solidFill>
              </a:rPr>
              <a:t>يعلم</a:t>
            </a:r>
            <a:r>
              <a:rPr lang="ar-SA" sz="3200" b="1" dirty="0" smtClean="0"/>
              <a:t> كمن </a:t>
            </a:r>
            <a:r>
              <a:rPr lang="ar-SA" sz="3200" b="1" dirty="0" smtClean="0">
                <a:solidFill>
                  <a:srgbClr val="FF0000"/>
                </a:solidFill>
              </a:rPr>
              <a:t>لا يعلم</a:t>
            </a:r>
            <a:r>
              <a:rPr lang="ar-SA" sz="3200" b="1" dirty="0" smtClean="0"/>
              <a:t>.</a:t>
            </a:r>
          </a:p>
          <a:p>
            <a:r>
              <a:rPr lang="ar-SA" sz="3200" b="1" dirty="0" smtClean="0">
                <a:sym typeface="AGA Arabesque"/>
              </a:rPr>
              <a:t></a:t>
            </a:r>
            <a:r>
              <a:rPr lang="ar-SA" sz="3200" b="1" dirty="0" smtClean="0"/>
              <a:t> وما يستوي </a:t>
            </a:r>
            <a:r>
              <a:rPr lang="ar-SA" sz="3200" b="1" dirty="0" smtClean="0">
                <a:solidFill>
                  <a:srgbClr val="FF0000"/>
                </a:solidFill>
              </a:rPr>
              <a:t>الأعمى</a:t>
            </a:r>
            <a:r>
              <a:rPr lang="ar-SA" sz="3200" b="1" dirty="0" smtClean="0"/>
              <a:t> و</a:t>
            </a:r>
            <a:r>
              <a:rPr lang="ar-SA" sz="3200" b="1" dirty="0" smtClean="0">
                <a:solidFill>
                  <a:srgbClr val="FF0000"/>
                </a:solidFill>
              </a:rPr>
              <a:t>البصير</a:t>
            </a:r>
            <a:r>
              <a:rPr lang="ar-SA" sz="3200" b="1" dirty="0" smtClean="0"/>
              <a:t> و</a:t>
            </a:r>
            <a:r>
              <a:rPr lang="ar-SA" sz="3200" b="1" dirty="0" smtClean="0">
                <a:solidFill>
                  <a:srgbClr val="FF0000"/>
                </a:solidFill>
              </a:rPr>
              <a:t>لا الظلمات </a:t>
            </a:r>
            <a:r>
              <a:rPr lang="ar-SA" sz="3200" b="1" dirty="0" smtClean="0"/>
              <a:t>و</a:t>
            </a:r>
            <a:r>
              <a:rPr lang="ar-SA" sz="3200" b="1" dirty="0" smtClean="0">
                <a:solidFill>
                  <a:srgbClr val="FF0000"/>
                </a:solidFill>
              </a:rPr>
              <a:t>لا النور </a:t>
            </a:r>
            <a:r>
              <a:rPr lang="ar-SA" sz="3200" b="1" dirty="0" smtClean="0">
                <a:sym typeface="AGA Arabesque"/>
              </a:rPr>
              <a:t></a:t>
            </a:r>
            <a:r>
              <a:rPr lang="ar-SA" sz="3200" b="1" dirty="0" smtClean="0"/>
              <a:t>.</a:t>
            </a:r>
          </a:p>
          <a:p>
            <a:r>
              <a:rPr lang="ar-SA" sz="3200" b="1" dirty="0" smtClean="0">
                <a:sym typeface="AGA Arabesque"/>
              </a:rPr>
              <a:t></a:t>
            </a:r>
            <a:r>
              <a:rPr lang="ar-SA" sz="3200" b="1" dirty="0" smtClean="0"/>
              <a:t> وتحسبهم </a:t>
            </a:r>
            <a:r>
              <a:rPr lang="ar-SA" sz="3200" b="1" dirty="0" smtClean="0">
                <a:solidFill>
                  <a:srgbClr val="FF0000"/>
                </a:solidFill>
              </a:rPr>
              <a:t>أيقاظا</a:t>
            </a:r>
            <a:r>
              <a:rPr lang="ar-SA" sz="3200" b="1" dirty="0" smtClean="0"/>
              <a:t> وهم </a:t>
            </a:r>
            <a:r>
              <a:rPr lang="ar-SA" sz="3200" b="1" dirty="0" smtClean="0">
                <a:solidFill>
                  <a:srgbClr val="FF0000"/>
                </a:solidFill>
              </a:rPr>
              <a:t>رقود</a:t>
            </a:r>
            <a:r>
              <a:rPr lang="ar-SA" sz="3200" b="1" dirty="0" smtClean="0"/>
              <a:t> </a:t>
            </a:r>
            <a:r>
              <a:rPr lang="ar-SA" sz="3200" b="1" dirty="0" smtClean="0">
                <a:sym typeface="AGA Arabesque"/>
              </a:rPr>
              <a:t></a:t>
            </a:r>
            <a:r>
              <a:rPr lang="ar-SA" sz="3200" b="1" dirty="0" smtClean="0"/>
              <a:t>.</a:t>
            </a:r>
          </a:p>
          <a:p>
            <a:r>
              <a:rPr lang="ar-SA" sz="3200" b="1" dirty="0" smtClean="0"/>
              <a:t>هل فاضل في أحكامه بين </a:t>
            </a:r>
            <a:r>
              <a:rPr lang="ar-SA" sz="3200" b="1" dirty="0" smtClean="0">
                <a:solidFill>
                  <a:srgbClr val="FF0000"/>
                </a:solidFill>
              </a:rPr>
              <a:t>غني</a:t>
            </a:r>
            <a:r>
              <a:rPr lang="ar-SA" sz="3200" b="1" dirty="0" smtClean="0"/>
              <a:t> و</a:t>
            </a:r>
            <a:r>
              <a:rPr lang="ar-SA" sz="3200" b="1" dirty="0" smtClean="0">
                <a:solidFill>
                  <a:srgbClr val="FF0000"/>
                </a:solidFill>
              </a:rPr>
              <a:t>فقير</a:t>
            </a:r>
            <a:r>
              <a:rPr lang="ar-SA" sz="3200" b="1" dirty="0" smtClean="0"/>
              <a:t>. </a:t>
            </a:r>
          </a:p>
          <a:p>
            <a:r>
              <a:rPr lang="ar-SA" sz="3200" b="1" dirty="0" smtClean="0"/>
              <a:t>كما يكون عونا </a:t>
            </a:r>
            <a:r>
              <a:rPr lang="ar-SA" sz="3200" b="1" dirty="0" smtClean="0">
                <a:solidFill>
                  <a:srgbClr val="FF0000"/>
                </a:solidFill>
              </a:rPr>
              <a:t>ل</a:t>
            </a:r>
            <a:r>
              <a:rPr lang="ar-SA" sz="3200" b="1" dirty="0" smtClean="0"/>
              <a:t>صاحبه يكون عونا </a:t>
            </a:r>
            <a:r>
              <a:rPr lang="ar-SA" sz="3200" b="1" dirty="0" smtClean="0">
                <a:solidFill>
                  <a:srgbClr val="FF0000"/>
                </a:solidFill>
              </a:rPr>
              <a:t>علي</a:t>
            </a:r>
            <a:r>
              <a:rPr lang="ar-SA" sz="3200" b="1" dirty="0" smtClean="0"/>
              <a:t>ه.</a:t>
            </a:r>
          </a:p>
          <a:p>
            <a:r>
              <a:rPr lang="ar-SA" sz="3200" b="1" dirty="0" smtClean="0"/>
              <a:t>من بيت </a:t>
            </a:r>
            <a:r>
              <a:rPr lang="ar-SA" sz="3200" b="1" dirty="0" smtClean="0">
                <a:solidFill>
                  <a:srgbClr val="FF0000"/>
                </a:solidFill>
              </a:rPr>
              <a:t>رفيع</a:t>
            </a:r>
            <a:r>
              <a:rPr lang="ar-SA" sz="3200" b="1" dirty="0" smtClean="0"/>
              <a:t>، فليحرص على ألا يكون سببا في </a:t>
            </a:r>
            <a:r>
              <a:rPr lang="ar-SA" sz="3200" b="1" dirty="0" smtClean="0">
                <a:solidFill>
                  <a:srgbClr val="FF0000"/>
                </a:solidFill>
              </a:rPr>
              <a:t>خفض</a:t>
            </a:r>
            <a:r>
              <a:rPr lang="ar-SA" sz="3200" b="1" dirty="0" smtClean="0"/>
              <a:t>ه.</a:t>
            </a:r>
          </a:p>
          <a:p>
            <a:r>
              <a:rPr lang="ar-SA" sz="3200" b="1" dirty="0" smtClean="0"/>
              <a:t>من </a:t>
            </a:r>
            <a:r>
              <a:rPr lang="ar-SA" sz="3200" b="1" dirty="0" smtClean="0">
                <a:solidFill>
                  <a:srgbClr val="FF0000"/>
                </a:solidFill>
              </a:rPr>
              <a:t>كرمت</a:t>
            </a:r>
            <a:r>
              <a:rPr lang="ar-SA" sz="3200" b="1" dirty="0" smtClean="0"/>
              <a:t> عليه نفسه </a:t>
            </a:r>
            <a:r>
              <a:rPr lang="ar-SA" sz="3200" b="1" dirty="0" smtClean="0">
                <a:solidFill>
                  <a:srgbClr val="FF0000"/>
                </a:solidFill>
              </a:rPr>
              <a:t>هانت</a:t>
            </a:r>
            <a:r>
              <a:rPr lang="ar-SA" sz="3200" b="1" dirty="0" smtClean="0"/>
              <a:t> عليه شهوته.</a:t>
            </a:r>
          </a:p>
        </p:txBody>
      </p:sp>
    </p:spTree>
    <p:extLst>
      <p:ext uri="{BB962C8B-B14F-4D97-AF65-F5344CB8AC3E}">
        <p14:creationId xmlns:p14="http://schemas.microsoft.com/office/powerpoint/2010/main" val="31119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4282" y="285728"/>
            <a:ext cx="8215370" cy="6115072"/>
          </a:xfrm>
          <a:solidFill>
            <a:srgbClr val="FFFF99"/>
          </a:solidFill>
        </p:spPr>
        <p:txBody>
          <a:bodyPr>
            <a:normAutofit lnSpcReduction="10000"/>
          </a:bodyPr>
          <a:lstStyle/>
          <a:p>
            <a:pPr>
              <a:lnSpc>
                <a:spcPct val="150000"/>
              </a:lnSpc>
            </a:pPr>
            <a:r>
              <a:rPr lang="ar-SA" sz="3600" b="1" dirty="0" smtClean="0">
                <a:solidFill>
                  <a:srgbClr val="FF0000"/>
                </a:solidFill>
              </a:rPr>
              <a:t>الطباق : </a:t>
            </a:r>
            <a:r>
              <a:rPr lang="ar-SA" sz="3600" b="1" dirty="0" smtClean="0"/>
              <a:t>اجتماع لفظ واحد، ومقابله في الدلالة.</a:t>
            </a:r>
          </a:p>
          <a:p>
            <a:pPr>
              <a:lnSpc>
                <a:spcPct val="150000"/>
              </a:lnSpc>
            </a:pPr>
            <a:r>
              <a:rPr lang="ar-SA" sz="3600" b="1" dirty="0" smtClean="0"/>
              <a:t>يمكن أن يكون المقابل هو نفي اللفظ الأول، ويسمى </a:t>
            </a:r>
            <a:r>
              <a:rPr lang="ar-SA" sz="3600" b="1" dirty="0" smtClean="0">
                <a:solidFill>
                  <a:srgbClr val="FF0000"/>
                </a:solidFill>
              </a:rPr>
              <a:t>طباق السلب </a:t>
            </a:r>
            <a:r>
              <a:rPr lang="ar-SA" sz="3600" b="1" dirty="0" smtClean="0"/>
              <a:t>.</a:t>
            </a:r>
          </a:p>
          <a:p>
            <a:pPr>
              <a:lnSpc>
                <a:spcPct val="150000"/>
              </a:lnSpc>
            </a:pPr>
            <a:r>
              <a:rPr lang="ar-SA" sz="3600" b="1" dirty="0" smtClean="0"/>
              <a:t>و يمكن أن يكون المقابل هو مضاد اللفظ الأول في الدلالة، ويسمى الطباق </a:t>
            </a:r>
            <a:r>
              <a:rPr lang="ar-SA" sz="3600" b="1" dirty="0" smtClean="0">
                <a:solidFill>
                  <a:srgbClr val="FF0000"/>
                </a:solidFill>
              </a:rPr>
              <a:t>طباق الإيجاب </a:t>
            </a:r>
            <a:r>
              <a:rPr lang="ar-SA" sz="3600" b="1" dirty="0" smtClean="0"/>
              <a:t>.</a:t>
            </a:r>
          </a:p>
          <a:p>
            <a:pPr>
              <a:lnSpc>
                <a:spcPct val="150000"/>
              </a:lnSpc>
            </a:pPr>
            <a:r>
              <a:rPr lang="ar-SA" sz="3600" b="1" dirty="0" smtClean="0">
                <a:solidFill>
                  <a:srgbClr val="FF0000"/>
                </a:solidFill>
              </a:rPr>
              <a:t>من المصطلحات الأخرى الدالة على الطباق : </a:t>
            </a:r>
            <a:r>
              <a:rPr lang="ar-SA" sz="3600" b="1" dirty="0" smtClean="0"/>
              <a:t>المطابقة، والتطبيق، والتضاد</a:t>
            </a:r>
            <a:r>
              <a:rPr lang="ar-SA" dirty="0" smtClean="0"/>
              <a:t>.</a:t>
            </a:r>
          </a:p>
        </p:txBody>
      </p:sp>
    </p:spTree>
    <p:extLst>
      <p:ext uri="{BB962C8B-B14F-4D97-AF65-F5344CB8AC3E}">
        <p14:creationId xmlns:p14="http://schemas.microsoft.com/office/powerpoint/2010/main" val="941069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16632"/>
            <a:ext cx="7620000" cy="1143000"/>
          </a:xfrm>
        </p:spPr>
        <p:txBody>
          <a:bodyPr/>
          <a:lstStyle/>
          <a:p>
            <a:pPr algn="ctr"/>
            <a:r>
              <a:rPr lang="ar-SA" b="1" dirty="0" smtClean="0">
                <a:solidFill>
                  <a:srgbClr val="FF0000"/>
                </a:solidFill>
              </a:rPr>
              <a:t>المقابلة</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784347096"/>
              </p:ext>
            </p:extLst>
          </p:nvPr>
        </p:nvGraphicFramePr>
        <p:xfrm>
          <a:off x="323529" y="1124744"/>
          <a:ext cx="7920879" cy="4937760"/>
        </p:xfrm>
        <a:graphic>
          <a:graphicData uri="http://schemas.openxmlformats.org/drawingml/2006/table">
            <a:tbl>
              <a:tblPr rtl="1" firstRow="1" bandRow="1">
                <a:tableStyleId>{5C22544A-7EE6-4342-B048-85BDC9FD1C3A}</a:tableStyleId>
              </a:tblPr>
              <a:tblGrid>
                <a:gridCol w="3014194"/>
                <a:gridCol w="2266392"/>
                <a:gridCol w="2640293"/>
              </a:tblGrid>
              <a:tr h="370840">
                <a:tc>
                  <a:txBody>
                    <a:bodyPr/>
                    <a:lstStyle/>
                    <a:p>
                      <a:pPr algn="ctr" rtl="1"/>
                      <a:r>
                        <a:rPr lang="ar-SA" sz="2400" b="1" dirty="0" smtClean="0"/>
                        <a:t>المثال</a:t>
                      </a:r>
                      <a:endParaRPr lang="ar-SA" sz="2400" b="1" dirty="0"/>
                    </a:p>
                  </a:txBody>
                  <a:tcPr/>
                </a:tc>
                <a:tc>
                  <a:txBody>
                    <a:bodyPr/>
                    <a:lstStyle/>
                    <a:p>
                      <a:pPr algn="ctr" rtl="1"/>
                      <a:r>
                        <a:rPr lang="ar-SA" sz="2400" b="1" dirty="0" smtClean="0"/>
                        <a:t>التوضيح</a:t>
                      </a:r>
                      <a:endParaRPr lang="ar-SA" sz="2400" b="1" dirty="0"/>
                    </a:p>
                  </a:txBody>
                  <a:tcPr/>
                </a:tc>
                <a:tc>
                  <a:txBody>
                    <a:bodyPr/>
                    <a:lstStyle/>
                    <a:p>
                      <a:pPr algn="ctr" rtl="1"/>
                      <a:r>
                        <a:rPr lang="ar-SA" sz="2400" b="1" dirty="0" smtClean="0"/>
                        <a:t>الاستنتاج</a:t>
                      </a:r>
                      <a:endParaRPr lang="ar-SA" sz="2400" b="1" dirty="0"/>
                    </a:p>
                  </a:txBody>
                  <a:tcPr/>
                </a:tc>
              </a:tr>
              <a:tr h="370840">
                <a:tc>
                  <a:txBody>
                    <a:bodyPr/>
                    <a:lstStyle/>
                    <a:p>
                      <a:pPr rtl="1"/>
                      <a:r>
                        <a:rPr lang="ar-SA" sz="2400" b="1" dirty="0" smtClean="0">
                          <a:sym typeface="AGA Arabesque"/>
                        </a:rPr>
                        <a:t></a:t>
                      </a:r>
                      <a:r>
                        <a:rPr lang="ar-SA" sz="2400" b="1" dirty="0" smtClean="0"/>
                        <a:t> </a:t>
                      </a:r>
                      <a:r>
                        <a:rPr lang="ar-SA" sz="2400" b="1" dirty="0" smtClean="0">
                          <a:solidFill>
                            <a:srgbClr val="FF0000"/>
                          </a:solidFill>
                        </a:rPr>
                        <a:t>فليضحكوا</a:t>
                      </a:r>
                      <a:r>
                        <a:rPr lang="ar-SA" sz="2400" b="1" baseline="0" dirty="0" smtClean="0">
                          <a:solidFill>
                            <a:srgbClr val="FF0000"/>
                          </a:solidFill>
                        </a:rPr>
                        <a:t> قليلا </a:t>
                      </a:r>
                      <a:r>
                        <a:rPr lang="ar-SA" sz="2400" b="1" baseline="0" dirty="0" smtClean="0"/>
                        <a:t>و</a:t>
                      </a:r>
                      <a:r>
                        <a:rPr lang="ar-SA" sz="2400" b="1" baseline="0" dirty="0" smtClean="0">
                          <a:solidFill>
                            <a:srgbClr val="0070C0"/>
                          </a:solidFill>
                        </a:rPr>
                        <a:t>ليبكوا كثيرا </a:t>
                      </a:r>
                      <a:r>
                        <a:rPr lang="ar-SA" sz="2400" b="1" dirty="0" smtClean="0">
                          <a:sym typeface="AGA Arabesque"/>
                        </a:rPr>
                        <a:t></a:t>
                      </a:r>
                      <a:r>
                        <a:rPr lang="ar-SA" sz="2400" b="1" dirty="0" smtClean="0"/>
                        <a:t> </a:t>
                      </a:r>
                      <a:endParaRPr lang="ar-SA" sz="2400" b="1" dirty="0"/>
                    </a:p>
                  </a:txBody>
                  <a:tcPr/>
                </a:tc>
                <a:tc rowSpan="4">
                  <a:txBody>
                    <a:bodyPr/>
                    <a:lstStyle/>
                    <a:p>
                      <a:pPr algn="ctr" rtl="1"/>
                      <a:r>
                        <a:rPr lang="ar-SA" sz="2400" b="1" dirty="0" smtClean="0"/>
                        <a:t>تقابل لفظين</a:t>
                      </a:r>
                      <a:endParaRPr lang="ar-SA" sz="2400" b="1" dirty="0"/>
                    </a:p>
                  </a:txBody>
                  <a:tcPr/>
                </a:tc>
                <a:tc rowSpan="5">
                  <a:txBody>
                    <a:bodyPr/>
                    <a:lstStyle/>
                    <a:p>
                      <a:pPr algn="ctr" rtl="1"/>
                      <a:r>
                        <a:rPr lang="ar-SA" sz="3600" b="1" dirty="0" smtClean="0"/>
                        <a:t>المقابلة ذكر لفظين </a:t>
                      </a:r>
                      <a:r>
                        <a:rPr lang="ar-SA" sz="3600" b="1" dirty="0" err="1" smtClean="0"/>
                        <a:t>أوأكثر</a:t>
                      </a:r>
                      <a:r>
                        <a:rPr lang="ar-SA" sz="3600" b="1" dirty="0" smtClean="0"/>
                        <a:t> مع ما يقابل ذلك. </a:t>
                      </a:r>
                      <a:endParaRPr lang="ar-SA" sz="3600" b="1" dirty="0"/>
                    </a:p>
                  </a:txBody>
                  <a:tcPr/>
                </a:tc>
              </a:tr>
              <a:tr h="370840">
                <a:tc>
                  <a:txBody>
                    <a:bodyPr/>
                    <a:lstStyle/>
                    <a:p>
                      <a:pPr rtl="1"/>
                      <a:r>
                        <a:rPr lang="ar-SA" sz="2400" b="1" dirty="0" smtClean="0">
                          <a:solidFill>
                            <a:srgbClr val="002060"/>
                          </a:solidFill>
                        </a:rPr>
                        <a:t>ما</a:t>
                      </a:r>
                      <a:r>
                        <a:rPr lang="ar-SA" sz="2400" b="1" dirty="0" smtClean="0">
                          <a:solidFill>
                            <a:srgbClr val="FF0000"/>
                          </a:solidFill>
                        </a:rPr>
                        <a:t> حرمت </a:t>
                      </a:r>
                      <a:r>
                        <a:rPr lang="ar-SA" sz="2400" b="1" dirty="0" smtClean="0">
                          <a:solidFill>
                            <a:srgbClr val="002060"/>
                          </a:solidFill>
                        </a:rPr>
                        <a:t>الشريعة شيئا فيه </a:t>
                      </a:r>
                      <a:r>
                        <a:rPr lang="ar-SA" sz="2400" b="1" dirty="0" smtClean="0">
                          <a:solidFill>
                            <a:srgbClr val="FF0000"/>
                          </a:solidFill>
                        </a:rPr>
                        <a:t>نفعنا</a:t>
                      </a:r>
                      <a:r>
                        <a:rPr lang="ar-SA" sz="2400" b="1" dirty="0" smtClean="0"/>
                        <a:t>، ولا </a:t>
                      </a:r>
                      <a:r>
                        <a:rPr lang="ar-SA" sz="2400" b="1" dirty="0" smtClean="0">
                          <a:solidFill>
                            <a:srgbClr val="0070C0"/>
                          </a:solidFill>
                        </a:rPr>
                        <a:t>أحلت </a:t>
                      </a:r>
                      <a:r>
                        <a:rPr lang="ar-SA" sz="2400" b="1" dirty="0" smtClean="0">
                          <a:solidFill>
                            <a:srgbClr val="002060"/>
                          </a:solidFill>
                        </a:rPr>
                        <a:t>شيئا فيه </a:t>
                      </a:r>
                      <a:r>
                        <a:rPr lang="ar-SA" sz="2400" b="1" dirty="0" smtClean="0">
                          <a:solidFill>
                            <a:srgbClr val="0070C0"/>
                          </a:solidFill>
                        </a:rPr>
                        <a:t>ضَرُّنا</a:t>
                      </a:r>
                      <a:r>
                        <a:rPr lang="ar-SA" sz="2400" b="1" dirty="0" smtClean="0"/>
                        <a:t>.</a:t>
                      </a:r>
                      <a:endParaRPr lang="ar-SA" sz="2400" b="1" dirty="0"/>
                    </a:p>
                  </a:txBody>
                  <a:tcPr/>
                </a:tc>
                <a:tc vMerge="1">
                  <a:txBody>
                    <a:bodyPr/>
                    <a:lstStyle/>
                    <a:p>
                      <a:pPr rtl="1"/>
                      <a:endParaRPr lang="ar-SA"/>
                    </a:p>
                  </a:txBody>
                  <a:tcPr/>
                </a:tc>
                <a:tc vMerge="1">
                  <a:txBody>
                    <a:bodyPr/>
                    <a:lstStyle/>
                    <a:p>
                      <a:pPr rtl="1"/>
                      <a:endParaRPr lang="ar-SA"/>
                    </a:p>
                  </a:txBody>
                  <a:tcPr/>
                </a:tc>
              </a:tr>
              <a:tr h="370840">
                <a:tc>
                  <a:txBody>
                    <a:bodyPr/>
                    <a:lstStyle/>
                    <a:p>
                      <a:pPr rtl="1"/>
                      <a:r>
                        <a:rPr lang="ar-SA" sz="2400" b="1" dirty="0" smtClean="0">
                          <a:solidFill>
                            <a:srgbClr val="FF0000"/>
                          </a:solidFill>
                        </a:rPr>
                        <a:t>ظن العاقل </a:t>
                      </a:r>
                      <a:r>
                        <a:rPr lang="ar-SA" sz="2400" b="1" dirty="0" smtClean="0"/>
                        <a:t>خير من </a:t>
                      </a:r>
                      <a:r>
                        <a:rPr lang="ar-SA" sz="2400" b="1" dirty="0" smtClean="0">
                          <a:solidFill>
                            <a:srgbClr val="0070C0"/>
                          </a:solidFill>
                        </a:rPr>
                        <a:t>يقين الجاهل</a:t>
                      </a:r>
                      <a:r>
                        <a:rPr lang="ar-SA" sz="2400" b="1" dirty="0" smtClean="0"/>
                        <a:t>.</a:t>
                      </a:r>
                      <a:endParaRPr lang="ar-SA" sz="2400" b="1" dirty="0"/>
                    </a:p>
                  </a:txBody>
                  <a:tcPr/>
                </a:tc>
                <a:tc vMerge="1">
                  <a:txBody>
                    <a:bodyPr/>
                    <a:lstStyle/>
                    <a:p>
                      <a:pPr rtl="1"/>
                      <a:endParaRPr lang="ar-SA"/>
                    </a:p>
                  </a:txBody>
                  <a:tcPr/>
                </a:tc>
                <a:tc vMerge="1">
                  <a:txBody>
                    <a:bodyPr/>
                    <a:lstStyle/>
                    <a:p>
                      <a:pPr rtl="1"/>
                      <a:endParaRPr lang="ar-SA"/>
                    </a:p>
                  </a:txBody>
                  <a:tcPr/>
                </a:tc>
              </a:tr>
              <a:tr h="370840">
                <a:tc>
                  <a:txBody>
                    <a:bodyPr/>
                    <a:lstStyle/>
                    <a:p>
                      <a:pPr rtl="1"/>
                      <a:r>
                        <a:rPr lang="ar-SA" sz="2400" b="1" dirty="0" smtClean="0"/>
                        <a:t>لا تكن </a:t>
                      </a:r>
                      <a:r>
                        <a:rPr lang="ar-SA" sz="2400" b="1" dirty="0" smtClean="0">
                          <a:solidFill>
                            <a:srgbClr val="FF0000"/>
                          </a:solidFill>
                        </a:rPr>
                        <a:t>رطبا فتعصر</a:t>
                      </a:r>
                      <a:r>
                        <a:rPr lang="ar-SA" sz="2400" b="1" dirty="0" smtClean="0"/>
                        <a:t>، ولا </a:t>
                      </a:r>
                      <a:r>
                        <a:rPr lang="ar-SA" sz="2400" b="1" dirty="0" smtClean="0">
                          <a:solidFill>
                            <a:srgbClr val="0070C0"/>
                          </a:solidFill>
                        </a:rPr>
                        <a:t>يابسا فتكسر</a:t>
                      </a:r>
                      <a:r>
                        <a:rPr lang="ar-SA" sz="2400" b="1" dirty="0" smtClean="0"/>
                        <a:t>.</a:t>
                      </a:r>
                      <a:endParaRPr lang="ar-SA" sz="2400" b="1" dirty="0"/>
                    </a:p>
                  </a:txBody>
                  <a:tcPr/>
                </a:tc>
                <a:tc vMerge="1">
                  <a:txBody>
                    <a:bodyPr/>
                    <a:lstStyle/>
                    <a:p>
                      <a:pPr rtl="1"/>
                      <a:endParaRPr lang="ar-SA" dirty="0"/>
                    </a:p>
                  </a:txBody>
                  <a:tcPr/>
                </a:tc>
                <a:tc vMerge="1">
                  <a:txBody>
                    <a:bodyPr/>
                    <a:lstStyle/>
                    <a:p>
                      <a:pPr rtl="1"/>
                      <a:endParaRPr lang="ar-SA" dirty="0"/>
                    </a:p>
                  </a:txBody>
                  <a:tcPr/>
                </a:tc>
              </a:tr>
              <a:tr h="370840">
                <a:tc>
                  <a:txBody>
                    <a:bodyPr/>
                    <a:lstStyle/>
                    <a:p>
                      <a:pPr rtl="1"/>
                      <a:r>
                        <a:rPr lang="ar-SA" sz="2400" b="1" dirty="0" smtClean="0"/>
                        <a:t>من </a:t>
                      </a:r>
                      <a:r>
                        <a:rPr lang="ar-SA" sz="2400" b="1" dirty="0" smtClean="0">
                          <a:solidFill>
                            <a:srgbClr val="FF0000"/>
                          </a:solidFill>
                        </a:rPr>
                        <a:t>ألبسه الليل </a:t>
                      </a:r>
                      <a:r>
                        <a:rPr lang="ar-SA" sz="2400" b="1" dirty="0" smtClean="0">
                          <a:solidFill>
                            <a:srgbClr val="002060"/>
                          </a:solidFill>
                        </a:rPr>
                        <a:t>ثوب</a:t>
                      </a:r>
                      <a:r>
                        <a:rPr lang="ar-SA" sz="2400" b="1" dirty="0" smtClean="0">
                          <a:solidFill>
                            <a:srgbClr val="FF0000"/>
                          </a:solidFill>
                        </a:rPr>
                        <a:t> ظلمائه</a:t>
                      </a:r>
                      <a:r>
                        <a:rPr lang="ar-SA" sz="2400" b="1" baseline="0" dirty="0" smtClean="0"/>
                        <a:t>، </a:t>
                      </a:r>
                      <a:r>
                        <a:rPr lang="ar-SA" sz="2400" b="1" baseline="0" dirty="0" smtClean="0">
                          <a:solidFill>
                            <a:srgbClr val="0070C0"/>
                          </a:solidFill>
                        </a:rPr>
                        <a:t>نزعه النهار </a:t>
                      </a:r>
                      <a:r>
                        <a:rPr lang="ar-SA" sz="2400" b="1" baseline="0" dirty="0" smtClean="0">
                          <a:solidFill>
                            <a:srgbClr val="002060"/>
                          </a:solidFill>
                        </a:rPr>
                        <a:t>عنه</a:t>
                      </a:r>
                      <a:r>
                        <a:rPr lang="ar-SA" sz="2400" b="1" baseline="0" dirty="0" smtClean="0">
                          <a:solidFill>
                            <a:srgbClr val="0070C0"/>
                          </a:solidFill>
                        </a:rPr>
                        <a:t> بضيائه</a:t>
                      </a:r>
                      <a:r>
                        <a:rPr lang="ar-SA" sz="2400" b="1" baseline="0" dirty="0" smtClean="0"/>
                        <a:t>.</a:t>
                      </a:r>
                      <a:endParaRPr lang="ar-SA" sz="2400" b="1" dirty="0"/>
                    </a:p>
                  </a:txBody>
                  <a:tcPr/>
                </a:tc>
                <a:tc>
                  <a:txBody>
                    <a:bodyPr/>
                    <a:lstStyle/>
                    <a:p>
                      <a:pPr algn="ctr" rtl="1"/>
                      <a:r>
                        <a:rPr lang="ar-SA" sz="2400" b="1" dirty="0" smtClean="0"/>
                        <a:t>تقابل أكثر من لفظين</a:t>
                      </a:r>
                    </a:p>
                    <a:p>
                      <a:pPr algn="ctr" rtl="1"/>
                      <a:r>
                        <a:rPr lang="ar-SA" sz="2400" b="1" dirty="0" smtClean="0"/>
                        <a:t>”ثلاثة“. </a:t>
                      </a:r>
                      <a:endParaRPr lang="ar-SA" sz="2400" b="1" dirty="0"/>
                    </a:p>
                  </a:txBody>
                  <a:tcPr/>
                </a:tc>
                <a:tc vMerge="1">
                  <a:txBody>
                    <a:bodyPr/>
                    <a:lstStyle/>
                    <a:p>
                      <a:pPr rtl="1"/>
                      <a:endParaRPr lang="ar-SA" dirty="0"/>
                    </a:p>
                  </a:txBody>
                  <a:tcPr/>
                </a:tc>
              </a:tr>
            </a:tbl>
          </a:graphicData>
        </a:graphic>
      </p:graphicFrame>
    </p:spTree>
    <p:extLst>
      <p:ext uri="{BB962C8B-B14F-4D97-AF65-F5344CB8AC3E}">
        <p14:creationId xmlns:p14="http://schemas.microsoft.com/office/powerpoint/2010/main" val="11393340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561394703"/>
              </p:ext>
            </p:extLst>
          </p:nvPr>
        </p:nvGraphicFramePr>
        <p:xfrm>
          <a:off x="457200" y="428603"/>
          <a:ext cx="7787208" cy="5572164"/>
        </p:xfrm>
        <a:graphic>
          <a:graphicData uri="http://schemas.openxmlformats.org/drawingml/2006/table">
            <a:tbl>
              <a:tblPr rtl="1" firstRow="1" bandRow="1">
                <a:tableStyleId>{5C22544A-7EE6-4342-B048-85BDC9FD1C3A}</a:tableStyleId>
              </a:tblPr>
              <a:tblGrid>
                <a:gridCol w="3893604"/>
                <a:gridCol w="3893604"/>
              </a:tblGrid>
              <a:tr h="1175778">
                <a:tc>
                  <a:txBody>
                    <a:bodyPr/>
                    <a:lstStyle/>
                    <a:p>
                      <a:pPr algn="ctr" rtl="1"/>
                      <a:r>
                        <a:rPr lang="ar-SA" sz="4000" b="1" dirty="0" smtClean="0"/>
                        <a:t>الطباق</a:t>
                      </a:r>
                      <a:endParaRPr lang="ar-SA" sz="4000" b="1" dirty="0"/>
                    </a:p>
                  </a:txBody>
                  <a:tcPr/>
                </a:tc>
                <a:tc>
                  <a:txBody>
                    <a:bodyPr/>
                    <a:lstStyle/>
                    <a:p>
                      <a:pPr algn="ctr" rtl="1"/>
                      <a:r>
                        <a:rPr lang="ar-SA" sz="4000" b="1" dirty="0" smtClean="0"/>
                        <a:t>المقابلة </a:t>
                      </a:r>
                      <a:endParaRPr lang="ar-SA" sz="4000" b="1" dirty="0"/>
                    </a:p>
                  </a:txBody>
                  <a:tcPr/>
                </a:tc>
              </a:tr>
              <a:tr h="3220608">
                <a:tc>
                  <a:txBody>
                    <a:bodyPr/>
                    <a:lstStyle/>
                    <a:p>
                      <a:pPr algn="ctr" rtl="1"/>
                      <a:r>
                        <a:rPr lang="ar-SA" sz="4000" b="1" dirty="0" smtClean="0"/>
                        <a:t>الطباق يكون بين لفظ واحد وما يقابله فقط.</a:t>
                      </a:r>
                      <a:endParaRPr lang="ar-SA" sz="4000" b="1" dirty="0"/>
                    </a:p>
                  </a:txBody>
                  <a:tcPr/>
                </a:tc>
                <a:tc>
                  <a:txBody>
                    <a:bodyPr/>
                    <a:lstStyle/>
                    <a:p>
                      <a:pPr algn="ctr" rtl="1"/>
                      <a:r>
                        <a:rPr lang="ar-SA" sz="4000" b="1" dirty="0" smtClean="0"/>
                        <a:t>المقابلة تكون بين لفظين أو أكثر مع ما يقابل ذلك . </a:t>
                      </a:r>
                      <a:endParaRPr lang="ar-SA" sz="4000" b="1" dirty="0"/>
                    </a:p>
                  </a:txBody>
                  <a:tcPr/>
                </a:tc>
              </a:tr>
              <a:tr h="1175778">
                <a:tc>
                  <a:txBody>
                    <a:bodyPr/>
                    <a:lstStyle/>
                    <a:p>
                      <a:pPr algn="ctr" rtl="1"/>
                      <a:r>
                        <a:rPr lang="ar-SA" sz="4000" b="1" dirty="0" smtClean="0">
                          <a:solidFill>
                            <a:srgbClr val="FF0000"/>
                          </a:solidFill>
                        </a:rPr>
                        <a:t>كلمة # كلمة</a:t>
                      </a:r>
                      <a:endParaRPr lang="ar-SA" sz="4000" b="1" dirty="0">
                        <a:solidFill>
                          <a:srgbClr val="FF0000"/>
                        </a:solidFill>
                      </a:endParaRPr>
                    </a:p>
                  </a:txBody>
                  <a:tcPr/>
                </a:tc>
                <a:tc>
                  <a:txBody>
                    <a:bodyPr/>
                    <a:lstStyle/>
                    <a:p>
                      <a:pPr algn="ctr" rtl="1"/>
                      <a:r>
                        <a:rPr lang="ar-SA" sz="4000" b="1" dirty="0" smtClean="0">
                          <a:solidFill>
                            <a:srgbClr val="FF0000"/>
                          </a:solidFill>
                        </a:rPr>
                        <a:t>جملة # جملة </a:t>
                      </a:r>
                      <a:endParaRPr lang="ar-SA" sz="4000" b="1" dirty="0">
                        <a:solidFill>
                          <a:srgbClr val="FF0000"/>
                        </a:solidFill>
                      </a:endParaRPr>
                    </a:p>
                  </a:txBody>
                  <a:tcPr/>
                </a:tc>
              </a:tr>
            </a:tbl>
          </a:graphicData>
        </a:graphic>
      </p:graphicFrame>
    </p:spTree>
    <p:extLst>
      <p:ext uri="{BB962C8B-B14F-4D97-AF65-F5344CB8AC3E}">
        <p14:creationId xmlns:p14="http://schemas.microsoft.com/office/powerpoint/2010/main" val="2520247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فن الخطابة</a:t>
            </a:r>
            <a:endParaRPr lang="ar-SA" b="1" dirty="0">
              <a:solidFill>
                <a:srgbClr val="FF0000"/>
              </a:solidFill>
            </a:endParaRPr>
          </a:p>
        </p:txBody>
      </p:sp>
      <p:sp>
        <p:nvSpPr>
          <p:cNvPr id="3" name="عنصر نائب للمحتوى 2"/>
          <p:cNvSpPr>
            <a:spLocks noGrp="1"/>
          </p:cNvSpPr>
          <p:nvPr>
            <p:ph idx="1"/>
          </p:nvPr>
        </p:nvSpPr>
        <p:spPr/>
        <p:txBody>
          <a:bodyPr>
            <a:normAutofit/>
          </a:bodyPr>
          <a:lstStyle/>
          <a:p>
            <a:r>
              <a:rPr lang="ar-SA" sz="4800" b="1" dirty="0" smtClean="0"/>
              <a:t>الخطابة فن عربي أصيل .</a:t>
            </a:r>
          </a:p>
          <a:p>
            <a:r>
              <a:rPr lang="ar-SA" sz="4800" b="1" dirty="0" smtClean="0"/>
              <a:t>استخدمه العرب في الجاهلية .</a:t>
            </a:r>
          </a:p>
          <a:p>
            <a:r>
              <a:rPr lang="ar-SA" sz="4800" b="1" dirty="0" smtClean="0"/>
              <a:t>احتفى به الإسلام .</a:t>
            </a:r>
          </a:p>
          <a:p>
            <a:r>
              <a:rPr lang="ar-SA" sz="4800" b="1" dirty="0" smtClean="0"/>
              <a:t>وسيلة أدبية ينفذ بها إلى قلوب السامعين .</a:t>
            </a:r>
            <a:endParaRPr lang="ar-SA" sz="4800" b="1" dirty="0"/>
          </a:p>
        </p:txBody>
      </p:sp>
    </p:spTree>
    <p:extLst>
      <p:ext uri="{BB962C8B-B14F-4D97-AF65-F5344CB8AC3E}">
        <p14:creationId xmlns:p14="http://schemas.microsoft.com/office/powerpoint/2010/main" val="9901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
            <a:ext cx="7704856" cy="692697"/>
          </a:xfrm>
        </p:spPr>
        <p:txBody>
          <a:bodyPr/>
          <a:lstStyle/>
          <a:p>
            <a:pPr algn="ctr"/>
            <a:r>
              <a:rPr lang="ar-SA" b="1" dirty="0" smtClean="0">
                <a:solidFill>
                  <a:srgbClr val="FF0000"/>
                </a:solidFill>
              </a:rPr>
              <a:t>أسلوب النداء</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4167321949"/>
              </p:ext>
            </p:extLst>
          </p:nvPr>
        </p:nvGraphicFramePr>
        <p:xfrm>
          <a:off x="179512" y="620689"/>
          <a:ext cx="8812459" cy="6048672"/>
        </p:xfrm>
        <a:graphic>
          <a:graphicData uri="http://schemas.openxmlformats.org/drawingml/2006/table">
            <a:tbl>
              <a:tblPr rtl="1" firstRow="1" bandRow="1">
                <a:tableStyleId>{7DF18680-E054-41AD-8BC1-D1AEF772440D}</a:tableStyleId>
              </a:tblPr>
              <a:tblGrid>
                <a:gridCol w="3341667"/>
                <a:gridCol w="1604875"/>
                <a:gridCol w="2764009"/>
                <a:gridCol w="1101908"/>
              </a:tblGrid>
              <a:tr h="533075">
                <a:tc>
                  <a:txBody>
                    <a:bodyPr/>
                    <a:lstStyle/>
                    <a:p>
                      <a:pPr algn="ctr" rtl="1"/>
                      <a:r>
                        <a:rPr lang="ar-SA" sz="2000" dirty="0" smtClean="0"/>
                        <a:t>المثال</a:t>
                      </a:r>
                      <a:endParaRPr lang="ar-SA" sz="2000" b="1" dirty="0"/>
                    </a:p>
                  </a:txBody>
                  <a:tcPr/>
                </a:tc>
                <a:tc>
                  <a:txBody>
                    <a:bodyPr/>
                    <a:lstStyle/>
                    <a:p>
                      <a:pPr algn="ctr" rtl="1"/>
                      <a:r>
                        <a:rPr lang="ar-SA" sz="2000" dirty="0" smtClean="0"/>
                        <a:t>المنادى</a:t>
                      </a:r>
                      <a:endParaRPr lang="ar-SA" sz="2000" b="1" dirty="0"/>
                    </a:p>
                  </a:txBody>
                  <a:tcPr/>
                </a:tc>
                <a:tc>
                  <a:txBody>
                    <a:bodyPr/>
                    <a:lstStyle/>
                    <a:p>
                      <a:pPr algn="ctr" rtl="1"/>
                      <a:r>
                        <a:rPr lang="ar-SA" sz="2000" dirty="0" smtClean="0"/>
                        <a:t>نوعه</a:t>
                      </a:r>
                      <a:endParaRPr lang="ar-SA" sz="2000" b="1" dirty="0"/>
                    </a:p>
                  </a:txBody>
                  <a:tcPr/>
                </a:tc>
                <a:tc>
                  <a:txBody>
                    <a:bodyPr/>
                    <a:lstStyle/>
                    <a:p>
                      <a:pPr algn="ctr" rtl="1"/>
                      <a:r>
                        <a:rPr lang="ar-SA" sz="2000" dirty="0" smtClean="0"/>
                        <a:t>إعرابه</a:t>
                      </a:r>
                      <a:endParaRPr lang="ar-SA" sz="2000" b="1" dirty="0"/>
                    </a:p>
                  </a:txBody>
                  <a:tcPr/>
                </a:tc>
              </a:tr>
              <a:tr h="669418">
                <a:tc>
                  <a:txBody>
                    <a:bodyPr/>
                    <a:lstStyle/>
                    <a:p>
                      <a:pPr algn="r" rtl="1"/>
                      <a:r>
                        <a:rPr lang="ar-SA" sz="2400" b="1" u="sng" dirty="0" smtClean="0">
                          <a:solidFill>
                            <a:srgbClr val="C00000"/>
                          </a:solidFill>
                          <a:latin typeface="Traditional Arabic" pitchFamily="18" charset="-78"/>
                          <a:cs typeface="Traditional Arabic" pitchFamily="18" charset="-78"/>
                        </a:rPr>
                        <a:t>يا رقيق القلب</a:t>
                      </a:r>
                      <a:r>
                        <a:rPr lang="ar-SA" sz="2400" b="1" dirty="0" smtClean="0">
                          <a:latin typeface="Traditional Arabic" pitchFamily="18" charset="-78"/>
                          <a:cs typeface="Traditional Arabic" pitchFamily="18" charset="-78"/>
                        </a:rPr>
                        <a:t>، لا تشاهد هذه الصور.</a:t>
                      </a:r>
                      <a:endParaRPr lang="ar-SA" sz="2400" b="1" dirty="0">
                        <a:latin typeface="Traditional Arabic" pitchFamily="18" charset="-78"/>
                        <a:cs typeface="Traditional Arabic" pitchFamily="18" charset="-78"/>
                      </a:endParaRPr>
                    </a:p>
                  </a:txBody>
                  <a:tcPr/>
                </a:tc>
                <a:tc>
                  <a:txBody>
                    <a:bodyPr/>
                    <a:lstStyle/>
                    <a:p>
                      <a:pPr algn="ctr" rtl="1"/>
                      <a:r>
                        <a:rPr kumimoji="0" lang="ar-SA" sz="2400" b="1" u="none" strike="noStrike" kern="1200" cap="none" spc="0" normalizeH="0" baseline="0" noProof="0" dirty="0" smtClean="0">
                          <a:ln>
                            <a:noFill/>
                          </a:ln>
                          <a:effectLst/>
                          <a:uLnTx/>
                          <a:uFillTx/>
                          <a:latin typeface="Traditional Arabic" pitchFamily="18" charset="-78"/>
                          <a:cs typeface="Traditional Arabic" pitchFamily="18" charset="-78"/>
                        </a:rPr>
                        <a:t>رقيق القلب </a:t>
                      </a:r>
                      <a:endParaRPr lang="ar-SA" sz="28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المضاف</a:t>
                      </a:r>
                      <a:endParaRPr lang="ar-SA" sz="2400" b="1" dirty="0">
                        <a:latin typeface="Traditional Arabic" pitchFamily="18" charset="-78"/>
                        <a:cs typeface="Traditional Arabic" pitchFamily="18" charset="-78"/>
                      </a:endParaRPr>
                    </a:p>
                  </a:txBody>
                  <a:tcPr/>
                </a:tc>
                <a:tc rowSpan="3">
                  <a:txBody>
                    <a:bodyPr/>
                    <a:lstStyle/>
                    <a:p>
                      <a:pPr algn="ctr" rtl="1"/>
                      <a:r>
                        <a:rPr lang="ar-SA" sz="2800" b="1" dirty="0" smtClean="0">
                          <a:latin typeface="Traditional Arabic" pitchFamily="18" charset="-78"/>
                          <a:cs typeface="Traditional Arabic" pitchFamily="18" charset="-78"/>
                        </a:rPr>
                        <a:t>منصوب على النداء</a:t>
                      </a:r>
                      <a:endParaRPr lang="ar-SA" sz="2800" b="1" dirty="0">
                        <a:latin typeface="Traditional Arabic" pitchFamily="18" charset="-78"/>
                        <a:cs typeface="Traditional Arabic" pitchFamily="18" charset="-78"/>
                      </a:endParaRPr>
                    </a:p>
                  </a:txBody>
                  <a:tcPr/>
                </a:tc>
              </a:tr>
              <a:tr h="2029209">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400" b="1" u="sng" dirty="0" smtClean="0">
                          <a:solidFill>
                            <a:srgbClr val="C00000"/>
                          </a:solidFill>
                          <a:latin typeface="Traditional Arabic" pitchFamily="18" charset="-78"/>
                          <a:cs typeface="Traditional Arabic" pitchFamily="18" charset="-78"/>
                        </a:rPr>
                        <a:t>يا </a:t>
                      </a:r>
                      <a:r>
                        <a:rPr lang="ar-SA" sz="2400" b="1" u="sng" kern="1200" dirty="0" smtClean="0">
                          <a:solidFill>
                            <a:srgbClr val="C00000"/>
                          </a:solidFill>
                          <a:latin typeface="Traditional Arabic" pitchFamily="18" charset="-78"/>
                          <a:ea typeface="+mn-ea"/>
                          <a:cs typeface="Traditional Arabic" pitchFamily="18" charset="-78"/>
                        </a:rPr>
                        <a:t>جميلًا خطه</a:t>
                      </a:r>
                      <a:r>
                        <a:rPr lang="ar-SA" sz="2400" b="1" dirty="0" smtClean="0">
                          <a:latin typeface="Traditional Arabic" pitchFamily="18" charset="-78"/>
                          <a:cs typeface="Traditional Arabic" pitchFamily="18" charset="-78"/>
                        </a:rPr>
                        <a:t>، أقبل.</a:t>
                      </a:r>
                    </a:p>
                    <a:p>
                      <a:pPr algn="r" rtl="1"/>
                      <a:r>
                        <a:rPr lang="ar-SA" sz="2400" b="1" u="sng" dirty="0" smtClean="0">
                          <a:solidFill>
                            <a:srgbClr val="C00000"/>
                          </a:solidFill>
                          <a:latin typeface="Traditional Arabic" pitchFamily="18" charset="-78"/>
                          <a:cs typeface="Traditional Arabic" pitchFamily="18" charset="-78"/>
                        </a:rPr>
                        <a:t>يا </a:t>
                      </a:r>
                      <a:r>
                        <a:rPr lang="ar-SA" sz="2400" b="1" u="sng" kern="1200" dirty="0" smtClean="0">
                          <a:solidFill>
                            <a:srgbClr val="C00000"/>
                          </a:solidFill>
                          <a:latin typeface="Traditional Arabic" pitchFamily="18" charset="-78"/>
                          <a:ea typeface="+mn-ea"/>
                          <a:cs typeface="Traditional Arabic" pitchFamily="18" charset="-78"/>
                        </a:rPr>
                        <a:t>قائدًا حصانًا</a:t>
                      </a:r>
                      <a:r>
                        <a:rPr lang="ar-SA" sz="2400" b="1" dirty="0" smtClean="0">
                          <a:latin typeface="Traditional Arabic" pitchFamily="18" charset="-78"/>
                          <a:cs typeface="Traditional Arabic" pitchFamily="18" charset="-78"/>
                        </a:rPr>
                        <a:t>، أسرع.</a:t>
                      </a:r>
                    </a:p>
                    <a:p>
                      <a:pPr algn="r" rtl="1"/>
                      <a:r>
                        <a:rPr lang="ar-SA" sz="2400" b="1" u="sng" dirty="0" smtClean="0">
                          <a:solidFill>
                            <a:srgbClr val="C00000"/>
                          </a:solidFill>
                          <a:latin typeface="Traditional Arabic" pitchFamily="18" charset="-78"/>
                          <a:cs typeface="Traditional Arabic" pitchFamily="18" charset="-78"/>
                        </a:rPr>
                        <a:t>يا</a:t>
                      </a:r>
                      <a:r>
                        <a:rPr lang="ar-SA" sz="2400" b="1" u="sng" baseline="0" dirty="0" smtClean="0">
                          <a:solidFill>
                            <a:srgbClr val="C00000"/>
                          </a:solidFill>
                          <a:latin typeface="Traditional Arabic" pitchFamily="18" charset="-78"/>
                          <a:cs typeface="Traditional Arabic" pitchFamily="18" charset="-78"/>
                        </a:rPr>
                        <a:t> </a:t>
                      </a:r>
                      <a:r>
                        <a:rPr lang="ar-SA" sz="2400" b="1" u="sng" kern="1200" dirty="0" smtClean="0">
                          <a:solidFill>
                            <a:srgbClr val="C00000"/>
                          </a:solidFill>
                          <a:latin typeface="Traditional Arabic" pitchFamily="18" charset="-78"/>
                          <a:ea typeface="+mn-ea"/>
                          <a:cs typeface="Traditional Arabic" pitchFamily="18" charset="-78"/>
                        </a:rPr>
                        <a:t>شارحًا درسًا</a:t>
                      </a:r>
                      <a:r>
                        <a:rPr lang="ar-SA" sz="2400" b="1" baseline="0" dirty="0" smtClean="0">
                          <a:latin typeface="Traditional Arabic" pitchFamily="18" charset="-78"/>
                          <a:cs typeface="Traditional Arabic" pitchFamily="18" charset="-78"/>
                        </a:rPr>
                        <a:t>، تمهل.</a:t>
                      </a:r>
                    </a:p>
                    <a:p>
                      <a:pPr marL="0" marR="0" indent="0" algn="r" defTabSz="914400" rtl="1" eaLnBrk="1" fontAlgn="auto" latinLnBrk="0" hangingPunct="1">
                        <a:lnSpc>
                          <a:spcPct val="100000"/>
                        </a:lnSpc>
                        <a:spcBef>
                          <a:spcPts val="0"/>
                        </a:spcBef>
                        <a:spcAft>
                          <a:spcPts val="0"/>
                        </a:spcAft>
                        <a:buClrTx/>
                        <a:buSzTx/>
                        <a:buFontTx/>
                        <a:buNone/>
                        <a:tabLst/>
                        <a:defRPr/>
                      </a:pPr>
                      <a:r>
                        <a:rPr lang="ar-SA" sz="2400" b="1" u="sng" dirty="0" smtClean="0">
                          <a:solidFill>
                            <a:srgbClr val="C00000"/>
                          </a:solidFill>
                          <a:latin typeface="Traditional Arabic" pitchFamily="18" charset="-78"/>
                          <a:cs typeface="Traditional Arabic" pitchFamily="18" charset="-78"/>
                        </a:rPr>
                        <a:t>يا رفيقا للعلماء</a:t>
                      </a:r>
                      <a:r>
                        <a:rPr lang="ar-SA" sz="2400" b="1" dirty="0" smtClean="0">
                          <a:latin typeface="Traditional Arabic" pitchFamily="18" charset="-78"/>
                          <a:cs typeface="Traditional Arabic" pitchFamily="18" charset="-78"/>
                        </a:rPr>
                        <a:t>، استفد منهم.</a:t>
                      </a:r>
                      <a:endParaRPr lang="ar-SA" sz="2400" b="1" baseline="0" dirty="0" smtClean="0">
                        <a:latin typeface="Traditional Arabic" pitchFamily="18" charset="-78"/>
                        <a:cs typeface="Traditional Arabic" pitchFamily="18" charset="-78"/>
                      </a:endParaRPr>
                    </a:p>
                    <a:p>
                      <a:pPr algn="r" rtl="1"/>
                      <a:r>
                        <a:rPr lang="ar-SA" sz="2400" b="1" u="sng" baseline="0" dirty="0" smtClean="0">
                          <a:solidFill>
                            <a:srgbClr val="C00000"/>
                          </a:solidFill>
                          <a:latin typeface="Traditional Arabic" pitchFamily="18" charset="-78"/>
                          <a:cs typeface="Traditional Arabic" pitchFamily="18" charset="-78"/>
                        </a:rPr>
                        <a:t>يا جالسًا تحت الشجرة</a:t>
                      </a:r>
                      <a:r>
                        <a:rPr lang="ar-SA" sz="2400" b="1" baseline="0" dirty="0" smtClean="0">
                          <a:latin typeface="Traditional Arabic" pitchFamily="18" charset="-78"/>
                          <a:cs typeface="Traditional Arabic" pitchFamily="18" charset="-78"/>
                        </a:rPr>
                        <a:t>، اسمع.</a:t>
                      </a:r>
                      <a:endParaRPr lang="ar-SA" sz="2400" b="1" dirty="0">
                        <a:latin typeface="Traditional Arabic" pitchFamily="18" charset="-78"/>
                        <a:cs typeface="Traditional Arabic" pitchFamily="18" charset="-78"/>
                      </a:endParaRPr>
                    </a:p>
                  </a:txBody>
                  <a:tcPr/>
                </a:tc>
                <a:tc>
                  <a:txBody>
                    <a:bodyPr/>
                    <a:lstStyle/>
                    <a:p>
                      <a:pPr algn="ctr" rtl="1"/>
                      <a:r>
                        <a:rPr kumimoji="0" lang="ar-SA" sz="2400" b="1" u="none" strike="noStrike" kern="1200" cap="none" spc="0" normalizeH="0" baseline="0" noProof="0" dirty="0" smtClean="0">
                          <a:ln>
                            <a:noFill/>
                          </a:ln>
                          <a:effectLst/>
                          <a:uLnTx/>
                          <a:uFillTx/>
                          <a:latin typeface="Traditional Arabic" pitchFamily="18" charset="-78"/>
                          <a:cs typeface="Traditional Arabic" pitchFamily="18" charset="-78"/>
                        </a:rPr>
                        <a:t>رفيقا للعلماء </a:t>
                      </a:r>
                      <a:endParaRPr lang="ar-SA" sz="28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الشبيه بالمضاف</a:t>
                      </a:r>
                    </a:p>
                    <a:p>
                      <a:pPr algn="ctr" rtl="1"/>
                      <a:r>
                        <a:rPr lang="ar-SA" sz="2400" b="1" dirty="0" smtClean="0">
                          <a:latin typeface="Traditional Arabic" pitchFamily="18" charset="-78"/>
                          <a:cs typeface="Traditional Arabic" pitchFamily="18" charset="-78"/>
                        </a:rPr>
                        <a:t>هو ما اتصل </a:t>
                      </a:r>
                      <a:r>
                        <a:rPr lang="ar-SA" sz="2400" b="1" dirty="0" err="1" smtClean="0">
                          <a:latin typeface="Traditional Arabic" pitchFamily="18" charset="-78"/>
                          <a:cs typeface="Traditional Arabic" pitchFamily="18" charset="-78"/>
                        </a:rPr>
                        <a:t>به</a:t>
                      </a:r>
                      <a:r>
                        <a:rPr lang="ar-SA" sz="2400" b="1" dirty="0" smtClean="0">
                          <a:latin typeface="Traditional Arabic" pitchFamily="18" charset="-78"/>
                          <a:cs typeface="Traditional Arabic" pitchFamily="18" charset="-78"/>
                        </a:rPr>
                        <a:t> شيء من تمام المعنى، كالفاعل،</a:t>
                      </a:r>
                      <a:r>
                        <a:rPr lang="ar-SA" sz="2400" b="1" baseline="0" dirty="0" smtClean="0">
                          <a:latin typeface="Traditional Arabic" pitchFamily="18" charset="-78"/>
                          <a:cs typeface="Traditional Arabic" pitchFamily="18" charset="-78"/>
                        </a:rPr>
                        <a:t> والمفعول </a:t>
                      </a:r>
                      <a:r>
                        <a:rPr lang="ar-SA" sz="2400" b="1" baseline="0" dirty="0" err="1" smtClean="0">
                          <a:latin typeface="Traditional Arabic" pitchFamily="18" charset="-78"/>
                          <a:cs typeface="Traditional Arabic" pitchFamily="18" charset="-78"/>
                        </a:rPr>
                        <a:t>به</a:t>
                      </a:r>
                      <a:r>
                        <a:rPr lang="ar-SA" sz="2400" b="1" baseline="0" dirty="0" smtClean="0">
                          <a:latin typeface="Traditional Arabic" pitchFamily="18" charset="-78"/>
                          <a:cs typeface="Traditional Arabic" pitchFamily="18" charset="-78"/>
                        </a:rPr>
                        <a:t>، والجار والمجرور، والظرف</a:t>
                      </a:r>
                      <a:r>
                        <a:rPr lang="ar-SA" sz="2400" b="1" dirty="0" smtClean="0">
                          <a:latin typeface="Traditional Arabic" pitchFamily="18" charset="-78"/>
                          <a:cs typeface="Traditional Arabic" pitchFamily="18" charset="-78"/>
                        </a:rPr>
                        <a:t>.</a:t>
                      </a:r>
                      <a:endParaRPr lang="ar-SA" sz="2400" b="1" dirty="0">
                        <a:latin typeface="Traditional Arabic" pitchFamily="18" charset="-78"/>
                        <a:cs typeface="Traditional Arabic" pitchFamily="18" charset="-78"/>
                      </a:endParaRPr>
                    </a:p>
                  </a:txBody>
                  <a:tcPr/>
                </a:tc>
                <a:tc vMerge="1">
                  <a:txBody>
                    <a:bodyPr/>
                    <a:lstStyle/>
                    <a:p>
                      <a:pPr algn="ctr" rtl="1"/>
                      <a:endParaRPr lang="ar-SA" sz="2400" b="1"/>
                    </a:p>
                  </a:txBody>
                  <a:tcPr/>
                </a:tc>
              </a:tr>
              <a:tr h="541155">
                <a:tc>
                  <a:txBody>
                    <a:bodyPr/>
                    <a:lstStyle/>
                    <a:p>
                      <a:pPr algn="r" rtl="1"/>
                      <a:r>
                        <a:rPr lang="ar-SA" sz="2400" b="1" u="sng" dirty="0" smtClean="0">
                          <a:solidFill>
                            <a:srgbClr val="C00000"/>
                          </a:solidFill>
                          <a:latin typeface="Traditional Arabic" pitchFamily="18" charset="-78"/>
                          <a:cs typeface="Traditional Arabic" pitchFamily="18" charset="-78"/>
                        </a:rPr>
                        <a:t>يا صديقا</a:t>
                      </a:r>
                      <a:r>
                        <a:rPr lang="ar-SA" sz="2400" b="1" dirty="0" smtClean="0">
                          <a:latin typeface="Traditional Arabic" pitchFamily="18" charset="-78"/>
                          <a:cs typeface="Traditional Arabic" pitchFamily="18" charset="-78"/>
                        </a:rPr>
                        <a:t>، ساعدني بسرعة</a:t>
                      </a:r>
                      <a:r>
                        <a:rPr lang="ar-SA" sz="2400" b="1" baseline="0" dirty="0" smtClean="0">
                          <a:latin typeface="Traditional Arabic" pitchFamily="18" charset="-78"/>
                          <a:cs typeface="Traditional Arabic" pitchFamily="18" charset="-78"/>
                        </a:rPr>
                        <a:t>.</a:t>
                      </a:r>
                      <a:endParaRPr lang="ar-SA" sz="2400" b="1" dirty="0">
                        <a:latin typeface="Traditional Arabic" pitchFamily="18" charset="-78"/>
                        <a:cs typeface="Traditional Arabic" pitchFamily="18" charset="-78"/>
                      </a:endParaRPr>
                    </a:p>
                  </a:txBody>
                  <a:tcPr/>
                </a:tc>
                <a:tc>
                  <a:txBody>
                    <a:bodyPr/>
                    <a:lstStyle/>
                    <a:p>
                      <a:pPr algn="ctr" rtl="1"/>
                      <a:r>
                        <a:rPr kumimoji="0" lang="ar-SA" sz="2400" b="1" u="none" strike="noStrike" kern="1200" cap="none" spc="0" normalizeH="0" baseline="0" noProof="0" dirty="0" smtClean="0">
                          <a:ln>
                            <a:noFill/>
                          </a:ln>
                          <a:effectLst/>
                          <a:uLnTx/>
                          <a:uFillTx/>
                          <a:latin typeface="Traditional Arabic" pitchFamily="18" charset="-78"/>
                          <a:cs typeface="Traditional Arabic" pitchFamily="18" charset="-78"/>
                        </a:rPr>
                        <a:t>صديقا</a:t>
                      </a:r>
                      <a:endParaRPr lang="ar-SA" sz="28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نكرة غير مقصودة</a:t>
                      </a:r>
                      <a:endParaRPr lang="ar-SA" sz="2400" b="1" dirty="0">
                        <a:latin typeface="Traditional Arabic" pitchFamily="18" charset="-78"/>
                        <a:cs typeface="Traditional Arabic" pitchFamily="18" charset="-78"/>
                      </a:endParaRPr>
                    </a:p>
                  </a:txBody>
                  <a:tcPr/>
                </a:tc>
                <a:tc vMerge="1">
                  <a:txBody>
                    <a:bodyPr/>
                    <a:lstStyle/>
                    <a:p>
                      <a:pPr algn="ctr" rtl="1"/>
                      <a:endParaRPr lang="ar-SA" sz="2400" b="1" dirty="0"/>
                    </a:p>
                  </a:txBody>
                  <a:tcPr/>
                </a:tc>
              </a:tr>
              <a:tr h="516528">
                <a:tc>
                  <a:txBody>
                    <a:bodyPr/>
                    <a:lstStyle/>
                    <a:p>
                      <a:pPr algn="r" rtl="1"/>
                      <a:r>
                        <a:rPr lang="ar-SA" sz="2400" b="1" u="sng" dirty="0" smtClean="0">
                          <a:solidFill>
                            <a:srgbClr val="C00000"/>
                          </a:solidFill>
                          <a:latin typeface="Traditional Arabic" pitchFamily="18" charset="-78"/>
                          <a:cs typeface="Traditional Arabic" pitchFamily="18" charset="-78"/>
                        </a:rPr>
                        <a:t>أيُّ</a:t>
                      </a:r>
                      <a:r>
                        <a:rPr lang="ar-SA" sz="2400" b="1" dirty="0" smtClean="0">
                          <a:latin typeface="Traditional Arabic" pitchFamily="18" charset="-78"/>
                          <a:cs typeface="Traditional Arabic" pitchFamily="18" charset="-78"/>
                        </a:rPr>
                        <a:t>ها الأبناء </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أي</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أي</a:t>
                      </a:r>
                      <a:endParaRPr lang="ar-SA" sz="2400" b="1" dirty="0">
                        <a:latin typeface="Traditional Arabic" pitchFamily="18" charset="-78"/>
                        <a:cs typeface="Traditional Arabic" pitchFamily="18" charset="-78"/>
                      </a:endParaRPr>
                    </a:p>
                  </a:txBody>
                  <a:tcPr/>
                </a:tc>
                <a:tc rowSpan="3">
                  <a:txBody>
                    <a:bodyPr/>
                    <a:lstStyle/>
                    <a:p>
                      <a:pPr algn="ctr" rtl="1"/>
                      <a:r>
                        <a:rPr lang="ar-SA" sz="2400" b="1" dirty="0" smtClean="0">
                          <a:latin typeface="Traditional Arabic" pitchFamily="18" charset="-78"/>
                          <a:cs typeface="Traditional Arabic" pitchFamily="18" charset="-78"/>
                        </a:rPr>
                        <a:t>مبني على الضم في محل نصب منادى </a:t>
                      </a:r>
                      <a:endParaRPr lang="ar-SA" sz="2400" b="1" dirty="0">
                        <a:latin typeface="Traditional Arabic" pitchFamily="18" charset="-78"/>
                        <a:cs typeface="Traditional Arabic" pitchFamily="18" charset="-78"/>
                      </a:endParaRPr>
                    </a:p>
                  </a:txBody>
                  <a:tcPr/>
                </a:tc>
              </a:tr>
              <a:tr h="941903">
                <a:tc>
                  <a:txBody>
                    <a:bodyPr/>
                    <a:lstStyle/>
                    <a:p>
                      <a:pPr algn="r" rtl="1"/>
                      <a:r>
                        <a:rPr lang="ar-SA" sz="2400" b="1" u="sng" dirty="0" smtClean="0">
                          <a:solidFill>
                            <a:srgbClr val="C00000"/>
                          </a:solidFill>
                          <a:latin typeface="Traditional Arabic" pitchFamily="18" charset="-78"/>
                          <a:cs typeface="Traditional Arabic" pitchFamily="18" charset="-78"/>
                        </a:rPr>
                        <a:t>يا إبراهيمُ</a:t>
                      </a:r>
                      <a:r>
                        <a:rPr lang="ar-SA" sz="2400" b="1" dirty="0" smtClean="0">
                          <a:latin typeface="Traditional Arabic" pitchFamily="18" charset="-78"/>
                          <a:cs typeface="Traditional Arabic" pitchFamily="18" charset="-78"/>
                        </a:rPr>
                        <a:t>، لا تتأخر عن محاضرة الغد</a:t>
                      </a:r>
                      <a:r>
                        <a:rPr lang="ar-SA" sz="2400" b="1" baseline="0" dirty="0" smtClean="0">
                          <a:latin typeface="Traditional Arabic" pitchFamily="18" charset="-78"/>
                          <a:cs typeface="Traditional Arabic" pitchFamily="18" charset="-78"/>
                        </a:rPr>
                        <a:t>.</a:t>
                      </a:r>
                      <a:endParaRPr lang="ar-SA" sz="2400" b="1" dirty="0">
                        <a:latin typeface="Traditional Arabic" pitchFamily="18" charset="-78"/>
                        <a:cs typeface="Traditional Arabic" pitchFamily="18" charset="-78"/>
                      </a:endParaRPr>
                    </a:p>
                  </a:txBody>
                  <a:tcPr/>
                </a:tc>
                <a:tc>
                  <a:txBody>
                    <a:bodyPr/>
                    <a:lstStyle/>
                    <a:p>
                      <a:pPr algn="ctr" rtl="1"/>
                      <a:r>
                        <a:rPr kumimoji="0" lang="ar-SA" sz="2400" b="1" u="none" strike="noStrike" kern="1200" cap="none" spc="0" normalizeH="0" baseline="0" noProof="0" dirty="0" smtClean="0">
                          <a:ln>
                            <a:noFill/>
                          </a:ln>
                          <a:effectLst/>
                          <a:uLnTx/>
                          <a:uFillTx/>
                          <a:latin typeface="Traditional Arabic" pitchFamily="18" charset="-78"/>
                          <a:cs typeface="Traditional Arabic" pitchFamily="18" charset="-78"/>
                        </a:rPr>
                        <a:t>إبراهيم</a:t>
                      </a:r>
                      <a:endParaRPr lang="ar-SA" sz="28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علم مفرد غير مضاف</a:t>
                      </a:r>
                      <a:endParaRPr lang="ar-SA" sz="2400" b="1" dirty="0">
                        <a:latin typeface="Traditional Arabic" pitchFamily="18" charset="-78"/>
                        <a:cs typeface="Traditional Arabic" pitchFamily="18" charset="-78"/>
                      </a:endParaRPr>
                    </a:p>
                  </a:txBody>
                  <a:tcPr/>
                </a:tc>
                <a:tc vMerge="1">
                  <a:txBody>
                    <a:bodyPr/>
                    <a:lstStyle/>
                    <a:p>
                      <a:pPr algn="ctr" rtl="1"/>
                      <a:endParaRPr lang="ar-SA" sz="2400" b="1"/>
                    </a:p>
                  </a:txBody>
                  <a:tcPr/>
                </a:tc>
              </a:tr>
              <a:tr h="817384">
                <a:tc>
                  <a:txBody>
                    <a:bodyPr/>
                    <a:lstStyle/>
                    <a:p>
                      <a:pPr algn="r" rtl="1"/>
                      <a:r>
                        <a:rPr lang="ar-SA" sz="2400" b="1" u="sng" dirty="0" smtClean="0">
                          <a:solidFill>
                            <a:srgbClr val="C00000"/>
                          </a:solidFill>
                          <a:latin typeface="Traditional Arabic" pitchFamily="18" charset="-78"/>
                          <a:cs typeface="Traditional Arabic" pitchFamily="18" charset="-78"/>
                        </a:rPr>
                        <a:t>يا صديقُ</a:t>
                      </a:r>
                      <a:r>
                        <a:rPr lang="ar-SA" sz="2400" b="1" dirty="0" smtClean="0">
                          <a:latin typeface="Traditional Arabic" pitchFamily="18" charset="-78"/>
                          <a:cs typeface="Traditional Arabic" pitchFamily="18" charset="-78"/>
                        </a:rPr>
                        <a:t>، انتبه إلى الطريق .</a:t>
                      </a:r>
                      <a:endParaRPr lang="ar-SA" sz="2400" b="1" dirty="0">
                        <a:latin typeface="Traditional Arabic" pitchFamily="18" charset="-78"/>
                        <a:cs typeface="Traditional Arabic" pitchFamily="18" charset="-78"/>
                      </a:endParaRPr>
                    </a:p>
                  </a:txBody>
                  <a:tcPr/>
                </a:tc>
                <a:tc>
                  <a:txBody>
                    <a:bodyPr/>
                    <a:lstStyle/>
                    <a:p>
                      <a:pPr algn="ctr" rtl="1"/>
                      <a:r>
                        <a:rPr kumimoji="0" lang="ar-SA" sz="2400" b="1" u="none" strike="noStrike" kern="1200" cap="none" spc="0" normalizeH="0" baseline="0" noProof="0" dirty="0" smtClean="0">
                          <a:ln>
                            <a:noFill/>
                          </a:ln>
                          <a:effectLst/>
                          <a:uLnTx/>
                          <a:uFillTx/>
                          <a:latin typeface="Traditional Arabic" pitchFamily="18" charset="-78"/>
                          <a:cs typeface="Traditional Arabic" pitchFamily="18" charset="-78"/>
                        </a:rPr>
                        <a:t>صديق</a:t>
                      </a:r>
                      <a:endParaRPr lang="ar-SA" sz="28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نكرة مقصودة</a:t>
                      </a:r>
                      <a:endParaRPr lang="ar-SA" sz="2400" b="1" dirty="0">
                        <a:latin typeface="Traditional Arabic" pitchFamily="18" charset="-78"/>
                        <a:cs typeface="Traditional Arabic" pitchFamily="18" charset="-78"/>
                      </a:endParaRPr>
                    </a:p>
                  </a:txBody>
                  <a:tcPr/>
                </a:tc>
                <a:tc vMerge="1">
                  <a:txBody>
                    <a:bodyPr/>
                    <a:lstStyle/>
                    <a:p>
                      <a:pPr algn="ctr" rtl="1"/>
                      <a:endParaRPr lang="ar-SA" sz="2400" b="1" dirty="0"/>
                    </a:p>
                  </a:txBody>
                  <a:tcPr/>
                </a:tc>
              </a:tr>
            </a:tbl>
          </a:graphicData>
        </a:graphic>
      </p:graphicFrame>
    </p:spTree>
    <p:extLst>
      <p:ext uri="{BB962C8B-B14F-4D97-AF65-F5344CB8AC3E}">
        <p14:creationId xmlns:p14="http://schemas.microsoft.com/office/powerpoint/2010/main" val="2064518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4092773329"/>
              </p:ext>
            </p:extLst>
          </p:nvPr>
        </p:nvGraphicFramePr>
        <p:xfrm>
          <a:off x="0" y="0"/>
          <a:ext cx="9108504" cy="6813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مربع نص 4"/>
          <p:cNvSpPr txBox="1"/>
          <p:nvPr/>
        </p:nvSpPr>
        <p:spPr>
          <a:xfrm>
            <a:off x="4227273" y="2292840"/>
            <a:ext cx="4919063" cy="4708981"/>
          </a:xfrm>
          <a:prstGeom prst="rect">
            <a:avLst/>
          </a:prstGeom>
          <a:solidFill>
            <a:schemeClr val="accent2">
              <a:lumMod val="40000"/>
              <a:lumOff val="60000"/>
            </a:schemeClr>
          </a:solidFill>
        </p:spPr>
        <p:txBody>
          <a:bodyPr wrap="square" rtlCol="1">
            <a:spAutoFit/>
          </a:bodyPr>
          <a:lstStyle/>
          <a:p>
            <a:r>
              <a:rPr lang="ar-EG" sz="2200" b="1" u="sng" dirty="0" smtClean="0">
                <a:solidFill>
                  <a:srgbClr val="C00000"/>
                </a:solidFill>
              </a:rPr>
              <a:t>1- المنادى المضاف</a:t>
            </a:r>
            <a:r>
              <a:rPr lang="ar-EG" sz="2200" b="1" dirty="0" smtClean="0"/>
              <a:t>: (يا طالبَ العلمِ)(يا طالبي العلمِ)</a:t>
            </a:r>
          </a:p>
          <a:p>
            <a:pPr marL="285750" indent="-285750">
              <a:buFontTx/>
              <a:buChar char="-"/>
            </a:pPr>
            <a:r>
              <a:rPr lang="ar-EG" sz="2200" b="1" dirty="0" smtClean="0"/>
              <a:t>يحذف التنوين من المفرد، والنون من المثنى وجمع المذكر السالم</a:t>
            </a:r>
            <a:r>
              <a:rPr lang="en-US" sz="2200" b="1" dirty="0" smtClean="0"/>
              <a:t>.</a:t>
            </a:r>
            <a:r>
              <a:rPr lang="ar-EG" sz="2200" b="1" dirty="0" smtClean="0"/>
              <a:t> </a:t>
            </a:r>
          </a:p>
          <a:p>
            <a:pPr marL="285750" indent="-285750">
              <a:buFontTx/>
              <a:buChar char="-"/>
            </a:pPr>
            <a:r>
              <a:rPr lang="ar-EG" sz="2200" b="1" dirty="0"/>
              <a:t>ي</a:t>
            </a:r>
            <a:r>
              <a:rPr lang="ar-EG" sz="2200" b="1" dirty="0" smtClean="0"/>
              <a:t>أتي بعده كلمة تعرب مضاف إليه</a:t>
            </a:r>
            <a:r>
              <a:rPr lang="en-US" sz="2200" b="1" dirty="0" smtClean="0"/>
              <a:t>.</a:t>
            </a:r>
            <a:endParaRPr lang="ar-EG" sz="2200" b="1" dirty="0" smtClean="0"/>
          </a:p>
          <a:p>
            <a:endParaRPr lang="en-US" sz="1400" b="1" dirty="0" smtClean="0"/>
          </a:p>
          <a:p>
            <a:r>
              <a:rPr lang="ar-SA" sz="2200" b="1" u="sng" dirty="0" smtClean="0">
                <a:solidFill>
                  <a:srgbClr val="C00000"/>
                </a:solidFill>
              </a:rPr>
              <a:t>2- المنا</a:t>
            </a:r>
            <a:r>
              <a:rPr lang="ar-EG" sz="2200" b="1" u="sng" dirty="0" err="1" smtClean="0">
                <a:solidFill>
                  <a:srgbClr val="C00000"/>
                </a:solidFill>
              </a:rPr>
              <a:t>دى</a:t>
            </a:r>
            <a:r>
              <a:rPr lang="ar-EG" sz="2200" b="1" u="sng" dirty="0" smtClean="0">
                <a:solidFill>
                  <a:srgbClr val="C00000"/>
                </a:solidFill>
              </a:rPr>
              <a:t> الشبيه بالمضاف</a:t>
            </a:r>
            <a:r>
              <a:rPr lang="ar-EG" sz="2200" b="1" dirty="0" smtClean="0"/>
              <a:t>: (يا طالبًا العلمَ)</a:t>
            </a:r>
          </a:p>
          <a:p>
            <a:r>
              <a:rPr lang="ar-EG" sz="2200" b="1" dirty="0" smtClean="0"/>
              <a:t>(يا طالبين العلمَ)</a:t>
            </a:r>
            <a:r>
              <a:rPr lang="en-US" sz="2200" b="1" dirty="0" smtClean="0"/>
              <a:t>.</a:t>
            </a:r>
            <a:endParaRPr lang="ar-EG" sz="2200" b="1" dirty="0" smtClean="0"/>
          </a:p>
          <a:p>
            <a:pPr marL="285750" indent="-285750">
              <a:buFontTx/>
              <a:buChar char="-"/>
            </a:pPr>
            <a:r>
              <a:rPr lang="ar-EG" sz="2200" b="1" dirty="0" smtClean="0"/>
              <a:t>يبقى التنوين والنون معه</a:t>
            </a:r>
            <a:r>
              <a:rPr lang="en-US" sz="2200" b="1" dirty="0" smtClean="0"/>
              <a:t>.</a:t>
            </a:r>
          </a:p>
          <a:p>
            <a:pPr marL="285750" indent="-285750">
              <a:buFontTx/>
              <a:buChar char="-"/>
            </a:pPr>
            <a:r>
              <a:rPr lang="ar-SA" sz="2200" b="1" dirty="0" smtClean="0"/>
              <a:t>ي</a:t>
            </a:r>
            <a:r>
              <a:rPr lang="ar-EG" sz="2200" b="1" dirty="0" smtClean="0"/>
              <a:t>أتي بعده كلمة مرتبطة به</a:t>
            </a:r>
            <a:r>
              <a:rPr lang="ar-EG" sz="2200" b="1" dirty="0"/>
              <a:t> </a:t>
            </a:r>
            <a:r>
              <a:rPr lang="ar-EG" sz="2200" b="1" dirty="0" smtClean="0"/>
              <a:t>سواء كانت له (فاعل، أو مفعول به، أو جار ومجرور، أو ظرف)</a:t>
            </a:r>
            <a:r>
              <a:rPr lang="en-US" sz="2200" b="1" dirty="0" smtClean="0"/>
              <a:t>.</a:t>
            </a:r>
            <a:endParaRPr lang="ar-EG" sz="2200" b="1" dirty="0" smtClean="0"/>
          </a:p>
          <a:p>
            <a:endParaRPr lang="en-US" sz="1200" b="1" dirty="0" smtClean="0"/>
          </a:p>
          <a:p>
            <a:r>
              <a:rPr lang="ar-SA" sz="2200" b="1" u="sng" dirty="0" smtClean="0">
                <a:solidFill>
                  <a:srgbClr val="C00000"/>
                </a:solidFill>
              </a:rPr>
              <a:t>3- المنا</a:t>
            </a:r>
            <a:r>
              <a:rPr lang="ar-EG" sz="2200" b="1" u="sng" dirty="0" err="1" smtClean="0">
                <a:solidFill>
                  <a:srgbClr val="C00000"/>
                </a:solidFill>
              </a:rPr>
              <a:t>دى</a:t>
            </a:r>
            <a:r>
              <a:rPr lang="ar-EG" sz="2200" b="1" u="sng" dirty="0" smtClean="0">
                <a:solidFill>
                  <a:srgbClr val="C00000"/>
                </a:solidFill>
              </a:rPr>
              <a:t> النكرة غير المقصودة: </a:t>
            </a:r>
          </a:p>
          <a:p>
            <a:endParaRPr lang="ar-EG" sz="1000" b="1" u="sng" dirty="0" smtClean="0">
              <a:solidFill>
                <a:srgbClr val="C00000"/>
              </a:solidFill>
            </a:endParaRPr>
          </a:p>
          <a:p>
            <a:r>
              <a:rPr lang="ar-EG" sz="2200" b="1" dirty="0" smtClean="0"/>
              <a:t>(يا رجلًا ساعدني)(يا طالبةً اكتبي الدرس)</a:t>
            </a:r>
            <a:r>
              <a:rPr lang="en-US" sz="2200" b="1" dirty="0" smtClean="0"/>
              <a:t>.</a:t>
            </a:r>
            <a:endParaRPr lang="ar-EG" sz="2200" b="1" dirty="0" smtClean="0"/>
          </a:p>
          <a:p>
            <a:endParaRPr lang="ar-EG" sz="2200" b="1" dirty="0" smtClean="0"/>
          </a:p>
        </p:txBody>
      </p:sp>
      <p:sp>
        <p:nvSpPr>
          <p:cNvPr id="6" name="مربع نص 5"/>
          <p:cNvSpPr txBox="1"/>
          <p:nvPr/>
        </p:nvSpPr>
        <p:spPr>
          <a:xfrm>
            <a:off x="0" y="2492896"/>
            <a:ext cx="3923928" cy="4370427"/>
          </a:xfrm>
          <a:prstGeom prst="rect">
            <a:avLst/>
          </a:prstGeom>
          <a:solidFill>
            <a:schemeClr val="accent2">
              <a:lumMod val="40000"/>
              <a:lumOff val="60000"/>
            </a:schemeClr>
          </a:solidFill>
        </p:spPr>
        <p:txBody>
          <a:bodyPr wrap="square" rtlCol="1">
            <a:spAutoFit/>
          </a:bodyPr>
          <a:lstStyle/>
          <a:p>
            <a:r>
              <a:rPr lang="ar-EG" sz="2400" b="1" u="sng" dirty="0" smtClean="0">
                <a:solidFill>
                  <a:srgbClr val="C00000"/>
                </a:solidFill>
              </a:rPr>
              <a:t>1- المنادى أيُّ، أيةُ في:</a:t>
            </a:r>
          </a:p>
          <a:p>
            <a:r>
              <a:rPr lang="ar-EG" sz="2400" b="1" u="sng" dirty="0" smtClean="0">
                <a:solidFill>
                  <a:srgbClr val="C00000"/>
                </a:solidFill>
              </a:rPr>
              <a:t> </a:t>
            </a:r>
            <a:endParaRPr lang="ar-EG" sz="1400" b="1" u="sng" dirty="0" smtClean="0">
              <a:solidFill>
                <a:srgbClr val="C00000"/>
              </a:solidFill>
            </a:endParaRPr>
          </a:p>
          <a:p>
            <a:r>
              <a:rPr lang="ar-EG" sz="2400" b="1" dirty="0" smtClean="0"/>
              <a:t>(أيُّها الرجل)(أيتُها الفتاة)</a:t>
            </a:r>
            <a:r>
              <a:rPr lang="en-US" sz="2400" b="1" dirty="0" smtClean="0"/>
              <a:t>.</a:t>
            </a:r>
            <a:endParaRPr lang="ar-EG" sz="2400" b="1" dirty="0" smtClean="0"/>
          </a:p>
          <a:p>
            <a:endParaRPr lang="ar-EG" sz="2400" b="1" u="sng" dirty="0">
              <a:solidFill>
                <a:srgbClr val="C00000"/>
              </a:solidFill>
            </a:endParaRPr>
          </a:p>
          <a:p>
            <a:r>
              <a:rPr lang="ar-EG" sz="2400" b="1" u="sng" dirty="0" smtClean="0">
                <a:solidFill>
                  <a:srgbClr val="C00000"/>
                </a:solidFill>
              </a:rPr>
              <a:t>2- المنادى العلم المفرد غير المضاف: </a:t>
            </a:r>
          </a:p>
          <a:p>
            <a:endParaRPr lang="ar-EG" sz="1400" b="1" dirty="0" smtClean="0"/>
          </a:p>
          <a:p>
            <a:r>
              <a:rPr lang="ar-EG" sz="2400" b="1" dirty="0" smtClean="0"/>
              <a:t>(يا محمدُ، يا فاطمةُ)</a:t>
            </a:r>
            <a:r>
              <a:rPr lang="en-US" sz="2400" b="1" dirty="0" smtClean="0"/>
              <a:t>.</a:t>
            </a:r>
            <a:endParaRPr lang="ar-EG" sz="2400" b="1" dirty="0" smtClean="0"/>
          </a:p>
          <a:p>
            <a:endParaRPr lang="en-US" sz="2400" b="1" dirty="0" smtClean="0"/>
          </a:p>
          <a:p>
            <a:r>
              <a:rPr lang="ar-SA" sz="2400" b="1" u="sng" dirty="0" smtClean="0">
                <a:solidFill>
                  <a:srgbClr val="C00000"/>
                </a:solidFill>
              </a:rPr>
              <a:t>3- المنا</a:t>
            </a:r>
            <a:r>
              <a:rPr lang="ar-EG" sz="2400" b="1" u="sng" dirty="0" err="1" smtClean="0">
                <a:solidFill>
                  <a:srgbClr val="C00000"/>
                </a:solidFill>
              </a:rPr>
              <a:t>دى</a:t>
            </a:r>
            <a:r>
              <a:rPr lang="ar-EG" sz="2400" b="1" u="sng" dirty="0" smtClean="0">
                <a:solidFill>
                  <a:srgbClr val="C00000"/>
                </a:solidFill>
              </a:rPr>
              <a:t> النكرة المقصودة:</a:t>
            </a:r>
          </a:p>
          <a:p>
            <a:r>
              <a:rPr lang="ar-EG" sz="2400" b="1" dirty="0" smtClean="0"/>
              <a:t>(يا رجلُ ساعدني)</a:t>
            </a:r>
          </a:p>
          <a:p>
            <a:r>
              <a:rPr lang="ar-EG" sz="2400" b="1" dirty="0" smtClean="0"/>
              <a:t>(يا طالبةُ اكتبي الدرس)</a:t>
            </a:r>
            <a:r>
              <a:rPr lang="en-US" sz="2400" b="1" dirty="0" smtClean="0"/>
              <a:t>.</a:t>
            </a:r>
          </a:p>
          <a:p>
            <a:endParaRPr lang="ar-SA" sz="2400" b="1" dirty="0"/>
          </a:p>
        </p:txBody>
      </p:sp>
    </p:spTree>
    <p:extLst>
      <p:ext uri="{BB962C8B-B14F-4D97-AF65-F5344CB8AC3E}">
        <p14:creationId xmlns:p14="http://schemas.microsoft.com/office/powerpoint/2010/main" val="37286060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txBox="1">
            <a:spLocks noGrp="1"/>
          </p:cNvSpPr>
          <p:nvPr>
            <p:ph idx="1"/>
          </p:nvPr>
        </p:nvSpPr>
        <p:spPr>
          <a:xfrm>
            <a:off x="457200" y="571480"/>
            <a:ext cx="7620000" cy="5312223"/>
          </a:xfrm>
          <a:prstGeom prst="rect">
            <a:avLst/>
          </a:prstGeom>
          <a:solidFill>
            <a:srgbClr val="FFFF99"/>
          </a:solidFill>
        </p:spPr>
        <p:txBody>
          <a:bodyPr wrap="square" rtlCol="1">
            <a:spAutoFit/>
          </a:bodyPr>
          <a:lstStyle/>
          <a:p>
            <a:pPr marL="285750" indent="-285750">
              <a:buFont typeface="Arial" pitchFamily="34" charset="0"/>
              <a:buChar char="•"/>
            </a:pPr>
            <a:r>
              <a:rPr lang="ar-SA" sz="3200" b="1" dirty="0" smtClean="0">
                <a:solidFill>
                  <a:srgbClr val="C00000"/>
                </a:solidFill>
                <a:latin typeface="Traditional Arabic" pitchFamily="18" charset="-78"/>
                <a:cs typeface="Traditional Arabic" pitchFamily="18" charset="-78"/>
              </a:rPr>
              <a:t>المنادى يكون منصوبا على النداء إذا كان : </a:t>
            </a:r>
          </a:p>
          <a:p>
            <a:pPr marL="285750" indent="-285750">
              <a:buFont typeface="Arial" pitchFamily="34" charset="0"/>
              <a:buChar char="•"/>
            </a:pPr>
            <a:r>
              <a:rPr lang="ar-SA" sz="3200" b="1" dirty="0" smtClean="0">
                <a:latin typeface="Traditional Arabic" pitchFamily="18" charset="-78"/>
                <a:cs typeface="Traditional Arabic" pitchFamily="18" charset="-78"/>
              </a:rPr>
              <a:t>1- مضافا، </a:t>
            </a:r>
          </a:p>
          <a:p>
            <a:pPr marL="285750" indent="-285750">
              <a:buFont typeface="Arial" pitchFamily="34" charset="0"/>
              <a:buChar char="•"/>
            </a:pPr>
            <a:r>
              <a:rPr lang="ar-SA" sz="3200" b="1" dirty="0" smtClean="0">
                <a:latin typeface="Traditional Arabic" pitchFamily="18" charset="-78"/>
                <a:cs typeface="Traditional Arabic" pitchFamily="18" charset="-78"/>
              </a:rPr>
              <a:t>2- أو شبيها بالمضاف،</a:t>
            </a:r>
          </a:p>
          <a:p>
            <a:pPr marL="285750" indent="-285750">
              <a:buFont typeface="Arial" pitchFamily="34" charset="0"/>
              <a:buChar char="•"/>
            </a:pPr>
            <a:r>
              <a:rPr lang="ar-SA" sz="3200" b="1" dirty="0" smtClean="0">
                <a:latin typeface="Traditional Arabic" pitchFamily="18" charset="-78"/>
                <a:cs typeface="Traditional Arabic" pitchFamily="18" charset="-78"/>
              </a:rPr>
              <a:t>3-  أو نكرة غير مقصودة. </a:t>
            </a:r>
          </a:p>
          <a:p>
            <a:pPr marL="285750" indent="-285750">
              <a:buFont typeface="Arial" pitchFamily="34" charset="0"/>
              <a:buChar char="•"/>
            </a:pPr>
            <a:endParaRPr lang="ar-SA" sz="3200" b="1" dirty="0" smtClean="0">
              <a:latin typeface="Traditional Arabic" pitchFamily="18" charset="-78"/>
              <a:cs typeface="Traditional Arabic" pitchFamily="18" charset="-78"/>
            </a:endParaRPr>
          </a:p>
          <a:p>
            <a:pPr marL="285750" indent="-285750"/>
            <a:r>
              <a:rPr lang="ar-SA" sz="3200" b="1" dirty="0" smtClean="0">
                <a:solidFill>
                  <a:srgbClr val="C00000"/>
                </a:solidFill>
                <a:latin typeface="Traditional Arabic" pitchFamily="18" charset="-78"/>
                <a:cs typeface="Traditional Arabic" pitchFamily="18" charset="-78"/>
              </a:rPr>
              <a:t>المنادى يكون مبنيا على ما يرفع </a:t>
            </a:r>
            <a:r>
              <a:rPr lang="ar-SA" sz="3200" b="1" dirty="0" err="1" smtClean="0">
                <a:solidFill>
                  <a:srgbClr val="C00000"/>
                </a:solidFill>
                <a:latin typeface="Traditional Arabic" pitchFamily="18" charset="-78"/>
                <a:cs typeface="Traditional Arabic" pitchFamily="18" charset="-78"/>
              </a:rPr>
              <a:t>به</a:t>
            </a:r>
            <a:r>
              <a:rPr lang="ar-SA" sz="3200" b="1" dirty="0" smtClean="0">
                <a:solidFill>
                  <a:srgbClr val="C00000"/>
                </a:solidFill>
                <a:latin typeface="Traditional Arabic" pitchFamily="18" charset="-78"/>
                <a:cs typeface="Traditional Arabic" pitchFamily="18" charset="-78"/>
              </a:rPr>
              <a:t> في محل نصب إذا كان:</a:t>
            </a:r>
          </a:p>
          <a:p>
            <a:pPr marL="285750" indent="-285750">
              <a:buFont typeface="Arial" pitchFamily="34" charset="0"/>
              <a:buChar char="•"/>
            </a:pPr>
            <a:r>
              <a:rPr lang="ar-SA" sz="3200" b="1" dirty="0" smtClean="0">
                <a:latin typeface="Traditional Arabic" pitchFamily="18" charset="-78"/>
                <a:cs typeface="Traditional Arabic" pitchFamily="18" charset="-78"/>
              </a:rPr>
              <a:t>1- لفظ ( أي )، </a:t>
            </a:r>
          </a:p>
          <a:p>
            <a:pPr marL="285750" indent="-285750">
              <a:buFont typeface="Arial" pitchFamily="34" charset="0"/>
              <a:buChar char="•"/>
            </a:pPr>
            <a:r>
              <a:rPr lang="ar-SA" sz="3200" b="1" dirty="0" smtClean="0">
                <a:latin typeface="Traditional Arabic" pitchFamily="18" charset="-78"/>
                <a:cs typeface="Traditional Arabic" pitchFamily="18" charset="-78"/>
              </a:rPr>
              <a:t>2- أو علما مفردا، </a:t>
            </a:r>
          </a:p>
          <a:p>
            <a:pPr marL="285750" indent="-285750">
              <a:buFont typeface="Arial" pitchFamily="34" charset="0"/>
              <a:buChar char="•"/>
            </a:pPr>
            <a:r>
              <a:rPr lang="ar-SA" sz="3200" b="1" dirty="0" smtClean="0">
                <a:latin typeface="Traditional Arabic" pitchFamily="18" charset="-78"/>
                <a:cs typeface="Traditional Arabic" pitchFamily="18" charset="-78"/>
              </a:rPr>
              <a:t>3- أو نكرة مقصودة، </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0"/>
            <a:ext cx="7620000" cy="796908"/>
          </a:xfrm>
          <a:solidFill>
            <a:srgbClr val="0070C0"/>
          </a:solidFill>
        </p:spPr>
        <p:txBody>
          <a:bodyPr/>
          <a:lstStyle/>
          <a:p>
            <a:pPr algn="ctr"/>
            <a:r>
              <a:rPr lang="ar-SA" b="1" dirty="0" smtClean="0">
                <a:solidFill>
                  <a:srgbClr val="FF0000"/>
                </a:solidFill>
              </a:rPr>
              <a:t>أسلوب التعجب</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572730363"/>
              </p:ext>
            </p:extLst>
          </p:nvPr>
        </p:nvGraphicFramePr>
        <p:xfrm>
          <a:off x="0" y="857232"/>
          <a:ext cx="8208912" cy="3200400"/>
        </p:xfrm>
        <a:graphic>
          <a:graphicData uri="http://schemas.openxmlformats.org/drawingml/2006/table">
            <a:tbl>
              <a:tblPr rtl="1" firstRow="1" bandRow="1">
                <a:tableStyleId>{5C22544A-7EE6-4342-B048-85BDC9FD1C3A}</a:tableStyleId>
              </a:tblPr>
              <a:tblGrid>
                <a:gridCol w="4508704"/>
                <a:gridCol w="3700208"/>
              </a:tblGrid>
              <a:tr h="387806">
                <a:tc>
                  <a:txBody>
                    <a:bodyPr/>
                    <a:lstStyle/>
                    <a:p>
                      <a:pPr algn="ctr" rtl="1"/>
                      <a:r>
                        <a:rPr lang="ar-SA" sz="2400" b="1" dirty="0" smtClean="0"/>
                        <a:t>ما</a:t>
                      </a:r>
                      <a:r>
                        <a:rPr lang="ar-SA" sz="2400" b="1" baseline="0" dirty="0" smtClean="0"/>
                        <a:t> أفعله  !</a:t>
                      </a:r>
                      <a:endParaRPr lang="ar-SA" sz="2400" b="1" dirty="0"/>
                    </a:p>
                  </a:txBody>
                  <a:tcPr/>
                </a:tc>
                <a:tc>
                  <a:txBody>
                    <a:bodyPr/>
                    <a:lstStyle/>
                    <a:p>
                      <a:pPr algn="ctr" rtl="1"/>
                      <a:r>
                        <a:rPr lang="ar-SA" sz="2400" b="1" dirty="0" smtClean="0"/>
                        <a:t>أفعل به !</a:t>
                      </a:r>
                      <a:endParaRPr lang="ar-SA" sz="2400" b="1" dirty="0"/>
                    </a:p>
                  </a:txBody>
                  <a:tcPr/>
                </a:tc>
              </a:tr>
              <a:tr h="387806">
                <a:tc>
                  <a:txBody>
                    <a:bodyPr/>
                    <a:lstStyle/>
                    <a:p>
                      <a:pPr algn="ctr" rtl="1"/>
                      <a:r>
                        <a:rPr lang="ar-SA" sz="2400" b="1" dirty="0" smtClean="0">
                          <a:solidFill>
                            <a:srgbClr val="00B050"/>
                          </a:solidFill>
                        </a:rPr>
                        <a:t>ما أجمل الصدق</a:t>
                      </a:r>
                      <a:r>
                        <a:rPr lang="ar-SA" sz="2400" b="1" baseline="0" dirty="0" smtClean="0">
                          <a:solidFill>
                            <a:srgbClr val="00B050"/>
                          </a:solidFill>
                        </a:rPr>
                        <a:t> !</a:t>
                      </a:r>
                      <a:endParaRPr lang="ar-SA" sz="2400" b="1" dirty="0">
                        <a:solidFill>
                          <a:srgbClr val="00B050"/>
                        </a:solidFill>
                      </a:endParaRPr>
                    </a:p>
                  </a:txBody>
                  <a:tcPr/>
                </a:tc>
                <a:tc>
                  <a:txBody>
                    <a:bodyPr/>
                    <a:lstStyle/>
                    <a:p>
                      <a:pPr algn="ctr" rtl="1"/>
                      <a:r>
                        <a:rPr lang="ar-SA" sz="2400" b="1" dirty="0" smtClean="0">
                          <a:solidFill>
                            <a:srgbClr val="00B050"/>
                          </a:solidFill>
                        </a:rPr>
                        <a:t>أجمل بالصدق !</a:t>
                      </a:r>
                      <a:endParaRPr lang="ar-SA" sz="2400" b="1" dirty="0">
                        <a:solidFill>
                          <a:srgbClr val="00B050"/>
                        </a:solidFill>
                      </a:endParaRPr>
                    </a:p>
                  </a:txBody>
                  <a:tcPr/>
                </a:tc>
              </a:tr>
              <a:tr h="1939031">
                <a:tc>
                  <a:txBody>
                    <a:bodyPr/>
                    <a:lstStyle/>
                    <a:p>
                      <a:pPr algn="r" rtl="1"/>
                      <a:r>
                        <a:rPr lang="ar-SA" sz="2400" b="1" dirty="0" smtClean="0"/>
                        <a:t>ما: مبتدأ بمعنى شيء عظيم.</a:t>
                      </a:r>
                    </a:p>
                    <a:p>
                      <a:pPr algn="r" rtl="1"/>
                      <a:r>
                        <a:rPr lang="ar-SA" sz="2400" b="1" dirty="0" smtClean="0"/>
                        <a:t>أجمل: فعل ماض مبني على الفتح. والفاعل ضمير مستتر تقديره: هو. </a:t>
                      </a:r>
                    </a:p>
                    <a:p>
                      <a:pPr algn="r" rtl="1"/>
                      <a:r>
                        <a:rPr lang="ar-SA" sz="2400" b="1" dirty="0" smtClean="0"/>
                        <a:t>الصدق: مفعول </a:t>
                      </a:r>
                      <a:r>
                        <a:rPr lang="ar-SA" sz="2400" b="1" dirty="0" err="1" smtClean="0"/>
                        <a:t>به</a:t>
                      </a:r>
                      <a:r>
                        <a:rPr lang="ar-SA" sz="2400" b="1" dirty="0" smtClean="0"/>
                        <a:t>.</a:t>
                      </a:r>
                    </a:p>
                    <a:p>
                      <a:pPr algn="r" rtl="1"/>
                      <a:r>
                        <a:rPr lang="ar-SA" sz="2400" b="1" dirty="0" smtClean="0"/>
                        <a:t>والجملة</a:t>
                      </a:r>
                      <a:r>
                        <a:rPr lang="ar-SA" sz="2400" b="1" baseline="0" dirty="0" smtClean="0"/>
                        <a:t> الفعلية في محل رفع خبر المبتدأ. المبتدأ. المبتدأ</a:t>
                      </a:r>
                      <a:endParaRPr lang="ar-SA" sz="2400" b="1" dirty="0" smtClean="0"/>
                    </a:p>
                  </a:txBody>
                  <a:tcPr/>
                </a:tc>
                <a:tc>
                  <a:txBody>
                    <a:bodyPr/>
                    <a:lstStyle/>
                    <a:p>
                      <a:pPr algn="r" rtl="1"/>
                      <a:r>
                        <a:rPr lang="ar-SA" sz="2400" b="1" dirty="0" smtClean="0"/>
                        <a:t>أجمل: فعل ماض</a:t>
                      </a:r>
                      <a:r>
                        <a:rPr lang="ar-SA" sz="2400" b="1" baseline="0" dirty="0" smtClean="0"/>
                        <a:t> جاء على صيغة الأمر.</a:t>
                      </a:r>
                    </a:p>
                    <a:p>
                      <a:pPr algn="r" rtl="1"/>
                      <a:r>
                        <a:rPr lang="ar-SA" sz="2400" b="1" baseline="0" dirty="0" smtClean="0"/>
                        <a:t>الباء: حرف جر.</a:t>
                      </a:r>
                    </a:p>
                    <a:p>
                      <a:pPr algn="r" rtl="1"/>
                      <a:r>
                        <a:rPr lang="ar-SA" sz="2400" b="1" baseline="0" dirty="0" smtClean="0"/>
                        <a:t>الصدق: اسم مجرور .</a:t>
                      </a:r>
                      <a:endParaRPr lang="ar-SA" sz="2400" b="1" dirty="0"/>
                    </a:p>
                  </a:txBody>
                  <a:tcPr/>
                </a:tc>
              </a:tr>
            </a:tbl>
          </a:graphicData>
        </a:graphic>
      </p:graphicFrame>
      <p:sp>
        <p:nvSpPr>
          <p:cNvPr id="5" name="مربع نص 4"/>
          <p:cNvSpPr txBox="1"/>
          <p:nvPr/>
        </p:nvSpPr>
        <p:spPr>
          <a:xfrm>
            <a:off x="0" y="3643314"/>
            <a:ext cx="8423194" cy="2246769"/>
          </a:xfrm>
          <a:prstGeom prst="rect">
            <a:avLst/>
          </a:prstGeom>
          <a:solidFill>
            <a:srgbClr val="FFFF99"/>
          </a:solidFill>
        </p:spPr>
        <p:txBody>
          <a:bodyPr wrap="square" rtlCol="1">
            <a:spAutoFit/>
          </a:bodyPr>
          <a:lstStyle/>
          <a:p>
            <a:r>
              <a:rPr lang="ar-SA" sz="2800" b="1" dirty="0" smtClean="0">
                <a:solidFill>
                  <a:srgbClr val="C00000"/>
                </a:solidFill>
                <a:latin typeface="Traditional Arabic" pitchFamily="18" charset="-78"/>
                <a:cs typeface="Traditional Arabic" pitchFamily="18" charset="-78"/>
              </a:rPr>
              <a:t>يفيد أسلوب التعجب أن المتكلم يتعجب من شيء، و هو يرد على صورتين:</a:t>
            </a:r>
          </a:p>
          <a:p>
            <a:pPr marL="457200" indent="-457200">
              <a:buFont typeface="Arial" pitchFamily="34" charset="0"/>
              <a:buChar char="•"/>
            </a:pPr>
            <a:r>
              <a:rPr lang="ar-SA" sz="2800" b="1" dirty="0" smtClean="0">
                <a:latin typeface="Traditional Arabic" pitchFamily="18" charset="-78"/>
                <a:cs typeface="Traditional Arabic" pitchFamily="18" charset="-78"/>
              </a:rPr>
              <a:t>صيغة ( ما أفعله ). و تكون ( ما ) نكرة بمعنى شيء عظيم،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أفعل ) فعل ماض،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الهاء ) مفعول به .</a:t>
            </a:r>
          </a:p>
          <a:p>
            <a:pPr marL="457200" indent="-457200">
              <a:buFont typeface="Arial" pitchFamily="34" charset="0"/>
              <a:buChar char="•"/>
            </a:pPr>
            <a:r>
              <a:rPr lang="ar-SA" sz="2800" b="1" dirty="0" smtClean="0">
                <a:latin typeface="Traditional Arabic" pitchFamily="18" charset="-78"/>
                <a:cs typeface="Traditional Arabic" pitchFamily="18" charset="-78"/>
              </a:rPr>
              <a:t>صيغة ( أفعل </a:t>
            </a:r>
            <a:r>
              <a:rPr lang="ar-SA" sz="2800" b="1" dirty="0" err="1" smtClean="0">
                <a:latin typeface="Traditional Arabic" pitchFamily="18" charset="-78"/>
                <a:cs typeface="Traditional Arabic" pitchFamily="18" charset="-78"/>
              </a:rPr>
              <a:t>به</a:t>
            </a:r>
            <a:r>
              <a:rPr lang="ar-SA" sz="2800" b="1" dirty="0" smtClean="0">
                <a:latin typeface="Traditional Arabic" pitchFamily="18" charset="-78"/>
                <a:cs typeface="Traditional Arabic" pitchFamily="18" charset="-78"/>
              </a:rPr>
              <a:t> ). ويكون ( أفعل ) فعلا ماضيا جاء على صيغة الأمر،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الباء ) حرف جر،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الهاء ) ضمير في محل جر. </a:t>
            </a:r>
            <a:endParaRPr lang="ar-SA" sz="2800" b="1" dirty="0">
              <a:latin typeface="Traditional Arabic" pitchFamily="18" charset="-78"/>
              <a:cs typeface="Traditional Arabic" pitchFamily="18" charset="-78"/>
            </a:endParaRPr>
          </a:p>
        </p:txBody>
      </p:sp>
    </p:spTree>
    <p:extLst>
      <p:ext uri="{BB962C8B-B14F-4D97-AF65-F5344CB8AC3E}">
        <p14:creationId xmlns:p14="http://schemas.microsoft.com/office/powerpoint/2010/main" val="259683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7620000" cy="571480"/>
          </a:xfrm>
          <a:solidFill>
            <a:srgbClr val="FF0000"/>
          </a:solidFill>
        </p:spPr>
        <p:txBody>
          <a:bodyPr/>
          <a:lstStyle/>
          <a:p>
            <a:pPr algn="ctr"/>
            <a:r>
              <a:rPr lang="ar-SA" b="1" dirty="0" smtClean="0">
                <a:solidFill>
                  <a:schemeClr val="tx1"/>
                </a:solidFill>
              </a:rPr>
              <a:t>الإملاء </a:t>
            </a:r>
            <a:endParaRPr lang="ar-SA" b="1" dirty="0">
              <a:solidFill>
                <a:schemeClr val="tx1"/>
              </a:solidFill>
            </a:endParaRPr>
          </a:p>
        </p:txBody>
      </p:sp>
      <p:sp>
        <p:nvSpPr>
          <p:cNvPr id="3" name="عنصر نائب للمحتوى 2"/>
          <p:cNvSpPr>
            <a:spLocks noGrp="1"/>
          </p:cNvSpPr>
          <p:nvPr>
            <p:ph idx="1"/>
          </p:nvPr>
        </p:nvSpPr>
        <p:spPr>
          <a:xfrm>
            <a:off x="285720" y="642918"/>
            <a:ext cx="7880256" cy="5643602"/>
          </a:xfrm>
        </p:spPr>
        <p:txBody>
          <a:bodyPr>
            <a:normAutofit/>
          </a:bodyPr>
          <a:lstStyle/>
          <a:p>
            <a:r>
              <a:rPr lang="ar-SA" sz="2800" b="1" dirty="0" smtClean="0"/>
              <a:t>تزاد الألف في الرسم الإملائي بعد واو الجماعة .</a:t>
            </a:r>
          </a:p>
          <a:p>
            <a:endParaRPr lang="ar-SA" sz="2800" dirty="0" smtClean="0"/>
          </a:p>
          <a:p>
            <a:pPr marL="114300" indent="0">
              <a:buNone/>
            </a:pPr>
            <a:endParaRPr lang="ar-SA" dirty="0" smtClean="0"/>
          </a:p>
          <a:p>
            <a:pPr marL="114300" indent="0">
              <a:buNone/>
            </a:pPr>
            <a:endParaRPr lang="ar-SA" dirty="0"/>
          </a:p>
          <a:p>
            <a:pPr marL="114300" indent="0">
              <a:buNone/>
            </a:pPr>
            <a:endParaRPr lang="ar-SA" dirty="0" smtClean="0"/>
          </a:p>
          <a:p>
            <a:pPr marL="114300" indent="0">
              <a:buNone/>
            </a:pPr>
            <a:endParaRPr lang="ar-SA" dirty="0"/>
          </a:p>
          <a:p>
            <a:pPr marL="114300" indent="0">
              <a:buNone/>
            </a:pPr>
            <a:endParaRPr lang="ar-SA" dirty="0" smtClean="0"/>
          </a:p>
          <a:p>
            <a:pPr marL="114300" indent="0">
              <a:buNone/>
            </a:pPr>
            <a:endParaRPr lang="ar-SA" dirty="0" smtClean="0"/>
          </a:p>
          <a:p>
            <a:endParaRPr lang="ar-SA"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تزاد ألف غير منطوقة في الرسم الإملائي بعد الفعل المسند إلى واو الجماعة المتطرفة، أي التي ليس بعدها ضمير في حال غياب نون الرفع، أي مع الفعل الماضي، و المضارع المنصوب أو المجزوم ، والأمر.</a:t>
            </a:r>
          </a:p>
          <a:p>
            <a:pPr marL="114300" indent="0">
              <a:buNone/>
            </a:pPr>
            <a:endParaRPr lang="ar-SA" dirty="0"/>
          </a:p>
        </p:txBody>
      </p:sp>
      <p:sp>
        <p:nvSpPr>
          <p:cNvPr id="5" name="مربع نص 4"/>
          <p:cNvSpPr txBox="1"/>
          <p:nvPr/>
        </p:nvSpPr>
        <p:spPr>
          <a:xfrm>
            <a:off x="2571736" y="6072206"/>
            <a:ext cx="3600400" cy="523220"/>
          </a:xfrm>
          <a:prstGeom prst="rect">
            <a:avLst/>
          </a:prstGeom>
          <a:solidFill>
            <a:srgbClr val="FFFF00"/>
          </a:solidFill>
          <a:ln cap="flat">
            <a:solidFill>
              <a:schemeClr val="tx1"/>
            </a:solidFill>
            <a:bevel/>
          </a:ln>
        </p:spPr>
        <p:txBody>
          <a:bodyPr wrap="square" rtlCol="1">
            <a:spAutoFit/>
          </a:bodyPr>
          <a:lstStyle/>
          <a:p>
            <a:pPr marL="114300" lvl="0" algn="ctr">
              <a:spcBef>
                <a:spcPct val="20000"/>
              </a:spcBef>
              <a:buClr>
                <a:srgbClr val="A9A57C"/>
              </a:buClr>
            </a:pPr>
            <a:r>
              <a:rPr lang="ar-SA" sz="2800" b="1" dirty="0">
                <a:solidFill>
                  <a:srgbClr val="2F2B20"/>
                </a:solidFill>
              </a:rPr>
              <a:t>فعل + واو الجماعة = </a:t>
            </a:r>
            <a:r>
              <a:rPr lang="ar-SA" sz="2800" b="1" dirty="0" err="1" smtClean="0">
                <a:solidFill>
                  <a:srgbClr val="2F2B20"/>
                </a:solidFill>
              </a:rPr>
              <a:t>وا</a:t>
            </a:r>
            <a:endParaRPr lang="ar-SA" sz="2800" b="1" dirty="0">
              <a:solidFill>
                <a:srgbClr val="2F2B20"/>
              </a:solidFill>
            </a:endParaRPr>
          </a:p>
        </p:txBody>
      </p:sp>
      <p:graphicFrame>
        <p:nvGraphicFramePr>
          <p:cNvPr id="6" name="جدول 5"/>
          <p:cNvGraphicFramePr>
            <a:graphicFrameLocks noGrp="1"/>
          </p:cNvGraphicFramePr>
          <p:nvPr>
            <p:extLst>
              <p:ext uri="{D42A27DB-BD31-4B8C-83A1-F6EECF244321}">
                <p14:modId xmlns:p14="http://schemas.microsoft.com/office/powerpoint/2010/main" val="1565253508"/>
              </p:ext>
            </p:extLst>
          </p:nvPr>
        </p:nvGraphicFramePr>
        <p:xfrm>
          <a:off x="214282" y="1214422"/>
          <a:ext cx="8143932" cy="3017520"/>
        </p:xfrm>
        <a:graphic>
          <a:graphicData uri="http://schemas.openxmlformats.org/drawingml/2006/table">
            <a:tbl>
              <a:tblPr rtl="1" firstRow="1" bandRow="1">
                <a:tableStyleId>{5C22544A-7EE6-4342-B048-85BDC9FD1C3A}</a:tableStyleId>
              </a:tblPr>
              <a:tblGrid>
                <a:gridCol w="2521676"/>
                <a:gridCol w="2322018"/>
                <a:gridCol w="3300238"/>
              </a:tblGrid>
              <a:tr h="337707">
                <a:tc>
                  <a:txBody>
                    <a:bodyPr/>
                    <a:lstStyle/>
                    <a:p>
                      <a:pPr algn="ctr" rtl="1"/>
                      <a:r>
                        <a:rPr lang="ar-SA" b="1" dirty="0" smtClean="0"/>
                        <a:t>الفعل</a:t>
                      </a:r>
                      <a:endParaRPr lang="ar-SA" b="1" dirty="0"/>
                    </a:p>
                  </a:txBody>
                  <a:tcPr/>
                </a:tc>
                <a:tc>
                  <a:txBody>
                    <a:bodyPr/>
                    <a:lstStyle/>
                    <a:p>
                      <a:pPr algn="ctr" rtl="1"/>
                      <a:r>
                        <a:rPr lang="ar-SA" b="1" dirty="0" smtClean="0"/>
                        <a:t>نوعه</a:t>
                      </a:r>
                      <a:endParaRPr lang="ar-SA" b="1" dirty="0"/>
                    </a:p>
                  </a:txBody>
                  <a:tcPr/>
                </a:tc>
                <a:tc>
                  <a:txBody>
                    <a:bodyPr/>
                    <a:lstStyle/>
                    <a:p>
                      <a:pPr algn="ctr" rtl="1"/>
                      <a:r>
                        <a:rPr lang="ar-SA" dirty="0" smtClean="0"/>
                        <a:t>ملحوظات</a:t>
                      </a:r>
                      <a:endParaRPr lang="ar-SA" dirty="0"/>
                    </a:p>
                  </a:txBody>
                  <a:tcPr/>
                </a:tc>
              </a:tr>
              <a:tr h="422134">
                <a:tc>
                  <a:txBody>
                    <a:bodyPr/>
                    <a:lstStyle/>
                    <a:p>
                      <a:pPr algn="ctr" rtl="1"/>
                      <a:r>
                        <a:rPr lang="ar-SA" sz="2400" b="1" dirty="0" smtClean="0">
                          <a:latin typeface="Traditional Arabic" pitchFamily="18" charset="-78"/>
                          <a:cs typeface="Traditional Arabic" pitchFamily="18" charset="-78"/>
                        </a:rPr>
                        <a:t>سمعوا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ماض</a:t>
                      </a:r>
                      <a:endParaRPr lang="ar-SA" sz="2400" b="1" dirty="0">
                        <a:latin typeface="Traditional Arabic" pitchFamily="18" charset="-78"/>
                        <a:cs typeface="Traditional Arabic" pitchFamily="18" charset="-78"/>
                      </a:endParaRPr>
                    </a:p>
                  </a:txBody>
                  <a:tcPr/>
                </a:tc>
                <a:tc rowSpan="4">
                  <a:txBody>
                    <a:bodyPr/>
                    <a:lstStyle/>
                    <a:p>
                      <a:pPr algn="ctr" rtl="1"/>
                      <a:r>
                        <a:rPr lang="ar-SA" sz="2400" b="1" dirty="0" smtClean="0">
                          <a:latin typeface="Traditional Arabic" pitchFamily="18" charset="-78"/>
                          <a:cs typeface="Traditional Arabic" pitchFamily="18" charset="-78"/>
                        </a:rPr>
                        <a:t>الواو متطرفة</a:t>
                      </a:r>
                      <a:r>
                        <a:rPr lang="ar-SA" sz="2400" b="1" baseline="0" dirty="0" smtClean="0">
                          <a:latin typeface="Traditional Arabic" pitchFamily="18" charset="-78"/>
                          <a:cs typeface="Traditional Arabic" pitchFamily="18" charset="-78"/>
                        </a:rPr>
                        <a:t>، لذا تزاد الألف</a:t>
                      </a:r>
                    </a:p>
                    <a:p>
                      <a:pPr algn="ctr" rtl="1"/>
                      <a:r>
                        <a:rPr lang="ar-SA" sz="2400" b="1" baseline="0" dirty="0" smtClean="0">
                          <a:latin typeface="Traditional Arabic" pitchFamily="18" charset="-78"/>
                          <a:cs typeface="Traditional Arabic" pitchFamily="18" charset="-78"/>
                        </a:rPr>
                        <a:t> ( الألف الفارقة )</a:t>
                      </a:r>
                      <a:endParaRPr lang="ar-SA" sz="2400" b="1" dirty="0">
                        <a:latin typeface="Traditional Arabic" pitchFamily="18" charset="-78"/>
                        <a:cs typeface="Traditional Arabic" pitchFamily="18" charset="-78"/>
                      </a:endParaRPr>
                    </a:p>
                  </a:txBody>
                  <a:tcPr/>
                </a:tc>
              </a:tr>
              <a:tr h="422134">
                <a:tc>
                  <a:txBody>
                    <a:bodyPr/>
                    <a:lstStyle/>
                    <a:p>
                      <a:pPr algn="ctr" rtl="1"/>
                      <a:r>
                        <a:rPr lang="ar-SA" sz="2400" b="1" dirty="0" smtClean="0">
                          <a:latin typeface="Traditional Arabic" pitchFamily="18" charset="-78"/>
                          <a:cs typeface="Traditional Arabic" pitchFamily="18" charset="-78"/>
                        </a:rPr>
                        <a:t>لم يتخلفوا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مضارع مجزوم</a:t>
                      </a:r>
                      <a:endParaRPr lang="ar-SA" sz="2400" b="1" dirty="0">
                        <a:latin typeface="Traditional Arabic" pitchFamily="18" charset="-78"/>
                        <a:cs typeface="Traditional Arabic" pitchFamily="18" charset="-78"/>
                      </a:endParaRPr>
                    </a:p>
                  </a:txBody>
                  <a:tcPr/>
                </a:tc>
                <a:tc vMerge="1">
                  <a:txBody>
                    <a:bodyPr/>
                    <a:lstStyle/>
                    <a:p>
                      <a:pPr algn="ctr" rtl="1"/>
                      <a:endParaRPr lang="ar-SA"/>
                    </a:p>
                  </a:txBody>
                  <a:tcPr/>
                </a:tc>
              </a:tr>
              <a:tr h="422134">
                <a:tc>
                  <a:txBody>
                    <a:bodyPr/>
                    <a:lstStyle/>
                    <a:p>
                      <a:pPr algn="ctr" rtl="1"/>
                      <a:r>
                        <a:rPr lang="ar-SA" sz="2400" b="1" dirty="0" smtClean="0">
                          <a:latin typeface="Traditional Arabic" pitchFamily="18" charset="-78"/>
                          <a:cs typeface="Traditional Arabic" pitchFamily="18" charset="-78"/>
                        </a:rPr>
                        <a:t>لن يقصروا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مضارع منصوب</a:t>
                      </a:r>
                      <a:endParaRPr lang="ar-SA" sz="2400" b="1" dirty="0">
                        <a:latin typeface="Traditional Arabic" pitchFamily="18" charset="-78"/>
                        <a:cs typeface="Traditional Arabic" pitchFamily="18" charset="-78"/>
                      </a:endParaRPr>
                    </a:p>
                  </a:txBody>
                  <a:tcPr/>
                </a:tc>
                <a:tc vMerge="1">
                  <a:txBody>
                    <a:bodyPr/>
                    <a:lstStyle/>
                    <a:p>
                      <a:pPr algn="ctr" rtl="1"/>
                      <a:endParaRPr lang="ar-SA"/>
                    </a:p>
                  </a:txBody>
                  <a:tcPr/>
                </a:tc>
              </a:tr>
              <a:tr h="422134">
                <a:tc>
                  <a:txBody>
                    <a:bodyPr/>
                    <a:lstStyle/>
                    <a:p>
                      <a:pPr algn="ctr" rtl="1"/>
                      <a:r>
                        <a:rPr lang="ar-SA" sz="2400" b="1" dirty="0" smtClean="0">
                          <a:latin typeface="Traditional Arabic" pitchFamily="18" charset="-78"/>
                          <a:cs typeface="Traditional Arabic" pitchFamily="18" charset="-78"/>
                        </a:rPr>
                        <a:t>اجتهدوا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أمر</a:t>
                      </a:r>
                      <a:endParaRPr lang="ar-SA" sz="2400" b="1" dirty="0">
                        <a:latin typeface="Traditional Arabic" pitchFamily="18" charset="-78"/>
                        <a:cs typeface="Traditional Arabic" pitchFamily="18" charset="-78"/>
                      </a:endParaRPr>
                    </a:p>
                  </a:txBody>
                  <a:tcPr/>
                </a:tc>
                <a:tc vMerge="1">
                  <a:txBody>
                    <a:bodyPr/>
                    <a:lstStyle/>
                    <a:p>
                      <a:pPr algn="ctr" rtl="1"/>
                      <a:endParaRPr lang="ar-SA" dirty="0"/>
                    </a:p>
                  </a:txBody>
                  <a:tcPr/>
                </a:tc>
              </a:tr>
              <a:tr h="759841">
                <a:tc>
                  <a:txBody>
                    <a:bodyPr/>
                    <a:lstStyle/>
                    <a:p>
                      <a:pPr algn="ctr" rtl="1"/>
                      <a:r>
                        <a:rPr lang="ar-SA" sz="2400" b="1" dirty="0" smtClean="0">
                          <a:latin typeface="Traditional Arabic" pitchFamily="18" charset="-78"/>
                          <a:cs typeface="Traditional Arabic" pitchFamily="18" charset="-78"/>
                        </a:rPr>
                        <a:t>سمعونا – لم يفهموهم – لن يضايقوكم - اسمعوه</a:t>
                      </a:r>
                      <a:endParaRPr lang="ar-SA" sz="2400" b="1" dirty="0">
                        <a:latin typeface="Traditional Arabic" pitchFamily="18" charset="-78"/>
                        <a:cs typeface="Traditional Arabic" pitchFamily="18" charset="-78"/>
                      </a:endParaRPr>
                    </a:p>
                  </a:txBody>
                  <a:tcPr/>
                </a:tc>
                <a:tc gridSpan="2">
                  <a:txBody>
                    <a:bodyPr/>
                    <a:lstStyle/>
                    <a:p>
                      <a:pPr algn="ctr" rtl="1"/>
                      <a:r>
                        <a:rPr lang="ar-SA" sz="2400" b="1" dirty="0" smtClean="0">
                          <a:latin typeface="Traditional Arabic" pitchFamily="18" charset="-78"/>
                          <a:cs typeface="Traditional Arabic" pitchFamily="18" charset="-78"/>
                        </a:rPr>
                        <a:t>الواو تبعها ضمير، لذا لا تزاد الألف.</a:t>
                      </a:r>
                      <a:endParaRPr lang="ar-SA" sz="2400" b="1" dirty="0">
                        <a:latin typeface="Traditional Arabic" pitchFamily="18" charset="-78"/>
                        <a:cs typeface="Traditional Arabic" pitchFamily="18" charset="-78"/>
                      </a:endParaRPr>
                    </a:p>
                  </a:txBody>
                  <a:tcPr/>
                </a:tc>
                <a:tc hMerge="1">
                  <a:txBody>
                    <a:bodyPr/>
                    <a:lstStyle/>
                    <a:p>
                      <a:pPr algn="ctr" rtl="1"/>
                      <a:endParaRPr lang="ar-SA" dirty="0"/>
                    </a:p>
                  </a:txBody>
                  <a:tcPr/>
                </a:tc>
              </a:tr>
            </a:tbl>
          </a:graphicData>
        </a:graphic>
      </p:graphicFrame>
    </p:spTree>
    <p:extLst>
      <p:ext uri="{BB962C8B-B14F-4D97-AF65-F5344CB8AC3E}">
        <p14:creationId xmlns:p14="http://schemas.microsoft.com/office/powerpoint/2010/main" val="318090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9" end="9"/>
                                            </p:txEl>
                                          </p:spTgt>
                                        </p:tgtEl>
                                        <p:attrNameLst>
                                          <p:attrName>style.visibility</p:attrName>
                                        </p:attrNameLst>
                                      </p:cBhvr>
                                      <p:to>
                                        <p:strVal val="visible"/>
                                      </p:to>
                                    </p:set>
                                    <p:animEffect transition="in" filter="wipe(down)">
                                      <p:cBhvr>
                                        <p:cTn id="12" dur="500"/>
                                        <p:tgtEl>
                                          <p:spTgt spid="3">
                                            <p:txEl>
                                              <p:pRg st="9" end="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 calcmode="lin" valueType="num">
                                      <p:cBhvr additive="base">
                                        <p:cTn id="1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7620000" cy="642942"/>
          </a:xfrm>
        </p:spPr>
        <p:txBody>
          <a:bodyPr/>
          <a:lstStyle/>
          <a:p>
            <a:pPr algn="ctr"/>
            <a:r>
              <a:rPr lang="ar-SA" b="1" dirty="0" smtClean="0">
                <a:solidFill>
                  <a:srgbClr val="FF0000"/>
                </a:solidFill>
              </a:rPr>
              <a:t>تدريبات على النص</a:t>
            </a:r>
            <a:endParaRPr lang="ar-SA" b="1" dirty="0">
              <a:solidFill>
                <a:srgbClr val="FF0000"/>
              </a:solidFill>
            </a:endParaRPr>
          </a:p>
        </p:txBody>
      </p:sp>
      <p:sp>
        <p:nvSpPr>
          <p:cNvPr id="3" name="عنصر نائب للمحتوى 2"/>
          <p:cNvSpPr>
            <a:spLocks noGrp="1"/>
          </p:cNvSpPr>
          <p:nvPr>
            <p:ph idx="1"/>
          </p:nvPr>
        </p:nvSpPr>
        <p:spPr>
          <a:xfrm>
            <a:off x="285720" y="928670"/>
            <a:ext cx="8072494" cy="5472130"/>
          </a:xfrm>
        </p:spPr>
        <p:txBody>
          <a:bodyPr>
            <a:normAutofit/>
          </a:bodyPr>
          <a:lstStyle/>
          <a:p>
            <a:pPr fontAlgn="ctr"/>
            <a:r>
              <a:rPr lang="en-US" sz="2800" b="1" dirty="0" smtClean="0">
                <a:solidFill>
                  <a:srgbClr val="FF0000"/>
                </a:solidFill>
              </a:rPr>
              <a:t>1</a:t>
            </a:r>
            <a:r>
              <a:rPr lang="ar-YE" sz="2800" b="1" dirty="0" smtClean="0">
                <a:solidFill>
                  <a:srgbClr val="FF0000"/>
                </a:solidFill>
              </a:rPr>
              <a:t> . من الآفاق التي تحدثت عنها خطبة الملك عبد العزيز:</a:t>
            </a:r>
            <a:endParaRPr lang="en-US" sz="2800" b="1" dirty="0" smtClean="0">
              <a:solidFill>
                <a:srgbClr val="FF0000"/>
              </a:solidFill>
            </a:endParaRPr>
          </a:p>
          <a:p>
            <a:pPr fontAlgn="ctr"/>
            <a:r>
              <a:rPr lang="ar-YE" sz="2800" b="1" dirty="0" smtClean="0"/>
              <a:t>أ. أفق العلم والتعليم.</a:t>
            </a:r>
            <a:r>
              <a:rPr lang="ar-SA" sz="2800" b="1" dirty="0" smtClean="0"/>
              <a:t>   </a:t>
            </a:r>
            <a:r>
              <a:rPr lang="ar-YE" sz="2800" b="1" dirty="0" smtClean="0"/>
              <a:t>ب. أفق التعامل مع الآخر.</a:t>
            </a:r>
            <a:r>
              <a:rPr lang="ar-SA" sz="2800" b="1" dirty="0" smtClean="0"/>
              <a:t>     </a:t>
            </a:r>
            <a:r>
              <a:rPr lang="ar-YE" sz="2800" b="1" dirty="0" smtClean="0"/>
              <a:t>ج. أ + </a:t>
            </a:r>
            <a:r>
              <a:rPr lang="ar-YE" sz="2800" b="1" dirty="0" err="1" smtClean="0"/>
              <a:t>ب</a:t>
            </a:r>
            <a:r>
              <a:rPr lang="ar-YE" sz="2800" b="1" dirty="0" smtClean="0"/>
              <a:t>.</a:t>
            </a:r>
            <a:endParaRPr lang="en-US" sz="2800" b="1" dirty="0" smtClean="0"/>
          </a:p>
          <a:p>
            <a:pPr fontAlgn="ctr"/>
            <a:r>
              <a:rPr lang="en-US" sz="2800" b="1" dirty="0" smtClean="0">
                <a:solidFill>
                  <a:srgbClr val="FF0000"/>
                </a:solidFill>
              </a:rPr>
              <a:t>2</a:t>
            </a:r>
            <a:r>
              <a:rPr lang="ar-YE" sz="2800" b="1" dirty="0" smtClean="0">
                <a:solidFill>
                  <a:srgbClr val="FF0000"/>
                </a:solidFill>
              </a:rPr>
              <a:t> . ربط الملك عبد</a:t>
            </a:r>
            <a:r>
              <a:rPr lang="ar-SA" sz="2800" b="1" dirty="0" smtClean="0">
                <a:solidFill>
                  <a:srgbClr val="FF0000"/>
                </a:solidFill>
              </a:rPr>
              <a:t> </a:t>
            </a:r>
            <a:r>
              <a:rPr lang="ar-YE" sz="2800" b="1" dirty="0" smtClean="0">
                <a:solidFill>
                  <a:srgbClr val="FF0000"/>
                </a:solidFill>
              </a:rPr>
              <a:t>العزيز، في خطبته، بين:</a:t>
            </a:r>
            <a:endParaRPr lang="en-US" sz="2800" b="1" dirty="0" smtClean="0">
              <a:solidFill>
                <a:srgbClr val="FF0000"/>
              </a:solidFill>
            </a:endParaRPr>
          </a:p>
          <a:p>
            <a:pPr fontAlgn="ctr"/>
            <a:r>
              <a:rPr lang="ar-YE" sz="2800" b="1" dirty="0" smtClean="0"/>
              <a:t>أ. الدين واللغة العربية.</a:t>
            </a:r>
            <a:r>
              <a:rPr lang="ar-SA" sz="2800" b="1" dirty="0" smtClean="0"/>
              <a:t>   </a:t>
            </a:r>
            <a:r>
              <a:rPr lang="ar-YE" sz="2800" b="1" dirty="0" smtClean="0"/>
              <a:t>ب. الآخر واللغة العربية.</a:t>
            </a:r>
            <a:r>
              <a:rPr lang="ar-SA" sz="2800" b="1" dirty="0" smtClean="0"/>
              <a:t>    </a:t>
            </a:r>
            <a:r>
              <a:rPr lang="ar-YE" sz="2800" b="1" dirty="0" smtClean="0"/>
              <a:t>ج. أ + </a:t>
            </a:r>
            <a:r>
              <a:rPr lang="ar-YE" sz="2800" b="1" dirty="0" err="1" smtClean="0"/>
              <a:t>ب</a:t>
            </a:r>
            <a:r>
              <a:rPr lang="ar-YE" sz="2800" b="1" dirty="0" smtClean="0"/>
              <a:t>.</a:t>
            </a:r>
            <a:endParaRPr lang="en-US" sz="2800" b="1" dirty="0" smtClean="0"/>
          </a:p>
          <a:p>
            <a:pPr fontAlgn="ctr"/>
            <a:r>
              <a:rPr lang="en-US" sz="2800" b="1" dirty="0" smtClean="0">
                <a:solidFill>
                  <a:srgbClr val="FF0000"/>
                </a:solidFill>
              </a:rPr>
              <a:t>3</a:t>
            </a:r>
            <a:r>
              <a:rPr lang="ar-YE" sz="2800" b="1" dirty="0" smtClean="0">
                <a:solidFill>
                  <a:srgbClr val="FF0000"/>
                </a:solidFill>
              </a:rPr>
              <a:t> . قائل هذه العبارة : "...</a:t>
            </a:r>
            <a:r>
              <a:rPr lang="ar-YE" sz="2800" b="1" dirty="0" err="1" smtClean="0">
                <a:solidFill>
                  <a:srgbClr val="FF0000"/>
                </a:solidFill>
              </a:rPr>
              <a:t>بنى</a:t>
            </a:r>
            <a:r>
              <a:rPr lang="ar-YE" sz="2800" b="1" dirty="0" smtClean="0">
                <a:solidFill>
                  <a:srgbClr val="FF0000"/>
                </a:solidFill>
              </a:rPr>
              <a:t> ملكا بعصاميته، وحفظ للعرب تراثا مجيدا في البلاد المقدسة...":</a:t>
            </a:r>
            <a:endParaRPr lang="en-US" sz="2800" b="1" dirty="0" smtClean="0">
              <a:solidFill>
                <a:srgbClr val="FF0000"/>
              </a:solidFill>
            </a:endParaRPr>
          </a:p>
          <a:p>
            <a:pPr fontAlgn="ctr"/>
            <a:r>
              <a:rPr lang="ar-YE" sz="2800" b="1" dirty="0" smtClean="0"/>
              <a:t>أ. الملك عبد العزيز.</a:t>
            </a:r>
            <a:r>
              <a:rPr lang="ar-SA" sz="2800" b="1" dirty="0" smtClean="0"/>
              <a:t>    </a:t>
            </a:r>
            <a:r>
              <a:rPr lang="ar-YE" sz="2800" b="1" dirty="0" smtClean="0"/>
              <a:t>ب. الملك عبد الله.</a:t>
            </a:r>
            <a:r>
              <a:rPr lang="ar-SA" sz="2800" b="1" dirty="0" smtClean="0"/>
              <a:t>     </a:t>
            </a:r>
            <a:r>
              <a:rPr lang="ar-YE" sz="2800" b="1" dirty="0" smtClean="0"/>
              <a:t>ج. الملك فيصل.</a:t>
            </a:r>
            <a:endParaRPr lang="ar-SA" sz="2800" b="1" dirty="0" smtClean="0"/>
          </a:p>
          <a:p>
            <a:pPr fontAlgn="ctr"/>
            <a:r>
              <a:rPr lang="en-US" sz="2800" b="1" dirty="0" smtClean="0">
                <a:solidFill>
                  <a:srgbClr val="FF0000"/>
                </a:solidFill>
              </a:rPr>
              <a:t>4</a:t>
            </a:r>
            <a:r>
              <a:rPr lang="ar-SA" sz="2800" b="1" dirty="0" smtClean="0">
                <a:solidFill>
                  <a:srgbClr val="FF0000"/>
                </a:solidFill>
              </a:rPr>
              <a:t>. معيار كرامة الإنسان في الخطبة:</a:t>
            </a:r>
          </a:p>
          <a:p>
            <a:pPr fontAlgn="ctr"/>
            <a:r>
              <a:rPr lang="ar-SA" sz="2800" b="1" dirty="0" smtClean="0"/>
              <a:t>أ. التقوى.     ب. البيت الرفيع.      ج.أ+ب.</a:t>
            </a:r>
            <a:endParaRPr lang="en-US" sz="2800" b="1" dirty="0" smtClean="0"/>
          </a:p>
          <a:p>
            <a:endParaRPr lang="ar-SA" sz="28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85728"/>
            <a:ext cx="7620000" cy="6115072"/>
          </a:xfrm>
        </p:spPr>
        <p:txBody>
          <a:bodyPr>
            <a:normAutofit/>
          </a:bodyPr>
          <a:lstStyle/>
          <a:p>
            <a:r>
              <a:rPr lang="en-US" sz="2800" b="1" dirty="0" smtClean="0">
                <a:solidFill>
                  <a:srgbClr val="FF0000"/>
                </a:solidFill>
              </a:rPr>
              <a:t>5</a:t>
            </a:r>
            <a:r>
              <a:rPr lang="ar-SA" sz="2800" b="1" dirty="0" smtClean="0">
                <a:solidFill>
                  <a:srgbClr val="FF0000"/>
                </a:solidFill>
              </a:rPr>
              <a:t>. ”والله ثم والله“ أسلوب:</a:t>
            </a:r>
          </a:p>
          <a:p>
            <a:r>
              <a:rPr lang="ar-SA" sz="2800" b="1" dirty="0" smtClean="0"/>
              <a:t>أ.تعجب.    ب.قسم.    ج. أ+ب.</a:t>
            </a:r>
          </a:p>
          <a:p>
            <a:r>
              <a:rPr lang="en-US" sz="2800" b="1" dirty="0" smtClean="0">
                <a:solidFill>
                  <a:srgbClr val="FF0000"/>
                </a:solidFill>
              </a:rPr>
              <a:t>6</a:t>
            </a:r>
            <a:r>
              <a:rPr lang="ar-SA" sz="2800" b="1" dirty="0" smtClean="0">
                <a:solidFill>
                  <a:srgbClr val="FF0000"/>
                </a:solidFill>
              </a:rPr>
              <a:t>.كلمة ”يا صديقا“ في جملة ”يا صديقا، ساعدني بسرعة“:</a:t>
            </a:r>
          </a:p>
          <a:p>
            <a:r>
              <a:rPr lang="ar-SA" sz="2800" b="1" dirty="0" smtClean="0"/>
              <a:t>أ.نكرة غير مقصودة.   ب.نكرة مقصودة.   ج.علم مفرد غير مضاف.</a:t>
            </a:r>
          </a:p>
          <a:p>
            <a:pPr fontAlgn="ctr"/>
            <a:r>
              <a:rPr lang="en-US" sz="2800" b="1" dirty="0" smtClean="0">
                <a:solidFill>
                  <a:srgbClr val="FF0000"/>
                </a:solidFill>
              </a:rPr>
              <a:t>7</a:t>
            </a:r>
            <a:r>
              <a:rPr lang="ar-YE" sz="2800" b="1" dirty="0" smtClean="0">
                <a:solidFill>
                  <a:srgbClr val="FF0000"/>
                </a:solidFill>
              </a:rPr>
              <a:t>.المنادى في قوله:"أيها الأبناء":  </a:t>
            </a:r>
            <a:endParaRPr lang="en-US" sz="2800" b="1" dirty="0" smtClean="0">
              <a:solidFill>
                <a:srgbClr val="FF0000"/>
              </a:solidFill>
            </a:endParaRPr>
          </a:p>
          <a:p>
            <a:pPr fontAlgn="ctr"/>
            <a:r>
              <a:rPr lang="ar-YE" sz="2800" b="1" dirty="0" smtClean="0"/>
              <a:t>أ. مبني على الضم في محل نصب.</a:t>
            </a:r>
            <a:endParaRPr lang="en-US" sz="2800" b="1" dirty="0" smtClean="0"/>
          </a:p>
          <a:p>
            <a:pPr fontAlgn="ctr"/>
            <a:r>
              <a:rPr lang="ar-YE" sz="2800" b="1" dirty="0" smtClean="0"/>
              <a:t>ب. منصوب بفتحة ظاهرة.</a:t>
            </a:r>
            <a:endParaRPr lang="en-US" sz="2800" b="1" dirty="0" smtClean="0"/>
          </a:p>
          <a:p>
            <a:pPr fontAlgn="ctr"/>
            <a:r>
              <a:rPr lang="ar-YE" sz="2800" b="1" dirty="0" smtClean="0"/>
              <a:t>ج. لا شيء مما ذكر.</a:t>
            </a:r>
            <a:endParaRPr lang="en-US" sz="2800" b="1" dirty="0" smtClean="0"/>
          </a:p>
          <a:p>
            <a:pPr fontAlgn="ctr"/>
            <a:r>
              <a:rPr lang="en-US" sz="2800" b="1" dirty="0" smtClean="0">
                <a:solidFill>
                  <a:srgbClr val="FF0000"/>
                </a:solidFill>
              </a:rPr>
              <a:t>8</a:t>
            </a:r>
            <a:r>
              <a:rPr lang="ar-YE" sz="2800" b="1" dirty="0" smtClean="0">
                <a:solidFill>
                  <a:srgbClr val="FF0000"/>
                </a:solidFill>
              </a:rPr>
              <a:t>.  تفيد "ما" في قولنا "ما أروع الصدق!":</a:t>
            </a:r>
            <a:endParaRPr lang="en-US" sz="2800" b="1" dirty="0" smtClean="0">
              <a:solidFill>
                <a:srgbClr val="FF0000"/>
              </a:solidFill>
            </a:endParaRPr>
          </a:p>
          <a:p>
            <a:pPr fontAlgn="ctr"/>
            <a:r>
              <a:rPr lang="ar-YE" sz="2800" b="1" dirty="0" smtClean="0"/>
              <a:t>ب.النفي.</a:t>
            </a:r>
            <a:r>
              <a:rPr lang="en-US" sz="2800" b="1" dirty="0" smtClean="0"/>
              <a:t>     </a:t>
            </a:r>
            <a:r>
              <a:rPr lang="ar-YE" sz="2800" b="1" dirty="0" smtClean="0"/>
              <a:t>ج.  التعجب.</a:t>
            </a:r>
            <a:r>
              <a:rPr lang="en-US" sz="2800" b="1" dirty="0" smtClean="0"/>
              <a:t>        </a:t>
            </a:r>
            <a:r>
              <a:rPr lang="ar-YE" sz="2800" b="1" dirty="0" smtClean="0"/>
              <a:t>ج. أ + </a:t>
            </a:r>
            <a:r>
              <a:rPr lang="ar-YE" sz="2800" b="1" dirty="0" err="1" smtClean="0"/>
              <a:t>ب</a:t>
            </a:r>
            <a:r>
              <a:rPr lang="ar-YE" sz="2800" b="1" dirty="0" smtClean="0"/>
              <a:t>.</a:t>
            </a:r>
            <a:endParaRPr lang="en-US" sz="2800" b="1" dirty="0" smtClean="0"/>
          </a:p>
          <a:p>
            <a:pPr fontAlgn="ctr">
              <a:buNone/>
            </a:pPr>
            <a:endParaRPr lang="ar-SA" sz="28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500042"/>
            <a:ext cx="8358214" cy="5900758"/>
          </a:xfrm>
        </p:spPr>
        <p:txBody>
          <a:bodyPr>
            <a:noAutofit/>
          </a:bodyPr>
          <a:lstStyle/>
          <a:p>
            <a:pPr fontAlgn="ctr">
              <a:lnSpc>
                <a:spcPct val="150000"/>
              </a:lnSpc>
            </a:pPr>
            <a:r>
              <a:rPr lang="en-US" sz="3200" b="1" dirty="0" smtClean="0">
                <a:solidFill>
                  <a:srgbClr val="FF0000"/>
                </a:solidFill>
              </a:rPr>
              <a:t>9</a:t>
            </a:r>
            <a:r>
              <a:rPr lang="ar-SA" sz="3200" b="1" dirty="0" smtClean="0">
                <a:solidFill>
                  <a:srgbClr val="FF0000"/>
                </a:solidFill>
              </a:rPr>
              <a:t>. شرط زيادة الألف بعد واو الجماعة، أن تكون واو الجماعة:</a:t>
            </a:r>
          </a:p>
          <a:p>
            <a:pPr fontAlgn="ctr">
              <a:lnSpc>
                <a:spcPct val="150000"/>
              </a:lnSpc>
            </a:pPr>
            <a:r>
              <a:rPr lang="ar-SA" sz="3200" b="1" dirty="0" smtClean="0"/>
              <a:t>أ.طرفا لا شيء بعدها.  ب.بعدها ضمير.  ج.لاشيء مما ذكر.</a:t>
            </a:r>
            <a:endParaRPr lang="en-US" sz="3200" b="1" dirty="0" smtClean="0"/>
          </a:p>
          <a:p>
            <a:pPr fontAlgn="ctr">
              <a:lnSpc>
                <a:spcPct val="150000"/>
              </a:lnSpc>
            </a:pPr>
            <a:r>
              <a:rPr lang="en-US" sz="3200" b="1" dirty="0" smtClean="0">
                <a:solidFill>
                  <a:srgbClr val="FF0000"/>
                </a:solidFill>
              </a:rPr>
              <a:t>10</a:t>
            </a:r>
            <a:r>
              <a:rPr lang="ar-SA" sz="3200" b="1" dirty="0" smtClean="0">
                <a:solidFill>
                  <a:srgbClr val="FF0000"/>
                </a:solidFill>
              </a:rPr>
              <a:t>.</a:t>
            </a:r>
            <a:r>
              <a:rPr lang="ar-YE" sz="3200" b="1" dirty="0" smtClean="0">
                <a:solidFill>
                  <a:srgbClr val="FF0000"/>
                </a:solidFill>
              </a:rPr>
              <a:t> تزاد الألف التي بعد واو الجماعة:</a:t>
            </a:r>
            <a:endParaRPr lang="en-US" sz="3200" b="1" dirty="0" smtClean="0">
              <a:solidFill>
                <a:srgbClr val="FF0000"/>
              </a:solidFill>
            </a:endParaRPr>
          </a:p>
          <a:p>
            <a:pPr fontAlgn="ctr">
              <a:lnSpc>
                <a:spcPct val="150000"/>
              </a:lnSpc>
            </a:pPr>
            <a:r>
              <a:rPr lang="ar-YE" sz="3200" b="1" dirty="0" smtClean="0"/>
              <a:t>أ. عند غياب النون. </a:t>
            </a:r>
            <a:r>
              <a:rPr lang="ar-SA" sz="3200" b="1" dirty="0" smtClean="0"/>
              <a:t> </a:t>
            </a:r>
            <a:r>
              <a:rPr lang="ar-YE" sz="3200" b="1" dirty="0" smtClean="0"/>
              <a:t>ب. مع وجود النون.</a:t>
            </a:r>
            <a:r>
              <a:rPr lang="ar-SA" sz="3200" b="1" dirty="0" smtClean="0"/>
              <a:t>      </a:t>
            </a:r>
            <a:r>
              <a:rPr lang="ar-YE" sz="3200" b="1" dirty="0" smtClean="0"/>
              <a:t>ج. بلا شرط.</a:t>
            </a:r>
            <a:endParaRPr lang="en-US" sz="3200" b="1" dirty="0" smtClean="0"/>
          </a:p>
          <a:p>
            <a:pPr>
              <a:lnSpc>
                <a:spcPct val="150000"/>
              </a:lnSpc>
            </a:pPr>
            <a:endParaRPr lang="ar-SA" sz="3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620000" cy="796908"/>
          </a:xfrm>
          <a:solidFill>
            <a:srgbClr val="FFFF00"/>
          </a:solidFill>
        </p:spPr>
        <p:txBody>
          <a:bodyPr/>
          <a:lstStyle/>
          <a:p>
            <a:pPr algn="ctr"/>
            <a:r>
              <a:rPr lang="ar-SA" b="1" dirty="0" smtClean="0">
                <a:solidFill>
                  <a:srgbClr val="FF0000"/>
                </a:solidFill>
              </a:rPr>
              <a:t>صاحب الخطبة</a:t>
            </a:r>
            <a:endParaRPr lang="ar-SA" b="1" dirty="0">
              <a:solidFill>
                <a:srgbClr val="FF0000"/>
              </a:solidFill>
            </a:endParaRPr>
          </a:p>
        </p:txBody>
      </p:sp>
      <p:sp>
        <p:nvSpPr>
          <p:cNvPr id="3" name="عنصر نائب للمحتوى 2"/>
          <p:cNvSpPr>
            <a:spLocks noGrp="1"/>
          </p:cNvSpPr>
          <p:nvPr>
            <p:ph idx="1"/>
          </p:nvPr>
        </p:nvSpPr>
        <p:spPr>
          <a:xfrm>
            <a:off x="214282" y="1357298"/>
            <a:ext cx="8174142" cy="5043502"/>
          </a:xfrm>
        </p:spPr>
        <p:style>
          <a:lnRef idx="1">
            <a:schemeClr val="accent2"/>
          </a:lnRef>
          <a:fillRef idx="2">
            <a:schemeClr val="accent2"/>
          </a:fillRef>
          <a:effectRef idx="1">
            <a:schemeClr val="accent2"/>
          </a:effectRef>
          <a:fontRef idx="minor">
            <a:schemeClr val="dk1"/>
          </a:fontRef>
        </p:style>
        <p:txBody>
          <a:bodyPr>
            <a:noAutofit/>
          </a:bodyPr>
          <a:lstStyle/>
          <a:p>
            <a:r>
              <a:rPr lang="ar-SA" sz="3200" b="1" dirty="0" smtClean="0"/>
              <a:t>الملك عبدالعزيز بن عبدالرحمن بن فيصل آل سعود .</a:t>
            </a:r>
          </a:p>
          <a:p>
            <a:r>
              <a:rPr lang="ar-SA" sz="3200" b="1" dirty="0" smtClean="0"/>
              <a:t>المؤسس الأول للمملكة العربية السعودية .</a:t>
            </a:r>
          </a:p>
          <a:p>
            <a:pPr marL="114300" indent="0">
              <a:buNone/>
            </a:pPr>
            <a:r>
              <a:rPr lang="ar-SA" sz="3200" b="1" dirty="0" smtClean="0"/>
              <a:t>( 1293هـ / 1873 م      -     1373 هـ / 1953 م ) </a:t>
            </a:r>
          </a:p>
          <a:p>
            <a:pPr marL="114300" indent="0">
              <a:buNone/>
            </a:pPr>
            <a:endParaRPr lang="ar-SA" sz="3200" b="1" dirty="0" smtClean="0"/>
          </a:p>
          <a:p>
            <a:r>
              <a:rPr lang="ar-SA" sz="3200" b="1" dirty="0" smtClean="0"/>
              <a:t>قال عنه ابنه الملك فيصل : ( ... بنى ملكا بعصاميته، وحفظ للعرب تراثا مجيدا في البلاد المقدسة، وأقام الأمن والنظام في بلاد كان تسودها الفوضى، ويهددها الخوف في طرقها و أرجائها ... ) </a:t>
            </a:r>
            <a:endParaRPr lang="ar-SA" sz="3200" b="1" dirty="0"/>
          </a:p>
        </p:txBody>
      </p:sp>
    </p:spTree>
    <p:extLst>
      <p:ext uri="{BB962C8B-B14F-4D97-AF65-F5344CB8AC3E}">
        <p14:creationId xmlns:p14="http://schemas.microsoft.com/office/powerpoint/2010/main" val="1398655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نص الخطبة </a:t>
            </a:r>
            <a:endParaRPr lang="ar-SA" b="1" dirty="0">
              <a:solidFill>
                <a:srgbClr val="FF0000"/>
              </a:solidFill>
            </a:endParaRPr>
          </a:p>
        </p:txBody>
      </p:sp>
      <p:sp>
        <p:nvSpPr>
          <p:cNvPr id="3" name="عنصر نائب للمحتوى 2"/>
          <p:cNvSpPr>
            <a:spLocks noGrp="1"/>
          </p:cNvSpPr>
          <p:nvPr>
            <p:ph idx="1"/>
          </p:nvPr>
        </p:nvSpPr>
        <p:spPr>
          <a:xfrm>
            <a:off x="467544" y="1268760"/>
            <a:ext cx="7620000" cy="5089198"/>
          </a:xfrm>
          <a:solidFill>
            <a:srgbClr val="FFC000"/>
          </a:solidFill>
        </p:spPr>
        <p:txBody>
          <a:bodyPr>
            <a:normAutofit/>
          </a:bodyPr>
          <a:lstStyle/>
          <a:p>
            <a:pPr marL="114300" indent="0" algn="just">
              <a:buNone/>
            </a:pPr>
            <a:r>
              <a:rPr lang="ar-SA" sz="3200" b="1" dirty="0" smtClean="0">
                <a:latin typeface="Traditional Arabic" pitchFamily="18" charset="-78"/>
                <a:cs typeface="Traditional Arabic" pitchFamily="18" charset="-78"/>
              </a:rPr>
              <a:t>( أيها الأبناء، إنكم أول ثمرة من غرسنا الذي </a:t>
            </a:r>
            <a:r>
              <a:rPr lang="ar-SA" sz="3200" b="1" dirty="0" err="1" smtClean="0">
                <a:latin typeface="Traditional Arabic" pitchFamily="18" charset="-78"/>
                <a:cs typeface="Traditional Arabic" pitchFamily="18" charset="-78"/>
              </a:rPr>
              <a:t>غرسناه</a:t>
            </a:r>
            <a:r>
              <a:rPr lang="ar-SA" sz="3200" b="1" dirty="0" smtClean="0">
                <a:latin typeface="Traditional Arabic" pitchFamily="18" charset="-78"/>
                <a:cs typeface="Traditional Arabic" pitchFamily="18" charset="-78"/>
              </a:rPr>
              <a:t>؛ فاعرفوا قدر ما تلقيتموه فيه من العلم. واعلموا أن العلم بلا عمل، كشجرة بلا ثمر، وأن العلم كما يكون عونا لصاحبه، يكون عونا عليه. وليس من يعْلَمُ كمن لا يعلم. قليل من العلم يبارك فيه، خير من كثير لا يبارك فيه. والبركة في العمل.</a:t>
            </a:r>
          </a:p>
          <a:p>
            <a:pPr marL="114300" indent="0" algn="just">
              <a:buNone/>
            </a:pPr>
            <a:endParaRPr lang="ar-SA" sz="3200" b="1" dirty="0" smtClean="0">
              <a:latin typeface="Traditional Arabic" pitchFamily="18" charset="-78"/>
              <a:cs typeface="Traditional Arabic" pitchFamily="18" charset="-78"/>
            </a:endParaRPr>
          </a:p>
          <a:p>
            <a:pPr marL="114300" indent="0" algn="just">
              <a:buNone/>
            </a:pPr>
            <a:r>
              <a:rPr lang="ar-SA" sz="3200" b="1" dirty="0" smtClean="0">
                <a:latin typeface="Traditional Arabic" pitchFamily="18" charset="-78"/>
                <a:cs typeface="Traditional Arabic" pitchFamily="18" charset="-78"/>
              </a:rPr>
              <a:t>بُعِثَ صفوة الخلق، اللهم صل عليه وسلم، من العرب. ونزل عليه أمين الوحي، في بلاد العرب بقرآن عربي غير ذي عوج. فلنعرف قدر ذلك، ولنحتفظ بديننا، ولغتنا، وبلادنا، ولنحبَّها حبا جما.</a:t>
            </a:r>
          </a:p>
        </p:txBody>
      </p:sp>
    </p:spTree>
    <p:extLst>
      <p:ext uri="{BB962C8B-B14F-4D97-AF65-F5344CB8AC3E}">
        <p14:creationId xmlns:p14="http://schemas.microsoft.com/office/powerpoint/2010/main" val="3781217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188640"/>
            <a:ext cx="7620000" cy="6264696"/>
          </a:xfrm>
          <a:solidFill>
            <a:srgbClr val="FFC000"/>
          </a:solidFill>
        </p:spPr>
        <p:txBody>
          <a:bodyPr>
            <a:noAutofit/>
          </a:bodyPr>
          <a:lstStyle/>
          <a:p>
            <a:pPr marL="114300" lvl="0" indent="0" algn="just">
              <a:buClr>
                <a:srgbClr val="A9A57C"/>
              </a:buClr>
              <a:buNone/>
            </a:pPr>
            <a:r>
              <a:rPr lang="ar-SA" sz="2800" b="1" dirty="0">
                <a:solidFill>
                  <a:srgbClr val="2F2B20"/>
                </a:solidFill>
                <a:latin typeface="Traditional Arabic" pitchFamily="18" charset="-78"/>
                <a:cs typeface="Traditional Arabic" pitchFamily="18" charset="-78"/>
              </a:rPr>
              <a:t>لا مانع </a:t>
            </a:r>
            <a:r>
              <a:rPr lang="ar-SA" sz="2800" b="1" dirty="0" smtClean="0">
                <a:solidFill>
                  <a:srgbClr val="2F2B20"/>
                </a:solidFill>
                <a:latin typeface="Traditional Arabic" pitchFamily="18" charset="-78"/>
                <a:cs typeface="Traditional Arabic" pitchFamily="18" charset="-78"/>
              </a:rPr>
              <a:t>من أن نأخذ من غيرنا المفيد. فالحكمة ضالة المؤمن يلتقطها حيث وجدها. وقد كان للعرب في جاهليتها خصال حميدة، وكان لغيرهم أيضا. وجاء الإسلام فأقرَّها. قال صفوة الخلق: اللهم صل عليه:« بعثت لأتمم مكارم الأخلاق «.</a:t>
            </a:r>
          </a:p>
          <a:p>
            <a:pPr marL="114300" lvl="0" indent="0" algn="just">
              <a:buClr>
                <a:srgbClr val="A9A57C"/>
              </a:buClr>
              <a:buNone/>
            </a:pPr>
            <a:endParaRPr lang="ar-SA" sz="2800" b="1" dirty="0" smtClean="0">
              <a:solidFill>
                <a:srgbClr val="2F2B20"/>
              </a:solidFill>
              <a:latin typeface="Traditional Arabic" pitchFamily="18" charset="-78"/>
              <a:cs typeface="Traditional Arabic" pitchFamily="18" charset="-78"/>
            </a:endParaRPr>
          </a:p>
          <a:p>
            <a:pPr marL="114300" lvl="0" indent="0" algn="just">
              <a:buClr>
                <a:srgbClr val="A9A57C"/>
              </a:buClr>
              <a:buNone/>
            </a:pPr>
            <a:r>
              <a:rPr lang="ar-SA" sz="2800" b="1" dirty="0" smtClean="0">
                <a:solidFill>
                  <a:srgbClr val="2F2B20"/>
                </a:solidFill>
                <a:latin typeface="Traditional Arabic" pitchFamily="18" charset="-78"/>
                <a:cs typeface="Traditional Arabic" pitchFamily="18" charset="-78"/>
              </a:rPr>
              <a:t>حافظوا على تعاليم دينكم. ولا شك أنكم قرأتم – ولله الحمد والمنة شيئا – كثيرا منها. وأقول لكم: والله ثم والله ما حرمت الشريعة شيئا فيه نفعنا، ولا أحلت شيئا فيه ضَرُّنا، وإن النظرة السليمة لتدرك ذلك.</a:t>
            </a:r>
          </a:p>
          <a:p>
            <a:pPr marL="114300" lvl="0" indent="0" algn="just">
              <a:buClr>
                <a:srgbClr val="A9A57C"/>
              </a:buClr>
              <a:buNone/>
            </a:pPr>
            <a:endParaRPr lang="ar-SA" sz="2800" b="1" dirty="0" smtClean="0">
              <a:solidFill>
                <a:srgbClr val="2F2B20"/>
              </a:solidFill>
              <a:latin typeface="Traditional Arabic" pitchFamily="18" charset="-78"/>
              <a:cs typeface="Traditional Arabic" pitchFamily="18" charset="-78"/>
            </a:endParaRPr>
          </a:p>
          <a:p>
            <a:pPr marL="114300" lvl="0" indent="0" algn="just">
              <a:buClr>
                <a:srgbClr val="A9A57C"/>
              </a:buClr>
              <a:buNone/>
            </a:pPr>
            <a:r>
              <a:rPr lang="ar-SA" sz="2800" b="1" dirty="0" smtClean="0">
                <a:solidFill>
                  <a:srgbClr val="2F2B20"/>
                </a:solidFill>
                <a:latin typeface="Traditional Arabic" pitchFamily="18" charset="-78"/>
                <a:cs typeface="Traditional Arabic" pitchFamily="18" charset="-78"/>
              </a:rPr>
              <a:t>واعلموا أن الناس لو كانوا جميعا على قلب أكفر رجل، لما ضروا الله شيئا، ولو كانوا على قلب أتقى رجل، لما نفعوا الله شيئا. إن الله غني عن العالمين.</a:t>
            </a:r>
            <a:endParaRPr lang="ar-SA" sz="2800" b="1" dirty="0">
              <a:solidFill>
                <a:srgbClr val="2F2B20"/>
              </a:solidFill>
              <a:latin typeface="Traditional Arabic" pitchFamily="18" charset="-78"/>
              <a:cs typeface="Traditional Arabic" pitchFamily="18" charset="-78"/>
            </a:endParaRPr>
          </a:p>
          <a:p>
            <a:pPr marL="114300" indent="0" algn="just">
              <a:buNone/>
            </a:pPr>
            <a:endParaRPr lang="ar-SA" sz="20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823287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188640"/>
            <a:ext cx="7620000" cy="6336704"/>
          </a:xfrm>
          <a:solidFill>
            <a:srgbClr val="FFC000"/>
          </a:solidFill>
        </p:spPr>
        <p:txBody>
          <a:bodyPr>
            <a:normAutofit/>
          </a:bodyPr>
          <a:lstStyle/>
          <a:p>
            <a:pPr marL="114300" lvl="0" indent="0" algn="just">
              <a:buClr>
                <a:srgbClr val="A9A57C"/>
              </a:buClr>
              <a:buNone/>
            </a:pPr>
            <a:r>
              <a:rPr lang="ar-SA" sz="3200" b="1" dirty="0" smtClean="0">
                <a:solidFill>
                  <a:srgbClr val="2F2B20"/>
                </a:solidFill>
                <a:latin typeface="Traditional Arabic" pitchFamily="18" charset="-78"/>
                <a:cs typeface="Traditional Arabic" pitchFamily="18" charset="-78"/>
              </a:rPr>
              <a:t>انظروا إلى نعم الله، هل فاضلَ في أحكامه بين غني وفقير؛ فأوجب على الثاني الصلاة مثلا، وترك الأول ؟ وهل أباح للأول ما حرمه على الثاني من المسكرات مثلا ... لا، لا تفاضل إلا بالتقوى. إن أكرمكم عند الله أتقاكم. لا فضل لعربي على عجمي إلا بالتقوى. كلكم لآدم وآدم من تراب. </a:t>
            </a:r>
          </a:p>
          <a:p>
            <a:pPr marL="114300" lvl="0" indent="0" algn="just">
              <a:buClr>
                <a:srgbClr val="A9A57C"/>
              </a:buClr>
              <a:buNone/>
            </a:pPr>
            <a:endParaRPr lang="ar-SA" sz="3200" b="1" dirty="0">
              <a:solidFill>
                <a:srgbClr val="2F2B20"/>
              </a:solidFill>
              <a:latin typeface="Traditional Arabic" pitchFamily="18" charset="-78"/>
              <a:cs typeface="Traditional Arabic" pitchFamily="18" charset="-78"/>
            </a:endParaRPr>
          </a:p>
          <a:p>
            <a:pPr marL="114300" lvl="0" indent="0" algn="just">
              <a:buClr>
                <a:srgbClr val="A9A57C"/>
              </a:buClr>
              <a:buNone/>
            </a:pPr>
            <a:r>
              <a:rPr lang="ar-SA" sz="3200" b="1" dirty="0" smtClean="0">
                <a:solidFill>
                  <a:srgbClr val="2F2B20"/>
                </a:solidFill>
                <a:latin typeface="Traditional Arabic" pitchFamily="18" charset="-78"/>
                <a:cs typeface="Traditional Arabic" pitchFamily="18" charset="-78"/>
              </a:rPr>
              <a:t>سوى بينكم، وأكبر من شأنِكُم، فأمر ألا تعبدوا إلا واحدا، ولا تخافوا إلا واحدا، ولا تسألوا إلا واحدا. و معلوم أن أرباب النفوس العالية إذا كان لهم عند مَلك من الملوك حاجة، تُحب أن تدلي بحاجتها إلى الملك بلا واسطة، والله يأمر عبادَه أن يسألوه بلا واسطة. ولا شك في أن هذا ( عدم الوساطة ) تكريم للإنسان.</a:t>
            </a:r>
            <a:endParaRPr lang="ar-SA" sz="3200" b="1" dirty="0">
              <a:solidFill>
                <a:srgbClr val="2F2B20"/>
              </a:solidFill>
              <a:latin typeface="Traditional Arabic" pitchFamily="18" charset="-78"/>
              <a:cs typeface="Traditional Arabic" pitchFamily="18" charset="-78"/>
            </a:endParaRPr>
          </a:p>
          <a:p>
            <a:pPr marL="114300" indent="0" algn="just">
              <a:buNone/>
            </a:pPr>
            <a:endParaRPr lang="ar-SA" dirty="0"/>
          </a:p>
        </p:txBody>
      </p:sp>
    </p:spTree>
    <p:extLst>
      <p:ext uri="{BB962C8B-B14F-4D97-AF65-F5344CB8AC3E}">
        <p14:creationId xmlns:p14="http://schemas.microsoft.com/office/powerpoint/2010/main" val="2657437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476672"/>
            <a:ext cx="7801824" cy="5524096"/>
          </a:xfrm>
          <a:solidFill>
            <a:srgbClr val="FFC000"/>
          </a:solidFill>
        </p:spPr>
        <p:txBody>
          <a:bodyPr>
            <a:normAutofit/>
          </a:bodyPr>
          <a:lstStyle/>
          <a:p>
            <a:pPr marL="114300" lvl="0" indent="0">
              <a:buClr>
                <a:srgbClr val="A9A57C"/>
              </a:buClr>
              <a:buNone/>
            </a:pPr>
            <a:r>
              <a:rPr lang="ar-SA" sz="3600" b="1" dirty="0" smtClean="0">
                <a:solidFill>
                  <a:srgbClr val="2F2B20"/>
                </a:solidFill>
                <a:latin typeface="Traditional Arabic" pitchFamily="18" charset="-78"/>
                <a:cs typeface="Traditional Arabic" pitchFamily="18" charset="-78"/>
              </a:rPr>
              <a:t>أبنائي من كان منكم من بيت رفيع، فليحرص على ألا يكون سببا في خفضه، ومن كان من آخر فليبن لنفسه مجدا؛ فقد من الله عليكم وأرشدكم إلى طريق الخير، فاعلموا، إنا لعملكم منتظرون، والله ولي التوفيق) .               </a:t>
            </a:r>
          </a:p>
          <a:p>
            <a:pPr marL="114300" lvl="0" indent="0">
              <a:buClr>
                <a:srgbClr val="A9A57C"/>
              </a:buClr>
              <a:buNone/>
            </a:pPr>
            <a:r>
              <a:rPr lang="ar-SA" sz="3600" b="1" dirty="0" smtClean="0">
                <a:solidFill>
                  <a:srgbClr val="2F2B20"/>
                </a:solidFill>
                <a:latin typeface="Traditional Arabic" pitchFamily="18" charset="-78"/>
                <a:cs typeface="Traditional Arabic" pitchFamily="18" charset="-78"/>
              </a:rPr>
              <a:t>       </a:t>
            </a:r>
            <a:r>
              <a:rPr lang="ar-SA" sz="2800" b="1" dirty="0" smtClean="0">
                <a:solidFill>
                  <a:srgbClr val="C00000"/>
                </a:solidFill>
                <a:latin typeface="Traditional Arabic" pitchFamily="18" charset="-78"/>
                <a:cs typeface="Traditional Arabic" pitchFamily="18" charset="-78"/>
              </a:rPr>
              <a:t>انظر </a:t>
            </a:r>
            <a:r>
              <a:rPr lang="ar-SA" sz="2800" b="1" dirty="0" err="1" smtClean="0">
                <a:solidFill>
                  <a:srgbClr val="C00000"/>
                </a:solidFill>
                <a:latin typeface="Traditional Arabic" pitchFamily="18" charset="-78"/>
                <a:cs typeface="Traditional Arabic" pitchFamily="18" charset="-78"/>
              </a:rPr>
              <a:t>الزركلي</a:t>
            </a:r>
            <a:r>
              <a:rPr lang="ar-SA" sz="2800" b="1" dirty="0" smtClean="0">
                <a:solidFill>
                  <a:srgbClr val="C00000"/>
                </a:solidFill>
                <a:latin typeface="Traditional Arabic" pitchFamily="18" charset="-78"/>
                <a:cs typeface="Traditional Arabic" pitchFamily="18" charset="-78"/>
              </a:rPr>
              <a:t>: شبه الجزيرة العربية في عهد الملك عبد العزيز.</a:t>
            </a:r>
          </a:p>
        </p:txBody>
      </p:sp>
    </p:spTree>
    <p:extLst>
      <p:ext uri="{BB962C8B-B14F-4D97-AF65-F5344CB8AC3E}">
        <p14:creationId xmlns:p14="http://schemas.microsoft.com/office/powerpoint/2010/main" val="2053675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7620000" cy="785794"/>
          </a:xfrm>
          <a:solidFill>
            <a:srgbClr val="7030A0"/>
          </a:solidFill>
        </p:spPr>
        <p:txBody>
          <a:bodyPr/>
          <a:lstStyle/>
          <a:p>
            <a:pPr algn="ctr"/>
            <a:r>
              <a:rPr lang="ar-SA" b="1" dirty="0" smtClean="0">
                <a:solidFill>
                  <a:srgbClr val="FF0000"/>
                </a:solidFill>
              </a:rPr>
              <a:t>مضمون النص</a:t>
            </a:r>
            <a:endParaRPr lang="ar-SA" b="1" dirty="0">
              <a:solidFill>
                <a:srgbClr val="FF0000"/>
              </a:solidFill>
            </a:endParaRPr>
          </a:p>
        </p:txBody>
      </p:sp>
      <p:sp>
        <p:nvSpPr>
          <p:cNvPr id="3" name="عنصر نائب للمحتوى 2"/>
          <p:cNvSpPr>
            <a:spLocks noGrp="1"/>
          </p:cNvSpPr>
          <p:nvPr>
            <p:ph idx="1"/>
          </p:nvPr>
        </p:nvSpPr>
        <p:spPr>
          <a:xfrm>
            <a:off x="0" y="857232"/>
            <a:ext cx="8429652" cy="5857916"/>
          </a:xfrm>
          <a:solidFill>
            <a:srgbClr val="FFFF00"/>
          </a:solidFill>
        </p:spPr>
        <p:txBody>
          <a:bodyPr>
            <a:normAutofit fontScale="92500" lnSpcReduction="10000"/>
          </a:bodyPr>
          <a:lstStyle/>
          <a:p>
            <a:pPr marL="114300" indent="0">
              <a:buNone/>
            </a:pPr>
            <a:r>
              <a:rPr lang="ar-SA" sz="2800" b="1" u="sng" dirty="0" smtClean="0">
                <a:solidFill>
                  <a:srgbClr val="7030A0"/>
                </a:solidFill>
              </a:rPr>
              <a:t>في هذا النص سبعة آفاق مضيئة : </a:t>
            </a:r>
          </a:p>
          <a:p>
            <a:r>
              <a:rPr lang="ar-SA" sz="2800" b="1" u="sng" dirty="0" smtClean="0">
                <a:solidFill>
                  <a:srgbClr val="0070C0"/>
                </a:solidFill>
                <a:latin typeface="Traditional Arabic" pitchFamily="18" charset="-78"/>
                <a:cs typeface="Traditional Arabic" pitchFamily="18" charset="-78"/>
              </a:rPr>
              <a:t>أولاً: أفق العلم والتعليم. وفيه الإشارات التالية : </a:t>
            </a:r>
          </a:p>
          <a:p>
            <a:pPr algn="ctr">
              <a:buFont typeface="Wingdings" pitchFamily="2" charset="2"/>
              <a:buChar char="v"/>
            </a:pPr>
            <a:r>
              <a:rPr lang="ar-SA" sz="2800" b="1" dirty="0" smtClean="0">
                <a:latin typeface="Traditional Arabic" pitchFamily="18" charset="-78"/>
                <a:cs typeface="Traditional Arabic" pitchFamily="18" charset="-78"/>
              </a:rPr>
              <a:t>الإشارة إلى جهد الآباء في تعليم أبنائهم.</a:t>
            </a:r>
          </a:p>
          <a:p>
            <a:pPr algn="ctr">
              <a:buFont typeface="Wingdings" pitchFamily="2" charset="2"/>
              <a:buChar char="v"/>
            </a:pPr>
            <a:r>
              <a:rPr lang="ar-SA" sz="2800" b="1" dirty="0" smtClean="0">
                <a:latin typeface="Traditional Arabic" pitchFamily="18" charset="-78"/>
                <a:cs typeface="Traditional Arabic" pitchFamily="18" charset="-78"/>
              </a:rPr>
              <a:t>الإشارة إلى ربط العلم بالعمل.</a:t>
            </a:r>
          </a:p>
          <a:p>
            <a:pPr algn="ctr">
              <a:buFont typeface="Wingdings" pitchFamily="2" charset="2"/>
              <a:buChar char="v"/>
            </a:pPr>
            <a:r>
              <a:rPr lang="ar-SA" sz="2800" b="1" dirty="0" smtClean="0">
                <a:latin typeface="Traditional Arabic" pitchFamily="18" charset="-78"/>
                <a:cs typeface="Traditional Arabic" pitchFamily="18" charset="-78"/>
              </a:rPr>
              <a:t>الإشارة إلى أثر العلم في بناء حياة الإنسان، والارتقاء </a:t>
            </a:r>
            <a:r>
              <a:rPr lang="ar-SA" sz="2800" b="1" dirty="0" err="1" smtClean="0">
                <a:latin typeface="Traditional Arabic" pitchFamily="18" charset="-78"/>
                <a:cs typeface="Traditional Arabic" pitchFamily="18" charset="-78"/>
              </a:rPr>
              <a:t>بها</a:t>
            </a:r>
            <a:r>
              <a:rPr lang="ar-SA" sz="2800" b="1" dirty="0" smtClean="0">
                <a:latin typeface="Traditional Arabic" pitchFamily="18" charset="-78"/>
                <a:cs typeface="Traditional Arabic" pitchFamily="18" charset="-78"/>
              </a:rPr>
              <a:t>.</a:t>
            </a:r>
          </a:p>
          <a:p>
            <a:r>
              <a:rPr lang="ar-SA" sz="2800" b="1" u="sng" dirty="0" smtClean="0">
                <a:solidFill>
                  <a:srgbClr val="0070C0"/>
                </a:solidFill>
                <a:latin typeface="Traditional Arabic" pitchFamily="18" charset="-78"/>
                <a:cs typeface="Traditional Arabic" pitchFamily="18" charset="-78"/>
              </a:rPr>
              <a:t>ثانيًا: أفق الرسالة الإسلامية السامية،</a:t>
            </a:r>
            <a:r>
              <a:rPr lang="ar-SA" sz="2800" b="1" dirty="0" smtClean="0">
                <a:latin typeface="Traditional Arabic" pitchFamily="18" charset="-78"/>
                <a:cs typeface="Traditional Arabic" pitchFamily="18" charset="-78"/>
              </a:rPr>
              <a:t> والمكان الذي نزلت فيه ( بلاد العرب ) وفيه يظهر الحض على التمسك بالثوابت التي تقيم حياة الأمة: الدين، واللغة العربية، والبلاد. </a:t>
            </a:r>
          </a:p>
          <a:p>
            <a:r>
              <a:rPr lang="ar-SA" sz="2800" b="1" u="sng" dirty="0" smtClean="0">
                <a:solidFill>
                  <a:srgbClr val="0070C0"/>
                </a:solidFill>
                <a:latin typeface="Traditional Arabic" pitchFamily="18" charset="-78"/>
                <a:cs typeface="Traditional Arabic" pitchFamily="18" charset="-78"/>
              </a:rPr>
              <a:t>ثالثًا: أفق التعامل مع الآخر، والإفادة منه.</a:t>
            </a:r>
          </a:p>
          <a:p>
            <a:r>
              <a:rPr lang="ar-SA" sz="2800" b="1" u="sng" dirty="0" smtClean="0">
                <a:solidFill>
                  <a:srgbClr val="0070C0"/>
                </a:solidFill>
                <a:latin typeface="Traditional Arabic" pitchFamily="18" charset="-78"/>
                <a:cs typeface="Traditional Arabic" pitchFamily="18" charset="-78"/>
              </a:rPr>
              <a:t>رابعًا: أفق الدعوة والإرشاد والتمسك بالدين وبيان فضل الشريعة المطهرة .</a:t>
            </a:r>
          </a:p>
          <a:p>
            <a:r>
              <a:rPr lang="ar-SA" sz="2800" b="1" u="sng" dirty="0" smtClean="0">
                <a:solidFill>
                  <a:srgbClr val="0070C0"/>
                </a:solidFill>
                <a:latin typeface="Traditional Arabic" pitchFamily="18" charset="-78"/>
                <a:cs typeface="Traditional Arabic" pitchFamily="18" charset="-78"/>
              </a:rPr>
              <a:t>خامسًا: أفق حاجة الإنسان إلى الله، </a:t>
            </a:r>
            <a:r>
              <a:rPr lang="ar-SA" sz="2800" b="1" dirty="0" smtClean="0">
                <a:latin typeface="Traditional Arabic" pitchFamily="18" charset="-78"/>
                <a:cs typeface="Traditional Arabic" pitchFamily="18" charset="-78"/>
              </a:rPr>
              <a:t>وبيان ضعف هذا الإنسان أمام القدرة الإلهية العظيمة.</a:t>
            </a:r>
          </a:p>
          <a:p>
            <a:r>
              <a:rPr lang="ar-SA" sz="2800" b="1" u="sng" dirty="0" smtClean="0">
                <a:solidFill>
                  <a:srgbClr val="0070C0"/>
                </a:solidFill>
                <a:latin typeface="Traditional Arabic" pitchFamily="18" charset="-78"/>
                <a:cs typeface="Traditional Arabic" pitchFamily="18" charset="-78"/>
              </a:rPr>
              <a:t>سادسًا: أفق كرامة الإنسان، وجوهره التقوى</a:t>
            </a:r>
            <a:r>
              <a:rPr lang="ar-SA" sz="2800" b="1" dirty="0" smtClean="0">
                <a:latin typeface="Traditional Arabic" pitchFamily="18" charset="-78"/>
                <a:cs typeface="Traditional Arabic" pitchFamily="18" charset="-78"/>
              </a:rPr>
              <a:t>. فالتقوى معيار هذه الكرامة، وهي التي تميز إنسانا عن آخر .</a:t>
            </a:r>
          </a:p>
          <a:p>
            <a:r>
              <a:rPr lang="ar-SA" sz="2800" b="1" u="sng" dirty="0" smtClean="0">
                <a:solidFill>
                  <a:srgbClr val="0070C0"/>
                </a:solidFill>
                <a:latin typeface="Traditional Arabic" pitchFamily="18" charset="-78"/>
                <a:cs typeface="Traditional Arabic" pitchFamily="18" charset="-78"/>
              </a:rPr>
              <a:t>سابعًا: أفق التوجيه النافع .</a:t>
            </a:r>
            <a:endParaRPr lang="ar-SA" b="1" u="sng" dirty="0">
              <a:solidFill>
                <a:srgbClr val="0070C0"/>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637384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لغة الخطبة </a:t>
            </a:r>
            <a:endParaRPr lang="ar-SA" b="1" dirty="0">
              <a:solidFill>
                <a:srgbClr val="FF0000"/>
              </a:solidFill>
            </a:endParaRPr>
          </a:p>
        </p:txBody>
      </p:sp>
      <p:sp>
        <p:nvSpPr>
          <p:cNvPr id="3" name="عنصر نائب للمحتوى 2"/>
          <p:cNvSpPr>
            <a:spLocks noGrp="1"/>
          </p:cNvSpPr>
          <p:nvPr>
            <p:ph idx="1"/>
          </p:nvPr>
        </p:nvSpPr>
        <p:spPr>
          <a:xfrm>
            <a:off x="0" y="1214422"/>
            <a:ext cx="8429652" cy="5186378"/>
          </a:xfrm>
        </p:spPr>
        <p:style>
          <a:lnRef idx="2">
            <a:schemeClr val="accent5">
              <a:shade val="50000"/>
            </a:schemeClr>
          </a:lnRef>
          <a:fillRef idx="1">
            <a:schemeClr val="accent5"/>
          </a:fillRef>
          <a:effectRef idx="0">
            <a:schemeClr val="accent5"/>
          </a:effectRef>
          <a:fontRef idx="minor">
            <a:schemeClr val="lt1"/>
          </a:fontRef>
        </p:style>
        <p:txBody>
          <a:bodyPr/>
          <a:lstStyle/>
          <a:p>
            <a:pPr>
              <a:buClr>
                <a:schemeClr val="bg1"/>
              </a:buClr>
              <a:buFont typeface="Wingdings" pitchFamily="2" charset="2"/>
              <a:buChar char="v"/>
            </a:pPr>
            <a:r>
              <a:rPr lang="ar-SA" sz="4000" b="1" dirty="0" smtClean="0"/>
              <a:t> نصاعة العبارات .</a:t>
            </a:r>
          </a:p>
          <a:p>
            <a:pPr>
              <a:buClr>
                <a:schemeClr val="bg1"/>
              </a:buClr>
              <a:buFont typeface="Wingdings" pitchFamily="2" charset="2"/>
              <a:buChar char="v"/>
            </a:pPr>
            <a:r>
              <a:rPr lang="ar-SA" sz="4000" b="1" dirty="0" smtClean="0"/>
              <a:t> الاقتباسات المتعددة من الحديث النبوي الشريف.</a:t>
            </a:r>
          </a:p>
          <a:p>
            <a:pPr>
              <a:buClr>
                <a:schemeClr val="bg1"/>
              </a:buClr>
              <a:buFont typeface="Wingdings" pitchFamily="2" charset="2"/>
              <a:buChar char="v"/>
            </a:pPr>
            <a:r>
              <a:rPr lang="ar-SA" sz="4000" b="1" dirty="0" smtClean="0"/>
              <a:t> خطبة الرسول صلى الله عليه وسلم يوم عرفة حاضرة في سياقات هذه الخطبة.</a:t>
            </a:r>
          </a:p>
          <a:p>
            <a:pPr>
              <a:buClr>
                <a:schemeClr val="bg1"/>
              </a:buClr>
              <a:buFont typeface="Wingdings" pitchFamily="2" charset="2"/>
              <a:buChar char="v"/>
            </a:pPr>
            <a:r>
              <a:rPr lang="ar-SA" sz="4000" b="1" dirty="0" smtClean="0"/>
              <a:t> بعض العبارات المقتبسة مجلجلة بالدعوة إلى المساواة و التذكير بالأصل الواحد.</a:t>
            </a:r>
          </a:p>
          <a:p>
            <a:endParaRPr lang="ar-SA" dirty="0"/>
          </a:p>
        </p:txBody>
      </p:sp>
    </p:spTree>
    <p:extLst>
      <p:ext uri="{BB962C8B-B14F-4D97-AF65-F5344CB8AC3E}">
        <p14:creationId xmlns:p14="http://schemas.microsoft.com/office/powerpoint/2010/main" val="321554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تجاور">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306</TotalTime>
  <Words>2163</Words>
  <Application>Microsoft Office PowerPoint</Application>
  <PresentationFormat>عرض على الشاشة (3:4)‏</PresentationFormat>
  <Paragraphs>264</Paragraphs>
  <Slides>27</Slides>
  <Notes>4</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27</vt:i4>
      </vt:variant>
    </vt:vector>
  </HeadingPairs>
  <TitlesOfParts>
    <vt:vector size="36" baseType="lpstr">
      <vt:lpstr>AGA Arabesque</vt:lpstr>
      <vt:lpstr>Arial</vt:lpstr>
      <vt:lpstr>Calibri</vt:lpstr>
      <vt:lpstr>Cambria</vt:lpstr>
      <vt:lpstr>Monotype Koufi</vt:lpstr>
      <vt:lpstr>Times New Roman</vt:lpstr>
      <vt:lpstr>Traditional Arabic</vt:lpstr>
      <vt:lpstr>Wingdings</vt:lpstr>
      <vt:lpstr>تجاور</vt:lpstr>
      <vt:lpstr>من خطب الملك عبدالعزيز</vt:lpstr>
      <vt:lpstr>فن الخطابة</vt:lpstr>
      <vt:lpstr>صاحب الخطبة</vt:lpstr>
      <vt:lpstr>نص الخطبة </vt:lpstr>
      <vt:lpstr>عرض تقديمي في PowerPoint</vt:lpstr>
      <vt:lpstr>عرض تقديمي في PowerPoint</vt:lpstr>
      <vt:lpstr>عرض تقديمي في PowerPoint</vt:lpstr>
      <vt:lpstr>مضمون النص</vt:lpstr>
      <vt:lpstr>لغة الخطبة </vt:lpstr>
      <vt:lpstr>المعجم اللغوي</vt:lpstr>
      <vt:lpstr>عرض تقديمي في PowerPoint</vt:lpstr>
      <vt:lpstr>الطباق</vt:lpstr>
      <vt:lpstr>عرض تقديمي في PowerPoint</vt:lpstr>
      <vt:lpstr>أمثلة على طباق الإيجاب والسلب</vt:lpstr>
      <vt:lpstr>عرض تقديمي في PowerPoint</vt:lpstr>
      <vt:lpstr>الطباق</vt:lpstr>
      <vt:lpstr>عرض تقديمي في PowerPoint</vt:lpstr>
      <vt:lpstr>المقابلة</vt:lpstr>
      <vt:lpstr>عرض تقديمي في PowerPoint</vt:lpstr>
      <vt:lpstr>أسلوب النداء</vt:lpstr>
      <vt:lpstr>عرض تقديمي في PowerPoint</vt:lpstr>
      <vt:lpstr>عرض تقديمي في PowerPoint</vt:lpstr>
      <vt:lpstr>أسلوب التعجب</vt:lpstr>
      <vt:lpstr>الإملاء </vt:lpstr>
      <vt:lpstr>تدريبات على النص</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MAC BOOK PRO</cp:lastModifiedBy>
  <cp:revision>57</cp:revision>
  <dcterms:created xsi:type="dcterms:W3CDTF">2014-02-19T20:16:15Z</dcterms:created>
  <dcterms:modified xsi:type="dcterms:W3CDTF">2016-04-05T21:55:12Z</dcterms:modified>
</cp:coreProperties>
</file>