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8366" y="3219607"/>
            <a:ext cx="106075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رياضيات </a:t>
            </a:r>
            <a:r>
              <a:rPr lang="ar-SA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الصف </a:t>
            </a:r>
            <a:r>
              <a:rPr lang="ar-SA" sz="4000" b="1" dirty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الثالث الابتدائي – الجزء الثاني</a:t>
            </a:r>
          </a:p>
          <a:p>
            <a:pPr algn="ctr"/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(13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– </a:t>
            </a:r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2):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الأجزاء من مِئَة</a:t>
            </a:r>
            <a:endParaRPr lang="ar-BH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8955" y="1986140"/>
            <a:ext cx="110240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سَنتعلَّمُ </a:t>
            </a:r>
            <a:r>
              <a:rPr lang="ar-SA" sz="4000" b="1" dirty="0">
                <a:solidFill>
                  <a:srgbClr val="FF0000"/>
                </a:solidFill>
              </a:rPr>
              <a:t>في هذا </a:t>
            </a:r>
            <a:r>
              <a:rPr lang="ar-SA" sz="4000" b="1" dirty="0" smtClean="0">
                <a:solidFill>
                  <a:srgbClr val="FF0000"/>
                </a:solidFill>
              </a:rPr>
              <a:t>الدرس</a:t>
            </a:r>
            <a:endParaRPr lang="ar-BH" sz="4000" b="1" dirty="0" smtClean="0"/>
          </a:p>
          <a:p>
            <a:pPr algn="ctr"/>
            <a:r>
              <a:rPr lang="ar-SA" sz="4000" b="1" dirty="0" smtClean="0">
                <a:solidFill>
                  <a:schemeClr val="accent5"/>
                </a:solidFill>
              </a:rPr>
              <a:t>الأجزاء من مِئَة واستعمالها</a:t>
            </a: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48903"/>
              </p:ext>
            </p:extLst>
          </p:nvPr>
        </p:nvGraphicFramePr>
        <p:xfrm>
          <a:off x="8064500" y="1473374"/>
          <a:ext cx="36703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37245" y="330065"/>
            <a:ext cx="77049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أُقسِّمُ الواحد الكامل إلى 100 جزء متطابق</a:t>
            </a:r>
            <a:endParaRPr lang="ar-BH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75103"/>
              </p:ext>
            </p:extLst>
          </p:nvPr>
        </p:nvGraphicFramePr>
        <p:xfrm>
          <a:off x="11379200" y="4760134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89700" y="5416126"/>
            <a:ext cx="5384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الجُزءُ المُظَلَّلُ هو جزءٌ من مِئَةٍ</a:t>
            </a:r>
            <a:endParaRPr lang="ar-BH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43518" y="1860736"/>
            <a:ext cx="12634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0.01</a:t>
            </a:r>
            <a:endParaRPr lang="ar-BH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-265021" y="1852240"/>
            <a:ext cx="579905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BH" sz="3600" b="1" dirty="0" smtClean="0"/>
              <a:t>كسرٌ عشريٌ</a:t>
            </a:r>
            <a:endParaRPr lang="ar-BH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29580" y="2667891"/>
            <a:ext cx="9535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أَقرأُ: 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138483" y="2688085"/>
            <a:ext cx="27910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واحد من مِئَة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73522" y="3538536"/>
            <a:ext cx="54428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أَو </a:t>
            </a:r>
            <a:endParaRPr lang="ar-BH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084994" y="3589800"/>
            <a:ext cx="424261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صفر فاصِلة صفر واحد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3877" y="1778738"/>
            <a:ext cx="12192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أَكتُبُ: </a:t>
            </a:r>
            <a:endParaRPr lang="ar-BH" sz="4000" b="1" dirty="0"/>
          </a:p>
        </p:txBody>
      </p:sp>
      <p:sp>
        <p:nvSpPr>
          <p:cNvPr id="17" name="Chevron 16"/>
          <p:cNvSpPr/>
          <p:nvPr/>
        </p:nvSpPr>
        <p:spPr>
          <a:xfrm rot="16200000">
            <a:off x="11413161" y="5257542"/>
            <a:ext cx="252000" cy="141124"/>
          </a:xfrm>
          <a:prstGeom prst="chevron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39600" y="156434"/>
            <a:ext cx="77049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تُكتَبُ الكُسورُ العشريَّةُ كأجزاءٍ من مِئَةٍ:</a:t>
            </a:r>
            <a:endParaRPr lang="ar-BH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97054" y="941612"/>
            <a:ext cx="395102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الكسور الاعتياديَّة</a:t>
            </a:r>
            <a:endParaRPr lang="ar-BH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64089" y="942518"/>
            <a:ext cx="395102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الكسور العشريَّة</a:t>
            </a:r>
            <a:endParaRPr lang="ar-BH" sz="4000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509180"/>
              </p:ext>
            </p:extLst>
          </p:nvPr>
        </p:nvGraphicFramePr>
        <p:xfrm>
          <a:off x="7977777" y="1726790"/>
          <a:ext cx="36703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628748"/>
              </p:ext>
            </p:extLst>
          </p:nvPr>
        </p:nvGraphicFramePr>
        <p:xfrm>
          <a:off x="11292477" y="5010963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44358"/>
              </p:ext>
            </p:extLst>
          </p:nvPr>
        </p:nvGraphicFramePr>
        <p:xfrm>
          <a:off x="10916827" y="5013550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62883"/>
              </p:ext>
            </p:extLst>
          </p:nvPr>
        </p:nvGraphicFramePr>
        <p:xfrm>
          <a:off x="10551793" y="5013550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521155"/>
              </p:ext>
            </p:extLst>
          </p:nvPr>
        </p:nvGraphicFramePr>
        <p:xfrm>
          <a:off x="10179588" y="5018444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230030"/>
              </p:ext>
            </p:extLst>
          </p:nvPr>
        </p:nvGraphicFramePr>
        <p:xfrm>
          <a:off x="11285490" y="4655773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874215"/>
              </p:ext>
            </p:extLst>
          </p:nvPr>
        </p:nvGraphicFramePr>
        <p:xfrm>
          <a:off x="10929076" y="4653811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020593"/>
              </p:ext>
            </p:extLst>
          </p:nvPr>
        </p:nvGraphicFramePr>
        <p:xfrm>
          <a:off x="10547531" y="4647604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835498"/>
              </p:ext>
            </p:extLst>
          </p:nvPr>
        </p:nvGraphicFramePr>
        <p:xfrm>
          <a:off x="10176143" y="4656531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82838"/>
              </p:ext>
            </p:extLst>
          </p:nvPr>
        </p:nvGraphicFramePr>
        <p:xfrm>
          <a:off x="11286446" y="4276643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546758"/>
              </p:ext>
            </p:extLst>
          </p:nvPr>
        </p:nvGraphicFramePr>
        <p:xfrm>
          <a:off x="10916827" y="4285691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730385"/>
              </p:ext>
            </p:extLst>
          </p:nvPr>
        </p:nvGraphicFramePr>
        <p:xfrm>
          <a:off x="10547531" y="4281658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366180"/>
              </p:ext>
            </p:extLst>
          </p:nvPr>
        </p:nvGraphicFramePr>
        <p:xfrm>
          <a:off x="10179588" y="4270984"/>
          <a:ext cx="355600" cy="370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476476" y="54332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6476" y="5433254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10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007298" y="4188895"/>
            <a:ext cx="6672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</a:t>
            </a:r>
            <a:endParaRPr lang="ar-BH" sz="4000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38615"/>
              </p:ext>
            </p:extLst>
          </p:nvPr>
        </p:nvGraphicFramePr>
        <p:xfrm>
          <a:off x="1430514" y="1803876"/>
          <a:ext cx="3667760" cy="29677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33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3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8728">
                <a:tc>
                  <a:txBody>
                    <a:bodyPr/>
                    <a:lstStyle/>
                    <a:p>
                      <a:pPr rtl="1"/>
                      <a:endParaRPr lang="ar-BH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19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628033" y="1837369"/>
            <a:ext cx="677108" cy="249397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/>
              <a:t>الأجزاء من عشرة</a:t>
            </a:r>
            <a:endParaRPr lang="ar-BH" sz="3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542750" y="3263968"/>
            <a:ext cx="677108" cy="1052664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المئات</a:t>
            </a:r>
            <a:endParaRPr lang="ar-BH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199317" y="3084355"/>
            <a:ext cx="677108" cy="1282085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العشرات</a:t>
            </a:r>
            <a:endParaRPr lang="ar-BH" sz="3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908117" y="3136733"/>
            <a:ext cx="677108" cy="117732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الآحاد</a:t>
            </a:r>
            <a:endParaRPr lang="ar-BH" sz="3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716098" y="4197535"/>
            <a:ext cx="155520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1</a:t>
            </a:r>
            <a:endParaRPr lang="ar-BH" sz="4000" dirty="0"/>
          </a:p>
        </p:txBody>
      </p:sp>
      <p:sp>
        <p:nvSpPr>
          <p:cNvPr id="37" name="TextBox 36"/>
          <p:cNvSpPr txBox="1"/>
          <p:nvPr/>
        </p:nvSpPr>
        <p:spPr>
          <a:xfrm>
            <a:off x="4394117" y="1796374"/>
            <a:ext cx="677108" cy="249397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/>
              <a:t>الأجزاء من </a:t>
            </a:r>
            <a:r>
              <a:rPr lang="ar-SA" sz="3200" b="1" dirty="0" smtClean="0"/>
              <a:t>مِئَة</a:t>
            </a:r>
            <a:endParaRPr lang="ar-BH" sz="3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399022" y="4257765"/>
            <a:ext cx="6672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2</a:t>
            </a:r>
            <a:endParaRPr lang="ar-BH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478868" y="4101857"/>
            <a:ext cx="9727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,</a:t>
            </a:r>
            <a:endParaRPr lang="ar-BH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1571174" y="4951228"/>
            <a:ext cx="261050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0.12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963227" y="5523821"/>
            <a:ext cx="9535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أَقرأُ: </a:t>
            </a:r>
            <a:endParaRPr lang="ar-BH" sz="4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99594" y="5523821"/>
            <a:ext cx="355966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اثنى عشرة من مِئَة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8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78823" y="266240"/>
            <a:ext cx="117662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/>
              <a:t>أَكتُبُ الكسرَ الذي يُمثِّلُ الجُزءَ المُظَلّلَ مُستعمِلاً الكسور الاعتيادِيَّةَ والكسور العشريَّةَ:</a:t>
            </a:r>
            <a:endParaRPr lang="ar-BH" sz="32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61261"/>
              </p:ext>
            </p:extLst>
          </p:nvPr>
        </p:nvGraphicFramePr>
        <p:xfrm>
          <a:off x="7977777" y="1726790"/>
          <a:ext cx="36703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510954" y="542268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0954" y="5422686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30615"/>
              </p:ext>
            </p:extLst>
          </p:nvPr>
        </p:nvGraphicFramePr>
        <p:xfrm>
          <a:off x="2732080" y="1724203"/>
          <a:ext cx="36703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67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30779" y="543066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779" y="5430667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101563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7331894" y="5592987"/>
            <a:ext cx="261050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0.22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52456" y="5604396"/>
            <a:ext cx="261050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0.09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32488" y="5620751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BH" sz="4000" b="1" dirty="0" smtClean="0">
                <a:solidFill>
                  <a:srgbClr val="FF0000"/>
                </a:solidFill>
              </a:rPr>
              <a:t>=</a:t>
            </a:r>
            <a:endParaRPr lang="ar-BH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3762958" y="5629477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BH" sz="4000" b="1" dirty="0" smtClean="0">
                <a:solidFill>
                  <a:srgbClr val="FF0000"/>
                </a:solidFill>
              </a:rPr>
              <a:t>=</a:t>
            </a:r>
            <a:endParaRPr lang="ar-BH" sz="4000" dirty="0"/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35" grpId="0"/>
      <p:bldP spid="60" grpId="0"/>
      <p:bldP spid="61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415245" y="266240"/>
            <a:ext cx="772986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/>
              <a:t>أَكتُبُ الكسرَ الاعتيادِيّ على صورةِ كسرٍ عشريٍّ والعكس: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602764" y="133400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2764" y="1334005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384898" y="139494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4898" y="1394948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339834" y="136099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834" y="1360996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 r="-10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21968" y="137676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968" y="1376768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98959" y="139892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959" y="1398926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 r="-10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94753" y="492327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753" y="4923271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9013046" y="2720852"/>
            <a:ext cx="261050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0.56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84877" y="2740396"/>
            <a:ext cx="134606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0.13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33329" y="2707796"/>
            <a:ext cx="261050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0.41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32955" y="2694544"/>
            <a:ext cx="13109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0.05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42421" y="2680571"/>
            <a:ext cx="130525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0.23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53234" y="4012199"/>
            <a:ext cx="168303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BH" sz="4000" b="1" dirty="0" smtClean="0"/>
              <a:t>0.07</a:t>
            </a:r>
            <a:endParaRPr lang="ar-BH" sz="4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0140375" y="4012199"/>
            <a:ext cx="13169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0.25</a:t>
            </a:r>
            <a:endParaRPr lang="ar-BH" sz="4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078744" y="4029265"/>
            <a:ext cx="13169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0.18</a:t>
            </a:r>
            <a:endParaRPr lang="ar-BH" sz="4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982882" y="3977014"/>
            <a:ext cx="13169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0.49</a:t>
            </a:r>
            <a:endParaRPr lang="ar-BH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659580" y="4012199"/>
            <a:ext cx="13169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0.5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45270" y="488534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270" y="4885342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661820" y="492327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1820" y="4923272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 r="-10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655367" y="494084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5367" y="4940841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 r="-10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21968" y="490526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968" y="4905264"/>
                <a:ext cx="392177" cy="1032527"/>
              </a:xfrm>
              <a:prstGeom prst="rect">
                <a:avLst/>
              </a:prstGeom>
              <a:blipFill rotWithShape="0">
                <a:blip r:embed="rId11"/>
                <a:stretch>
                  <a:fillRect r="-98462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 flipH="1">
            <a:off x="583096" y="3617843"/>
            <a:ext cx="11224591" cy="13252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401</TotalTime>
  <Words>142</Words>
  <Application>Microsoft Office PowerPoint</Application>
  <PresentationFormat>Widescreen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Yu Gothic UI Semilight</vt:lpstr>
      <vt:lpstr>Arial</vt:lpstr>
      <vt:lpstr>Calibri</vt:lpstr>
      <vt:lpstr>Calibri Light</vt:lpstr>
      <vt:lpstr>Cambria Math</vt:lpstr>
      <vt:lpstr>Times New Roman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2020-03-04T10:09:02Z</dcterms:created>
  <dcterms:modified xsi:type="dcterms:W3CDTF">2020-03-27T12:07:27Z</dcterms:modified>
</cp:coreProperties>
</file>