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42" r:id="rId3"/>
    <p:sldId id="34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6" r:id="rId63"/>
    <p:sldId id="315" r:id="rId64"/>
    <p:sldId id="317" r:id="rId65"/>
    <p:sldId id="318" r:id="rId66"/>
    <p:sldId id="319" r:id="rId67"/>
    <p:sldId id="321" r:id="rId68"/>
    <p:sldId id="320"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DDC7-3353-427B-9F23-FDE91EC1395F}" type="doc">
      <dgm:prSet loTypeId="urn:microsoft.com/office/officeart/2005/8/layout/cycle5" loCatId="cycle" qsTypeId="urn:microsoft.com/office/officeart/2005/8/quickstyle/3d2" qsCatId="3D" csTypeId="urn:microsoft.com/office/officeart/2005/8/colors/colorful4" csCatId="colorful" phldr="1"/>
      <dgm:spPr/>
      <dgm:t>
        <a:bodyPr/>
        <a:lstStyle/>
        <a:p>
          <a:pPr rtl="1"/>
          <a:endParaRPr lang="ar-EG"/>
        </a:p>
      </dgm:t>
    </dgm:pt>
    <dgm:pt modelId="{0C634B6C-2D1F-4F2C-99D4-CFEFBA29BAA6}">
      <dgm:prSet phldrT="[Text]"/>
      <dgm:spPr/>
      <dgm:t>
        <a:bodyPr/>
        <a:lstStyle/>
        <a:p>
          <a:pPr rtl="1"/>
          <a:r>
            <a:rPr lang="ar-EG" dirty="0" smtClean="0"/>
            <a:t>معرفة العقل</a:t>
          </a:r>
          <a:endParaRPr lang="ar-EG" dirty="0"/>
        </a:p>
      </dgm:t>
    </dgm:pt>
    <dgm:pt modelId="{A9C75A50-7E87-4E6D-898D-D93759EC1ABF}" type="parTrans" cxnId="{9168A811-D298-42B7-8E7C-D6228FE071BB}">
      <dgm:prSet/>
      <dgm:spPr/>
      <dgm:t>
        <a:bodyPr/>
        <a:lstStyle/>
        <a:p>
          <a:pPr rtl="1"/>
          <a:endParaRPr lang="ar-EG"/>
        </a:p>
      </dgm:t>
    </dgm:pt>
    <dgm:pt modelId="{77D3307C-F595-40BE-B1D0-BE5A79EDB552}" type="sibTrans" cxnId="{9168A811-D298-42B7-8E7C-D6228FE071BB}">
      <dgm:prSet/>
      <dgm:spPr/>
      <dgm:t>
        <a:bodyPr/>
        <a:lstStyle/>
        <a:p>
          <a:pPr rtl="1"/>
          <a:endParaRPr lang="ar-EG"/>
        </a:p>
      </dgm:t>
    </dgm:pt>
    <dgm:pt modelId="{BE089CEA-7F70-4F2B-A686-C6DBFAC6A1E8}">
      <dgm:prSet phldrT="[Text]"/>
      <dgm:spPr/>
      <dgm:t>
        <a:bodyPr/>
        <a:lstStyle/>
        <a:p>
          <a:pPr rtl="1"/>
          <a:r>
            <a:rPr lang="ar-EG" b="1" dirty="0" smtClean="0"/>
            <a:t>العقل بين الفهم والاستيعاب </a:t>
          </a:r>
          <a:endParaRPr lang="ar-EG" dirty="0"/>
        </a:p>
      </dgm:t>
    </dgm:pt>
    <dgm:pt modelId="{E26CB3AF-D9C1-4FEE-B616-02EA6BB82F33}" type="parTrans" cxnId="{4CDAC90B-8448-494E-BD08-EA58C5F89DF7}">
      <dgm:prSet/>
      <dgm:spPr/>
      <dgm:t>
        <a:bodyPr/>
        <a:lstStyle/>
        <a:p>
          <a:pPr rtl="1"/>
          <a:endParaRPr lang="ar-EG"/>
        </a:p>
      </dgm:t>
    </dgm:pt>
    <dgm:pt modelId="{DC690D93-6EE2-4C68-8E55-96B7151CC016}" type="sibTrans" cxnId="{4CDAC90B-8448-494E-BD08-EA58C5F89DF7}">
      <dgm:prSet/>
      <dgm:spPr/>
      <dgm:t>
        <a:bodyPr/>
        <a:lstStyle/>
        <a:p>
          <a:pPr rtl="1"/>
          <a:endParaRPr lang="ar-EG"/>
        </a:p>
      </dgm:t>
    </dgm:pt>
    <dgm:pt modelId="{37A78A16-35AC-425B-ACC9-4C6CC40DA08B}">
      <dgm:prSet phldrT="[Text]"/>
      <dgm:spPr/>
      <dgm:t>
        <a:bodyPr/>
        <a:lstStyle/>
        <a:p>
          <a:pPr rtl="1"/>
          <a:r>
            <a:rPr lang="ar-EG" b="1" dirty="0" smtClean="0"/>
            <a:t>اﻟﻔروق اﻟدﻣﺎﻏﯾﺔ ﺑﯾن اﻷﻧﺛﻰ واﻟذﻛر </a:t>
          </a:r>
          <a:endParaRPr lang="ar-EG" dirty="0"/>
        </a:p>
      </dgm:t>
    </dgm:pt>
    <dgm:pt modelId="{189E6FDE-17F2-4B9F-AA4D-9698EF636B19}" type="parTrans" cxnId="{35740820-21FA-4F5C-AC55-54A60E39A2F6}">
      <dgm:prSet/>
      <dgm:spPr/>
      <dgm:t>
        <a:bodyPr/>
        <a:lstStyle/>
        <a:p>
          <a:pPr rtl="1"/>
          <a:endParaRPr lang="ar-EG"/>
        </a:p>
      </dgm:t>
    </dgm:pt>
    <dgm:pt modelId="{437B6FEC-129D-45EA-803D-376BF1FEA9AD}" type="sibTrans" cxnId="{35740820-21FA-4F5C-AC55-54A60E39A2F6}">
      <dgm:prSet/>
      <dgm:spPr/>
      <dgm:t>
        <a:bodyPr/>
        <a:lstStyle/>
        <a:p>
          <a:pPr rtl="1"/>
          <a:endParaRPr lang="ar-EG"/>
        </a:p>
      </dgm:t>
    </dgm:pt>
    <dgm:pt modelId="{A0373FFD-260D-4DFA-AF8D-174405F0E330}">
      <dgm:prSet phldrT="[Text]"/>
      <dgm:spPr/>
      <dgm:t>
        <a:bodyPr/>
        <a:lstStyle/>
        <a:p>
          <a:pPr rtl="1"/>
          <a:r>
            <a:rPr lang="ar-EG" b="1" dirty="0" smtClean="0"/>
            <a:t>العقل والانتباه والتركيز </a:t>
          </a:r>
          <a:endParaRPr lang="ar-EG" dirty="0"/>
        </a:p>
      </dgm:t>
    </dgm:pt>
    <dgm:pt modelId="{E875F32D-3B99-4CFD-BE13-455695C6C964}" type="parTrans" cxnId="{1FB3308E-E943-451C-BEEE-00C53C678A9C}">
      <dgm:prSet/>
      <dgm:spPr/>
      <dgm:t>
        <a:bodyPr/>
        <a:lstStyle/>
        <a:p>
          <a:pPr rtl="1"/>
          <a:endParaRPr lang="ar-EG"/>
        </a:p>
      </dgm:t>
    </dgm:pt>
    <dgm:pt modelId="{9997B136-90AF-481E-982E-C6086B23D68D}" type="sibTrans" cxnId="{1FB3308E-E943-451C-BEEE-00C53C678A9C}">
      <dgm:prSet/>
      <dgm:spPr/>
      <dgm:t>
        <a:bodyPr/>
        <a:lstStyle/>
        <a:p>
          <a:pPr rtl="1"/>
          <a:endParaRPr lang="ar-EG"/>
        </a:p>
      </dgm:t>
    </dgm:pt>
    <dgm:pt modelId="{ECCB2A94-B2F8-4F78-A279-FB5C7684AA64}">
      <dgm:prSet phldrT="[Text]"/>
      <dgm:spPr/>
      <dgm:t>
        <a:bodyPr/>
        <a:lstStyle/>
        <a:p>
          <a:pPr rtl="1"/>
          <a:r>
            <a:rPr lang="ar-EG" b="1" dirty="0" smtClean="0"/>
            <a:t>كيف يتعلم الانسان </a:t>
          </a:r>
          <a:endParaRPr lang="ar-EG" dirty="0"/>
        </a:p>
      </dgm:t>
    </dgm:pt>
    <dgm:pt modelId="{E07A7585-AE67-44D7-84D4-22277B46D6F1}" type="parTrans" cxnId="{FD674D4D-BBC1-4566-9790-28ABD909A54C}">
      <dgm:prSet/>
      <dgm:spPr/>
      <dgm:t>
        <a:bodyPr/>
        <a:lstStyle/>
        <a:p>
          <a:pPr rtl="1"/>
          <a:endParaRPr lang="ar-EG"/>
        </a:p>
      </dgm:t>
    </dgm:pt>
    <dgm:pt modelId="{8059574A-C249-4275-BF77-8B8A967C012A}" type="sibTrans" cxnId="{FD674D4D-BBC1-4566-9790-28ABD909A54C}">
      <dgm:prSet/>
      <dgm:spPr/>
      <dgm:t>
        <a:bodyPr/>
        <a:lstStyle/>
        <a:p>
          <a:pPr rtl="1"/>
          <a:endParaRPr lang="ar-EG"/>
        </a:p>
      </dgm:t>
    </dgm:pt>
    <dgm:pt modelId="{EB8B7F6D-8517-4FDD-B5A5-5046DD04C504}">
      <dgm:prSet phldrT="[Text]"/>
      <dgm:spPr/>
      <dgm:t>
        <a:bodyPr/>
        <a:lstStyle/>
        <a:p>
          <a:pPr rtl="1"/>
          <a:r>
            <a:rPr lang="ar-EG" b="1" dirty="0" smtClean="0"/>
            <a:t>العقل الباطن والعقل الواعي </a:t>
          </a:r>
          <a:endParaRPr lang="ar-EG" dirty="0"/>
        </a:p>
      </dgm:t>
    </dgm:pt>
    <dgm:pt modelId="{953342E5-AC51-411E-AF41-707B4653AEEB}" type="parTrans" cxnId="{1454C73B-3F40-428E-BDE4-9129EF50219D}">
      <dgm:prSet/>
      <dgm:spPr/>
      <dgm:t>
        <a:bodyPr/>
        <a:lstStyle/>
        <a:p>
          <a:pPr rtl="1"/>
          <a:endParaRPr lang="ar-EG"/>
        </a:p>
      </dgm:t>
    </dgm:pt>
    <dgm:pt modelId="{6A707763-4F64-4318-ACC9-BE66C5679D9E}" type="sibTrans" cxnId="{1454C73B-3F40-428E-BDE4-9129EF50219D}">
      <dgm:prSet/>
      <dgm:spPr/>
      <dgm:t>
        <a:bodyPr/>
        <a:lstStyle/>
        <a:p>
          <a:pPr rtl="1"/>
          <a:endParaRPr lang="ar-EG"/>
        </a:p>
      </dgm:t>
    </dgm:pt>
    <dgm:pt modelId="{B2D8C774-872C-4CF5-9B74-CE14E49E6514}">
      <dgm:prSet phldrT="[Text]"/>
      <dgm:spPr/>
      <dgm:t>
        <a:bodyPr/>
        <a:lstStyle/>
        <a:p>
          <a:pPr rtl="1"/>
          <a:r>
            <a:rPr lang="ar-EG" b="1" dirty="0" smtClean="0"/>
            <a:t>عوامل النسيان </a:t>
          </a:r>
        </a:p>
        <a:p>
          <a:pPr rtl="1"/>
          <a:r>
            <a:rPr lang="ar-EG" b="1" dirty="0" smtClean="0"/>
            <a:t>ومهارات تحسين الذاكرة </a:t>
          </a:r>
          <a:endParaRPr lang="ar-EG" dirty="0"/>
        </a:p>
      </dgm:t>
    </dgm:pt>
    <dgm:pt modelId="{ED0A3D14-0DED-44C7-86E3-DDAB329C1DE7}" type="parTrans" cxnId="{8146A919-FB17-417C-9B69-54294F6C1468}">
      <dgm:prSet/>
      <dgm:spPr/>
      <dgm:t>
        <a:bodyPr/>
        <a:lstStyle/>
        <a:p>
          <a:pPr rtl="1"/>
          <a:endParaRPr lang="ar-EG"/>
        </a:p>
      </dgm:t>
    </dgm:pt>
    <dgm:pt modelId="{8DA68418-7487-4653-A8BE-0CF48B9AF016}" type="sibTrans" cxnId="{8146A919-FB17-417C-9B69-54294F6C1468}">
      <dgm:prSet/>
      <dgm:spPr/>
      <dgm:t>
        <a:bodyPr/>
        <a:lstStyle/>
        <a:p>
          <a:pPr rtl="1"/>
          <a:endParaRPr lang="ar-EG"/>
        </a:p>
      </dgm:t>
    </dgm:pt>
    <dgm:pt modelId="{E5C19BE9-C9C2-451F-B0A4-2A210823A5F4}" type="pres">
      <dgm:prSet presAssocID="{6FFADDC7-3353-427B-9F23-FDE91EC1395F}" presName="cycle" presStyleCnt="0">
        <dgm:presLayoutVars>
          <dgm:dir/>
          <dgm:resizeHandles val="exact"/>
        </dgm:presLayoutVars>
      </dgm:prSet>
      <dgm:spPr/>
      <dgm:t>
        <a:bodyPr/>
        <a:lstStyle/>
        <a:p>
          <a:pPr rtl="1"/>
          <a:endParaRPr lang="ar-EG"/>
        </a:p>
      </dgm:t>
    </dgm:pt>
    <dgm:pt modelId="{4EF8EE62-ADCB-417D-AD7D-6FC0353CA66D}" type="pres">
      <dgm:prSet presAssocID="{0C634B6C-2D1F-4F2C-99D4-CFEFBA29BAA6}" presName="node" presStyleLbl="node1" presStyleIdx="0" presStyleCnt="7" custScaleX="164374">
        <dgm:presLayoutVars>
          <dgm:bulletEnabled val="1"/>
        </dgm:presLayoutVars>
      </dgm:prSet>
      <dgm:spPr/>
      <dgm:t>
        <a:bodyPr/>
        <a:lstStyle/>
        <a:p>
          <a:pPr rtl="1"/>
          <a:endParaRPr lang="ar-EG"/>
        </a:p>
      </dgm:t>
    </dgm:pt>
    <dgm:pt modelId="{A2CE4F07-2054-43D9-A0CB-F40EBBFDE8FB}" type="pres">
      <dgm:prSet presAssocID="{0C634B6C-2D1F-4F2C-99D4-CFEFBA29BAA6}" presName="spNode" presStyleCnt="0"/>
      <dgm:spPr/>
      <dgm:t>
        <a:bodyPr/>
        <a:lstStyle/>
        <a:p>
          <a:pPr rtl="1"/>
          <a:endParaRPr lang="ar-EG"/>
        </a:p>
      </dgm:t>
    </dgm:pt>
    <dgm:pt modelId="{9E7485E3-AE55-47E1-8930-B91AA8074FEA}" type="pres">
      <dgm:prSet presAssocID="{77D3307C-F595-40BE-B1D0-BE5A79EDB552}" presName="sibTrans" presStyleLbl="sibTrans1D1" presStyleIdx="0" presStyleCnt="7"/>
      <dgm:spPr/>
      <dgm:t>
        <a:bodyPr/>
        <a:lstStyle/>
        <a:p>
          <a:pPr rtl="1"/>
          <a:endParaRPr lang="ar-EG"/>
        </a:p>
      </dgm:t>
    </dgm:pt>
    <dgm:pt modelId="{105FCC6C-CE5B-4E11-8548-B2B51249DA0E}" type="pres">
      <dgm:prSet presAssocID="{BE089CEA-7F70-4F2B-A686-C6DBFAC6A1E8}" presName="node" presStyleLbl="node1" presStyleIdx="1" presStyleCnt="7" custScaleX="164374">
        <dgm:presLayoutVars>
          <dgm:bulletEnabled val="1"/>
        </dgm:presLayoutVars>
      </dgm:prSet>
      <dgm:spPr/>
      <dgm:t>
        <a:bodyPr/>
        <a:lstStyle/>
        <a:p>
          <a:pPr rtl="1"/>
          <a:endParaRPr lang="ar-EG"/>
        </a:p>
      </dgm:t>
    </dgm:pt>
    <dgm:pt modelId="{C51375C0-55EE-428B-B66B-496951EF9034}" type="pres">
      <dgm:prSet presAssocID="{BE089CEA-7F70-4F2B-A686-C6DBFAC6A1E8}" presName="spNode" presStyleCnt="0"/>
      <dgm:spPr/>
      <dgm:t>
        <a:bodyPr/>
        <a:lstStyle/>
        <a:p>
          <a:pPr rtl="1"/>
          <a:endParaRPr lang="ar-EG"/>
        </a:p>
      </dgm:t>
    </dgm:pt>
    <dgm:pt modelId="{0DE78AF3-9632-44A4-A702-82AA9598CB2F}" type="pres">
      <dgm:prSet presAssocID="{DC690D93-6EE2-4C68-8E55-96B7151CC016}" presName="sibTrans" presStyleLbl="sibTrans1D1" presStyleIdx="1" presStyleCnt="7"/>
      <dgm:spPr/>
      <dgm:t>
        <a:bodyPr/>
        <a:lstStyle/>
        <a:p>
          <a:pPr rtl="1"/>
          <a:endParaRPr lang="ar-EG"/>
        </a:p>
      </dgm:t>
    </dgm:pt>
    <dgm:pt modelId="{F42AE337-B047-4F30-ACD0-879946FDE8EE}" type="pres">
      <dgm:prSet presAssocID="{37A78A16-35AC-425B-ACC9-4C6CC40DA08B}" presName="node" presStyleLbl="node1" presStyleIdx="2" presStyleCnt="7" custScaleX="164374">
        <dgm:presLayoutVars>
          <dgm:bulletEnabled val="1"/>
        </dgm:presLayoutVars>
      </dgm:prSet>
      <dgm:spPr/>
      <dgm:t>
        <a:bodyPr/>
        <a:lstStyle/>
        <a:p>
          <a:pPr rtl="1"/>
          <a:endParaRPr lang="ar-EG"/>
        </a:p>
      </dgm:t>
    </dgm:pt>
    <dgm:pt modelId="{554656A2-4BBA-42F0-B39F-5ACFDABF4F15}" type="pres">
      <dgm:prSet presAssocID="{37A78A16-35AC-425B-ACC9-4C6CC40DA08B}" presName="spNode" presStyleCnt="0"/>
      <dgm:spPr/>
      <dgm:t>
        <a:bodyPr/>
        <a:lstStyle/>
        <a:p>
          <a:pPr rtl="1"/>
          <a:endParaRPr lang="ar-EG"/>
        </a:p>
      </dgm:t>
    </dgm:pt>
    <dgm:pt modelId="{2C483B3E-07A3-452A-B243-8FF543D5E9EF}" type="pres">
      <dgm:prSet presAssocID="{437B6FEC-129D-45EA-803D-376BF1FEA9AD}" presName="sibTrans" presStyleLbl="sibTrans1D1" presStyleIdx="2" presStyleCnt="7"/>
      <dgm:spPr/>
      <dgm:t>
        <a:bodyPr/>
        <a:lstStyle/>
        <a:p>
          <a:pPr rtl="1"/>
          <a:endParaRPr lang="ar-EG"/>
        </a:p>
      </dgm:t>
    </dgm:pt>
    <dgm:pt modelId="{780BC165-D1B4-4708-98AA-1C48530A6A78}" type="pres">
      <dgm:prSet presAssocID="{A0373FFD-260D-4DFA-AF8D-174405F0E330}" presName="node" presStyleLbl="node1" presStyleIdx="3" presStyleCnt="7" custScaleX="164374" custRadScaleRad="101111" custRadScaleInc="-7455">
        <dgm:presLayoutVars>
          <dgm:bulletEnabled val="1"/>
        </dgm:presLayoutVars>
      </dgm:prSet>
      <dgm:spPr/>
      <dgm:t>
        <a:bodyPr/>
        <a:lstStyle/>
        <a:p>
          <a:pPr rtl="1"/>
          <a:endParaRPr lang="ar-EG"/>
        </a:p>
      </dgm:t>
    </dgm:pt>
    <dgm:pt modelId="{B4CCD63F-5B86-4B00-89AD-FD1AC331AF07}" type="pres">
      <dgm:prSet presAssocID="{A0373FFD-260D-4DFA-AF8D-174405F0E330}" presName="spNode" presStyleCnt="0"/>
      <dgm:spPr/>
      <dgm:t>
        <a:bodyPr/>
        <a:lstStyle/>
        <a:p>
          <a:pPr rtl="1"/>
          <a:endParaRPr lang="ar-EG"/>
        </a:p>
      </dgm:t>
    </dgm:pt>
    <dgm:pt modelId="{641AAB2D-D505-4249-808C-095368CCFCA6}" type="pres">
      <dgm:prSet presAssocID="{9997B136-90AF-481E-982E-C6086B23D68D}" presName="sibTrans" presStyleLbl="sibTrans1D1" presStyleIdx="3" presStyleCnt="7"/>
      <dgm:spPr/>
      <dgm:t>
        <a:bodyPr/>
        <a:lstStyle/>
        <a:p>
          <a:pPr rtl="1"/>
          <a:endParaRPr lang="ar-EG"/>
        </a:p>
      </dgm:t>
    </dgm:pt>
    <dgm:pt modelId="{420B7A63-8302-4146-85D8-005404CAF824}" type="pres">
      <dgm:prSet presAssocID="{ECCB2A94-B2F8-4F78-A279-FB5C7684AA64}" presName="node" presStyleLbl="node1" presStyleIdx="4" presStyleCnt="7" custScaleX="164374" custRadScaleRad="102272" custRadScaleInc="14748">
        <dgm:presLayoutVars>
          <dgm:bulletEnabled val="1"/>
        </dgm:presLayoutVars>
      </dgm:prSet>
      <dgm:spPr/>
      <dgm:t>
        <a:bodyPr/>
        <a:lstStyle/>
        <a:p>
          <a:pPr rtl="1"/>
          <a:endParaRPr lang="ar-EG"/>
        </a:p>
      </dgm:t>
    </dgm:pt>
    <dgm:pt modelId="{02267AF1-621B-4532-9DB8-6AF3F335BDAB}" type="pres">
      <dgm:prSet presAssocID="{ECCB2A94-B2F8-4F78-A279-FB5C7684AA64}" presName="spNode" presStyleCnt="0"/>
      <dgm:spPr/>
      <dgm:t>
        <a:bodyPr/>
        <a:lstStyle/>
        <a:p>
          <a:pPr rtl="1"/>
          <a:endParaRPr lang="ar-EG"/>
        </a:p>
      </dgm:t>
    </dgm:pt>
    <dgm:pt modelId="{EFB9F688-92F3-438E-93FA-2D494C7D6E44}" type="pres">
      <dgm:prSet presAssocID="{8059574A-C249-4275-BF77-8B8A967C012A}" presName="sibTrans" presStyleLbl="sibTrans1D1" presStyleIdx="4" presStyleCnt="7"/>
      <dgm:spPr/>
      <dgm:t>
        <a:bodyPr/>
        <a:lstStyle/>
        <a:p>
          <a:pPr rtl="1"/>
          <a:endParaRPr lang="ar-EG"/>
        </a:p>
      </dgm:t>
    </dgm:pt>
    <dgm:pt modelId="{021BBA3D-2BC6-40AB-B191-BF330658C783}" type="pres">
      <dgm:prSet presAssocID="{B2D8C774-872C-4CF5-9B74-CE14E49E6514}" presName="node" presStyleLbl="node1" presStyleIdx="5" presStyleCnt="7" custScaleX="164374">
        <dgm:presLayoutVars>
          <dgm:bulletEnabled val="1"/>
        </dgm:presLayoutVars>
      </dgm:prSet>
      <dgm:spPr/>
      <dgm:t>
        <a:bodyPr/>
        <a:lstStyle/>
        <a:p>
          <a:pPr rtl="1"/>
          <a:endParaRPr lang="ar-EG"/>
        </a:p>
      </dgm:t>
    </dgm:pt>
    <dgm:pt modelId="{7F5DF079-2178-4BB4-94F0-402B3D2F389A}" type="pres">
      <dgm:prSet presAssocID="{B2D8C774-872C-4CF5-9B74-CE14E49E6514}" presName="spNode" presStyleCnt="0"/>
      <dgm:spPr/>
      <dgm:t>
        <a:bodyPr/>
        <a:lstStyle/>
        <a:p>
          <a:pPr rtl="1"/>
          <a:endParaRPr lang="ar-EG"/>
        </a:p>
      </dgm:t>
    </dgm:pt>
    <dgm:pt modelId="{F9F9510A-5D5E-4140-BF08-027F5CA857D4}" type="pres">
      <dgm:prSet presAssocID="{8DA68418-7487-4653-A8BE-0CF48B9AF016}" presName="sibTrans" presStyleLbl="sibTrans1D1" presStyleIdx="5" presStyleCnt="7"/>
      <dgm:spPr/>
      <dgm:t>
        <a:bodyPr/>
        <a:lstStyle/>
        <a:p>
          <a:pPr rtl="1"/>
          <a:endParaRPr lang="ar-EG"/>
        </a:p>
      </dgm:t>
    </dgm:pt>
    <dgm:pt modelId="{AC8C3C44-81FB-4FC3-B34B-F651F49AAB9A}" type="pres">
      <dgm:prSet presAssocID="{EB8B7F6D-8517-4FDD-B5A5-5046DD04C504}" presName="node" presStyleLbl="node1" presStyleIdx="6" presStyleCnt="7" custScaleX="164374">
        <dgm:presLayoutVars>
          <dgm:bulletEnabled val="1"/>
        </dgm:presLayoutVars>
      </dgm:prSet>
      <dgm:spPr/>
      <dgm:t>
        <a:bodyPr/>
        <a:lstStyle/>
        <a:p>
          <a:pPr rtl="1"/>
          <a:endParaRPr lang="ar-EG"/>
        </a:p>
      </dgm:t>
    </dgm:pt>
    <dgm:pt modelId="{30391101-1896-4F76-8BE5-B10819783856}" type="pres">
      <dgm:prSet presAssocID="{EB8B7F6D-8517-4FDD-B5A5-5046DD04C504}" presName="spNode" presStyleCnt="0"/>
      <dgm:spPr/>
      <dgm:t>
        <a:bodyPr/>
        <a:lstStyle/>
        <a:p>
          <a:pPr rtl="1"/>
          <a:endParaRPr lang="ar-EG"/>
        </a:p>
      </dgm:t>
    </dgm:pt>
    <dgm:pt modelId="{3524A544-5415-47C3-A01C-EA6794767E16}" type="pres">
      <dgm:prSet presAssocID="{6A707763-4F64-4318-ACC9-BE66C5679D9E}" presName="sibTrans" presStyleLbl="sibTrans1D1" presStyleIdx="6" presStyleCnt="7"/>
      <dgm:spPr/>
      <dgm:t>
        <a:bodyPr/>
        <a:lstStyle/>
        <a:p>
          <a:pPr rtl="1"/>
          <a:endParaRPr lang="ar-EG"/>
        </a:p>
      </dgm:t>
    </dgm:pt>
  </dgm:ptLst>
  <dgm:cxnLst>
    <dgm:cxn modelId="{2EF43BE3-4019-4CF7-8A3B-832809AFD1C5}" type="presOf" srcId="{DC690D93-6EE2-4C68-8E55-96B7151CC016}" destId="{0DE78AF3-9632-44A4-A702-82AA9598CB2F}" srcOrd="0" destOrd="0" presId="urn:microsoft.com/office/officeart/2005/8/layout/cycle5"/>
    <dgm:cxn modelId="{D7E9A595-80FD-4B44-97DE-578942770582}" type="presOf" srcId="{BE089CEA-7F70-4F2B-A686-C6DBFAC6A1E8}" destId="{105FCC6C-CE5B-4E11-8548-B2B51249DA0E}" srcOrd="0" destOrd="0" presId="urn:microsoft.com/office/officeart/2005/8/layout/cycle5"/>
    <dgm:cxn modelId="{C91B9898-7A67-4A62-AEB4-FBD1F9894FF8}" type="presOf" srcId="{6FFADDC7-3353-427B-9F23-FDE91EC1395F}" destId="{E5C19BE9-C9C2-451F-B0A4-2A210823A5F4}" srcOrd="0" destOrd="0" presId="urn:microsoft.com/office/officeart/2005/8/layout/cycle5"/>
    <dgm:cxn modelId="{DEDDD77C-26AF-46BD-B03C-FB28F08512DB}" type="presOf" srcId="{ECCB2A94-B2F8-4F78-A279-FB5C7684AA64}" destId="{420B7A63-8302-4146-85D8-005404CAF824}" srcOrd="0" destOrd="0" presId="urn:microsoft.com/office/officeart/2005/8/layout/cycle5"/>
    <dgm:cxn modelId="{86FA98D0-AE71-4EDE-A299-5F542B7A7F5B}" type="presOf" srcId="{437B6FEC-129D-45EA-803D-376BF1FEA9AD}" destId="{2C483B3E-07A3-452A-B243-8FF543D5E9EF}" srcOrd="0" destOrd="0" presId="urn:microsoft.com/office/officeart/2005/8/layout/cycle5"/>
    <dgm:cxn modelId="{CFE9887A-CDE5-4520-B50D-3D352A30D0E5}" type="presOf" srcId="{9997B136-90AF-481E-982E-C6086B23D68D}" destId="{641AAB2D-D505-4249-808C-095368CCFCA6}" srcOrd="0" destOrd="0" presId="urn:microsoft.com/office/officeart/2005/8/layout/cycle5"/>
    <dgm:cxn modelId="{B8B01B18-0A3B-4AFB-86FB-4E257A67D672}" type="presOf" srcId="{37A78A16-35AC-425B-ACC9-4C6CC40DA08B}" destId="{F42AE337-B047-4F30-ACD0-879946FDE8EE}" srcOrd="0" destOrd="0" presId="urn:microsoft.com/office/officeart/2005/8/layout/cycle5"/>
    <dgm:cxn modelId="{4775613E-B70F-4EB5-AF1A-6DA061A7000E}" type="presOf" srcId="{8059574A-C249-4275-BF77-8B8A967C012A}" destId="{EFB9F688-92F3-438E-93FA-2D494C7D6E44}" srcOrd="0" destOrd="0" presId="urn:microsoft.com/office/officeart/2005/8/layout/cycle5"/>
    <dgm:cxn modelId="{35740820-21FA-4F5C-AC55-54A60E39A2F6}" srcId="{6FFADDC7-3353-427B-9F23-FDE91EC1395F}" destId="{37A78A16-35AC-425B-ACC9-4C6CC40DA08B}" srcOrd="2" destOrd="0" parTransId="{189E6FDE-17F2-4B9F-AA4D-9698EF636B19}" sibTransId="{437B6FEC-129D-45EA-803D-376BF1FEA9AD}"/>
    <dgm:cxn modelId="{73AD4712-9B91-41E9-BEBC-B20BCA4D1484}" type="presOf" srcId="{0C634B6C-2D1F-4F2C-99D4-CFEFBA29BAA6}" destId="{4EF8EE62-ADCB-417D-AD7D-6FC0353CA66D}" srcOrd="0" destOrd="0" presId="urn:microsoft.com/office/officeart/2005/8/layout/cycle5"/>
    <dgm:cxn modelId="{226A7600-57A1-426C-8CE3-9FCE0191F225}" type="presOf" srcId="{6A707763-4F64-4318-ACC9-BE66C5679D9E}" destId="{3524A544-5415-47C3-A01C-EA6794767E16}" srcOrd="0" destOrd="0" presId="urn:microsoft.com/office/officeart/2005/8/layout/cycle5"/>
    <dgm:cxn modelId="{FD674D4D-BBC1-4566-9790-28ABD909A54C}" srcId="{6FFADDC7-3353-427B-9F23-FDE91EC1395F}" destId="{ECCB2A94-B2F8-4F78-A279-FB5C7684AA64}" srcOrd="4" destOrd="0" parTransId="{E07A7585-AE67-44D7-84D4-22277B46D6F1}" sibTransId="{8059574A-C249-4275-BF77-8B8A967C012A}"/>
    <dgm:cxn modelId="{A0079854-8E70-442A-9F77-921252B76C95}" type="presOf" srcId="{B2D8C774-872C-4CF5-9B74-CE14E49E6514}" destId="{021BBA3D-2BC6-40AB-B191-BF330658C783}" srcOrd="0" destOrd="0" presId="urn:microsoft.com/office/officeart/2005/8/layout/cycle5"/>
    <dgm:cxn modelId="{9168A811-D298-42B7-8E7C-D6228FE071BB}" srcId="{6FFADDC7-3353-427B-9F23-FDE91EC1395F}" destId="{0C634B6C-2D1F-4F2C-99D4-CFEFBA29BAA6}" srcOrd="0" destOrd="0" parTransId="{A9C75A50-7E87-4E6D-898D-D93759EC1ABF}" sibTransId="{77D3307C-F595-40BE-B1D0-BE5A79EDB552}"/>
    <dgm:cxn modelId="{4CDAC90B-8448-494E-BD08-EA58C5F89DF7}" srcId="{6FFADDC7-3353-427B-9F23-FDE91EC1395F}" destId="{BE089CEA-7F70-4F2B-A686-C6DBFAC6A1E8}" srcOrd="1" destOrd="0" parTransId="{E26CB3AF-D9C1-4FEE-B616-02EA6BB82F33}" sibTransId="{DC690D93-6EE2-4C68-8E55-96B7151CC016}"/>
    <dgm:cxn modelId="{1454C73B-3F40-428E-BDE4-9129EF50219D}" srcId="{6FFADDC7-3353-427B-9F23-FDE91EC1395F}" destId="{EB8B7F6D-8517-4FDD-B5A5-5046DD04C504}" srcOrd="6" destOrd="0" parTransId="{953342E5-AC51-411E-AF41-707B4653AEEB}" sibTransId="{6A707763-4F64-4318-ACC9-BE66C5679D9E}"/>
    <dgm:cxn modelId="{1FB3308E-E943-451C-BEEE-00C53C678A9C}" srcId="{6FFADDC7-3353-427B-9F23-FDE91EC1395F}" destId="{A0373FFD-260D-4DFA-AF8D-174405F0E330}" srcOrd="3" destOrd="0" parTransId="{E875F32D-3B99-4CFD-BE13-455695C6C964}" sibTransId="{9997B136-90AF-481E-982E-C6086B23D68D}"/>
    <dgm:cxn modelId="{BBB7C60B-72DE-49E4-A842-EA669E07BD83}" type="presOf" srcId="{77D3307C-F595-40BE-B1D0-BE5A79EDB552}" destId="{9E7485E3-AE55-47E1-8930-B91AA8074FEA}" srcOrd="0" destOrd="0" presId="urn:microsoft.com/office/officeart/2005/8/layout/cycle5"/>
    <dgm:cxn modelId="{E559A012-0DDE-4421-B3F3-F9D93AB2CE1F}" type="presOf" srcId="{EB8B7F6D-8517-4FDD-B5A5-5046DD04C504}" destId="{AC8C3C44-81FB-4FC3-B34B-F651F49AAB9A}" srcOrd="0" destOrd="0" presId="urn:microsoft.com/office/officeart/2005/8/layout/cycle5"/>
    <dgm:cxn modelId="{8146A919-FB17-417C-9B69-54294F6C1468}" srcId="{6FFADDC7-3353-427B-9F23-FDE91EC1395F}" destId="{B2D8C774-872C-4CF5-9B74-CE14E49E6514}" srcOrd="5" destOrd="0" parTransId="{ED0A3D14-0DED-44C7-86E3-DDAB329C1DE7}" sibTransId="{8DA68418-7487-4653-A8BE-0CF48B9AF016}"/>
    <dgm:cxn modelId="{6D44428E-4F5B-40A7-B7CD-E46DCC8EBD25}" type="presOf" srcId="{A0373FFD-260D-4DFA-AF8D-174405F0E330}" destId="{780BC165-D1B4-4708-98AA-1C48530A6A78}" srcOrd="0" destOrd="0" presId="urn:microsoft.com/office/officeart/2005/8/layout/cycle5"/>
    <dgm:cxn modelId="{77E29E71-4F2B-413C-B844-AAEED412B987}" type="presOf" srcId="{8DA68418-7487-4653-A8BE-0CF48B9AF016}" destId="{F9F9510A-5D5E-4140-BF08-027F5CA857D4}" srcOrd="0" destOrd="0" presId="urn:microsoft.com/office/officeart/2005/8/layout/cycle5"/>
    <dgm:cxn modelId="{37F6C286-92EA-4068-A763-005822B1B404}" type="presParOf" srcId="{E5C19BE9-C9C2-451F-B0A4-2A210823A5F4}" destId="{4EF8EE62-ADCB-417D-AD7D-6FC0353CA66D}" srcOrd="0" destOrd="0" presId="urn:microsoft.com/office/officeart/2005/8/layout/cycle5"/>
    <dgm:cxn modelId="{61FEC978-F10C-409E-B870-03914C9E9313}" type="presParOf" srcId="{E5C19BE9-C9C2-451F-B0A4-2A210823A5F4}" destId="{A2CE4F07-2054-43D9-A0CB-F40EBBFDE8FB}" srcOrd="1" destOrd="0" presId="urn:microsoft.com/office/officeart/2005/8/layout/cycle5"/>
    <dgm:cxn modelId="{3E4B4C56-4BD6-48A4-A743-A162B9B4247D}" type="presParOf" srcId="{E5C19BE9-C9C2-451F-B0A4-2A210823A5F4}" destId="{9E7485E3-AE55-47E1-8930-B91AA8074FEA}" srcOrd="2" destOrd="0" presId="urn:microsoft.com/office/officeart/2005/8/layout/cycle5"/>
    <dgm:cxn modelId="{697595E9-0AA0-4E3B-A609-329F6EAA78C2}" type="presParOf" srcId="{E5C19BE9-C9C2-451F-B0A4-2A210823A5F4}" destId="{105FCC6C-CE5B-4E11-8548-B2B51249DA0E}" srcOrd="3" destOrd="0" presId="urn:microsoft.com/office/officeart/2005/8/layout/cycle5"/>
    <dgm:cxn modelId="{FC0282A0-E4C0-4216-8C04-1ABE884584FB}" type="presParOf" srcId="{E5C19BE9-C9C2-451F-B0A4-2A210823A5F4}" destId="{C51375C0-55EE-428B-B66B-496951EF9034}" srcOrd="4" destOrd="0" presId="urn:microsoft.com/office/officeart/2005/8/layout/cycle5"/>
    <dgm:cxn modelId="{89597F72-37E6-4051-89FA-56ABCA2DDA41}" type="presParOf" srcId="{E5C19BE9-C9C2-451F-B0A4-2A210823A5F4}" destId="{0DE78AF3-9632-44A4-A702-82AA9598CB2F}" srcOrd="5" destOrd="0" presId="urn:microsoft.com/office/officeart/2005/8/layout/cycle5"/>
    <dgm:cxn modelId="{B5C5AE50-908E-439B-B6E3-0E766AACF330}" type="presParOf" srcId="{E5C19BE9-C9C2-451F-B0A4-2A210823A5F4}" destId="{F42AE337-B047-4F30-ACD0-879946FDE8EE}" srcOrd="6" destOrd="0" presId="urn:microsoft.com/office/officeart/2005/8/layout/cycle5"/>
    <dgm:cxn modelId="{091975AE-2C63-4248-9C70-D3198B33F8B6}" type="presParOf" srcId="{E5C19BE9-C9C2-451F-B0A4-2A210823A5F4}" destId="{554656A2-4BBA-42F0-B39F-5ACFDABF4F15}" srcOrd="7" destOrd="0" presId="urn:microsoft.com/office/officeart/2005/8/layout/cycle5"/>
    <dgm:cxn modelId="{0B5942D7-2606-4507-8928-206650C95B2E}" type="presParOf" srcId="{E5C19BE9-C9C2-451F-B0A4-2A210823A5F4}" destId="{2C483B3E-07A3-452A-B243-8FF543D5E9EF}" srcOrd="8" destOrd="0" presId="urn:microsoft.com/office/officeart/2005/8/layout/cycle5"/>
    <dgm:cxn modelId="{F0622626-D060-4993-BDF9-B73878F9E520}" type="presParOf" srcId="{E5C19BE9-C9C2-451F-B0A4-2A210823A5F4}" destId="{780BC165-D1B4-4708-98AA-1C48530A6A78}" srcOrd="9" destOrd="0" presId="urn:microsoft.com/office/officeart/2005/8/layout/cycle5"/>
    <dgm:cxn modelId="{29A987EF-BF21-412A-9395-0204679C2A01}" type="presParOf" srcId="{E5C19BE9-C9C2-451F-B0A4-2A210823A5F4}" destId="{B4CCD63F-5B86-4B00-89AD-FD1AC331AF07}" srcOrd="10" destOrd="0" presId="urn:microsoft.com/office/officeart/2005/8/layout/cycle5"/>
    <dgm:cxn modelId="{92FB0B5D-7235-4B68-8D8D-B7C74B201050}" type="presParOf" srcId="{E5C19BE9-C9C2-451F-B0A4-2A210823A5F4}" destId="{641AAB2D-D505-4249-808C-095368CCFCA6}" srcOrd="11" destOrd="0" presId="urn:microsoft.com/office/officeart/2005/8/layout/cycle5"/>
    <dgm:cxn modelId="{F440214E-D477-465F-A327-57D9EED365D9}" type="presParOf" srcId="{E5C19BE9-C9C2-451F-B0A4-2A210823A5F4}" destId="{420B7A63-8302-4146-85D8-005404CAF824}" srcOrd="12" destOrd="0" presId="urn:microsoft.com/office/officeart/2005/8/layout/cycle5"/>
    <dgm:cxn modelId="{A3723B73-BE2E-4E71-A667-9654D4AB14F0}" type="presParOf" srcId="{E5C19BE9-C9C2-451F-B0A4-2A210823A5F4}" destId="{02267AF1-621B-4532-9DB8-6AF3F335BDAB}" srcOrd="13" destOrd="0" presId="urn:microsoft.com/office/officeart/2005/8/layout/cycle5"/>
    <dgm:cxn modelId="{1FF22D56-A5FD-4299-8B82-2BA8257D3A11}" type="presParOf" srcId="{E5C19BE9-C9C2-451F-B0A4-2A210823A5F4}" destId="{EFB9F688-92F3-438E-93FA-2D494C7D6E44}" srcOrd="14" destOrd="0" presId="urn:microsoft.com/office/officeart/2005/8/layout/cycle5"/>
    <dgm:cxn modelId="{8F01EA36-1A00-44C9-84A1-A396E5A6390C}" type="presParOf" srcId="{E5C19BE9-C9C2-451F-B0A4-2A210823A5F4}" destId="{021BBA3D-2BC6-40AB-B191-BF330658C783}" srcOrd="15" destOrd="0" presId="urn:microsoft.com/office/officeart/2005/8/layout/cycle5"/>
    <dgm:cxn modelId="{A04A0475-F7A0-42B1-BC5F-34D6E352F117}" type="presParOf" srcId="{E5C19BE9-C9C2-451F-B0A4-2A210823A5F4}" destId="{7F5DF079-2178-4BB4-94F0-402B3D2F389A}" srcOrd="16" destOrd="0" presId="urn:microsoft.com/office/officeart/2005/8/layout/cycle5"/>
    <dgm:cxn modelId="{1A43D07E-218D-4DF8-A5CE-D0FF06456352}" type="presParOf" srcId="{E5C19BE9-C9C2-451F-B0A4-2A210823A5F4}" destId="{F9F9510A-5D5E-4140-BF08-027F5CA857D4}" srcOrd="17" destOrd="0" presId="urn:microsoft.com/office/officeart/2005/8/layout/cycle5"/>
    <dgm:cxn modelId="{94B72C5F-1628-4152-824D-7523DC2AFE16}" type="presParOf" srcId="{E5C19BE9-C9C2-451F-B0A4-2A210823A5F4}" destId="{AC8C3C44-81FB-4FC3-B34B-F651F49AAB9A}" srcOrd="18" destOrd="0" presId="urn:microsoft.com/office/officeart/2005/8/layout/cycle5"/>
    <dgm:cxn modelId="{888233C0-DD95-4218-AD4E-9E6A8F89F1A0}" type="presParOf" srcId="{E5C19BE9-C9C2-451F-B0A4-2A210823A5F4}" destId="{30391101-1896-4F76-8BE5-B10819783856}" srcOrd="19" destOrd="0" presId="urn:microsoft.com/office/officeart/2005/8/layout/cycle5"/>
    <dgm:cxn modelId="{80BEFBCC-CF7E-415E-A730-48F9A73552D6}" type="presParOf" srcId="{E5C19BE9-C9C2-451F-B0A4-2A210823A5F4}" destId="{3524A544-5415-47C3-A01C-EA6794767E16}" srcOrd="20"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EE62-ADCB-417D-AD7D-6FC0353CA66D}">
      <dsp:nvSpPr>
        <dsp:cNvPr id="0" name=""/>
        <dsp:cNvSpPr/>
      </dsp:nvSpPr>
      <dsp:spPr>
        <a:xfrm>
          <a:off x="2946244" y="2465"/>
          <a:ext cx="2184710" cy="86392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kern="1200" dirty="0" smtClean="0"/>
            <a:t>معرفة العقل</a:t>
          </a:r>
          <a:endParaRPr lang="ar-EG" sz="1900" kern="1200" dirty="0"/>
        </a:p>
      </dsp:txBody>
      <dsp:txXfrm>
        <a:off x="2988417" y="44638"/>
        <a:ext cx="2100364" cy="779575"/>
      </dsp:txXfrm>
    </dsp:sp>
    <dsp:sp modelId="{9E7485E3-AE55-47E1-8930-B91AA8074FEA}">
      <dsp:nvSpPr>
        <dsp:cNvPr id="0" name=""/>
        <dsp:cNvSpPr/>
      </dsp:nvSpPr>
      <dsp:spPr>
        <a:xfrm>
          <a:off x="1569465" y="434425"/>
          <a:ext cx="4938269" cy="4938269"/>
        </a:xfrm>
        <a:custGeom>
          <a:avLst/>
          <a:gdLst/>
          <a:ahLst/>
          <a:cxnLst/>
          <a:rect l="0" t="0" r="0" b="0"/>
          <a:pathLst>
            <a:path>
              <a:moveTo>
                <a:pt x="3643764" y="297298"/>
              </a:moveTo>
              <a:arcTo wR="2469134" hR="2469134" stAng="17904394" swAng="387805"/>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05FCC6C-CE5B-4E11-8548-B2B51249DA0E}">
      <dsp:nvSpPr>
        <dsp:cNvPr id="0" name=""/>
        <dsp:cNvSpPr/>
      </dsp:nvSpPr>
      <dsp:spPr>
        <a:xfrm>
          <a:off x="4876692" y="932119"/>
          <a:ext cx="2184710" cy="863921"/>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العقل بين الفهم والاستيعاب </a:t>
          </a:r>
          <a:endParaRPr lang="ar-EG" sz="1900" kern="1200" dirty="0"/>
        </a:p>
      </dsp:txBody>
      <dsp:txXfrm>
        <a:off x="4918865" y="974292"/>
        <a:ext cx="2100364" cy="779575"/>
      </dsp:txXfrm>
    </dsp:sp>
    <dsp:sp modelId="{0DE78AF3-9632-44A4-A702-82AA9598CB2F}">
      <dsp:nvSpPr>
        <dsp:cNvPr id="0" name=""/>
        <dsp:cNvSpPr/>
      </dsp:nvSpPr>
      <dsp:spPr>
        <a:xfrm>
          <a:off x="1569465" y="434425"/>
          <a:ext cx="4938269" cy="4938269"/>
        </a:xfrm>
        <a:custGeom>
          <a:avLst/>
          <a:gdLst/>
          <a:ahLst/>
          <a:cxnLst/>
          <a:rect l="0" t="0" r="0" b="0"/>
          <a:pathLst>
            <a:path>
              <a:moveTo>
                <a:pt x="4776746" y="1590753"/>
              </a:moveTo>
              <a:arcTo wR="2469134" hR="2469134" stAng="20349655" swAng="1065284"/>
            </a:path>
          </a:pathLst>
        </a:custGeom>
        <a:noFill/>
        <a:ln w="9525" cap="flat" cmpd="sng" algn="ctr">
          <a:solidFill>
            <a:schemeClr val="accent4">
              <a:hueOff val="-744128"/>
              <a:satOff val="4483"/>
              <a:lumOff val="35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42AE337-B047-4F30-ACD0-879946FDE8EE}">
      <dsp:nvSpPr>
        <dsp:cNvPr id="0" name=""/>
        <dsp:cNvSpPr/>
      </dsp:nvSpPr>
      <dsp:spPr>
        <a:xfrm>
          <a:off x="5353473" y="3021034"/>
          <a:ext cx="2184710" cy="863921"/>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اﻟﻔروق اﻟدﻣﺎﻏﯾﺔ ﺑﯾن اﻷﻧﺛﻰ واﻟذﻛر </a:t>
          </a:r>
          <a:endParaRPr lang="ar-EG" sz="1900" kern="1200" dirty="0"/>
        </a:p>
      </dsp:txBody>
      <dsp:txXfrm>
        <a:off x="5395646" y="3063207"/>
        <a:ext cx="2100364" cy="779575"/>
      </dsp:txXfrm>
    </dsp:sp>
    <dsp:sp modelId="{2C483B3E-07A3-452A-B243-8FF543D5E9EF}">
      <dsp:nvSpPr>
        <dsp:cNvPr id="0" name=""/>
        <dsp:cNvSpPr/>
      </dsp:nvSpPr>
      <dsp:spPr>
        <a:xfrm>
          <a:off x="1541979" y="500489"/>
          <a:ext cx="4938269" cy="4938269"/>
        </a:xfrm>
        <a:custGeom>
          <a:avLst/>
          <a:gdLst/>
          <a:ahLst/>
          <a:cxnLst/>
          <a:rect l="0" t="0" r="0" b="0"/>
          <a:pathLst>
            <a:path>
              <a:moveTo>
                <a:pt x="4683598" y="3561277"/>
              </a:moveTo>
              <a:arcTo wR="2469134" hR="2469134" stAng="1575112" swAng="817434"/>
            </a:path>
          </a:pathLst>
        </a:custGeom>
        <a:noFill/>
        <a:ln w="9525" cap="flat" cmpd="sng" algn="ctr">
          <a:solidFill>
            <a:schemeClr val="accent4">
              <a:hueOff val="-1488257"/>
              <a:satOff val="8966"/>
              <a:lumOff val="71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80BC165-D1B4-4708-98AA-1C48530A6A78}">
      <dsp:nvSpPr>
        <dsp:cNvPr id="0" name=""/>
        <dsp:cNvSpPr/>
      </dsp:nvSpPr>
      <dsp:spPr>
        <a:xfrm>
          <a:off x="4079362" y="4696209"/>
          <a:ext cx="2184710" cy="863921"/>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العقل والانتباه والتركيز </a:t>
          </a:r>
          <a:endParaRPr lang="ar-EG" sz="1900" kern="1200" dirty="0"/>
        </a:p>
      </dsp:txBody>
      <dsp:txXfrm>
        <a:off x="4121535" y="4738382"/>
        <a:ext cx="2100364" cy="779575"/>
      </dsp:txXfrm>
    </dsp:sp>
    <dsp:sp modelId="{641AAB2D-D505-4249-808C-095368CCFCA6}">
      <dsp:nvSpPr>
        <dsp:cNvPr id="0" name=""/>
        <dsp:cNvSpPr/>
      </dsp:nvSpPr>
      <dsp:spPr>
        <a:xfrm>
          <a:off x="1083149" y="518437"/>
          <a:ext cx="4938269" cy="4938269"/>
        </a:xfrm>
        <a:custGeom>
          <a:avLst/>
          <a:gdLst/>
          <a:ahLst/>
          <a:cxnLst/>
          <a:rect l="0" t="0" r="0" b="0"/>
          <a:pathLst>
            <a:path>
              <a:moveTo>
                <a:pt x="2967676" y="4887415"/>
              </a:moveTo>
              <a:arcTo wR="2469134" hR="2469134" stAng="4701082" swAng="121881"/>
            </a:path>
          </a:pathLst>
        </a:custGeom>
        <a:noFill/>
        <a:ln w="9525" cap="flat" cmpd="sng" algn="ctr">
          <a:solidFill>
            <a:schemeClr val="accent4">
              <a:hueOff val="-2232385"/>
              <a:satOff val="13449"/>
              <a:lumOff val="107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20B7A63-8302-4146-85D8-005404CAF824}">
      <dsp:nvSpPr>
        <dsp:cNvPr id="0" name=""/>
        <dsp:cNvSpPr/>
      </dsp:nvSpPr>
      <dsp:spPr>
        <a:xfrm>
          <a:off x="1751292" y="4696210"/>
          <a:ext cx="2184710" cy="863921"/>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كيف يتعلم الانسان </a:t>
          </a:r>
          <a:endParaRPr lang="ar-EG" sz="1900" kern="1200" dirty="0"/>
        </a:p>
      </dsp:txBody>
      <dsp:txXfrm>
        <a:off x="1793465" y="4738383"/>
        <a:ext cx="2100364" cy="779575"/>
      </dsp:txXfrm>
    </dsp:sp>
    <dsp:sp modelId="{EFB9F688-92F3-438E-93FA-2D494C7D6E44}">
      <dsp:nvSpPr>
        <dsp:cNvPr id="0" name=""/>
        <dsp:cNvSpPr/>
      </dsp:nvSpPr>
      <dsp:spPr>
        <a:xfrm>
          <a:off x="1624881" y="573828"/>
          <a:ext cx="4938269" cy="4938269"/>
        </a:xfrm>
        <a:custGeom>
          <a:avLst/>
          <a:gdLst/>
          <a:ahLst/>
          <a:cxnLst/>
          <a:rect l="0" t="0" r="0" b="0"/>
          <a:pathLst>
            <a:path>
              <a:moveTo>
                <a:pt x="513964" y="3977092"/>
              </a:moveTo>
              <a:arcTo wR="2469134" hR="2469134" stAng="8541491" swAng="798711"/>
            </a:path>
          </a:pathLst>
        </a:custGeom>
        <a:noFill/>
        <a:ln w="9525" cap="flat" cmpd="sng" algn="ctr">
          <a:solidFill>
            <a:schemeClr val="accent4">
              <a:hueOff val="-2976513"/>
              <a:satOff val="17933"/>
              <a:lumOff val="1437"/>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21BBA3D-2BC6-40AB-B191-BF330658C783}">
      <dsp:nvSpPr>
        <dsp:cNvPr id="0" name=""/>
        <dsp:cNvSpPr/>
      </dsp:nvSpPr>
      <dsp:spPr>
        <a:xfrm>
          <a:off x="539016" y="3021034"/>
          <a:ext cx="2184710" cy="863921"/>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عوامل النسيان </a:t>
          </a:r>
        </a:p>
        <a:p>
          <a:pPr lvl="0" algn="ctr" defTabSz="844550" rtl="1">
            <a:lnSpc>
              <a:spcPct val="90000"/>
            </a:lnSpc>
            <a:spcBef>
              <a:spcPct val="0"/>
            </a:spcBef>
            <a:spcAft>
              <a:spcPct val="35000"/>
            </a:spcAft>
          </a:pPr>
          <a:r>
            <a:rPr lang="ar-EG" sz="1900" b="1" kern="1200" dirty="0" smtClean="0"/>
            <a:t>ومهارات تحسين الذاكرة </a:t>
          </a:r>
          <a:endParaRPr lang="ar-EG" sz="1900" kern="1200" dirty="0"/>
        </a:p>
      </dsp:txBody>
      <dsp:txXfrm>
        <a:off x="581189" y="3063207"/>
        <a:ext cx="2100364" cy="779575"/>
      </dsp:txXfrm>
    </dsp:sp>
    <dsp:sp modelId="{F9F9510A-5D5E-4140-BF08-027F5CA857D4}">
      <dsp:nvSpPr>
        <dsp:cNvPr id="0" name=""/>
        <dsp:cNvSpPr/>
      </dsp:nvSpPr>
      <dsp:spPr>
        <a:xfrm>
          <a:off x="1569465" y="434425"/>
          <a:ext cx="4938269" cy="4938269"/>
        </a:xfrm>
        <a:custGeom>
          <a:avLst/>
          <a:gdLst/>
          <a:ahLst/>
          <a:cxnLst/>
          <a:rect l="0" t="0" r="0" b="0"/>
          <a:pathLst>
            <a:path>
              <a:moveTo>
                <a:pt x="3576" y="2336280"/>
              </a:moveTo>
              <a:arcTo wR="2469134" hR="2469134" stAng="10985061" swAng="1065284"/>
            </a:path>
          </a:pathLst>
        </a:custGeom>
        <a:noFill/>
        <a:ln w="9525" cap="flat" cmpd="sng" algn="ctr">
          <a:solidFill>
            <a:schemeClr val="accent4">
              <a:hueOff val="-3720641"/>
              <a:satOff val="22416"/>
              <a:lumOff val="1797"/>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C8C3C44-81FB-4FC3-B34B-F651F49AAB9A}">
      <dsp:nvSpPr>
        <dsp:cNvPr id="0" name=""/>
        <dsp:cNvSpPr/>
      </dsp:nvSpPr>
      <dsp:spPr>
        <a:xfrm>
          <a:off x="1015797" y="932119"/>
          <a:ext cx="2184710" cy="863921"/>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t>العقل الباطن والعقل الواعي </a:t>
          </a:r>
          <a:endParaRPr lang="ar-EG" sz="1900" kern="1200" dirty="0"/>
        </a:p>
      </dsp:txBody>
      <dsp:txXfrm>
        <a:off x="1057970" y="974292"/>
        <a:ext cx="2100364" cy="779575"/>
      </dsp:txXfrm>
    </dsp:sp>
    <dsp:sp modelId="{3524A544-5415-47C3-A01C-EA6794767E16}">
      <dsp:nvSpPr>
        <dsp:cNvPr id="0" name=""/>
        <dsp:cNvSpPr/>
      </dsp:nvSpPr>
      <dsp:spPr>
        <a:xfrm>
          <a:off x="1569465" y="434425"/>
          <a:ext cx="4938269" cy="4938269"/>
        </a:xfrm>
        <a:custGeom>
          <a:avLst/>
          <a:gdLst/>
          <a:ahLst/>
          <a:cxnLst/>
          <a:rect l="0" t="0" r="0" b="0"/>
          <a:pathLst>
            <a:path>
              <a:moveTo>
                <a:pt x="1057490" y="443329"/>
              </a:moveTo>
              <a:arcTo wR="2469134" hR="2469134" stAng="14107801" swAng="387805"/>
            </a:path>
          </a:pathLst>
        </a:custGeom>
        <a:noFill/>
        <a:ln w="9525" cap="flat" cmpd="sng" algn="ctr">
          <a:solidFill>
            <a:schemeClr val="accent4">
              <a:hueOff val="-4464770"/>
              <a:satOff val="26899"/>
              <a:lumOff val="215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A745E7-0154-4B93-B3A4-4072E83ED179}" type="datetimeFigureOut">
              <a:rPr lang="ar-EG" smtClean="0"/>
              <a:pPr/>
              <a:t>02/02/1435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F6BBCC-DF76-4D45-8408-4AF98CCDFBF7}" type="slidenum">
              <a:rPr lang="ar-EG" smtClean="0"/>
              <a:pPr/>
              <a:t>‹#›</a:t>
            </a:fld>
            <a:endParaRPr lang="ar-EG"/>
          </a:p>
        </p:txBody>
      </p:sp>
    </p:spTree>
    <p:extLst>
      <p:ext uri="{BB962C8B-B14F-4D97-AF65-F5344CB8AC3E}">
        <p14:creationId xmlns:p14="http://schemas.microsoft.com/office/powerpoint/2010/main" xmlns="" val="30965931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318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evel 1"/>
          <p:cNvSpPr/>
          <p:nvPr/>
        </p:nvSpPr>
        <p:spPr>
          <a:xfrm>
            <a:off x="990600" y="2667000"/>
            <a:ext cx="7239000" cy="1752600"/>
          </a:xfrm>
          <a:prstGeom prst="bevel">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6600" b="1" dirty="0"/>
              <a:t>دورة ادارة العقل</a:t>
            </a:r>
          </a:p>
        </p:txBody>
      </p:sp>
    </p:spTree>
    <p:extLst>
      <p:ext uri="{BB962C8B-B14F-4D97-AF65-F5344CB8AC3E}">
        <p14:creationId xmlns:p14="http://schemas.microsoft.com/office/powerpoint/2010/main" xmlns="" val="68978058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الجلاء السمعي </a:t>
            </a:r>
          </a:p>
        </p:txBody>
      </p:sp>
      <p:sp>
        <p:nvSpPr>
          <p:cNvPr id="3" name="Rectangle 2"/>
          <p:cNvSpPr/>
          <p:nvPr/>
        </p:nvSpPr>
        <p:spPr>
          <a:xfrm>
            <a:off x="4800600" y="1828800"/>
            <a:ext cx="4038600" cy="457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300" b="1" dirty="0"/>
              <a:t>هو قدرة الحصول على معلومات عن أحداث أو أشخاص من خلال حاسة سمعية داخلية ، ليس لها علاقة بحاسة السمع التقليدية . و قد تأتي بشكل همسات محببة جميلة ، كألحان موسيقية أو أجراس أو غناء . و يمكن أن تأتي على شكل طرقات قوية على الخشب </a:t>
            </a:r>
            <a:r>
              <a:rPr lang="ar-EG" sz="2300" b="1" dirty="0" smtClean="0"/>
              <a:t>أو </a:t>
            </a:r>
            <a:r>
              <a:rPr lang="ar-EG" sz="2300" b="1" dirty="0"/>
              <a:t>الحديد مثلاً ، أو صفّارة إنذار أو أي صوت مزعج آخر يعمل على لفت الانتباه . و أحياناً كثيرة ، بدلاً من أن يأتي الصوت من داخل الذهن ، يتجلّى </a:t>
            </a:r>
            <a:r>
              <a:rPr lang="ar-EG" sz="2300" b="1" dirty="0" smtClean="0"/>
              <a:t/>
            </a:r>
            <a:br>
              <a:rPr lang="ar-EG" sz="2300" b="1" dirty="0" smtClean="0"/>
            </a:br>
            <a:r>
              <a:rPr lang="ar-EG" sz="2300" b="1" dirty="0" smtClean="0"/>
              <a:t>بشكل </a:t>
            </a:r>
            <a:r>
              <a:rPr lang="ar-EG" sz="2300" b="1" dirty="0"/>
              <a:t>واضح مما يجعله مسموع عن طريق الأذن </a:t>
            </a:r>
            <a:endParaRPr lang="en-US" sz="2300" dirty="0"/>
          </a:p>
        </p:txBody>
      </p:sp>
      <p:pic>
        <p:nvPicPr>
          <p:cNvPr id="81922" name="Picture 2" descr="http://www.hdc.com.sa/thumbnail.php?file=2012_05_12_19_03_40_593750369.jpg&amp;size=article_mediu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828800"/>
            <a:ext cx="36195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373237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304800"/>
            <a:ext cx="44958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الشعور باليقين من أمر معيّن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350" b="1" dirty="0"/>
              <a:t>هذه الحاسة هي الأكثر شيوعاً بين الناس </a:t>
            </a:r>
            <a:r>
              <a:rPr lang="ar-EG" sz="2350" b="1" dirty="0" smtClean="0"/>
              <a:t> </a:t>
            </a:r>
            <a:r>
              <a:rPr lang="ar-EG" sz="2350" b="1" dirty="0"/>
              <a:t>يمكن أن تتجلّى بظهور فجائي لجواب على سؤال معيّن ( ذكرناها سابقاً ) ، </a:t>
            </a:r>
            <a:r>
              <a:rPr lang="ar-EG" sz="2350" b="1" dirty="0" smtClean="0"/>
              <a:t/>
            </a:r>
            <a:br>
              <a:rPr lang="ar-EG" sz="2350" b="1" dirty="0" smtClean="0"/>
            </a:br>
            <a:r>
              <a:rPr lang="ar-EG" sz="2350" b="1" dirty="0" smtClean="0"/>
              <a:t>و </a:t>
            </a:r>
            <a:r>
              <a:rPr lang="ar-EG" sz="2350" b="1" dirty="0"/>
              <a:t>يمكن أن يظهر كإنذار مسبق بحصول حادثة معيّنة أو خطر ما ، أو المعرفة المسبقة لنتيجة عمل ما . غالباً ما يترافق مع هذا الشعور ، ( خاصة قبل حصول شيء غير محبّب ) ، انفعالات فيزيائية أو جسدية ، كشعور غريب في منطقة القلب </a:t>
            </a:r>
            <a:r>
              <a:rPr lang="ar-EG" sz="2350" b="1" dirty="0" smtClean="0"/>
              <a:t>، </a:t>
            </a:r>
            <a:r>
              <a:rPr lang="ar-EG" sz="2350" b="1" dirty="0"/>
              <a:t>أو إحساس غريب في المعدة ( البطن ) ، أو تنميل الجلد </a:t>
            </a:r>
            <a:r>
              <a:rPr lang="ar-EG" sz="2350" b="1" dirty="0" smtClean="0"/>
              <a:t/>
            </a:r>
            <a:br>
              <a:rPr lang="ar-EG" sz="2350" b="1" dirty="0" smtClean="0"/>
            </a:br>
            <a:r>
              <a:rPr lang="ar-EG" sz="2350" b="1" dirty="0" smtClean="0"/>
              <a:t>( </a:t>
            </a:r>
            <a:r>
              <a:rPr lang="ar-EG" sz="2350" b="1" dirty="0"/>
              <a:t>الشعور بوخزات خفيفة </a:t>
            </a:r>
            <a:r>
              <a:rPr lang="ar-EG" sz="2350" b="1" dirty="0" smtClean="0"/>
              <a:t>في </a:t>
            </a:r>
            <a:r>
              <a:rPr lang="ar-EG" sz="2350" b="1" dirty="0"/>
              <a:t>الجلد ) </a:t>
            </a:r>
          </a:p>
        </p:txBody>
      </p:sp>
      <p:pic>
        <p:nvPicPr>
          <p:cNvPr id="80898" name="Picture 2" descr="http://www.traidnt.net/vb/attachments/666844d1349019532-%D8%B7%C2%AE%D8%B7%C2%A7%D8%B8%E2%80%9E%D8%B8%D9%B9%D8%B7%C2%A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4900" y="27432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246032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152400"/>
            <a:ext cx="4610100" cy="1600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قدرة الإدراك </a:t>
            </a:r>
            <a:r>
              <a:rPr lang="ar-EG" sz="3600" b="1" dirty="0" smtClean="0">
                <a:latin typeface="Sakkal Majalla" pitchFamily="2" charset="-78"/>
                <a:cs typeface="Sakkal Majalla" pitchFamily="2" charset="-78"/>
              </a:rPr>
              <a:t>بواسطة</a:t>
            </a:r>
          </a:p>
          <a:p>
            <a:pPr algn="ctr" rtl="1"/>
            <a:r>
              <a:rPr lang="ar-EG" sz="3600" b="1" dirty="0" smtClean="0">
                <a:latin typeface="Sakkal Majalla" pitchFamily="2" charset="-78"/>
                <a:cs typeface="Sakkal Majalla" pitchFamily="2" charset="-78"/>
              </a:rPr>
              <a:t> </a:t>
            </a:r>
            <a:r>
              <a:rPr lang="ar-EG" sz="3600" b="1" dirty="0">
                <a:latin typeface="Sakkal Majalla" pitchFamily="2" charset="-78"/>
                <a:cs typeface="Sakkal Majalla" pitchFamily="2" charset="-78"/>
              </a:rPr>
              <a:t>"الذوق" و "الشم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350" b="1" dirty="0"/>
              <a:t>هذه القدرات هي الأقلّ شيوعاً بين البشر ، لكنها مشابهة لتلك التي عند الكلاب </a:t>
            </a:r>
          </a:p>
          <a:p>
            <a:pPr algn="ctr" rtl="1"/>
            <a:r>
              <a:rPr lang="ar-EG" sz="2350" b="1" dirty="0"/>
              <a:t>والكائنات الأخرى </a:t>
            </a:r>
          </a:p>
        </p:txBody>
      </p:sp>
      <p:pic>
        <p:nvPicPr>
          <p:cNvPr id="7987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 y="1783080"/>
            <a:ext cx="3962400" cy="44577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273588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التخاطر و توارد الأفكار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عملية انتقال الأفكار من شخص لآخر على المستوى اللّاوعي ، </a:t>
            </a:r>
            <a:r>
              <a:rPr lang="ar-EG" sz="2400" b="1" dirty="0" smtClean="0"/>
              <a:t/>
            </a:r>
            <a:br>
              <a:rPr lang="ar-EG" sz="2400" b="1" dirty="0" smtClean="0"/>
            </a:br>
            <a:r>
              <a:rPr lang="ar-EG" sz="2400" b="1" dirty="0" smtClean="0"/>
              <a:t>دون </a:t>
            </a:r>
            <a:r>
              <a:rPr lang="ar-EG" sz="2400" b="1" dirty="0"/>
              <a:t>أن يشعران بذلك . أو على </a:t>
            </a:r>
            <a:r>
              <a:rPr lang="ar-EG" sz="2400" b="1" dirty="0" smtClean="0"/>
              <a:t>المستوى </a:t>
            </a:r>
            <a:r>
              <a:rPr lang="ar-EG" sz="2400" b="1" dirty="0"/>
              <a:t>الواعي ، كعملية قراءة الأفكار ، </a:t>
            </a:r>
            <a:r>
              <a:rPr lang="ar-EG" sz="2400" b="1" dirty="0" smtClean="0"/>
              <a:t>أو </a:t>
            </a:r>
            <a:r>
              <a:rPr lang="ar-EG" sz="2400" b="1" dirty="0"/>
              <a:t>التحكّم عن بعد </a:t>
            </a:r>
            <a:r>
              <a:rPr lang="ar-EG" sz="2400" b="1" dirty="0" smtClean="0"/>
              <a:t/>
            </a:r>
            <a:br>
              <a:rPr lang="ar-EG" sz="2400" b="1" dirty="0" smtClean="0"/>
            </a:br>
            <a:endParaRPr lang="ar-EG" sz="2400" b="1" dirty="0" smtClean="0"/>
          </a:p>
          <a:p>
            <a:pPr algn="ctr" rtl="1"/>
            <a:r>
              <a:rPr lang="ar-EG" sz="2400" b="1" dirty="0" smtClean="0"/>
              <a:t>( </a:t>
            </a:r>
            <a:r>
              <a:rPr lang="ar-EG" sz="2400" b="1" dirty="0"/>
              <a:t>برمجة عقول </a:t>
            </a:r>
            <a:r>
              <a:rPr lang="ar-EG" sz="2400" b="1" dirty="0" smtClean="0"/>
              <a:t>الآخرين</a:t>
            </a:r>
            <a:r>
              <a:rPr lang="ar-EG" sz="2400" b="1" dirty="0"/>
              <a:t>)</a:t>
            </a:r>
            <a:endParaRPr lang="en-US" sz="2400" dirty="0"/>
          </a:p>
        </p:txBody>
      </p:sp>
      <p:pic>
        <p:nvPicPr>
          <p:cNvPr id="7884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2617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304800"/>
            <a:ext cx="44958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إدراك عوالم أخرى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القدرة على الإنتقال إلى عوالم غريبة ، أو رؤية كائنات غريبة ، خارجة عن منظومتنا الحياتية . وهذه الكائنات قد تشمل أشخاص فارقوا الحياة ، أرواح مرشدة ، ملائكة ، جنّ ، </a:t>
            </a:r>
            <a:r>
              <a:rPr lang="ar-EG" sz="2400" b="1" dirty="0" smtClean="0"/>
              <a:t>و </a:t>
            </a:r>
            <a:r>
              <a:rPr lang="ar-EG" sz="2400" b="1" dirty="0"/>
              <a:t>كائنات أخرى </a:t>
            </a:r>
          </a:p>
        </p:txBody>
      </p:sp>
      <p:pic>
        <p:nvPicPr>
          <p:cNvPr id="77825" name="Picture 1"/>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27838" y="1905000"/>
            <a:ext cx="4192524" cy="4267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7414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133600" y="228600"/>
            <a:ext cx="4876800" cy="1600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استخلاص المعلومات من خلال الأشياء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يمكن عن طريق حمل شيء معيّن في اليد ، استخلاص المعلومات عن هذا الشيء </a:t>
            </a:r>
            <a:r>
              <a:rPr lang="ar-EG" sz="2400" b="1" dirty="0" smtClean="0"/>
              <a:t>أو </a:t>
            </a:r>
            <a:r>
              <a:rPr lang="ar-EG" sz="2400" b="1" dirty="0"/>
              <a:t>معلومات عن صاحب هذا الشيء ، مهما كان بعيداً . و قد تأتي هذه المعلومات بشكل انطباعات مرئية أو صوتية أو أفكار أو شعور مشابه لشعور صاحب الشيء </a:t>
            </a:r>
          </a:p>
        </p:txBody>
      </p:sp>
      <p:pic>
        <p:nvPicPr>
          <p:cNvPr id="768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905000"/>
            <a:ext cx="3581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028975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تجاوز حاجز الزمن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هذه القدرات ليست محدودة ضمن حاجز مكاني أو زماني محدّد . أي أنه ليس لها مسافة محدودة ، كما رأينا . </a:t>
            </a:r>
            <a:r>
              <a:rPr lang="ar-EG" sz="2400" b="1" dirty="0" smtClean="0"/>
              <a:t/>
            </a:r>
            <a:br>
              <a:rPr lang="ar-EG" sz="2400" b="1" dirty="0" smtClean="0"/>
            </a:br>
            <a:r>
              <a:rPr lang="ar-EG" sz="2400" b="1" dirty="0" smtClean="0"/>
              <a:t>لكن </a:t>
            </a:r>
            <a:r>
              <a:rPr lang="ar-EG" sz="2400" b="1" dirty="0"/>
              <a:t>بنفس الوقت ، فهي تجتاز الحاجز لزمني أيضاً </a:t>
            </a:r>
            <a:r>
              <a:rPr lang="ar-EG" sz="2400" b="1" dirty="0" smtClean="0"/>
              <a:t>, حيث </a:t>
            </a:r>
            <a:r>
              <a:rPr lang="ar-EG" sz="2400" b="1" dirty="0"/>
              <a:t>يستطيع الشخص النظر إلى الأمام و الوراء في </a:t>
            </a:r>
            <a:r>
              <a:rPr lang="ar-EG" sz="2400" b="1" dirty="0" smtClean="0"/>
              <a:t/>
            </a:r>
            <a:br>
              <a:rPr lang="ar-EG" sz="2400" b="1" dirty="0" smtClean="0"/>
            </a:br>
            <a:r>
              <a:rPr lang="ar-EG" sz="2400" b="1" dirty="0" smtClean="0"/>
              <a:t>الزمن </a:t>
            </a:r>
            <a:r>
              <a:rPr lang="ar-EG" sz="2400" b="1" dirty="0"/>
              <a:t>بنفس الوقت </a:t>
            </a:r>
            <a:endParaRPr lang="en-US" sz="2400" dirty="0"/>
          </a:p>
        </p:txBody>
      </p:sp>
      <p:pic>
        <p:nvPicPr>
          <p:cNvPr id="757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905000"/>
            <a:ext cx="34671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01733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الإدراك </a:t>
            </a:r>
            <a:r>
              <a:rPr lang="ar-EG" sz="3600" b="1" dirty="0" smtClean="0">
                <a:latin typeface="Sakkal Majalla" pitchFamily="2" charset="-78"/>
                <a:cs typeface="Sakkal Majalla" pitchFamily="2" charset="-78"/>
              </a:rPr>
              <a:t>المسبق</a:t>
            </a:r>
            <a:endParaRPr lang="ar-EG" sz="3600" b="1" dirty="0">
              <a:latin typeface="Sakkal Majalla" pitchFamily="2" charset="-78"/>
              <a:cs typeface="Sakkal Majalla" pitchFamily="2" charset="-78"/>
            </a:endParaRP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هو القدرة على معرفة حادثة قبل حصولها . و قد تتجلّى هذه القدرة أثناء الصحو ، أو النوم </a:t>
            </a:r>
            <a:r>
              <a:rPr lang="ar-EG" sz="2400" b="1" dirty="0" smtClean="0"/>
              <a:t>( </a:t>
            </a:r>
            <a:r>
              <a:rPr lang="ar-EG" sz="2400" b="1" dirty="0"/>
              <a:t>الحلم ) </a:t>
            </a:r>
            <a:r>
              <a:rPr lang="ar-EG" sz="2400" b="1" dirty="0" smtClean="0"/>
              <a:t>و </a:t>
            </a:r>
            <a:r>
              <a:rPr lang="ar-EG" sz="2400" b="1" dirty="0"/>
              <a:t>يمكن أن تتخذ أي شكل من الأشكال الإدراكية التي ذكرناها سابقاً </a:t>
            </a:r>
          </a:p>
        </p:txBody>
      </p:sp>
      <p:pic>
        <p:nvPicPr>
          <p:cNvPr id="747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470" y="1905000"/>
            <a:ext cx="4164330" cy="4419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40961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الإدراك الإسترجاعي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هو القدرة على معرفة معلومات تفصيلية معيّنة عن حادثة حصلت في الماضي ، دون الاستعانة بأي من الوسائل التقليدية </a:t>
            </a:r>
            <a:r>
              <a:rPr lang="ar-EG" sz="2400" b="1" dirty="0" smtClean="0"/>
              <a:t>المعروفة </a:t>
            </a:r>
            <a:r>
              <a:rPr lang="ar-EG" sz="2400" b="1" dirty="0"/>
              <a:t>و يمكن أن تتخذ أي شكل من الأشكال الإدراكية التي ذكرناها سابقاً </a:t>
            </a:r>
          </a:p>
        </p:txBody>
      </p:sp>
      <p:pic>
        <p:nvPicPr>
          <p:cNvPr id="7372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1905001"/>
            <a:ext cx="3762375" cy="4419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831687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14600" y="0"/>
            <a:ext cx="4114800" cy="1752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قدرة التأثير على الأشياء بواسطة الفكر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القدرة على إحداث تغييرات في حالة الأشياء الفيزيائية بواسطة الفكر ، و تتجلّى هذه القدرة بجعل الأشياء ترتفع في الهواء أو تتحرّك من مكان إلى آخر ، أو حتى تختفي من مكانها </a:t>
            </a:r>
            <a:r>
              <a:rPr lang="ar-EG" sz="2400" b="1" dirty="0" smtClean="0"/>
              <a:t/>
            </a:r>
            <a:br>
              <a:rPr lang="ar-EG" sz="2400" b="1" dirty="0" smtClean="0"/>
            </a:br>
            <a:r>
              <a:rPr lang="ar-EG" sz="2400" b="1" dirty="0" smtClean="0"/>
              <a:t>و </a:t>
            </a:r>
            <a:r>
              <a:rPr lang="ar-EG" sz="2400" b="1" dirty="0"/>
              <a:t>تظهر في مكان آخر ! </a:t>
            </a:r>
            <a:r>
              <a:rPr lang="ar-EG" sz="2400" b="1" dirty="0" smtClean="0"/>
              <a:t/>
            </a:r>
            <a:br>
              <a:rPr lang="ar-EG" sz="2400" b="1" dirty="0" smtClean="0"/>
            </a:br>
            <a:r>
              <a:rPr lang="ar-EG" sz="2400" b="1" dirty="0" smtClean="0"/>
              <a:t>أو </a:t>
            </a:r>
            <a:r>
              <a:rPr lang="ar-EG" sz="2400" b="1" dirty="0"/>
              <a:t>اختراق الجدران ، أو يمكن أن تتجلّى بالقدرة على إجراء تغييرات واضحة في محلول كيميائي معيّن ! أو غيرها من أمور </a:t>
            </a:r>
            <a:r>
              <a:rPr lang="ar-EG" sz="2400" b="1" dirty="0" smtClean="0"/>
              <a:t>و </a:t>
            </a:r>
            <a:r>
              <a:rPr lang="ar-EG" sz="2400" b="1" dirty="0"/>
              <a:t>إنجازات مخالفة للقوانين الفيزيائية المألوفة </a:t>
            </a:r>
          </a:p>
        </p:txBody>
      </p:sp>
      <p:pic>
        <p:nvPicPr>
          <p:cNvPr id="7270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1" y="1905000"/>
            <a:ext cx="3962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783987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2286000" y="228600"/>
            <a:ext cx="4572000" cy="722334"/>
          </a:xfrm>
          <a:prstGeom prst="roundRect">
            <a:avLst/>
          </a:prstGeom>
          <a:solidFill>
            <a:srgbClr val="00B0F0"/>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75449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الارتفاع في الهواء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t>القدرة على الارتفاع عن الأرض دون الاعتماد على أي وسيلة فيزيائية معروفة </a:t>
            </a:r>
          </a:p>
        </p:txBody>
      </p:sp>
      <p:pic>
        <p:nvPicPr>
          <p:cNvPr id="7168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905000"/>
            <a:ext cx="3743325"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1370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1600200" y="304800"/>
            <a:ext cx="5943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إحداث تغيرات بايولوجية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القدرة على إحداث تغيرات بايولوجية </a:t>
            </a:r>
            <a:r>
              <a:rPr lang="ar-EG" sz="2400" b="1" dirty="0" smtClean="0"/>
              <a:t/>
            </a:r>
            <a:br>
              <a:rPr lang="ar-EG" sz="2400" b="1" dirty="0" smtClean="0"/>
            </a:br>
            <a:r>
              <a:rPr lang="ar-EG" sz="2400" b="1" dirty="0" smtClean="0"/>
              <a:t>وجسدية والتحكم </a:t>
            </a:r>
            <a:r>
              <a:rPr lang="ar-EG" sz="2400" b="1" dirty="0"/>
              <a:t>بوظائف الأعضاء الجسدية و تجاهل الألم ، عن طريق الفكر </a:t>
            </a:r>
            <a:r>
              <a:rPr lang="ar-EG" sz="2400" b="1" dirty="0" smtClean="0"/>
              <a:t>:</a:t>
            </a:r>
          </a:p>
          <a:p>
            <a:pPr algn="justLow" rtl="1"/>
            <a:r>
              <a:rPr lang="ar-EG" sz="2400" b="1" dirty="0"/>
              <a:t>تجلّت هذه القدرة في مذاهب صوفية مختلفة عند جميع الشعوب . و تتمثّل هذه القدرة بمظاهر مختلفة كالمشي على النار عاري القدمين أو غرس السيوف في أماكن مختلفة من الجسم </a:t>
            </a:r>
            <a:br>
              <a:rPr lang="ar-EG" sz="2400" b="1" dirty="0"/>
            </a:br>
            <a:r>
              <a:rPr lang="ar-EG" sz="2400" b="1" dirty="0"/>
              <a:t>أو التحكّم بوظائف الأعضاء الجسدية المختلفة كإبطاء عملية </a:t>
            </a:r>
            <a:r>
              <a:rPr lang="ar-EG" sz="2400" b="1" dirty="0" smtClean="0"/>
              <a:t>التنفّس</a:t>
            </a:r>
            <a:endParaRPr lang="ar-EG" sz="2400" b="1" dirty="0"/>
          </a:p>
        </p:txBody>
      </p:sp>
      <p:pic>
        <p:nvPicPr>
          <p:cNvPr id="7065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905000"/>
            <a:ext cx="4038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874185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العقل بين الفهم والاستيعاب</a:t>
            </a:r>
            <a:endParaRPr lang="ar-EG" altLang="en-US" sz="4400" b="1" dirty="0">
              <a:solidFill>
                <a:schemeClr val="bg1"/>
              </a:solidFill>
            </a:endParaRPr>
          </a:p>
        </p:txBody>
      </p:sp>
    </p:spTree>
    <p:extLst>
      <p:ext uri="{BB962C8B-B14F-4D97-AF65-F5344CB8AC3E}">
        <p14:creationId xmlns:p14="http://schemas.microsoft.com/office/powerpoint/2010/main" xmlns="" val="186719186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524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الوالدين</a:t>
            </a:r>
            <a:endParaRPr lang="ar-EG" dirty="0"/>
          </a:p>
        </p:txBody>
      </p:sp>
      <p:sp>
        <p:nvSpPr>
          <p:cNvPr id="4" name="Hexagon 3"/>
          <p:cNvSpPr/>
          <p:nvPr/>
        </p:nvSpPr>
        <p:spPr>
          <a:xfrm>
            <a:off x="4953000" y="3429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الأصدقاء</a:t>
            </a:r>
            <a:endParaRPr lang="ar-EG" dirty="0"/>
          </a:p>
        </p:txBody>
      </p:sp>
      <p:sp>
        <p:nvSpPr>
          <p:cNvPr id="5" name="Hexagon 4"/>
          <p:cNvSpPr/>
          <p:nvPr/>
        </p:nvSpPr>
        <p:spPr>
          <a:xfrm>
            <a:off x="1752600" y="1524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الإعلام</a:t>
            </a:r>
            <a:endParaRPr lang="ar-EG" dirty="0"/>
          </a:p>
        </p:txBody>
      </p:sp>
      <p:sp>
        <p:nvSpPr>
          <p:cNvPr id="6" name="Hexagon 5"/>
          <p:cNvSpPr/>
          <p:nvPr/>
        </p:nvSpPr>
        <p:spPr>
          <a:xfrm>
            <a:off x="1752600" y="3429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الإنسان </a:t>
            </a:r>
            <a:r>
              <a:rPr lang="ar-SA" sz="2800" b="1" dirty="0" smtClean="0"/>
              <a:t>نفسه</a:t>
            </a:r>
            <a:endParaRPr lang="ar-EG" dirty="0"/>
          </a:p>
        </p:txBody>
      </p:sp>
      <p:sp>
        <p:nvSpPr>
          <p:cNvPr id="7" name="Hexagon 6"/>
          <p:cNvSpPr/>
          <p:nvPr/>
        </p:nvSpPr>
        <p:spPr>
          <a:xfrm>
            <a:off x="3352800" y="24384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المدرسة</a:t>
            </a:r>
            <a:endParaRPr lang="ar-EG" dirty="0"/>
          </a:p>
        </p:txBody>
      </p:sp>
    </p:spTree>
    <p:extLst>
      <p:ext uri="{BB962C8B-B14F-4D97-AF65-F5344CB8AC3E}">
        <p14:creationId xmlns:p14="http://schemas.microsoft.com/office/powerpoint/2010/main" xmlns="" val="7459994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 ما الذي يبرمج الإنسان..؟</a:t>
            </a:r>
          </a:p>
        </p:txBody>
      </p:sp>
    </p:spTree>
    <p:extLst>
      <p:ext uri="{BB962C8B-B14F-4D97-AF65-F5344CB8AC3E}">
        <p14:creationId xmlns:p14="http://schemas.microsoft.com/office/powerpoint/2010/main" xmlns="" val="9200552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الجوانب الثلاثة للإنسان</a:t>
            </a:r>
          </a:p>
        </p:txBody>
      </p:sp>
    </p:spTree>
    <p:extLst>
      <p:ext uri="{BB962C8B-B14F-4D97-AF65-F5344CB8AC3E}">
        <p14:creationId xmlns:p14="http://schemas.microsoft.com/office/powerpoint/2010/main" xmlns="" val="40178085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3"/>
          <p:cNvSpPr>
            <a:spLocks noChangeArrowheads="1"/>
          </p:cNvSpPr>
          <p:nvPr/>
        </p:nvSpPr>
        <p:spPr bwMode="auto">
          <a:xfrm flipH="1">
            <a:off x="990600" y="12192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يفهم من خلال الحركة، </a:t>
            </a:r>
            <a:r>
              <a:rPr lang="ar-EG" sz="2400" b="1" dirty="0" smtClean="0">
                <a:solidFill>
                  <a:schemeClr val="bg1"/>
                </a:solidFill>
                <a:cs typeface="Arial" panose="020B0604020202020204" pitchFamily="34" charset="0"/>
                <a:sym typeface="宋体" panose="02010600030101010101" pitchFamily="2" charset="-122"/>
              </a:rPr>
              <a:t>والنشاط </a:t>
            </a:r>
            <a:r>
              <a:rPr lang="ar-EG" sz="2400" b="1" dirty="0">
                <a:solidFill>
                  <a:schemeClr val="bg1"/>
                </a:solidFill>
                <a:cs typeface="Arial" panose="020B0604020202020204" pitchFamily="34" charset="0"/>
                <a:sym typeface="宋体" panose="02010600030101010101" pitchFamily="2" charset="-122"/>
              </a:rPr>
              <a:t>والممارسة،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يميل </a:t>
            </a:r>
            <a:r>
              <a:rPr lang="ar-EG" sz="2400" b="1" dirty="0">
                <a:solidFill>
                  <a:schemeClr val="bg1"/>
                </a:solidFill>
                <a:cs typeface="Arial" panose="020B0604020202020204" pitchFamily="34" charset="0"/>
                <a:sym typeface="宋体" panose="02010600030101010101" pitchFamily="2" charset="-122"/>
              </a:rPr>
              <a:t>للعب والتجريب </a:t>
            </a:r>
          </a:p>
        </p:txBody>
      </p:sp>
      <p:sp>
        <p:nvSpPr>
          <p:cNvPr id="4" name="AutoShape 4"/>
          <p:cNvSpPr>
            <a:spLocks noChangeArrowheads="1"/>
          </p:cNvSpPr>
          <p:nvPr/>
        </p:nvSpPr>
        <p:spPr bwMode="auto">
          <a:xfrm flipH="1">
            <a:off x="6003130" y="10668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السلوكي</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5" name="Group 5"/>
          <p:cNvGrpSpPr>
            <a:grpSpLocks/>
          </p:cNvGrpSpPr>
          <p:nvPr/>
        </p:nvGrpSpPr>
        <p:grpSpPr bwMode="auto">
          <a:xfrm>
            <a:off x="7591425" y="914400"/>
            <a:ext cx="1323975" cy="1320800"/>
            <a:chOff x="0" y="0"/>
            <a:chExt cx="1360" cy="1356"/>
          </a:xfrm>
        </p:grpSpPr>
        <p:grpSp>
          <p:nvGrpSpPr>
            <p:cNvPr id="6" name="Group 6"/>
            <p:cNvGrpSpPr>
              <a:grpSpLocks/>
            </p:cNvGrpSpPr>
            <p:nvPr/>
          </p:nvGrpSpPr>
          <p:grpSpPr bwMode="auto">
            <a:xfrm>
              <a:off x="0" y="0"/>
              <a:ext cx="1360" cy="1356"/>
              <a:chOff x="0" y="0"/>
              <a:chExt cx="1248" cy="1240"/>
            </a:xfrm>
          </p:grpSpPr>
          <p:sp>
            <p:nvSpPr>
              <p:cNvPr id="8"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9"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0"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7"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3" name="Group 13"/>
          <p:cNvGrpSpPr>
            <a:grpSpLocks/>
          </p:cNvGrpSpPr>
          <p:nvPr/>
        </p:nvGrpSpPr>
        <p:grpSpPr bwMode="auto">
          <a:xfrm>
            <a:off x="7821613" y="1122363"/>
            <a:ext cx="879475" cy="885825"/>
            <a:chOff x="0" y="0"/>
            <a:chExt cx="876" cy="882"/>
          </a:xfrm>
        </p:grpSpPr>
        <p:sp>
          <p:nvSpPr>
            <p:cNvPr id="14"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5"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6"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1" name="Rectangle 21"/>
          <p:cNvSpPr>
            <a:spLocks noChangeArrowheads="1"/>
          </p:cNvSpPr>
          <p:nvPr/>
        </p:nvSpPr>
        <p:spPr bwMode="auto">
          <a:xfrm>
            <a:off x="8064852" y="13779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1</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29067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يحب أولا ثم يبدأ بالتنفيذ،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مخاطبة </a:t>
            </a:r>
            <a:r>
              <a:rPr lang="ar-EG" sz="2400" b="1" dirty="0">
                <a:solidFill>
                  <a:schemeClr val="bg1"/>
                </a:solidFill>
                <a:cs typeface="Arial" panose="020B0604020202020204" pitchFamily="34" charset="0"/>
                <a:sym typeface="宋体" panose="02010600030101010101" pitchFamily="2" charset="-122"/>
              </a:rPr>
              <a:t>مشاعره طريق لكسبه</a:t>
            </a:r>
          </a:p>
        </p:txBody>
      </p:sp>
      <p:sp>
        <p:nvSpPr>
          <p:cNvPr id="25" name="AutoShape 25"/>
          <p:cNvSpPr>
            <a:spLocks noChangeArrowheads="1"/>
          </p:cNvSpPr>
          <p:nvPr/>
        </p:nvSpPr>
        <p:spPr bwMode="auto">
          <a:xfrm flipH="1">
            <a:off x="6003130" y="27543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المشاعري</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26019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28098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0654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2</a:t>
            </a:r>
            <a:endParaRPr lang="ar-EG" altLang="en-US" dirty="0">
              <a:solidFill>
                <a:srgbClr val="000000"/>
              </a:solidFill>
              <a:latin typeface="Arial" panose="020B0604020202020204" pitchFamily="34" charset="0"/>
              <a:cs typeface="Arial" panose="020B0604020202020204" pitchFamily="34" charset="0"/>
            </a:endParaRPr>
          </a:p>
        </p:txBody>
      </p:sp>
      <p:sp>
        <p:nvSpPr>
          <p:cNvPr id="45" name="AutoShape 45"/>
          <p:cNvSpPr>
            <a:spLocks noChangeArrowheads="1"/>
          </p:cNvSpPr>
          <p:nvPr/>
        </p:nvSpPr>
        <p:spPr bwMode="auto">
          <a:xfrm flipH="1">
            <a:off x="990600" y="45847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تفكير منطقي، يهتم بالنظريات والأرقام، </a:t>
            </a:r>
            <a:endParaRPr lang="ar-EG" sz="2400" b="1" dirty="0" smtClean="0">
              <a:solidFill>
                <a:schemeClr val="bg1"/>
              </a:solidFill>
              <a:cs typeface="Arial" panose="020B0604020202020204" pitchFamily="34" charset="0"/>
            </a:endParaRPr>
          </a:p>
          <a:p>
            <a:pPr algn="ctr" rtl="1" fontAlgn="base">
              <a:spcBef>
                <a:spcPct val="0"/>
              </a:spcBef>
              <a:spcAft>
                <a:spcPct val="0"/>
              </a:spcAft>
            </a:pPr>
            <a:r>
              <a:rPr lang="ar-SA" sz="2400" b="1" dirty="0" smtClean="0">
                <a:solidFill>
                  <a:schemeClr val="bg1"/>
                </a:solidFill>
                <a:cs typeface="Arial" panose="020B0604020202020204" pitchFamily="34" charset="0"/>
              </a:rPr>
              <a:t>محلل </a:t>
            </a:r>
            <a:r>
              <a:rPr lang="ar-SA" sz="2400" b="1" dirty="0">
                <a:solidFill>
                  <a:schemeClr val="bg1"/>
                </a:solidFill>
                <a:cs typeface="Arial" panose="020B0604020202020204" pitchFamily="34" charset="0"/>
              </a:rPr>
              <a:t>بارع، ينفذ تبعا لاقتناعه بحقيقة</a:t>
            </a:r>
            <a:endParaRPr lang="ar-EG" sz="2400" b="1" dirty="0">
              <a:solidFill>
                <a:schemeClr val="bg1"/>
              </a:solidFill>
              <a:cs typeface="Arial" panose="020B0604020202020204" pitchFamily="34" charset="0"/>
              <a:sym typeface="宋体" panose="02010600030101010101" pitchFamily="2" charset="-122"/>
            </a:endParaRPr>
          </a:p>
        </p:txBody>
      </p:sp>
      <p:sp>
        <p:nvSpPr>
          <p:cNvPr id="46" name="AutoShape 46"/>
          <p:cNvSpPr>
            <a:spLocks noChangeArrowheads="1"/>
          </p:cNvSpPr>
          <p:nvPr/>
        </p:nvSpPr>
        <p:spPr bwMode="auto">
          <a:xfrm flipH="1">
            <a:off x="6003130" y="44323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التفكيري</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7" name="Group 47"/>
          <p:cNvGrpSpPr>
            <a:grpSpLocks/>
          </p:cNvGrpSpPr>
          <p:nvPr/>
        </p:nvGrpSpPr>
        <p:grpSpPr bwMode="auto">
          <a:xfrm>
            <a:off x="7591425" y="4279900"/>
            <a:ext cx="1323975" cy="1320800"/>
            <a:chOff x="0" y="0"/>
            <a:chExt cx="1360" cy="1356"/>
          </a:xfrm>
        </p:grpSpPr>
        <p:grpSp>
          <p:nvGrpSpPr>
            <p:cNvPr id="48" name="Group 48"/>
            <p:cNvGrpSpPr>
              <a:grpSpLocks/>
            </p:cNvGrpSpPr>
            <p:nvPr/>
          </p:nvGrpSpPr>
          <p:grpSpPr bwMode="auto">
            <a:xfrm>
              <a:off x="0" y="0"/>
              <a:ext cx="1360" cy="1356"/>
              <a:chOff x="0" y="0"/>
              <a:chExt cx="1248" cy="1240"/>
            </a:xfrm>
          </p:grpSpPr>
          <p:sp>
            <p:nvSpPr>
              <p:cNvPr id="50"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3"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4"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9"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5" name="Group 55"/>
          <p:cNvGrpSpPr>
            <a:grpSpLocks/>
          </p:cNvGrpSpPr>
          <p:nvPr/>
        </p:nvGrpSpPr>
        <p:grpSpPr bwMode="auto">
          <a:xfrm>
            <a:off x="7805738" y="4487863"/>
            <a:ext cx="879475" cy="885825"/>
            <a:chOff x="0" y="0"/>
            <a:chExt cx="876" cy="882"/>
          </a:xfrm>
        </p:grpSpPr>
        <p:sp>
          <p:nvSpPr>
            <p:cNvPr id="56"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1"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2"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3" name="Rectangle 63"/>
          <p:cNvSpPr>
            <a:spLocks noChangeArrowheads="1"/>
          </p:cNvSpPr>
          <p:nvPr/>
        </p:nvSpPr>
        <p:spPr bwMode="auto">
          <a:xfrm>
            <a:off x="8064853" y="47434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3</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67238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arn(inVertical)">
                                      <p:cBhvr>
                                        <p:cTn id="44" dur="500"/>
                                        <p:tgtEl>
                                          <p:spTgt spid="46"/>
                                        </p:tgtEl>
                                      </p:cBhvr>
                                    </p:animEffect>
                                  </p:childTnLst>
                                </p:cTn>
                              </p:par>
                              <p:par>
                                <p:cTn id="45" presetID="16" presetClass="entr" presetSubtype="21"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barn(inVertic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24" grpId="0" animBg="1"/>
      <p:bldP spid="25" grpId="0" animBg="1"/>
      <p:bldP spid="42" grpId="0"/>
      <p:bldP spid="45" grpId="0" animBg="1"/>
      <p:bldP spid="46" grpId="0" animBg="1"/>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النظام التمثيلي</a:t>
            </a:r>
          </a:p>
        </p:txBody>
      </p:sp>
    </p:spTree>
    <p:extLst>
      <p:ext uri="{BB962C8B-B14F-4D97-AF65-F5344CB8AC3E}">
        <p14:creationId xmlns:p14="http://schemas.microsoft.com/office/powerpoint/2010/main" xmlns="" val="358438027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3"/>
          <p:cNvSpPr>
            <a:spLocks noChangeArrowheads="1"/>
          </p:cNvSpPr>
          <p:nvPr/>
        </p:nvSpPr>
        <p:spPr bwMode="auto">
          <a:xfrm flipH="1">
            <a:off x="990600" y="12192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هم الأشخاص الذين يدركون العالم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من خلال </a:t>
            </a:r>
            <a:r>
              <a:rPr lang="ar-EG" sz="2400" b="1" dirty="0">
                <a:solidFill>
                  <a:schemeClr val="bg1"/>
                </a:solidFill>
                <a:cs typeface="Arial" panose="020B0604020202020204" pitchFamily="34" charset="0"/>
                <a:sym typeface="宋体" panose="02010600030101010101" pitchFamily="2" charset="-122"/>
              </a:rPr>
              <a:t>حاسة الابصار</a:t>
            </a:r>
          </a:p>
        </p:txBody>
      </p:sp>
      <p:sp>
        <p:nvSpPr>
          <p:cNvPr id="4" name="AutoShape 4"/>
          <p:cNvSpPr>
            <a:spLocks noChangeArrowheads="1"/>
          </p:cNvSpPr>
          <p:nvPr/>
        </p:nvSpPr>
        <p:spPr bwMode="auto">
          <a:xfrm flipH="1">
            <a:off x="6003130" y="10668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البصري </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5" name="Group 5"/>
          <p:cNvGrpSpPr>
            <a:grpSpLocks/>
          </p:cNvGrpSpPr>
          <p:nvPr/>
        </p:nvGrpSpPr>
        <p:grpSpPr bwMode="auto">
          <a:xfrm>
            <a:off x="7591425" y="914400"/>
            <a:ext cx="1323975" cy="1320800"/>
            <a:chOff x="0" y="0"/>
            <a:chExt cx="1360" cy="1356"/>
          </a:xfrm>
        </p:grpSpPr>
        <p:grpSp>
          <p:nvGrpSpPr>
            <p:cNvPr id="6" name="Group 6"/>
            <p:cNvGrpSpPr>
              <a:grpSpLocks/>
            </p:cNvGrpSpPr>
            <p:nvPr/>
          </p:nvGrpSpPr>
          <p:grpSpPr bwMode="auto">
            <a:xfrm>
              <a:off x="0" y="0"/>
              <a:ext cx="1360" cy="1356"/>
              <a:chOff x="0" y="0"/>
              <a:chExt cx="1248" cy="1240"/>
            </a:xfrm>
          </p:grpSpPr>
          <p:sp>
            <p:nvSpPr>
              <p:cNvPr id="8"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9"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0"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7"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3" name="Group 13"/>
          <p:cNvGrpSpPr>
            <a:grpSpLocks/>
          </p:cNvGrpSpPr>
          <p:nvPr/>
        </p:nvGrpSpPr>
        <p:grpSpPr bwMode="auto">
          <a:xfrm>
            <a:off x="7821613" y="1122363"/>
            <a:ext cx="879475" cy="885825"/>
            <a:chOff x="0" y="0"/>
            <a:chExt cx="876" cy="882"/>
          </a:xfrm>
        </p:grpSpPr>
        <p:sp>
          <p:nvSpPr>
            <p:cNvPr id="14"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5"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6"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1" name="Rectangle 21"/>
          <p:cNvSpPr>
            <a:spLocks noChangeArrowheads="1"/>
          </p:cNvSpPr>
          <p:nvPr/>
        </p:nvSpPr>
        <p:spPr bwMode="auto">
          <a:xfrm>
            <a:off x="8064852" y="13779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1</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29067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هم الأشخاص الذين يدركون العالم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من </a:t>
            </a:r>
            <a:r>
              <a:rPr lang="ar-EG" sz="2400" b="1" dirty="0">
                <a:solidFill>
                  <a:schemeClr val="bg1"/>
                </a:solidFill>
                <a:cs typeface="Arial" panose="020B0604020202020204" pitchFamily="34" charset="0"/>
                <a:sym typeface="宋体" panose="02010600030101010101" pitchFamily="2" charset="-122"/>
              </a:rPr>
              <a:t>خلال الإحساس (الشم، اللمس، الذوق) </a:t>
            </a:r>
          </a:p>
        </p:txBody>
      </p:sp>
      <p:sp>
        <p:nvSpPr>
          <p:cNvPr id="25" name="AutoShape 25"/>
          <p:cNvSpPr>
            <a:spLocks noChangeArrowheads="1"/>
          </p:cNvSpPr>
          <p:nvPr/>
        </p:nvSpPr>
        <p:spPr bwMode="auto">
          <a:xfrm flipH="1">
            <a:off x="6003130" y="27543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الحسي </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26019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28098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0654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2</a:t>
            </a:r>
            <a:endParaRPr lang="ar-EG" altLang="en-US" dirty="0">
              <a:solidFill>
                <a:srgbClr val="000000"/>
              </a:solidFill>
              <a:latin typeface="Arial" panose="020B0604020202020204" pitchFamily="34" charset="0"/>
              <a:cs typeface="Arial" panose="020B0604020202020204" pitchFamily="34" charset="0"/>
            </a:endParaRPr>
          </a:p>
        </p:txBody>
      </p:sp>
      <p:sp>
        <p:nvSpPr>
          <p:cNvPr id="45" name="AutoShape 45"/>
          <p:cNvSpPr>
            <a:spLocks noChangeArrowheads="1"/>
          </p:cNvSpPr>
          <p:nvPr/>
        </p:nvSpPr>
        <p:spPr bwMode="auto">
          <a:xfrm flipH="1">
            <a:off x="990600" y="45847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الأشخاص الذين يدركون العالم </a:t>
            </a:r>
            <a:endParaRPr lang="ar-EG" sz="2400" b="1" dirty="0" smtClean="0">
              <a:solidFill>
                <a:schemeClr val="bg1"/>
              </a:solidFill>
              <a:cs typeface="Arial" panose="020B0604020202020204" pitchFamily="34" charset="0"/>
            </a:endParaRPr>
          </a:p>
          <a:p>
            <a:pPr algn="ctr" rtl="1" fontAlgn="base">
              <a:spcBef>
                <a:spcPct val="0"/>
              </a:spcBef>
              <a:spcAft>
                <a:spcPct val="0"/>
              </a:spcAft>
            </a:pPr>
            <a:r>
              <a:rPr lang="ar-SA" sz="2400" b="1" dirty="0" smtClean="0">
                <a:solidFill>
                  <a:schemeClr val="bg1"/>
                </a:solidFill>
                <a:cs typeface="Arial" panose="020B0604020202020204" pitchFamily="34" charset="0"/>
              </a:rPr>
              <a:t>من </a:t>
            </a:r>
            <a:r>
              <a:rPr lang="ar-SA" sz="2400" b="1" dirty="0">
                <a:solidFill>
                  <a:schemeClr val="bg1"/>
                </a:solidFill>
                <a:cs typeface="Arial" panose="020B0604020202020204" pitchFamily="34" charset="0"/>
              </a:rPr>
              <a:t>خلال السماع </a:t>
            </a:r>
            <a:endParaRPr lang="ar-EG" sz="2400" b="1" dirty="0">
              <a:solidFill>
                <a:schemeClr val="bg1"/>
              </a:solidFill>
              <a:cs typeface="Arial" panose="020B0604020202020204" pitchFamily="34" charset="0"/>
              <a:sym typeface="宋体" panose="02010600030101010101" pitchFamily="2" charset="-122"/>
            </a:endParaRPr>
          </a:p>
        </p:txBody>
      </p:sp>
      <p:sp>
        <p:nvSpPr>
          <p:cNvPr id="46" name="AutoShape 46"/>
          <p:cNvSpPr>
            <a:spLocks noChangeArrowheads="1"/>
          </p:cNvSpPr>
          <p:nvPr/>
        </p:nvSpPr>
        <p:spPr bwMode="auto">
          <a:xfrm flipH="1">
            <a:off x="6003130" y="44323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السمعي </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7" name="Group 47"/>
          <p:cNvGrpSpPr>
            <a:grpSpLocks/>
          </p:cNvGrpSpPr>
          <p:nvPr/>
        </p:nvGrpSpPr>
        <p:grpSpPr bwMode="auto">
          <a:xfrm>
            <a:off x="7591425" y="4279900"/>
            <a:ext cx="1323975" cy="1320800"/>
            <a:chOff x="0" y="0"/>
            <a:chExt cx="1360" cy="1356"/>
          </a:xfrm>
        </p:grpSpPr>
        <p:grpSp>
          <p:nvGrpSpPr>
            <p:cNvPr id="48" name="Group 48"/>
            <p:cNvGrpSpPr>
              <a:grpSpLocks/>
            </p:cNvGrpSpPr>
            <p:nvPr/>
          </p:nvGrpSpPr>
          <p:grpSpPr bwMode="auto">
            <a:xfrm>
              <a:off x="0" y="0"/>
              <a:ext cx="1360" cy="1356"/>
              <a:chOff x="0" y="0"/>
              <a:chExt cx="1248" cy="1240"/>
            </a:xfrm>
          </p:grpSpPr>
          <p:sp>
            <p:nvSpPr>
              <p:cNvPr id="50"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3"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4"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9"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5" name="Group 55"/>
          <p:cNvGrpSpPr>
            <a:grpSpLocks/>
          </p:cNvGrpSpPr>
          <p:nvPr/>
        </p:nvGrpSpPr>
        <p:grpSpPr bwMode="auto">
          <a:xfrm>
            <a:off x="7805738" y="4487863"/>
            <a:ext cx="879475" cy="885825"/>
            <a:chOff x="0" y="0"/>
            <a:chExt cx="876" cy="882"/>
          </a:xfrm>
        </p:grpSpPr>
        <p:sp>
          <p:nvSpPr>
            <p:cNvPr id="56"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1"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2"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3" name="Rectangle 63"/>
          <p:cNvSpPr>
            <a:spLocks noChangeArrowheads="1"/>
          </p:cNvSpPr>
          <p:nvPr/>
        </p:nvSpPr>
        <p:spPr bwMode="auto">
          <a:xfrm>
            <a:off x="8064853" y="47434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3</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07226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arn(inVertical)">
                                      <p:cBhvr>
                                        <p:cTn id="38" dur="500"/>
                                        <p:tgtEl>
                                          <p:spTgt spid="4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par>
                                <p:cTn id="42" presetID="16" presetClass="entr" presetSubtype="21"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arn(inVertical)">
                                      <p:cBhvr>
                                        <p:cTn id="44" dur="500"/>
                                        <p:tgtEl>
                                          <p:spTgt spid="47"/>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arn(inVertical)">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24" grpId="0" animBg="1"/>
      <p:bldP spid="25" grpId="0" animBg="1"/>
      <p:bldP spid="42" grpId="0"/>
      <p:bldP spid="45" grpId="0" animBg="1"/>
      <p:bldP spid="46"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lded Corner 2"/>
          <p:cNvSpPr/>
          <p:nvPr/>
        </p:nvSpPr>
        <p:spPr>
          <a:xfrm>
            <a:off x="1905000" y="2133600"/>
            <a:ext cx="5562600" cy="22860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400" b="1" dirty="0" smtClean="0">
              <a:latin typeface="Simplified Arabic" pitchFamily="18" charset="-78"/>
              <a:cs typeface="Simplified Arabic" pitchFamily="18" charset="-78"/>
            </a:endParaRPr>
          </a:p>
          <a:p>
            <a:pPr algn="ctr" rtl="1"/>
            <a:r>
              <a:rPr lang="ar-EG" sz="2800" b="1" dirty="0" smtClean="0">
                <a:latin typeface="Simplified Arabic" pitchFamily="18" charset="-78"/>
                <a:cs typeface="Simplified Arabic" pitchFamily="18" charset="-78"/>
              </a:rPr>
              <a:t>كيفية </a:t>
            </a:r>
            <a:r>
              <a:rPr lang="ar-EG" sz="2800" b="1" dirty="0">
                <a:latin typeface="Simplified Arabic" pitchFamily="18" charset="-78"/>
                <a:cs typeface="Simplified Arabic" pitchFamily="18" charset="-78"/>
              </a:rPr>
              <a:t>التعرف على النظام التمثيلي </a:t>
            </a:r>
          </a:p>
        </p:txBody>
      </p:sp>
    </p:spTree>
    <p:extLst>
      <p:ext uri="{BB962C8B-B14F-4D97-AF65-F5344CB8AC3E}">
        <p14:creationId xmlns:p14="http://schemas.microsoft.com/office/powerpoint/2010/main" xmlns="" val="10094911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3256157489"/>
              </p:ext>
            </p:extLst>
          </p:nvPr>
        </p:nvGraphicFramePr>
        <p:xfrm>
          <a:off x="533400" y="6477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935788" y="304800"/>
            <a:ext cx="22082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محاور الدورة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14088895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524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الوقفة</a:t>
            </a:r>
            <a:endParaRPr lang="ar-EG" dirty="0"/>
          </a:p>
        </p:txBody>
      </p:sp>
      <p:sp>
        <p:nvSpPr>
          <p:cNvPr id="4" name="Hexagon 3"/>
          <p:cNvSpPr/>
          <p:nvPr/>
        </p:nvSpPr>
        <p:spPr>
          <a:xfrm>
            <a:off x="4953000" y="3429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إشارات الوصول</a:t>
            </a:r>
            <a:endParaRPr lang="ar-EG" dirty="0"/>
          </a:p>
        </p:txBody>
      </p:sp>
      <p:sp>
        <p:nvSpPr>
          <p:cNvPr id="5" name="Hexagon 4"/>
          <p:cNvSpPr/>
          <p:nvPr/>
        </p:nvSpPr>
        <p:spPr>
          <a:xfrm>
            <a:off x="1752600" y="1524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حركة العينين</a:t>
            </a:r>
            <a:endParaRPr lang="ar-EG" dirty="0"/>
          </a:p>
        </p:txBody>
      </p:sp>
      <p:sp>
        <p:nvSpPr>
          <p:cNvPr id="6" name="Hexagon 5"/>
          <p:cNvSpPr/>
          <p:nvPr/>
        </p:nvSpPr>
        <p:spPr>
          <a:xfrm>
            <a:off x="1752600" y="3429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اللغة</a:t>
            </a:r>
            <a:endParaRPr lang="ar-EG" dirty="0"/>
          </a:p>
        </p:txBody>
      </p:sp>
      <p:sp>
        <p:nvSpPr>
          <p:cNvPr id="7" name="Hexagon 6"/>
          <p:cNvSpPr/>
          <p:nvPr/>
        </p:nvSpPr>
        <p:spPr>
          <a:xfrm>
            <a:off x="3352800" y="24384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الايماءات</a:t>
            </a:r>
            <a:endParaRPr lang="ar-EG" dirty="0"/>
          </a:p>
        </p:txBody>
      </p:sp>
    </p:spTree>
    <p:extLst>
      <p:ext uri="{BB962C8B-B14F-4D97-AF65-F5344CB8AC3E}">
        <p14:creationId xmlns:p14="http://schemas.microsoft.com/office/powerpoint/2010/main" xmlns="" val="35813642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الاطار المرجعي</a:t>
            </a:r>
          </a:p>
        </p:txBody>
      </p:sp>
    </p:spTree>
    <p:extLst>
      <p:ext uri="{BB962C8B-B14F-4D97-AF65-F5344CB8AC3E}">
        <p14:creationId xmlns:p14="http://schemas.microsoft.com/office/powerpoint/2010/main" xmlns="" val="81302401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200" b="1" dirty="0"/>
              <a:t>المرجعية الداخلية </a:t>
            </a:r>
          </a:p>
        </p:txBody>
      </p:sp>
    </p:spTree>
    <p:extLst>
      <p:ext uri="{BB962C8B-B14F-4D97-AF65-F5344CB8AC3E}">
        <p14:creationId xmlns:p14="http://schemas.microsoft.com/office/powerpoint/2010/main" xmlns="" val="351604908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يقيم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حكمه على أساس مايراه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هو</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تحفزه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ذاتي ويصنع قراراته بنفسه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يمنح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شرعية ومكانة لما يقوم به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590800" y="6019800"/>
            <a:ext cx="3858749"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أنا، فكرت، رأيي، قررت، اعتمد </a:t>
            </a:r>
          </a:p>
        </p:txBody>
      </p:sp>
    </p:spTree>
    <p:extLst>
      <p:ext uri="{BB962C8B-B14F-4D97-AF65-F5344CB8AC3E}">
        <p14:creationId xmlns:p14="http://schemas.microsoft.com/office/powerpoint/2010/main" xmlns="" val="19508899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t>موقف المراقب </a:t>
            </a:r>
          </a:p>
        </p:txBody>
      </p:sp>
    </p:spTree>
    <p:extLst>
      <p:ext uri="{BB962C8B-B14F-4D97-AF65-F5344CB8AC3E}">
        <p14:creationId xmlns:p14="http://schemas.microsoft.com/office/powerpoint/2010/main" xmlns="" val="397558864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يقيم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حكمه على اساس مايصلح للجميع </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لديه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رؤية عميقة وواسعة للأمر</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كثير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التنظير والطرح قليل التنفيذ</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1565137" y="6019800"/>
            <a:ext cx="6054863"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رأيي، أنصحك، مشروع، فكرة جديدة، اسمع كلامي </a:t>
            </a:r>
          </a:p>
        </p:txBody>
      </p:sp>
    </p:spTree>
    <p:extLst>
      <p:ext uri="{BB962C8B-B14F-4D97-AF65-F5344CB8AC3E}">
        <p14:creationId xmlns:p14="http://schemas.microsoft.com/office/powerpoint/2010/main" xmlns="" val="15691777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t>المرجعية الخارجية </a:t>
            </a:r>
          </a:p>
        </p:txBody>
      </p:sp>
    </p:spTree>
    <p:extLst>
      <p:ext uri="{BB962C8B-B14F-4D97-AF65-F5344CB8AC3E}">
        <p14:creationId xmlns:p14="http://schemas.microsoft.com/office/powerpoint/2010/main" xmlns="" val="32541065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يتراجع عن قراره أكثر من مرة</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خدوم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يعمل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بإخلاص</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ويعشق الاختفاء</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يسند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ويحيل على آراء الآخرين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667000" y="6019800"/>
            <a:ext cx="3757759"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أنت، رأيك، ساعدني، ماذا تقول</a:t>
            </a:r>
          </a:p>
        </p:txBody>
      </p:sp>
    </p:spTree>
    <p:extLst>
      <p:ext uri="{BB962C8B-B14F-4D97-AF65-F5344CB8AC3E}">
        <p14:creationId xmlns:p14="http://schemas.microsoft.com/office/powerpoint/2010/main" xmlns="" val="2027948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الإجمال والتفصيل</a:t>
            </a:r>
          </a:p>
        </p:txBody>
      </p:sp>
    </p:spTree>
    <p:extLst>
      <p:ext uri="{BB962C8B-B14F-4D97-AF65-F5344CB8AC3E}">
        <p14:creationId xmlns:p14="http://schemas.microsoft.com/office/powerpoint/2010/main" xmlns="" val="209287122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1" y="3124200"/>
            <a:ext cx="8243888" cy="1647826"/>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381000" y="3238500"/>
            <a:ext cx="8059737" cy="571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يفضل رؤية الصورة الكلية (الإطار العام) مفكر </a:t>
            </a:r>
            <a:r>
              <a:rPr lang="ar-EG" altLang="zh-CN"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استدلالي</a:t>
            </a:r>
          </a:p>
          <a:p>
            <a:pPr marL="0" indent="0" algn="ctr" rtl="1">
              <a:buNone/>
            </a:pPr>
            <a:r>
              <a:rPr lang="ar-EG" altLang="zh-CN"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هات الفكرة العامة واترك الباقي علي“ يتعرف على الأحكام التفصيلية من المفاهيم الكلية </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21844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1726182" y="6019800"/>
            <a:ext cx="5817618"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إجمالا، عموما، الصورة الكلية، المفاهيم، المبادئ</a:t>
            </a:r>
          </a:p>
        </p:txBody>
      </p:sp>
      <p:sp>
        <p:nvSpPr>
          <p:cNvPr id="18" name="Wave 17"/>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الإجمالي </a:t>
            </a:r>
            <a:endParaRPr lang="ar-EG" sz="3600" b="1" dirty="0">
              <a:latin typeface="Sakkal Majalla" pitchFamily="2" charset="-78"/>
              <a:cs typeface="Sakkal Majalla" pitchFamily="2" charset="-78"/>
            </a:endParaRPr>
          </a:p>
        </p:txBody>
      </p:sp>
    </p:spTree>
    <p:extLst>
      <p:ext uri="{BB962C8B-B14F-4D97-AF65-F5344CB8AC3E}">
        <p14:creationId xmlns:p14="http://schemas.microsoft.com/office/powerpoint/2010/main" xmlns="" val="306361130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جوهر بسيط مدرك للأشياء بحقائقها</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قوة النفس التي بها يحصل تصور المعاني، وتأليف القضايا والأقيسة</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"قوة الإصابة في الحكم</a:t>
            </a:r>
            <a:r>
              <a:rPr lang="ar-EG" sz="2800" b="1" dirty="0" smtClean="0">
                <a:solidFill>
                  <a:srgbClr val="FFFFFF"/>
                </a:solidFill>
                <a:latin typeface="Simplified Arabic" pitchFamily="18" charset="-78"/>
                <a:cs typeface="Simplified Arabic" pitchFamily="18" charset="-78"/>
              </a:rPr>
              <a:t>"</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22881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1" y="3124200"/>
            <a:ext cx="8243888" cy="1647826"/>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381000" y="3238500"/>
            <a:ext cx="8059737" cy="1533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يفضلون ترتيب المعلومات بشكل وحدات صغيرة مفكر استحثاثي ” وماذا بعد“ ” طيب وبعدين..؟“ لديه قدرة على إيجاد معنى علاقة بين الوحدات الصغيرة</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21844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386790" y="6019800"/>
            <a:ext cx="4318810"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حبه حبه، بالتفصيل، النقاط المحددة </a:t>
            </a:r>
          </a:p>
        </p:txBody>
      </p:sp>
      <p:sp>
        <p:nvSpPr>
          <p:cNvPr id="18" name="Wave 17"/>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التفصيلي </a:t>
            </a:r>
          </a:p>
        </p:txBody>
      </p:sp>
    </p:spTree>
    <p:extLst>
      <p:ext uri="{BB962C8B-B14F-4D97-AF65-F5344CB8AC3E}">
        <p14:creationId xmlns:p14="http://schemas.microsoft.com/office/powerpoint/2010/main" xmlns="" val="36037346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الفروق الدماغية بين الانثى والذكر</a:t>
            </a:r>
            <a:endParaRPr lang="ar-EG" altLang="en-US" sz="4400" b="1" dirty="0">
              <a:solidFill>
                <a:schemeClr val="bg1"/>
              </a:solidFill>
            </a:endParaRPr>
          </a:p>
        </p:txBody>
      </p:sp>
    </p:spTree>
    <p:extLst>
      <p:ext uri="{BB962C8B-B14F-4D97-AF65-F5344CB8AC3E}">
        <p14:creationId xmlns:p14="http://schemas.microsoft.com/office/powerpoint/2010/main" xmlns="" val="121698746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تعدد المهام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smtClean="0"/>
              <a:t>*المرأه </a:t>
            </a:r>
            <a:r>
              <a:rPr lang="ar-EG" sz="2400" b="1" dirty="0"/>
              <a:t>– عمليات متعدده</a:t>
            </a:r>
          </a:p>
          <a:p>
            <a:pPr algn="justLow" rtl="1"/>
            <a:r>
              <a:rPr lang="ar-EG" sz="2400" b="1" dirty="0"/>
              <a:t>فقد صُمم مخ المرأه لتركيز في اكثر من شيء في وقت واحد فيمكنها متابعه التليفزيون والتكلم في </a:t>
            </a:r>
            <a:r>
              <a:rPr lang="ar-EG" sz="2400" b="1" dirty="0" smtClean="0"/>
              <a:t>التيليفون</a:t>
            </a:r>
            <a:br>
              <a:rPr lang="ar-EG" sz="2400" b="1" dirty="0" smtClean="0"/>
            </a:br>
            <a:r>
              <a:rPr lang="ar-EG" sz="2400" b="1" dirty="0" smtClean="0"/>
              <a:t>او </a:t>
            </a:r>
            <a:r>
              <a:rPr lang="ar-EG" sz="2400" b="1" dirty="0"/>
              <a:t>ممارسه اعمال المنزل في نفس الوقت</a:t>
            </a:r>
          </a:p>
          <a:p>
            <a:pPr algn="justLow" rtl="1"/>
            <a:endParaRPr lang="ar-EG" sz="2400" b="1" dirty="0" smtClean="0"/>
          </a:p>
          <a:p>
            <a:pPr algn="justLow" rtl="1"/>
            <a:endParaRPr lang="ar-EG" sz="1000" b="1" dirty="0"/>
          </a:p>
          <a:p>
            <a:pPr algn="justLow" rtl="1"/>
            <a:r>
              <a:rPr lang="ar-EG" sz="2400" b="1" dirty="0" smtClean="0"/>
              <a:t>*الرجل </a:t>
            </a:r>
            <a:r>
              <a:rPr lang="ar-EG" sz="2400" b="1" dirty="0"/>
              <a:t>– أُحادي العمليه</a:t>
            </a:r>
          </a:p>
          <a:p>
            <a:pPr algn="justLow" rtl="1"/>
            <a:r>
              <a:rPr lang="ar-EG" sz="2400" b="1" dirty="0"/>
              <a:t>صُمم عقل الرجل للتركيز في عمل واحد فقط فلايستطيع الرجل مثلا التحدث في التيليفون اثناء مشاهدة التيلفزيون</a:t>
            </a: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905000"/>
            <a:ext cx="3962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82529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arn(inVertical)">
                                      <p:cBhvr>
                                        <p:cTn id="7" dur="500"/>
                                        <p:tgtEl>
                                          <p:spTgt spid="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اللغه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من السهل علي المرأه تعلم لغات جديده ولكن من الصعب عليها ايجاد حلول للمشاكل, بعكس الرجل فمن الصعب عليه تعلم اللغات الجديده ولكن يمكنه ايجاد حل لمشكله ما بسهوله.. </a:t>
            </a:r>
            <a:r>
              <a:rPr lang="ar-EG" sz="2400" b="1" dirty="0" smtClean="0"/>
              <a:t/>
            </a:r>
            <a:br>
              <a:rPr lang="ar-EG" sz="2400" b="1" dirty="0" smtClean="0"/>
            </a:br>
            <a:r>
              <a:rPr lang="ar-EG" sz="2400" b="1" dirty="0" smtClean="0"/>
              <a:t>ولذلك </a:t>
            </a:r>
            <a:r>
              <a:rPr lang="ar-EG" sz="2400" b="1" dirty="0"/>
              <a:t>تكون الطفله الانثي اذكي من الطفل الذكر</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941499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المهارات التحليليه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يحتوي عقل الرجل علي مساحه كافيه للمهارات التحليليه, فاذا عرضت عليه خريطه يمكنه تحليل الخريطه وفهم المشكله وايجاد حل او خطه بديله لاعاده البناء بعكس المرأه فمن الصعب عليها ادراك التفاصيل الموجوده في الخريطه وهيا بالنسبه لها مجرد خطوط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7338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152931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قياده السيارات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تُستخدم المساحه التحليله في عقل الرجل اثناء القياده فيمكنه القياده مسرعا والتحكم في السياره والاتجاهات واذا قابله اي عائق يمكنه التفكير بسرعه وتفاديه اما المرأه فيلزمها الوقت لادراك وجود عائق علي الطريق والتفكير فيه ولكن بسبب عدم قدرة تركيز الرجل علي اكثر من شيئ في نفس الوقت فنجد انه يقوم بخفض صوت الراديو او اغلاقه للتركيز </a:t>
            </a:r>
            <a:r>
              <a:rPr lang="ar-EG" sz="2400" b="1" dirty="0" smtClean="0"/>
              <a:t/>
            </a:r>
            <a:br>
              <a:rPr lang="ar-EG" sz="2400" b="1" dirty="0" smtClean="0"/>
            </a:br>
            <a:r>
              <a:rPr lang="ar-EG" sz="2400" b="1" dirty="0" smtClean="0"/>
              <a:t>فيما </a:t>
            </a:r>
            <a:r>
              <a:rPr lang="ar-EG" sz="2400" b="1" dirty="0"/>
              <a:t>امامه</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325" y="1905000"/>
            <a:ext cx="379095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18278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الكذب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يفشل الرجل في الكذب علي المرأه </a:t>
            </a:r>
            <a:r>
              <a:rPr lang="ar-EG" sz="2400" b="1" dirty="0" smtClean="0"/>
              <a:t/>
            </a:r>
            <a:br>
              <a:rPr lang="ar-EG" sz="2400" b="1" dirty="0" smtClean="0"/>
            </a:br>
            <a:r>
              <a:rPr lang="ar-EG" sz="2400" b="1" dirty="0" smtClean="0"/>
              <a:t>اذا </a:t>
            </a:r>
            <a:r>
              <a:rPr lang="ar-EG" sz="2400" b="1" dirty="0"/>
              <a:t>كانت امامه لان عقل المرأه يمكنه ملاحظه 70% من تعابير الوجه , 20% من لغه الجسد , 10 % من حركة الشفاه بعكس الرجل فهو لا يمتلك تلك الهبه ويمكن للمرأه ان تكذب عليه بسهوله وهيا امامه</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 y="1905000"/>
            <a:ext cx="406146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838634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حل المشاكل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Low" rtl="1">
              <a:buFont typeface="Wingdings" pitchFamily="2" charset="2"/>
              <a:buChar char="v"/>
            </a:pPr>
            <a:r>
              <a:rPr lang="ar-EG" sz="2400" b="1" dirty="0"/>
              <a:t>عند مواجهة الرجل للعديد من المشاكل يقوم عقله تلقائيا بتصنيف المشاكل وفصل كل مشكله ثم يبدء في التفكير في حلول لكل مشكله علي حده</a:t>
            </a:r>
          </a:p>
          <a:p>
            <a:pPr marL="342900" indent="-342900" algn="justLow" rtl="1">
              <a:buFont typeface="Wingdings" pitchFamily="2" charset="2"/>
              <a:buChar char="v"/>
            </a:pPr>
            <a:r>
              <a:rPr lang="ar-EG" sz="2400" b="1" dirty="0"/>
              <a:t>بعكس المرأه فلا يستطيع عقلها تصنيف المشكله وغالبا ماتلجأ لمساعدة الاخرين وتحتاج دائما الي من يسمعها وبمجرد البوح عن مكنونتها يخف عنها حمل المشاكل بغض النظر عن اذا وجدت حل لها او لا</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905000"/>
            <a:ext cx="381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79064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مالذي يريده الرجل والمرأه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Low" rtl="1">
              <a:buFont typeface="Wingdings" pitchFamily="2" charset="2"/>
              <a:buChar char="v"/>
            </a:pPr>
            <a:r>
              <a:rPr lang="ar-EG" sz="2400" b="1" dirty="0"/>
              <a:t>غالبا مايريد الرجل المال والمنصب والنجاح وايجاد حلول للمشاكل</a:t>
            </a:r>
          </a:p>
          <a:p>
            <a:pPr marL="342900" indent="-342900" algn="justLow" rtl="1">
              <a:buFont typeface="Wingdings" pitchFamily="2" charset="2"/>
              <a:buChar char="v"/>
            </a:pPr>
            <a:r>
              <a:rPr lang="ar-EG" sz="2400" b="1" dirty="0"/>
              <a:t>بينما تريد المرأه الحب والعلاقات الاجتماعيه والاسريه الناجحه</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889760"/>
            <a:ext cx="3706178"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19375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الاستياء</a:t>
            </a:r>
            <a:endParaRPr lang="ar-EG" sz="3600" b="1" dirty="0">
              <a:latin typeface="Sakkal Majalla" pitchFamily="2" charset="-78"/>
              <a:cs typeface="Sakkal Majalla" pitchFamily="2" charset="-78"/>
            </a:endParaRP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اذا لم تشعر المرأه بالسعاده في علاقاتها فلا تستطيع التركيز في عملها.. واذا لم يكن الرجل سعيد في عمله فلا يسطيع التركيز في العلاقات الخارجيه</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905000"/>
            <a:ext cx="3505200" cy="4419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251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قوة طبيعية للنفس متهيئة لتحصيل المعرفة العلمية</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700" b="1" dirty="0">
                <a:solidFill>
                  <a:srgbClr val="FFFFFF"/>
                </a:solidFill>
                <a:latin typeface="Simplified Arabic" pitchFamily="18" charset="-78"/>
                <a:cs typeface="Simplified Arabic" pitchFamily="18" charset="-78"/>
              </a:rPr>
              <a:t>العقل هو مجموع المبادئ القبلية المنظمة للمعرفة، كمبدأ عدم التناقض ومبدأ السببية والغائية </a:t>
            </a:r>
            <a:endParaRPr lang="en-US" sz="27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الملكة التي يحصل بها للنفس علم مباشر بالحقائق المطلقة</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4</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5</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6</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5427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الحديث</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تستخدم المرأه طريقه غير مباشره في الحديث .. بينما يستخدم الرجل طريقه مباشره في الحديث</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935480"/>
            <a:ext cx="3733800" cy="438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66153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السيطره علي المشاعر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تتحدث المرأه كثيرا ودون تفكير.. بينما يحرص الرجل علي التفكير في كل حرف قبل نطقه</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86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863016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endParaRPr lang="ar-EG" altLang="zh-CN" sz="1600" b="1" dirty="0" smtClean="0">
              <a:solidFill>
                <a:schemeClr val="bg1"/>
              </a:solidFill>
            </a:endParaRPr>
          </a:p>
          <a:p>
            <a:pPr marL="0" indent="0" algn="ctr" rtl="1">
              <a:buNone/>
            </a:pPr>
            <a:r>
              <a:rPr lang="ar-EG" altLang="zh-CN" sz="4400" b="1" dirty="0" smtClean="0">
                <a:solidFill>
                  <a:schemeClr val="bg1"/>
                </a:solidFill>
              </a:rPr>
              <a:t>العقل </a:t>
            </a:r>
            <a:r>
              <a:rPr lang="ar-EG" altLang="zh-CN" sz="4400" b="1" dirty="0">
                <a:solidFill>
                  <a:schemeClr val="bg1"/>
                </a:solidFill>
              </a:rPr>
              <a:t>والانتباه والتركيز</a:t>
            </a:r>
            <a:endParaRPr lang="ar-EG" altLang="en-US" sz="4400" b="1" dirty="0">
              <a:solidFill>
                <a:schemeClr val="bg1"/>
              </a:solidFill>
            </a:endParaRPr>
          </a:p>
        </p:txBody>
      </p:sp>
    </p:spTree>
    <p:extLst>
      <p:ext uri="{BB962C8B-B14F-4D97-AF65-F5344CB8AC3E}">
        <p14:creationId xmlns:p14="http://schemas.microsoft.com/office/powerpoint/2010/main" xmlns="" val="38663430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الانتباه</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419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هو استجابة موجهة نحو مثير معين نتيجة لعملية الانتقاء، فالمعلومات التي يلتفت لها الفرد أو يشعر بأنها مهمة، سواء كانت الأهمية من وجهة نظر الشخص نفسه، أو من وجهة نظر الأشخاص الآخرين المهمين بالنسبة له </a:t>
            </a:r>
            <a:r>
              <a:rPr lang="ar-EG" sz="2800" b="1" dirty="0" smtClean="0">
                <a:solidFill>
                  <a:srgbClr val="FFFFFF"/>
                </a:solidFill>
                <a:latin typeface="Simplified Arabic" pitchFamily="18" charset="-78"/>
                <a:cs typeface="Simplified Arabic" pitchFamily="18" charset="-78"/>
              </a:rPr>
              <a:t>كالمعلمٍ</a:t>
            </a:r>
            <a:endParaRPr lang="en-US" sz="2800" b="1" dirty="0">
              <a:solidFill>
                <a:srgbClr val="FFFFFF"/>
              </a:solidFill>
              <a:latin typeface="Simplified Arabic" pitchFamily="18" charset="-78"/>
              <a:cs typeface="Simplified Arabic" pitchFamily="18"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0302" y="1781175"/>
            <a:ext cx="4826298"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5283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طبيعة عملية الانتباه </a:t>
            </a:r>
          </a:p>
        </p:txBody>
      </p:sp>
    </p:spTree>
    <p:extLst>
      <p:ext uri="{BB962C8B-B14F-4D97-AF65-F5344CB8AC3E}">
        <p14:creationId xmlns:p14="http://schemas.microsoft.com/office/powerpoint/2010/main" xmlns="" val="405426393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طبيعة عملية الانتباه </a:t>
            </a: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عملية اختيار تنفيذية لحدث أو مثير والتركيز فيه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609033" y="3309468"/>
            <a:ext cx="6983605"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عملية شعورية في الأصل تتمثل في تركيز </a:t>
            </a:r>
            <a:r>
              <a:rPr lang="ar-EG" sz="2800" b="1" dirty="0" smtClean="0">
                <a:solidFill>
                  <a:srgbClr val="FFFFFF"/>
                </a:solidFill>
                <a:latin typeface="Simplified Arabic" pitchFamily="18" charset="-78"/>
                <a:cs typeface="Simplified Arabic" pitchFamily="18" charset="-78"/>
              </a:rPr>
              <a:t>الوعي</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609033" y="4532157"/>
            <a:ext cx="6983605"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هناك من ينظر إلى الانتباه على انه مجهود أو حالة استثارة تحدث عندما تصل الانطباعات الحسية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02572070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طبيعة عملية الانتباه </a:t>
            </a: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طاقة أو مصدر محدود السعة </a:t>
            </a:r>
            <a:r>
              <a:rPr lang="ar-EG" sz="2800" b="1" dirty="0" smtClean="0">
                <a:solidFill>
                  <a:srgbClr val="FFFFFF"/>
                </a:solidFill>
                <a:latin typeface="Simplified Arabic" pitchFamily="18" charset="-78"/>
                <a:cs typeface="Simplified Arabic" pitchFamily="18" charset="-78"/>
              </a:rPr>
              <a:t/>
            </a:r>
            <a:br>
              <a:rPr lang="ar-EG" sz="2800" b="1" dirty="0" smtClean="0">
                <a:solidFill>
                  <a:srgbClr val="FFFFFF"/>
                </a:solidFill>
                <a:latin typeface="Simplified Arabic" pitchFamily="18" charset="-78"/>
                <a:cs typeface="Simplified Arabic" pitchFamily="18" charset="-78"/>
              </a:rPr>
            </a:br>
            <a:r>
              <a:rPr lang="ar-EG" sz="2800" b="1" dirty="0" smtClean="0">
                <a:solidFill>
                  <a:srgbClr val="FFFFFF"/>
                </a:solidFill>
                <a:latin typeface="Simplified Arabic" pitchFamily="18" charset="-78"/>
                <a:cs typeface="Simplified Arabic" pitchFamily="18" charset="-78"/>
              </a:rPr>
              <a:t>لا </a:t>
            </a:r>
            <a:r>
              <a:rPr lang="ar-EG" sz="2800" b="1" dirty="0">
                <a:solidFill>
                  <a:srgbClr val="FFFFFF"/>
                </a:solidFill>
                <a:latin typeface="Simplified Arabic" pitchFamily="18" charset="-78"/>
                <a:cs typeface="Simplified Arabic" pitchFamily="18" charset="-78"/>
              </a:rPr>
              <a:t>يمكن تشتيتها لتنفيذ أكثر من مهمة بنفس الوقت </a:t>
            </a:r>
            <a:endParaRPr lang="en-US" sz="2800" b="1" dirty="0">
              <a:solidFill>
                <a:srgbClr val="FFFFFF"/>
              </a:solidFill>
              <a:latin typeface="Simplified Arabic" pitchFamily="18" charset="-78"/>
              <a:cs typeface="Simplified Arabic" pitchFamily="18" charset="-78"/>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6304995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نظريات الانتباه </a:t>
            </a:r>
          </a:p>
        </p:txBody>
      </p:sp>
    </p:spTree>
    <p:extLst>
      <p:ext uri="{BB962C8B-B14F-4D97-AF65-F5344CB8AC3E}">
        <p14:creationId xmlns:p14="http://schemas.microsoft.com/office/powerpoint/2010/main" xmlns="" val="1622525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مجموعة نظريات الانتباه احادية </a:t>
            </a:r>
            <a:r>
              <a:rPr lang="ar-SA" sz="3600" b="1" dirty="0" smtClean="0">
                <a:latin typeface="Sakkal Majalla" pitchFamily="2" charset="-78"/>
                <a:cs typeface="Sakkal Majalla" pitchFamily="2" charset="-78"/>
              </a:rPr>
              <a:t>القناة</a:t>
            </a:r>
            <a:endParaRPr lang="ar-SA" sz="3600" b="1" dirty="0">
              <a:latin typeface="Sakkal Majalla" pitchFamily="2" charset="-78"/>
              <a:cs typeface="Sakkal Majalla" pitchFamily="2" charset="-78"/>
            </a:endParaRP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المعلومات تمر في عدة مراحل أثناء معالجتها</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609033" y="3309468"/>
            <a:ext cx="6983605"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الانتباه طاقة أحادية القناة لا يمكن توجيهها إلى أكثر من مثيرين او عمليتين بالوقت نفسه</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609033" y="4532157"/>
            <a:ext cx="6983605"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هناك مرشحا </a:t>
            </a:r>
            <a:r>
              <a:rPr lang="en-US" sz="2800" b="1" dirty="0">
                <a:solidFill>
                  <a:srgbClr val="FFFFFF"/>
                </a:solidFill>
                <a:latin typeface="Simplified Arabic" pitchFamily="18" charset="-78"/>
                <a:cs typeface="Simplified Arabic" pitchFamily="18" charset="-78"/>
              </a:rPr>
              <a:t>Filter </a:t>
            </a:r>
            <a:r>
              <a:rPr lang="ar-EG" sz="2800" b="1" dirty="0" smtClean="0">
                <a:solidFill>
                  <a:srgbClr val="FFFFFF"/>
                </a:solidFill>
                <a:latin typeface="Simplified Arabic" pitchFamily="18" charset="-78"/>
                <a:cs typeface="Simplified Arabic" pitchFamily="18" charset="-78"/>
              </a:rPr>
              <a:t> يعمل </a:t>
            </a:r>
            <a:r>
              <a:rPr lang="ar-EG" sz="2800" b="1" dirty="0">
                <a:solidFill>
                  <a:srgbClr val="FFFFFF"/>
                </a:solidFill>
                <a:latin typeface="Simplified Arabic" pitchFamily="18" charset="-78"/>
                <a:cs typeface="Simplified Arabic" pitchFamily="18" charset="-78"/>
              </a:rPr>
              <a:t>كستارة يسمح لمعالجة بعض المعلومات من خلال تركيز الانتباه عليها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9590732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التوزيع المرن لسعة الانتباه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الانتباه يمكن توزيعه على عدة مهمات في نفس الوقت </a:t>
            </a:r>
            <a:endParaRPr lang="ar-EG" sz="2800" b="1" dirty="0" smtClean="0">
              <a:solidFill>
                <a:srgbClr val="FFFFFF"/>
              </a:solidFill>
              <a:latin typeface="Simplified Arabic" pitchFamily="18" charset="-78"/>
              <a:cs typeface="Simplified Arabic" pitchFamily="18" charset="-78"/>
            </a:endParaRPr>
          </a:p>
          <a:p>
            <a:pPr algn="ctr" defTabSz="407571" rtl="1" eaLnBrk="1" fontAlgn="base" hangingPunct="0">
              <a:lnSpc>
                <a:spcPct val="93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و </a:t>
            </a:r>
            <a:r>
              <a:rPr lang="ar-EG" sz="2800" b="1" dirty="0">
                <a:solidFill>
                  <a:srgbClr val="FFFFFF"/>
                </a:solidFill>
                <a:latin typeface="Simplified Arabic" pitchFamily="18" charset="-78"/>
                <a:cs typeface="Simplified Arabic" pitchFamily="18" charset="-78"/>
              </a:rPr>
              <a:t>ذلك اعتمادا على أهمية أو صعوبة الموقف أو مدى ارتباط الشخص بالموقف</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28549416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ويطلق لفظ العقل أيضاً على مجموع الوظائف النفسية المتعلقة بتحصيل المعرفة، </a:t>
            </a:r>
            <a:r>
              <a:rPr lang="ar-EG" sz="2800" b="1" dirty="0" smtClean="0">
                <a:solidFill>
                  <a:srgbClr val="FFFFFF"/>
                </a:solidFill>
                <a:latin typeface="Simplified Arabic" pitchFamily="18" charset="-78"/>
                <a:cs typeface="Simplified Arabic" pitchFamily="18" charset="-78"/>
              </a:rPr>
              <a:t>كالإدراك</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المحض والعقل العملي: يطلق كانط هذين الاصطلاحين على كل ما هو قبلي في الفكر</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المؤلِّف والعقل المؤلَّف</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7</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8</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9</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73411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الانتباه متعددة المصادر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ترفض هذه النظريات فكرة أن الانتباه طاقة محددة السعة، بل تنظر إلى الانتباه على انه مصادر متعددة القنوات، لكل منها سعة مخصصة لمعالجة نوع معين من المعلومات</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14135796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اختيار الفعل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التداخل بين مهمتين لا يحدث بسبب الطاقة المحدودة للانتباه، بل بسبب عملية اختيار الفعل و بالتالي توجيه الانتباه يعتمد على أهمية الفعل و الحاجة إليه</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8953707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العوامل المؤثرة في الانتباه </a:t>
            </a:r>
          </a:p>
        </p:txBody>
      </p:sp>
    </p:spTree>
    <p:extLst>
      <p:ext uri="{BB962C8B-B14F-4D97-AF65-F5344CB8AC3E}">
        <p14:creationId xmlns:p14="http://schemas.microsoft.com/office/powerpoint/2010/main" xmlns="" val="105129860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964775" y="1501775"/>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83750" y="2730500"/>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1066800" y="1511300"/>
            <a:ext cx="737393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الحالة الانفعالية والمزاجية التي يمر بها الفرد</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486032" y="2725738"/>
            <a:ext cx="7457819"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الحاجات و الدوافع الشخصية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4213807" y="304800"/>
            <a:ext cx="4930193"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بالفرد </a:t>
            </a:r>
          </a:p>
        </p:txBody>
      </p:sp>
      <p:sp>
        <p:nvSpPr>
          <p:cNvPr id="18" name="圆角矩形 4"/>
          <p:cNvSpPr>
            <a:spLocks noChangeArrowheads="1"/>
          </p:cNvSpPr>
          <p:nvPr/>
        </p:nvSpPr>
        <p:spPr bwMode="auto">
          <a:xfrm>
            <a:off x="964775" y="4910137"/>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9"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4475162"/>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5"/>
          <p:cNvSpPr txBox="1">
            <a:spLocks noChangeArrowheads="1"/>
          </p:cNvSpPr>
          <p:nvPr/>
        </p:nvSpPr>
        <p:spPr bwMode="auto">
          <a:xfrm>
            <a:off x="8297862" y="5026026"/>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1" name="圆角矩形 8"/>
          <p:cNvSpPr>
            <a:spLocks noChangeArrowheads="1"/>
          </p:cNvSpPr>
          <p:nvPr/>
        </p:nvSpPr>
        <p:spPr bwMode="auto">
          <a:xfrm>
            <a:off x="383750" y="6138862"/>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568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10"/>
          <p:cNvSpPr txBox="1">
            <a:spLocks noChangeArrowheads="1"/>
          </p:cNvSpPr>
          <p:nvPr/>
        </p:nvSpPr>
        <p:spPr bwMode="auto">
          <a:xfrm>
            <a:off x="7688262" y="6254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4" name="内容占位符 2"/>
          <p:cNvSpPr txBox="1">
            <a:spLocks/>
          </p:cNvSpPr>
          <p:nvPr/>
        </p:nvSpPr>
        <p:spPr>
          <a:xfrm>
            <a:off x="1066800" y="4919662"/>
            <a:ext cx="737393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الخصائص الفيزيائية للمثير ( اللون – الشكل – الحجم – الشدة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内容占位符 2"/>
          <p:cNvSpPr txBox="1">
            <a:spLocks noChangeArrowheads="1"/>
          </p:cNvSpPr>
          <p:nvPr/>
        </p:nvSpPr>
        <p:spPr bwMode="auto">
          <a:xfrm>
            <a:off x="486032" y="6134100"/>
            <a:ext cx="7457819"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الجدة و الحداثة و الغرابة في المثيرات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Rectangle 25"/>
          <p:cNvSpPr/>
          <p:nvPr/>
        </p:nvSpPr>
        <p:spPr>
          <a:xfrm>
            <a:off x="4213807" y="3713162"/>
            <a:ext cx="4930193"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بالمثير او الموقف </a:t>
            </a:r>
          </a:p>
        </p:txBody>
      </p:sp>
    </p:spTree>
    <p:extLst>
      <p:ext uri="{BB962C8B-B14F-4D97-AF65-F5344CB8AC3E}">
        <p14:creationId xmlns:p14="http://schemas.microsoft.com/office/powerpoint/2010/main" xmlns="" val="389307741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2000"/>
                                        <p:tgtEl>
                                          <p:spTgt spid="1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heel(1)">
                                      <p:cBhvr>
                                        <p:cTn id="58" dur="2000"/>
                                        <p:tgtEl>
                                          <p:spTgt spid="23"/>
                                        </p:tgtEl>
                                      </p:cBhvr>
                                    </p:animEffect>
                                  </p:childTnLst>
                                </p:cTn>
                              </p:par>
                            </p:childTnLst>
                          </p:cTn>
                        </p:par>
                        <p:par>
                          <p:cTn id="59" fill="hold">
                            <p:stCondLst>
                              <p:cond delay="2000"/>
                            </p:stCondLst>
                            <p:childTnLst>
                              <p:par>
                                <p:cTn id="60" presetID="16" presetClass="entr" presetSubtype="2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par>
                          <p:cTn id="63" fill="hold">
                            <p:stCondLst>
                              <p:cond delay="2500"/>
                            </p:stCondLst>
                            <p:childTnLst>
                              <p:par>
                                <p:cTn id="64" presetID="16" presetClass="entr" presetSubtype="2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18" grpId="0" animBg="1"/>
      <p:bldP spid="20" grpId="0"/>
      <p:bldP spid="21" grpId="0" animBg="1"/>
      <p:bldP spid="23" grpId="0"/>
      <p:bldP spid="24" grpId="0"/>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smtClean="0">
                <a:solidFill>
                  <a:schemeClr val="bg1"/>
                </a:solidFill>
              </a:rPr>
              <a:t>كيف </a:t>
            </a:r>
            <a:r>
              <a:rPr lang="ar-EG" altLang="zh-CN" sz="4400" b="1" dirty="0">
                <a:solidFill>
                  <a:schemeClr val="bg1"/>
                </a:solidFill>
              </a:rPr>
              <a:t>يتعلم الانسان ( فصي الدماغ)</a:t>
            </a:r>
            <a:endParaRPr lang="ar-EG" altLang="en-US" sz="4400" b="1" dirty="0">
              <a:solidFill>
                <a:schemeClr val="bg1"/>
              </a:solidFill>
            </a:endParaRPr>
          </a:p>
        </p:txBody>
      </p:sp>
    </p:spTree>
    <p:extLst>
      <p:ext uri="{BB962C8B-B14F-4D97-AF65-F5344CB8AC3E}">
        <p14:creationId xmlns:p14="http://schemas.microsoft.com/office/powerpoint/2010/main" xmlns="" val="10129870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762000" y="2949575"/>
            <a:ext cx="7660114" cy="1165225"/>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864025" y="2959100"/>
            <a:ext cx="7373937" cy="10357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نعلم أن الفص الأيمن يتحكم في الجزء الأيسر من الجسم والفص الأيسر يتحكم في الجزء الأيمن</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096000" y="304800"/>
            <a:ext cx="3048000"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معلومة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17848356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5410199" y="15017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4829174" y="27305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5346147" y="15113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التناسق</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4814058" y="27257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الالوان</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4213807" y="304800"/>
            <a:ext cx="493019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بالفرد </a:t>
            </a:r>
          </a:p>
        </p:txBody>
      </p:sp>
      <p:sp>
        <p:nvSpPr>
          <p:cNvPr id="26" name="Rectangle 25"/>
          <p:cNvSpPr/>
          <p:nvPr/>
        </p:nvSpPr>
        <p:spPr>
          <a:xfrm>
            <a:off x="4213807" y="3713162"/>
            <a:ext cx="493019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وظائف الفص الايسر</a:t>
            </a:r>
          </a:p>
        </p:txBody>
      </p:sp>
      <p:sp>
        <p:nvSpPr>
          <p:cNvPr id="27" name="圆角矩形 4"/>
          <p:cNvSpPr>
            <a:spLocks noChangeArrowheads="1"/>
          </p:cNvSpPr>
          <p:nvPr/>
        </p:nvSpPr>
        <p:spPr bwMode="auto">
          <a:xfrm>
            <a:off x="900941" y="15017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3567942"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5"/>
          <p:cNvSpPr txBox="1">
            <a:spLocks noChangeArrowheads="1"/>
          </p:cNvSpPr>
          <p:nvPr/>
        </p:nvSpPr>
        <p:spPr bwMode="auto">
          <a:xfrm>
            <a:off x="3788604"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圆角矩形 8"/>
          <p:cNvSpPr>
            <a:spLocks noChangeArrowheads="1"/>
          </p:cNvSpPr>
          <p:nvPr/>
        </p:nvSpPr>
        <p:spPr bwMode="auto">
          <a:xfrm>
            <a:off x="319916" y="27305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1"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2958342"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10"/>
          <p:cNvSpPr txBox="1">
            <a:spLocks noChangeArrowheads="1"/>
          </p:cNvSpPr>
          <p:nvPr/>
        </p:nvSpPr>
        <p:spPr bwMode="auto">
          <a:xfrm>
            <a:off x="3179004"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内容占位符 2"/>
          <p:cNvSpPr txBox="1">
            <a:spLocks/>
          </p:cNvSpPr>
          <p:nvPr/>
        </p:nvSpPr>
        <p:spPr>
          <a:xfrm>
            <a:off x="836889" y="15113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الخيال</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304800" y="27257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احلام اليقظة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4"/>
          <p:cNvSpPr>
            <a:spLocks noChangeArrowheads="1"/>
          </p:cNvSpPr>
          <p:nvPr/>
        </p:nvSpPr>
        <p:spPr bwMode="auto">
          <a:xfrm>
            <a:off x="5410199" y="48545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441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5"/>
          <p:cNvSpPr txBox="1">
            <a:spLocks noChangeArrowheads="1"/>
          </p:cNvSpPr>
          <p:nvPr/>
        </p:nvSpPr>
        <p:spPr bwMode="auto">
          <a:xfrm>
            <a:off x="8297862" y="4970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38" name="圆角矩形 8"/>
          <p:cNvSpPr>
            <a:spLocks noChangeArrowheads="1"/>
          </p:cNvSpPr>
          <p:nvPr/>
        </p:nvSpPr>
        <p:spPr bwMode="auto">
          <a:xfrm>
            <a:off x="4829174" y="60833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9"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56340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Box 10"/>
          <p:cNvSpPr txBox="1">
            <a:spLocks noChangeArrowheads="1"/>
          </p:cNvSpPr>
          <p:nvPr/>
        </p:nvSpPr>
        <p:spPr bwMode="auto">
          <a:xfrm>
            <a:off x="7688262" y="61991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41" name="内容占位符 2"/>
          <p:cNvSpPr txBox="1">
            <a:spLocks/>
          </p:cNvSpPr>
          <p:nvPr/>
        </p:nvSpPr>
        <p:spPr>
          <a:xfrm>
            <a:off x="5346147" y="48641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الكلمات</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 name="内容占位符 2"/>
          <p:cNvSpPr txBox="1">
            <a:spLocks noChangeArrowheads="1"/>
          </p:cNvSpPr>
          <p:nvPr/>
        </p:nvSpPr>
        <p:spPr bwMode="auto">
          <a:xfrm>
            <a:off x="4814058" y="60785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المنطق</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3" name="圆角矩形 4"/>
          <p:cNvSpPr>
            <a:spLocks noChangeArrowheads="1"/>
          </p:cNvSpPr>
          <p:nvPr/>
        </p:nvSpPr>
        <p:spPr bwMode="auto">
          <a:xfrm>
            <a:off x="900941" y="48545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3567942" y="441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Box 5"/>
          <p:cNvSpPr txBox="1">
            <a:spLocks noChangeArrowheads="1"/>
          </p:cNvSpPr>
          <p:nvPr/>
        </p:nvSpPr>
        <p:spPr bwMode="auto">
          <a:xfrm>
            <a:off x="3788604" y="4970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6" name="圆角矩形 8"/>
          <p:cNvSpPr>
            <a:spLocks noChangeArrowheads="1"/>
          </p:cNvSpPr>
          <p:nvPr/>
        </p:nvSpPr>
        <p:spPr bwMode="auto">
          <a:xfrm>
            <a:off x="319916" y="60833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2958342" y="56340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extBox 10"/>
          <p:cNvSpPr txBox="1">
            <a:spLocks noChangeArrowheads="1"/>
          </p:cNvSpPr>
          <p:nvPr/>
        </p:nvSpPr>
        <p:spPr bwMode="auto">
          <a:xfrm>
            <a:off x="3179004" y="61991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9" name="内容占位符 2"/>
          <p:cNvSpPr txBox="1">
            <a:spLocks/>
          </p:cNvSpPr>
          <p:nvPr/>
        </p:nvSpPr>
        <p:spPr>
          <a:xfrm>
            <a:off x="836889" y="48641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التحليل</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0" name="内容占位符 2"/>
          <p:cNvSpPr txBox="1">
            <a:spLocks noChangeArrowheads="1"/>
          </p:cNvSpPr>
          <p:nvPr/>
        </p:nvSpPr>
        <p:spPr bwMode="auto">
          <a:xfrm>
            <a:off x="304800" y="60785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الترتيب</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19384071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500"/>
                                        <p:tgtEl>
                                          <p:spTgt spid="3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par>
                                <p:cTn id="58" presetID="16" presetClass="entr" presetSubtype="21"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par>
                                <p:cTn id="67" presetID="16" presetClass="entr" presetSubtype="2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arn(inVertical)">
                                      <p:cBhvr>
                                        <p:cTn id="75" dur="500"/>
                                        <p:tgtEl>
                                          <p:spTgt spid="4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arn(inVertical)">
                                      <p:cBhvr>
                                        <p:cTn id="78" dur="500"/>
                                        <p:tgtEl>
                                          <p:spTgt spid="4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barn(inVertical)">
                                      <p:cBhvr>
                                        <p:cTn id="81" dur="500"/>
                                        <p:tgtEl>
                                          <p:spTgt spid="43"/>
                                        </p:tgtEl>
                                      </p:cBhvr>
                                    </p:animEffect>
                                  </p:childTnLst>
                                </p:cTn>
                              </p:par>
                              <p:par>
                                <p:cTn id="82" presetID="16" presetClass="entr" presetSubtype="21"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arn(inVertical)">
                                      <p:cBhvr>
                                        <p:cTn id="84" dur="500"/>
                                        <p:tgtEl>
                                          <p:spTgt spid="4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arn(inVertical)">
                                      <p:cBhvr>
                                        <p:cTn id="90" dur="500"/>
                                        <p:tgtEl>
                                          <p:spTgt spid="46"/>
                                        </p:tgtEl>
                                      </p:cBhvr>
                                    </p:animEffect>
                                  </p:childTnLst>
                                </p:cTn>
                              </p:par>
                              <p:par>
                                <p:cTn id="91" presetID="16" presetClass="entr" presetSubtype="21"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inVertical)">
                                      <p:cBhvr>
                                        <p:cTn id="96" dur="500"/>
                                        <p:tgtEl>
                                          <p:spTgt spid="48"/>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arn(inVertical)">
                                      <p:cBhvr>
                                        <p:cTn id="99" dur="500"/>
                                        <p:tgtEl>
                                          <p:spTgt spid="4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arn(inVertical)">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animBg="1"/>
      <p:bldP spid="32" grpId="0"/>
      <p:bldP spid="33" grpId="0"/>
      <p:bldP spid="34" grpId="0"/>
      <p:bldP spid="35" grpId="0" animBg="1"/>
      <p:bldP spid="37" grpId="0"/>
      <p:bldP spid="38" grpId="0" animBg="1"/>
      <p:bldP spid="40" grpId="0"/>
      <p:bldP spid="41" grpId="0"/>
      <p:bldP spid="42" grpId="0"/>
      <p:bldP spid="43" grpId="0" animBg="1"/>
      <p:bldP spid="45" grpId="0"/>
      <p:bldP spid="46" grpId="0" animBg="1"/>
      <p:bldP spid="48" grpId="0"/>
      <p:bldP spid="49" grpId="0"/>
      <p:bldP spid="5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الأيسر يفضلون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يفضلون الشرح اللفظي اللغوي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يستخدمون اللغة والتركيز</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يعالجون المعلومات بالتتالي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9933630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خصائص من يستخدمون النصف الأيمن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يفضلون الشرح العملي المرئي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يستخدمون الصور العقلية </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يعالجون المعلومات بطريقة كلية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59740395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752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الكلمات</a:t>
            </a:r>
            <a:endParaRPr lang="ar-EG" dirty="0"/>
          </a:p>
        </p:txBody>
      </p:sp>
      <p:sp>
        <p:nvSpPr>
          <p:cNvPr id="4" name="Hexagon 3"/>
          <p:cNvSpPr/>
          <p:nvPr/>
        </p:nvSpPr>
        <p:spPr>
          <a:xfrm>
            <a:off x="4953000" y="3657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الأرقام</a:t>
            </a:r>
            <a:endParaRPr lang="ar-EG" dirty="0"/>
          </a:p>
        </p:txBody>
      </p:sp>
      <p:sp>
        <p:nvSpPr>
          <p:cNvPr id="5" name="Hexagon 4"/>
          <p:cNvSpPr/>
          <p:nvPr/>
        </p:nvSpPr>
        <p:spPr>
          <a:xfrm>
            <a:off x="1752600" y="1752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التحليل</a:t>
            </a:r>
            <a:endParaRPr lang="ar-EG" dirty="0"/>
          </a:p>
        </p:txBody>
      </p:sp>
      <p:sp>
        <p:nvSpPr>
          <p:cNvPr id="6" name="Hexagon 5"/>
          <p:cNvSpPr/>
          <p:nvPr/>
        </p:nvSpPr>
        <p:spPr>
          <a:xfrm>
            <a:off x="1752600" y="3657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الترتيب</a:t>
            </a:r>
            <a:endParaRPr lang="ar-EG" dirty="0"/>
          </a:p>
        </p:txBody>
      </p:sp>
      <p:sp>
        <p:nvSpPr>
          <p:cNvPr id="7" name="Hexagon 6"/>
          <p:cNvSpPr/>
          <p:nvPr/>
        </p:nvSpPr>
        <p:spPr>
          <a:xfrm>
            <a:off x="3352800" y="26670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المنطق</a:t>
            </a:r>
            <a:endParaRPr lang="ar-EG" dirty="0"/>
          </a:p>
        </p:txBody>
      </p:sp>
      <p:sp>
        <p:nvSpPr>
          <p:cNvPr id="8" name="Rounded Rectangle 7"/>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الأيسر يفضلون </a:t>
            </a:r>
            <a:endParaRPr lang="ar-EG" sz="3600" dirty="0">
              <a:latin typeface="Sakkal Majalla" pitchFamily="2" charset="-78"/>
              <a:cs typeface="Sakkal Majalla" pitchFamily="2" charset="-78"/>
            </a:endParaRPr>
          </a:p>
        </p:txBody>
      </p:sp>
    </p:spTree>
    <p:extLst>
      <p:ext uri="{BB962C8B-B14F-4D97-AF65-F5344CB8AC3E}">
        <p14:creationId xmlns:p14="http://schemas.microsoft.com/office/powerpoint/2010/main" xmlns="" val="339007099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كيف يعمل العقل البشري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038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justLow"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يميل عقلنا البشري إلى تحويل كل ما يتعامل معه إلى مجموعة من </a:t>
            </a:r>
            <a:r>
              <a:rPr lang="ar-EG" sz="2800" b="1" dirty="0" smtClean="0">
                <a:solidFill>
                  <a:srgbClr val="FFFFFF"/>
                </a:solidFill>
                <a:latin typeface="Simplified Arabic" pitchFamily="18" charset="-78"/>
                <a:cs typeface="Simplified Arabic" pitchFamily="18" charset="-78"/>
              </a:rPr>
              <a:t>الأنماط التي </a:t>
            </a:r>
            <a:r>
              <a:rPr lang="ar-EG" sz="2800" b="1" dirty="0">
                <a:solidFill>
                  <a:srgbClr val="FFFFFF"/>
                </a:solidFill>
                <a:latin typeface="Simplified Arabic" pitchFamily="18" charset="-78"/>
                <a:cs typeface="Simplified Arabic" pitchFamily="18" charset="-78"/>
              </a:rPr>
              <a:t>تمثل له منطقا مقبولا خلال تعامله معها، لاحظ كيف يستطيع عقلك إيجاد النغمات التي تعجبه خلال مقطوعة موسيقية</a:t>
            </a:r>
            <a:r>
              <a:rPr lang="ar-EG" sz="2800" b="1" dirty="0" smtClean="0">
                <a:solidFill>
                  <a:srgbClr val="FFFFFF"/>
                </a:solidFill>
                <a:latin typeface="Simplified Arabic" pitchFamily="18" charset="-78"/>
                <a:cs typeface="Simplified Arabic" pitchFamily="18" charset="-78"/>
              </a:rPr>
              <a:t>،</a:t>
            </a:r>
            <a:br>
              <a:rPr lang="ar-EG" sz="2800" b="1" dirty="0" smtClean="0">
                <a:solidFill>
                  <a:srgbClr val="FFFFFF"/>
                </a:solidFill>
                <a:latin typeface="Simplified Arabic" pitchFamily="18" charset="-78"/>
                <a:cs typeface="Simplified Arabic" pitchFamily="18" charset="-78"/>
              </a:rPr>
            </a:br>
            <a:r>
              <a:rPr lang="ar-EG" sz="2800" b="1" dirty="0" smtClean="0">
                <a:solidFill>
                  <a:srgbClr val="FFFFFF"/>
                </a:solidFill>
                <a:latin typeface="Simplified Arabic" pitchFamily="18" charset="-78"/>
                <a:cs typeface="Simplified Arabic" pitchFamily="18" charset="-78"/>
              </a:rPr>
              <a:t>أو </a:t>
            </a:r>
            <a:r>
              <a:rPr lang="ar-EG" sz="2800" b="1" dirty="0">
                <a:solidFill>
                  <a:srgbClr val="FFFFFF"/>
                </a:solidFill>
                <a:latin typeface="Simplified Arabic" pitchFamily="18" charset="-78"/>
                <a:cs typeface="Simplified Arabic" pitchFamily="18" charset="-78"/>
              </a:rPr>
              <a:t>كيف يقوم بالتعامل مع الصور وتركيباتها، وهو يقوم بذلك تلقائيا </a:t>
            </a:r>
            <a:endParaRPr lang="ar-EG" sz="2800" b="1" dirty="0" smtClean="0">
              <a:solidFill>
                <a:srgbClr val="FFFFFF"/>
              </a:solidFill>
              <a:latin typeface="Simplified Arabic" pitchFamily="18" charset="-78"/>
              <a:cs typeface="Simplified Arabic" pitchFamily="18" charset="-78"/>
            </a:endParaRPr>
          </a:p>
          <a:p>
            <a:pPr algn="ctr" defTabSz="407571" rtl="1" eaLnBrk="1" fontAlgn="base" hangingPunct="0">
              <a:lnSpc>
                <a:spcPct val="93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ليوجد </a:t>
            </a:r>
            <a:r>
              <a:rPr lang="ar-EG" sz="2800" b="1" dirty="0">
                <a:solidFill>
                  <a:srgbClr val="FFFFFF"/>
                </a:solidFill>
                <a:latin typeface="Simplified Arabic" pitchFamily="18" charset="-78"/>
                <a:cs typeface="Simplified Arabic" pitchFamily="18" charset="-78"/>
              </a:rPr>
              <a:t>متعة ما في ما يتعامل معه</a:t>
            </a:r>
            <a:endParaRPr lang="en-US" sz="2800" b="1" dirty="0">
              <a:solidFill>
                <a:srgbClr val="FFFFFF"/>
              </a:solidFill>
              <a:latin typeface="Simplified Arabic" pitchFamily="18" charset="-78"/>
              <a:cs typeface="Simplified Arabic" pitchFamily="18" charset="-78"/>
            </a:endParaRPr>
          </a:p>
        </p:txBody>
      </p:sp>
      <p:pic>
        <p:nvPicPr>
          <p:cNvPr id="8499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4651" y="1600199"/>
            <a:ext cx="3657600" cy="21336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71504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wheel(1)">
                                      <p:cBhvr>
                                        <p:cTn id="7" dur="2000"/>
                                        <p:tgtEl>
                                          <p:spTgt spid="849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752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التناسق</a:t>
            </a:r>
            <a:endParaRPr lang="ar-EG" dirty="0"/>
          </a:p>
        </p:txBody>
      </p:sp>
      <p:sp>
        <p:nvSpPr>
          <p:cNvPr id="4" name="Hexagon 3"/>
          <p:cNvSpPr/>
          <p:nvPr/>
        </p:nvSpPr>
        <p:spPr>
          <a:xfrm>
            <a:off x="4953000" y="3657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الألوان</a:t>
            </a:r>
            <a:endParaRPr lang="ar-EG" dirty="0"/>
          </a:p>
        </p:txBody>
      </p:sp>
      <p:sp>
        <p:nvSpPr>
          <p:cNvPr id="5" name="Hexagon 4"/>
          <p:cNvSpPr/>
          <p:nvPr/>
        </p:nvSpPr>
        <p:spPr>
          <a:xfrm>
            <a:off x="1752600" y="1752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أحلام اليقظة</a:t>
            </a:r>
            <a:endParaRPr lang="ar-EG" dirty="0"/>
          </a:p>
        </p:txBody>
      </p:sp>
      <p:sp>
        <p:nvSpPr>
          <p:cNvPr id="6" name="Hexagon 5"/>
          <p:cNvSpPr/>
          <p:nvPr/>
        </p:nvSpPr>
        <p:spPr>
          <a:xfrm>
            <a:off x="1752600" y="3657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الأبعاد</a:t>
            </a:r>
            <a:endParaRPr lang="ar-EG" dirty="0"/>
          </a:p>
        </p:txBody>
      </p:sp>
      <p:sp>
        <p:nvSpPr>
          <p:cNvPr id="7" name="Hexagon 6"/>
          <p:cNvSpPr/>
          <p:nvPr/>
        </p:nvSpPr>
        <p:spPr>
          <a:xfrm>
            <a:off x="3352800" y="26670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الخيال</a:t>
            </a:r>
            <a:endParaRPr lang="ar-EG" dirty="0"/>
          </a:p>
        </p:txBody>
      </p:sp>
      <p:sp>
        <p:nvSpPr>
          <p:cNvPr id="8" name="Rounded Rectangle 7"/>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الأيمن يفضلون</a:t>
            </a:r>
            <a:endParaRPr lang="ar-EG" sz="3600" dirty="0">
              <a:latin typeface="Sakkal Majalla" pitchFamily="2" charset="-78"/>
              <a:cs typeface="Sakkal Majalla" pitchFamily="2" charset="-78"/>
            </a:endParaRPr>
          </a:p>
        </p:txBody>
      </p:sp>
    </p:spTree>
    <p:extLst>
      <p:ext uri="{BB962C8B-B14F-4D97-AF65-F5344CB8AC3E}">
        <p14:creationId xmlns:p14="http://schemas.microsoft.com/office/powerpoint/2010/main" xmlns="" val="16371818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تمارين فصى الدماغ </a:t>
            </a:r>
          </a:p>
        </p:txBody>
      </p:sp>
    </p:spTree>
    <p:extLst>
      <p:ext uri="{BB962C8B-B14F-4D97-AF65-F5344CB8AC3E}">
        <p14:creationId xmlns:p14="http://schemas.microsoft.com/office/powerpoint/2010/main" xmlns="" val="17579884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052" name="Rectangle 4" descr="نسيج زهري"/>
          <p:cNvSpPr>
            <a:spLocks noChangeArrowheads="1"/>
          </p:cNvSpPr>
          <p:nvPr/>
        </p:nvSpPr>
        <p:spPr bwMode="auto">
          <a:xfrm>
            <a:off x="4500563" y="2525713"/>
            <a:ext cx="4103687" cy="287020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rtl="1"/>
            <a:r>
              <a:rPr lang="en-US" dirty="0"/>
              <a:t/>
            </a:r>
            <a:br>
              <a:rPr lang="en-US" dirty="0"/>
            </a:br>
            <a:r>
              <a:rPr lang="ar-SA" sz="2400" b="1" dirty="0">
                <a:solidFill>
                  <a:srgbClr val="FF0000"/>
                </a:solidFill>
                <a:cs typeface="PT Bold Heading" pitchFamily="2" charset="-78"/>
              </a:rPr>
              <a:t>تمارين فصي الدماغ  الأول :</a:t>
            </a:r>
            <a:endParaRPr lang="en-US" sz="2400" b="1" dirty="0">
              <a:solidFill>
                <a:srgbClr val="FF0000"/>
              </a:solidFill>
              <a:cs typeface="PT Bold Heading" pitchFamily="2" charset="-78"/>
            </a:endParaRPr>
          </a:p>
          <a:p>
            <a:pPr algn="r" rtl="1"/>
            <a:r>
              <a:rPr lang="en-US" sz="2400" b="1" dirty="0">
                <a:cs typeface="PT Bold Heading" pitchFamily="2" charset="-78"/>
              </a:rPr>
              <a:t/>
            </a:r>
            <a:br>
              <a:rPr lang="en-US" sz="2400" b="1" dirty="0">
                <a:cs typeface="PT Bold Heading" pitchFamily="2" charset="-78"/>
              </a:rPr>
            </a:br>
            <a:r>
              <a:rPr lang="ar-SA" sz="2400" b="1" dirty="0">
                <a:cs typeface="PT Bold Heading" pitchFamily="2" charset="-78"/>
              </a:rPr>
              <a:t>رسم دائرتين في الهواء</a:t>
            </a:r>
            <a:r>
              <a:rPr lang="en-US" sz="2400" b="1" dirty="0">
                <a:cs typeface="PT Bold Heading" pitchFamily="2" charset="-78"/>
              </a:rPr>
              <a:t> – </a:t>
            </a:r>
            <a:r>
              <a:rPr lang="ar-SA" sz="2400" b="1" dirty="0">
                <a:cs typeface="PT Bold Heading" pitchFamily="2" charset="-78"/>
              </a:rPr>
              <a:t>أو على سبورة </a:t>
            </a:r>
          </a:p>
          <a:p>
            <a:pPr algn="r" rtl="1"/>
            <a:r>
              <a:rPr lang="ar-SA" sz="2400" b="1" dirty="0">
                <a:cs typeface="PT Bold Heading" pitchFamily="2" charset="-78"/>
              </a:rPr>
              <a:t>كما في الصورة – لمدة دقيقة لكل جهة</a:t>
            </a:r>
            <a:r>
              <a:rPr lang="en-US" sz="2400" b="1" dirty="0">
                <a:cs typeface="PT Bold Heading" pitchFamily="2" charset="-78"/>
              </a:rPr>
              <a:t/>
            </a:r>
            <a:br>
              <a:rPr lang="en-US" sz="2400" b="1" dirty="0">
                <a:cs typeface="PT Bold Heading" pitchFamily="2" charset="-78"/>
              </a:rPr>
            </a:br>
            <a:endParaRPr lang="en-US" dirty="0"/>
          </a:p>
        </p:txBody>
      </p:sp>
      <p:pic>
        <p:nvPicPr>
          <p:cNvPr id="2053" name="Picture 5"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1484313"/>
            <a:ext cx="3419475" cy="5084762"/>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054" name="Rectangle 6"/>
          <p:cNvSpPr>
            <a:spLocks noChangeArrowheads="1"/>
          </p:cNvSpPr>
          <p:nvPr/>
        </p:nvSpPr>
        <p:spPr bwMode="auto">
          <a:xfrm>
            <a:off x="2743200" y="188913"/>
            <a:ext cx="6400800" cy="519112"/>
          </a:xfrm>
          <a:prstGeom prst="rect">
            <a:avLst/>
          </a:prstGeom>
          <a:ln/>
          <a:extLst/>
        </p:spPr>
        <p:style>
          <a:lnRef idx="3">
            <a:schemeClr val="lt1"/>
          </a:lnRef>
          <a:fillRef idx="1">
            <a:schemeClr val="accent5"/>
          </a:fillRef>
          <a:effectRef idx="1">
            <a:schemeClr val="accent5"/>
          </a:effectRef>
          <a:fontRef idx="minor">
            <a:schemeClr val="lt1"/>
          </a:fontRef>
        </p:style>
        <p:txBody>
          <a:bodyPr wrap="square" anchor="ctr">
            <a:spAutoFit/>
          </a:bodyPr>
          <a:lstStyle/>
          <a:p>
            <a:pPr algn="r" rtl="1"/>
            <a:r>
              <a:rPr lang="ar-SA" sz="2800" dirty="0">
                <a:cs typeface="PT Bold Heading" pitchFamily="2" charset="-78"/>
              </a:rPr>
              <a:t>تمارين فصي الدماغ ( مجموعة تمارين</a:t>
            </a:r>
            <a:r>
              <a:rPr lang="en-US" sz="2800" dirty="0">
                <a:cs typeface="PT Bold Heading" pitchFamily="2" charset="-78"/>
              </a:rPr>
              <a:t> (</a:t>
            </a:r>
            <a:r>
              <a:rPr lang="ar-SA" sz="2800" dirty="0">
                <a:cs typeface="PT Bold Heading" pitchFamily="2" charset="-78"/>
              </a:rPr>
              <a:t>تمارين اللياقة الذهنية </a:t>
            </a:r>
            <a:endParaRPr lang="en-US" sz="2800" dirty="0">
              <a:cs typeface="PT Bold Heading" pitchFamily="2" charset="-78"/>
            </a:endParaRPr>
          </a:p>
        </p:txBody>
      </p:sp>
    </p:spTree>
    <p:extLst>
      <p:ext uri="{BB962C8B-B14F-4D97-AF65-F5344CB8AC3E}">
        <p14:creationId xmlns:p14="http://schemas.microsoft.com/office/powerpoint/2010/main" xmlns="" val="18194366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2" descr="نسيج زهري"/>
          <p:cNvSpPr>
            <a:spLocks noChangeArrowheads="1"/>
          </p:cNvSpPr>
          <p:nvPr/>
        </p:nvSpPr>
        <p:spPr bwMode="auto">
          <a:xfrm>
            <a:off x="4932363" y="1341438"/>
            <a:ext cx="3238500" cy="213995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a:r>
              <a:rPr lang="en-US" dirty="0"/>
              <a:t/>
            </a:r>
            <a:br>
              <a:rPr lang="en-US" dirty="0"/>
            </a:br>
            <a:r>
              <a:rPr lang="ar-SA" sz="2400" b="1" dirty="0">
                <a:solidFill>
                  <a:srgbClr val="FF0000"/>
                </a:solidFill>
                <a:cs typeface="PT Bold Heading" pitchFamily="2" charset="-78"/>
              </a:rPr>
              <a:t>تمارين فصي الدماغ  الأول :</a:t>
            </a:r>
            <a:r>
              <a:rPr lang="en-US" sz="2400" b="1" dirty="0">
                <a:cs typeface="PT Bold Heading" pitchFamily="2" charset="-78"/>
              </a:rPr>
              <a:t/>
            </a:r>
            <a:br>
              <a:rPr lang="en-US" sz="2400" b="1" dirty="0">
                <a:cs typeface="PT Bold Heading" pitchFamily="2" charset="-78"/>
              </a:rPr>
            </a:br>
            <a:r>
              <a:rPr lang="ar-SA" sz="2400" b="1" dirty="0">
                <a:cs typeface="PT Bold Heading" pitchFamily="2" charset="-78"/>
              </a:rPr>
              <a:t>باتجاه متناظر</a:t>
            </a:r>
            <a:r>
              <a:rPr lang="en-US" sz="2400" b="1" dirty="0">
                <a:cs typeface="PT Bold Heading" pitchFamily="2" charset="-78"/>
              </a:rPr>
              <a:t> &amp; </a:t>
            </a:r>
            <a:r>
              <a:rPr lang="ar-SA" sz="2400" b="1" dirty="0">
                <a:cs typeface="PT Bold Heading" pitchFamily="2" charset="-78"/>
              </a:rPr>
              <a:t>متعاكس</a:t>
            </a:r>
            <a:r>
              <a:rPr lang="en-US" sz="2400" b="1" dirty="0">
                <a:cs typeface="PT Bold Heading" pitchFamily="2" charset="-78"/>
              </a:rPr>
              <a:t> </a:t>
            </a:r>
          </a:p>
          <a:p>
            <a:pPr algn="r"/>
            <a:r>
              <a:rPr lang="en-US" sz="2400" b="1" dirty="0">
                <a:cs typeface="PT Bold Heading" pitchFamily="2" charset="-78"/>
              </a:rPr>
              <a:t>&amp; </a:t>
            </a:r>
            <a:r>
              <a:rPr lang="ar-SA" sz="2400" b="1" dirty="0">
                <a:cs typeface="PT Bold Heading" pitchFamily="2" charset="-78"/>
              </a:rPr>
              <a:t>رسمة رقم 8 مائل بكل يد على حدة</a:t>
            </a:r>
            <a:r>
              <a:rPr lang="en-US" sz="2400" b="1" dirty="0">
                <a:cs typeface="PT Bold Heading" pitchFamily="2" charset="-78"/>
              </a:rPr>
              <a:t/>
            </a:r>
            <a:br>
              <a:rPr lang="en-US" sz="2400" b="1" dirty="0">
                <a:cs typeface="PT Bold Heading" pitchFamily="2" charset="-78"/>
              </a:rPr>
            </a:br>
            <a:endParaRPr lang="en-US" dirty="0"/>
          </a:p>
        </p:txBody>
      </p:sp>
      <p:sp>
        <p:nvSpPr>
          <p:cNvPr id="63492" name="Rectangle 4"/>
          <p:cNvSpPr>
            <a:spLocks noChangeArrowheads="1"/>
          </p:cNvSpPr>
          <p:nvPr/>
        </p:nvSpPr>
        <p:spPr bwMode="auto">
          <a:xfrm>
            <a:off x="4114800" y="188913"/>
            <a:ext cx="5029200" cy="519112"/>
          </a:xfrm>
          <a:prstGeom prst="rect">
            <a:avLst/>
          </a:prstGeom>
          <a:ln/>
          <a:extLst>
            <a:ext uri="{91240B29-F687-4F45-9708-019B960494DF}">
              <a14:hiddenLine xmlns:a14="http://schemas.microsoft.com/office/drawing/2010/main" xmlns="" w="9525">
                <a:solidFill>
                  <a:schemeClr val="tx1"/>
                </a:solidFill>
                <a:miter lim="800000"/>
                <a:headEnd/>
                <a:tailEnd/>
              </a14:hiddenLine>
            </a:ext>
          </a:extLst>
        </p:spPr>
        <p:style>
          <a:lnRef idx="3">
            <a:schemeClr val="lt1"/>
          </a:lnRef>
          <a:fillRef idx="1">
            <a:schemeClr val="accent5"/>
          </a:fillRef>
          <a:effectRef idx="1">
            <a:schemeClr val="accent5"/>
          </a:effectRef>
          <a:fontRef idx="minor">
            <a:schemeClr val="lt1"/>
          </a:fontRef>
        </p:style>
        <p:txBody>
          <a:bodyPr wrap="square" anchor="ctr">
            <a:spAutoFit/>
          </a:bodyPr>
          <a:lstStyle/>
          <a:p>
            <a:pPr algn="r" rtl="1"/>
            <a:r>
              <a:rPr lang="ar-SA" sz="2800">
                <a:solidFill>
                  <a:schemeClr val="lt1"/>
                </a:solidFill>
                <a:cs typeface="PT Bold Heading" pitchFamily="2" charset="-78"/>
              </a:rPr>
              <a:t>تمارين فصي الدماغ :</a:t>
            </a:r>
            <a:r>
              <a:rPr lang="en-US" sz="2800">
                <a:solidFill>
                  <a:schemeClr val="lt1"/>
                </a:solidFill>
                <a:cs typeface="PT Bold Heading" pitchFamily="2" charset="-78"/>
              </a:rPr>
              <a:t> </a:t>
            </a:r>
            <a:r>
              <a:rPr lang="ar-SA" sz="2800">
                <a:solidFill>
                  <a:schemeClr val="lt1"/>
                </a:solidFill>
                <a:cs typeface="PT Bold Heading" pitchFamily="2" charset="-78"/>
              </a:rPr>
              <a:t>تمارين اللياقة الذهنية </a:t>
            </a:r>
            <a:endParaRPr lang="en-US" sz="2800">
              <a:solidFill>
                <a:schemeClr val="lt1"/>
              </a:solidFill>
              <a:cs typeface="PT Bold Heading" pitchFamily="2" charset="-78"/>
            </a:endParaRPr>
          </a:p>
        </p:txBody>
      </p:sp>
      <p:sp>
        <p:nvSpPr>
          <p:cNvPr id="63494" name="Rectangle 6"/>
          <p:cNvSpPr>
            <a:spLocks noChangeArrowheads="1"/>
          </p:cNvSpPr>
          <p:nvPr/>
        </p:nvSpPr>
        <p:spPr bwMode="auto">
          <a:xfrm rot="16200000">
            <a:off x="2495550" y="754063"/>
            <a:ext cx="1008063" cy="1462087"/>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nvGrpSpPr>
          <p:cNvPr id="63500" name="Group 12"/>
          <p:cNvGrpSpPr>
            <a:grpSpLocks/>
          </p:cNvGrpSpPr>
          <p:nvPr/>
        </p:nvGrpSpPr>
        <p:grpSpPr bwMode="auto">
          <a:xfrm>
            <a:off x="395288" y="2636838"/>
            <a:ext cx="1800225" cy="3095625"/>
            <a:chOff x="204" y="1616"/>
            <a:chExt cx="1425" cy="2086"/>
          </a:xfrm>
        </p:grpSpPr>
        <p:pic>
          <p:nvPicPr>
            <p:cNvPr id="63495" name="Picture 7" descr="صورة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 y="1616"/>
              <a:ext cx="1425" cy="2086"/>
            </a:xfrm>
            <a:prstGeom prst="rect">
              <a:avLst/>
            </a:prstGeom>
            <a:noFill/>
            <a:extLst>
              <a:ext uri="{909E8E84-426E-40DD-AFC4-6F175D3DCCD1}">
                <a14:hiddenFill xmlns:a14="http://schemas.microsoft.com/office/drawing/2010/main" xmlns="">
                  <a:solidFill>
                    <a:srgbClr val="FFFFFF"/>
                  </a:solidFill>
                </a14:hiddenFill>
              </a:ext>
            </a:extLst>
          </p:spPr>
        </p:pic>
        <p:sp>
          <p:nvSpPr>
            <p:cNvPr id="63493" name="Rectangle 5"/>
            <p:cNvSpPr>
              <a:spLocks noChangeArrowheads="1"/>
            </p:cNvSpPr>
            <p:nvPr/>
          </p:nvSpPr>
          <p:spPr bwMode="auto">
            <a:xfrm rot="5400000">
              <a:off x="630" y="2365"/>
              <a:ext cx="636" cy="1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sp>
        <p:nvSpPr>
          <p:cNvPr id="63496" name="Rectangle 8" descr="نسيج زهري"/>
          <p:cNvSpPr>
            <a:spLocks noChangeArrowheads="1"/>
          </p:cNvSpPr>
          <p:nvPr/>
        </p:nvSpPr>
        <p:spPr bwMode="auto">
          <a:xfrm>
            <a:off x="5003800" y="4076700"/>
            <a:ext cx="3167063" cy="1590675"/>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rtl="1"/>
            <a:r>
              <a:rPr lang="ar-SA" sz="2400" b="1" dirty="0">
                <a:cs typeface="PT Bold Heading" pitchFamily="2" charset="-78"/>
              </a:rPr>
              <a:t>ملاحظة : </a:t>
            </a:r>
          </a:p>
          <a:p>
            <a:pPr algn="r" rtl="1"/>
            <a:r>
              <a:rPr lang="ar-SA" sz="2400" b="1" dirty="0">
                <a:cs typeface="PT Bold Heading" pitchFamily="2" charset="-78"/>
              </a:rPr>
              <a:t>هذا التمرين يوازن فصي الدماغ</a:t>
            </a:r>
          </a:p>
          <a:p>
            <a:pPr algn="r" rtl="1"/>
            <a:r>
              <a:rPr lang="ar-SA" sz="2400" b="1" dirty="0">
                <a:cs typeface="PT Bold Heading" pitchFamily="2" charset="-78"/>
              </a:rPr>
              <a:t> وهو رائع للأطفال أيضاً</a:t>
            </a:r>
            <a:r>
              <a:rPr lang="en-US" sz="2400" b="1" dirty="0">
                <a:cs typeface="PT Bold Heading" pitchFamily="2" charset="-78"/>
              </a:rPr>
              <a:t> </a:t>
            </a:r>
            <a:endParaRPr lang="en-US" dirty="0"/>
          </a:p>
        </p:txBody>
      </p:sp>
      <p:grpSp>
        <p:nvGrpSpPr>
          <p:cNvPr id="63499" name="Group 11"/>
          <p:cNvGrpSpPr>
            <a:grpSpLocks/>
          </p:cNvGrpSpPr>
          <p:nvPr/>
        </p:nvGrpSpPr>
        <p:grpSpPr bwMode="auto">
          <a:xfrm>
            <a:off x="2987675" y="2708275"/>
            <a:ext cx="1728788" cy="3024188"/>
            <a:chOff x="1701" y="1706"/>
            <a:chExt cx="1515" cy="2086"/>
          </a:xfrm>
        </p:grpSpPr>
        <p:pic>
          <p:nvPicPr>
            <p:cNvPr id="63497" name="Picture 9" descr="صورة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1" y="1706"/>
              <a:ext cx="1515" cy="2086"/>
            </a:xfrm>
            <a:prstGeom prst="rect">
              <a:avLst/>
            </a:prstGeom>
            <a:noFill/>
            <a:extLst>
              <a:ext uri="{909E8E84-426E-40DD-AFC4-6F175D3DCCD1}">
                <a14:hiddenFill xmlns:a14="http://schemas.microsoft.com/office/drawing/2010/main" xmlns="">
                  <a:solidFill>
                    <a:srgbClr val="FFFFFF"/>
                  </a:solidFill>
                </a14:hiddenFill>
              </a:ext>
            </a:extLst>
          </p:spPr>
        </p:pic>
        <p:sp>
          <p:nvSpPr>
            <p:cNvPr id="63498" name="Rectangle 10"/>
            <p:cNvSpPr>
              <a:spLocks noChangeArrowheads="1"/>
            </p:cNvSpPr>
            <p:nvPr/>
          </p:nvSpPr>
          <p:spPr bwMode="auto">
            <a:xfrm rot="-5148326">
              <a:off x="2192" y="2678"/>
              <a:ext cx="456" cy="1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spTree>
    <p:extLst>
      <p:ext uri="{BB962C8B-B14F-4D97-AF65-F5344CB8AC3E}">
        <p14:creationId xmlns:p14="http://schemas.microsoft.com/office/powerpoint/2010/main" xmlns="" val="14357617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6322"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SA" u="sng" dirty="0">
                <a:solidFill>
                  <a:srgbClr val="FF0000"/>
                </a:solidFill>
                <a:cs typeface="PT Bold Heading" pitchFamily="2" charset="-78"/>
              </a:rPr>
              <a:t>تمارين فصي الدماغ :التمرين الثاني</a:t>
            </a:r>
            <a:endParaRPr lang="en-US" u="sng" dirty="0">
              <a:solidFill>
                <a:srgbClr val="FF0000"/>
              </a:solidFill>
              <a:cs typeface="PT Bold Heading" pitchFamily="2" charset="-78"/>
            </a:endParaRPr>
          </a:p>
        </p:txBody>
      </p:sp>
      <p:sp>
        <p:nvSpPr>
          <p:cNvPr id="56324" name="Rectangle 4"/>
          <p:cNvSpPr>
            <a:spLocks noChangeArrowheads="1"/>
          </p:cNvSpPr>
          <p:nvPr/>
        </p:nvSpPr>
        <p:spPr bwMode="auto">
          <a:xfrm>
            <a:off x="1258888" y="1598613"/>
            <a:ext cx="7200900" cy="487680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spAutoFit/>
          </a:bodyPr>
          <a:lstStyle/>
          <a:p>
            <a:pPr algn="r"/>
            <a:r>
              <a:rPr lang="en-US" sz="2400" dirty="0">
                <a:cs typeface="PT Bold Heading" pitchFamily="2" charset="-78"/>
              </a:rPr>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كتابة عبارة على ورقة أو سبورة بطريقة متعاكسة </a:t>
            </a:r>
          </a:p>
          <a:p>
            <a:pPr algn="r"/>
            <a:r>
              <a:rPr lang="ar-SA" sz="2400" dirty="0">
                <a:cs typeface="PT Bold Heading" pitchFamily="2" charset="-78"/>
              </a:rPr>
              <a:t>طريقته سهلة جداً</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المهم أن تكتب باليد – غير المعتادة</a:t>
            </a:r>
            <a:r>
              <a:rPr lang="en-US" sz="2400" dirty="0">
                <a:cs typeface="PT Bold Heading" pitchFamily="2" charset="-78"/>
              </a:rPr>
              <a:t> – </a:t>
            </a:r>
            <a:r>
              <a:rPr lang="ar-SA" sz="2400" dirty="0">
                <a:cs typeface="PT Bold Heading" pitchFamily="2" charset="-78"/>
              </a:rPr>
              <a:t>باللاواعي</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بمعنى أن تترك اليد _ غير المعتادة – تمشي بدون تفكير بتناظر مع الأخرى</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ستفاجأ بهول نجاح التجربة</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وبمجرد تركيزك على اليدين تفسد عليك التجربة</a:t>
            </a:r>
            <a:endParaRPr lang="en-US" sz="2400" dirty="0">
              <a:cs typeface="PT Bold Heading" pitchFamily="2" charset="-78"/>
            </a:endParaRPr>
          </a:p>
        </p:txBody>
      </p:sp>
    </p:spTree>
    <p:extLst>
      <p:ext uri="{BB962C8B-B14F-4D97-AF65-F5344CB8AC3E}">
        <p14:creationId xmlns:p14="http://schemas.microsoft.com/office/powerpoint/2010/main" xmlns="" val="402009616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عوامل النسيان </a:t>
            </a:r>
            <a:endParaRPr lang="ar-EG" altLang="zh-CN" sz="4400" b="1" dirty="0" smtClean="0">
              <a:solidFill>
                <a:schemeClr val="bg1"/>
              </a:solidFill>
            </a:endParaRPr>
          </a:p>
          <a:p>
            <a:pPr marL="0" indent="0" algn="ctr" rtl="1">
              <a:buNone/>
            </a:pPr>
            <a:r>
              <a:rPr lang="ar-EG" altLang="zh-CN" sz="4400" b="1" dirty="0" smtClean="0">
                <a:solidFill>
                  <a:schemeClr val="bg1"/>
                </a:solidFill>
              </a:rPr>
              <a:t>ومهارات </a:t>
            </a:r>
            <a:r>
              <a:rPr lang="ar-EG" altLang="zh-CN" sz="4400" b="1" dirty="0">
                <a:solidFill>
                  <a:schemeClr val="bg1"/>
                </a:solidFill>
              </a:rPr>
              <a:t>تحسين الذاكرة</a:t>
            </a:r>
            <a:endParaRPr lang="ar-EG" altLang="en-US" sz="4400" b="1" dirty="0">
              <a:solidFill>
                <a:schemeClr val="bg1"/>
              </a:solidFill>
            </a:endParaRPr>
          </a:p>
        </p:txBody>
      </p:sp>
    </p:spTree>
    <p:extLst>
      <p:ext uri="{BB962C8B-B14F-4D97-AF65-F5344CB8AC3E}">
        <p14:creationId xmlns:p14="http://schemas.microsoft.com/office/powerpoint/2010/main" xmlns="" val="318203364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معنى النسيان</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800600"/>
            <a:ext cx="8331498" cy="15240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النسيان هو الجانب السلبي للتذكر،او هو الفشل في القدره على تذكر بعض الخبرات التي سبق تعلمها ان النسيان امر مفيد والنسيان يحدث لنا جميعاً ولكن بدرجات متفاوتة</a:t>
            </a:r>
            <a:endParaRPr lang="en-US" sz="2800" b="1" dirty="0">
              <a:solidFill>
                <a:srgbClr val="FFFFFF"/>
              </a:solidFill>
              <a:latin typeface="Simplified Arabic" pitchFamily="18" charset="-78"/>
              <a:cs typeface="Simplified Arabic" pitchFamily="18" charset="-78"/>
            </a:endParaRPr>
          </a:p>
        </p:txBody>
      </p:sp>
      <p:pic>
        <p:nvPicPr>
          <p:cNvPr id="1126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31701" y="1378586"/>
            <a:ext cx="5283500" cy="334581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224012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العوامل التي تؤثر في النسيان </a:t>
            </a:r>
          </a:p>
        </p:txBody>
      </p:sp>
    </p:spTree>
    <p:extLst>
      <p:ext uri="{BB962C8B-B14F-4D97-AF65-F5344CB8AC3E}">
        <p14:creationId xmlns:p14="http://schemas.microsoft.com/office/powerpoint/2010/main" xmlns="" val="9501757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2487919" y="663575"/>
            <a:ext cx="613696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22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779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2057400" y="1947862"/>
            <a:ext cx="598646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149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063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2533041" y="673100"/>
            <a:ext cx="590769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مرور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الزمن الطويل على الخبرات التي سبق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تعلمها</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2115483" y="1943100"/>
            <a:ext cx="58283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اختلاط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الخبرات المراد تذكرها بخبرات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اخرى</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圆角矩形 8"/>
          <p:cNvSpPr>
            <a:spLocks noChangeArrowheads="1"/>
          </p:cNvSpPr>
          <p:nvPr/>
        </p:nvSpPr>
        <p:spPr bwMode="auto">
          <a:xfrm>
            <a:off x="1692090" y="3395662"/>
            <a:ext cx="5510823"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626650" y="294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0"/>
          <p:cNvSpPr txBox="1">
            <a:spLocks noChangeArrowheads="1"/>
          </p:cNvSpPr>
          <p:nvPr/>
        </p:nvSpPr>
        <p:spPr bwMode="auto">
          <a:xfrm>
            <a:off x="6847312" y="35115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内容占位符 2"/>
          <p:cNvSpPr txBox="1">
            <a:spLocks noChangeArrowheads="1"/>
          </p:cNvSpPr>
          <p:nvPr/>
        </p:nvSpPr>
        <p:spPr bwMode="auto">
          <a:xfrm>
            <a:off x="1737613" y="3390900"/>
            <a:ext cx="53652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نتيجة تغيير اهتمام الشخص بالموضوع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圆角矩形 8"/>
          <p:cNvSpPr>
            <a:spLocks noChangeArrowheads="1"/>
          </p:cNvSpPr>
          <p:nvPr/>
        </p:nvSpPr>
        <p:spPr bwMode="auto">
          <a:xfrm>
            <a:off x="1260694" y="4843462"/>
            <a:ext cx="5101270"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5785700" y="43942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10"/>
          <p:cNvSpPr txBox="1">
            <a:spLocks noChangeArrowheads="1"/>
          </p:cNvSpPr>
          <p:nvPr/>
        </p:nvSpPr>
        <p:spPr bwMode="auto">
          <a:xfrm>
            <a:off x="6006362" y="49593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1295400" y="4838700"/>
            <a:ext cx="496655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غياب التدريب ونقص التعليم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8"/>
          <p:cNvSpPr>
            <a:spLocks noChangeArrowheads="1"/>
          </p:cNvSpPr>
          <p:nvPr/>
        </p:nvSpPr>
        <p:spPr bwMode="auto">
          <a:xfrm>
            <a:off x="304800" y="6011862"/>
            <a:ext cx="52162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4944750" y="5562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10"/>
          <p:cNvSpPr txBox="1">
            <a:spLocks noChangeArrowheads="1"/>
          </p:cNvSpPr>
          <p:nvPr/>
        </p:nvSpPr>
        <p:spPr bwMode="auto">
          <a:xfrm>
            <a:off x="5165412" y="6127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内容占位符 2"/>
          <p:cNvSpPr txBox="1">
            <a:spLocks noChangeArrowheads="1"/>
          </p:cNvSpPr>
          <p:nvPr/>
        </p:nvSpPr>
        <p:spPr bwMode="auto">
          <a:xfrm>
            <a:off x="342541" y="6007100"/>
            <a:ext cx="507846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عدم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الاستعمال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للخبره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السابقه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55331540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heel(1)">
                                      <p:cBhvr>
                                        <p:cTn id="55" dur="2000"/>
                                        <p:tgtEl>
                                          <p:spTgt spid="3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heel(1)">
                                      <p:cBhvr>
                                        <p:cTn id="58" dur="2000"/>
                                        <p:tgtEl>
                                          <p:spTgt spid="3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heel(1)">
                                      <p:cBhvr>
                                        <p:cTn id="69" dur="2000"/>
                                        <p:tgtEl>
                                          <p:spTgt spid="36"/>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heel(1)">
                                      <p:cBhvr>
                                        <p:cTn id="72" dur="2000"/>
                                        <p:tgtEl>
                                          <p:spTgt spid="37"/>
                                        </p:tgtEl>
                                      </p:cBhvr>
                                    </p:animEffect>
                                  </p:childTnLst>
                                </p:cTn>
                              </p:par>
                            </p:childTnLst>
                          </p:cTn>
                        </p:par>
                        <p:par>
                          <p:cTn id="73" fill="hold">
                            <p:stCondLst>
                              <p:cond delay="2000"/>
                            </p:stCondLst>
                            <p:childTnLst>
                              <p:par>
                                <p:cTn id="74" presetID="16" presetClass="entr" presetSubtype="21"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childTnLst>
                          </p:cTn>
                        </p:par>
                        <p:par>
                          <p:cTn id="77" fill="hold">
                            <p:stCondLst>
                              <p:cond delay="2500"/>
                            </p:stCondLst>
                            <p:childTnLst>
                              <p:par>
                                <p:cTn id="78" presetID="16" presetClass="entr" presetSubtype="21"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barn(inVertical)">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p:bldP spid="31" grpId="0" animBg="1"/>
      <p:bldP spid="33" grpId="0"/>
      <p:bldP spid="34" grpId="0"/>
      <p:bldP spid="35" grpId="0" animBg="1"/>
      <p:bldP spid="37" grpId="0"/>
      <p:bldP spid="3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طرق تحسين </a:t>
            </a:r>
            <a:r>
              <a:rPr lang="ar-EG" sz="3600" b="1" dirty="0" smtClean="0">
                <a:latin typeface="Simplified Arabic" pitchFamily="18" charset="-78"/>
                <a:cs typeface="Simplified Arabic" pitchFamily="18" charset="-78"/>
              </a:rPr>
              <a:t>الذاكره</a:t>
            </a:r>
            <a:endParaRPr lang="ar-EG" sz="36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302117784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2284207" y="2767005"/>
            <a:ext cx="428286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rtl="1">
              <a:buNone/>
            </a:pPr>
            <a:r>
              <a:rPr lang="ar-EG" altLang="zh-CN" sz="4400" b="1" dirty="0">
                <a:solidFill>
                  <a:schemeClr val="bg1"/>
                </a:solidFill>
              </a:rPr>
              <a:t>قدرات العقل البشري ؟</a:t>
            </a:r>
            <a:endParaRPr lang="ar-EG" altLang="en-US" sz="4400" b="1" dirty="0">
              <a:solidFill>
                <a:schemeClr val="bg1"/>
              </a:solidFill>
            </a:endParaRPr>
          </a:p>
        </p:txBody>
      </p:sp>
    </p:spTree>
    <p:extLst>
      <p:ext uri="{BB962C8B-B14F-4D97-AF65-F5344CB8AC3E}">
        <p14:creationId xmlns:p14="http://schemas.microsoft.com/office/powerpoint/2010/main" xmlns="" val="370443646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2487919" y="663575"/>
            <a:ext cx="613696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22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779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2057400" y="1947862"/>
            <a:ext cx="598646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149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063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2533041" y="673100"/>
            <a:ext cx="590769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العمل على تقوية الدافع للمعرفة الجديدة وتعلمها</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2115483" y="1943100"/>
            <a:ext cx="58283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تركيز الانتباه عند الادراك والمعرفة الاولى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圆角矩形 8"/>
          <p:cNvSpPr>
            <a:spLocks noChangeArrowheads="1"/>
          </p:cNvSpPr>
          <p:nvPr/>
        </p:nvSpPr>
        <p:spPr bwMode="auto">
          <a:xfrm>
            <a:off x="1692090" y="3395662"/>
            <a:ext cx="5510823"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626650" y="294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0"/>
          <p:cNvSpPr txBox="1">
            <a:spLocks noChangeArrowheads="1"/>
          </p:cNvSpPr>
          <p:nvPr/>
        </p:nvSpPr>
        <p:spPr bwMode="auto">
          <a:xfrm>
            <a:off x="6847312" y="35115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内容占位符 2"/>
          <p:cNvSpPr txBox="1">
            <a:spLocks noChangeArrowheads="1"/>
          </p:cNvSpPr>
          <p:nvPr/>
        </p:nvSpPr>
        <p:spPr bwMode="auto">
          <a:xfrm>
            <a:off x="1737613" y="3390900"/>
            <a:ext cx="53652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التخلص من الانفعالات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السلبية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圆角矩形 8"/>
          <p:cNvSpPr>
            <a:spLocks noChangeArrowheads="1"/>
          </p:cNvSpPr>
          <p:nvPr/>
        </p:nvSpPr>
        <p:spPr bwMode="auto">
          <a:xfrm>
            <a:off x="1260694" y="4716462"/>
            <a:ext cx="5101270"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5785700" y="42672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10"/>
          <p:cNvSpPr txBox="1">
            <a:spLocks noChangeArrowheads="1"/>
          </p:cNvSpPr>
          <p:nvPr/>
        </p:nvSpPr>
        <p:spPr bwMode="auto">
          <a:xfrm>
            <a:off x="6006362" y="48323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1295400" y="4711700"/>
            <a:ext cx="496655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التسميع الذاتي يساعد على التذكر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8"/>
          <p:cNvSpPr>
            <a:spLocks noChangeArrowheads="1"/>
          </p:cNvSpPr>
          <p:nvPr/>
        </p:nvSpPr>
        <p:spPr bwMode="auto">
          <a:xfrm>
            <a:off x="304800" y="6011862"/>
            <a:ext cx="52162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4944750" y="5562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10"/>
          <p:cNvSpPr txBox="1">
            <a:spLocks noChangeArrowheads="1"/>
          </p:cNvSpPr>
          <p:nvPr/>
        </p:nvSpPr>
        <p:spPr bwMode="auto">
          <a:xfrm>
            <a:off x="5165412" y="6127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内容占位符 2"/>
          <p:cNvSpPr txBox="1">
            <a:spLocks noChangeArrowheads="1"/>
          </p:cNvSpPr>
          <p:nvPr/>
        </p:nvSpPr>
        <p:spPr bwMode="auto">
          <a:xfrm>
            <a:off x="342541" y="6007100"/>
            <a:ext cx="507846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الاعتماد على اكثر من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حاسة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0219461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heel(1)">
                                      <p:cBhvr>
                                        <p:cTn id="55" dur="2000"/>
                                        <p:tgtEl>
                                          <p:spTgt spid="3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heel(1)">
                                      <p:cBhvr>
                                        <p:cTn id="58" dur="2000"/>
                                        <p:tgtEl>
                                          <p:spTgt spid="33"/>
                                        </p:tgtEl>
                                      </p:cBhvr>
                                    </p:animEffect>
                                  </p:childTnLst>
                                </p:cTn>
                              </p:par>
                            </p:childTnLst>
                          </p:cTn>
                        </p:par>
                        <p:par>
                          <p:cTn id="59" fill="hold">
                            <p:stCondLst>
                              <p:cond delay="2000"/>
                            </p:stCondLst>
                            <p:childTnLst>
                              <p:par>
                                <p:cTn id="60" presetID="16" presetClass="entr" presetSubtype="21"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par>
                          <p:cTn id="63" fill="hold">
                            <p:stCondLst>
                              <p:cond delay="2500"/>
                            </p:stCondLst>
                            <p:childTnLst>
                              <p:par>
                                <p:cTn id="64" presetID="16" presetClass="entr" presetSubtype="21"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arn(inVertical)">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heel(1)">
                                      <p:cBhvr>
                                        <p:cTn id="71" dur="2000"/>
                                        <p:tgtEl>
                                          <p:spTgt spid="3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heel(1)">
                                      <p:cBhvr>
                                        <p:cTn id="74" dur="2000"/>
                                        <p:tgtEl>
                                          <p:spTgt spid="37"/>
                                        </p:tgtEl>
                                      </p:cBhvr>
                                    </p:animEffect>
                                  </p:childTnLst>
                                </p:cTn>
                              </p:par>
                            </p:childTnLst>
                          </p:cTn>
                        </p:par>
                        <p:par>
                          <p:cTn id="75" fill="hold">
                            <p:stCondLst>
                              <p:cond delay="2000"/>
                            </p:stCondLst>
                            <p:childTnLst>
                              <p:par>
                                <p:cTn id="76" presetID="16" presetClass="entr" presetSubtype="21"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par>
                          <p:cTn id="79" fill="hold">
                            <p:stCondLst>
                              <p:cond delay="2500"/>
                            </p:stCondLst>
                            <p:childTnLst>
                              <p:par>
                                <p:cTn id="80" presetID="16" presetClass="entr" presetSubtype="21"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arn(inVertical)">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p:bldP spid="31" grpId="0" animBg="1"/>
      <p:bldP spid="33" grpId="0"/>
      <p:bldP spid="34" grpId="0"/>
      <p:bldP spid="35" grpId="0" animBg="1"/>
      <p:bldP spid="37" grpId="0"/>
      <p:bldP spid="3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تمارين</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البصري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السمعي</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الفكري</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
        <p:nvSpPr>
          <p:cNvPr id="11" name="Rectangle 10"/>
          <p:cNvSpPr/>
          <p:nvPr/>
        </p:nvSpPr>
        <p:spPr>
          <a:xfrm>
            <a:off x="1" y="5715000"/>
            <a:ext cx="388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انظر الملزمة التدريبية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0723319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الفرق بين العقل الباطن </a:t>
            </a:r>
            <a:r>
              <a:rPr lang="ar-EG" altLang="zh-CN" sz="4400" b="1" dirty="0" smtClean="0">
                <a:solidFill>
                  <a:schemeClr val="bg1"/>
                </a:solidFill>
              </a:rPr>
              <a:t>والعقل </a:t>
            </a:r>
            <a:r>
              <a:rPr lang="ar-EG" altLang="zh-CN" sz="4400" b="1" dirty="0">
                <a:solidFill>
                  <a:schemeClr val="bg1"/>
                </a:solidFill>
              </a:rPr>
              <a:t>و الواعى</a:t>
            </a:r>
            <a:endParaRPr lang="ar-EG" altLang="en-US" sz="4400" b="1" dirty="0">
              <a:solidFill>
                <a:schemeClr val="bg1"/>
              </a:solidFill>
            </a:endParaRPr>
          </a:p>
        </p:txBody>
      </p:sp>
    </p:spTree>
    <p:extLst>
      <p:ext uri="{BB962C8B-B14F-4D97-AF65-F5344CB8AC3E}">
        <p14:creationId xmlns:p14="http://schemas.microsoft.com/office/powerpoint/2010/main" xmlns="" val="18073164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العقل الواعى هو الجزء المسئول عن الحساب و المنطق فى عقلك, فاذا سئلتك عن مجموع خمسه زائد خمسه فستسخدم عقلك الواعى لتحصل على النتيجه و هى عشره. عقلك الواعى أيضا مسئول عن كل الحركات التى تنتج منك عن قصد, فمثلا ان طلبت منك أن تحرك يدك و فعلت, فاعلم أنك أستخدمت عقلك الواعى لفعل هذا. أذا العقل الواعى مسئول عن المنطق و عن كل شىء تفعله و أنت واعى</a:t>
            </a:r>
            <a:endParaRPr lang="zh-CN"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5867400" y="304800"/>
            <a:ext cx="3276600"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ما هو العقل الواعى</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4869" y="647700"/>
            <a:ext cx="3571875" cy="2124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864517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Low"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عقلك الباطن هو المسئول عن كل الحركات و الانشطه اللااراديه التى تحدث لك مثل تغير مشاعرك, مثل دقات قلبك و عمليه تنفسك.عقلك الباطن هو المسئول أيضا عن تخزين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الزكريات</a:t>
            </a:r>
            <a:b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 المعتقدات التى تعتقد فيها. فمثلا ان كنت تعتقد أنك غير وسيم فاعلم أن هذا الاعتقاد مكانه هو عقلك الباطن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عن طريق التواصل مع عقلك الباطن يمكنك تغيير هذا المعتقد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rtl="1" eaLnBrk="1" fontAlgn="base" hangingPunct="1">
              <a:spcBef>
                <a:spcPct val="0"/>
              </a:spcBef>
              <a:spcAft>
                <a:spcPct val="0"/>
              </a:spcAft>
            </a:pP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بالتالى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يمكنك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زياده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ثقتك عن نفسك </a:t>
            </a:r>
          </a:p>
        </p:txBody>
      </p:sp>
      <p:sp>
        <p:nvSpPr>
          <p:cNvPr id="15" name="Rectangle 14"/>
          <p:cNvSpPr/>
          <p:nvPr/>
        </p:nvSpPr>
        <p:spPr>
          <a:xfrm>
            <a:off x="5867400" y="304800"/>
            <a:ext cx="3276600"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ما هو العقل الباطن</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647700"/>
            <a:ext cx="2667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47905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Low"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حينما تبدأ فى تعلم قياده سياره او تعلم اى شىء فانك تفعل ذلك بعقلك الواعى و لهذا تجد نفسك منتبه تماما لما تفعل اما حينما تتعود على هذا الشىء و يصبح جزء من عاداتك فانه ينتقل الى عقلك الباطن حتى تفعله بدون اى تركيز من عقلك الواعى. فبالتأكيد انت تقود سيارتك بسلاسه الان و بدون تفكير </a:t>
            </a:r>
            <a:endPar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eaLnBrk="1" fontAlgn="base" hangingPunct="1">
              <a:spcBef>
                <a:spcPct val="0"/>
              </a:spcBef>
              <a:spcAft>
                <a:spcPct val="0"/>
              </a:spcAft>
            </a:pP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مثلما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كنت تفعل اثناء تعلمك القياده اول مره</a:t>
            </a:r>
          </a:p>
        </p:txBody>
      </p:sp>
      <p:sp>
        <p:nvSpPr>
          <p:cNvPr id="15" name="Rectangle 14"/>
          <p:cNvSpPr/>
          <p:nvPr/>
        </p:nvSpPr>
        <p:spPr>
          <a:xfrm>
            <a:off x="3810000" y="304800"/>
            <a:ext cx="533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العلاقه بين عقلك الباطن وعقلك الواعى</a:t>
            </a:r>
          </a:p>
        </p:txBody>
      </p:sp>
      <p:sp>
        <p:nvSpPr>
          <p:cNvPr id="6" name="Rectangle 5"/>
          <p:cNvSpPr/>
          <p:nvPr/>
        </p:nvSpPr>
        <p:spPr>
          <a:xfrm>
            <a:off x="7315200" y="1371600"/>
            <a:ext cx="1828800"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مثال</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381617815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4818" name="Text Box 1"/>
          <p:cNvSpPr txBox="1">
            <a:spLocks noChangeArrowheads="1"/>
          </p:cNvSpPr>
          <p:nvPr/>
        </p:nvSpPr>
        <p:spPr bwMode="auto">
          <a:xfrm>
            <a:off x="914400" y="277813"/>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grpSp>
        <p:nvGrpSpPr>
          <p:cNvPr id="2" name="Group 2"/>
          <p:cNvGrpSpPr>
            <a:grpSpLocks/>
          </p:cNvGrpSpPr>
          <p:nvPr/>
        </p:nvGrpSpPr>
        <p:grpSpPr bwMode="auto">
          <a:xfrm>
            <a:off x="250825" y="5516563"/>
            <a:ext cx="922338" cy="979487"/>
            <a:chOff x="158" y="3475"/>
            <a:chExt cx="581" cy="617"/>
          </a:xfrm>
        </p:grpSpPr>
        <p:pic>
          <p:nvPicPr>
            <p:cNvPr id="3486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8" y="3475"/>
              <a:ext cx="5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4865" name="Text Box 4"/>
            <p:cNvSpPr txBox="1">
              <a:spLocks noChangeArrowheads="1"/>
            </p:cNvSpPr>
            <p:nvPr/>
          </p:nvSpPr>
          <p:spPr bwMode="auto">
            <a:xfrm>
              <a:off x="158" y="3475"/>
              <a:ext cx="5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grpSp>
      <p:grpSp>
        <p:nvGrpSpPr>
          <p:cNvPr id="3" name="Group 5"/>
          <p:cNvGrpSpPr>
            <a:grpSpLocks/>
          </p:cNvGrpSpPr>
          <p:nvPr/>
        </p:nvGrpSpPr>
        <p:grpSpPr bwMode="auto">
          <a:xfrm>
            <a:off x="1403350" y="4005263"/>
            <a:ext cx="3998913" cy="2446337"/>
            <a:chOff x="884" y="2523"/>
            <a:chExt cx="2519" cy="1541"/>
          </a:xfrm>
        </p:grpSpPr>
        <p:sp>
          <p:nvSpPr>
            <p:cNvPr id="34848" name="Rectangle 6"/>
            <p:cNvSpPr>
              <a:spLocks noChangeArrowheads="1"/>
            </p:cNvSpPr>
            <p:nvPr/>
          </p:nvSpPr>
          <p:spPr bwMode="auto">
            <a:xfrm>
              <a:off x="2144" y="2523"/>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أهرامات</a:t>
              </a:r>
              <a:endParaRPr lang="en-GB" sz="2400" b="1">
                <a:solidFill>
                  <a:srgbClr val="FF9933"/>
                </a:solidFill>
                <a:cs typeface="Arabic Transparent" pitchFamily="2" charset="0"/>
              </a:endParaRPr>
            </a:p>
          </p:txBody>
        </p:sp>
        <p:sp>
          <p:nvSpPr>
            <p:cNvPr id="34849" name="Rectangle 7"/>
            <p:cNvSpPr>
              <a:spLocks noChangeArrowheads="1"/>
            </p:cNvSpPr>
            <p:nvPr/>
          </p:nvSpPr>
          <p:spPr bwMode="auto">
            <a:xfrm>
              <a:off x="884" y="2523"/>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ماهرات</a:t>
              </a:r>
              <a:endParaRPr lang="en-GB" sz="2400" b="1">
                <a:solidFill>
                  <a:srgbClr val="FF9933"/>
                </a:solidFill>
                <a:cs typeface="Arabic Transparent" pitchFamily="2" charset="0"/>
              </a:endParaRPr>
            </a:p>
          </p:txBody>
        </p:sp>
        <p:sp>
          <p:nvSpPr>
            <p:cNvPr id="34850" name="Rectangle 8"/>
            <p:cNvSpPr>
              <a:spLocks noChangeArrowheads="1"/>
            </p:cNvSpPr>
            <p:nvPr/>
          </p:nvSpPr>
          <p:spPr bwMode="auto">
            <a:xfrm>
              <a:off x="2144" y="2909"/>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تدبير</a:t>
              </a:r>
              <a:r>
                <a:rPr lang="en-GB" sz="2800" b="1">
                  <a:solidFill>
                    <a:srgbClr val="FF9933"/>
                  </a:solidFill>
                  <a:cs typeface="Arabic Transparent" pitchFamily="2" charset="0"/>
                </a:rPr>
                <a:t> </a:t>
              </a:r>
            </a:p>
          </p:txBody>
        </p:sp>
        <p:sp>
          <p:nvSpPr>
            <p:cNvPr id="34851" name="Rectangle 9"/>
            <p:cNvSpPr>
              <a:spLocks noChangeArrowheads="1"/>
            </p:cNvSpPr>
            <p:nvPr/>
          </p:nvSpPr>
          <p:spPr bwMode="auto">
            <a:xfrm>
              <a:off x="884" y="2909"/>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تبريد</a:t>
              </a:r>
              <a:endParaRPr lang="en-GB" sz="2400" b="1">
                <a:solidFill>
                  <a:srgbClr val="FF9933"/>
                </a:solidFill>
                <a:cs typeface="Arabic Transparent" pitchFamily="2" charset="0"/>
              </a:endParaRPr>
            </a:p>
          </p:txBody>
        </p:sp>
        <p:sp>
          <p:nvSpPr>
            <p:cNvPr id="34852" name="Rectangle 10"/>
            <p:cNvSpPr>
              <a:spLocks noChangeArrowheads="1"/>
            </p:cNvSpPr>
            <p:nvPr/>
          </p:nvSpPr>
          <p:spPr bwMode="auto">
            <a:xfrm>
              <a:off x="2144" y="3294"/>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صلوات</a:t>
              </a:r>
              <a:endParaRPr lang="en-GB" sz="2800" b="1">
                <a:solidFill>
                  <a:srgbClr val="FF9933"/>
                </a:solidFill>
                <a:cs typeface="Arabic Transparent" pitchFamily="2" charset="0"/>
              </a:endParaRPr>
            </a:p>
          </p:txBody>
        </p:sp>
        <p:sp>
          <p:nvSpPr>
            <p:cNvPr id="34853" name="Rectangle 11"/>
            <p:cNvSpPr>
              <a:spLocks noChangeArrowheads="1"/>
            </p:cNvSpPr>
            <p:nvPr/>
          </p:nvSpPr>
          <p:spPr bwMode="auto">
            <a:xfrm>
              <a:off x="884" y="3294"/>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وصلات</a:t>
              </a:r>
              <a:endParaRPr lang="en-GB" sz="2400" b="1">
                <a:solidFill>
                  <a:srgbClr val="FF9933"/>
                </a:solidFill>
                <a:cs typeface="Arabic Transparent" pitchFamily="2" charset="0"/>
              </a:endParaRPr>
            </a:p>
          </p:txBody>
        </p:sp>
        <p:sp>
          <p:nvSpPr>
            <p:cNvPr id="34854" name="Rectangle 12"/>
            <p:cNvSpPr>
              <a:spLocks noChangeArrowheads="1"/>
            </p:cNvSpPr>
            <p:nvPr/>
          </p:nvSpPr>
          <p:spPr bwMode="auto">
            <a:xfrm>
              <a:off x="2144" y="3679"/>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مساء</a:t>
              </a:r>
              <a:endParaRPr lang="en-GB" sz="2800" b="1">
                <a:solidFill>
                  <a:srgbClr val="FF9933"/>
                </a:solidFill>
                <a:cs typeface="Arabic Transparent" pitchFamily="2" charset="0"/>
              </a:endParaRPr>
            </a:p>
          </p:txBody>
        </p:sp>
        <p:sp>
          <p:nvSpPr>
            <p:cNvPr id="34855" name="Rectangle 13"/>
            <p:cNvSpPr>
              <a:spLocks noChangeArrowheads="1"/>
            </p:cNvSpPr>
            <p:nvPr/>
          </p:nvSpPr>
          <p:spPr bwMode="auto">
            <a:xfrm>
              <a:off x="884" y="3679"/>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أسمى</a:t>
              </a:r>
              <a:endParaRPr lang="en-GB" sz="2400" b="1">
                <a:solidFill>
                  <a:srgbClr val="FF9933"/>
                </a:solidFill>
                <a:cs typeface="Arabic Transparent" pitchFamily="2" charset="0"/>
              </a:endParaRPr>
            </a:p>
          </p:txBody>
        </p:sp>
        <p:sp>
          <p:nvSpPr>
            <p:cNvPr id="34856" name="Line 14"/>
            <p:cNvSpPr>
              <a:spLocks noChangeShapeType="1"/>
            </p:cNvSpPr>
            <p:nvPr/>
          </p:nvSpPr>
          <p:spPr bwMode="auto">
            <a:xfrm>
              <a:off x="2144" y="2523"/>
              <a:ext cx="1" cy="1542"/>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7" name="Line 15"/>
            <p:cNvSpPr>
              <a:spLocks noChangeShapeType="1"/>
            </p:cNvSpPr>
            <p:nvPr/>
          </p:nvSpPr>
          <p:spPr bwMode="auto">
            <a:xfrm>
              <a:off x="884" y="2909"/>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8" name="Line 16"/>
            <p:cNvSpPr>
              <a:spLocks noChangeShapeType="1"/>
            </p:cNvSpPr>
            <p:nvPr/>
          </p:nvSpPr>
          <p:spPr bwMode="auto">
            <a:xfrm>
              <a:off x="884" y="3294"/>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9" name="Line 17"/>
            <p:cNvSpPr>
              <a:spLocks noChangeShapeType="1"/>
            </p:cNvSpPr>
            <p:nvPr/>
          </p:nvSpPr>
          <p:spPr bwMode="auto">
            <a:xfrm>
              <a:off x="884" y="3679"/>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0" name="Line 18"/>
            <p:cNvSpPr>
              <a:spLocks noChangeShapeType="1"/>
            </p:cNvSpPr>
            <p:nvPr/>
          </p:nvSpPr>
          <p:spPr bwMode="auto">
            <a:xfrm>
              <a:off x="3404" y="2523"/>
              <a:ext cx="1" cy="1542"/>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1" name="Line 19"/>
            <p:cNvSpPr>
              <a:spLocks noChangeShapeType="1"/>
            </p:cNvSpPr>
            <p:nvPr/>
          </p:nvSpPr>
          <p:spPr bwMode="auto">
            <a:xfrm>
              <a:off x="884" y="2523"/>
              <a:ext cx="1" cy="1542"/>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2" name="Line 20"/>
            <p:cNvSpPr>
              <a:spLocks noChangeShapeType="1"/>
            </p:cNvSpPr>
            <p:nvPr/>
          </p:nvSpPr>
          <p:spPr bwMode="auto">
            <a:xfrm>
              <a:off x="884" y="2523"/>
              <a:ext cx="2520"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3" name="Line 21"/>
            <p:cNvSpPr>
              <a:spLocks noChangeShapeType="1"/>
            </p:cNvSpPr>
            <p:nvPr/>
          </p:nvSpPr>
          <p:spPr bwMode="auto">
            <a:xfrm>
              <a:off x="884" y="4065"/>
              <a:ext cx="2520"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grpSp>
      <p:sp>
        <p:nvSpPr>
          <p:cNvPr id="22550" name="AutoShape 22"/>
          <p:cNvSpPr>
            <a:spLocks noChangeArrowheads="1"/>
          </p:cNvSpPr>
          <p:nvPr/>
        </p:nvSpPr>
        <p:spPr bwMode="auto">
          <a:xfrm>
            <a:off x="0" y="260350"/>
            <a:ext cx="9144000" cy="1655763"/>
          </a:xfrm>
          <a:prstGeom prst="ribbon">
            <a:avLst>
              <a:gd name="adj1" fmla="val 87500"/>
              <a:gd name="adj2" fmla="val 50000"/>
            </a:avLst>
          </a:prstGeom>
          <a:ln>
            <a:headEnd/>
            <a:tailEnd/>
          </a:ln>
        </p:spPr>
        <p:style>
          <a:lnRef idx="2">
            <a:schemeClr val="accent5"/>
          </a:lnRef>
          <a:fillRef idx="1">
            <a:schemeClr val="lt1"/>
          </a:fillRef>
          <a:effectRef idx="0">
            <a:schemeClr val="accent5"/>
          </a:effectRef>
          <a:fontRef idx="minor">
            <a:schemeClr val="dk1"/>
          </a:fontRef>
        </p:style>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FFFFFF"/>
                </a:solidFill>
              </a:rPr>
              <a:t> </a:t>
            </a:r>
            <a:r>
              <a:rPr lang="en-GB" sz="6600" b="1" dirty="0">
                <a:solidFill>
                  <a:srgbClr val="FFFFFF"/>
                </a:solidFill>
              </a:rPr>
              <a:t> </a:t>
            </a:r>
            <a:r>
              <a:rPr lang="ar-SA" sz="6600" b="1" dirty="0">
                <a:solidFill>
                  <a:srgbClr val="FF9933"/>
                </a:solidFill>
              </a:rPr>
              <a:t>تدريب إبداعي</a:t>
            </a:r>
            <a:endParaRPr lang="en-GB" sz="6600" b="1" dirty="0">
              <a:solidFill>
                <a:srgbClr val="FF9933"/>
              </a:solidFill>
            </a:endParaRPr>
          </a:p>
        </p:txBody>
      </p:sp>
      <p:sp>
        <p:nvSpPr>
          <p:cNvPr id="22551" name="Rectangle 23"/>
          <p:cNvSpPr>
            <a:spLocks noChangeArrowheads="1"/>
          </p:cNvSpPr>
          <p:nvPr/>
        </p:nvSpPr>
        <p:spPr bwMode="auto">
          <a:xfrm>
            <a:off x="179388" y="2563843"/>
            <a:ext cx="8964612" cy="525401"/>
          </a:xfrm>
          <a:prstGeom prst="rect">
            <a:avLst/>
          </a:prstGeom>
          <a:solidFill>
            <a:srgbClr val="54547E"/>
          </a:solidFill>
          <a:ln w="9360">
            <a:solidFill>
              <a:srgbClr val="FF9933"/>
            </a:solidFill>
            <a:miter lim="800000"/>
            <a:headEnd/>
            <a:tailEnd/>
          </a:ln>
        </p:spPr>
        <p:txBody>
          <a:bodyPr lIns="90000" tIns="46800" rIns="90000" bIns="46800" anchor="ctr">
            <a:spAutoFit/>
          </a:bodyPr>
          <a:lstStyle/>
          <a:p>
            <a:pPr rtl="0">
              <a:spcBef>
                <a:spcPts val="700"/>
              </a:spcBef>
              <a:buClr>
                <a:srgbClr val="666699"/>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dirty="0" smtClean="0">
                <a:solidFill>
                  <a:srgbClr val="FF9933"/>
                </a:solidFill>
                <a:cs typeface="Traditional Arabic" pitchFamily="18" charset="-78"/>
              </a:rPr>
              <a:t>أعيد </a:t>
            </a:r>
            <a:r>
              <a:rPr lang="ar-SA" sz="2800" b="1" dirty="0">
                <a:solidFill>
                  <a:srgbClr val="FF9933"/>
                </a:solidFill>
                <a:cs typeface="Traditional Arabic" pitchFamily="18" charset="-78"/>
              </a:rPr>
              <a:t>ترتيب أحرف كل كلمة من الكلمات التالية بحيث يتم تشكيل كلمات جديدة لها معنى</a:t>
            </a:r>
            <a:endParaRPr lang="en-GB" sz="2800" b="1" dirty="0">
              <a:solidFill>
                <a:srgbClr val="FF9933"/>
              </a:solidFill>
              <a:cs typeface="Traditional Arabic" pitchFamily="18" charset="-78"/>
            </a:endParaRPr>
          </a:p>
        </p:txBody>
      </p:sp>
      <p:grpSp>
        <p:nvGrpSpPr>
          <p:cNvPr id="4" name="Group 24"/>
          <p:cNvGrpSpPr>
            <a:grpSpLocks/>
          </p:cNvGrpSpPr>
          <p:nvPr/>
        </p:nvGrpSpPr>
        <p:grpSpPr bwMode="auto">
          <a:xfrm>
            <a:off x="1403350" y="3357563"/>
            <a:ext cx="7488238" cy="3095625"/>
            <a:chOff x="884" y="2115"/>
            <a:chExt cx="4717" cy="1950"/>
          </a:xfrm>
        </p:grpSpPr>
        <p:sp>
          <p:nvSpPr>
            <p:cNvPr id="34824" name="Rectangle 25"/>
            <p:cNvSpPr>
              <a:spLocks noChangeArrowheads="1"/>
            </p:cNvSpPr>
            <p:nvPr/>
          </p:nvSpPr>
          <p:spPr bwMode="auto">
            <a:xfrm>
              <a:off x="4445" y="2115"/>
              <a:ext cx="1157" cy="40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الكلمة</a:t>
              </a:r>
              <a:r>
                <a:rPr lang="en-GB" sz="2400" b="1">
                  <a:solidFill>
                    <a:srgbClr val="FF9933"/>
                  </a:solidFill>
                  <a:latin typeface="Times New Roman" pitchFamily="18" charset="0"/>
                  <a:cs typeface="Arabic Transparent" pitchFamily="2" charset="0"/>
                </a:rPr>
                <a:t> </a:t>
              </a:r>
            </a:p>
          </p:txBody>
        </p:sp>
        <p:sp>
          <p:nvSpPr>
            <p:cNvPr id="34825" name="Rectangle 26"/>
            <p:cNvSpPr>
              <a:spLocks noChangeArrowheads="1"/>
            </p:cNvSpPr>
            <p:nvPr/>
          </p:nvSpPr>
          <p:spPr bwMode="auto">
            <a:xfrm>
              <a:off x="3397" y="2115"/>
              <a:ext cx="1048" cy="40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حروفها</a:t>
              </a:r>
              <a:r>
                <a:rPr lang="en-GB" sz="2400" b="1">
                  <a:solidFill>
                    <a:srgbClr val="FF9933"/>
                  </a:solidFill>
                  <a:latin typeface="Times New Roman" pitchFamily="18" charset="0"/>
                  <a:cs typeface="Arabic Transparent" pitchFamily="2" charset="0"/>
                </a:rPr>
                <a:t> </a:t>
              </a:r>
            </a:p>
          </p:txBody>
        </p:sp>
        <p:sp>
          <p:nvSpPr>
            <p:cNvPr id="34826" name="Rectangle 27"/>
            <p:cNvSpPr>
              <a:spLocks noChangeArrowheads="1"/>
            </p:cNvSpPr>
            <p:nvPr/>
          </p:nvSpPr>
          <p:spPr bwMode="auto">
            <a:xfrm>
              <a:off x="2154" y="2115"/>
              <a:ext cx="1243" cy="408"/>
            </a:xfrm>
            <a:prstGeom prst="rect">
              <a:avLst/>
            </a:pr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a:solidFill>
                    <a:srgbClr val="FFFFFF"/>
                  </a:solidFill>
                </a:rPr>
                <a:t>الكلمة الجديدة</a:t>
              </a:r>
              <a:endParaRPr lang="en-GB" sz="2400">
                <a:solidFill>
                  <a:srgbClr val="FFFFFF"/>
                </a:solidFill>
              </a:endParaRPr>
            </a:p>
          </p:txBody>
        </p:sp>
        <p:sp>
          <p:nvSpPr>
            <p:cNvPr id="34827" name="Rectangle 28"/>
            <p:cNvSpPr>
              <a:spLocks noChangeArrowheads="1"/>
            </p:cNvSpPr>
            <p:nvPr/>
          </p:nvSpPr>
          <p:spPr bwMode="auto">
            <a:xfrm>
              <a:off x="884" y="2115"/>
              <a:ext cx="1270" cy="408"/>
            </a:xfrm>
            <a:prstGeom prst="rect">
              <a:avLst/>
            </a:pr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a:solidFill>
                    <a:srgbClr val="FFFFFF"/>
                  </a:solidFill>
                </a:rPr>
                <a:t>الكلمة الجديدة</a:t>
              </a:r>
              <a:endParaRPr lang="en-GB" sz="2400">
                <a:solidFill>
                  <a:srgbClr val="FFFFFF"/>
                </a:solidFill>
              </a:endParaRPr>
            </a:p>
          </p:txBody>
        </p:sp>
        <p:sp>
          <p:nvSpPr>
            <p:cNvPr id="34828" name="Rectangle 29"/>
            <p:cNvSpPr>
              <a:spLocks noChangeArrowheads="1"/>
            </p:cNvSpPr>
            <p:nvPr/>
          </p:nvSpPr>
          <p:spPr bwMode="auto">
            <a:xfrm>
              <a:off x="4445" y="2523"/>
              <a:ext cx="1157"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مهارات</a:t>
              </a:r>
              <a:endParaRPr lang="en-GB" sz="2400" b="1">
                <a:solidFill>
                  <a:srgbClr val="FF9933"/>
                </a:solidFill>
                <a:cs typeface="Arabic Transparent" pitchFamily="2" charset="0"/>
              </a:endParaRPr>
            </a:p>
          </p:txBody>
        </p:sp>
        <p:sp>
          <p:nvSpPr>
            <p:cNvPr id="34829" name="Rectangle 30"/>
            <p:cNvSpPr>
              <a:spLocks noChangeArrowheads="1"/>
            </p:cNvSpPr>
            <p:nvPr/>
          </p:nvSpPr>
          <p:spPr bwMode="auto">
            <a:xfrm>
              <a:off x="3397" y="2523"/>
              <a:ext cx="1048"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 ه ا ر ا ت</a:t>
              </a:r>
              <a:endParaRPr lang="en-GB" sz="2400" b="1">
                <a:solidFill>
                  <a:srgbClr val="FF9933"/>
                </a:solidFill>
                <a:cs typeface="Arabic Transparent" pitchFamily="2" charset="0"/>
              </a:endParaRPr>
            </a:p>
          </p:txBody>
        </p:sp>
        <p:sp>
          <p:nvSpPr>
            <p:cNvPr id="34830" name="Rectangle 31"/>
            <p:cNvSpPr>
              <a:spLocks noChangeArrowheads="1"/>
            </p:cNvSpPr>
            <p:nvPr/>
          </p:nvSpPr>
          <p:spPr bwMode="auto">
            <a:xfrm>
              <a:off x="884" y="2523"/>
              <a:ext cx="2513" cy="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31" name="Rectangle 32"/>
            <p:cNvSpPr>
              <a:spLocks noChangeArrowheads="1"/>
            </p:cNvSpPr>
            <p:nvPr/>
          </p:nvSpPr>
          <p:spPr bwMode="auto">
            <a:xfrm>
              <a:off x="4445" y="2914"/>
              <a:ext cx="1157" cy="38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تدريب</a:t>
              </a:r>
              <a:endParaRPr lang="en-GB" sz="2400" b="1">
                <a:solidFill>
                  <a:srgbClr val="FF9933"/>
                </a:solidFill>
                <a:cs typeface="Arabic Transparent" pitchFamily="2" charset="0"/>
              </a:endParaRPr>
            </a:p>
          </p:txBody>
        </p:sp>
        <p:sp>
          <p:nvSpPr>
            <p:cNvPr id="34832" name="Rectangle 33"/>
            <p:cNvSpPr>
              <a:spLocks noChangeArrowheads="1"/>
            </p:cNvSpPr>
            <p:nvPr/>
          </p:nvSpPr>
          <p:spPr bwMode="auto">
            <a:xfrm>
              <a:off x="3397" y="2914"/>
              <a:ext cx="1048" cy="38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 د ر ي ب</a:t>
              </a:r>
              <a:endParaRPr lang="en-GB" sz="2400" b="1">
                <a:solidFill>
                  <a:srgbClr val="FF9933"/>
                </a:solidFill>
                <a:cs typeface="Arabic Transparent" pitchFamily="2" charset="0"/>
              </a:endParaRPr>
            </a:p>
          </p:txBody>
        </p:sp>
        <p:sp>
          <p:nvSpPr>
            <p:cNvPr id="34833" name="Rectangle 34"/>
            <p:cNvSpPr>
              <a:spLocks noChangeArrowheads="1"/>
            </p:cNvSpPr>
            <p:nvPr/>
          </p:nvSpPr>
          <p:spPr bwMode="auto">
            <a:xfrm>
              <a:off x="4445" y="3302"/>
              <a:ext cx="1157"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تواصل</a:t>
              </a:r>
              <a:endParaRPr lang="en-GB" sz="2400" b="1">
                <a:solidFill>
                  <a:srgbClr val="FF9933"/>
                </a:solidFill>
                <a:latin typeface="Times New Roman" pitchFamily="18" charset="0"/>
                <a:cs typeface="Arabic Transparent" pitchFamily="2" charset="0"/>
              </a:endParaRPr>
            </a:p>
          </p:txBody>
        </p:sp>
        <p:sp>
          <p:nvSpPr>
            <p:cNvPr id="34834" name="Rectangle 35"/>
            <p:cNvSpPr>
              <a:spLocks noChangeArrowheads="1"/>
            </p:cNvSpPr>
            <p:nvPr/>
          </p:nvSpPr>
          <p:spPr bwMode="auto">
            <a:xfrm>
              <a:off x="3397" y="3302"/>
              <a:ext cx="1048"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ت و ا ص ل</a:t>
              </a:r>
              <a:endParaRPr lang="en-GB" sz="2400" b="1">
                <a:solidFill>
                  <a:srgbClr val="FF9933"/>
                </a:solidFill>
                <a:latin typeface="Times New Roman" pitchFamily="18" charset="0"/>
                <a:cs typeface="Arabic Transparent" pitchFamily="2" charset="0"/>
              </a:endParaRPr>
            </a:p>
          </p:txBody>
        </p:sp>
        <p:sp>
          <p:nvSpPr>
            <p:cNvPr id="34835" name="Rectangle 36"/>
            <p:cNvSpPr>
              <a:spLocks noChangeArrowheads="1"/>
            </p:cNvSpPr>
            <p:nvPr/>
          </p:nvSpPr>
          <p:spPr bwMode="auto">
            <a:xfrm>
              <a:off x="4445" y="3693"/>
              <a:ext cx="1157" cy="373"/>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سماء</a:t>
              </a:r>
              <a:endParaRPr lang="en-GB" sz="2400" b="1">
                <a:solidFill>
                  <a:srgbClr val="FF9933"/>
                </a:solidFill>
                <a:latin typeface="Times New Roman" pitchFamily="18" charset="0"/>
                <a:cs typeface="Arabic Transparent" pitchFamily="2" charset="0"/>
              </a:endParaRPr>
            </a:p>
          </p:txBody>
        </p:sp>
        <p:sp>
          <p:nvSpPr>
            <p:cNvPr id="34836" name="Rectangle 37"/>
            <p:cNvSpPr>
              <a:spLocks noChangeArrowheads="1"/>
            </p:cNvSpPr>
            <p:nvPr/>
          </p:nvSpPr>
          <p:spPr bwMode="auto">
            <a:xfrm>
              <a:off x="3397" y="3693"/>
              <a:ext cx="1048" cy="373"/>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س م ا ء</a:t>
              </a:r>
              <a:endParaRPr lang="en-GB" sz="2400" b="1">
                <a:solidFill>
                  <a:srgbClr val="FF9933"/>
                </a:solidFill>
                <a:latin typeface="Times New Roman" pitchFamily="18" charset="0"/>
                <a:cs typeface="Arabic Transparent" pitchFamily="2" charset="0"/>
              </a:endParaRPr>
            </a:p>
          </p:txBody>
        </p:sp>
        <p:sp>
          <p:nvSpPr>
            <p:cNvPr id="34837" name="Line 38"/>
            <p:cNvSpPr>
              <a:spLocks noChangeShapeType="1"/>
            </p:cNvSpPr>
            <p:nvPr/>
          </p:nvSpPr>
          <p:spPr bwMode="auto">
            <a:xfrm>
              <a:off x="4445" y="2115"/>
              <a:ext cx="1" cy="195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38" name="Line 39"/>
            <p:cNvSpPr>
              <a:spLocks noChangeShapeType="1"/>
            </p:cNvSpPr>
            <p:nvPr/>
          </p:nvSpPr>
          <p:spPr bwMode="auto">
            <a:xfrm>
              <a:off x="3397" y="2115"/>
              <a:ext cx="1" cy="195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39" name="Line 40"/>
            <p:cNvSpPr>
              <a:spLocks noChangeShapeType="1"/>
            </p:cNvSpPr>
            <p:nvPr/>
          </p:nvSpPr>
          <p:spPr bwMode="auto">
            <a:xfrm>
              <a:off x="2154" y="2115"/>
              <a:ext cx="1" cy="408"/>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0" name="Line 41"/>
            <p:cNvSpPr>
              <a:spLocks noChangeShapeType="1"/>
            </p:cNvSpPr>
            <p:nvPr/>
          </p:nvSpPr>
          <p:spPr bwMode="auto">
            <a:xfrm>
              <a:off x="884" y="2523"/>
              <a:ext cx="4718"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1" name="Line 42"/>
            <p:cNvSpPr>
              <a:spLocks noChangeShapeType="1"/>
            </p:cNvSpPr>
            <p:nvPr/>
          </p:nvSpPr>
          <p:spPr bwMode="auto">
            <a:xfrm>
              <a:off x="3397" y="2914"/>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2" name="Line 43"/>
            <p:cNvSpPr>
              <a:spLocks noChangeShapeType="1"/>
            </p:cNvSpPr>
            <p:nvPr/>
          </p:nvSpPr>
          <p:spPr bwMode="auto">
            <a:xfrm>
              <a:off x="3397" y="3302"/>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3" name="Line 44"/>
            <p:cNvSpPr>
              <a:spLocks noChangeShapeType="1"/>
            </p:cNvSpPr>
            <p:nvPr/>
          </p:nvSpPr>
          <p:spPr bwMode="auto">
            <a:xfrm>
              <a:off x="3397" y="3693"/>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4" name="Line 45"/>
            <p:cNvSpPr>
              <a:spLocks noChangeShapeType="1"/>
            </p:cNvSpPr>
            <p:nvPr/>
          </p:nvSpPr>
          <p:spPr bwMode="auto">
            <a:xfrm>
              <a:off x="5602" y="2115"/>
              <a:ext cx="1" cy="195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5" name="Line 46"/>
            <p:cNvSpPr>
              <a:spLocks noChangeShapeType="1"/>
            </p:cNvSpPr>
            <p:nvPr/>
          </p:nvSpPr>
          <p:spPr bwMode="auto">
            <a:xfrm>
              <a:off x="884" y="2115"/>
              <a:ext cx="1" cy="195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6" name="Line 47"/>
            <p:cNvSpPr>
              <a:spLocks noChangeShapeType="1"/>
            </p:cNvSpPr>
            <p:nvPr/>
          </p:nvSpPr>
          <p:spPr bwMode="auto">
            <a:xfrm>
              <a:off x="884" y="2115"/>
              <a:ext cx="4718"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7" name="Line 48"/>
            <p:cNvSpPr>
              <a:spLocks noChangeShapeType="1"/>
            </p:cNvSpPr>
            <p:nvPr/>
          </p:nvSpPr>
          <p:spPr bwMode="auto">
            <a:xfrm>
              <a:off x="884" y="4066"/>
              <a:ext cx="4718"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grpSp>
    </p:spTree>
    <p:extLst>
      <p:ext uri="{BB962C8B-B14F-4D97-AF65-F5344CB8AC3E}">
        <p14:creationId xmlns:p14="http://schemas.microsoft.com/office/powerpoint/2010/main" xmlns="" val="29007191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additive="repl">
                                        <p:cTn id="10" dur="1" fill="hold">
                                          <p:stCondLst>
                                            <p:cond delay="0"/>
                                          </p:stCondLst>
                                        </p:cTn>
                                        <p:tgtEl>
                                          <p:spTgt spid="22551"/>
                                        </p:tgtEl>
                                        <p:attrNameLst>
                                          <p:attrName>style.visibility</p:attrName>
                                        </p:attrNameLst>
                                      </p:cBhvr>
                                      <p:to>
                                        <p:strVal val="visible"/>
                                      </p:to>
                                    </p:set>
                                    <p:animEffect transition="in" filter="randombar(horizontal)">
                                      <p:cBhvr additive="repl">
                                        <p:cTn id="11" dur="500"/>
                                        <p:tgtEl>
                                          <p:spTgt spid="225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wheel(4)">
                                      <p:cBhvr additive="repl">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90600" y="2514600"/>
            <a:ext cx="6858000" cy="2123658"/>
          </a:xfrm>
          <a:prstGeom prst="rect">
            <a:avLst/>
          </a:prstGeom>
          <a:noFill/>
        </p:spPr>
        <p:txBody>
          <a:bodyPr wrap="square" rtlCol="1">
            <a:spAutoFit/>
          </a:bodyPr>
          <a:lstStyle/>
          <a:p>
            <a:pPr algn="ctr" rtl="1"/>
            <a:r>
              <a:rPr lang="ar-EG" sz="6600" b="1" smtClean="0">
                <a:cs typeface="PT Bold Stars" pitchFamily="2" charset="-78"/>
              </a:rPr>
              <a:t>نلقاكم فى دورات اخرى</a:t>
            </a:r>
            <a:endParaRPr lang="ar-EG" sz="6600" b="1" dirty="0">
              <a:cs typeface="PT Bold Stars" pitchFamily="2" charset="-78"/>
            </a:endParaRPr>
          </a:p>
        </p:txBody>
      </p:sp>
    </p:spTree>
    <p:extLst>
      <p:ext uri="{BB962C8B-B14F-4D97-AF65-F5344CB8AC3E}">
        <p14:creationId xmlns:p14="http://schemas.microsoft.com/office/powerpoint/2010/main" xmlns="" val="1347822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الاستبصار</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smtClean="0"/>
              <a:t>و </a:t>
            </a:r>
            <a:r>
              <a:rPr lang="ar-EG" sz="2400" b="1" dirty="0"/>
              <a:t>هو القدرة على رؤية أحداث أو أشياء أو أشخاص ، ليس بواسطة العين العادية ، </a:t>
            </a:r>
            <a:r>
              <a:rPr lang="ar-EG" sz="2400" b="1" dirty="0" smtClean="0"/>
              <a:t>إنما </a:t>
            </a:r>
            <a:r>
              <a:rPr lang="ar-EG" sz="2400" b="1" dirty="0"/>
              <a:t>بحاسة داخلية يشار إليها ب"العين الثالثة" . هذه القدرة ليس لها مسافة محدّدة تلتزم </a:t>
            </a:r>
            <a:r>
              <a:rPr lang="ar-EG" sz="2400" b="1" dirty="0" smtClean="0"/>
              <a:t>بها </a:t>
            </a:r>
            <a:r>
              <a:rPr lang="ar-EG" sz="2400" b="1" dirty="0"/>
              <a:t>، فيمكن أن تتجلى برؤية شخص أو حادثة في غرفة مجاورة ، أو رؤية شخص </a:t>
            </a:r>
            <a:r>
              <a:rPr lang="ar-EG" sz="2400" b="1" dirty="0" smtClean="0"/>
              <a:t>أو </a:t>
            </a:r>
            <a:r>
              <a:rPr lang="ar-EG" sz="2400" b="1" dirty="0"/>
              <a:t>حادثة على بعد آلاف الكيلومترات ، لكن في كلا الحالتين ، هي عملية رؤيا خارجة عن مجال النظر العادي</a:t>
            </a:r>
            <a:r>
              <a:rPr lang="en-US" sz="2400" b="1" dirty="0"/>
              <a:t> </a:t>
            </a:r>
            <a:endParaRPr lang="en-US" sz="2400" dirty="0"/>
          </a:p>
        </p:txBody>
      </p:sp>
      <p:pic>
        <p:nvPicPr>
          <p:cNvPr id="82946" name="Picture 2" descr="http://www.hamsatq.com/kleeja/uploads/137251555191471.jp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68280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2095</Words>
  <Application>Microsoft Office PowerPoint</Application>
  <PresentationFormat>On-screen Show (4:3)</PresentationFormat>
  <Paragraphs>369</Paragraphs>
  <Slides>87</Slides>
  <Notes>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تمارين فصي الدماغ :التمرين الثاني</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SONY</cp:lastModifiedBy>
  <cp:revision>158</cp:revision>
  <dcterms:created xsi:type="dcterms:W3CDTF">2006-08-16T00:00:00Z</dcterms:created>
  <dcterms:modified xsi:type="dcterms:W3CDTF">2013-12-04T21:12:18Z</dcterms:modified>
</cp:coreProperties>
</file>