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9"/>
  </p:notesMasterIdLst>
  <p:sldIdLst>
    <p:sldId id="256" r:id="rId2"/>
    <p:sldId id="342" r:id="rId3"/>
    <p:sldId id="341"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7" r:id="rId24"/>
    <p:sldId id="276"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6" r:id="rId63"/>
    <p:sldId id="315" r:id="rId64"/>
    <p:sldId id="317" r:id="rId65"/>
    <p:sldId id="318" r:id="rId66"/>
    <p:sldId id="319" r:id="rId67"/>
    <p:sldId id="321" r:id="rId68"/>
    <p:sldId id="320" r:id="rId69"/>
    <p:sldId id="322" r:id="rId70"/>
    <p:sldId id="323" r:id="rId71"/>
    <p:sldId id="324" r:id="rId72"/>
    <p:sldId id="325" r:id="rId73"/>
    <p:sldId id="326" r:id="rId74"/>
    <p:sldId id="327" r:id="rId75"/>
    <p:sldId id="328" r:id="rId76"/>
    <p:sldId id="329" r:id="rId77"/>
    <p:sldId id="330" r:id="rId78"/>
    <p:sldId id="331" r:id="rId79"/>
    <p:sldId id="332" r:id="rId80"/>
    <p:sldId id="333" r:id="rId81"/>
    <p:sldId id="334" r:id="rId82"/>
    <p:sldId id="335" r:id="rId83"/>
    <p:sldId id="336" r:id="rId84"/>
    <p:sldId id="337" r:id="rId85"/>
    <p:sldId id="338" r:id="rId86"/>
    <p:sldId id="339" r:id="rId87"/>
    <p:sldId id="340" r:id="rId8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FADDC7-3353-427B-9F23-FDE91EC1395F}" type="doc">
      <dgm:prSet loTypeId="urn:microsoft.com/office/officeart/2005/8/layout/cycle5" loCatId="cycle" qsTypeId="urn:microsoft.com/office/officeart/2005/8/quickstyle/3d2" qsCatId="3D" csTypeId="urn:microsoft.com/office/officeart/2005/8/colors/colorful4" csCatId="colorful" phldr="1"/>
      <dgm:spPr/>
      <dgm:t>
        <a:bodyPr/>
        <a:lstStyle/>
        <a:p>
          <a:pPr rtl="1"/>
          <a:endParaRPr lang="ar-EG"/>
        </a:p>
      </dgm:t>
    </dgm:pt>
    <dgm:pt modelId="{0C634B6C-2D1F-4F2C-99D4-CFEFBA29BAA6}">
      <dgm:prSet phldrT="[Text]"/>
      <dgm:spPr/>
      <dgm:t>
        <a:bodyPr/>
        <a:lstStyle/>
        <a:p>
          <a:pPr rtl="1"/>
          <a:r>
            <a:rPr lang="ar-EG" dirty="0" smtClean="0"/>
            <a:t>معرفة العقل</a:t>
          </a:r>
          <a:endParaRPr lang="ar-EG" dirty="0"/>
        </a:p>
      </dgm:t>
    </dgm:pt>
    <dgm:pt modelId="{A9C75A50-7E87-4E6D-898D-D93759EC1ABF}" type="parTrans" cxnId="{9168A811-D298-42B7-8E7C-D6228FE071BB}">
      <dgm:prSet/>
      <dgm:spPr/>
      <dgm:t>
        <a:bodyPr/>
        <a:lstStyle/>
        <a:p>
          <a:pPr rtl="1"/>
          <a:endParaRPr lang="ar-EG"/>
        </a:p>
      </dgm:t>
    </dgm:pt>
    <dgm:pt modelId="{77D3307C-F595-40BE-B1D0-BE5A79EDB552}" type="sibTrans" cxnId="{9168A811-D298-42B7-8E7C-D6228FE071BB}">
      <dgm:prSet/>
      <dgm:spPr/>
      <dgm:t>
        <a:bodyPr/>
        <a:lstStyle/>
        <a:p>
          <a:pPr rtl="1"/>
          <a:endParaRPr lang="ar-EG"/>
        </a:p>
      </dgm:t>
    </dgm:pt>
    <dgm:pt modelId="{BE089CEA-7F70-4F2B-A686-C6DBFAC6A1E8}">
      <dgm:prSet phldrT="[Text]"/>
      <dgm:spPr/>
      <dgm:t>
        <a:bodyPr/>
        <a:lstStyle/>
        <a:p>
          <a:pPr rtl="1"/>
          <a:r>
            <a:rPr lang="ar-EG" b="1" dirty="0" smtClean="0"/>
            <a:t>العقل بين الفهم والاستيعاب </a:t>
          </a:r>
          <a:endParaRPr lang="ar-EG" dirty="0"/>
        </a:p>
      </dgm:t>
    </dgm:pt>
    <dgm:pt modelId="{E26CB3AF-D9C1-4FEE-B616-02EA6BB82F33}" type="parTrans" cxnId="{4CDAC90B-8448-494E-BD08-EA58C5F89DF7}">
      <dgm:prSet/>
      <dgm:spPr/>
      <dgm:t>
        <a:bodyPr/>
        <a:lstStyle/>
        <a:p>
          <a:pPr rtl="1"/>
          <a:endParaRPr lang="ar-EG"/>
        </a:p>
      </dgm:t>
    </dgm:pt>
    <dgm:pt modelId="{DC690D93-6EE2-4C68-8E55-96B7151CC016}" type="sibTrans" cxnId="{4CDAC90B-8448-494E-BD08-EA58C5F89DF7}">
      <dgm:prSet/>
      <dgm:spPr/>
      <dgm:t>
        <a:bodyPr/>
        <a:lstStyle/>
        <a:p>
          <a:pPr rtl="1"/>
          <a:endParaRPr lang="ar-EG"/>
        </a:p>
      </dgm:t>
    </dgm:pt>
    <dgm:pt modelId="{37A78A16-35AC-425B-ACC9-4C6CC40DA08B}">
      <dgm:prSet phldrT="[Text]"/>
      <dgm:spPr/>
      <dgm:t>
        <a:bodyPr/>
        <a:lstStyle/>
        <a:p>
          <a:pPr rtl="1"/>
          <a:r>
            <a:rPr lang="ar-EG" b="1" dirty="0" smtClean="0"/>
            <a:t>اﻟﻔروق اﻟدﻣﺎﻏﯾﺔ ﺑﯾن اﻷﻧﺛﻰ واﻟذﻛر </a:t>
          </a:r>
          <a:endParaRPr lang="ar-EG" dirty="0"/>
        </a:p>
      </dgm:t>
    </dgm:pt>
    <dgm:pt modelId="{189E6FDE-17F2-4B9F-AA4D-9698EF636B19}" type="parTrans" cxnId="{35740820-21FA-4F5C-AC55-54A60E39A2F6}">
      <dgm:prSet/>
      <dgm:spPr/>
      <dgm:t>
        <a:bodyPr/>
        <a:lstStyle/>
        <a:p>
          <a:pPr rtl="1"/>
          <a:endParaRPr lang="ar-EG"/>
        </a:p>
      </dgm:t>
    </dgm:pt>
    <dgm:pt modelId="{437B6FEC-129D-45EA-803D-376BF1FEA9AD}" type="sibTrans" cxnId="{35740820-21FA-4F5C-AC55-54A60E39A2F6}">
      <dgm:prSet/>
      <dgm:spPr/>
      <dgm:t>
        <a:bodyPr/>
        <a:lstStyle/>
        <a:p>
          <a:pPr rtl="1"/>
          <a:endParaRPr lang="ar-EG"/>
        </a:p>
      </dgm:t>
    </dgm:pt>
    <dgm:pt modelId="{A0373FFD-260D-4DFA-AF8D-174405F0E330}">
      <dgm:prSet phldrT="[Text]"/>
      <dgm:spPr/>
      <dgm:t>
        <a:bodyPr/>
        <a:lstStyle/>
        <a:p>
          <a:pPr rtl="1"/>
          <a:r>
            <a:rPr lang="ar-EG" b="1" dirty="0" smtClean="0"/>
            <a:t>العقل والانتباه والتركيز </a:t>
          </a:r>
          <a:endParaRPr lang="ar-EG" dirty="0"/>
        </a:p>
      </dgm:t>
    </dgm:pt>
    <dgm:pt modelId="{E875F32D-3B99-4CFD-BE13-455695C6C964}" type="parTrans" cxnId="{1FB3308E-E943-451C-BEEE-00C53C678A9C}">
      <dgm:prSet/>
      <dgm:spPr/>
      <dgm:t>
        <a:bodyPr/>
        <a:lstStyle/>
        <a:p>
          <a:pPr rtl="1"/>
          <a:endParaRPr lang="ar-EG"/>
        </a:p>
      </dgm:t>
    </dgm:pt>
    <dgm:pt modelId="{9997B136-90AF-481E-982E-C6086B23D68D}" type="sibTrans" cxnId="{1FB3308E-E943-451C-BEEE-00C53C678A9C}">
      <dgm:prSet/>
      <dgm:spPr/>
      <dgm:t>
        <a:bodyPr/>
        <a:lstStyle/>
        <a:p>
          <a:pPr rtl="1"/>
          <a:endParaRPr lang="ar-EG"/>
        </a:p>
      </dgm:t>
    </dgm:pt>
    <dgm:pt modelId="{ECCB2A94-B2F8-4F78-A279-FB5C7684AA64}">
      <dgm:prSet phldrT="[Text]"/>
      <dgm:spPr/>
      <dgm:t>
        <a:bodyPr/>
        <a:lstStyle/>
        <a:p>
          <a:pPr rtl="1"/>
          <a:r>
            <a:rPr lang="ar-EG" b="1" dirty="0" smtClean="0"/>
            <a:t>كيف يتعلم الانسان </a:t>
          </a:r>
          <a:endParaRPr lang="ar-EG" dirty="0"/>
        </a:p>
      </dgm:t>
    </dgm:pt>
    <dgm:pt modelId="{E07A7585-AE67-44D7-84D4-22277B46D6F1}" type="parTrans" cxnId="{FD674D4D-BBC1-4566-9790-28ABD909A54C}">
      <dgm:prSet/>
      <dgm:spPr/>
      <dgm:t>
        <a:bodyPr/>
        <a:lstStyle/>
        <a:p>
          <a:pPr rtl="1"/>
          <a:endParaRPr lang="ar-EG"/>
        </a:p>
      </dgm:t>
    </dgm:pt>
    <dgm:pt modelId="{8059574A-C249-4275-BF77-8B8A967C012A}" type="sibTrans" cxnId="{FD674D4D-BBC1-4566-9790-28ABD909A54C}">
      <dgm:prSet/>
      <dgm:spPr/>
      <dgm:t>
        <a:bodyPr/>
        <a:lstStyle/>
        <a:p>
          <a:pPr rtl="1"/>
          <a:endParaRPr lang="ar-EG"/>
        </a:p>
      </dgm:t>
    </dgm:pt>
    <dgm:pt modelId="{EB8B7F6D-8517-4FDD-B5A5-5046DD04C504}">
      <dgm:prSet phldrT="[Text]"/>
      <dgm:spPr/>
      <dgm:t>
        <a:bodyPr/>
        <a:lstStyle/>
        <a:p>
          <a:pPr rtl="1"/>
          <a:r>
            <a:rPr lang="ar-EG" b="1" dirty="0" smtClean="0"/>
            <a:t>العقل الباطن والعقل الواعي </a:t>
          </a:r>
          <a:endParaRPr lang="ar-EG" dirty="0"/>
        </a:p>
      </dgm:t>
    </dgm:pt>
    <dgm:pt modelId="{953342E5-AC51-411E-AF41-707B4653AEEB}" type="parTrans" cxnId="{1454C73B-3F40-428E-BDE4-9129EF50219D}">
      <dgm:prSet/>
      <dgm:spPr/>
      <dgm:t>
        <a:bodyPr/>
        <a:lstStyle/>
        <a:p>
          <a:pPr rtl="1"/>
          <a:endParaRPr lang="ar-EG"/>
        </a:p>
      </dgm:t>
    </dgm:pt>
    <dgm:pt modelId="{6A707763-4F64-4318-ACC9-BE66C5679D9E}" type="sibTrans" cxnId="{1454C73B-3F40-428E-BDE4-9129EF50219D}">
      <dgm:prSet/>
      <dgm:spPr/>
      <dgm:t>
        <a:bodyPr/>
        <a:lstStyle/>
        <a:p>
          <a:pPr rtl="1"/>
          <a:endParaRPr lang="ar-EG"/>
        </a:p>
      </dgm:t>
    </dgm:pt>
    <dgm:pt modelId="{B2D8C774-872C-4CF5-9B74-CE14E49E6514}">
      <dgm:prSet phldrT="[Text]"/>
      <dgm:spPr/>
      <dgm:t>
        <a:bodyPr/>
        <a:lstStyle/>
        <a:p>
          <a:pPr rtl="1"/>
          <a:r>
            <a:rPr lang="ar-EG" b="1" dirty="0" smtClean="0"/>
            <a:t>عوامل النسيان </a:t>
          </a:r>
        </a:p>
        <a:p>
          <a:pPr rtl="1"/>
          <a:r>
            <a:rPr lang="ar-EG" b="1" dirty="0" smtClean="0"/>
            <a:t>ومهارات تحسين الذاكرة </a:t>
          </a:r>
          <a:endParaRPr lang="ar-EG" dirty="0"/>
        </a:p>
      </dgm:t>
    </dgm:pt>
    <dgm:pt modelId="{ED0A3D14-0DED-44C7-86E3-DDAB329C1DE7}" type="parTrans" cxnId="{8146A919-FB17-417C-9B69-54294F6C1468}">
      <dgm:prSet/>
      <dgm:spPr/>
      <dgm:t>
        <a:bodyPr/>
        <a:lstStyle/>
        <a:p>
          <a:pPr rtl="1"/>
          <a:endParaRPr lang="ar-EG"/>
        </a:p>
      </dgm:t>
    </dgm:pt>
    <dgm:pt modelId="{8DA68418-7487-4653-A8BE-0CF48B9AF016}" type="sibTrans" cxnId="{8146A919-FB17-417C-9B69-54294F6C1468}">
      <dgm:prSet/>
      <dgm:spPr/>
      <dgm:t>
        <a:bodyPr/>
        <a:lstStyle/>
        <a:p>
          <a:pPr rtl="1"/>
          <a:endParaRPr lang="ar-EG"/>
        </a:p>
      </dgm:t>
    </dgm:pt>
    <dgm:pt modelId="{E5C19BE9-C9C2-451F-B0A4-2A210823A5F4}" type="pres">
      <dgm:prSet presAssocID="{6FFADDC7-3353-427B-9F23-FDE91EC1395F}" presName="cycle" presStyleCnt="0">
        <dgm:presLayoutVars>
          <dgm:dir/>
          <dgm:resizeHandles val="exact"/>
        </dgm:presLayoutVars>
      </dgm:prSet>
      <dgm:spPr/>
      <dgm:t>
        <a:bodyPr/>
        <a:lstStyle/>
        <a:p>
          <a:pPr rtl="1"/>
          <a:endParaRPr lang="ar-EG"/>
        </a:p>
      </dgm:t>
    </dgm:pt>
    <dgm:pt modelId="{4EF8EE62-ADCB-417D-AD7D-6FC0353CA66D}" type="pres">
      <dgm:prSet presAssocID="{0C634B6C-2D1F-4F2C-99D4-CFEFBA29BAA6}" presName="node" presStyleLbl="node1" presStyleIdx="0" presStyleCnt="7" custScaleX="164374">
        <dgm:presLayoutVars>
          <dgm:bulletEnabled val="1"/>
        </dgm:presLayoutVars>
      </dgm:prSet>
      <dgm:spPr/>
      <dgm:t>
        <a:bodyPr/>
        <a:lstStyle/>
        <a:p>
          <a:pPr rtl="1"/>
          <a:endParaRPr lang="ar-EG"/>
        </a:p>
      </dgm:t>
    </dgm:pt>
    <dgm:pt modelId="{A2CE4F07-2054-43D9-A0CB-F40EBBFDE8FB}" type="pres">
      <dgm:prSet presAssocID="{0C634B6C-2D1F-4F2C-99D4-CFEFBA29BAA6}" presName="spNode" presStyleCnt="0"/>
      <dgm:spPr/>
      <dgm:t>
        <a:bodyPr/>
        <a:lstStyle/>
        <a:p>
          <a:pPr rtl="1"/>
          <a:endParaRPr lang="ar-EG"/>
        </a:p>
      </dgm:t>
    </dgm:pt>
    <dgm:pt modelId="{9E7485E3-AE55-47E1-8930-B91AA8074FEA}" type="pres">
      <dgm:prSet presAssocID="{77D3307C-F595-40BE-B1D0-BE5A79EDB552}" presName="sibTrans" presStyleLbl="sibTrans1D1" presStyleIdx="0" presStyleCnt="7"/>
      <dgm:spPr/>
      <dgm:t>
        <a:bodyPr/>
        <a:lstStyle/>
        <a:p>
          <a:pPr rtl="1"/>
          <a:endParaRPr lang="ar-EG"/>
        </a:p>
      </dgm:t>
    </dgm:pt>
    <dgm:pt modelId="{105FCC6C-CE5B-4E11-8548-B2B51249DA0E}" type="pres">
      <dgm:prSet presAssocID="{BE089CEA-7F70-4F2B-A686-C6DBFAC6A1E8}" presName="node" presStyleLbl="node1" presStyleIdx="1" presStyleCnt="7" custScaleX="164374">
        <dgm:presLayoutVars>
          <dgm:bulletEnabled val="1"/>
        </dgm:presLayoutVars>
      </dgm:prSet>
      <dgm:spPr/>
      <dgm:t>
        <a:bodyPr/>
        <a:lstStyle/>
        <a:p>
          <a:pPr rtl="1"/>
          <a:endParaRPr lang="ar-EG"/>
        </a:p>
      </dgm:t>
    </dgm:pt>
    <dgm:pt modelId="{C51375C0-55EE-428B-B66B-496951EF9034}" type="pres">
      <dgm:prSet presAssocID="{BE089CEA-7F70-4F2B-A686-C6DBFAC6A1E8}" presName="spNode" presStyleCnt="0"/>
      <dgm:spPr/>
      <dgm:t>
        <a:bodyPr/>
        <a:lstStyle/>
        <a:p>
          <a:pPr rtl="1"/>
          <a:endParaRPr lang="ar-EG"/>
        </a:p>
      </dgm:t>
    </dgm:pt>
    <dgm:pt modelId="{0DE78AF3-9632-44A4-A702-82AA9598CB2F}" type="pres">
      <dgm:prSet presAssocID="{DC690D93-6EE2-4C68-8E55-96B7151CC016}" presName="sibTrans" presStyleLbl="sibTrans1D1" presStyleIdx="1" presStyleCnt="7"/>
      <dgm:spPr/>
      <dgm:t>
        <a:bodyPr/>
        <a:lstStyle/>
        <a:p>
          <a:pPr rtl="1"/>
          <a:endParaRPr lang="ar-EG"/>
        </a:p>
      </dgm:t>
    </dgm:pt>
    <dgm:pt modelId="{F42AE337-B047-4F30-ACD0-879946FDE8EE}" type="pres">
      <dgm:prSet presAssocID="{37A78A16-35AC-425B-ACC9-4C6CC40DA08B}" presName="node" presStyleLbl="node1" presStyleIdx="2" presStyleCnt="7" custScaleX="164374">
        <dgm:presLayoutVars>
          <dgm:bulletEnabled val="1"/>
        </dgm:presLayoutVars>
      </dgm:prSet>
      <dgm:spPr/>
      <dgm:t>
        <a:bodyPr/>
        <a:lstStyle/>
        <a:p>
          <a:pPr rtl="1"/>
          <a:endParaRPr lang="ar-EG"/>
        </a:p>
      </dgm:t>
    </dgm:pt>
    <dgm:pt modelId="{554656A2-4BBA-42F0-B39F-5ACFDABF4F15}" type="pres">
      <dgm:prSet presAssocID="{37A78A16-35AC-425B-ACC9-4C6CC40DA08B}" presName="spNode" presStyleCnt="0"/>
      <dgm:spPr/>
      <dgm:t>
        <a:bodyPr/>
        <a:lstStyle/>
        <a:p>
          <a:pPr rtl="1"/>
          <a:endParaRPr lang="ar-EG"/>
        </a:p>
      </dgm:t>
    </dgm:pt>
    <dgm:pt modelId="{2C483B3E-07A3-452A-B243-8FF543D5E9EF}" type="pres">
      <dgm:prSet presAssocID="{437B6FEC-129D-45EA-803D-376BF1FEA9AD}" presName="sibTrans" presStyleLbl="sibTrans1D1" presStyleIdx="2" presStyleCnt="7"/>
      <dgm:spPr/>
      <dgm:t>
        <a:bodyPr/>
        <a:lstStyle/>
        <a:p>
          <a:pPr rtl="1"/>
          <a:endParaRPr lang="ar-EG"/>
        </a:p>
      </dgm:t>
    </dgm:pt>
    <dgm:pt modelId="{780BC165-D1B4-4708-98AA-1C48530A6A78}" type="pres">
      <dgm:prSet presAssocID="{A0373FFD-260D-4DFA-AF8D-174405F0E330}" presName="node" presStyleLbl="node1" presStyleIdx="3" presStyleCnt="7" custScaleX="164374" custRadScaleRad="101111" custRadScaleInc="-7455">
        <dgm:presLayoutVars>
          <dgm:bulletEnabled val="1"/>
        </dgm:presLayoutVars>
      </dgm:prSet>
      <dgm:spPr/>
      <dgm:t>
        <a:bodyPr/>
        <a:lstStyle/>
        <a:p>
          <a:pPr rtl="1"/>
          <a:endParaRPr lang="ar-EG"/>
        </a:p>
      </dgm:t>
    </dgm:pt>
    <dgm:pt modelId="{B4CCD63F-5B86-4B00-89AD-FD1AC331AF07}" type="pres">
      <dgm:prSet presAssocID="{A0373FFD-260D-4DFA-AF8D-174405F0E330}" presName="spNode" presStyleCnt="0"/>
      <dgm:spPr/>
      <dgm:t>
        <a:bodyPr/>
        <a:lstStyle/>
        <a:p>
          <a:pPr rtl="1"/>
          <a:endParaRPr lang="ar-EG"/>
        </a:p>
      </dgm:t>
    </dgm:pt>
    <dgm:pt modelId="{641AAB2D-D505-4249-808C-095368CCFCA6}" type="pres">
      <dgm:prSet presAssocID="{9997B136-90AF-481E-982E-C6086B23D68D}" presName="sibTrans" presStyleLbl="sibTrans1D1" presStyleIdx="3" presStyleCnt="7"/>
      <dgm:spPr/>
      <dgm:t>
        <a:bodyPr/>
        <a:lstStyle/>
        <a:p>
          <a:pPr rtl="1"/>
          <a:endParaRPr lang="ar-EG"/>
        </a:p>
      </dgm:t>
    </dgm:pt>
    <dgm:pt modelId="{420B7A63-8302-4146-85D8-005404CAF824}" type="pres">
      <dgm:prSet presAssocID="{ECCB2A94-B2F8-4F78-A279-FB5C7684AA64}" presName="node" presStyleLbl="node1" presStyleIdx="4" presStyleCnt="7" custScaleX="164374" custRadScaleRad="102272" custRadScaleInc="14748">
        <dgm:presLayoutVars>
          <dgm:bulletEnabled val="1"/>
        </dgm:presLayoutVars>
      </dgm:prSet>
      <dgm:spPr/>
      <dgm:t>
        <a:bodyPr/>
        <a:lstStyle/>
        <a:p>
          <a:pPr rtl="1"/>
          <a:endParaRPr lang="ar-EG"/>
        </a:p>
      </dgm:t>
    </dgm:pt>
    <dgm:pt modelId="{02267AF1-621B-4532-9DB8-6AF3F335BDAB}" type="pres">
      <dgm:prSet presAssocID="{ECCB2A94-B2F8-4F78-A279-FB5C7684AA64}" presName="spNode" presStyleCnt="0"/>
      <dgm:spPr/>
      <dgm:t>
        <a:bodyPr/>
        <a:lstStyle/>
        <a:p>
          <a:pPr rtl="1"/>
          <a:endParaRPr lang="ar-EG"/>
        </a:p>
      </dgm:t>
    </dgm:pt>
    <dgm:pt modelId="{EFB9F688-92F3-438E-93FA-2D494C7D6E44}" type="pres">
      <dgm:prSet presAssocID="{8059574A-C249-4275-BF77-8B8A967C012A}" presName="sibTrans" presStyleLbl="sibTrans1D1" presStyleIdx="4" presStyleCnt="7"/>
      <dgm:spPr/>
      <dgm:t>
        <a:bodyPr/>
        <a:lstStyle/>
        <a:p>
          <a:pPr rtl="1"/>
          <a:endParaRPr lang="ar-EG"/>
        </a:p>
      </dgm:t>
    </dgm:pt>
    <dgm:pt modelId="{021BBA3D-2BC6-40AB-B191-BF330658C783}" type="pres">
      <dgm:prSet presAssocID="{B2D8C774-872C-4CF5-9B74-CE14E49E6514}" presName="node" presStyleLbl="node1" presStyleIdx="5" presStyleCnt="7" custScaleX="164374">
        <dgm:presLayoutVars>
          <dgm:bulletEnabled val="1"/>
        </dgm:presLayoutVars>
      </dgm:prSet>
      <dgm:spPr/>
      <dgm:t>
        <a:bodyPr/>
        <a:lstStyle/>
        <a:p>
          <a:pPr rtl="1"/>
          <a:endParaRPr lang="ar-EG"/>
        </a:p>
      </dgm:t>
    </dgm:pt>
    <dgm:pt modelId="{7F5DF079-2178-4BB4-94F0-402B3D2F389A}" type="pres">
      <dgm:prSet presAssocID="{B2D8C774-872C-4CF5-9B74-CE14E49E6514}" presName="spNode" presStyleCnt="0"/>
      <dgm:spPr/>
      <dgm:t>
        <a:bodyPr/>
        <a:lstStyle/>
        <a:p>
          <a:pPr rtl="1"/>
          <a:endParaRPr lang="ar-EG"/>
        </a:p>
      </dgm:t>
    </dgm:pt>
    <dgm:pt modelId="{F9F9510A-5D5E-4140-BF08-027F5CA857D4}" type="pres">
      <dgm:prSet presAssocID="{8DA68418-7487-4653-A8BE-0CF48B9AF016}" presName="sibTrans" presStyleLbl="sibTrans1D1" presStyleIdx="5" presStyleCnt="7"/>
      <dgm:spPr/>
      <dgm:t>
        <a:bodyPr/>
        <a:lstStyle/>
        <a:p>
          <a:pPr rtl="1"/>
          <a:endParaRPr lang="ar-EG"/>
        </a:p>
      </dgm:t>
    </dgm:pt>
    <dgm:pt modelId="{AC8C3C44-81FB-4FC3-B34B-F651F49AAB9A}" type="pres">
      <dgm:prSet presAssocID="{EB8B7F6D-8517-4FDD-B5A5-5046DD04C504}" presName="node" presStyleLbl="node1" presStyleIdx="6" presStyleCnt="7" custScaleX="164374">
        <dgm:presLayoutVars>
          <dgm:bulletEnabled val="1"/>
        </dgm:presLayoutVars>
      </dgm:prSet>
      <dgm:spPr/>
      <dgm:t>
        <a:bodyPr/>
        <a:lstStyle/>
        <a:p>
          <a:pPr rtl="1"/>
          <a:endParaRPr lang="ar-EG"/>
        </a:p>
      </dgm:t>
    </dgm:pt>
    <dgm:pt modelId="{30391101-1896-4F76-8BE5-B10819783856}" type="pres">
      <dgm:prSet presAssocID="{EB8B7F6D-8517-4FDD-B5A5-5046DD04C504}" presName="spNode" presStyleCnt="0"/>
      <dgm:spPr/>
      <dgm:t>
        <a:bodyPr/>
        <a:lstStyle/>
        <a:p>
          <a:pPr rtl="1"/>
          <a:endParaRPr lang="ar-EG"/>
        </a:p>
      </dgm:t>
    </dgm:pt>
    <dgm:pt modelId="{3524A544-5415-47C3-A01C-EA6794767E16}" type="pres">
      <dgm:prSet presAssocID="{6A707763-4F64-4318-ACC9-BE66C5679D9E}" presName="sibTrans" presStyleLbl="sibTrans1D1" presStyleIdx="6" presStyleCnt="7"/>
      <dgm:spPr/>
      <dgm:t>
        <a:bodyPr/>
        <a:lstStyle/>
        <a:p>
          <a:pPr rtl="1"/>
          <a:endParaRPr lang="ar-EG"/>
        </a:p>
      </dgm:t>
    </dgm:pt>
  </dgm:ptLst>
  <dgm:cxnLst>
    <dgm:cxn modelId="{2EF43BE3-4019-4CF7-8A3B-832809AFD1C5}" type="presOf" srcId="{DC690D93-6EE2-4C68-8E55-96B7151CC016}" destId="{0DE78AF3-9632-44A4-A702-82AA9598CB2F}" srcOrd="0" destOrd="0" presId="urn:microsoft.com/office/officeart/2005/8/layout/cycle5"/>
    <dgm:cxn modelId="{D7E9A595-80FD-4B44-97DE-578942770582}" type="presOf" srcId="{BE089CEA-7F70-4F2B-A686-C6DBFAC6A1E8}" destId="{105FCC6C-CE5B-4E11-8548-B2B51249DA0E}" srcOrd="0" destOrd="0" presId="urn:microsoft.com/office/officeart/2005/8/layout/cycle5"/>
    <dgm:cxn modelId="{C91B9898-7A67-4A62-AEB4-FBD1F9894FF8}" type="presOf" srcId="{6FFADDC7-3353-427B-9F23-FDE91EC1395F}" destId="{E5C19BE9-C9C2-451F-B0A4-2A210823A5F4}" srcOrd="0" destOrd="0" presId="urn:microsoft.com/office/officeart/2005/8/layout/cycle5"/>
    <dgm:cxn modelId="{DEDDD77C-26AF-46BD-B03C-FB28F08512DB}" type="presOf" srcId="{ECCB2A94-B2F8-4F78-A279-FB5C7684AA64}" destId="{420B7A63-8302-4146-85D8-005404CAF824}" srcOrd="0" destOrd="0" presId="urn:microsoft.com/office/officeart/2005/8/layout/cycle5"/>
    <dgm:cxn modelId="{86FA98D0-AE71-4EDE-A299-5F542B7A7F5B}" type="presOf" srcId="{437B6FEC-129D-45EA-803D-376BF1FEA9AD}" destId="{2C483B3E-07A3-452A-B243-8FF543D5E9EF}" srcOrd="0" destOrd="0" presId="urn:microsoft.com/office/officeart/2005/8/layout/cycle5"/>
    <dgm:cxn modelId="{CFE9887A-CDE5-4520-B50D-3D352A30D0E5}" type="presOf" srcId="{9997B136-90AF-481E-982E-C6086B23D68D}" destId="{641AAB2D-D505-4249-808C-095368CCFCA6}" srcOrd="0" destOrd="0" presId="urn:microsoft.com/office/officeart/2005/8/layout/cycle5"/>
    <dgm:cxn modelId="{B8B01B18-0A3B-4AFB-86FB-4E257A67D672}" type="presOf" srcId="{37A78A16-35AC-425B-ACC9-4C6CC40DA08B}" destId="{F42AE337-B047-4F30-ACD0-879946FDE8EE}" srcOrd="0" destOrd="0" presId="urn:microsoft.com/office/officeart/2005/8/layout/cycle5"/>
    <dgm:cxn modelId="{4775613E-B70F-4EB5-AF1A-6DA061A7000E}" type="presOf" srcId="{8059574A-C249-4275-BF77-8B8A967C012A}" destId="{EFB9F688-92F3-438E-93FA-2D494C7D6E44}" srcOrd="0" destOrd="0" presId="urn:microsoft.com/office/officeart/2005/8/layout/cycle5"/>
    <dgm:cxn modelId="{35740820-21FA-4F5C-AC55-54A60E39A2F6}" srcId="{6FFADDC7-3353-427B-9F23-FDE91EC1395F}" destId="{37A78A16-35AC-425B-ACC9-4C6CC40DA08B}" srcOrd="2" destOrd="0" parTransId="{189E6FDE-17F2-4B9F-AA4D-9698EF636B19}" sibTransId="{437B6FEC-129D-45EA-803D-376BF1FEA9AD}"/>
    <dgm:cxn modelId="{73AD4712-9B91-41E9-BEBC-B20BCA4D1484}" type="presOf" srcId="{0C634B6C-2D1F-4F2C-99D4-CFEFBA29BAA6}" destId="{4EF8EE62-ADCB-417D-AD7D-6FC0353CA66D}" srcOrd="0" destOrd="0" presId="urn:microsoft.com/office/officeart/2005/8/layout/cycle5"/>
    <dgm:cxn modelId="{226A7600-57A1-426C-8CE3-9FCE0191F225}" type="presOf" srcId="{6A707763-4F64-4318-ACC9-BE66C5679D9E}" destId="{3524A544-5415-47C3-A01C-EA6794767E16}" srcOrd="0" destOrd="0" presId="urn:microsoft.com/office/officeart/2005/8/layout/cycle5"/>
    <dgm:cxn modelId="{FD674D4D-BBC1-4566-9790-28ABD909A54C}" srcId="{6FFADDC7-3353-427B-9F23-FDE91EC1395F}" destId="{ECCB2A94-B2F8-4F78-A279-FB5C7684AA64}" srcOrd="4" destOrd="0" parTransId="{E07A7585-AE67-44D7-84D4-22277B46D6F1}" sibTransId="{8059574A-C249-4275-BF77-8B8A967C012A}"/>
    <dgm:cxn modelId="{A0079854-8E70-442A-9F77-921252B76C95}" type="presOf" srcId="{B2D8C774-872C-4CF5-9B74-CE14E49E6514}" destId="{021BBA3D-2BC6-40AB-B191-BF330658C783}" srcOrd="0" destOrd="0" presId="urn:microsoft.com/office/officeart/2005/8/layout/cycle5"/>
    <dgm:cxn modelId="{9168A811-D298-42B7-8E7C-D6228FE071BB}" srcId="{6FFADDC7-3353-427B-9F23-FDE91EC1395F}" destId="{0C634B6C-2D1F-4F2C-99D4-CFEFBA29BAA6}" srcOrd="0" destOrd="0" parTransId="{A9C75A50-7E87-4E6D-898D-D93759EC1ABF}" sibTransId="{77D3307C-F595-40BE-B1D0-BE5A79EDB552}"/>
    <dgm:cxn modelId="{4CDAC90B-8448-494E-BD08-EA58C5F89DF7}" srcId="{6FFADDC7-3353-427B-9F23-FDE91EC1395F}" destId="{BE089CEA-7F70-4F2B-A686-C6DBFAC6A1E8}" srcOrd="1" destOrd="0" parTransId="{E26CB3AF-D9C1-4FEE-B616-02EA6BB82F33}" sibTransId="{DC690D93-6EE2-4C68-8E55-96B7151CC016}"/>
    <dgm:cxn modelId="{1454C73B-3F40-428E-BDE4-9129EF50219D}" srcId="{6FFADDC7-3353-427B-9F23-FDE91EC1395F}" destId="{EB8B7F6D-8517-4FDD-B5A5-5046DD04C504}" srcOrd="6" destOrd="0" parTransId="{953342E5-AC51-411E-AF41-707B4653AEEB}" sibTransId="{6A707763-4F64-4318-ACC9-BE66C5679D9E}"/>
    <dgm:cxn modelId="{1FB3308E-E943-451C-BEEE-00C53C678A9C}" srcId="{6FFADDC7-3353-427B-9F23-FDE91EC1395F}" destId="{A0373FFD-260D-4DFA-AF8D-174405F0E330}" srcOrd="3" destOrd="0" parTransId="{E875F32D-3B99-4CFD-BE13-455695C6C964}" sibTransId="{9997B136-90AF-481E-982E-C6086B23D68D}"/>
    <dgm:cxn modelId="{BBB7C60B-72DE-49E4-A842-EA669E07BD83}" type="presOf" srcId="{77D3307C-F595-40BE-B1D0-BE5A79EDB552}" destId="{9E7485E3-AE55-47E1-8930-B91AA8074FEA}" srcOrd="0" destOrd="0" presId="urn:microsoft.com/office/officeart/2005/8/layout/cycle5"/>
    <dgm:cxn modelId="{E559A012-0DDE-4421-B3F3-F9D93AB2CE1F}" type="presOf" srcId="{EB8B7F6D-8517-4FDD-B5A5-5046DD04C504}" destId="{AC8C3C44-81FB-4FC3-B34B-F651F49AAB9A}" srcOrd="0" destOrd="0" presId="urn:microsoft.com/office/officeart/2005/8/layout/cycle5"/>
    <dgm:cxn modelId="{8146A919-FB17-417C-9B69-54294F6C1468}" srcId="{6FFADDC7-3353-427B-9F23-FDE91EC1395F}" destId="{B2D8C774-872C-4CF5-9B74-CE14E49E6514}" srcOrd="5" destOrd="0" parTransId="{ED0A3D14-0DED-44C7-86E3-DDAB329C1DE7}" sibTransId="{8DA68418-7487-4653-A8BE-0CF48B9AF016}"/>
    <dgm:cxn modelId="{6D44428E-4F5B-40A7-B7CD-E46DCC8EBD25}" type="presOf" srcId="{A0373FFD-260D-4DFA-AF8D-174405F0E330}" destId="{780BC165-D1B4-4708-98AA-1C48530A6A78}" srcOrd="0" destOrd="0" presId="urn:microsoft.com/office/officeart/2005/8/layout/cycle5"/>
    <dgm:cxn modelId="{77E29E71-4F2B-413C-B844-AAEED412B987}" type="presOf" srcId="{8DA68418-7487-4653-A8BE-0CF48B9AF016}" destId="{F9F9510A-5D5E-4140-BF08-027F5CA857D4}" srcOrd="0" destOrd="0" presId="urn:microsoft.com/office/officeart/2005/8/layout/cycle5"/>
    <dgm:cxn modelId="{37F6C286-92EA-4068-A763-005822B1B404}" type="presParOf" srcId="{E5C19BE9-C9C2-451F-B0A4-2A210823A5F4}" destId="{4EF8EE62-ADCB-417D-AD7D-6FC0353CA66D}" srcOrd="0" destOrd="0" presId="urn:microsoft.com/office/officeart/2005/8/layout/cycle5"/>
    <dgm:cxn modelId="{61FEC978-F10C-409E-B870-03914C9E9313}" type="presParOf" srcId="{E5C19BE9-C9C2-451F-B0A4-2A210823A5F4}" destId="{A2CE4F07-2054-43D9-A0CB-F40EBBFDE8FB}" srcOrd="1" destOrd="0" presId="urn:microsoft.com/office/officeart/2005/8/layout/cycle5"/>
    <dgm:cxn modelId="{3E4B4C56-4BD6-48A4-A743-A162B9B4247D}" type="presParOf" srcId="{E5C19BE9-C9C2-451F-B0A4-2A210823A5F4}" destId="{9E7485E3-AE55-47E1-8930-B91AA8074FEA}" srcOrd="2" destOrd="0" presId="urn:microsoft.com/office/officeart/2005/8/layout/cycle5"/>
    <dgm:cxn modelId="{697595E9-0AA0-4E3B-A609-329F6EAA78C2}" type="presParOf" srcId="{E5C19BE9-C9C2-451F-B0A4-2A210823A5F4}" destId="{105FCC6C-CE5B-4E11-8548-B2B51249DA0E}" srcOrd="3" destOrd="0" presId="urn:microsoft.com/office/officeart/2005/8/layout/cycle5"/>
    <dgm:cxn modelId="{FC0282A0-E4C0-4216-8C04-1ABE884584FB}" type="presParOf" srcId="{E5C19BE9-C9C2-451F-B0A4-2A210823A5F4}" destId="{C51375C0-55EE-428B-B66B-496951EF9034}" srcOrd="4" destOrd="0" presId="urn:microsoft.com/office/officeart/2005/8/layout/cycle5"/>
    <dgm:cxn modelId="{89597F72-37E6-4051-89FA-56ABCA2DDA41}" type="presParOf" srcId="{E5C19BE9-C9C2-451F-B0A4-2A210823A5F4}" destId="{0DE78AF3-9632-44A4-A702-82AA9598CB2F}" srcOrd="5" destOrd="0" presId="urn:microsoft.com/office/officeart/2005/8/layout/cycle5"/>
    <dgm:cxn modelId="{B5C5AE50-908E-439B-B6E3-0E766AACF330}" type="presParOf" srcId="{E5C19BE9-C9C2-451F-B0A4-2A210823A5F4}" destId="{F42AE337-B047-4F30-ACD0-879946FDE8EE}" srcOrd="6" destOrd="0" presId="urn:microsoft.com/office/officeart/2005/8/layout/cycle5"/>
    <dgm:cxn modelId="{091975AE-2C63-4248-9C70-D3198B33F8B6}" type="presParOf" srcId="{E5C19BE9-C9C2-451F-B0A4-2A210823A5F4}" destId="{554656A2-4BBA-42F0-B39F-5ACFDABF4F15}" srcOrd="7" destOrd="0" presId="urn:microsoft.com/office/officeart/2005/8/layout/cycle5"/>
    <dgm:cxn modelId="{0B5942D7-2606-4507-8928-206650C95B2E}" type="presParOf" srcId="{E5C19BE9-C9C2-451F-B0A4-2A210823A5F4}" destId="{2C483B3E-07A3-452A-B243-8FF543D5E9EF}" srcOrd="8" destOrd="0" presId="urn:microsoft.com/office/officeart/2005/8/layout/cycle5"/>
    <dgm:cxn modelId="{F0622626-D060-4993-BDF9-B73878F9E520}" type="presParOf" srcId="{E5C19BE9-C9C2-451F-B0A4-2A210823A5F4}" destId="{780BC165-D1B4-4708-98AA-1C48530A6A78}" srcOrd="9" destOrd="0" presId="urn:microsoft.com/office/officeart/2005/8/layout/cycle5"/>
    <dgm:cxn modelId="{29A987EF-BF21-412A-9395-0204679C2A01}" type="presParOf" srcId="{E5C19BE9-C9C2-451F-B0A4-2A210823A5F4}" destId="{B4CCD63F-5B86-4B00-89AD-FD1AC331AF07}" srcOrd="10" destOrd="0" presId="urn:microsoft.com/office/officeart/2005/8/layout/cycle5"/>
    <dgm:cxn modelId="{92FB0B5D-7235-4B68-8D8D-B7C74B201050}" type="presParOf" srcId="{E5C19BE9-C9C2-451F-B0A4-2A210823A5F4}" destId="{641AAB2D-D505-4249-808C-095368CCFCA6}" srcOrd="11" destOrd="0" presId="urn:microsoft.com/office/officeart/2005/8/layout/cycle5"/>
    <dgm:cxn modelId="{F440214E-D477-465F-A327-57D9EED365D9}" type="presParOf" srcId="{E5C19BE9-C9C2-451F-B0A4-2A210823A5F4}" destId="{420B7A63-8302-4146-85D8-005404CAF824}" srcOrd="12" destOrd="0" presId="urn:microsoft.com/office/officeart/2005/8/layout/cycle5"/>
    <dgm:cxn modelId="{A3723B73-BE2E-4E71-A667-9654D4AB14F0}" type="presParOf" srcId="{E5C19BE9-C9C2-451F-B0A4-2A210823A5F4}" destId="{02267AF1-621B-4532-9DB8-6AF3F335BDAB}" srcOrd="13" destOrd="0" presId="urn:microsoft.com/office/officeart/2005/8/layout/cycle5"/>
    <dgm:cxn modelId="{1FF22D56-A5FD-4299-8B82-2BA8257D3A11}" type="presParOf" srcId="{E5C19BE9-C9C2-451F-B0A4-2A210823A5F4}" destId="{EFB9F688-92F3-438E-93FA-2D494C7D6E44}" srcOrd="14" destOrd="0" presId="urn:microsoft.com/office/officeart/2005/8/layout/cycle5"/>
    <dgm:cxn modelId="{8F01EA36-1A00-44C9-84A1-A396E5A6390C}" type="presParOf" srcId="{E5C19BE9-C9C2-451F-B0A4-2A210823A5F4}" destId="{021BBA3D-2BC6-40AB-B191-BF330658C783}" srcOrd="15" destOrd="0" presId="urn:microsoft.com/office/officeart/2005/8/layout/cycle5"/>
    <dgm:cxn modelId="{A04A0475-F7A0-42B1-BC5F-34D6E352F117}" type="presParOf" srcId="{E5C19BE9-C9C2-451F-B0A4-2A210823A5F4}" destId="{7F5DF079-2178-4BB4-94F0-402B3D2F389A}" srcOrd="16" destOrd="0" presId="urn:microsoft.com/office/officeart/2005/8/layout/cycle5"/>
    <dgm:cxn modelId="{1A43D07E-218D-4DF8-A5CE-D0FF06456352}" type="presParOf" srcId="{E5C19BE9-C9C2-451F-B0A4-2A210823A5F4}" destId="{F9F9510A-5D5E-4140-BF08-027F5CA857D4}" srcOrd="17" destOrd="0" presId="urn:microsoft.com/office/officeart/2005/8/layout/cycle5"/>
    <dgm:cxn modelId="{94B72C5F-1628-4152-824D-7523DC2AFE16}" type="presParOf" srcId="{E5C19BE9-C9C2-451F-B0A4-2A210823A5F4}" destId="{AC8C3C44-81FB-4FC3-B34B-F651F49AAB9A}" srcOrd="18" destOrd="0" presId="urn:microsoft.com/office/officeart/2005/8/layout/cycle5"/>
    <dgm:cxn modelId="{888233C0-DD95-4218-AD4E-9E6A8F89F1A0}" type="presParOf" srcId="{E5C19BE9-C9C2-451F-B0A4-2A210823A5F4}" destId="{30391101-1896-4F76-8BE5-B10819783856}" srcOrd="19" destOrd="0" presId="urn:microsoft.com/office/officeart/2005/8/layout/cycle5"/>
    <dgm:cxn modelId="{80BEFBCC-CF7E-415E-A730-48F9A73552D6}" type="presParOf" srcId="{E5C19BE9-C9C2-451F-B0A4-2A210823A5F4}" destId="{3524A544-5415-47C3-A01C-EA6794767E16}" srcOrd="20" destOrd="0" presId="urn:microsoft.com/office/officeart/2005/8/layout/cycle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F8EE62-ADCB-417D-AD7D-6FC0353CA66D}">
      <dsp:nvSpPr>
        <dsp:cNvPr id="0" name=""/>
        <dsp:cNvSpPr/>
      </dsp:nvSpPr>
      <dsp:spPr>
        <a:xfrm>
          <a:off x="2946244" y="2465"/>
          <a:ext cx="2184710" cy="863921"/>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ar-EG" sz="1900" kern="1200" dirty="0" smtClean="0"/>
            <a:t>معرفة العقل</a:t>
          </a:r>
          <a:endParaRPr lang="ar-EG" sz="1900" kern="1200" dirty="0"/>
        </a:p>
      </dsp:txBody>
      <dsp:txXfrm>
        <a:off x="2988417" y="44638"/>
        <a:ext cx="2100364" cy="779575"/>
      </dsp:txXfrm>
    </dsp:sp>
    <dsp:sp modelId="{9E7485E3-AE55-47E1-8930-B91AA8074FEA}">
      <dsp:nvSpPr>
        <dsp:cNvPr id="0" name=""/>
        <dsp:cNvSpPr/>
      </dsp:nvSpPr>
      <dsp:spPr>
        <a:xfrm>
          <a:off x="1569465" y="434425"/>
          <a:ext cx="4938269" cy="4938269"/>
        </a:xfrm>
        <a:custGeom>
          <a:avLst/>
          <a:gdLst/>
          <a:ahLst/>
          <a:cxnLst/>
          <a:rect l="0" t="0" r="0" b="0"/>
          <a:pathLst>
            <a:path>
              <a:moveTo>
                <a:pt x="3643764" y="297298"/>
              </a:moveTo>
              <a:arcTo wR="2469134" hR="2469134" stAng="17904394" swAng="387805"/>
            </a:path>
          </a:pathLst>
        </a:custGeom>
        <a:noFill/>
        <a:ln w="9525" cap="flat" cmpd="sng" algn="ctr">
          <a:solidFill>
            <a:schemeClr val="accent4">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105FCC6C-CE5B-4E11-8548-B2B51249DA0E}">
      <dsp:nvSpPr>
        <dsp:cNvPr id="0" name=""/>
        <dsp:cNvSpPr/>
      </dsp:nvSpPr>
      <dsp:spPr>
        <a:xfrm>
          <a:off x="4876692" y="932119"/>
          <a:ext cx="2184710" cy="863921"/>
        </a:xfrm>
        <a:prstGeom prst="roundRect">
          <a:avLst/>
        </a:prstGeom>
        <a:gradFill rotWithShape="0">
          <a:gsLst>
            <a:gs pos="0">
              <a:schemeClr val="accent4">
                <a:hueOff val="-744128"/>
                <a:satOff val="4483"/>
                <a:lumOff val="359"/>
                <a:alphaOff val="0"/>
                <a:shade val="51000"/>
                <a:satMod val="130000"/>
              </a:schemeClr>
            </a:gs>
            <a:gs pos="80000">
              <a:schemeClr val="accent4">
                <a:hueOff val="-744128"/>
                <a:satOff val="4483"/>
                <a:lumOff val="359"/>
                <a:alphaOff val="0"/>
                <a:shade val="93000"/>
                <a:satMod val="130000"/>
              </a:schemeClr>
            </a:gs>
            <a:gs pos="100000">
              <a:schemeClr val="accent4">
                <a:hueOff val="-744128"/>
                <a:satOff val="4483"/>
                <a:lumOff val="35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ar-EG" sz="1900" b="1" kern="1200" dirty="0" smtClean="0"/>
            <a:t>العقل بين الفهم والاستيعاب </a:t>
          </a:r>
          <a:endParaRPr lang="ar-EG" sz="1900" kern="1200" dirty="0"/>
        </a:p>
      </dsp:txBody>
      <dsp:txXfrm>
        <a:off x="4918865" y="974292"/>
        <a:ext cx="2100364" cy="779575"/>
      </dsp:txXfrm>
    </dsp:sp>
    <dsp:sp modelId="{0DE78AF3-9632-44A4-A702-82AA9598CB2F}">
      <dsp:nvSpPr>
        <dsp:cNvPr id="0" name=""/>
        <dsp:cNvSpPr/>
      </dsp:nvSpPr>
      <dsp:spPr>
        <a:xfrm>
          <a:off x="1569465" y="434425"/>
          <a:ext cx="4938269" cy="4938269"/>
        </a:xfrm>
        <a:custGeom>
          <a:avLst/>
          <a:gdLst/>
          <a:ahLst/>
          <a:cxnLst/>
          <a:rect l="0" t="0" r="0" b="0"/>
          <a:pathLst>
            <a:path>
              <a:moveTo>
                <a:pt x="4776746" y="1590753"/>
              </a:moveTo>
              <a:arcTo wR="2469134" hR="2469134" stAng="20349655" swAng="1065284"/>
            </a:path>
          </a:pathLst>
        </a:custGeom>
        <a:noFill/>
        <a:ln w="9525" cap="flat" cmpd="sng" algn="ctr">
          <a:solidFill>
            <a:schemeClr val="accent4">
              <a:hueOff val="-744128"/>
              <a:satOff val="4483"/>
              <a:lumOff val="359"/>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F42AE337-B047-4F30-ACD0-879946FDE8EE}">
      <dsp:nvSpPr>
        <dsp:cNvPr id="0" name=""/>
        <dsp:cNvSpPr/>
      </dsp:nvSpPr>
      <dsp:spPr>
        <a:xfrm>
          <a:off x="5353473" y="3021034"/>
          <a:ext cx="2184710" cy="863921"/>
        </a:xfrm>
        <a:prstGeom prst="roundRect">
          <a:avLst/>
        </a:prstGeom>
        <a:gradFill rotWithShape="0">
          <a:gsLst>
            <a:gs pos="0">
              <a:schemeClr val="accent4">
                <a:hueOff val="-1488257"/>
                <a:satOff val="8966"/>
                <a:lumOff val="719"/>
                <a:alphaOff val="0"/>
                <a:shade val="51000"/>
                <a:satMod val="130000"/>
              </a:schemeClr>
            </a:gs>
            <a:gs pos="80000">
              <a:schemeClr val="accent4">
                <a:hueOff val="-1488257"/>
                <a:satOff val="8966"/>
                <a:lumOff val="719"/>
                <a:alphaOff val="0"/>
                <a:shade val="93000"/>
                <a:satMod val="130000"/>
              </a:schemeClr>
            </a:gs>
            <a:gs pos="100000">
              <a:schemeClr val="accent4">
                <a:hueOff val="-1488257"/>
                <a:satOff val="8966"/>
                <a:lumOff val="71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ar-EG" sz="1900" b="1" kern="1200" dirty="0" smtClean="0"/>
            <a:t>اﻟﻔروق اﻟدﻣﺎﻏﯾﺔ ﺑﯾن اﻷﻧﺛﻰ واﻟذﻛر </a:t>
          </a:r>
          <a:endParaRPr lang="ar-EG" sz="1900" kern="1200" dirty="0"/>
        </a:p>
      </dsp:txBody>
      <dsp:txXfrm>
        <a:off x="5395646" y="3063207"/>
        <a:ext cx="2100364" cy="779575"/>
      </dsp:txXfrm>
    </dsp:sp>
    <dsp:sp modelId="{2C483B3E-07A3-452A-B243-8FF543D5E9EF}">
      <dsp:nvSpPr>
        <dsp:cNvPr id="0" name=""/>
        <dsp:cNvSpPr/>
      </dsp:nvSpPr>
      <dsp:spPr>
        <a:xfrm>
          <a:off x="1541979" y="500489"/>
          <a:ext cx="4938269" cy="4938269"/>
        </a:xfrm>
        <a:custGeom>
          <a:avLst/>
          <a:gdLst/>
          <a:ahLst/>
          <a:cxnLst/>
          <a:rect l="0" t="0" r="0" b="0"/>
          <a:pathLst>
            <a:path>
              <a:moveTo>
                <a:pt x="4683598" y="3561277"/>
              </a:moveTo>
              <a:arcTo wR="2469134" hR="2469134" stAng="1575112" swAng="817434"/>
            </a:path>
          </a:pathLst>
        </a:custGeom>
        <a:noFill/>
        <a:ln w="9525" cap="flat" cmpd="sng" algn="ctr">
          <a:solidFill>
            <a:schemeClr val="accent4">
              <a:hueOff val="-1488257"/>
              <a:satOff val="8966"/>
              <a:lumOff val="719"/>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780BC165-D1B4-4708-98AA-1C48530A6A78}">
      <dsp:nvSpPr>
        <dsp:cNvPr id="0" name=""/>
        <dsp:cNvSpPr/>
      </dsp:nvSpPr>
      <dsp:spPr>
        <a:xfrm>
          <a:off x="4079362" y="4696209"/>
          <a:ext cx="2184710" cy="863921"/>
        </a:xfrm>
        <a:prstGeom prst="roundRect">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ar-EG" sz="1900" b="1" kern="1200" dirty="0" smtClean="0"/>
            <a:t>العقل والانتباه والتركيز </a:t>
          </a:r>
          <a:endParaRPr lang="ar-EG" sz="1900" kern="1200" dirty="0"/>
        </a:p>
      </dsp:txBody>
      <dsp:txXfrm>
        <a:off x="4121535" y="4738382"/>
        <a:ext cx="2100364" cy="779575"/>
      </dsp:txXfrm>
    </dsp:sp>
    <dsp:sp modelId="{641AAB2D-D505-4249-808C-095368CCFCA6}">
      <dsp:nvSpPr>
        <dsp:cNvPr id="0" name=""/>
        <dsp:cNvSpPr/>
      </dsp:nvSpPr>
      <dsp:spPr>
        <a:xfrm>
          <a:off x="1083149" y="518437"/>
          <a:ext cx="4938269" cy="4938269"/>
        </a:xfrm>
        <a:custGeom>
          <a:avLst/>
          <a:gdLst/>
          <a:ahLst/>
          <a:cxnLst/>
          <a:rect l="0" t="0" r="0" b="0"/>
          <a:pathLst>
            <a:path>
              <a:moveTo>
                <a:pt x="2967676" y="4887415"/>
              </a:moveTo>
              <a:arcTo wR="2469134" hR="2469134" stAng="4701082" swAng="121881"/>
            </a:path>
          </a:pathLst>
        </a:custGeom>
        <a:noFill/>
        <a:ln w="9525" cap="flat" cmpd="sng" algn="ctr">
          <a:solidFill>
            <a:schemeClr val="accent4">
              <a:hueOff val="-2232385"/>
              <a:satOff val="13449"/>
              <a:lumOff val="1078"/>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420B7A63-8302-4146-85D8-005404CAF824}">
      <dsp:nvSpPr>
        <dsp:cNvPr id="0" name=""/>
        <dsp:cNvSpPr/>
      </dsp:nvSpPr>
      <dsp:spPr>
        <a:xfrm>
          <a:off x="1751292" y="4696210"/>
          <a:ext cx="2184710" cy="863921"/>
        </a:xfrm>
        <a:prstGeom prst="roundRect">
          <a:avLst/>
        </a:prstGeom>
        <a:gradFill rotWithShape="0">
          <a:gsLst>
            <a:gs pos="0">
              <a:schemeClr val="accent4">
                <a:hueOff val="-2976513"/>
                <a:satOff val="17933"/>
                <a:lumOff val="1437"/>
                <a:alphaOff val="0"/>
                <a:shade val="51000"/>
                <a:satMod val="130000"/>
              </a:schemeClr>
            </a:gs>
            <a:gs pos="80000">
              <a:schemeClr val="accent4">
                <a:hueOff val="-2976513"/>
                <a:satOff val="17933"/>
                <a:lumOff val="1437"/>
                <a:alphaOff val="0"/>
                <a:shade val="93000"/>
                <a:satMod val="130000"/>
              </a:schemeClr>
            </a:gs>
            <a:gs pos="100000">
              <a:schemeClr val="accent4">
                <a:hueOff val="-2976513"/>
                <a:satOff val="17933"/>
                <a:lumOff val="143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ar-EG" sz="1900" b="1" kern="1200" dirty="0" smtClean="0"/>
            <a:t>كيف يتعلم الانسان </a:t>
          </a:r>
          <a:endParaRPr lang="ar-EG" sz="1900" kern="1200" dirty="0"/>
        </a:p>
      </dsp:txBody>
      <dsp:txXfrm>
        <a:off x="1793465" y="4738383"/>
        <a:ext cx="2100364" cy="779575"/>
      </dsp:txXfrm>
    </dsp:sp>
    <dsp:sp modelId="{EFB9F688-92F3-438E-93FA-2D494C7D6E44}">
      <dsp:nvSpPr>
        <dsp:cNvPr id="0" name=""/>
        <dsp:cNvSpPr/>
      </dsp:nvSpPr>
      <dsp:spPr>
        <a:xfrm>
          <a:off x="1624881" y="573828"/>
          <a:ext cx="4938269" cy="4938269"/>
        </a:xfrm>
        <a:custGeom>
          <a:avLst/>
          <a:gdLst/>
          <a:ahLst/>
          <a:cxnLst/>
          <a:rect l="0" t="0" r="0" b="0"/>
          <a:pathLst>
            <a:path>
              <a:moveTo>
                <a:pt x="513964" y="3977092"/>
              </a:moveTo>
              <a:arcTo wR="2469134" hR="2469134" stAng="8541491" swAng="798711"/>
            </a:path>
          </a:pathLst>
        </a:custGeom>
        <a:noFill/>
        <a:ln w="9525" cap="flat" cmpd="sng" algn="ctr">
          <a:solidFill>
            <a:schemeClr val="accent4">
              <a:hueOff val="-2976513"/>
              <a:satOff val="17933"/>
              <a:lumOff val="1437"/>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021BBA3D-2BC6-40AB-B191-BF330658C783}">
      <dsp:nvSpPr>
        <dsp:cNvPr id="0" name=""/>
        <dsp:cNvSpPr/>
      </dsp:nvSpPr>
      <dsp:spPr>
        <a:xfrm>
          <a:off x="539016" y="3021034"/>
          <a:ext cx="2184710" cy="863921"/>
        </a:xfrm>
        <a:prstGeom prst="roundRect">
          <a:avLst/>
        </a:prstGeom>
        <a:gradFill rotWithShape="0">
          <a:gsLst>
            <a:gs pos="0">
              <a:schemeClr val="accent4">
                <a:hueOff val="-3720641"/>
                <a:satOff val="22416"/>
                <a:lumOff val="1797"/>
                <a:alphaOff val="0"/>
                <a:shade val="51000"/>
                <a:satMod val="130000"/>
              </a:schemeClr>
            </a:gs>
            <a:gs pos="80000">
              <a:schemeClr val="accent4">
                <a:hueOff val="-3720641"/>
                <a:satOff val="22416"/>
                <a:lumOff val="1797"/>
                <a:alphaOff val="0"/>
                <a:shade val="93000"/>
                <a:satMod val="130000"/>
              </a:schemeClr>
            </a:gs>
            <a:gs pos="100000">
              <a:schemeClr val="accent4">
                <a:hueOff val="-3720641"/>
                <a:satOff val="22416"/>
                <a:lumOff val="179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ar-EG" sz="1900" b="1" kern="1200" dirty="0" smtClean="0"/>
            <a:t>عوامل النسيان </a:t>
          </a:r>
        </a:p>
        <a:p>
          <a:pPr lvl="0" algn="ctr" defTabSz="844550" rtl="1">
            <a:lnSpc>
              <a:spcPct val="90000"/>
            </a:lnSpc>
            <a:spcBef>
              <a:spcPct val="0"/>
            </a:spcBef>
            <a:spcAft>
              <a:spcPct val="35000"/>
            </a:spcAft>
          </a:pPr>
          <a:r>
            <a:rPr lang="ar-EG" sz="1900" b="1" kern="1200" dirty="0" smtClean="0"/>
            <a:t>ومهارات تحسين الذاكرة </a:t>
          </a:r>
          <a:endParaRPr lang="ar-EG" sz="1900" kern="1200" dirty="0"/>
        </a:p>
      </dsp:txBody>
      <dsp:txXfrm>
        <a:off x="581189" y="3063207"/>
        <a:ext cx="2100364" cy="779575"/>
      </dsp:txXfrm>
    </dsp:sp>
    <dsp:sp modelId="{F9F9510A-5D5E-4140-BF08-027F5CA857D4}">
      <dsp:nvSpPr>
        <dsp:cNvPr id="0" name=""/>
        <dsp:cNvSpPr/>
      </dsp:nvSpPr>
      <dsp:spPr>
        <a:xfrm>
          <a:off x="1569465" y="434425"/>
          <a:ext cx="4938269" cy="4938269"/>
        </a:xfrm>
        <a:custGeom>
          <a:avLst/>
          <a:gdLst/>
          <a:ahLst/>
          <a:cxnLst/>
          <a:rect l="0" t="0" r="0" b="0"/>
          <a:pathLst>
            <a:path>
              <a:moveTo>
                <a:pt x="3576" y="2336280"/>
              </a:moveTo>
              <a:arcTo wR="2469134" hR="2469134" stAng="10985061" swAng="1065284"/>
            </a:path>
          </a:pathLst>
        </a:custGeom>
        <a:noFill/>
        <a:ln w="9525" cap="flat" cmpd="sng" algn="ctr">
          <a:solidFill>
            <a:schemeClr val="accent4">
              <a:hueOff val="-3720641"/>
              <a:satOff val="22416"/>
              <a:lumOff val="1797"/>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AC8C3C44-81FB-4FC3-B34B-F651F49AAB9A}">
      <dsp:nvSpPr>
        <dsp:cNvPr id="0" name=""/>
        <dsp:cNvSpPr/>
      </dsp:nvSpPr>
      <dsp:spPr>
        <a:xfrm>
          <a:off x="1015797" y="932119"/>
          <a:ext cx="2184710" cy="863921"/>
        </a:xfrm>
        <a:prstGeom prst="roundRect">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ar-EG" sz="1900" b="1" kern="1200" dirty="0" smtClean="0"/>
            <a:t>العقل الباطن والعقل الواعي </a:t>
          </a:r>
          <a:endParaRPr lang="ar-EG" sz="1900" kern="1200" dirty="0"/>
        </a:p>
      </dsp:txBody>
      <dsp:txXfrm>
        <a:off x="1057970" y="974292"/>
        <a:ext cx="2100364" cy="779575"/>
      </dsp:txXfrm>
    </dsp:sp>
    <dsp:sp modelId="{3524A544-5415-47C3-A01C-EA6794767E16}">
      <dsp:nvSpPr>
        <dsp:cNvPr id="0" name=""/>
        <dsp:cNvSpPr/>
      </dsp:nvSpPr>
      <dsp:spPr>
        <a:xfrm>
          <a:off x="1569465" y="434425"/>
          <a:ext cx="4938269" cy="4938269"/>
        </a:xfrm>
        <a:custGeom>
          <a:avLst/>
          <a:gdLst/>
          <a:ahLst/>
          <a:cxnLst/>
          <a:rect l="0" t="0" r="0" b="0"/>
          <a:pathLst>
            <a:path>
              <a:moveTo>
                <a:pt x="1057490" y="443329"/>
              </a:moveTo>
              <a:arcTo wR="2469134" hR="2469134" stAng="14107801" swAng="387805"/>
            </a:path>
          </a:pathLst>
        </a:custGeom>
        <a:noFill/>
        <a:ln w="9525" cap="flat" cmpd="sng" algn="ctr">
          <a:solidFill>
            <a:schemeClr val="accent4">
              <a:hueOff val="-4464770"/>
              <a:satOff val="26899"/>
              <a:lumOff val="2156"/>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86A745E7-0154-4B93-B3A4-4072E83ED179}" type="datetimeFigureOut">
              <a:rPr lang="ar-EG" smtClean="0"/>
              <a:pPr/>
              <a:t>02/02/1435</a:t>
            </a:fld>
            <a:endParaRPr lang="ar-EG"/>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2F6BBCC-DF76-4D45-8408-4AF98CCDFBF7}" type="slidenum">
              <a:rPr lang="ar-EG" smtClean="0"/>
              <a:pPr/>
              <a:t>‹#›</a:t>
            </a:fld>
            <a:endParaRPr lang="ar-EG"/>
          </a:p>
        </p:txBody>
      </p:sp>
    </p:spTree>
    <p:extLst>
      <p:ext uri="{BB962C8B-B14F-4D97-AF65-F5344CB8AC3E}">
        <p14:creationId xmlns:p14="http://schemas.microsoft.com/office/powerpoint/2010/main" xmlns="" val="309659319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Rectangle 1"/>
          <p:cNvSpPr txBox="1">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93187" name="Rectangle 2"/>
          <p:cNvSpPr txBox="1">
            <a:spLocks noGrp="1" noChangeArrowheads="1"/>
          </p:cNvSpPr>
          <p:nvPr>
            <p:ph type="body" idx="1"/>
          </p:nvPr>
        </p:nvSpPr>
        <p:spPr>
          <a:xfrm>
            <a:off x="685800" y="4343400"/>
            <a:ext cx="5486400"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12/5/2013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5.gif"/></Relationships>
</file>

<file path=ppt/slides/_rels/slide8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Bevel 1"/>
          <p:cNvSpPr/>
          <p:nvPr/>
        </p:nvSpPr>
        <p:spPr>
          <a:xfrm>
            <a:off x="990600" y="2667000"/>
            <a:ext cx="7239000" cy="1752600"/>
          </a:xfrm>
          <a:prstGeom prst="bevel">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6600" b="1" dirty="0"/>
              <a:t>دورة ادارة العقل</a:t>
            </a:r>
          </a:p>
        </p:txBody>
      </p:sp>
    </p:spTree>
    <p:extLst>
      <p:ext uri="{BB962C8B-B14F-4D97-AF65-F5344CB8AC3E}">
        <p14:creationId xmlns:p14="http://schemas.microsoft.com/office/powerpoint/2010/main" xmlns="" val="689780589"/>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743200" y="304800"/>
            <a:ext cx="36576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الجلاء السمعي </a:t>
            </a:r>
          </a:p>
        </p:txBody>
      </p:sp>
      <p:sp>
        <p:nvSpPr>
          <p:cNvPr id="3" name="Rectangle 2"/>
          <p:cNvSpPr/>
          <p:nvPr/>
        </p:nvSpPr>
        <p:spPr>
          <a:xfrm>
            <a:off x="4800600" y="1828800"/>
            <a:ext cx="4038600" cy="45720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300" b="1" dirty="0"/>
              <a:t>هو قدرة الحصول على معلومات عن أحداث أو أشخاص من خلال حاسة سمعية داخلية ، ليس لها علاقة بحاسة السمع التقليدية . و قد تأتي بشكل همسات محببة جميلة ، كألحان موسيقية أو أجراس أو غناء . و يمكن أن تأتي على شكل طرقات قوية على الخشب </a:t>
            </a:r>
            <a:r>
              <a:rPr lang="ar-EG" sz="2300" b="1" dirty="0" smtClean="0"/>
              <a:t>أو </a:t>
            </a:r>
            <a:r>
              <a:rPr lang="ar-EG" sz="2300" b="1" dirty="0"/>
              <a:t>الحديد مثلاً ، أو صفّارة إنذار أو أي صوت مزعج آخر يعمل على لفت الانتباه . و أحياناً كثيرة ، بدلاً من أن يأتي الصوت من داخل الذهن ، يتجلّى </a:t>
            </a:r>
            <a:r>
              <a:rPr lang="ar-EG" sz="2300" b="1" dirty="0" smtClean="0"/>
              <a:t/>
            </a:r>
            <a:br>
              <a:rPr lang="ar-EG" sz="2300" b="1" dirty="0" smtClean="0"/>
            </a:br>
            <a:r>
              <a:rPr lang="ar-EG" sz="2300" b="1" dirty="0" smtClean="0"/>
              <a:t>بشكل </a:t>
            </a:r>
            <a:r>
              <a:rPr lang="ar-EG" sz="2300" b="1" dirty="0"/>
              <a:t>واضح مما يجعله مسموع عن طريق الأذن </a:t>
            </a:r>
            <a:endParaRPr lang="en-US" sz="2300" dirty="0"/>
          </a:p>
        </p:txBody>
      </p:sp>
      <p:pic>
        <p:nvPicPr>
          <p:cNvPr id="81922" name="Picture 2" descr="http://www.hdc.com.sa/thumbnail.php?file=2012_05_12_19_03_40_593750369.jpg&amp;size=article_medium"/>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62000" y="1828800"/>
            <a:ext cx="3619500" cy="4572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13732374"/>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324100" y="304800"/>
            <a:ext cx="44958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الشعور باليقين من أمر معيّن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350" b="1" dirty="0"/>
              <a:t>هذه الحاسة هي الأكثر شيوعاً بين الناس </a:t>
            </a:r>
            <a:r>
              <a:rPr lang="ar-EG" sz="2350" b="1" dirty="0" smtClean="0"/>
              <a:t> </a:t>
            </a:r>
            <a:r>
              <a:rPr lang="ar-EG" sz="2350" b="1" dirty="0"/>
              <a:t>يمكن أن تتجلّى بظهور فجائي لجواب على سؤال معيّن ( ذكرناها سابقاً ) ، </a:t>
            </a:r>
            <a:r>
              <a:rPr lang="ar-EG" sz="2350" b="1" dirty="0" smtClean="0"/>
              <a:t/>
            </a:r>
            <a:br>
              <a:rPr lang="ar-EG" sz="2350" b="1" dirty="0" smtClean="0"/>
            </a:br>
            <a:r>
              <a:rPr lang="ar-EG" sz="2350" b="1" dirty="0" smtClean="0"/>
              <a:t>و </a:t>
            </a:r>
            <a:r>
              <a:rPr lang="ar-EG" sz="2350" b="1" dirty="0"/>
              <a:t>يمكن أن يظهر كإنذار مسبق بحصول حادثة معيّنة أو خطر ما ، أو المعرفة المسبقة لنتيجة عمل ما . غالباً ما يترافق مع هذا الشعور ، ( خاصة قبل حصول شيء غير محبّب ) ، انفعالات فيزيائية أو جسدية ، كشعور غريب في منطقة القلب </a:t>
            </a:r>
            <a:r>
              <a:rPr lang="ar-EG" sz="2350" b="1" dirty="0" smtClean="0"/>
              <a:t>، </a:t>
            </a:r>
            <a:r>
              <a:rPr lang="ar-EG" sz="2350" b="1" dirty="0"/>
              <a:t>أو إحساس غريب في المعدة ( البطن ) ، أو تنميل الجلد </a:t>
            </a:r>
            <a:r>
              <a:rPr lang="ar-EG" sz="2350" b="1" dirty="0" smtClean="0"/>
              <a:t/>
            </a:r>
            <a:br>
              <a:rPr lang="ar-EG" sz="2350" b="1" dirty="0" smtClean="0"/>
            </a:br>
            <a:r>
              <a:rPr lang="ar-EG" sz="2350" b="1" dirty="0" smtClean="0"/>
              <a:t>( </a:t>
            </a:r>
            <a:r>
              <a:rPr lang="ar-EG" sz="2350" b="1" dirty="0"/>
              <a:t>الشعور بوخزات خفيفة </a:t>
            </a:r>
            <a:r>
              <a:rPr lang="ar-EG" sz="2350" b="1" dirty="0" smtClean="0"/>
              <a:t>في </a:t>
            </a:r>
            <a:r>
              <a:rPr lang="ar-EG" sz="2350" b="1" dirty="0"/>
              <a:t>الجلد ) </a:t>
            </a:r>
          </a:p>
        </p:txBody>
      </p:sp>
      <p:pic>
        <p:nvPicPr>
          <p:cNvPr id="80898" name="Picture 2" descr="http://www.traidnt.net/vb/attachments/666844d1349019532-%D8%B7%C2%AE%D8%B7%C2%A7%D8%B8%E2%80%9E%D8%B8%D9%B9%D8%B7%C2%A9.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104900" y="2743200"/>
            <a:ext cx="2438400" cy="2438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92460323"/>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324100" y="152400"/>
            <a:ext cx="4610100" cy="16002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قدرة الإدراك </a:t>
            </a:r>
            <a:r>
              <a:rPr lang="ar-EG" sz="3600" b="1" dirty="0" smtClean="0">
                <a:latin typeface="Sakkal Majalla" pitchFamily="2" charset="-78"/>
                <a:cs typeface="Sakkal Majalla" pitchFamily="2" charset="-78"/>
              </a:rPr>
              <a:t>بواسطة</a:t>
            </a:r>
          </a:p>
          <a:p>
            <a:pPr algn="ctr" rtl="1"/>
            <a:r>
              <a:rPr lang="ar-EG" sz="3600" b="1" dirty="0" smtClean="0">
                <a:latin typeface="Sakkal Majalla" pitchFamily="2" charset="-78"/>
                <a:cs typeface="Sakkal Majalla" pitchFamily="2" charset="-78"/>
              </a:rPr>
              <a:t> </a:t>
            </a:r>
            <a:r>
              <a:rPr lang="ar-EG" sz="3600" b="1" dirty="0">
                <a:latin typeface="Sakkal Majalla" pitchFamily="2" charset="-78"/>
                <a:cs typeface="Sakkal Majalla" pitchFamily="2" charset="-78"/>
              </a:rPr>
              <a:t>"الذوق" و "الشم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2350" b="1" dirty="0"/>
              <a:t>هذه القدرات هي الأقلّ شيوعاً بين البشر ، لكنها مشابهة لتلك التي عند الكلاب </a:t>
            </a:r>
          </a:p>
          <a:p>
            <a:pPr algn="ctr" rtl="1"/>
            <a:r>
              <a:rPr lang="ar-EG" sz="2350" b="1" dirty="0"/>
              <a:t>والكائنات الأخرى </a:t>
            </a:r>
          </a:p>
        </p:txBody>
      </p:sp>
      <p:pic>
        <p:nvPicPr>
          <p:cNvPr id="79873"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2900" y="1783080"/>
            <a:ext cx="3962400" cy="44577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92735887"/>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743200" y="304800"/>
            <a:ext cx="36576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التخاطر و توارد الأفكار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a:t>هي عملية انتقال الأفكار من شخص لآخر على المستوى اللّاوعي ، </a:t>
            </a:r>
            <a:r>
              <a:rPr lang="ar-EG" sz="2400" b="1" dirty="0" smtClean="0"/>
              <a:t/>
            </a:r>
            <a:br>
              <a:rPr lang="ar-EG" sz="2400" b="1" dirty="0" smtClean="0"/>
            </a:br>
            <a:r>
              <a:rPr lang="ar-EG" sz="2400" b="1" dirty="0" smtClean="0"/>
              <a:t>دون </a:t>
            </a:r>
            <a:r>
              <a:rPr lang="ar-EG" sz="2400" b="1" dirty="0"/>
              <a:t>أن يشعران بذلك . أو على </a:t>
            </a:r>
            <a:r>
              <a:rPr lang="ar-EG" sz="2400" b="1" dirty="0" smtClean="0"/>
              <a:t>المستوى </a:t>
            </a:r>
            <a:r>
              <a:rPr lang="ar-EG" sz="2400" b="1" dirty="0"/>
              <a:t>الواعي ، كعملية قراءة الأفكار ، </a:t>
            </a:r>
            <a:r>
              <a:rPr lang="ar-EG" sz="2400" b="1" dirty="0" smtClean="0"/>
              <a:t>أو </a:t>
            </a:r>
            <a:r>
              <a:rPr lang="ar-EG" sz="2400" b="1" dirty="0"/>
              <a:t>التحكّم عن بعد </a:t>
            </a:r>
            <a:r>
              <a:rPr lang="ar-EG" sz="2400" b="1" dirty="0" smtClean="0"/>
              <a:t/>
            </a:r>
            <a:br>
              <a:rPr lang="ar-EG" sz="2400" b="1" dirty="0" smtClean="0"/>
            </a:br>
            <a:endParaRPr lang="ar-EG" sz="2400" b="1" dirty="0" smtClean="0"/>
          </a:p>
          <a:p>
            <a:pPr algn="ctr" rtl="1"/>
            <a:r>
              <a:rPr lang="ar-EG" sz="2400" b="1" dirty="0" smtClean="0"/>
              <a:t>( </a:t>
            </a:r>
            <a:r>
              <a:rPr lang="ar-EG" sz="2400" b="1" dirty="0"/>
              <a:t>برمجة عقول </a:t>
            </a:r>
            <a:r>
              <a:rPr lang="ar-EG" sz="2400" b="1" dirty="0" smtClean="0"/>
              <a:t>الآخرين</a:t>
            </a:r>
            <a:r>
              <a:rPr lang="ar-EG" sz="2400" b="1" dirty="0"/>
              <a:t>)</a:t>
            </a:r>
            <a:endParaRPr lang="en-US" sz="2400" dirty="0"/>
          </a:p>
        </p:txBody>
      </p:sp>
      <p:pic>
        <p:nvPicPr>
          <p:cNvPr id="78849"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1905000"/>
            <a:ext cx="3810000" cy="441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4261712"/>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324100" y="304800"/>
            <a:ext cx="44958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القدرة على إدراك عوالم أخرى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a:t>هي القدرة على الإنتقال إلى عوالم غريبة ، أو رؤية كائنات غريبة ، خارجة عن منظومتنا الحياتية . وهذه الكائنات قد تشمل أشخاص فارقوا الحياة ، أرواح مرشدة ، ملائكة ، جنّ ، </a:t>
            </a:r>
            <a:r>
              <a:rPr lang="ar-EG" sz="2400" b="1" dirty="0" smtClean="0"/>
              <a:t>و </a:t>
            </a:r>
            <a:r>
              <a:rPr lang="ar-EG" sz="2400" b="1" dirty="0"/>
              <a:t>كائنات أخرى </a:t>
            </a:r>
          </a:p>
        </p:txBody>
      </p:sp>
      <p:pic>
        <p:nvPicPr>
          <p:cNvPr id="77825" name="Picture 1"/>
          <p:cNvPicPr>
            <a:picLocks noChangeAspect="1" noChangeArrowheads="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xmlns="" val="0"/>
              </a:ext>
            </a:extLst>
          </a:blip>
          <a:srcRect/>
          <a:stretch>
            <a:fillRect/>
          </a:stretch>
        </p:blipFill>
        <p:spPr bwMode="auto">
          <a:xfrm>
            <a:off x="227838" y="1905000"/>
            <a:ext cx="4192524" cy="42672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2741468"/>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133600" y="228600"/>
            <a:ext cx="4876800" cy="16002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القدرة على استخلاص المعلومات من خلال الأشياء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a:t>يمكن عن طريق حمل شيء معيّن في اليد ، استخلاص المعلومات عن هذا الشيء </a:t>
            </a:r>
            <a:r>
              <a:rPr lang="ar-EG" sz="2400" b="1" dirty="0" smtClean="0"/>
              <a:t>أو </a:t>
            </a:r>
            <a:r>
              <a:rPr lang="ar-EG" sz="2400" b="1" dirty="0"/>
              <a:t>معلومات عن صاحب هذا الشيء ، مهما كان بعيداً . و قد تأتي هذه المعلومات بشكل انطباعات مرئية أو صوتية أو أفكار أو شعور مشابه لشعور صاحب الشيء </a:t>
            </a:r>
          </a:p>
        </p:txBody>
      </p:sp>
      <p:pic>
        <p:nvPicPr>
          <p:cNvPr id="76801"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62000" y="1905000"/>
            <a:ext cx="3581400" cy="441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50289754"/>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743200" y="304800"/>
            <a:ext cx="36576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تجاوز حاجز الزمن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a:t>هذه القدرات ليست محدودة ضمن حاجز مكاني أو زماني محدّد . أي أنه ليس لها مسافة محدودة ، كما رأينا . </a:t>
            </a:r>
            <a:r>
              <a:rPr lang="ar-EG" sz="2400" b="1" dirty="0" smtClean="0"/>
              <a:t/>
            </a:r>
            <a:br>
              <a:rPr lang="ar-EG" sz="2400" b="1" dirty="0" smtClean="0"/>
            </a:br>
            <a:r>
              <a:rPr lang="ar-EG" sz="2400" b="1" dirty="0" smtClean="0"/>
              <a:t>لكن </a:t>
            </a:r>
            <a:r>
              <a:rPr lang="ar-EG" sz="2400" b="1" dirty="0"/>
              <a:t>بنفس الوقت ، فهي تجتاز الحاجز لزمني أيضاً </a:t>
            </a:r>
            <a:r>
              <a:rPr lang="ar-EG" sz="2400" b="1" dirty="0" smtClean="0"/>
              <a:t>, حيث </a:t>
            </a:r>
            <a:r>
              <a:rPr lang="ar-EG" sz="2400" b="1" dirty="0"/>
              <a:t>يستطيع الشخص النظر إلى الأمام و الوراء في </a:t>
            </a:r>
            <a:r>
              <a:rPr lang="ar-EG" sz="2400" b="1" dirty="0" smtClean="0"/>
              <a:t/>
            </a:r>
            <a:br>
              <a:rPr lang="ar-EG" sz="2400" b="1" dirty="0" smtClean="0"/>
            </a:br>
            <a:r>
              <a:rPr lang="ar-EG" sz="2400" b="1" dirty="0" smtClean="0"/>
              <a:t>الزمن </a:t>
            </a:r>
            <a:r>
              <a:rPr lang="ar-EG" sz="2400" b="1" dirty="0"/>
              <a:t>بنفس الوقت </a:t>
            </a:r>
            <a:endParaRPr lang="en-US" sz="2400" dirty="0"/>
          </a:p>
        </p:txBody>
      </p:sp>
      <p:pic>
        <p:nvPicPr>
          <p:cNvPr id="75777"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62000" y="1905000"/>
            <a:ext cx="3467100" cy="441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60173336"/>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743200" y="304800"/>
            <a:ext cx="36576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الإدراك </a:t>
            </a:r>
            <a:r>
              <a:rPr lang="ar-EG" sz="3600" b="1" dirty="0" smtClean="0">
                <a:latin typeface="Sakkal Majalla" pitchFamily="2" charset="-78"/>
                <a:cs typeface="Sakkal Majalla" pitchFamily="2" charset="-78"/>
              </a:rPr>
              <a:t>المسبق</a:t>
            </a:r>
            <a:endParaRPr lang="ar-EG" sz="3600" b="1" dirty="0">
              <a:latin typeface="Sakkal Majalla" pitchFamily="2" charset="-78"/>
              <a:cs typeface="Sakkal Majalla" pitchFamily="2" charset="-78"/>
            </a:endParaRP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a:t>هو القدرة على معرفة حادثة قبل حصولها . و قد تتجلّى هذه القدرة أثناء الصحو ، أو النوم </a:t>
            </a:r>
            <a:r>
              <a:rPr lang="ar-EG" sz="2400" b="1" dirty="0" smtClean="0"/>
              <a:t>( </a:t>
            </a:r>
            <a:r>
              <a:rPr lang="ar-EG" sz="2400" b="1" dirty="0"/>
              <a:t>الحلم ) </a:t>
            </a:r>
            <a:r>
              <a:rPr lang="ar-EG" sz="2400" b="1" dirty="0" smtClean="0"/>
              <a:t>و </a:t>
            </a:r>
            <a:r>
              <a:rPr lang="ar-EG" sz="2400" b="1" dirty="0"/>
              <a:t>يمكن أن تتخذ أي شكل من الأشكال الإدراكية التي ذكرناها سابقاً </a:t>
            </a:r>
          </a:p>
        </p:txBody>
      </p:sp>
      <p:pic>
        <p:nvPicPr>
          <p:cNvPr id="74753"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31470" y="1905000"/>
            <a:ext cx="4164330" cy="44195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14096134"/>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743200" y="304800"/>
            <a:ext cx="36576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الإدراك الإسترجاعي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a:t>هو القدرة على معرفة معلومات تفصيلية معيّنة عن حادثة حصلت في الماضي ، دون الاستعانة بأي من الوسائل التقليدية </a:t>
            </a:r>
            <a:r>
              <a:rPr lang="ar-EG" sz="2400" b="1" dirty="0" smtClean="0"/>
              <a:t>المعروفة </a:t>
            </a:r>
            <a:r>
              <a:rPr lang="ar-EG" sz="2400" b="1" dirty="0"/>
              <a:t>و يمكن أن تتخذ أي شكل من الأشكال الإدراكية التي ذكرناها سابقاً </a:t>
            </a:r>
          </a:p>
        </p:txBody>
      </p:sp>
      <p:pic>
        <p:nvPicPr>
          <p:cNvPr id="73729" name="Picture 1"/>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381000" y="1905001"/>
            <a:ext cx="3762375" cy="44196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38316870"/>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514600" y="0"/>
            <a:ext cx="4114800" cy="17526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قدرة التأثير على الأشياء بواسطة الفكر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a:t>هي القدرة على إحداث تغييرات في حالة الأشياء الفيزيائية بواسطة الفكر ، و تتجلّى هذه القدرة بجعل الأشياء ترتفع في الهواء أو تتحرّك من مكان إلى آخر ، أو حتى تختفي من مكانها </a:t>
            </a:r>
            <a:r>
              <a:rPr lang="ar-EG" sz="2400" b="1" dirty="0" smtClean="0"/>
              <a:t/>
            </a:r>
            <a:br>
              <a:rPr lang="ar-EG" sz="2400" b="1" dirty="0" smtClean="0"/>
            </a:br>
            <a:r>
              <a:rPr lang="ar-EG" sz="2400" b="1" dirty="0" smtClean="0"/>
              <a:t>و </a:t>
            </a:r>
            <a:r>
              <a:rPr lang="ar-EG" sz="2400" b="1" dirty="0"/>
              <a:t>تظهر في مكان آخر ! </a:t>
            </a:r>
            <a:r>
              <a:rPr lang="ar-EG" sz="2400" b="1" dirty="0" smtClean="0"/>
              <a:t/>
            </a:r>
            <a:br>
              <a:rPr lang="ar-EG" sz="2400" b="1" dirty="0" smtClean="0"/>
            </a:br>
            <a:r>
              <a:rPr lang="ar-EG" sz="2400" b="1" dirty="0" smtClean="0"/>
              <a:t>أو </a:t>
            </a:r>
            <a:r>
              <a:rPr lang="ar-EG" sz="2400" b="1" dirty="0"/>
              <a:t>اختراق الجدران ، أو يمكن أن تتجلّى بالقدرة على إجراء تغييرات واضحة في محلول كيميائي معيّن ! أو غيرها من أمور </a:t>
            </a:r>
            <a:r>
              <a:rPr lang="ar-EG" sz="2400" b="1" dirty="0" smtClean="0"/>
              <a:t>و </a:t>
            </a:r>
            <a:r>
              <a:rPr lang="ar-EG" sz="2400" b="1" dirty="0"/>
              <a:t>إنجازات مخالفة للقوانين الفيزيائية المألوفة </a:t>
            </a:r>
          </a:p>
        </p:txBody>
      </p:sp>
      <p:pic>
        <p:nvPicPr>
          <p:cNvPr id="72705"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2401" y="1905000"/>
            <a:ext cx="3962400" cy="441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37839877"/>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42" name="Rounded Rectangle 41"/>
          <p:cNvSpPr/>
          <p:nvPr/>
        </p:nvSpPr>
        <p:spPr>
          <a:xfrm>
            <a:off x="2286000" y="228600"/>
            <a:ext cx="4572000" cy="722334"/>
          </a:xfrm>
          <a:prstGeom prst="roundRect">
            <a:avLst/>
          </a:prstGeom>
          <a:solidFill>
            <a:srgbClr val="00B0F0"/>
          </a:solidFill>
          <a:ln>
            <a:solidFill>
              <a:srgbClr val="3399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5000" dirty="0">
                <a:solidFill>
                  <a:schemeClr val="tx2">
                    <a:lumMod val="50000"/>
                  </a:schemeClr>
                </a:solidFill>
              </a:rPr>
              <a:t>الاتفاقيات </a:t>
            </a:r>
          </a:p>
        </p:txBody>
      </p:sp>
      <p:sp>
        <p:nvSpPr>
          <p:cNvPr id="43" name="AutoShape 7"/>
          <p:cNvSpPr>
            <a:spLocks noChangeArrowheads="1"/>
          </p:cNvSpPr>
          <p:nvPr/>
        </p:nvSpPr>
        <p:spPr bwMode="auto">
          <a:xfrm>
            <a:off x="6621810" y="1247657"/>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smtClean="0">
                <a:latin typeface="Verdana" panose="020B0604030504040204" pitchFamily="34" charset="0"/>
                <a:ea typeface="HY헤드라인M" pitchFamily="2" charset="-127"/>
              </a:rPr>
              <a:t>الابتسامة طوال الوقت </a:t>
            </a:r>
            <a:endParaRPr lang="ar-SA" sz="2400" b="1" dirty="0">
              <a:latin typeface="Verdana" panose="020B0604030504040204" pitchFamily="34" charset="0"/>
              <a:ea typeface="HY헤드라인M" pitchFamily="2" charset="-127"/>
            </a:endParaRPr>
          </a:p>
        </p:txBody>
      </p:sp>
      <p:sp>
        <p:nvSpPr>
          <p:cNvPr id="44" name="AutoShape 7"/>
          <p:cNvSpPr>
            <a:spLocks noChangeArrowheads="1"/>
          </p:cNvSpPr>
          <p:nvPr/>
        </p:nvSpPr>
        <p:spPr bwMode="auto">
          <a:xfrm>
            <a:off x="1973610" y="1247657"/>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a:latin typeface="Verdana" panose="020B0604030504040204" pitchFamily="34" charset="0"/>
                <a:ea typeface="HY헤드라인M" pitchFamily="2" charset="-127"/>
              </a:rPr>
              <a:t>الحضور </a:t>
            </a:r>
            <a:r>
              <a:rPr lang="ar-EG" sz="2400" b="1" dirty="0" smtClean="0">
                <a:latin typeface="Verdana" panose="020B0604030504040204" pitchFamily="34" charset="0"/>
                <a:ea typeface="HY헤드라인M" pitchFamily="2" charset="-127"/>
              </a:rPr>
              <a:t>والانصراف</a:t>
            </a:r>
          </a:p>
          <a:p>
            <a:pPr algn="ctr"/>
            <a:r>
              <a:rPr lang="ar-EG" sz="2400" b="1" dirty="0" smtClean="0">
                <a:latin typeface="Verdana" panose="020B0604030504040204" pitchFamily="34" charset="0"/>
                <a:ea typeface="HY헤드라인M" pitchFamily="2" charset="-127"/>
              </a:rPr>
              <a:t> </a:t>
            </a:r>
            <a:r>
              <a:rPr lang="ar-EG" sz="2400" b="1" dirty="0">
                <a:latin typeface="Verdana" panose="020B0604030504040204" pitchFamily="34" charset="0"/>
                <a:ea typeface="HY헤드라인M" pitchFamily="2" charset="-127"/>
              </a:rPr>
              <a:t>في الوقت المحدد</a:t>
            </a:r>
            <a:endParaRPr lang="ar-SA" sz="2400" b="1" dirty="0">
              <a:latin typeface="Verdana" panose="020B0604030504040204" pitchFamily="34" charset="0"/>
              <a:ea typeface="HY헤드라인M" pitchFamily="2" charset="-127"/>
            </a:endParaRPr>
          </a:p>
        </p:txBody>
      </p:sp>
      <p:sp>
        <p:nvSpPr>
          <p:cNvPr id="45" name="AutoShape 7"/>
          <p:cNvSpPr>
            <a:spLocks noChangeArrowheads="1"/>
          </p:cNvSpPr>
          <p:nvPr/>
        </p:nvSpPr>
        <p:spPr bwMode="auto">
          <a:xfrm>
            <a:off x="6611480" y="2361374"/>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rtl="1"/>
            <a:r>
              <a:rPr lang="ar-EG" sz="2400" b="1" dirty="0" smtClean="0">
                <a:latin typeface="Verdana" panose="020B0604030504040204" pitchFamily="34" charset="0"/>
                <a:ea typeface="HY헤드라인M" pitchFamily="2" charset="-127"/>
              </a:rPr>
              <a:t>تقبل جميع </a:t>
            </a:r>
          </a:p>
          <a:p>
            <a:pPr algn="ctr" rtl="1"/>
            <a:r>
              <a:rPr lang="ar-EG" sz="2400" b="1" dirty="0" smtClean="0">
                <a:latin typeface="Verdana" panose="020B0604030504040204" pitchFamily="34" charset="0"/>
                <a:ea typeface="HY헤드라인M" pitchFamily="2" charset="-127"/>
              </a:rPr>
              <a:t>الآراء </a:t>
            </a:r>
            <a:r>
              <a:rPr lang="ar-EG" sz="2400" b="1" dirty="0">
                <a:latin typeface="Verdana" panose="020B0604030504040204" pitchFamily="34" charset="0"/>
                <a:ea typeface="HY헤드라인M" pitchFamily="2" charset="-127"/>
              </a:rPr>
              <a:t>بصدر رحب</a:t>
            </a:r>
            <a:endParaRPr lang="ar-SA" sz="2400" b="1" dirty="0">
              <a:latin typeface="Verdana" panose="020B0604030504040204" pitchFamily="34" charset="0"/>
              <a:ea typeface="HY헤드라인M" pitchFamily="2" charset="-127"/>
            </a:endParaRPr>
          </a:p>
        </p:txBody>
      </p:sp>
      <p:sp>
        <p:nvSpPr>
          <p:cNvPr id="46" name="AutoShape 7"/>
          <p:cNvSpPr>
            <a:spLocks noChangeArrowheads="1"/>
          </p:cNvSpPr>
          <p:nvPr/>
        </p:nvSpPr>
        <p:spPr bwMode="auto">
          <a:xfrm>
            <a:off x="1963280" y="2361374"/>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a:latin typeface="Verdana" panose="020B0604030504040204" pitchFamily="34" charset="0"/>
                <a:ea typeface="HY헤드라인M" pitchFamily="2" charset="-127"/>
              </a:rPr>
              <a:t>التفاعل مع المجموعة</a:t>
            </a:r>
            <a:endParaRPr lang="ar-SA" sz="2400" b="1" dirty="0">
              <a:latin typeface="Verdana" panose="020B0604030504040204" pitchFamily="34" charset="0"/>
              <a:ea typeface="HY헤드라인M" pitchFamily="2" charset="-127"/>
            </a:endParaRPr>
          </a:p>
        </p:txBody>
      </p:sp>
      <p:sp>
        <p:nvSpPr>
          <p:cNvPr id="47" name="AutoShape 7"/>
          <p:cNvSpPr>
            <a:spLocks noChangeArrowheads="1"/>
          </p:cNvSpPr>
          <p:nvPr/>
        </p:nvSpPr>
        <p:spPr bwMode="auto">
          <a:xfrm>
            <a:off x="6601150" y="3475091"/>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a:latin typeface="Verdana" panose="020B0604030504040204" pitchFamily="34" charset="0"/>
                <a:ea typeface="HY헤드라인M" pitchFamily="2" charset="-127"/>
              </a:rPr>
              <a:t>المحمول مغلق </a:t>
            </a:r>
            <a:endParaRPr lang="ar-SA" sz="2400" b="1" dirty="0">
              <a:latin typeface="Verdana" panose="020B0604030504040204" pitchFamily="34" charset="0"/>
              <a:ea typeface="HY헤드라인M" pitchFamily="2" charset="-127"/>
            </a:endParaRPr>
          </a:p>
        </p:txBody>
      </p:sp>
      <p:sp>
        <p:nvSpPr>
          <p:cNvPr id="48" name="AutoShape 7"/>
          <p:cNvSpPr>
            <a:spLocks noChangeArrowheads="1"/>
          </p:cNvSpPr>
          <p:nvPr/>
        </p:nvSpPr>
        <p:spPr bwMode="auto">
          <a:xfrm>
            <a:off x="1952950" y="3475091"/>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a:latin typeface="Verdana" panose="020B0604030504040204" pitchFamily="34" charset="0"/>
                <a:ea typeface="HY헤드라인M" pitchFamily="2" charset="-127"/>
              </a:rPr>
              <a:t>تنفيذ جميع التمارين</a:t>
            </a:r>
            <a:endParaRPr lang="ar-SA" sz="2400" b="1" dirty="0">
              <a:latin typeface="Verdana" panose="020B0604030504040204" pitchFamily="34" charset="0"/>
              <a:ea typeface="HY헤드라인M" pitchFamily="2" charset="-127"/>
            </a:endParaRPr>
          </a:p>
        </p:txBody>
      </p:sp>
      <p:sp>
        <p:nvSpPr>
          <p:cNvPr id="49" name="AutoShape 7"/>
          <p:cNvSpPr>
            <a:spLocks noChangeArrowheads="1"/>
          </p:cNvSpPr>
          <p:nvPr/>
        </p:nvSpPr>
        <p:spPr bwMode="auto">
          <a:xfrm>
            <a:off x="6590820" y="4588808"/>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a:latin typeface="Verdana" panose="020B0604030504040204" pitchFamily="34" charset="0"/>
                <a:ea typeface="HY헤드라인M" pitchFamily="2" charset="-127"/>
              </a:rPr>
              <a:t>المحافظة على الانظباط </a:t>
            </a:r>
            <a:endParaRPr lang="ar-SA" sz="2400" b="1" dirty="0">
              <a:latin typeface="Verdana" panose="020B0604030504040204" pitchFamily="34" charset="0"/>
              <a:ea typeface="HY헤드라인M" pitchFamily="2" charset="-127"/>
            </a:endParaRPr>
          </a:p>
        </p:txBody>
      </p:sp>
      <p:sp>
        <p:nvSpPr>
          <p:cNvPr id="50" name="AutoShape 7"/>
          <p:cNvSpPr>
            <a:spLocks noChangeArrowheads="1"/>
          </p:cNvSpPr>
          <p:nvPr/>
        </p:nvSpPr>
        <p:spPr bwMode="auto">
          <a:xfrm>
            <a:off x="1942620" y="4588808"/>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a:latin typeface="Verdana" panose="020B0604030504040204" pitchFamily="34" charset="0"/>
                <a:ea typeface="HY헤드라인M" pitchFamily="2" charset="-127"/>
              </a:rPr>
              <a:t>تقبل قرارات المدرب </a:t>
            </a:r>
            <a:endParaRPr lang="ar-SA" sz="2400" b="1" dirty="0">
              <a:latin typeface="Verdana" panose="020B0604030504040204" pitchFamily="34" charset="0"/>
              <a:ea typeface="HY헤드라인M" pitchFamily="2" charset="-127"/>
            </a:endParaRPr>
          </a:p>
        </p:txBody>
      </p:sp>
      <p:sp>
        <p:nvSpPr>
          <p:cNvPr id="51" name="AutoShape 7"/>
          <p:cNvSpPr>
            <a:spLocks noChangeArrowheads="1"/>
          </p:cNvSpPr>
          <p:nvPr/>
        </p:nvSpPr>
        <p:spPr bwMode="auto">
          <a:xfrm>
            <a:off x="6580490" y="5702525"/>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a:latin typeface="Verdana" panose="020B0604030504040204" pitchFamily="34" charset="0"/>
                <a:ea typeface="HY헤드라인M" pitchFamily="2" charset="-127"/>
              </a:rPr>
              <a:t>حسن الظن </a:t>
            </a:r>
            <a:endParaRPr lang="ar-EG" sz="2400" b="1" dirty="0" smtClean="0">
              <a:latin typeface="Verdana" panose="020B0604030504040204" pitchFamily="34" charset="0"/>
              <a:ea typeface="HY헤드라인M" pitchFamily="2" charset="-127"/>
            </a:endParaRPr>
          </a:p>
          <a:p>
            <a:pPr algn="ctr"/>
            <a:r>
              <a:rPr lang="ar-EG" sz="2400" b="1" dirty="0" smtClean="0">
                <a:latin typeface="Verdana" panose="020B0604030504040204" pitchFamily="34" charset="0"/>
                <a:ea typeface="HY헤드라인M" pitchFamily="2" charset="-127"/>
              </a:rPr>
              <a:t>والثقة </a:t>
            </a:r>
            <a:r>
              <a:rPr lang="ar-EG" sz="2400" b="1" dirty="0">
                <a:latin typeface="Verdana" panose="020B0604030504040204" pitchFamily="34" charset="0"/>
                <a:ea typeface="HY헤드라인M" pitchFamily="2" charset="-127"/>
              </a:rPr>
              <a:t>المتبادلة</a:t>
            </a:r>
            <a:endParaRPr lang="ar-SA" sz="2400" b="1" dirty="0">
              <a:latin typeface="Verdana" panose="020B0604030504040204" pitchFamily="34" charset="0"/>
              <a:ea typeface="HY헤드라인M" pitchFamily="2" charset="-127"/>
            </a:endParaRPr>
          </a:p>
        </p:txBody>
      </p:sp>
      <p:sp>
        <p:nvSpPr>
          <p:cNvPr id="52" name="AutoShape 7"/>
          <p:cNvSpPr>
            <a:spLocks noChangeArrowheads="1"/>
          </p:cNvSpPr>
          <p:nvPr/>
        </p:nvSpPr>
        <p:spPr bwMode="auto">
          <a:xfrm>
            <a:off x="1932290" y="5702525"/>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smtClean="0">
                <a:latin typeface="Verdana" panose="020B0604030504040204" pitchFamily="34" charset="0"/>
                <a:ea typeface="HY헤드라인M" pitchFamily="2" charset="-127"/>
              </a:rPr>
              <a:t>الحب بين المجموعات</a:t>
            </a:r>
            <a:endParaRPr lang="ar-SA" sz="2400" b="1" dirty="0">
              <a:latin typeface="Verdana" panose="020B0604030504040204" pitchFamily="34" charset="0"/>
              <a:ea typeface="HY헤드라인M" pitchFamily="2" charset="-127"/>
            </a:endParaRPr>
          </a:p>
        </p:txBody>
      </p:sp>
      <p:pic>
        <p:nvPicPr>
          <p:cNvPr id="53" name="Picture 2" descr="F:\دينى\work\صور\kid-smail.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275240" y="914400"/>
            <a:ext cx="1302880" cy="128810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4" name="Picture 3" descr="F:\دينى\work\صور\إدارة الوقت.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43060" y="838200"/>
            <a:ext cx="106194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5" name="Picture 4" descr="F:\دينى\work\صور\ثقافة-الحوار-من-أجل-سورية-افضل-297x300.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275240" y="2057400"/>
            <a:ext cx="122905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6" name="Picture 5" descr="F:\دينى\work\صور\اختلاف مشارب.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16240" y="1981200"/>
            <a:ext cx="110716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7" name="Picture 6" descr="F:\دينى\work\صور\15460_IPhone_Locked.pn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5334000" y="3200400"/>
            <a:ext cx="114300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8" name="Picture 7" descr="F:\دينى\work\صور\large.jpg"/>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09600" y="3124200"/>
            <a:ext cx="129540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9" name="Picture 8" descr="F:\دينى\work\صور\imagتes.jpg"/>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5370080" y="4305300"/>
            <a:ext cx="1155607"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60" name="Picture 9" descr="F:\دينى\work\صور\848484.jpg"/>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16240" y="4267200"/>
            <a:ext cx="1107160" cy="13335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61" name="Picture 10" descr="F:\دينى\work\صور\zan 2.jpg"/>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5414940" y="5391702"/>
            <a:ext cx="1143000" cy="116149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62" name="Picture 11" descr="F:\دينى\work\صور\Love-Is-Love_6.jpg"/>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785094" y="5391702"/>
            <a:ext cx="1045652" cy="116578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17544984"/>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1000" fill="hold"/>
                                        <p:tgtEl>
                                          <p:spTgt spid="43"/>
                                        </p:tgtEl>
                                        <p:attrNameLst>
                                          <p:attrName>ppt_w</p:attrName>
                                        </p:attrNameLst>
                                      </p:cBhvr>
                                      <p:tavLst>
                                        <p:tav tm="0">
                                          <p:val>
                                            <p:fltVal val="0"/>
                                          </p:val>
                                        </p:tav>
                                        <p:tav tm="100000">
                                          <p:val>
                                            <p:strVal val="#ppt_w"/>
                                          </p:val>
                                        </p:tav>
                                      </p:tavLst>
                                    </p:anim>
                                    <p:anim calcmode="lin" valueType="num">
                                      <p:cBhvr>
                                        <p:cTn id="8" dur="1000" fill="hold"/>
                                        <p:tgtEl>
                                          <p:spTgt spid="43"/>
                                        </p:tgtEl>
                                        <p:attrNameLst>
                                          <p:attrName>ppt_h</p:attrName>
                                        </p:attrNameLst>
                                      </p:cBhvr>
                                      <p:tavLst>
                                        <p:tav tm="0">
                                          <p:val>
                                            <p:fltVal val="0"/>
                                          </p:val>
                                        </p:tav>
                                        <p:tav tm="100000">
                                          <p:val>
                                            <p:strVal val="#ppt_h"/>
                                          </p:val>
                                        </p:tav>
                                      </p:tavLst>
                                    </p:anim>
                                    <p:anim calcmode="lin" valueType="num">
                                      <p:cBhvr>
                                        <p:cTn id="9" dur="1000" fill="hold"/>
                                        <p:tgtEl>
                                          <p:spTgt spid="43"/>
                                        </p:tgtEl>
                                        <p:attrNameLst>
                                          <p:attrName>style.rotation</p:attrName>
                                        </p:attrNameLst>
                                      </p:cBhvr>
                                      <p:tavLst>
                                        <p:tav tm="0">
                                          <p:val>
                                            <p:fltVal val="90"/>
                                          </p:val>
                                        </p:tav>
                                        <p:tav tm="100000">
                                          <p:val>
                                            <p:fltVal val="0"/>
                                          </p:val>
                                        </p:tav>
                                      </p:tavLst>
                                    </p:anim>
                                    <p:animEffect transition="in" filter="fade">
                                      <p:cBhvr>
                                        <p:cTn id="10" dur="1000"/>
                                        <p:tgtEl>
                                          <p:spTgt spid="43"/>
                                        </p:tgtEl>
                                      </p:cBhvr>
                                    </p:animEffect>
                                  </p:childTnLst>
                                </p:cTn>
                              </p:par>
                              <p:par>
                                <p:cTn id="11" presetID="31" presetClass="entr" presetSubtype="0" fill="hold" nodeType="withEffect">
                                  <p:stCondLst>
                                    <p:cond delay="0"/>
                                  </p:stCondLst>
                                  <p:childTnLst>
                                    <p:set>
                                      <p:cBhvr>
                                        <p:cTn id="12" dur="1" fill="hold">
                                          <p:stCondLst>
                                            <p:cond delay="0"/>
                                          </p:stCondLst>
                                        </p:cTn>
                                        <p:tgtEl>
                                          <p:spTgt spid="53"/>
                                        </p:tgtEl>
                                        <p:attrNameLst>
                                          <p:attrName>style.visibility</p:attrName>
                                        </p:attrNameLst>
                                      </p:cBhvr>
                                      <p:to>
                                        <p:strVal val="visible"/>
                                      </p:to>
                                    </p:set>
                                    <p:anim calcmode="lin" valueType="num">
                                      <p:cBhvr>
                                        <p:cTn id="13" dur="1000" fill="hold"/>
                                        <p:tgtEl>
                                          <p:spTgt spid="53"/>
                                        </p:tgtEl>
                                        <p:attrNameLst>
                                          <p:attrName>ppt_w</p:attrName>
                                        </p:attrNameLst>
                                      </p:cBhvr>
                                      <p:tavLst>
                                        <p:tav tm="0">
                                          <p:val>
                                            <p:fltVal val="0"/>
                                          </p:val>
                                        </p:tav>
                                        <p:tav tm="100000">
                                          <p:val>
                                            <p:strVal val="#ppt_w"/>
                                          </p:val>
                                        </p:tav>
                                      </p:tavLst>
                                    </p:anim>
                                    <p:anim calcmode="lin" valueType="num">
                                      <p:cBhvr>
                                        <p:cTn id="14" dur="1000" fill="hold"/>
                                        <p:tgtEl>
                                          <p:spTgt spid="53"/>
                                        </p:tgtEl>
                                        <p:attrNameLst>
                                          <p:attrName>ppt_h</p:attrName>
                                        </p:attrNameLst>
                                      </p:cBhvr>
                                      <p:tavLst>
                                        <p:tav tm="0">
                                          <p:val>
                                            <p:fltVal val="0"/>
                                          </p:val>
                                        </p:tav>
                                        <p:tav tm="100000">
                                          <p:val>
                                            <p:strVal val="#ppt_h"/>
                                          </p:val>
                                        </p:tav>
                                      </p:tavLst>
                                    </p:anim>
                                    <p:anim calcmode="lin" valueType="num">
                                      <p:cBhvr>
                                        <p:cTn id="15" dur="1000" fill="hold"/>
                                        <p:tgtEl>
                                          <p:spTgt spid="53"/>
                                        </p:tgtEl>
                                        <p:attrNameLst>
                                          <p:attrName>style.rotation</p:attrName>
                                        </p:attrNameLst>
                                      </p:cBhvr>
                                      <p:tavLst>
                                        <p:tav tm="0">
                                          <p:val>
                                            <p:fltVal val="90"/>
                                          </p:val>
                                        </p:tav>
                                        <p:tav tm="100000">
                                          <p:val>
                                            <p:fltVal val="0"/>
                                          </p:val>
                                        </p:tav>
                                      </p:tavLst>
                                    </p:anim>
                                    <p:animEffect transition="in" filter="fade">
                                      <p:cBhvr>
                                        <p:cTn id="16" dur="1000"/>
                                        <p:tgtEl>
                                          <p:spTgt spid="53"/>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p:cTn id="21" dur="1000" fill="hold"/>
                                        <p:tgtEl>
                                          <p:spTgt spid="44"/>
                                        </p:tgtEl>
                                        <p:attrNameLst>
                                          <p:attrName>ppt_w</p:attrName>
                                        </p:attrNameLst>
                                      </p:cBhvr>
                                      <p:tavLst>
                                        <p:tav tm="0">
                                          <p:val>
                                            <p:fltVal val="0"/>
                                          </p:val>
                                        </p:tav>
                                        <p:tav tm="100000">
                                          <p:val>
                                            <p:strVal val="#ppt_w"/>
                                          </p:val>
                                        </p:tav>
                                      </p:tavLst>
                                    </p:anim>
                                    <p:anim calcmode="lin" valueType="num">
                                      <p:cBhvr>
                                        <p:cTn id="22" dur="1000" fill="hold"/>
                                        <p:tgtEl>
                                          <p:spTgt spid="44"/>
                                        </p:tgtEl>
                                        <p:attrNameLst>
                                          <p:attrName>ppt_h</p:attrName>
                                        </p:attrNameLst>
                                      </p:cBhvr>
                                      <p:tavLst>
                                        <p:tav tm="0">
                                          <p:val>
                                            <p:fltVal val="0"/>
                                          </p:val>
                                        </p:tav>
                                        <p:tav tm="100000">
                                          <p:val>
                                            <p:strVal val="#ppt_h"/>
                                          </p:val>
                                        </p:tav>
                                      </p:tavLst>
                                    </p:anim>
                                    <p:anim calcmode="lin" valueType="num">
                                      <p:cBhvr>
                                        <p:cTn id="23" dur="1000" fill="hold"/>
                                        <p:tgtEl>
                                          <p:spTgt spid="44"/>
                                        </p:tgtEl>
                                        <p:attrNameLst>
                                          <p:attrName>style.rotation</p:attrName>
                                        </p:attrNameLst>
                                      </p:cBhvr>
                                      <p:tavLst>
                                        <p:tav tm="0">
                                          <p:val>
                                            <p:fltVal val="90"/>
                                          </p:val>
                                        </p:tav>
                                        <p:tav tm="100000">
                                          <p:val>
                                            <p:fltVal val="0"/>
                                          </p:val>
                                        </p:tav>
                                      </p:tavLst>
                                    </p:anim>
                                    <p:animEffect transition="in" filter="fade">
                                      <p:cBhvr>
                                        <p:cTn id="24" dur="1000"/>
                                        <p:tgtEl>
                                          <p:spTgt spid="44"/>
                                        </p:tgtEl>
                                      </p:cBhvr>
                                    </p:animEffect>
                                  </p:childTnLst>
                                </p:cTn>
                              </p:par>
                              <p:par>
                                <p:cTn id="25" presetID="31" presetClass="entr" presetSubtype="0" fill="hold" nodeType="withEffect">
                                  <p:stCondLst>
                                    <p:cond delay="0"/>
                                  </p:stCondLst>
                                  <p:childTnLst>
                                    <p:set>
                                      <p:cBhvr>
                                        <p:cTn id="26" dur="1" fill="hold">
                                          <p:stCondLst>
                                            <p:cond delay="0"/>
                                          </p:stCondLst>
                                        </p:cTn>
                                        <p:tgtEl>
                                          <p:spTgt spid="54"/>
                                        </p:tgtEl>
                                        <p:attrNameLst>
                                          <p:attrName>style.visibility</p:attrName>
                                        </p:attrNameLst>
                                      </p:cBhvr>
                                      <p:to>
                                        <p:strVal val="visible"/>
                                      </p:to>
                                    </p:set>
                                    <p:anim calcmode="lin" valueType="num">
                                      <p:cBhvr>
                                        <p:cTn id="27" dur="1000" fill="hold"/>
                                        <p:tgtEl>
                                          <p:spTgt spid="54"/>
                                        </p:tgtEl>
                                        <p:attrNameLst>
                                          <p:attrName>ppt_w</p:attrName>
                                        </p:attrNameLst>
                                      </p:cBhvr>
                                      <p:tavLst>
                                        <p:tav tm="0">
                                          <p:val>
                                            <p:fltVal val="0"/>
                                          </p:val>
                                        </p:tav>
                                        <p:tav tm="100000">
                                          <p:val>
                                            <p:strVal val="#ppt_w"/>
                                          </p:val>
                                        </p:tav>
                                      </p:tavLst>
                                    </p:anim>
                                    <p:anim calcmode="lin" valueType="num">
                                      <p:cBhvr>
                                        <p:cTn id="28" dur="1000" fill="hold"/>
                                        <p:tgtEl>
                                          <p:spTgt spid="54"/>
                                        </p:tgtEl>
                                        <p:attrNameLst>
                                          <p:attrName>ppt_h</p:attrName>
                                        </p:attrNameLst>
                                      </p:cBhvr>
                                      <p:tavLst>
                                        <p:tav tm="0">
                                          <p:val>
                                            <p:fltVal val="0"/>
                                          </p:val>
                                        </p:tav>
                                        <p:tav tm="100000">
                                          <p:val>
                                            <p:strVal val="#ppt_h"/>
                                          </p:val>
                                        </p:tav>
                                      </p:tavLst>
                                    </p:anim>
                                    <p:anim calcmode="lin" valueType="num">
                                      <p:cBhvr>
                                        <p:cTn id="29" dur="1000" fill="hold"/>
                                        <p:tgtEl>
                                          <p:spTgt spid="54"/>
                                        </p:tgtEl>
                                        <p:attrNameLst>
                                          <p:attrName>style.rotation</p:attrName>
                                        </p:attrNameLst>
                                      </p:cBhvr>
                                      <p:tavLst>
                                        <p:tav tm="0">
                                          <p:val>
                                            <p:fltVal val="90"/>
                                          </p:val>
                                        </p:tav>
                                        <p:tav tm="100000">
                                          <p:val>
                                            <p:fltVal val="0"/>
                                          </p:val>
                                        </p:tav>
                                      </p:tavLst>
                                    </p:anim>
                                    <p:animEffect transition="in" filter="fade">
                                      <p:cBhvr>
                                        <p:cTn id="30" dur="1000"/>
                                        <p:tgtEl>
                                          <p:spTgt spid="54"/>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45"/>
                                        </p:tgtEl>
                                        <p:attrNameLst>
                                          <p:attrName>style.visibility</p:attrName>
                                        </p:attrNameLst>
                                      </p:cBhvr>
                                      <p:to>
                                        <p:strVal val="visible"/>
                                      </p:to>
                                    </p:set>
                                    <p:anim calcmode="lin" valueType="num">
                                      <p:cBhvr>
                                        <p:cTn id="35" dur="1000" fill="hold"/>
                                        <p:tgtEl>
                                          <p:spTgt spid="45"/>
                                        </p:tgtEl>
                                        <p:attrNameLst>
                                          <p:attrName>ppt_w</p:attrName>
                                        </p:attrNameLst>
                                      </p:cBhvr>
                                      <p:tavLst>
                                        <p:tav tm="0">
                                          <p:val>
                                            <p:fltVal val="0"/>
                                          </p:val>
                                        </p:tav>
                                        <p:tav tm="100000">
                                          <p:val>
                                            <p:strVal val="#ppt_w"/>
                                          </p:val>
                                        </p:tav>
                                      </p:tavLst>
                                    </p:anim>
                                    <p:anim calcmode="lin" valueType="num">
                                      <p:cBhvr>
                                        <p:cTn id="36" dur="1000" fill="hold"/>
                                        <p:tgtEl>
                                          <p:spTgt spid="45"/>
                                        </p:tgtEl>
                                        <p:attrNameLst>
                                          <p:attrName>ppt_h</p:attrName>
                                        </p:attrNameLst>
                                      </p:cBhvr>
                                      <p:tavLst>
                                        <p:tav tm="0">
                                          <p:val>
                                            <p:fltVal val="0"/>
                                          </p:val>
                                        </p:tav>
                                        <p:tav tm="100000">
                                          <p:val>
                                            <p:strVal val="#ppt_h"/>
                                          </p:val>
                                        </p:tav>
                                      </p:tavLst>
                                    </p:anim>
                                    <p:anim calcmode="lin" valueType="num">
                                      <p:cBhvr>
                                        <p:cTn id="37" dur="1000" fill="hold"/>
                                        <p:tgtEl>
                                          <p:spTgt spid="45"/>
                                        </p:tgtEl>
                                        <p:attrNameLst>
                                          <p:attrName>style.rotation</p:attrName>
                                        </p:attrNameLst>
                                      </p:cBhvr>
                                      <p:tavLst>
                                        <p:tav tm="0">
                                          <p:val>
                                            <p:fltVal val="90"/>
                                          </p:val>
                                        </p:tav>
                                        <p:tav tm="100000">
                                          <p:val>
                                            <p:fltVal val="0"/>
                                          </p:val>
                                        </p:tav>
                                      </p:tavLst>
                                    </p:anim>
                                    <p:animEffect transition="in" filter="fade">
                                      <p:cBhvr>
                                        <p:cTn id="38" dur="1000"/>
                                        <p:tgtEl>
                                          <p:spTgt spid="45"/>
                                        </p:tgtEl>
                                      </p:cBhvr>
                                    </p:animEffect>
                                  </p:childTnLst>
                                </p:cTn>
                              </p:par>
                              <p:par>
                                <p:cTn id="39" presetID="31"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anim calcmode="lin" valueType="num">
                                      <p:cBhvr>
                                        <p:cTn id="41" dur="1000" fill="hold"/>
                                        <p:tgtEl>
                                          <p:spTgt spid="55"/>
                                        </p:tgtEl>
                                        <p:attrNameLst>
                                          <p:attrName>ppt_w</p:attrName>
                                        </p:attrNameLst>
                                      </p:cBhvr>
                                      <p:tavLst>
                                        <p:tav tm="0">
                                          <p:val>
                                            <p:fltVal val="0"/>
                                          </p:val>
                                        </p:tav>
                                        <p:tav tm="100000">
                                          <p:val>
                                            <p:strVal val="#ppt_w"/>
                                          </p:val>
                                        </p:tav>
                                      </p:tavLst>
                                    </p:anim>
                                    <p:anim calcmode="lin" valueType="num">
                                      <p:cBhvr>
                                        <p:cTn id="42" dur="1000" fill="hold"/>
                                        <p:tgtEl>
                                          <p:spTgt spid="55"/>
                                        </p:tgtEl>
                                        <p:attrNameLst>
                                          <p:attrName>ppt_h</p:attrName>
                                        </p:attrNameLst>
                                      </p:cBhvr>
                                      <p:tavLst>
                                        <p:tav tm="0">
                                          <p:val>
                                            <p:fltVal val="0"/>
                                          </p:val>
                                        </p:tav>
                                        <p:tav tm="100000">
                                          <p:val>
                                            <p:strVal val="#ppt_h"/>
                                          </p:val>
                                        </p:tav>
                                      </p:tavLst>
                                    </p:anim>
                                    <p:anim calcmode="lin" valueType="num">
                                      <p:cBhvr>
                                        <p:cTn id="43" dur="1000" fill="hold"/>
                                        <p:tgtEl>
                                          <p:spTgt spid="55"/>
                                        </p:tgtEl>
                                        <p:attrNameLst>
                                          <p:attrName>style.rotation</p:attrName>
                                        </p:attrNameLst>
                                      </p:cBhvr>
                                      <p:tavLst>
                                        <p:tav tm="0">
                                          <p:val>
                                            <p:fltVal val="90"/>
                                          </p:val>
                                        </p:tav>
                                        <p:tav tm="100000">
                                          <p:val>
                                            <p:fltVal val="0"/>
                                          </p:val>
                                        </p:tav>
                                      </p:tavLst>
                                    </p:anim>
                                    <p:animEffect transition="in" filter="fade">
                                      <p:cBhvr>
                                        <p:cTn id="44" dur="1000"/>
                                        <p:tgtEl>
                                          <p:spTgt spid="55"/>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46"/>
                                        </p:tgtEl>
                                        <p:attrNameLst>
                                          <p:attrName>style.visibility</p:attrName>
                                        </p:attrNameLst>
                                      </p:cBhvr>
                                      <p:to>
                                        <p:strVal val="visible"/>
                                      </p:to>
                                    </p:set>
                                    <p:anim calcmode="lin" valueType="num">
                                      <p:cBhvr>
                                        <p:cTn id="49" dur="1000" fill="hold"/>
                                        <p:tgtEl>
                                          <p:spTgt spid="46"/>
                                        </p:tgtEl>
                                        <p:attrNameLst>
                                          <p:attrName>ppt_w</p:attrName>
                                        </p:attrNameLst>
                                      </p:cBhvr>
                                      <p:tavLst>
                                        <p:tav tm="0">
                                          <p:val>
                                            <p:fltVal val="0"/>
                                          </p:val>
                                        </p:tav>
                                        <p:tav tm="100000">
                                          <p:val>
                                            <p:strVal val="#ppt_w"/>
                                          </p:val>
                                        </p:tav>
                                      </p:tavLst>
                                    </p:anim>
                                    <p:anim calcmode="lin" valueType="num">
                                      <p:cBhvr>
                                        <p:cTn id="50" dur="1000" fill="hold"/>
                                        <p:tgtEl>
                                          <p:spTgt spid="46"/>
                                        </p:tgtEl>
                                        <p:attrNameLst>
                                          <p:attrName>ppt_h</p:attrName>
                                        </p:attrNameLst>
                                      </p:cBhvr>
                                      <p:tavLst>
                                        <p:tav tm="0">
                                          <p:val>
                                            <p:fltVal val="0"/>
                                          </p:val>
                                        </p:tav>
                                        <p:tav tm="100000">
                                          <p:val>
                                            <p:strVal val="#ppt_h"/>
                                          </p:val>
                                        </p:tav>
                                      </p:tavLst>
                                    </p:anim>
                                    <p:anim calcmode="lin" valueType="num">
                                      <p:cBhvr>
                                        <p:cTn id="51" dur="1000" fill="hold"/>
                                        <p:tgtEl>
                                          <p:spTgt spid="46"/>
                                        </p:tgtEl>
                                        <p:attrNameLst>
                                          <p:attrName>style.rotation</p:attrName>
                                        </p:attrNameLst>
                                      </p:cBhvr>
                                      <p:tavLst>
                                        <p:tav tm="0">
                                          <p:val>
                                            <p:fltVal val="90"/>
                                          </p:val>
                                        </p:tav>
                                        <p:tav tm="100000">
                                          <p:val>
                                            <p:fltVal val="0"/>
                                          </p:val>
                                        </p:tav>
                                      </p:tavLst>
                                    </p:anim>
                                    <p:animEffect transition="in" filter="fade">
                                      <p:cBhvr>
                                        <p:cTn id="52" dur="1000"/>
                                        <p:tgtEl>
                                          <p:spTgt spid="46"/>
                                        </p:tgtEl>
                                      </p:cBhvr>
                                    </p:animEffect>
                                  </p:childTnLst>
                                </p:cTn>
                              </p:par>
                              <p:par>
                                <p:cTn id="53" presetID="31" presetClass="entr" presetSubtype="0" fill="hold" nodeType="with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1000" fill="hold"/>
                                        <p:tgtEl>
                                          <p:spTgt spid="56"/>
                                        </p:tgtEl>
                                        <p:attrNameLst>
                                          <p:attrName>ppt_w</p:attrName>
                                        </p:attrNameLst>
                                      </p:cBhvr>
                                      <p:tavLst>
                                        <p:tav tm="0">
                                          <p:val>
                                            <p:fltVal val="0"/>
                                          </p:val>
                                        </p:tav>
                                        <p:tav tm="100000">
                                          <p:val>
                                            <p:strVal val="#ppt_w"/>
                                          </p:val>
                                        </p:tav>
                                      </p:tavLst>
                                    </p:anim>
                                    <p:anim calcmode="lin" valueType="num">
                                      <p:cBhvr>
                                        <p:cTn id="56" dur="1000" fill="hold"/>
                                        <p:tgtEl>
                                          <p:spTgt spid="56"/>
                                        </p:tgtEl>
                                        <p:attrNameLst>
                                          <p:attrName>ppt_h</p:attrName>
                                        </p:attrNameLst>
                                      </p:cBhvr>
                                      <p:tavLst>
                                        <p:tav tm="0">
                                          <p:val>
                                            <p:fltVal val="0"/>
                                          </p:val>
                                        </p:tav>
                                        <p:tav tm="100000">
                                          <p:val>
                                            <p:strVal val="#ppt_h"/>
                                          </p:val>
                                        </p:tav>
                                      </p:tavLst>
                                    </p:anim>
                                    <p:anim calcmode="lin" valueType="num">
                                      <p:cBhvr>
                                        <p:cTn id="57" dur="1000" fill="hold"/>
                                        <p:tgtEl>
                                          <p:spTgt spid="56"/>
                                        </p:tgtEl>
                                        <p:attrNameLst>
                                          <p:attrName>style.rotation</p:attrName>
                                        </p:attrNameLst>
                                      </p:cBhvr>
                                      <p:tavLst>
                                        <p:tav tm="0">
                                          <p:val>
                                            <p:fltVal val="90"/>
                                          </p:val>
                                        </p:tav>
                                        <p:tav tm="100000">
                                          <p:val>
                                            <p:fltVal val="0"/>
                                          </p:val>
                                        </p:tav>
                                      </p:tavLst>
                                    </p:anim>
                                    <p:animEffect transition="in" filter="fade">
                                      <p:cBhvr>
                                        <p:cTn id="58" dur="1000"/>
                                        <p:tgtEl>
                                          <p:spTgt spid="56"/>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47"/>
                                        </p:tgtEl>
                                        <p:attrNameLst>
                                          <p:attrName>style.visibility</p:attrName>
                                        </p:attrNameLst>
                                      </p:cBhvr>
                                      <p:to>
                                        <p:strVal val="visible"/>
                                      </p:to>
                                    </p:set>
                                    <p:anim calcmode="lin" valueType="num">
                                      <p:cBhvr>
                                        <p:cTn id="63" dur="1000" fill="hold"/>
                                        <p:tgtEl>
                                          <p:spTgt spid="47"/>
                                        </p:tgtEl>
                                        <p:attrNameLst>
                                          <p:attrName>ppt_w</p:attrName>
                                        </p:attrNameLst>
                                      </p:cBhvr>
                                      <p:tavLst>
                                        <p:tav tm="0">
                                          <p:val>
                                            <p:fltVal val="0"/>
                                          </p:val>
                                        </p:tav>
                                        <p:tav tm="100000">
                                          <p:val>
                                            <p:strVal val="#ppt_w"/>
                                          </p:val>
                                        </p:tav>
                                      </p:tavLst>
                                    </p:anim>
                                    <p:anim calcmode="lin" valueType="num">
                                      <p:cBhvr>
                                        <p:cTn id="64" dur="1000" fill="hold"/>
                                        <p:tgtEl>
                                          <p:spTgt spid="47"/>
                                        </p:tgtEl>
                                        <p:attrNameLst>
                                          <p:attrName>ppt_h</p:attrName>
                                        </p:attrNameLst>
                                      </p:cBhvr>
                                      <p:tavLst>
                                        <p:tav tm="0">
                                          <p:val>
                                            <p:fltVal val="0"/>
                                          </p:val>
                                        </p:tav>
                                        <p:tav tm="100000">
                                          <p:val>
                                            <p:strVal val="#ppt_h"/>
                                          </p:val>
                                        </p:tav>
                                      </p:tavLst>
                                    </p:anim>
                                    <p:anim calcmode="lin" valueType="num">
                                      <p:cBhvr>
                                        <p:cTn id="65" dur="1000" fill="hold"/>
                                        <p:tgtEl>
                                          <p:spTgt spid="47"/>
                                        </p:tgtEl>
                                        <p:attrNameLst>
                                          <p:attrName>style.rotation</p:attrName>
                                        </p:attrNameLst>
                                      </p:cBhvr>
                                      <p:tavLst>
                                        <p:tav tm="0">
                                          <p:val>
                                            <p:fltVal val="90"/>
                                          </p:val>
                                        </p:tav>
                                        <p:tav tm="100000">
                                          <p:val>
                                            <p:fltVal val="0"/>
                                          </p:val>
                                        </p:tav>
                                      </p:tavLst>
                                    </p:anim>
                                    <p:animEffect transition="in" filter="fade">
                                      <p:cBhvr>
                                        <p:cTn id="66" dur="1000"/>
                                        <p:tgtEl>
                                          <p:spTgt spid="47"/>
                                        </p:tgtEl>
                                      </p:cBhvr>
                                    </p:animEffect>
                                  </p:childTnLst>
                                </p:cTn>
                              </p:par>
                              <p:par>
                                <p:cTn id="67" presetID="31" presetClass="entr" presetSubtype="0" fill="hold" nodeType="withEffect">
                                  <p:stCondLst>
                                    <p:cond delay="0"/>
                                  </p:stCondLst>
                                  <p:childTnLst>
                                    <p:set>
                                      <p:cBhvr>
                                        <p:cTn id="68" dur="1" fill="hold">
                                          <p:stCondLst>
                                            <p:cond delay="0"/>
                                          </p:stCondLst>
                                        </p:cTn>
                                        <p:tgtEl>
                                          <p:spTgt spid="57"/>
                                        </p:tgtEl>
                                        <p:attrNameLst>
                                          <p:attrName>style.visibility</p:attrName>
                                        </p:attrNameLst>
                                      </p:cBhvr>
                                      <p:to>
                                        <p:strVal val="visible"/>
                                      </p:to>
                                    </p:set>
                                    <p:anim calcmode="lin" valueType="num">
                                      <p:cBhvr>
                                        <p:cTn id="69" dur="1000" fill="hold"/>
                                        <p:tgtEl>
                                          <p:spTgt spid="57"/>
                                        </p:tgtEl>
                                        <p:attrNameLst>
                                          <p:attrName>ppt_w</p:attrName>
                                        </p:attrNameLst>
                                      </p:cBhvr>
                                      <p:tavLst>
                                        <p:tav tm="0">
                                          <p:val>
                                            <p:fltVal val="0"/>
                                          </p:val>
                                        </p:tav>
                                        <p:tav tm="100000">
                                          <p:val>
                                            <p:strVal val="#ppt_w"/>
                                          </p:val>
                                        </p:tav>
                                      </p:tavLst>
                                    </p:anim>
                                    <p:anim calcmode="lin" valueType="num">
                                      <p:cBhvr>
                                        <p:cTn id="70" dur="1000" fill="hold"/>
                                        <p:tgtEl>
                                          <p:spTgt spid="57"/>
                                        </p:tgtEl>
                                        <p:attrNameLst>
                                          <p:attrName>ppt_h</p:attrName>
                                        </p:attrNameLst>
                                      </p:cBhvr>
                                      <p:tavLst>
                                        <p:tav tm="0">
                                          <p:val>
                                            <p:fltVal val="0"/>
                                          </p:val>
                                        </p:tav>
                                        <p:tav tm="100000">
                                          <p:val>
                                            <p:strVal val="#ppt_h"/>
                                          </p:val>
                                        </p:tav>
                                      </p:tavLst>
                                    </p:anim>
                                    <p:anim calcmode="lin" valueType="num">
                                      <p:cBhvr>
                                        <p:cTn id="71" dur="1000" fill="hold"/>
                                        <p:tgtEl>
                                          <p:spTgt spid="57"/>
                                        </p:tgtEl>
                                        <p:attrNameLst>
                                          <p:attrName>style.rotation</p:attrName>
                                        </p:attrNameLst>
                                      </p:cBhvr>
                                      <p:tavLst>
                                        <p:tav tm="0">
                                          <p:val>
                                            <p:fltVal val="90"/>
                                          </p:val>
                                        </p:tav>
                                        <p:tav tm="100000">
                                          <p:val>
                                            <p:fltVal val="0"/>
                                          </p:val>
                                        </p:tav>
                                      </p:tavLst>
                                    </p:anim>
                                    <p:animEffect transition="in" filter="fade">
                                      <p:cBhvr>
                                        <p:cTn id="72" dur="1000"/>
                                        <p:tgtEl>
                                          <p:spTgt spid="57"/>
                                        </p:tgtEl>
                                      </p:cBhvr>
                                    </p:animEffect>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grpId="0" nodeType="clickEffect">
                                  <p:stCondLst>
                                    <p:cond delay="0"/>
                                  </p:stCondLst>
                                  <p:childTnLst>
                                    <p:set>
                                      <p:cBhvr>
                                        <p:cTn id="76" dur="1" fill="hold">
                                          <p:stCondLst>
                                            <p:cond delay="0"/>
                                          </p:stCondLst>
                                        </p:cTn>
                                        <p:tgtEl>
                                          <p:spTgt spid="48"/>
                                        </p:tgtEl>
                                        <p:attrNameLst>
                                          <p:attrName>style.visibility</p:attrName>
                                        </p:attrNameLst>
                                      </p:cBhvr>
                                      <p:to>
                                        <p:strVal val="visible"/>
                                      </p:to>
                                    </p:set>
                                    <p:anim calcmode="lin" valueType="num">
                                      <p:cBhvr>
                                        <p:cTn id="77" dur="1000" fill="hold"/>
                                        <p:tgtEl>
                                          <p:spTgt spid="48"/>
                                        </p:tgtEl>
                                        <p:attrNameLst>
                                          <p:attrName>ppt_w</p:attrName>
                                        </p:attrNameLst>
                                      </p:cBhvr>
                                      <p:tavLst>
                                        <p:tav tm="0">
                                          <p:val>
                                            <p:fltVal val="0"/>
                                          </p:val>
                                        </p:tav>
                                        <p:tav tm="100000">
                                          <p:val>
                                            <p:strVal val="#ppt_w"/>
                                          </p:val>
                                        </p:tav>
                                      </p:tavLst>
                                    </p:anim>
                                    <p:anim calcmode="lin" valueType="num">
                                      <p:cBhvr>
                                        <p:cTn id="78" dur="1000" fill="hold"/>
                                        <p:tgtEl>
                                          <p:spTgt spid="48"/>
                                        </p:tgtEl>
                                        <p:attrNameLst>
                                          <p:attrName>ppt_h</p:attrName>
                                        </p:attrNameLst>
                                      </p:cBhvr>
                                      <p:tavLst>
                                        <p:tav tm="0">
                                          <p:val>
                                            <p:fltVal val="0"/>
                                          </p:val>
                                        </p:tav>
                                        <p:tav tm="100000">
                                          <p:val>
                                            <p:strVal val="#ppt_h"/>
                                          </p:val>
                                        </p:tav>
                                      </p:tavLst>
                                    </p:anim>
                                    <p:anim calcmode="lin" valueType="num">
                                      <p:cBhvr>
                                        <p:cTn id="79" dur="1000" fill="hold"/>
                                        <p:tgtEl>
                                          <p:spTgt spid="48"/>
                                        </p:tgtEl>
                                        <p:attrNameLst>
                                          <p:attrName>style.rotation</p:attrName>
                                        </p:attrNameLst>
                                      </p:cBhvr>
                                      <p:tavLst>
                                        <p:tav tm="0">
                                          <p:val>
                                            <p:fltVal val="90"/>
                                          </p:val>
                                        </p:tav>
                                        <p:tav tm="100000">
                                          <p:val>
                                            <p:fltVal val="0"/>
                                          </p:val>
                                        </p:tav>
                                      </p:tavLst>
                                    </p:anim>
                                    <p:animEffect transition="in" filter="fade">
                                      <p:cBhvr>
                                        <p:cTn id="80" dur="1000"/>
                                        <p:tgtEl>
                                          <p:spTgt spid="48"/>
                                        </p:tgtEl>
                                      </p:cBhvr>
                                    </p:animEffect>
                                  </p:childTnLst>
                                </p:cTn>
                              </p:par>
                              <p:par>
                                <p:cTn id="81" presetID="31" presetClass="entr" presetSubtype="0" fill="hold" nodeType="withEffect">
                                  <p:stCondLst>
                                    <p:cond delay="0"/>
                                  </p:stCondLst>
                                  <p:childTnLst>
                                    <p:set>
                                      <p:cBhvr>
                                        <p:cTn id="82" dur="1" fill="hold">
                                          <p:stCondLst>
                                            <p:cond delay="0"/>
                                          </p:stCondLst>
                                        </p:cTn>
                                        <p:tgtEl>
                                          <p:spTgt spid="58"/>
                                        </p:tgtEl>
                                        <p:attrNameLst>
                                          <p:attrName>style.visibility</p:attrName>
                                        </p:attrNameLst>
                                      </p:cBhvr>
                                      <p:to>
                                        <p:strVal val="visible"/>
                                      </p:to>
                                    </p:set>
                                    <p:anim calcmode="lin" valueType="num">
                                      <p:cBhvr>
                                        <p:cTn id="83" dur="1000" fill="hold"/>
                                        <p:tgtEl>
                                          <p:spTgt spid="58"/>
                                        </p:tgtEl>
                                        <p:attrNameLst>
                                          <p:attrName>ppt_w</p:attrName>
                                        </p:attrNameLst>
                                      </p:cBhvr>
                                      <p:tavLst>
                                        <p:tav tm="0">
                                          <p:val>
                                            <p:fltVal val="0"/>
                                          </p:val>
                                        </p:tav>
                                        <p:tav tm="100000">
                                          <p:val>
                                            <p:strVal val="#ppt_w"/>
                                          </p:val>
                                        </p:tav>
                                      </p:tavLst>
                                    </p:anim>
                                    <p:anim calcmode="lin" valueType="num">
                                      <p:cBhvr>
                                        <p:cTn id="84" dur="1000" fill="hold"/>
                                        <p:tgtEl>
                                          <p:spTgt spid="58"/>
                                        </p:tgtEl>
                                        <p:attrNameLst>
                                          <p:attrName>ppt_h</p:attrName>
                                        </p:attrNameLst>
                                      </p:cBhvr>
                                      <p:tavLst>
                                        <p:tav tm="0">
                                          <p:val>
                                            <p:fltVal val="0"/>
                                          </p:val>
                                        </p:tav>
                                        <p:tav tm="100000">
                                          <p:val>
                                            <p:strVal val="#ppt_h"/>
                                          </p:val>
                                        </p:tav>
                                      </p:tavLst>
                                    </p:anim>
                                    <p:anim calcmode="lin" valueType="num">
                                      <p:cBhvr>
                                        <p:cTn id="85" dur="1000" fill="hold"/>
                                        <p:tgtEl>
                                          <p:spTgt spid="58"/>
                                        </p:tgtEl>
                                        <p:attrNameLst>
                                          <p:attrName>style.rotation</p:attrName>
                                        </p:attrNameLst>
                                      </p:cBhvr>
                                      <p:tavLst>
                                        <p:tav tm="0">
                                          <p:val>
                                            <p:fltVal val="90"/>
                                          </p:val>
                                        </p:tav>
                                        <p:tav tm="100000">
                                          <p:val>
                                            <p:fltVal val="0"/>
                                          </p:val>
                                        </p:tav>
                                      </p:tavLst>
                                    </p:anim>
                                    <p:animEffect transition="in" filter="fade">
                                      <p:cBhvr>
                                        <p:cTn id="86" dur="1000"/>
                                        <p:tgtEl>
                                          <p:spTgt spid="58"/>
                                        </p:tgtEl>
                                      </p:cBhvr>
                                    </p:animEffect>
                                  </p:childTnLst>
                                </p:cTn>
                              </p:par>
                            </p:childTnLst>
                          </p:cTn>
                        </p:par>
                      </p:childTnLst>
                    </p:cTn>
                  </p:par>
                  <p:par>
                    <p:cTn id="87" fill="hold">
                      <p:stCondLst>
                        <p:cond delay="indefinite"/>
                      </p:stCondLst>
                      <p:childTnLst>
                        <p:par>
                          <p:cTn id="88" fill="hold">
                            <p:stCondLst>
                              <p:cond delay="0"/>
                            </p:stCondLst>
                            <p:childTnLst>
                              <p:par>
                                <p:cTn id="89" presetID="31" presetClass="entr" presetSubtype="0" fill="hold" grpId="0" nodeType="clickEffect">
                                  <p:stCondLst>
                                    <p:cond delay="0"/>
                                  </p:stCondLst>
                                  <p:childTnLst>
                                    <p:set>
                                      <p:cBhvr>
                                        <p:cTn id="90" dur="1" fill="hold">
                                          <p:stCondLst>
                                            <p:cond delay="0"/>
                                          </p:stCondLst>
                                        </p:cTn>
                                        <p:tgtEl>
                                          <p:spTgt spid="49"/>
                                        </p:tgtEl>
                                        <p:attrNameLst>
                                          <p:attrName>style.visibility</p:attrName>
                                        </p:attrNameLst>
                                      </p:cBhvr>
                                      <p:to>
                                        <p:strVal val="visible"/>
                                      </p:to>
                                    </p:set>
                                    <p:anim calcmode="lin" valueType="num">
                                      <p:cBhvr>
                                        <p:cTn id="91" dur="1000" fill="hold"/>
                                        <p:tgtEl>
                                          <p:spTgt spid="49"/>
                                        </p:tgtEl>
                                        <p:attrNameLst>
                                          <p:attrName>ppt_w</p:attrName>
                                        </p:attrNameLst>
                                      </p:cBhvr>
                                      <p:tavLst>
                                        <p:tav tm="0">
                                          <p:val>
                                            <p:fltVal val="0"/>
                                          </p:val>
                                        </p:tav>
                                        <p:tav tm="100000">
                                          <p:val>
                                            <p:strVal val="#ppt_w"/>
                                          </p:val>
                                        </p:tav>
                                      </p:tavLst>
                                    </p:anim>
                                    <p:anim calcmode="lin" valueType="num">
                                      <p:cBhvr>
                                        <p:cTn id="92" dur="1000" fill="hold"/>
                                        <p:tgtEl>
                                          <p:spTgt spid="49"/>
                                        </p:tgtEl>
                                        <p:attrNameLst>
                                          <p:attrName>ppt_h</p:attrName>
                                        </p:attrNameLst>
                                      </p:cBhvr>
                                      <p:tavLst>
                                        <p:tav tm="0">
                                          <p:val>
                                            <p:fltVal val="0"/>
                                          </p:val>
                                        </p:tav>
                                        <p:tav tm="100000">
                                          <p:val>
                                            <p:strVal val="#ppt_h"/>
                                          </p:val>
                                        </p:tav>
                                      </p:tavLst>
                                    </p:anim>
                                    <p:anim calcmode="lin" valueType="num">
                                      <p:cBhvr>
                                        <p:cTn id="93" dur="1000" fill="hold"/>
                                        <p:tgtEl>
                                          <p:spTgt spid="49"/>
                                        </p:tgtEl>
                                        <p:attrNameLst>
                                          <p:attrName>style.rotation</p:attrName>
                                        </p:attrNameLst>
                                      </p:cBhvr>
                                      <p:tavLst>
                                        <p:tav tm="0">
                                          <p:val>
                                            <p:fltVal val="90"/>
                                          </p:val>
                                        </p:tav>
                                        <p:tav tm="100000">
                                          <p:val>
                                            <p:fltVal val="0"/>
                                          </p:val>
                                        </p:tav>
                                      </p:tavLst>
                                    </p:anim>
                                    <p:animEffect transition="in" filter="fade">
                                      <p:cBhvr>
                                        <p:cTn id="94" dur="1000"/>
                                        <p:tgtEl>
                                          <p:spTgt spid="49"/>
                                        </p:tgtEl>
                                      </p:cBhvr>
                                    </p:animEffect>
                                  </p:childTnLst>
                                </p:cTn>
                              </p:par>
                              <p:par>
                                <p:cTn id="95" presetID="31" presetClass="entr" presetSubtype="0" fill="hold" nodeType="withEffect">
                                  <p:stCondLst>
                                    <p:cond delay="0"/>
                                  </p:stCondLst>
                                  <p:childTnLst>
                                    <p:set>
                                      <p:cBhvr>
                                        <p:cTn id="96" dur="1" fill="hold">
                                          <p:stCondLst>
                                            <p:cond delay="0"/>
                                          </p:stCondLst>
                                        </p:cTn>
                                        <p:tgtEl>
                                          <p:spTgt spid="59"/>
                                        </p:tgtEl>
                                        <p:attrNameLst>
                                          <p:attrName>style.visibility</p:attrName>
                                        </p:attrNameLst>
                                      </p:cBhvr>
                                      <p:to>
                                        <p:strVal val="visible"/>
                                      </p:to>
                                    </p:set>
                                    <p:anim calcmode="lin" valueType="num">
                                      <p:cBhvr>
                                        <p:cTn id="97" dur="1000" fill="hold"/>
                                        <p:tgtEl>
                                          <p:spTgt spid="59"/>
                                        </p:tgtEl>
                                        <p:attrNameLst>
                                          <p:attrName>ppt_w</p:attrName>
                                        </p:attrNameLst>
                                      </p:cBhvr>
                                      <p:tavLst>
                                        <p:tav tm="0">
                                          <p:val>
                                            <p:fltVal val="0"/>
                                          </p:val>
                                        </p:tav>
                                        <p:tav tm="100000">
                                          <p:val>
                                            <p:strVal val="#ppt_w"/>
                                          </p:val>
                                        </p:tav>
                                      </p:tavLst>
                                    </p:anim>
                                    <p:anim calcmode="lin" valueType="num">
                                      <p:cBhvr>
                                        <p:cTn id="98" dur="1000" fill="hold"/>
                                        <p:tgtEl>
                                          <p:spTgt spid="59"/>
                                        </p:tgtEl>
                                        <p:attrNameLst>
                                          <p:attrName>ppt_h</p:attrName>
                                        </p:attrNameLst>
                                      </p:cBhvr>
                                      <p:tavLst>
                                        <p:tav tm="0">
                                          <p:val>
                                            <p:fltVal val="0"/>
                                          </p:val>
                                        </p:tav>
                                        <p:tav tm="100000">
                                          <p:val>
                                            <p:strVal val="#ppt_h"/>
                                          </p:val>
                                        </p:tav>
                                      </p:tavLst>
                                    </p:anim>
                                    <p:anim calcmode="lin" valueType="num">
                                      <p:cBhvr>
                                        <p:cTn id="99" dur="1000" fill="hold"/>
                                        <p:tgtEl>
                                          <p:spTgt spid="59"/>
                                        </p:tgtEl>
                                        <p:attrNameLst>
                                          <p:attrName>style.rotation</p:attrName>
                                        </p:attrNameLst>
                                      </p:cBhvr>
                                      <p:tavLst>
                                        <p:tav tm="0">
                                          <p:val>
                                            <p:fltVal val="90"/>
                                          </p:val>
                                        </p:tav>
                                        <p:tav tm="100000">
                                          <p:val>
                                            <p:fltVal val="0"/>
                                          </p:val>
                                        </p:tav>
                                      </p:tavLst>
                                    </p:anim>
                                    <p:animEffect transition="in" filter="fade">
                                      <p:cBhvr>
                                        <p:cTn id="100" dur="1000"/>
                                        <p:tgtEl>
                                          <p:spTgt spid="59"/>
                                        </p:tgtEl>
                                      </p:cBhvr>
                                    </p:animEffect>
                                  </p:childTnLst>
                                </p:cTn>
                              </p:par>
                            </p:childTnLst>
                          </p:cTn>
                        </p:par>
                      </p:childTnLst>
                    </p:cTn>
                  </p:par>
                  <p:par>
                    <p:cTn id="101" fill="hold">
                      <p:stCondLst>
                        <p:cond delay="indefinite"/>
                      </p:stCondLst>
                      <p:childTnLst>
                        <p:par>
                          <p:cTn id="102" fill="hold">
                            <p:stCondLst>
                              <p:cond delay="0"/>
                            </p:stCondLst>
                            <p:childTnLst>
                              <p:par>
                                <p:cTn id="103" presetID="31" presetClass="entr" presetSubtype="0" fill="hold" grpId="0" nodeType="clickEffect">
                                  <p:stCondLst>
                                    <p:cond delay="0"/>
                                  </p:stCondLst>
                                  <p:childTnLst>
                                    <p:set>
                                      <p:cBhvr>
                                        <p:cTn id="104" dur="1" fill="hold">
                                          <p:stCondLst>
                                            <p:cond delay="0"/>
                                          </p:stCondLst>
                                        </p:cTn>
                                        <p:tgtEl>
                                          <p:spTgt spid="50"/>
                                        </p:tgtEl>
                                        <p:attrNameLst>
                                          <p:attrName>style.visibility</p:attrName>
                                        </p:attrNameLst>
                                      </p:cBhvr>
                                      <p:to>
                                        <p:strVal val="visible"/>
                                      </p:to>
                                    </p:set>
                                    <p:anim calcmode="lin" valueType="num">
                                      <p:cBhvr>
                                        <p:cTn id="105" dur="1000" fill="hold"/>
                                        <p:tgtEl>
                                          <p:spTgt spid="50"/>
                                        </p:tgtEl>
                                        <p:attrNameLst>
                                          <p:attrName>ppt_w</p:attrName>
                                        </p:attrNameLst>
                                      </p:cBhvr>
                                      <p:tavLst>
                                        <p:tav tm="0">
                                          <p:val>
                                            <p:fltVal val="0"/>
                                          </p:val>
                                        </p:tav>
                                        <p:tav tm="100000">
                                          <p:val>
                                            <p:strVal val="#ppt_w"/>
                                          </p:val>
                                        </p:tav>
                                      </p:tavLst>
                                    </p:anim>
                                    <p:anim calcmode="lin" valueType="num">
                                      <p:cBhvr>
                                        <p:cTn id="106" dur="1000" fill="hold"/>
                                        <p:tgtEl>
                                          <p:spTgt spid="50"/>
                                        </p:tgtEl>
                                        <p:attrNameLst>
                                          <p:attrName>ppt_h</p:attrName>
                                        </p:attrNameLst>
                                      </p:cBhvr>
                                      <p:tavLst>
                                        <p:tav tm="0">
                                          <p:val>
                                            <p:fltVal val="0"/>
                                          </p:val>
                                        </p:tav>
                                        <p:tav tm="100000">
                                          <p:val>
                                            <p:strVal val="#ppt_h"/>
                                          </p:val>
                                        </p:tav>
                                      </p:tavLst>
                                    </p:anim>
                                    <p:anim calcmode="lin" valueType="num">
                                      <p:cBhvr>
                                        <p:cTn id="107" dur="1000" fill="hold"/>
                                        <p:tgtEl>
                                          <p:spTgt spid="50"/>
                                        </p:tgtEl>
                                        <p:attrNameLst>
                                          <p:attrName>style.rotation</p:attrName>
                                        </p:attrNameLst>
                                      </p:cBhvr>
                                      <p:tavLst>
                                        <p:tav tm="0">
                                          <p:val>
                                            <p:fltVal val="90"/>
                                          </p:val>
                                        </p:tav>
                                        <p:tav tm="100000">
                                          <p:val>
                                            <p:fltVal val="0"/>
                                          </p:val>
                                        </p:tav>
                                      </p:tavLst>
                                    </p:anim>
                                    <p:animEffect transition="in" filter="fade">
                                      <p:cBhvr>
                                        <p:cTn id="108" dur="1000"/>
                                        <p:tgtEl>
                                          <p:spTgt spid="50"/>
                                        </p:tgtEl>
                                      </p:cBhvr>
                                    </p:animEffect>
                                  </p:childTnLst>
                                </p:cTn>
                              </p:par>
                              <p:par>
                                <p:cTn id="109" presetID="31" presetClass="entr" presetSubtype="0" fill="hold" nodeType="withEffect">
                                  <p:stCondLst>
                                    <p:cond delay="0"/>
                                  </p:stCondLst>
                                  <p:childTnLst>
                                    <p:set>
                                      <p:cBhvr>
                                        <p:cTn id="110" dur="1" fill="hold">
                                          <p:stCondLst>
                                            <p:cond delay="0"/>
                                          </p:stCondLst>
                                        </p:cTn>
                                        <p:tgtEl>
                                          <p:spTgt spid="60"/>
                                        </p:tgtEl>
                                        <p:attrNameLst>
                                          <p:attrName>style.visibility</p:attrName>
                                        </p:attrNameLst>
                                      </p:cBhvr>
                                      <p:to>
                                        <p:strVal val="visible"/>
                                      </p:to>
                                    </p:set>
                                    <p:anim calcmode="lin" valueType="num">
                                      <p:cBhvr>
                                        <p:cTn id="111" dur="1000" fill="hold"/>
                                        <p:tgtEl>
                                          <p:spTgt spid="60"/>
                                        </p:tgtEl>
                                        <p:attrNameLst>
                                          <p:attrName>ppt_w</p:attrName>
                                        </p:attrNameLst>
                                      </p:cBhvr>
                                      <p:tavLst>
                                        <p:tav tm="0">
                                          <p:val>
                                            <p:fltVal val="0"/>
                                          </p:val>
                                        </p:tav>
                                        <p:tav tm="100000">
                                          <p:val>
                                            <p:strVal val="#ppt_w"/>
                                          </p:val>
                                        </p:tav>
                                      </p:tavLst>
                                    </p:anim>
                                    <p:anim calcmode="lin" valueType="num">
                                      <p:cBhvr>
                                        <p:cTn id="112" dur="1000" fill="hold"/>
                                        <p:tgtEl>
                                          <p:spTgt spid="60"/>
                                        </p:tgtEl>
                                        <p:attrNameLst>
                                          <p:attrName>ppt_h</p:attrName>
                                        </p:attrNameLst>
                                      </p:cBhvr>
                                      <p:tavLst>
                                        <p:tav tm="0">
                                          <p:val>
                                            <p:fltVal val="0"/>
                                          </p:val>
                                        </p:tav>
                                        <p:tav tm="100000">
                                          <p:val>
                                            <p:strVal val="#ppt_h"/>
                                          </p:val>
                                        </p:tav>
                                      </p:tavLst>
                                    </p:anim>
                                    <p:anim calcmode="lin" valueType="num">
                                      <p:cBhvr>
                                        <p:cTn id="113" dur="1000" fill="hold"/>
                                        <p:tgtEl>
                                          <p:spTgt spid="60"/>
                                        </p:tgtEl>
                                        <p:attrNameLst>
                                          <p:attrName>style.rotation</p:attrName>
                                        </p:attrNameLst>
                                      </p:cBhvr>
                                      <p:tavLst>
                                        <p:tav tm="0">
                                          <p:val>
                                            <p:fltVal val="90"/>
                                          </p:val>
                                        </p:tav>
                                        <p:tav tm="100000">
                                          <p:val>
                                            <p:fltVal val="0"/>
                                          </p:val>
                                        </p:tav>
                                      </p:tavLst>
                                    </p:anim>
                                    <p:animEffect transition="in" filter="fade">
                                      <p:cBhvr>
                                        <p:cTn id="114" dur="1000"/>
                                        <p:tgtEl>
                                          <p:spTgt spid="60"/>
                                        </p:tgtEl>
                                      </p:cBhvr>
                                    </p:animEffect>
                                  </p:childTnLst>
                                </p:cTn>
                              </p:par>
                            </p:childTnLst>
                          </p:cTn>
                        </p:par>
                      </p:childTnLst>
                    </p:cTn>
                  </p:par>
                  <p:par>
                    <p:cTn id="115" fill="hold">
                      <p:stCondLst>
                        <p:cond delay="indefinite"/>
                      </p:stCondLst>
                      <p:childTnLst>
                        <p:par>
                          <p:cTn id="116" fill="hold">
                            <p:stCondLst>
                              <p:cond delay="0"/>
                            </p:stCondLst>
                            <p:childTnLst>
                              <p:par>
                                <p:cTn id="117" presetID="31" presetClass="entr" presetSubtype="0" fill="hold" grpId="0" nodeType="clickEffect">
                                  <p:stCondLst>
                                    <p:cond delay="0"/>
                                  </p:stCondLst>
                                  <p:childTnLst>
                                    <p:set>
                                      <p:cBhvr>
                                        <p:cTn id="118" dur="1" fill="hold">
                                          <p:stCondLst>
                                            <p:cond delay="0"/>
                                          </p:stCondLst>
                                        </p:cTn>
                                        <p:tgtEl>
                                          <p:spTgt spid="51"/>
                                        </p:tgtEl>
                                        <p:attrNameLst>
                                          <p:attrName>style.visibility</p:attrName>
                                        </p:attrNameLst>
                                      </p:cBhvr>
                                      <p:to>
                                        <p:strVal val="visible"/>
                                      </p:to>
                                    </p:set>
                                    <p:anim calcmode="lin" valueType="num">
                                      <p:cBhvr>
                                        <p:cTn id="119" dur="1000" fill="hold"/>
                                        <p:tgtEl>
                                          <p:spTgt spid="51"/>
                                        </p:tgtEl>
                                        <p:attrNameLst>
                                          <p:attrName>ppt_w</p:attrName>
                                        </p:attrNameLst>
                                      </p:cBhvr>
                                      <p:tavLst>
                                        <p:tav tm="0">
                                          <p:val>
                                            <p:fltVal val="0"/>
                                          </p:val>
                                        </p:tav>
                                        <p:tav tm="100000">
                                          <p:val>
                                            <p:strVal val="#ppt_w"/>
                                          </p:val>
                                        </p:tav>
                                      </p:tavLst>
                                    </p:anim>
                                    <p:anim calcmode="lin" valueType="num">
                                      <p:cBhvr>
                                        <p:cTn id="120" dur="1000" fill="hold"/>
                                        <p:tgtEl>
                                          <p:spTgt spid="51"/>
                                        </p:tgtEl>
                                        <p:attrNameLst>
                                          <p:attrName>ppt_h</p:attrName>
                                        </p:attrNameLst>
                                      </p:cBhvr>
                                      <p:tavLst>
                                        <p:tav tm="0">
                                          <p:val>
                                            <p:fltVal val="0"/>
                                          </p:val>
                                        </p:tav>
                                        <p:tav tm="100000">
                                          <p:val>
                                            <p:strVal val="#ppt_h"/>
                                          </p:val>
                                        </p:tav>
                                      </p:tavLst>
                                    </p:anim>
                                    <p:anim calcmode="lin" valueType="num">
                                      <p:cBhvr>
                                        <p:cTn id="121" dur="1000" fill="hold"/>
                                        <p:tgtEl>
                                          <p:spTgt spid="51"/>
                                        </p:tgtEl>
                                        <p:attrNameLst>
                                          <p:attrName>style.rotation</p:attrName>
                                        </p:attrNameLst>
                                      </p:cBhvr>
                                      <p:tavLst>
                                        <p:tav tm="0">
                                          <p:val>
                                            <p:fltVal val="90"/>
                                          </p:val>
                                        </p:tav>
                                        <p:tav tm="100000">
                                          <p:val>
                                            <p:fltVal val="0"/>
                                          </p:val>
                                        </p:tav>
                                      </p:tavLst>
                                    </p:anim>
                                    <p:animEffect transition="in" filter="fade">
                                      <p:cBhvr>
                                        <p:cTn id="122" dur="1000"/>
                                        <p:tgtEl>
                                          <p:spTgt spid="51"/>
                                        </p:tgtEl>
                                      </p:cBhvr>
                                    </p:animEffect>
                                  </p:childTnLst>
                                </p:cTn>
                              </p:par>
                              <p:par>
                                <p:cTn id="123" presetID="31" presetClass="entr" presetSubtype="0" fill="hold" nodeType="withEffect">
                                  <p:stCondLst>
                                    <p:cond delay="0"/>
                                  </p:stCondLst>
                                  <p:childTnLst>
                                    <p:set>
                                      <p:cBhvr>
                                        <p:cTn id="124" dur="1" fill="hold">
                                          <p:stCondLst>
                                            <p:cond delay="0"/>
                                          </p:stCondLst>
                                        </p:cTn>
                                        <p:tgtEl>
                                          <p:spTgt spid="61"/>
                                        </p:tgtEl>
                                        <p:attrNameLst>
                                          <p:attrName>style.visibility</p:attrName>
                                        </p:attrNameLst>
                                      </p:cBhvr>
                                      <p:to>
                                        <p:strVal val="visible"/>
                                      </p:to>
                                    </p:set>
                                    <p:anim calcmode="lin" valueType="num">
                                      <p:cBhvr>
                                        <p:cTn id="125" dur="1000" fill="hold"/>
                                        <p:tgtEl>
                                          <p:spTgt spid="61"/>
                                        </p:tgtEl>
                                        <p:attrNameLst>
                                          <p:attrName>ppt_w</p:attrName>
                                        </p:attrNameLst>
                                      </p:cBhvr>
                                      <p:tavLst>
                                        <p:tav tm="0">
                                          <p:val>
                                            <p:fltVal val="0"/>
                                          </p:val>
                                        </p:tav>
                                        <p:tav tm="100000">
                                          <p:val>
                                            <p:strVal val="#ppt_w"/>
                                          </p:val>
                                        </p:tav>
                                      </p:tavLst>
                                    </p:anim>
                                    <p:anim calcmode="lin" valueType="num">
                                      <p:cBhvr>
                                        <p:cTn id="126" dur="1000" fill="hold"/>
                                        <p:tgtEl>
                                          <p:spTgt spid="61"/>
                                        </p:tgtEl>
                                        <p:attrNameLst>
                                          <p:attrName>ppt_h</p:attrName>
                                        </p:attrNameLst>
                                      </p:cBhvr>
                                      <p:tavLst>
                                        <p:tav tm="0">
                                          <p:val>
                                            <p:fltVal val="0"/>
                                          </p:val>
                                        </p:tav>
                                        <p:tav tm="100000">
                                          <p:val>
                                            <p:strVal val="#ppt_h"/>
                                          </p:val>
                                        </p:tav>
                                      </p:tavLst>
                                    </p:anim>
                                    <p:anim calcmode="lin" valueType="num">
                                      <p:cBhvr>
                                        <p:cTn id="127" dur="1000" fill="hold"/>
                                        <p:tgtEl>
                                          <p:spTgt spid="61"/>
                                        </p:tgtEl>
                                        <p:attrNameLst>
                                          <p:attrName>style.rotation</p:attrName>
                                        </p:attrNameLst>
                                      </p:cBhvr>
                                      <p:tavLst>
                                        <p:tav tm="0">
                                          <p:val>
                                            <p:fltVal val="90"/>
                                          </p:val>
                                        </p:tav>
                                        <p:tav tm="100000">
                                          <p:val>
                                            <p:fltVal val="0"/>
                                          </p:val>
                                        </p:tav>
                                      </p:tavLst>
                                    </p:anim>
                                    <p:animEffect transition="in" filter="fade">
                                      <p:cBhvr>
                                        <p:cTn id="128" dur="1000"/>
                                        <p:tgtEl>
                                          <p:spTgt spid="61"/>
                                        </p:tgtEl>
                                      </p:cBhvr>
                                    </p:animEffect>
                                  </p:childTnLst>
                                </p:cTn>
                              </p:par>
                            </p:childTnLst>
                          </p:cTn>
                        </p:par>
                      </p:childTnLst>
                    </p:cTn>
                  </p:par>
                  <p:par>
                    <p:cTn id="129" fill="hold">
                      <p:stCondLst>
                        <p:cond delay="indefinite"/>
                      </p:stCondLst>
                      <p:childTnLst>
                        <p:par>
                          <p:cTn id="130" fill="hold">
                            <p:stCondLst>
                              <p:cond delay="0"/>
                            </p:stCondLst>
                            <p:childTnLst>
                              <p:par>
                                <p:cTn id="131" presetID="31" presetClass="entr" presetSubtype="0" fill="hold" grpId="0" nodeType="clickEffect">
                                  <p:stCondLst>
                                    <p:cond delay="0"/>
                                  </p:stCondLst>
                                  <p:childTnLst>
                                    <p:set>
                                      <p:cBhvr>
                                        <p:cTn id="132" dur="1" fill="hold">
                                          <p:stCondLst>
                                            <p:cond delay="0"/>
                                          </p:stCondLst>
                                        </p:cTn>
                                        <p:tgtEl>
                                          <p:spTgt spid="52"/>
                                        </p:tgtEl>
                                        <p:attrNameLst>
                                          <p:attrName>style.visibility</p:attrName>
                                        </p:attrNameLst>
                                      </p:cBhvr>
                                      <p:to>
                                        <p:strVal val="visible"/>
                                      </p:to>
                                    </p:set>
                                    <p:anim calcmode="lin" valueType="num">
                                      <p:cBhvr>
                                        <p:cTn id="133" dur="1000" fill="hold"/>
                                        <p:tgtEl>
                                          <p:spTgt spid="52"/>
                                        </p:tgtEl>
                                        <p:attrNameLst>
                                          <p:attrName>ppt_w</p:attrName>
                                        </p:attrNameLst>
                                      </p:cBhvr>
                                      <p:tavLst>
                                        <p:tav tm="0">
                                          <p:val>
                                            <p:fltVal val="0"/>
                                          </p:val>
                                        </p:tav>
                                        <p:tav tm="100000">
                                          <p:val>
                                            <p:strVal val="#ppt_w"/>
                                          </p:val>
                                        </p:tav>
                                      </p:tavLst>
                                    </p:anim>
                                    <p:anim calcmode="lin" valueType="num">
                                      <p:cBhvr>
                                        <p:cTn id="134" dur="1000" fill="hold"/>
                                        <p:tgtEl>
                                          <p:spTgt spid="52"/>
                                        </p:tgtEl>
                                        <p:attrNameLst>
                                          <p:attrName>ppt_h</p:attrName>
                                        </p:attrNameLst>
                                      </p:cBhvr>
                                      <p:tavLst>
                                        <p:tav tm="0">
                                          <p:val>
                                            <p:fltVal val="0"/>
                                          </p:val>
                                        </p:tav>
                                        <p:tav tm="100000">
                                          <p:val>
                                            <p:strVal val="#ppt_h"/>
                                          </p:val>
                                        </p:tav>
                                      </p:tavLst>
                                    </p:anim>
                                    <p:anim calcmode="lin" valueType="num">
                                      <p:cBhvr>
                                        <p:cTn id="135" dur="1000" fill="hold"/>
                                        <p:tgtEl>
                                          <p:spTgt spid="52"/>
                                        </p:tgtEl>
                                        <p:attrNameLst>
                                          <p:attrName>style.rotation</p:attrName>
                                        </p:attrNameLst>
                                      </p:cBhvr>
                                      <p:tavLst>
                                        <p:tav tm="0">
                                          <p:val>
                                            <p:fltVal val="90"/>
                                          </p:val>
                                        </p:tav>
                                        <p:tav tm="100000">
                                          <p:val>
                                            <p:fltVal val="0"/>
                                          </p:val>
                                        </p:tav>
                                      </p:tavLst>
                                    </p:anim>
                                    <p:animEffect transition="in" filter="fade">
                                      <p:cBhvr>
                                        <p:cTn id="136" dur="1000"/>
                                        <p:tgtEl>
                                          <p:spTgt spid="52"/>
                                        </p:tgtEl>
                                      </p:cBhvr>
                                    </p:animEffect>
                                  </p:childTnLst>
                                </p:cTn>
                              </p:par>
                              <p:par>
                                <p:cTn id="137" presetID="31" presetClass="entr" presetSubtype="0" fill="hold" nodeType="withEffect">
                                  <p:stCondLst>
                                    <p:cond delay="0"/>
                                  </p:stCondLst>
                                  <p:childTnLst>
                                    <p:set>
                                      <p:cBhvr>
                                        <p:cTn id="138" dur="1" fill="hold">
                                          <p:stCondLst>
                                            <p:cond delay="0"/>
                                          </p:stCondLst>
                                        </p:cTn>
                                        <p:tgtEl>
                                          <p:spTgt spid="62"/>
                                        </p:tgtEl>
                                        <p:attrNameLst>
                                          <p:attrName>style.visibility</p:attrName>
                                        </p:attrNameLst>
                                      </p:cBhvr>
                                      <p:to>
                                        <p:strVal val="visible"/>
                                      </p:to>
                                    </p:set>
                                    <p:anim calcmode="lin" valueType="num">
                                      <p:cBhvr>
                                        <p:cTn id="139" dur="1000" fill="hold"/>
                                        <p:tgtEl>
                                          <p:spTgt spid="62"/>
                                        </p:tgtEl>
                                        <p:attrNameLst>
                                          <p:attrName>ppt_w</p:attrName>
                                        </p:attrNameLst>
                                      </p:cBhvr>
                                      <p:tavLst>
                                        <p:tav tm="0">
                                          <p:val>
                                            <p:fltVal val="0"/>
                                          </p:val>
                                        </p:tav>
                                        <p:tav tm="100000">
                                          <p:val>
                                            <p:strVal val="#ppt_w"/>
                                          </p:val>
                                        </p:tav>
                                      </p:tavLst>
                                    </p:anim>
                                    <p:anim calcmode="lin" valueType="num">
                                      <p:cBhvr>
                                        <p:cTn id="140" dur="1000" fill="hold"/>
                                        <p:tgtEl>
                                          <p:spTgt spid="62"/>
                                        </p:tgtEl>
                                        <p:attrNameLst>
                                          <p:attrName>ppt_h</p:attrName>
                                        </p:attrNameLst>
                                      </p:cBhvr>
                                      <p:tavLst>
                                        <p:tav tm="0">
                                          <p:val>
                                            <p:fltVal val="0"/>
                                          </p:val>
                                        </p:tav>
                                        <p:tav tm="100000">
                                          <p:val>
                                            <p:strVal val="#ppt_h"/>
                                          </p:val>
                                        </p:tav>
                                      </p:tavLst>
                                    </p:anim>
                                    <p:anim calcmode="lin" valueType="num">
                                      <p:cBhvr>
                                        <p:cTn id="141" dur="1000" fill="hold"/>
                                        <p:tgtEl>
                                          <p:spTgt spid="62"/>
                                        </p:tgtEl>
                                        <p:attrNameLst>
                                          <p:attrName>style.rotation</p:attrName>
                                        </p:attrNameLst>
                                      </p:cBhvr>
                                      <p:tavLst>
                                        <p:tav tm="0">
                                          <p:val>
                                            <p:fltVal val="90"/>
                                          </p:val>
                                        </p:tav>
                                        <p:tav tm="100000">
                                          <p:val>
                                            <p:fltVal val="0"/>
                                          </p:val>
                                        </p:tav>
                                      </p:tavLst>
                                    </p:anim>
                                    <p:animEffect transition="in" filter="fade">
                                      <p:cBhvr>
                                        <p:cTn id="142" dur="1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743200" y="304800"/>
            <a:ext cx="36576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الارتفاع في الهواء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2400" b="1" dirty="0"/>
              <a:t>القدرة على الارتفاع عن الأرض دون الاعتماد على أي وسيلة فيزيائية معروفة </a:t>
            </a:r>
          </a:p>
        </p:txBody>
      </p:sp>
      <p:pic>
        <p:nvPicPr>
          <p:cNvPr id="71681"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09600" y="1905000"/>
            <a:ext cx="3743325" cy="441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4613702"/>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1600200" y="304800"/>
            <a:ext cx="59436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القدرة على إحداث تغيرات بايولوجية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a:t>القدرة على إحداث تغيرات بايولوجية </a:t>
            </a:r>
            <a:r>
              <a:rPr lang="ar-EG" sz="2400" b="1" dirty="0" smtClean="0"/>
              <a:t/>
            </a:r>
            <a:br>
              <a:rPr lang="ar-EG" sz="2400" b="1" dirty="0" smtClean="0"/>
            </a:br>
            <a:r>
              <a:rPr lang="ar-EG" sz="2400" b="1" dirty="0" smtClean="0"/>
              <a:t>وجسدية والتحكم </a:t>
            </a:r>
            <a:r>
              <a:rPr lang="ar-EG" sz="2400" b="1" dirty="0"/>
              <a:t>بوظائف الأعضاء الجسدية و تجاهل الألم ، عن طريق الفكر </a:t>
            </a:r>
            <a:r>
              <a:rPr lang="ar-EG" sz="2400" b="1" dirty="0" smtClean="0"/>
              <a:t>:</a:t>
            </a:r>
          </a:p>
          <a:p>
            <a:pPr algn="justLow" rtl="1"/>
            <a:r>
              <a:rPr lang="ar-EG" sz="2400" b="1" dirty="0"/>
              <a:t>تجلّت هذه القدرة في مذاهب صوفية مختلفة عند جميع الشعوب . و تتمثّل هذه القدرة بمظاهر مختلفة كالمشي على النار عاري القدمين أو غرس السيوف في أماكن مختلفة من الجسم </a:t>
            </a:r>
            <a:br>
              <a:rPr lang="ar-EG" sz="2400" b="1" dirty="0"/>
            </a:br>
            <a:r>
              <a:rPr lang="ar-EG" sz="2400" b="1" dirty="0"/>
              <a:t>أو التحكّم بوظائف الأعضاء الجسدية المختلفة كإبطاء عملية </a:t>
            </a:r>
            <a:r>
              <a:rPr lang="ar-EG" sz="2400" b="1" dirty="0" smtClean="0"/>
              <a:t>التنفّس</a:t>
            </a:r>
            <a:endParaRPr lang="ar-EG" sz="2400" b="1" dirty="0"/>
          </a:p>
        </p:txBody>
      </p:sp>
      <p:pic>
        <p:nvPicPr>
          <p:cNvPr id="70657"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1000" y="1905000"/>
            <a:ext cx="4038600" cy="441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68741856"/>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4" name="对角圆角矩形 5"/>
          <p:cNvSpPr>
            <a:spLocks/>
          </p:cNvSpPr>
          <p:nvPr/>
        </p:nvSpPr>
        <p:spPr bwMode="auto">
          <a:xfrm rot="10442041" flipH="1" flipV="1">
            <a:off x="1922556" y="2400950"/>
            <a:ext cx="4877060" cy="2375848"/>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0">
                <a:srgbClr val="00B0F0"/>
              </a:gs>
              <a:gs pos="100000">
                <a:srgbClr val="0070C0"/>
              </a:gs>
            </a:gsLst>
            <a:lin ang="18900000" scaled="1"/>
          </a:gradFill>
          <a:ln>
            <a:noFill/>
          </a:ln>
          <a:effectLst>
            <a:outerShdw dist="23000" dir="5400000" algn="ctr" rotWithShape="0">
              <a:srgbClr val="000000">
                <a:alpha val="32999"/>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6" name="Picture 3" descr="C:\TDDOWNLOAD\pencil.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16200000" flipH="1" flipV="1">
            <a:off x="6214532" y="1925550"/>
            <a:ext cx="781093"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内容占位符 2"/>
          <p:cNvSpPr txBox="1">
            <a:spLocks/>
          </p:cNvSpPr>
          <p:nvPr/>
        </p:nvSpPr>
        <p:spPr>
          <a:xfrm rot="21361315">
            <a:off x="1975170" y="2777738"/>
            <a:ext cx="4592277" cy="203641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endParaRPr lang="en-US" sz="700" b="1" dirty="0" smtClean="0">
              <a:solidFill>
                <a:schemeClr val="bg1"/>
              </a:solidFill>
            </a:endParaRPr>
          </a:p>
          <a:p>
            <a:pPr marL="0" indent="0" algn="ctr" rtl="1">
              <a:buNone/>
            </a:pPr>
            <a:r>
              <a:rPr lang="ar-EG" altLang="zh-CN" sz="4400" b="1" dirty="0">
                <a:solidFill>
                  <a:schemeClr val="bg1"/>
                </a:solidFill>
              </a:rPr>
              <a:t>العقل بين الفهم والاستيعاب</a:t>
            </a:r>
            <a:endParaRPr lang="ar-EG" altLang="en-US" sz="4400" b="1" dirty="0">
              <a:solidFill>
                <a:schemeClr val="bg1"/>
              </a:solidFill>
            </a:endParaRPr>
          </a:p>
        </p:txBody>
      </p:sp>
    </p:spTree>
    <p:extLst>
      <p:ext uri="{BB962C8B-B14F-4D97-AF65-F5344CB8AC3E}">
        <p14:creationId xmlns:p14="http://schemas.microsoft.com/office/powerpoint/2010/main" xmlns="" val="1867191860"/>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80">
                                          <p:stCondLst>
                                            <p:cond delay="0"/>
                                          </p:stCondLst>
                                        </p:cTn>
                                        <p:tgtEl>
                                          <p:spTgt spid="6"/>
                                        </p:tgtEl>
                                      </p:cBhvr>
                                    </p:animEffect>
                                    <p:anim calcmode="lin" valueType="num">
                                      <p:cBhvr>
                                        <p:cTn id="2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0" dur="26">
                                          <p:stCondLst>
                                            <p:cond delay="650"/>
                                          </p:stCondLst>
                                        </p:cTn>
                                        <p:tgtEl>
                                          <p:spTgt spid="6"/>
                                        </p:tgtEl>
                                      </p:cBhvr>
                                      <p:to x="100000" y="60000"/>
                                    </p:animScale>
                                    <p:animScale>
                                      <p:cBhvr>
                                        <p:cTn id="31" dur="166" decel="50000">
                                          <p:stCondLst>
                                            <p:cond delay="676"/>
                                          </p:stCondLst>
                                        </p:cTn>
                                        <p:tgtEl>
                                          <p:spTgt spid="6"/>
                                        </p:tgtEl>
                                      </p:cBhvr>
                                      <p:to x="100000" y="100000"/>
                                    </p:animScale>
                                    <p:animScale>
                                      <p:cBhvr>
                                        <p:cTn id="32" dur="26">
                                          <p:stCondLst>
                                            <p:cond delay="1312"/>
                                          </p:stCondLst>
                                        </p:cTn>
                                        <p:tgtEl>
                                          <p:spTgt spid="6"/>
                                        </p:tgtEl>
                                      </p:cBhvr>
                                      <p:to x="100000" y="80000"/>
                                    </p:animScale>
                                    <p:animScale>
                                      <p:cBhvr>
                                        <p:cTn id="33" dur="166" decel="50000">
                                          <p:stCondLst>
                                            <p:cond delay="1338"/>
                                          </p:stCondLst>
                                        </p:cTn>
                                        <p:tgtEl>
                                          <p:spTgt spid="6"/>
                                        </p:tgtEl>
                                      </p:cBhvr>
                                      <p:to x="100000" y="100000"/>
                                    </p:animScale>
                                    <p:animScale>
                                      <p:cBhvr>
                                        <p:cTn id="34" dur="26">
                                          <p:stCondLst>
                                            <p:cond delay="1642"/>
                                          </p:stCondLst>
                                        </p:cTn>
                                        <p:tgtEl>
                                          <p:spTgt spid="6"/>
                                        </p:tgtEl>
                                      </p:cBhvr>
                                      <p:to x="100000" y="90000"/>
                                    </p:animScale>
                                    <p:animScale>
                                      <p:cBhvr>
                                        <p:cTn id="35" dur="166" decel="50000">
                                          <p:stCondLst>
                                            <p:cond delay="1668"/>
                                          </p:stCondLst>
                                        </p:cTn>
                                        <p:tgtEl>
                                          <p:spTgt spid="6"/>
                                        </p:tgtEl>
                                      </p:cBhvr>
                                      <p:to x="100000" y="100000"/>
                                    </p:animScale>
                                    <p:animScale>
                                      <p:cBhvr>
                                        <p:cTn id="36" dur="26">
                                          <p:stCondLst>
                                            <p:cond delay="1808"/>
                                          </p:stCondLst>
                                        </p:cTn>
                                        <p:tgtEl>
                                          <p:spTgt spid="6"/>
                                        </p:tgtEl>
                                      </p:cBhvr>
                                      <p:to x="100000" y="95000"/>
                                    </p:animScale>
                                    <p:animScale>
                                      <p:cBhvr>
                                        <p:cTn id="37" dur="166" decel="50000">
                                          <p:stCondLst>
                                            <p:cond delay="1834"/>
                                          </p:stCondLst>
                                        </p:cTn>
                                        <p:tgtEl>
                                          <p:spTgt spid="6"/>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down)">
                                      <p:cBhvr>
                                        <p:cTn id="41" dur="580">
                                          <p:stCondLst>
                                            <p:cond delay="0"/>
                                          </p:stCondLst>
                                        </p:cTn>
                                        <p:tgtEl>
                                          <p:spTgt spid="7"/>
                                        </p:tgtEl>
                                      </p:cBhvr>
                                    </p:animEffect>
                                    <p:anim calcmode="lin" valueType="num">
                                      <p:cBhvr>
                                        <p:cTn id="4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7" dur="26">
                                          <p:stCondLst>
                                            <p:cond delay="650"/>
                                          </p:stCondLst>
                                        </p:cTn>
                                        <p:tgtEl>
                                          <p:spTgt spid="7"/>
                                        </p:tgtEl>
                                      </p:cBhvr>
                                      <p:to x="100000" y="60000"/>
                                    </p:animScale>
                                    <p:animScale>
                                      <p:cBhvr>
                                        <p:cTn id="48" dur="166" decel="50000">
                                          <p:stCondLst>
                                            <p:cond delay="676"/>
                                          </p:stCondLst>
                                        </p:cTn>
                                        <p:tgtEl>
                                          <p:spTgt spid="7"/>
                                        </p:tgtEl>
                                      </p:cBhvr>
                                      <p:to x="100000" y="100000"/>
                                    </p:animScale>
                                    <p:animScale>
                                      <p:cBhvr>
                                        <p:cTn id="49" dur="26">
                                          <p:stCondLst>
                                            <p:cond delay="1312"/>
                                          </p:stCondLst>
                                        </p:cTn>
                                        <p:tgtEl>
                                          <p:spTgt spid="7"/>
                                        </p:tgtEl>
                                      </p:cBhvr>
                                      <p:to x="100000" y="80000"/>
                                    </p:animScale>
                                    <p:animScale>
                                      <p:cBhvr>
                                        <p:cTn id="50" dur="166" decel="50000">
                                          <p:stCondLst>
                                            <p:cond delay="1338"/>
                                          </p:stCondLst>
                                        </p:cTn>
                                        <p:tgtEl>
                                          <p:spTgt spid="7"/>
                                        </p:tgtEl>
                                      </p:cBhvr>
                                      <p:to x="100000" y="100000"/>
                                    </p:animScale>
                                    <p:animScale>
                                      <p:cBhvr>
                                        <p:cTn id="51" dur="26">
                                          <p:stCondLst>
                                            <p:cond delay="1642"/>
                                          </p:stCondLst>
                                        </p:cTn>
                                        <p:tgtEl>
                                          <p:spTgt spid="7"/>
                                        </p:tgtEl>
                                      </p:cBhvr>
                                      <p:to x="100000" y="90000"/>
                                    </p:animScale>
                                    <p:animScale>
                                      <p:cBhvr>
                                        <p:cTn id="52" dur="166" decel="50000">
                                          <p:stCondLst>
                                            <p:cond delay="1668"/>
                                          </p:stCondLst>
                                        </p:cTn>
                                        <p:tgtEl>
                                          <p:spTgt spid="7"/>
                                        </p:tgtEl>
                                      </p:cBhvr>
                                      <p:to x="100000" y="100000"/>
                                    </p:animScale>
                                    <p:animScale>
                                      <p:cBhvr>
                                        <p:cTn id="53" dur="26">
                                          <p:stCondLst>
                                            <p:cond delay="1808"/>
                                          </p:stCondLst>
                                        </p:cTn>
                                        <p:tgtEl>
                                          <p:spTgt spid="7"/>
                                        </p:tgtEl>
                                      </p:cBhvr>
                                      <p:to x="100000" y="95000"/>
                                    </p:animScale>
                                    <p:animScale>
                                      <p:cBhvr>
                                        <p:cTn id="54"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www.funstatic.com/static/wallpaper/1280x1024/hd-wallpapers-blue-abstract-ppt-1280x1024-wallpaper.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Hexagon 2"/>
          <p:cNvSpPr/>
          <p:nvPr/>
        </p:nvSpPr>
        <p:spPr>
          <a:xfrm>
            <a:off x="4953000" y="1524000"/>
            <a:ext cx="1981200" cy="1828800"/>
          </a:xfrm>
          <a:prstGeom prst="hexagon">
            <a:avLst/>
          </a:prstGeom>
        </p:spPr>
        <p:style>
          <a:lnRef idx="3">
            <a:schemeClr val="lt1"/>
          </a:lnRef>
          <a:fillRef idx="1">
            <a:schemeClr val="accent4"/>
          </a:fillRef>
          <a:effectRef idx="1">
            <a:schemeClr val="accent4"/>
          </a:effectRef>
          <a:fontRef idx="minor">
            <a:schemeClr val="lt1"/>
          </a:fontRef>
        </p:style>
        <p:txBody>
          <a:bodyPr rtlCol="1" anchor="ctr"/>
          <a:lstStyle/>
          <a:p>
            <a:pPr algn="ctr" rtl="1"/>
            <a:r>
              <a:rPr lang="ar-SA" sz="2800" b="1" dirty="0"/>
              <a:t>الوالدين</a:t>
            </a:r>
            <a:endParaRPr lang="ar-EG" dirty="0"/>
          </a:p>
        </p:txBody>
      </p:sp>
      <p:sp>
        <p:nvSpPr>
          <p:cNvPr id="4" name="Hexagon 3"/>
          <p:cNvSpPr/>
          <p:nvPr/>
        </p:nvSpPr>
        <p:spPr>
          <a:xfrm>
            <a:off x="4953000" y="3429000"/>
            <a:ext cx="1981200" cy="1828800"/>
          </a:xfrm>
          <a:prstGeom prst="hexagon">
            <a:avLst/>
          </a:prstGeom>
        </p:spPr>
        <p:style>
          <a:lnRef idx="3">
            <a:schemeClr val="lt1"/>
          </a:lnRef>
          <a:fillRef idx="1">
            <a:schemeClr val="accent5"/>
          </a:fillRef>
          <a:effectRef idx="1">
            <a:schemeClr val="accent5"/>
          </a:effectRef>
          <a:fontRef idx="minor">
            <a:schemeClr val="lt1"/>
          </a:fontRef>
        </p:style>
        <p:txBody>
          <a:bodyPr rtlCol="1" anchor="ctr"/>
          <a:lstStyle/>
          <a:p>
            <a:pPr algn="ctr" rtl="1"/>
            <a:r>
              <a:rPr lang="ar-SA" sz="2800" b="1" dirty="0"/>
              <a:t>الأصدقاء</a:t>
            </a:r>
            <a:endParaRPr lang="ar-EG" dirty="0"/>
          </a:p>
        </p:txBody>
      </p:sp>
      <p:sp>
        <p:nvSpPr>
          <p:cNvPr id="5" name="Hexagon 4"/>
          <p:cNvSpPr/>
          <p:nvPr/>
        </p:nvSpPr>
        <p:spPr>
          <a:xfrm>
            <a:off x="1752600" y="1524000"/>
            <a:ext cx="1981200" cy="1828800"/>
          </a:xfrm>
          <a:prstGeom prst="hexagon">
            <a:avLst/>
          </a:prstGeom>
        </p:spPr>
        <p:style>
          <a:lnRef idx="3">
            <a:schemeClr val="lt1"/>
          </a:lnRef>
          <a:fillRef idx="1">
            <a:schemeClr val="accent5"/>
          </a:fillRef>
          <a:effectRef idx="1">
            <a:schemeClr val="accent5"/>
          </a:effectRef>
          <a:fontRef idx="minor">
            <a:schemeClr val="lt1"/>
          </a:fontRef>
        </p:style>
        <p:txBody>
          <a:bodyPr rtlCol="1" anchor="ctr"/>
          <a:lstStyle/>
          <a:p>
            <a:pPr algn="ctr" rtl="1"/>
            <a:r>
              <a:rPr lang="ar-SA" sz="2800" b="1" dirty="0"/>
              <a:t>الإعلام</a:t>
            </a:r>
            <a:endParaRPr lang="ar-EG" dirty="0"/>
          </a:p>
        </p:txBody>
      </p:sp>
      <p:sp>
        <p:nvSpPr>
          <p:cNvPr id="6" name="Hexagon 5"/>
          <p:cNvSpPr/>
          <p:nvPr/>
        </p:nvSpPr>
        <p:spPr>
          <a:xfrm>
            <a:off x="1752600" y="3429000"/>
            <a:ext cx="1981200" cy="1828800"/>
          </a:xfrm>
          <a:prstGeom prst="hexagon">
            <a:avLst/>
          </a:prstGeom>
        </p:spPr>
        <p:style>
          <a:lnRef idx="3">
            <a:schemeClr val="lt1"/>
          </a:lnRef>
          <a:fillRef idx="1">
            <a:schemeClr val="accent4"/>
          </a:fillRef>
          <a:effectRef idx="1">
            <a:schemeClr val="accent4"/>
          </a:effectRef>
          <a:fontRef idx="minor">
            <a:schemeClr val="lt1"/>
          </a:fontRef>
        </p:style>
        <p:txBody>
          <a:bodyPr rtlCol="1" anchor="ctr"/>
          <a:lstStyle/>
          <a:p>
            <a:pPr algn="ctr" rtl="1"/>
            <a:r>
              <a:rPr lang="ar-SA" sz="2800" b="1" dirty="0"/>
              <a:t>الإنسان </a:t>
            </a:r>
            <a:r>
              <a:rPr lang="ar-SA" sz="2800" b="1" dirty="0" smtClean="0"/>
              <a:t>نفسه</a:t>
            </a:r>
            <a:endParaRPr lang="ar-EG" dirty="0"/>
          </a:p>
        </p:txBody>
      </p:sp>
      <p:sp>
        <p:nvSpPr>
          <p:cNvPr id="7" name="Hexagon 6"/>
          <p:cNvSpPr/>
          <p:nvPr/>
        </p:nvSpPr>
        <p:spPr>
          <a:xfrm>
            <a:off x="3352800" y="2438400"/>
            <a:ext cx="1981200" cy="1828800"/>
          </a:xfrm>
          <a:prstGeom prst="hexagon">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SA" sz="2800" b="1" dirty="0"/>
              <a:t>المدرسة</a:t>
            </a:r>
            <a:endParaRPr lang="ar-EG" dirty="0"/>
          </a:p>
        </p:txBody>
      </p:sp>
    </p:spTree>
    <p:extLst>
      <p:ext uri="{BB962C8B-B14F-4D97-AF65-F5344CB8AC3E}">
        <p14:creationId xmlns:p14="http://schemas.microsoft.com/office/powerpoint/2010/main" xmlns="" val="745999492"/>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80">
                                          <p:stCondLst>
                                            <p:cond delay="0"/>
                                          </p:stCondLst>
                                        </p:cTn>
                                        <p:tgtEl>
                                          <p:spTgt spid="3"/>
                                        </p:tgtEl>
                                      </p:cBhvr>
                                    </p:animEffect>
                                    <p:anim calcmode="lin" valueType="num">
                                      <p:cBhvr>
                                        <p:cTn id="2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gtEl>
                                      </p:cBhvr>
                                      <p:to x="100000" y="60000"/>
                                    </p:animScale>
                                    <p:animScale>
                                      <p:cBhvr>
                                        <p:cTn id="32" dur="166" decel="50000">
                                          <p:stCondLst>
                                            <p:cond delay="676"/>
                                          </p:stCondLst>
                                        </p:cTn>
                                        <p:tgtEl>
                                          <p:spTgt spid="3"/>
                                        </p:tgtEl>
                                      </p:cBhvr>
                                      <p:to x="100000" y="100000"/>
                                    </p:animScale>
                                    <p:animScale>
                                      <p:cBhvr>
                                        <p:cTn id="33" dur="26">
                                          <p:stCondLst>
                                            <p:cond delay="1312"/>
                                          </p:stCondLst>
                                        </p:cTn>
                                        <p:tgtEl>
                                          <p:spTgt spid="3"/>
                                        </p:tgtEl>
                                      </p:cBhvr>
                                      <p:to x="100000" y="80000"/>
                                    </p:animScale>
                                    <p:animScale>
                                      <p:cBhvr>
                                        <p:cTn id="34" dur="166" decel="50000">
                                          <p:stCondLst>
                                            <p:cond delay="1338"/>
                                          </p:stCondLst>
                                        </p:cTn>
                                        <p:tgtEl>
                                          <p:spTgt spid="3"/>
                                        </p:tgtEl>
                                      </p:cBhvr>
                                      <p:to x="100000" y="100000"/>
                                    </p:animScale>
                                    <p:animScale>
                                      <p:cBhvr>
                                        <p:cTn id="35" dur="26">
                                          <p:stCondLst>
                                            <p:cond delay="1642"/>
                                          </p:stCondLst>
                                        </p:cTn>
                                        <p:tgtEl>
                                          <p:spTgt spid="3"/>
                                        </p:tgtEl>
                                      </p:cBhvr>
                                      <p:to x="100000" y="90000"/>
                                    </p:animScale>
                                    <p:animScale>
                                      <p:cBhvr>
                                        <p:cTn id="36" dur="166" decel="50000">
                                          <p:stCondLst>
                                            <p:cond delay="1668"/>
                                          </p:stCondLst>
                                        </p:cTn>
                                        <p:tgtEl>
                                          <p:spTgt spid="3"/>
                                        </p:tgtEl>
                                      </p:cBhvr>
                                      <p:to x="100000" y="100000"/>
                                    </p:animScale>
                                    <p:animScale>
                                      <p:cBhvr>
                                        <p:cTn id="37" dur="26">
                                          <p:stCondLst>
                                            <p:cond delay="1808"/>
                                          </p:stCondLst>
                                        </p:cTn>
                                        <p:tgtEl>
                                          <p:spTgt spid="3"/>
                                        </p:tgtEl>
                                      </p:cBhvr>
                                      <p:to x="100000" y="95000"/>
                                    </p:animScale>
                                    <p:animScale>
                                      <p:cBhvr>
                                        <p:cTn id="38" dur="166" decel="50000">
                                          <p:stCondLst>
                                            <p:cond delay="1834"/>
                                          </p:stCondLst>
                                        </p:cTn>
                                        <p:tgtEl>
                                          <p:spTgt spid="3"/>
                                        </p:tgtEl>
                                      </p:cBhvr>
                                      <p:to x="100000" y="100000"/>
                                    </p:animScale>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down)">
                                      <p:cBhvr>
                                        <p:cTn id="43" dur="580">
                                          <p:stCondLst>
                                            <p:cond delay="0"/>
                                          </p:stCondLst>
                                        </p:cTn>
                                        <p:tgtEl>
                                          <p:spTgt spid="4"/>
                                        </p:tgtEl>
                                      </p:cBhvr>
                                    </p:animEffect>
                                    <p:anim calcmode="lin" valueType="num">
                                      <p:cBhvr>
                                        <p:cTn id="4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9" dur="26">
                                          <p:stCondLst>
                                            <p:cond delay="650"/>
                                          </p:stCondLst>
                                        </p:cTn>
                                        <p:tgtEl>
                                          <p:spTgt spid="4"/>
                                        </p:tgtEl>
                                      </p:cBhvr>
                                      <p:to x="100000" y="60000"/>
                                    </p:animScale>
                                    <p:animScale>
                                      <p:cBhvr>
                                        <p:cTn id="50" dur="166" decel="50000">
                                          <p:stCondLst>
                                            <p:cond delay="676"/>
                                          </p:stCondLst>
                                        </p:cTn>
                                        <p:tgtEl>
                                          <p:spTgt spid="4"/>
                                        </p:tgtEl>
                                      </p:cBhvr>
                                      <p:to x="100000" y="100000"/>
                                    </p:animScale>
                                    <p:animScale>
                                      <p:cBhvr>
                                        <p:cTn id="51" dur="26">
                                          <p:stCondLst>
                                            <p:cond delay="1312"/>
                                          </p:stCondLst>
                                        </p:cTn>
                                        <p:tgtEl>
                                          <p:spTgt spid="4"/>
                                        </p:tgtEl>
                                      </p:cBhvr>
                                      <p:to x="100000" y="80000"/>
                                    </p:animScale>
                                    <p:animScale>
                                      <p:cBhvr>
                                        <p:cTn id="52" dur="166" decel="50000">
                                          <p:stCondLst>
                                            <p:cond delay="1338"/>
                                          </p:stCondLst>
                                        </p:cTn>
                                        <p:tgtEl>
                                          <p:spTgt spid="4"/>
                                        </p:tgtEl>
                                      </p:cBhvr>
                                      <p:to x="100000" y="100000"/>
                                    </p:animScale>
                                    <p:animScale>
                                      <p:cBhvr>
                                        <p:cTn id="53" dur="26">
                                          <p:stCondLst>
                                            <p:cond delay="1642"/>
                                          </p:stCondLst>
                                        </p:cTn>
                                        <p:tgtEl>
                                          <p:spTgt spid="4"/>
                                        </p:tgtEl>
                                      </p:cBhvr>
                                      <p:to x="100000" y="90000"/>
                                    </p:animScale>
                                    <p:animScale>
                                      <p:cBhvr>
                                        <p:cTn id="54" dur="166" decel="50000">
                                          <p:stCondLst>
                                            <p:cond delay="1668"/>
                                          </p:stCondLst>
                                        </p:cTn>
                                        <p:tgtEl>
                                          <p:spTgt spid="4"/>
                                        </p:tgtEl>
                                      </p:cBhvr>
                                      <p:to x="100000" y="100000"/>
                                    </p:animScale>
                                    <p:animScale>
                                      <p:cBhvr>
                                        <p:cTn id="55" dur="26">
                                          <p:stCondLst>
                                            <p:cond delay="1808"/>
                                          </p:stCondLst>
                                        </p:cTn>
                                        <p:tgtEl>
                                          <p:spTgt spid="4"/>
                                        </p:tgtEl>
                                      </p:cBhvr>
                                      <p:to x="100000" y="95000"/>
                                    </p:animScale>
                                    <p:animScale>
                                      <p:cBhvr>
                                        <p:cTn id="56" dur="166" decel="50000">
                                          <p:stCondLst>
                                            <p:cond delay="1834"/>
                                          </p:stCondLst>
                                        </p:cTn>
                                        <p:tgtEl>
                                          <p:spTgt spid="4"/>
                                        </p:tgtEl>
                                      </p:cBhvr>
                                      <p:to x="100000" y="100000"/>
                                    </p:animScale>
                                  </p:childTnLst>
                                  <p:subTnLst>
                                    <p:audio>
                                      <p:cMediaNode>
                                        <p:cTn display="0" masterRel="sameClick">
                                          <p:stCondLst>
                                            <p:cond evt="begin" delay="0">
                                              <p:tn val="41"/>
                                            </p:cond>
                                          </p:stCondLst>
                                          <p:endCondLst>
                                            <p:cond evt="onStopAudio" delay="0">
                                              <p:tgtEl>
                                                <p:sldTgt/>
                                              </p:tgtEl>
                                            </p:cond>
                                          </p:endCondLst>
                                        </p:cTn>
                                        <p:tgtEl>
                                          <p:sndTgt r:embed="rId2" name="click.wav"/>
                                        </p:tgtEl>
                                      </p:cMediaNode>
                                    </p:audio>
                                  </p:sub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wipe(down)">
                                      <p:cBhvr>
                                        <p:cTn id="61" dur="580">
                                          <p:stCondLst>
                                            <p:cond delay="0"/>
                                          </p:stCondLst>
                                        </p:cTn>
                                        <p:tgtEl>
                                          <p:spTgt spid="5"/>
                                        </p:tgtEl>
                                      </p:cBhvr>
                                    </p:animEffect>
                                    <p:anim calcmode="lin" valueType="num">
                                      <p:cBhvr>
                                        <p:cTn id="6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7" dur="26">
                                          <p:stCondLst>
                                            <p:cond delay="650"/>
                                          </p:stCondLst>
                                        </p:cTn>
                                        <p:tgtEl>
                                          <p:spTgt spid="5"/>
                                        </p:tgtEl>
                                      </p:cBhvr>
                                      <p:to x="100000" y="60000"/>
                                    </p:animScale>
                                    <p:animScale>
                                      <p:cBhvr>
                                        <p:cTn id="68" dur="166" decel="50000">
                                          <p:stCondLst>
                                            <p:cond delay="676"/>
                                          </p:stCondLst>
                                        </p:cTn>
                                        <p:tgtEl>
                                          <p:spTgt spid="5"/>
                                        </p:tgtEl>
                                      </p:cBhvr>
                                      <p:to x="100000" y="100000"/>
                                    </p:animScale>
                                    <p:animScale>
                                      <p:cBhvr>
                                        <p:cTn id="69" dur="26">
                                          <p:stCondLst>
                                            <p:cond delay="1312"/>
                                          </p:stCondLst>
                                        </p:cTn>
                                        <p:tgtEl>
                                          <p:spTgt spid="5"/>
                                        </p:tgtEl>
                                      </p:cBhvr>
                                      <p:to x="100000" y="80000"/>
                                    </p:animScale>
                                    <p:animScale>
                                      <p:cBhvr>
                                        <p:cTn id="70" dur="166" decel="50000">
                                          <p:stCondLst>
                                            <p:cond delay="1338"/>
                                          </p:stCondLst>
                                        </p:cTn>
                                        <p:tgtEl>
                                          <p:spTgt spid="5"/>
                                        </p:tgtEl>
                                      </p:cBhvr>
                                      <p:to x="100000" y="100000"/>
                                    </p:animScale>
                                    <p:animScale>
                                      <p:cBhvr>
                                        <p:cTn id="71" dur="26">
                                          <p:stCondLst>
                                            <p:cond delay="1642"/>
                                          </p:stCondLst>
                                        </p:cTn>
                                        <p:tgtEl>
                                          <p:spTgt spid="5"/>
                                        </p:tgtEl>
                                      </p:cBhvr>
                                      <p:to x="100000" y="90000"/>
                                    </p:animScale>
                                    <p:animScale>
                                      <p:cBhvr>
                                        <p:cTn id="72" dur="166" decel="50000">
                                          <p:stCondLst>
                                            <p:cond delay="1668"/>
                                          </p:stCondLst>
                                        </p:cTn>
                                        <p:tgtEl>
                                          <p:spTgt spid="5"/>
                                        </p:tgtEl>
                                      </p:cBhvr>
                                      <p:to x="100000" y="100000"/>
                                    </p:animScale>
                                    <p:animScale>
                                      <p:cBhvr>
                                        <p:cTn id="73" dur="26">
                                          <p:stCondLst>
                                            <p:cond delay="1808"/>
                                          </p:stCondLst>
                                        </p:cTn>
                                        <p:tgtEl>
                                          <p:spTgt spid="5"/>
                                        </p:tgtEl>
                                      </p:cBhvr>
                                      <p:to x="100000" y="95000"/>
                                    </p:animScale>
                                    <p:animScale>
                                      <p:cBhvr>
                                        <p:cTn id="74" dur="166" decel="50000">
                                          <p:stCondLst>
                                            <p:cond delay="1834"/>
                                          </p:stCondLst>
                                        </p:cTn>
                                        <p:tgtEl>
                                          <p:spTgt spid="5"/>
                                        </p:tgtEl>
                                      </p:cBhvr>
                                      <p:to x="100000" y="100000"/>
                                    </p:animScale>
                                  </p:childTnLst>
                                  <p:subTnLst>
                                    <p:audio>
                                      <p:cMediaNode>
                                        <p:cTn display="0" masterRel="sameClick">
                                          <p:stCondLst>
                                            <p:cond evt="begin" delay="0">
                                              <p:tn val="59"/>
                                            </p:cond>
                                          </p:stCondLst>
                                          <p:endCondLst>
                                            <p:cond evt="onStopAudio" delay="0">
                                              <p:tgtEl>
                                                <p:sldTgt/>
                                              </p:tgtEl>
                                            </p:cond>
                                          </p:endCondLst>
                                        </p:cTn>
                                        <p:tgtEl>
                                          <p:sndTgt r:embed="rId2" name="click.wav"/>
                                        </p:tgtEl>
                                      </p:cMediaNode>
                                    </p:audio>
                                  </p:sub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wipe(down)">
                                      <p:cBhvr>
                                        <p:cTn id="79" dur="580">
                                          <p:stCondLst>
                                            <p:cond delay="0"/>
                                          </p:stCondLst>
                                        </p:cTn>
                                        <p:tgtEl>
                                          <p:spTgt spid="7"/>
                                        </p:tgtEl>
                                      </p:cBhvr>
                                    </p:animEffect>
                                    <p:anim calcmode="lin" valueType="num">
                                      <p:cBhvr>
                                        <p:cTn id="8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85" dur="26">
                                          <p:stCondLst>
                                            <p:cond delay="650"/>
                                          </p:stCondLst>
                                        </p:cTn>
                                        <p:tgtEl>
                                          <p:spTgt spid="7"/>
                                        </p:tgtEl>
                                      </p:cBhvr>
                                      <p:to x="100000" y="60000"/>
                                    </p:animScale>
                                    <p:animScale>
                                      <p:cBhvr>
                                        <p:cTn id="86" dur="166" decel="50000">
                                          <p:stCondLst>
                                            <p:cond delay="676"/>
                                          </p:stCondLst>
                                        </p:cTn>
                                        <p:tgtEl>
                                          <p:spTgt spid="7"/>
                                        </p:tgtEl>
                                      </p:cBhvr>
                                      <p:to x="100000" y="100000"/>
                                    </p:animScale>
                                    <p:animScale>
                                      <p:cBhvr>
                                        <p:cTn id="87" dur="26">
                                          <p:stCondLst>
                                            <p:cond delay="1312"/>
                                          </p:stCondLst>
                                        </p:cTn>
                                        <p:tgtEl>
                                          <p:spTgt spid="7"/>
                                        </p:tgtEl>
                                      </p:cBhvr>
                                      <p:to x="100000" y="80000"/>
                                    </p:animScale>
                                    <p:animScale>
                                      <p:cBhvr>
                                        <p:cTn id="88" dur="166" decel="50000">
                                          <p:stCondLst>
                                            <p:cond delay="1338"/>
                                          </p:stCondLst>
                                        </p:cTn>
                                        <p:tgtEl>
                                          <p:spTgt spid="7"/>
                                        </p:tgtEl>
                                      </p:cBhvr>
                                      <p:to x="100000" y="100000"/>
                                    </p:animScale>
                                    <p:animScale>
                                      <p:cBhvr>
                                        <p:cTn id="89" dur="26">
                                          <p:stCondLst>
                                            <p:cond delay="1642"/>
                                          </p:stCondLst>
                                        </p:cTn>
                                        <p:tgtEl>
                                          <p:spTgt spid="7"/>
                                        </p:tgtEl>
                                      </p:cBhvr>
                                      <p:to x="100000" y="90000"/>
                                    </p:animScale>
                                    <p:animScale>
                                      <p:cBhvr>
                                        <p:cTn id="90" dur="166" decel="50000">
                                          <p:stCondLst>
                                            <p:cond delay="1668"/>
                                          </p:stCondLst>
                                        </p:cTn>
                                        <p:tgtEl>
                                          <p:spTgt spid="7"/>
                                        </p:tgtEl>
                                      </p:cBhvr>
                                      <p:to x="100000" y="100000"/>
                                    </p:animScale>
                                    <p:animScale>
                                      <p:cBhvr>
                                        <p:cTn id="91" dur="26">
                                          <p:stCondLst>
                                            <p:cond delay="1808"/>
                                          </p:stCondLst>
                                        </p:cTn>
                                        <p:tgtEl>
                                          <p:spTgt spid="7"/>
                                        </p:tgtEl>
                                      </p:cBhvr>
                                      <p:to x="100000" y="95000"/>
                                    </p:animScale>
                                    <p:animScale>
                                      <p:cBhvr>
                                        <p:cTn id="92" dur="166" decel="50000">
                                          <p:stCondLst>
                                            <p:cond delay="1834"/>
                                          </p:stCondLst>
                                        </p:cTn>
                                        <p:tgtEl>
                                          <p:spTgt spid="7"/>
                                        </p:tgtEl>
                                      </p:cBhvr>
                                      <p:to x="100000" y="100000"/>
                                    </p:animScale>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905000" y="1905000"/>
            <a:ext cx="5105400" cy="2438400"/>
          </a:xfrm>
          <a:prstGeom prst="horizontalScroll">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rtl="1"/>
            <a:r>
              <a:rPr lang="ar-EG" sz="3600" b="1" dirty="0">
                <a:latin typeface="Simplified Arabic" pitchFamily="18" charset="-78"/>
                <a:cs typeface="Simplified Arabic" pitchFamily="18" charset="-78"/>
              </a:rPr>
              <a:t> ما الذي يبرمج الإنسان..؟</a:t>
            </a:r>
          </a:p>
        </p:txBody>
      </p:sp>
    </p:spTree>
    <p:extLst>
      <p:ext uri="{BB962C8B-B14F-4D97-AF65-F5344CB8AC3E}">
        <p14:creationId xmlns:p14="http://schemas.microsoft.com/office/powerpoint/2010/main" xmlns="" val="920055236"/>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905000" y="1905000"/>
            <a:ext cx="5105400" cy="2438400"/>
          </a:xfrm>
          <a:prstGeom prst="horizontalScroll">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rtl="1"/>
            <a:r>
              <a:rPr lang="ar-EG" sz="3600" b="1" dirty="0">
                <a:latin typeface="Simplified Arabic" pitchFamily="18" charset="-78"/>
                <a:cs typeface="Simplified Arabic" pitchFamily="18" charset="-78"/>
              </a:rPr>
              <a:t>الجوانب الثلاثة للإنسان</a:t>
            </a:r>
          </a:p>
        </p:txBody>
      </p:sp>
    </p:spTree>
    <p:extLst>
      <p:ext uri="{BB962C8B-B14F-4D97-AF65-F5344CB8AC3E}">
        <p14:creationId xmlns:p14="http://schemas.microsoft.com/office/powerpoint/2010/main" xmlns="" val="4017808528"/>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AutoShape 3"/>
          <p:cNvSpPr>
            <a:spLocks noChangeArrowheads="1"/>
          </p:cNvSpPr>
          <p:nvPr/>
        </p:nvSpPr>
        <p:spPr bwMode="auto">
          <a:xfrm flipH="1">
            <a:off x="990600" y="1219200"/>
            <a:ext cx="5715000" cy="901700"/>
          </a:xfrm>
          <a:prstGeom prst="chevron">
            <a:avLst>
              <a:gd name="adj" fmla="val 53146"/>
            </a:avLst>
          </a:prstGeom>
          <a:gradFill rotWithShape="1">
            <a:gsLst>
              <a:gs pos="0">
                <a:srgbClr val="580058"/>
              </a:gs>
              <a:gs pos="100000">
                <a:srgbClr val="800080"/>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rtl="1" fontAlgn="base">
              <a:spcBef>
                <a:spcPct val="0"/>
              </a:spcBef>
              <a:spcAft>
                <a:spcPct val="0"/>
              </a:spcAft>
            </a:pPr>
            <a:r>
              <a:rPr lang="ar-EG" sz="2400" b="1" dirty="0">
                <a:solidFill>
                  <a:schemeClr val="bg1"/>
                </a:solidFill>
                <a:cs typeface="Arial" panose="020B0604020202020204" pitchFamily="34" charset="0"/>
                <a:sym typeface="宋体" panose="02010600030101010101" pitchFamily="2" charset="-122"/>
              </a:rPr>
              <a:t>يفهم من خلال الحركة، </a:t>
            </a:r>
            <a:r>
              <a:rPr lang="ar-EG" sz="2400" b="1" dirty="0" smtClean="0">
                <a:solidFill>
                  <a:schemeClr val="bg1"/>
                </a:solidFill>
                <a:cs typeface="Arial" panose="020B0604020202020204" pitchFamily="34" charset="0"/>
                <a:sym typeface="宋体" panose="02010600030101010101" pitchFamily="2" charset="-122"/>
              </a:rPr>
              <a:t>والنشاط </a:t>
            </a:r>
            <a:r>
              <a:rPr lang="ar-EG" sz="2400" b="1" dirty="0">
                <a:solidFill>
                  <a:schemeClr val="bg1"/>
                </a:solidFill>
                <a:cs typeface="Arial" panose="020B0604020202020204" pitchFamily="34" charset="0"/>
                <a:sym typeface="宋体" panose="02010600030101010101" pitchFamily="2" charset="-122"/>
              </a:rPr>
              <a:t>والممارسة، </a:t>
            </a:r>
            <a:endParaRPr lang="ar-EG" sz="2400" b="1" dirty="0" smtClean="0">
              <a:solidFill>
                <a:schemeClr val="bg1"/>
              </a:solidFill>
              <a:cs typeface="Arial" panose="020B0604020202020204" pitchFamily="34" charset="0"/>
              <a:sym typeface="宋体" panose="02010600030101010101" pitchFamily="2" charset="-122"/>
            </a:endParaRPr>
          </a:p>
          <a:p>
            <a:pPr algn="ctr" rtl="1" fontAlgn="base">
              <a:spcBef>
                <a:spcPct val="0"/>
              </a:spcBef>
              <a:spcAft>
                <a:spcPct val="0"/>
              </a:spcAft>
            </a:pPr>
            <a:r>
              <a:rPr lang="ar-EG" sz="2400" b="1" dirty="0" smtClean="0">
                <a:solidFill>
                  <a:schemeClr val="bg1"/>
                </a:solidFill>
                <a:cs typeface="Arial" panose="020B0604020202020204" pitchFamily="34" charset="0"/>
                <a:sym typeface="宋体" panose="02010600030101010101" pitchFamily="2" charset="-122"/>
              </a:rPr>
              <a:t>يميل </a:t>
            </a:r>
            <a:r>
              <a:rPr lang="ar-EG" sz="2400" b="1" dirty="0">
                <a:solidFill>
                  <a:schemeClr val="bg1"/>
                </a:solidFill>
                <a:cs typeface="Arial" panose="020B0604020202020204" pitchFamily="34" charset="0"/>
                <a:sym typeface="宋体" panose="02010600030101010101" pitchFamily="2" charset="-122"/>
              </a:rPr>
              <a:t>للعب والتجريب </a:t>
            </a:r>
          </a:p>
        </p:txBody>
      </p:sp>
      <p:sp>
        <p:nvSpPr>
          <p:cNvPr id="4" name="AutoShape 4"/>
          <p:cNvSpPr>
            <a:spLocks noChangeArrowheads="1"/>
          </p:cNvSpPr>
          <p:nvPr/>
        </p:nvSpPr>
        <p:spPr bwMode="auto">
          <a:xfrm flipH="1">
            <a:off x="6003130" y="1066800"/>
            <a:ext cx="1921669" cy="1131887"/>
          </a:xfrm>
          <a:prstGeom prst="homePlate">
            <a:avLst>
              <a:gd name="adj" fmla="val 51590"/>
            </a:avLst>
          </a:prstGeom>
          <a:gradFill rotWithShape="1">
            <a:gsLst>
              <a:gs pos="0">
                <a:srgbClr val="800080"/>
              </a:gs>
              <a:gs pos="100000">
                <a:srgbClr val="CD9ACD"/>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rtl="1" fontAlgn="base">
              <a:spcBef>
                <a:spcPct val="0"/>
              </a:spcBef>
              <a:spcAft>
                <a:spcPct val="0"/>
              </a:spcAft>
            </a:pPr>
            <a:r>
              <a:rPr lang="ar-EG" sz="3200" b="1" dirty="0" smtClean="0">
                <a:latin typeface="Simplified Arabic" pitchFamily="18" charset="-78"/>
                <a:cs typeface="Simplified Arabic" pitchFamily="18" charset="-78"/>
              </a:rPr>
              <a:t>   </a:t>
            </a:r>
            <a:r>
              <a:rPr lang="ar-SA" sz="3200" b="1" dirty="0" smtClean="0">
                <a:latin typeface="Simplified Arabic" pitchFamily="18" charset="-78"/>
                <a:cs typeface="Simplified Arabic" pitchFamily="18" charset="-78"/>
              </a:rPr>
              <a:t>السلوكي</a:t>
            </a:r>
            <a:endParaRPr lang="ar-EG" sz="3200" dirty="0">
              <a:solidFill>
                <a:srgbClr val="000000"/>
              </a:solidFill>
              <a:latin typeface="Simplified Arabic" pitchFamily="18" charset="-78"/>
              <a:cs typeface="Simplified Arabic" pitchFamily="18" charset="-78"/>
              <a:sym typeface="宋体" panose="02010600030101010101" pitchFamily="2" charset="-122"/>
            </a:endParaRPr>
          </a:p>
        </p:txBody>
      </p:sp>
      <p:grpSp>
        <p:nvGrpSpPr>
          <p:cNvPr id="5" name="Group 5"/>
          <p:cNvGrpSpPr>
            <a:grpSpLocks/>
          </p:cNvGrpSpPr>
          <p:nvPr/>
        </p:nvGrpSpPr>
        <p:grpSpPr bwMode="auto">
          <a:xfrm>
            <a:off x="7591425" y="914400"/>
            <a:ext cx="1323975" cy="1320800"/>
            <a:chOff x="0" y="0"/>
            <a:chExt cx="1360" cy="1356"/>
          </a:xfrm>
        </p:grpSpPr>
        <p:grpSp>
          <p:nvGrpSpPr>
            <p:cNvPr id="6" name="Group 6"/>
            <p:cNvGrpSpPr>
              <a:grpSpLocks/>
            </p:cNvGrpSpPr>
            <p:nvPr/>
          </p:nvGrpSpPr>
          <p:grpSpPr bwMode="auto">
            <a:xfrm>
              <a:off x="0" y="0"/>
              <a:ext cx="1360" cy="1356"/>
              <a:chOff x="0" y="0"/>
              <a:chExt cx="1248" cy="1240"/>
            </a:xfrm>
          </p:grpSpPr>
          <p:sp>
            <p:nvSpPr>
              <p:cNvPr id="8" name="Oval 7"/>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9" name="Oval 8"/>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10" name="Oval 9"/>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11" name="Oval 10"/>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12" name="Oval 11"/>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sp>
          <p:nvSpPr>
            <p:cNvPr id="7" name="Oval 12"/>
            <p:cNvSpPr>
              <a:spLocks noChangeArrowheads="1"/>
            </p:cNvSpPr>
            <p:nvPr/>
          </p:nvSpPr>
          <p:spPr bwMode="auto">
            <a:xfrm>
              <a:off x="161" y="148"/>
              <a:ext cx="1052" cy="1054"/>
            </a:xfrm>
            <a:prstGeom prst="ellipse">
              <a:avLst/>
            </a:prstGeom>
            <a:gradFill rotWithShape="1">
              <a:gsLst>
                <a:gs pos="0">
                  <a:srgbClr val="3A003A"/>
                </a:gs>
                <a:gs pos="100000">
                  <a:srgbClr val="800080"/>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grpSp>
        <p:nvGrpSpPr>
          <p:cNvPr id="13" name="Group 13"/>
          <p:cNvGrpSpPr>
            <a:grpSpLocks/>
          </p:cNvGrpSpPr>
          <p:nvPr/>
        </p:nvGrpSpPr>
        <p:grpSpPr bwMode="auto">
          <a:xfrm>
            <a:off x="7821613" y="1122363"/>
            <a:ext cx="879475" cy="885825"/>
            <a:chOff x="0" y="0"/>
            <a:chExt cx="876" cy="882"/>
          </a:xfrm>
        </p:grpSpPr>
        <p:sp>
          <p:nvSpPr>
            <p:cNvPr id="14" name="Oval 14"/>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15" name="Line 15"/>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16" name="Line 16"/>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17" name="Freeform 17"/>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18" name="Freeform 18"/>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19" name="Freeform 19"/>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20" name="Freeform 20"/>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sp>
        <p:nvSpPr>
          <p:cNvPr id="21" name="Rectangle 21"/>
          <p:cNvSpPr>
            <a:spLocks noChangeArrowheads="1"/>
          </p:cNvSpPr>
          <p:nvPr/>
        </p:nvSpPr>
        <p:spPr bwMode="auto">
          <a:xfrm>
            <a:off x="8064852" y="1377950"/>
            <a:ext cx="38664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altLang="en-US" sz="2800" b="1" dirty="0">
                <a:solidFill>
                  <a:srgbClr val="F8F8F8"/>
                </a:solidFill>
                <a:cs typeface="Arial" panose="020B0604020202020204" pitchFamily="34" charset="0"/>
                <a:sym typeface="Calibri" panose="020F0502020204030204" pitchFamily="34" charset="0"/>
              </a:rPr>
              <a:t>1</a:t>
            </a:r>
            <a:endParaRPr lang="ar-EG" altLang="en-US" sz="2800" dirty="0">
              <a:solidFill>
                <a:srgbClr val="000000"/>
              </a:solidFill>
              <a:latin typeface="Arial" panose="020B0604020202020204" pitchFamily="34" charset="0"/>
              <a:cs typeface="Arial" panose="020B0604020202020204" pitchFamily="34" charset="0"/>
            </a:endParaRPr>
          </a:p>
        </p:txBody>
      </p:sp>
      <p:sp>
        <p:nvSpPr>
          <p:cNvPr id="24" name="AutoShape 24"/>
          <p:cNvSpPr>
            <a:spLocks noChangeArrowheads="1"/>
          </p:cNvSpPr>
          <p:nvPr/>
        </p:nvSpPr>
        <p:spPr bwMode="auto">
          <a:xfrm flipH="1">
            <a:off x="990600" y="2906713"/>
            <a:ext cx="5715000" cy="901700"/>
          </a:xfrm>
          <a:prstGeom prst="chevron">
            <a:avLst>
              <a:gd name="adj" fmla="val 53146"/>
            </a:avLst>
          </a:prstGeom>
          <a:gradFill rotWithShape="1">
            <a:gsLst>
              <a:gs pos="0">
                <a:srgbClr val="833635"/>
              </a:gs>
              <a:gs pos="100000">
                <a:srgbClr val="C0504D"/>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rtl="1" fontAlgn="base">
              <a:spcBef>
                <a:spcPct val="0"/>
              </a:spcBef>
              <a:spcAft>
                <a:spcPct val="0"/>
              </a:spcAft>
            </a:pPr>
            <a:r>
              <a:rPr lang="ar-EG" sz="2400" b="1" dirty="0">
                <a:solidFill>
                  <a:schemeClr val="bg1"/>
                </a:solidFill>
                <a:cs typeface="Arial" panose="020B0604020202020204" pitchFamily="34" charset="0"/>
                <a:sym typeface="宋体" panose="02010600030101010101" pitchFamily="2" charset="-122"/>
              </a:rPr>
              <a:t>يحب أولا ثم يبدأ بالتنفيذ، </a:t>
            </a:r>
            <a:endParaRPr lang="ar-EG" sz="2400" b="1" dirty="0" smtClean="0">
              <a:solidFill>
                <a:schemeClr val="bg1"/>
              </a:solidFill>
              <a:cs typeface="Arial" panose="020B0604020202020204" pitchFamily="34" charset="0"/>
              <a:sym typeface="宋体" panose="02010600030101010101" pitchFamily="2" charset="-122"/>
            </a:endParaRPr>
          </a:p>
          <a:p>
            <a:pPr algn="ctr" rtl="1" fontAlgn="base">
              <a:spcBef>
                <a:spcPct val="0"/>
              </a:spcBef>
              <a:spcAft>
                <a:spcPct val="0"/>
              </a:spcAft>
            </a:pPr>
            <a:r>
              <a:rPr lang="ar-EG" sz="2400" b="1" dirty="0" smtClean="0">
                <a:solidFill>
                  <a:schemeClr val="bg1"/>
                </a:solidFill>
                <a:cs typeface="Arial" panose="020B0604020202020204" pitchFamily="34" charset="0"/>
                <a:sym typeface="宋体" panose="02010600030101010101" pitchFamily="2" charset="-122"/>
              </a:rPr>
              <a:t>مخاطبة </a:t>
            </a:r>
            <a:r>
              <a:rPr lang="ar-EG" sz="2400" b="1" dirty="0">
                <a:solidFill>
                  <a:schemeClr val="bg1"/>
                </a:solidFill>
                <a:cs typeface="Arial" panose="020B0604020202020204" pitchFamily="34" charset="0"/>
                <a:sym typeface="宋体" panose="02010600030101010101" pitchFamily="2" charset="-122"/>
              </a:rPr>
              <a:t>مشاعره طريق لكسبه</a:t>
            </a:r>
          </a:p>
        </p:txBody>
      </p:sp>
      <p:sp>
        <p:nvSpPr>
          <p:cNvPr id="25" name="AutoShape 25"/>
          <p:cNvSpPr>
            <a:spLocks noChangeArrowheads="1"/>
          </p:cNvSpPr>
          <p:nvPr/>
        </p:nvSpPr>
        <p:spPr bwMode="auto">
          <a:xfrm flipH="1">
            <a:off x="6003130" y="2754311"/>
            <a:ext cx="1921669" cy="1131888"/>
          </a:xfrm>
          <a:prstGeom prst="homePlate">
            <a:avLst>
              <a:gd name="adj" fmla="val 51624"/>
            </a:avLst>
          </a:prstGeom>
          <a:gradFill rotWithShape="1">
            <a:gsLst>
              <a:gs pos="0">
                <a:srgbClr val="C0504D"/>
              </a:gs>
              <a:gs pos="100000">
                <a:srgbClr val="E5BAB8"/>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rtl="1" fontAlgn="base">
              <a:spcBef>
                <a:spcPct val="0"/>
              </a:spcBef>
              <a:spcAft>
                <a:spcPct val="0"/>
              </a:spcAft>
            </a:pPr>
            <a:r>
              <a:rPr lang="ar-EG" sz="3200" b="1" dirty="0" smtClean="0">
                <a:latin typeface="Simplified Arabic" pitchFamily="18" charset="-78"/>
                <a:cs typeface="Simplified Arabic" pitchFamily="18" charset="-78"/>
              </a:rPr>
              <a:t>  </a:t>
            </a:r>
            <a:r>
              <a:rPr lang="ar-SA" sz="3200" b="1" dirty="0" smtClean="0">
                <a:latin typeface="Simplified Arabic" pitchFamily="18" charset="-78"/>
                <a:cs typeface="Simplified Arabic" pitchFamily="18" charset="-78"/>
              </a:rPr>
              <a:t>المشاعري</a:t>
            </a:r>
            <a:endParaRPr lang="ar-EG" sz="3200" b="1" dirty="0">
              <a:latin typeface="Simplified Arabic" pitchFamily="18" charset="-78"/>
              <a:cs typeface="Simplified Arabic" pitchFamily="18" charset="-78"/>
              <a:sym typeface="宋体" panose="02010600030101010101" pitchFamily="2" charset="-122"/>
            </a:endParaRPr>
          </a:p>
        </p:txBody>
      </p:sp>
      <p:grpSp>
        <p:nvGrpSpPr>
          <p:cNvPr id="26" name="Group 26"/>
          <p:cNvGrpSpPr>
            <a:grpSpLocks/>
          </p:cNvGrpSpPr>
          <p:nvPr/>
        </p:nvGrpSpPr>
        <p:grpSpPr bwMode="auto">
          <a:xfrm>
            <a:off x="7591425" y="2601912"/>
            <a:ext cx="1323975" cy="1320800"/>
            <a:chOff x="0" y="0"/>
            <a:chExt cx="1360" cy="1356"/>
          </a:xfrm>
        </p:grpSpPr>
        <p:grpSp>
          <p:nvGrpSpPr>
            <p:cNvPr id="27" name="Group 27"/>
            <p:cNvGrpSpPr>
              <a:grpSpLocks/>
            </p:cNvGrpSpPr>
            <p:nvPr/>
          </p:nvGrpSpPr>
          <p:grpSpPr bwMode="auto">
            <a:xfrm>
              <a:off x="0" y="0"/>
              <a:ext cx="1360" cy="1356"/>
              <a:chOff x="0" y="0"/>
              <a:chExt cx="1248" cy="1240"/>
            </a:xfrm>
          </p:grpSpPr>
          <p:sp>
            <p:nvSpPr>
              <p:cNvPr id="29" name="Oval 28"/>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30" name="Oval 29"/>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31" name="Oval 30"/>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32" name="Oval 31"/>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33" name="Oval 32"/>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sp>
          <p:nvSpPr>
            <p:cNvPr id="28" name="Oval 33"/>
            <p:cNvSpPr>
              <a:spLocks noChangeArrowheads="1"/>
            </p:cNvSpPr>
            <p:nvPr/>
          </p:nvSpPr>
          <p:spPr bwMode="auto">
            <a:xfrm>
              <a:off x="161" y="148"/>
              <a:ext cx="1052" cy="1054"/>
            </a:xfrm>
            <a:prstGeom prst="ellipse">
              <a:avLst/>
            </a:prstGeom>
            <a:gradFill rotWithShape="1">
              <a:gsLst>
                <a:gs pos="0">
                  <a:srgbClr val="572423"/>
                </a:gs>
                <a:gs pos="100000">
                  <a:srgbClr val="C0504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grpSp>
        <p:nvGrpSpPr>
          <p:cNvPr id="34" name="Group 34"/>
          <p:cNvGrpSpPr>
            <a:grpSpLocks/>
          </p:cNvGrpSpPr>
          <p:nvPr/>
        </p:nvGrpSpPr>
        <p:grpSpPr bwMode="auto">
          <a:xfrm>
            <a:off x="7805738" y="2809876"/>
            <a:ext cx="879475" cy="885825"/>
            <a:chOff x="0" y="0"/>
            <a:chExt cx="876" cy="882"/>
          </a:xfrm>
        </p:grpSpPr>
        <p:sp>
          <p:nvSpPr>
            <p:cNvPr id="35" name="Oval 35"/>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36" name="Line 36"/>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37" name="Line 37"/>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38" name="Freeform 38"/>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39" name="Freeform 39"/>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40" name="Freeform 40"/>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41" name="Freeform 41"/>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sp>
        <p:nvSpPr>
          <p:cNvPr id="42" name="Rectangle 42"/>
          <p:cNvSpPr>
            <a:spLocks noChangeArrowheads="1"/>
          </p:cNvSpPr>
          <p:nvPr/>
        </p:nvSpPr>
        <p:spPr bwMode="auto">
          <a:xfrm>
            <a:off x="8064852" y="3065462"/>
            <a:ext cx="38664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altLang="en-US" sz="2800" b="1" dirty="0">
                <a:solidFill>
                  <a:srgbClr val="F8F8F8"/>
                </a:solidFill>
                <a:cs typeface="Arial" panose="020B0604020202020204" pitchFamily="34" charset="0"/>
                <a:sym typeface="Calibri" panose="020F0502020204030204" pitchFamily="34" charset="0"/>
              </a:rPr>
              <a:t>2</a:t>
            </a:r>
            <a:endParaRPr lang="ar-EG" altLang="en-US" dirty="0">
              <a:solidFill>
                <a:srgbClr val="000000"/>
              </a:solidFill>
              <a:latin typeface="Arial" panose="020B0604020202020204" pitchFamily="34" charset="0"/>
              <a:cs typeface="Arial" panose="020B0604020202020204" pitchFamily="34" charset="0"/>
            </a:endParaRPr>
          </a:p>
        </p:txBody>
      </p:sp>
      <p:sp>
        <p:nvSpPr>
          <p:cNvPr id="45" name="AutoShape 45"/>
          <p:cNvSpPr>
            <a:spLocks noChangeArrowheads="1"/>
          </p:cNvSpPr>
          <p:nvPr/>
        </p:nvSpPr>
        <p:spPr bwMode="auto">
          <a:xfrm flipH="1">
            <a:off x="990600" y="4584700"/>
            <a:ext cx="5715000" cy="901700"/>
          </a:xfrm>
          <a:prstGeom prst="chevron">
            <a:avLst>
              <a:gd name="adj" fmla="val 53146"/>
            </a:avLst>
          </a:prstGeom>
          <a:gradFill rotWithShape="1">
            <a:gsLst>
              <a:gs pos="0">
                <a:srgbClr val="355982"/>
              </a:gs>
              <a:gs pos="100000">
                <a:srgbClr val="4F81BD"/>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rtl="1" fontAlgn="base">
              <a:spcBef>
                <a:spcPct val="0"/>
              </a:spcBef>
              <a:spcAft>
                <a:spcPct val="0"/>
              </a:spcAft>
            </a:pPr>
            <a:r>
              <a:rPr lang="ar-SA" sz="2400" b="1" dirty="0">
                <a:solidFill>
                  <a:schemeClr val="bg1"/>
                </a:solidFill>
                <a:cs typeface="Arial" panose="020B0604020202020204" pitchFamily="34" charset="0"/>
              </a:rPr>
              <a:t>تفكير منطقي، يهتم بالنظريات والأرقام، </a:t>
            </a:r>
            <a:endParaRPr lang="ar-EG" sz="2400" b="1" dirty="0" smtClean="0">
              <a:solidFill>
                <a:schemeClr val="bg1"/>
              </a:solidFill>
              <a:cs typeface="Arial" panose="020B0604020202020204" pitchFamily="34" charset="0"/>
            </a:endParaRPr>
          </a:p>
          <a:p>
            <a:pPr algn="ctr" rtl="1" fontAlgn="base">
              <a:spcBef>
                <a:spcPct val="0"/>
              </a:spcBef>
              <a:spcAft>
                <a:spcPct val="0"/>
              </a:spcAft>
            </a:pPr>
            <a:r>
              <a:rPr lang="ar-SA" sz="2400" b="1" dirty="0" smtClean="0">
                <a:solidFill>
                  <a:schemeClr val="bg1"/>
                </a:solidFill>
                <a:cs typeface="Arial" panose="020B0604020202020204" pitchFamily="34" charset="0"/>
              </a:rPr>
              <a:t>محلل </a:t>
            </a:r>
            <a:r>
              <a:rPr lang="ar-SA" sz="2400" b="1" dirty="0">
                <a:solidFill>
                  <a:schemeClr val="bg1"/>
                </a:solidFill>
                <a:cs typeface="Arial" panose="020B0604020202020204" pitchFamily="34" charset="0"/>
              </a:rPr>
              <a:t>بارع، ينفذ تبعا لاقتناعه بحقيقة</a:t>
            </a:r>
            <a:endParaRPr lang="ar-EG" sz="2400" b="1" dirty="0">
              <a:solidFill>
                <a:schemeClr val="bg1"/>
              </a:solidFill>
              <a:cs typeface="Arial" panose="020B0604020202020204" pitchFamily="34" charset="0"/>
              <a:sym typeface="宋体" panose="02010600030101010101" pitchFamily="2" charset="-122"/>
            </a:endParaRPr>
          </a:p>
        </p:txBody>
      </p:sp>
      <p:sp>
        <p:nvSpPr>
          <p:cNvPr id="46" name="AutoShape 46"/>
          <p:cNvSpPr>
            <a:spLocks noChangeArrowheads="1"/>
          </p:cNvSpPr>
          <p:nvPr/>
        </p:nvSpPr>
        <p:spPr bwMode="auto">
          <a:xfrm flipH="1">
            <a:off x="6003130" y="4432300"/>
            <a:ext cx="1921669" cy="1131887"/>
          </a:xfrm>
          <a:prstGeom prst="homePlate">
            <a:avLst>
              <a:gd name="adj" fmla="val 51590"/>
            </a:avLst>
          </a:prstGeom>
          <a:gradFill rotWithShape="1">
            <a:gsLst>
              <a:gs pos="0">
                <a:srgbClr val="4F81BD"/>
              </a:gs>
              <a:gs pos="100000">
                <a:srgbClr val="B8CDE5"/>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rtl="1" fontAlgn="base">
              <a:spcBef>
                <a:spcPct val="0"/>
              </a:spcBef>
              <a:spcAft>
                <a:spcPct val="0"/>
              </a:spcAft>
            </a:pPr>
            <a:r>
              <a:rPr lang="ar-EG" sz="3200" b="1" dirty="0" smtClean="0">
                <a:latin typeface="Simplified Arabic" pitchFamily="18" charset="-78"/>
                <a:cs typeface="Simplified Arabic" pitchFamily="18" charset="-78"/>
              </a:rPr>
              <a:t>  </a:t>
            </a:r>
            <a:r>
              <a:rPr lang="ar-SA" sz="3200" b="1" dirty="0" smtClean="0">
                <a:latin typeface="Simplified Arabic" pitchFamily="18" charset="-78"/>
                <a:cs typeface="Simplified Arabic" pitchFamily="18" charset="-78"/>
              </a:rPr>
              <a:t>التفكيري</a:t>
            </a:r>
            <a:endParaRPr lang="ar-EG" sz="3200" b="1" dirty="0">
              <a:latin typeface="Simplified Arabic" pitchFamily="18" charset="-78"/>
              <a:cs typeface="Simplified Arabic" pitchFamily="18" charset="-78"/>
              <a:sym typeface="宋体" panose="02010600030101010101" pitchFamily="2" charset="-122"/>
            </a:endParaRPr>
          </a:p>
        </p:txBody>
      </p:sp>
      <p:grpSp>
        <p:nvGrpSpPr>
          <p:cNvPr id="47" name="Group 47"/>
          <p:cNvGrpSpPr>
            <a:grpSpLocks/>
          </p:cNvGrpSpPr>
          <p:nvPr/>
        </p:nvGrpSpPr>
        <p:grpSpPr bwMode="auto">
          <a:xfrm>
            <a:off x="7591425" y="4279900"/>
            <a:ext cx="1323975" cy="1320800"/>
            <a:chOff x="0" y="0"/>
            <a:chExt cx="1360" cy="1356"/>
          </a:xfrm>
        </p:grpSpPr>
        <p:grpSp>
          <p:nvGrpSpPr>
            <p:cNvPr id="48" name="Group 48"/>
            <p:cNvGrpSpPr>
              <a:grpSpLocks/>
            </p:cNvGrpSpPr>
            <p:nvPr/>
          </p:nvGrpSpPr>
          <p:grpSpPr bwMode="auto">
            <a:xfrm>
              <a:off x="0" y="0"/>
              <a:ext cx="1360" cy="1356"/>
              <a:chOff x="0" y="0"/>
              <a:chExt cx="1248" cy="1240"/>
            </a:xfrm>
          </p:grpSpPr>
          <p:sp>
            <p:nvSpPr>
              <p:cNvPr id="50" name="Oval 49"/>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51" name="Oval 50"/>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52" name="Oval 51"/>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53" name="Oval 52"/>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54" name="Oval 53"/>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sp>
          <p:nvSpPr>
            <p:cNvPr id="49" name="Oval 54"/>
            <p:cNvSpPr>
              <a:spLocks noChangeArrowheads="1"/>
            </p:cNvSpPr>
            <p:nvPr/>
          </p:nvSpPr>
          <p:spPr bwMode="auto">
            <a:xfrm>
              <a:off x="161" y="148"/>
              <a:ext cx="1052" cy="1054"/>
            </a:xfrm>
            <a:prstGeom prst="ellipse">
              <a:avLst/>
            </a:prstGeom>
            <a:gradFill rotWithShape="1">
              <a:gsLst>
                <a:gs pos="0">
                  <a:srgbClr val="233B57"/>
                </a:gs>
                <a:gs pos="100000">
                  <a:srgbClr val="4F81B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grpSp>
        <p:nvGrpSpPr>
          <p:cNvPr id="55" name="Group 55"/>
          <p:cNvGrpSpPr>
            <a:grpSpLocks/>
          </p:cNvGrpSpPr>
          <p:nvPr/>
        </p:nvGrpSpPr>
        <p:grpSpPr bwMode="auto">
          <a:xfrm>
            <a:off x="7805738" y="4487863"/>
            <a:ext cx="879475" cy="885825"/>
            <a:chOff x="0" y="0"/>
            <a:chExt cx="876" cy="882"/>
          </a:xfrm>
        </p:grpSpPr>
        <p:sp>
          <p:nvSpPr>
            <p:cNvPr id="56" name="Oval 56"/>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57" name="Line 57"/>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58" name="Line 58"/>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59" name="Freeform 59"/>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60" name="Freeform 60"/>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61" name="Freeform 61"/>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62" name="Freeform 62"/>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sp>
        <p:nvSpPr>
          <p:cNvPr id="63" name="Rectangle 63"/>
          <p:cNvSpPr>
            <a:spLocks noChangeArrowheads="1"/>
          </p:cNvSpPr>
          <p:nvPr/>
        </p:nvSpPr>
        <p:spPr bwMode="auto">
          <a:xfrm>
            <a:off x="8064853" y="4743450"/>
            <a:ext cx="38664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2800" b="1" dirty="0" smtClean="0">
                <a:solidFill>
                  <a:srgbClr val="F8F8F8"/>
                </a:solidFill>
                <a:cs typeface="Arial" panose="020B0604020202020204" pitchFamily="34" charset="0"/>
                <a:sym typeface="Calibri" panose="020F0502020204030204" pitchFamily="34" charset="0"/>
              </a:rPr>
              <a:t>3</a:t>
            </a:r>
            <a:endParaRPr lang="ar-EG" altLang="en-US" sz="28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686723879"/>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barn(inVertical)">
                                      <p:cBhvr>
                                        <p:cTn id="24" dur="500"/>
                                        <p:tgtEl>
                                          <p:spTgt spid="24"/>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par>
                                <p:cTn id="28" presetID="16" presetClass="entr" presetSubtype="21"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barn(inVertical)">
                                      <p:cBhvr>
                                        <p:cTn id="30" dur="500"/>
                                        <p:tgtEl>
                                          <p:spTgt spid="26"/>
                                        </p:tgtEl>
                                      </p:cBhvr>
                                    </p:animEffect>
                                  </p:childTnLst>
                                </p:cTn>
                              </p:par>
                              <p:par>
                                <p:cTn id="31" presetID="16" presetClass="entr" presetSubtype="21"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barn(inVertical)">
                                      <p:cBhvr>
                                        <p:cTn id="33" dur="500"/>
                                        <p:tgtEl>
                                          <p:spTgt spid="34"/>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barn(inVertical)">
                                      <p:cBhvr>
                                        <p:cTn id="36" dur="500"/>
                                        <p:tgtEl>
                                          <p:spTgt spid="42"/>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barn(inVertical)">
                                      <p:cBhvr>
                                        <p:cTn id="41" dur="500"/>
                                        <p:tgtEl>
                                          <p:spTgt spid="45"/>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46"/>
                                        </p:tgtEl>
                                        <p:attrNameLst>
                                          <p:attrName>style.visibility</p:attrName>
                                        </p:attrNameLst>
                                      </p:cBhvr>
                                      <p:to>
                                        <p:strVal val="visible"/>
                                      </p:to>
                                    </p:set>
                                    <p:animEffect transition="in" filter="barn(inVertical)">
                                      <p:cBhvr>
                                        <p:cTn id="44" dur="500"/>
                                        <p:tgtEl>
                                          <p:spTgt spid="46"/>
                                        </p:tgtEl>
                                      </p:cBhvr>
                                    </p:animEffect>
                                  </p:childTnLst>
                                </p:cTn>
                              </p:par>
                              <p:par>
                                <p:cTn id="45" presetID="16" presetClass="entr" presetSubtype="21" fill="hold" nodeType="withEffect">
                                  <p:stCondLst>
                                    <p:cond delay="0"/>
                                  </p:stCondLst>
                                  <p:childTnLst>
                                    <p:set>
                                      <p:cBhvr>
                                        <p:cTn id="46" dur="1" fill="hold">
                                          <p:stCondLst>
                                            <p:cond delay="0"/>
                                          </p:stCondLst>
                                        </p:cTn>
                                        <p:tgtEl>
                                          <p:spTgt spid="47"/>
                                        </p:tgtEl>
                                        <p:attrNameLst>
                                          <p:attrName>style.visibility</p:attrName>
                                        </p:attrNameLst>
                                      </p:cBhvr>
                                      <p:to>
                                        <p:strVal val="visible"/>
                                      </p:to>
                                    </p:set>
                                    <p:animEffect transition="in" filter="barn(inVertical)">
                                      <p:cBhvr>
                                        <p:cTn id="47" dur="500"/>
                                        <p:tgtEl>
                                          <p:spTgt spid="47"/>
                                        </p:tgtEl>
                                      </p:cBhvr>
                                    </p:animEffect>
                                  </p:childTnLst>
                                </p:cTn>
                              </p:par>
                              <p:par>
                                <p:cTn id="48" presetID="16" presetClass="entr" presetSubtype="21" fill="hold" nodeType="withEffect">
                                  <p:stCondLst>
                                    <p:cond delay="0"/>
                                  </p:stCondLst>
                                  <p:childTnLst>
                                    <p:set>
                                      <p:cBhvr>
                                        <p:cTn id="49" dur="1" fill="hold">
                                          <p:stCondLst>
                                            <p:cond delay="0"/>
                                          </p:stCondLst>
                                        </p:cTn>
                                        <p:tgtEl>
                                          <p:spTgt spid="55"/>
                                        </p:tgtEl>
                                        <p:attrNameLst>
                                          <p:attrName>style.visibility</p:attrName>
                                        </p:attrNameLst>
                                      </p:cBhvr>
                                      <p:to>
                                        <p:strVal val="visible"/>
                                      </p:to>
                                    </p:set>
                                    <p:animEffect transition="in" filter="barn(inVertical)">
                                      <p:cBhvr>
                                        <p:cTn id="50" dur="500"/>
                                        <p:tgtEl>
                                          <p:spTgt spid="55"/>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63"/>
                                        </p:tgtEl>
                                        <p:attrNameLst>
                                          <p:attrName>style.visibility</p:attrName>
                                        </p:attrNameLst>
                                      </p:cBhvr>
                                      <p:to>
                                        <p:strVal val="visible"/>
                                      </p:to>
                                    </p:set>
                                    <p:animEffect transition="in" filter="barn(inVertical)">
                                      <p:cBhvr>
                                        <p:cTn id="53"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1" grpId="0"/>
      <p:bldP spid="24" grpId="0" animBg="1"/>
      <p:bldP spid="25" grpId="0" animBg="1"/>
      <p:bldP spid="42" grpId="0"/>
      <p:bldP spid="45" grpId="0" animBg="1"/>
      <p:bldP spid="46" grpId="0" animBg="1"/>
      <p:bldP spid="6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905000" y="1905000"/>
            <a:ext cx="5105400" cy="2438400"/>
          </a:xfrm>
          <a:prstGeom prst="horizontalScroll">
            <a:avLst/>
          </a:prstGeom>
        </p:spPr>
        <p:style>
          <a:lnRef idx="3">
            <a:schemeClr val="lt1"/>
          </a:lnRef>
          <a:fillRef idx="1">
            <a:schemeClr val="accent5"/>
          </a:fillRef>
          <a:effectRef idx="1">
            <a:schemeClr val="accent5"/>
          </a:effectRef>
          <a:fontRef idx="minor">
            <a:schemeClr val="lt1"/>
          </a:fontRef>
        </p:style>
        <p:txBody>
          <a:bodyPr rtlCol="1" anchor="ctr"/>
          <a:lstStyle/>
          <a:p>
            <a:pPr algn="ctr" rtl="1"/>
            <a:r>
              <a:rPr lang="ar-EG" sz="3600" b="1" dirty="0">
                <a:latin typeface="Simplified Arabic" pitchFamily="18" charset="-78"/>
                <a:cs typeface="Simplified Arabic" pitchFamily="18" charset="-78"/>
              </a:rPr>
              <a:t>النظام التمثيلي</a:t>
            </a:r>
          </a:p>
        </p:txBody>
      </p:sp>
    </p:spTree>
    <p:extLst>
      <p:ext uri="{BB962C8B-B14F-4D97-AF65-F5344CB8AC3E}">
        <p14:creationId xmlns:p14="http://schemas.microsoft.com/office/powerpoint/2010/main" xmlns="" val="3584380277"/>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AutoShape 3"/>
          <p:cNvSpPr>
            <a:spLocks noChangeArrowheads="1"/>
          </p:cNvSpPr>
          <p:nvPr/>
        </p:nvSpPr>
        <p:spPr bwMode="auto">
          <a:xfrm flipH="1">
            <a:off x="990600" y="1219200"/>
            <a:ext cx="5715000" cy="901700"/>
          </a:xfrm>
          <a:prstGeom prst="chevron">
            <a:avLst>
              <a:gd name="adj" fmla="val 53146"/>
            </a:avLst>
          </a:prstGeom>
          <a:gradFill rotWithShape="1">
            <a:gsLst>
              <a:gs pos="0">
                <a:srgbClr val="580058"/>
              </a:gs>
              <a:gs pos="100000">
                <a:srgbClr val="800080"/>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rtl="1" fontAlgn="base">
              <a:spcBef>
                <a:spcPct val="0"/>
              </a:spcBef>
              <a:spcAft>
                <a:spcPct val="0"/>
              </a:spcAft>
            </a:pPr>
            <a:r>
              <a:rPr lang="ar-EG" sz="2400" b="1" dirty="0">
                <a:solidFill>
                  <a:schemeClr val="bg1"/>
                </a:solidFill>
                <a:cs typeface="Arial" panose="020B0604020202020204" pitchFamily="34" charset="0"/>
                <a:sym typeface="宋体" panose="02010600030101010101" pitchFamily="2" charset="-122"/>
              </a:rPr>
              <a:t>هم الأشخاص الذين يدركون العالم </a:t>
            </a:r>
            <a:endParaRPr lang="ar-EG" sz="2400" b="1" dirty="0" smtClean="0">
              <a:solidFill>
                <a:schemeClr val="bg1"/>
              </a:solidFill>
              <a:cs typeface="Arial" panose="020B0604020202020204" pitchFamily="34" charset="0"/>
              <a:sym typeface="宋体" panose="02010600030101010101" pitchFamily="2" charset="-122"/>
            </a:endParaRPr>
          </a:p>
          <a:p>
            <a:pPr algn="ctr" rtl="1" fontAlgn="base">
              <a:spcBef>
                <a:spcPct val="0"/>
              </a:spcBef>
              <a:spcAft>
                <a:spcPct val="0"/>
              </a:spcAft>
            </a:pPr>
            <a:r>
              <a:rPr lang="ar-EG" sz="2400" b="1" dirty="0" smtClean="0">
                <a:solidFill>
                  <a:schemeClr val="bg1"/>
                </a:solidFill>
                <a:cs typeface="Arial" panose="020B0604020202020204" pitchFamily="34" charset="0"/>
                <a:sym typeface="宋体" panose="02010600030101010101" pitchFamily="2" charset="-122"/>
              </a:rPr>
              <a:t>من خلال </a:t>
            </a:r>
            <a:r>
              <a:rPr lang="ar-EG" sz="2400" b="1" dirty="0">
                <a:solidFill>
                  <a:schemeClr val="bg1"/>
                </a:solidFill>
                <a:cs typeface="Arial" panose="020B0604020202020204" pitchFamily="34" charset="0"/>
                <a:sym typeface="宋体" panose="02010600030101010101" pitchFamily="2" charset="-122"/>
              </a:rPr>
              <a:t>حاسة الابصار</a:t>
            </a:r>
          </a:p>
        </p:txBody>
      </p:sp>
      <p:sp>
        <p:nvSpPr>
          <p:cNvPr id="4" name="AutoShape 4"/>
          <p:cNvSpPr>
            <a:spLocks noChangeArrowheads="1"/>
          </p:cNvSpPr>
          <p:nvPr/>
        </p:nvSpPr>
        <p:spPr bwMode="auto">
          <a:xfrm flipH="1">
            <a:off x="6003130" y="1066800"/>
            <a:ext cx="1921669" cy="1131887"/>
          </a:xfrm>
          <a:prstGeom prst="homePlate">
            <a:avLst>
              <a:gd name="adj" fmla="val 51590"/>
            </a:avLst>
          </a:prstGeom>
          <a:gradFill rotWithShape="1">
            <a:gsLst>
              <a:gs pos="0">
                <a:srgbClr val="800080"/>
              </a:gs>
              <a:gs pos="100000">
                <a:srgbClr val="CD9ACD"/>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rtl="1" fontAlgn="base">
              <a:spcBef>
                <a:spcPct val="0"/>
              </a:spcBef>
              <a:spcAft>
                <a:spcPct val="0"/>
              </a:spcAft>
            </a:pPr>
            <a:r>
              <a:rPr lang="ar-EG" sz="3200" b="1" dirty="0" smtClean="0">
                <a:latin typeface="Simplified Arabic" pitchFamily="18" charset="-78"/>
                <a:cs typeface="Simplified Arabic" pitchFamily="18" charset="-78"/>
              </a:rPr>
              <a:t>   </a:t>
            </a:r>
            <a:r>
              <a:rPr lang="ar-SA" sz="3200" b="1" dirty="0">
                <a:latin typeface="Simplified Arabic" pitchFamily="18" charset="-78"/>
                <a:cs typeface="Simplified Arabic" pitchFamily="18" charset="-78"/>
              </a:rPr>
              <a:t>البصري </a:t>
            </a:r>
            <a:endParaRPr lang="ar-EG" sz="3200" dirty="0">
              <a:solidFill>
                <a:srgbClr val="000000"/>
              </a:solidFill>
              <a:latin typeface="Simplified Arabic" pitchFamily="18" charset="-78"/>
              <a:cs typeface="Simplified Arabic" pitchFamily="18" charset="-78"/>
              <a:sym typeface="宋体" panose="02010600030101010101" pitchFamily="2" charset="-122"/>
            </a:endParaRPr>
          </a:p>
        </p:txBody>
      </p:sp>
      <p:grpSp>
        <p:nvGrpSpPr>
          <p:cNvPr id="5" name="Group 5"/>
          <p:cNvGrpSpPr>
            <a:grpSpLocks/>
          </p:cNvGrpSpPr>
          <p:nvPr/>
        </p:nvGrpSpPr>
        <p:grpSpPr bwMode="auto">
          <a:xfrm>
            <a:off x="7591425" y="914400"/>
            <a:ext cx="1323975" cy="1320800"/>
            <a:chOff x="0" y="0"/>
            <a:chExt cx="1360" cy="1356"/>
          </a:xfrm>
        </p:grpSpPr>
        <p:grpSp>
          <p:nvGrpSpPr>
            <p:cNvPr id="6" name="Group 6"/>
            <p:cNvGrpSpPr>
              <a:grpSpLocks/>
            </p:cNvGrpSpPr>
            <p:nvPr/>
          </p:nvGrpSpPr>
          <p:grpSpPr bwMode="auto">
            <a:xfrm>
              <a:off x="0" y="0"/>
              <a:ext cx="1360" cy="1356"/>
              <a:chOff x="0" y="0"/>
              <a:chExt cx="1248" cy="1240"/>
            </a:xfrm>
          </p:grpSpPr>
          <p:sp>
            <p:nvSpPr>
              <p:cNvPr id="8" name="Oval 7"/>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9" name="Oval 8"/>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10" name="Oval 9"/>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11" name="Oval 10"/>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12" name="Oval 11"/>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sp>
          <p:nvSpPr>
            <p:cNvPr id="7" name="Oval 12"/>
            <p:cNvSpPr>
              <a:spLocks noChangeArrowheads="1"/>
            </p:cNvSpPr>
            <p:nvPr/>
          </p:nvSpPr>
          <p:spPr bwMode="auto">
            <a:xfrm>
              <a:off x="161" y="148"/>
              <a:ext cx="1052" cy="1054"/>
            </a:xfrm>
            <a:prstGeom prst="ellipse">
              <a:avLst/>
            </a:prstGeom>
            <a:gradFill rotWithShape="1">
              <a:gsLst>
                <a:gs pos="0">
                  <a:srgbClr val="3A003A"/>
                </a:gs>
                <a:gs pos="100000">
                  <a:srgbClr val="800080"/>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grpSp>
        <p:nvGrpSpPr>
          <p:cNvPr id="13" name="Group 13"/>
          <p:cNvGrpSpPr>
            <a:grpSpLocks/>
          </p:cNvGrpSpPr>
          <p:nvPr/>
        </p:nvGrpSpPr>
        <p:grpSpPr bwMode="auto">
          <a:xfrm>
            <a:off x="7821613" y="1122363"/>
            <a:ext cx="879475" cy="885825"/>
            <a:chOff x="0" y="0"/>
            <a:chExt cx="876" cy="882"/>
          </a:xfrm>
        </p:grpSpPr>
        <p:sp>
          <p:nvSpPr>
            <p:cNvPr id="14" name="Oval 14"/>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15" name="Line 15"/>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16" name="Line 16"/>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17" name="Freeform 17"/>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18" name="Freeform 18"/>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19" name="Freeform 19"/>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20" name="Freeform 20"/>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sp>
        <p:nvSpPr>
          <p:cNvPr id="21" name="Rectangle 21"/>
          <p:cNvSpPr>
            <a:spLocks noChangeArrowheads="1"/>
          </p:cNvSpPr>
          <p:nvPr/>
        </p:nvSpPr>
        <p:spPr bwMode="auto">
          <a:xfrm>
            <a:off x="8064852" y="1377950"/>
            <a:ext cx="38664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altLang="en-US" sz="2800" b="1" dirty="0">
                <a:solidFill>
                  <a:srgbClr val="F8F8F8"/>
                </a:solidFill>
                <a:cs typeface="Arial" panose="020B0604020202020204" pitchFamily="34" charset="0"/>
                <a:sym typeface="Calibri" panose="020F0502020204030204" pitchFamily="34" charset="0"/>
              </a:rPr>
              <a:t>1</a:t>
            </a:r>
            <a:endParaRPr lang="ar-EG" altLang="en-US" sz="2800" dirty="0">
              <a:solidFill>
                <a:srgbClr val="000000"/>
              </a:solidFill>
              <a:latin typeface="Arial" panose="020B0604020202020204" pitchFamily="34" charset="0"/>
              <a:cs typeface="Arial" panose="020B0604020202020204" pitchFamily="34" charset="0"/>
            </a:endParaRPr>
          </a:p>
        </p:txBody>
      </p:sp>
      <p:sp>
        <p:nvSpPr>
          <p:cNvPr id="24" name="AutoShape 24"/>
          <p:cNvSpPr>
            <a:spLocks noChangeArrowheads="1"/>
          </p:cNvSpPr>
          <p:nvPr/>
        </p:nvSpPr>
        <p:spPr bwMode="auto">
          <a:xfrm flipH="1">
            <a:off x="990600" y="2906713"/>
            <a:ext cx="5715000" cy="901700"/>
          </a:xfrm>
          <a:prstGeom prst="chevron">
            <a:avLst>
              <a:gd name="adj" fmla="val 53146"/>
            </a:avLst>
          </a:prstGeom>
          <a:gradFill rotWithShape="1">
            <a:gsLst>
              <a:gs pos="0">
                <a:srgbClr val="833635"/>
              </a:gs>
              <a:gs pos="100000">
                <a:srgbClr val="C0504D"/>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rtl="1" fontAlgn="base">
              <a:spcBef>
                <a:spcPct val="0"/>
              </a:spcBef>
              <a:spcAft>
                <a:spcPct val="0"/>
              </a:spcAft>
            </a:pPr>
            <a:r>
              <a:rPr lang="ar-EG" sz="2400" b="1" dirty="0">
                <a:solidFill>
                  <a:schemeClr val="bg1"/>
                </a:solidFill>
                <a:cs typeface="Arial" panose="020B0604020202020204" pitchFamily="34" charset="0"/>
                <a:sym typeface="宋体" panose="02010600030101010101" pitchFamily="2" charset="-122"/>
              </a:rPr>
              <a:t>هم الأشخاص الذين يدركون العالم </a:t>
            </a:r>
            <a:endParaRPr lang="ar-EG" sz="2400" b="1" dirty="0" smtClean="0">
              <a:solidFill>
                <a:schemeClr val="bg1"/>
              </a:solidFill>
              <a:cs typeface="Arial" panose="020B0604020202020204" pitchFamily="34" charset="0"/>
              <a:sym typeface="宋体" panose="02010600030101010101" pitchFamily="2" charset="-122"/>
            </a:endParaRPr>
          </a:p>
          <a:p>
            <a:pPr algn="ctr" rtl="1" fontAlgn="base">
              <a:spcBef>
                <a:spcPct val="0"/>
              </a:spcBef>
              <a:spcAft>
                <a:spcPct val="0"/>
              </a:spcAft>
            </a:pPr>
            <a:r>
              <a:rPr lang="ar-EG" sz="2400" b="1" dirty="0" smtClean="0">
                <a:solidFill>
                  <a:schemeClr val="bg1"/>
                </a:solidFill>
                <a:cs typeface="Arial" panose="020B0604020202020204" pitchFamily="34" charset="0"/>
                <a:sym typeface="宋体" panose="02010600030101010101" pitchFamily="2" charset="-122"/>
              </a:rPr>
              <a:t>من </a:t>
            </a:r>
            <a:r>
              <a:rPr lang="ar-EG" sz="2400" b="1" dirty="0">
                <a:solidFill>
                  <a:schemeClr val="bg1"/>
                </a:solidFill>
                <a:cs typeface="Arial" panose="020B0604020202020204" pitchFamily="34" charset="0"/>
                <a:sym typeface="宋体" panose="02010600030101010101" pitchFamily="2" charset="-122"/>
              </a:rPr>
              <a:t>خلال الإحساس (الشم، اللمس، الذوق) </a:t>
            </a:r>
          </a:p>
        </p:txBody>
      </p:sp>
      <p:sp>
        <p:nvSpPr>
          <p:cNvPr id="25" name="AutoShape 25"/>
          <p:cNvSpPr>
            <a:spLocks noChangeArrowheads="1"/>
          </p:cNvSpPr>
          <p:nvPr/>
        </p:nvSpPr>
        <p:spPr bwMode="auto">
          <a:xfrm flipH="1">
            <a:off x="6003130" y="2754311"/>
            <a:ext cx="1921669" cy="1131888"/>
          </a:xfrm>
          <a:prstGeom prst="homePlate">
            <a:avLst>
              <a:gd name="adj" fmla="val 51624"/>
            </a:avLst>
          </a:prstGeom>
          <a:gradFill rotWithShape="1">
            <a:gsLst>
              <a:gs pos="0">
                <a:srgbClr val="C0504D"/>
              </a:gs>
              <a:gs pos="100000">
                <a:srgbClr val="E5BAB8"/>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rtl="1" fontAlgn="base">
              <a:spcBef>
                <a:spcPct val="0"/>
              </a:spcBef>
              <a:spcAft>
                <a:spcPct val="0"/>
              </a:spcAft>
            </a:pPr>
            <a:r>
              <a:rPr lang="ar-EG" sz="3200" b="1" dirty="0" smtClean="0">
                <a:latin typeface="Simplified Arabic" pitchFamily="18" charset="-78"/>
                <a:cs typeface="Simplified Arabic" pitchFamily="18" charset="-78"/>
              </a:rPr>
              <a:t>   </a:t>
            </a:r>
            <a:r>
              <a:rPr lang="ar-SA" sz="3200" b="1" dirty="0">
                <a:latin typeface="Simplified Arabic" pitchFamily="18" charset="-78"/>
                <a:cs typeface="Simplified Arabic" pitchFamily="18" charset="-78"/>
              </a:rPr>
              <a:t>الحسي </a:t>
            </a:r>
            <a:endParaRPr lang="ar-EG" sz="3200" b="1" dirty="0">
              <a:latin typeface="Simplified Arabic" pitchFamily="18" charset="-78"/>
              <a:cs typeface="Simplified Arabic" pitchFamily="18" charset="-78"/>
              <a:sym typeface="宋体" panose="02010600030101010101" pitchFamily="2" charset="-122"/>
            </a:endParaRPr>
          </a:p>
        </p:txBody>
      </p:sp>
      <p:grpSp>
        <p:nvGrpSpPr>
          <p:cNvPr id="26" name="Group 26"/>
          <p:cNvGrpSpPr>
            <a:grpSpLocks/>
          </p:cNvGrpSpPr>
          <p:nvPr/>
        </p:nvGrpSpPr>
        <p:grpSpPr bwMode="auto">
          <a:xfrm>
            <a:off x="7591425" y="2601912"/>
            <a:ext cx="1323975" cy="1320800"/>
            <a:chOff x="0" y="0"/>
            <a:chExt cx="1360" cy="1356"/>
          </a:xfrm>
        </p:grpSpPr>
        <p:grpSp>
          <p:nvGrpSpPr>
            <p:cNvPr id="27" name="Group 27"/>
            <p:cNvGrpSpPr>
              <a:grpSpLocks/>
            </p:cNvGrpSpPr>
            <p:nvPr/>
          </p:nvGrpSpPr>
          <p:grpSpPr bwMode="auto">
            <a:xfrm>
              <a:off x="0" y="0"/>
              <a:ext cx="1360" cy="1356"/>
              <a:chOff x="0" y="0"/>
              <a:chExt cx="1248" cy="1240"/>
            </a:xfrm>
          </p:grpSpPr>
          <p:sp>
            <p:nvSpPr>
              <p:cNvPr id="29" name="Oval 28"/>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30" name="Oval 29"/>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31" name="Oval 30"/>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32" name="Oval 31"/>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33" name="Oval 32"/>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sp>
          <p:nvSpPr>
            <p:cNvPr id="28" name="Oval 33"/>
            <p:cNvSpPr>
              <a:spLocks noChangeArrowheads="1"/>
            </p:cNvSpPr>
            <p:nvPr/>
          </p:nvSpPr>
          <p:spPr bwMode="auto">
            <a:xfrm>
              <a:off x="161" y="148"/>
              <a:ext cx="1052" cy="1054"/>
            </a:xfrm>
            <a:prstGeom prst="ellipse">
              <a:avLst/>
            </a:prstGeom>
            <a:gradFill rotWithShape="1">
              <a:gsLst>
                <a:gs pos="0">
                  <a:srgbClr val="572423"/>
                </a:gs>
                <a:gs pos="100000">
                  <a:srgbClr val="C0504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grpSp>
        <p:nvGrpSpPr>
          <p:cNvPr id="34" name="Group 34"/>
          <p:cNvGrpSpPr>
            <a:grpSpLocks/>
          </p:cNvGrpSpPr>
          <p:nvPr/>
        </p:nvGrpSpPr>
        <p:grpSpPr bwMode="auto">
          <a:xfrm>
            <a:off x="7805738" y="2809876"/>
            <a:ext cx="879475" cy="885825"/>
            <a:chOff x="0" y="0"/>
            <a:chExt cx="876" cy="882"/>
          </a:xfrm>
        </p:grpSpPr>
        <p:sp>
          <p:nvSpPr>
            <p:cNvPr id="35" name="Oval 35"/>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36" name="Line 36"/>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37" name="Line 37"/>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38" name="Freeform 38"/>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39" name="Freeform 39"/>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40" name="Freeform 40"/>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41" name="Freeform 41"/>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sp>
        <p:nvSpPr>
          <p:cNvPr id="42" name="Rectangle 42"/>
          <p:cNvSpPr>
            <a:spLocks noChangeArrowheads="1"/>
          </p:cNvSpPr>
          <p:nvPr/>
        </p:nvSpPr>
        <p:spPr bwMode="auto">
          <a:xfrm>
            <a:off x="8064852" y="3065462"/>
            <a:ext cx="38664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altLang="en-US" sz="2800" b="1" dirty="0">
                <a:solidFill>
                  <a:srgbClr val="F8F8F8"/>
                </a:solidFill>
                <a:cs typeface="Arial" panose="020B0604020202020204" pitchFamily="34" charset="0"/>
                <a:sym typeface="Calibri" panose="020F0502020204030204" pitchFamily="34" charset="0"/>
              </a:rPr>
              <a:t>2</a:t>
            </a:r>
            <a:endParaRPr lang="ar-EG" altLang="en-US" dirty="0">
              <a:solidFill>
                <a:srgbClr val="000000"/>
              </a:solidFill>
              <a:latin typeface="Arial" panose="020B0604020202020204" pitchFamily="34" charset="0"/>
              <a:cs typeface="Arial" panose="020B0604020202020204" pitchFamily="34" charset="0"/>
            </a:endParaRPr>
          </a:p>
        </p:txBody>
      </p:sp>
      <p:sp>
        <p:nvSpPr>
          <p:cNvPr id="45" name="AutoShape 45"/>
          <p:cNvSpPr>
            <a:spLocks noChangeArrowheads="1"/>
          </p:cNvSpPr>
          <p:nvPr/>
        </p:nvSpPr>
        <p:spPr bwMode="auto">
          <a:xfrm flipH="1">
            <a:off x="990600" y="4584700"/>
            <a:ext cx="5715000" cy="901700"/>
          </a:xfrm>
          <a:prstGeom prst="chevron">
            <a:avLst>
              <a:gd name="adj" fmla="val 53146"/>
            </a:avLst>
          </a:prstGeom>
          <a:gradFill rotWithShape="1">
            <a:gsLst>
              <a:gs pos="0">
                <a:srgbClr val="355982"/>
              </a:gs>
              <a:gs pos="100000">
                <a:srgbClr val="4F81BD"/>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rtl="1" fontAlgn="base">
              <a:spcBef>
                <a:spcPct val="0"/>
              </a:spcBef>
              <a:spcAft>
                <a:spcPct val="0"/>
              </a:spcAft>
            </a:pPr>
            <a:r>
              <a:rPr lang="ar-SA" sz="2400" b="1" dirty="0">
                <a:solidFill>
                  <a:schemeClr val="bg1"/>
                </a:solidFill>
                <a:cs typeface="Arial" panose="020B0604020202020204" pitchFamily="34" charset="0"/>
              </a:rPr>
              <a:t>الأشخاص الذين يدركون العالم </a:t>
            </a:r>
            <a:endParaRPr lang="ar-EG" sz="2400" b="1" dirty="0" smtClean="0">
              <a:solidFill>
                <a:schemeClr val="bg1"/>
              </a:solidFill>
              <a:cs typeface="Arial" panose="020B0604020202020204" pitchFamily="34" charset="0"/>
            </a:endParaRPr>
          </a:p>
          <a:p>
            <a:pPr algn="ctr" rtl="1" fontAlgn="base">
              <a:spcBef>
                <a:spcPct val="0"/>
              </a:spcBef>
              <a:spcAft>
                <a:spcPct val="0"/>
              </a:spcAft>
            </a:pPr>
            <a:r>
              <a:rPr lang="ar-SA" sz="2400" b="1" dirty="0" smtClean="0">
                <a:solidFill>
                  <a:schemeClr val="bg1"/>
                </a:solidFill>
                <a:cs typeface="Arial" panose="020B0604020202020204" pitchFamily="34" charset="0"/>
              </a:rPr>
              <a:t>من </a:t>
            </a:r>
            <a:r>
              <a:rPr lang="ar-SA" sz="2400" b="1" dirty="0">
                <a:solidFill>
                  <a:schemeClr val="bg1"/>
                </a:solidFill>
                <a:cs typeface="Arial" panose="020B0604020202020204" pitchFamily="34" charset="0"/>
              </a:rPr>
              <a:t>خلال السماع </a:t>
            </a:r>
            <a:endParaRPr lang="ar-EG" sz="2400" b="1" dirty="0">
              <a:solidFill>
                <a:schemeClr val="bg1"/>
              </a:solidFill>
              <a:cs typeface="Arial" panose="020B0604020202020204" pitchFamily="34" charset="0"/>
              <a:sym typeface="宋体" panose="02010600030101010101" pitchFamily="2" charset="-122"/>
            </a:endParaRPr>
          </a:p>
        </p:txBody>
      </p:sp>
      <p:sp>
        <p:nvSpPr>
          <p:cNvPr id="46" name="AutoShape 46"/>
          <p:cNvSpPr>
            <a:spLocks noChangeArrowheads="1"/>
          </p:cNvSpPr>
          <p:nvPr/>
        </p:nvSpPr>
        <p:spPr bwMode="auto">
          <a:xfrm flipH="1">
            <a:off x="6003130" y="4432300"/>
            <a:ext cx="1921669" cy="1131887"/>
          </a:xfrm>
          <a:prstGeom prst="homePlate">
            <a:avLst>
              <a:gd name="adj" fmla="val 51590"/>
            </a:avLst>
          </a:prstGeom>
          <a:gradFill rotWithShape="1">
            <a:gsLst>
              <a:gs pos="0">
                <a:srgbClr val="4F81BD"/>
              </a:gs>
              <a:gs pos="100000">
                <a:srgbClr val="B8CDE5"/>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rtl="1" fontAlgn="base">
              <a:spcBef>
                <a:spcPct val="0"/>
              </a:spcBef>
              <a:spcAft>
                <a:spcPct val="0"/>
              </a:spcAft>
            </a:pPr>
            <a:r>
              <a:rPr lang="ar-EG" sz="3200" b="1" dirty="0" smtClean="0">
                <a:latin typeface="Simplified Arabic" pitchFamily="18" charset="-78"/>
                <a:cs typeface="Simplified Arabic" pitchFamily="18" charset="-78"/>
              </a:rPr>
              <a:t>   </a:t>
            </a:r>
            <a:r>
              <a:rPr lang="ar-SA" sz="3200" b="1" dirty="0">
                <a:latin typeface="Simplified Arabic" pitchFamily="18" charset="-78"/>
                <a:cs typeface="Simplified Arabic" pitchFamily="18" charset="-78"/>
              </a:rPr>
              <a:t>السمعي </a:t>
            </a:r>
            <a:endParaRPr lang="ar-EG" sz="3200" b="1" dirty="0">
              <a:latin typeface="Simplified Arabic" pitchFamily="18" charset="-78"/>
              <a:cs typeface="Simplified Arabic" pitchFamily="18" charset="-78"/>
              <a:sym typeface="宋体" panose="02010600030101010101" pitchFamily="2" charset="-122"/>
            </a:endParaRPr>
          </a:p>
        </p:txBody>
      </p:sp>
      <p:grpSp>
        <p:nvGrpSpPr>
          <p:cNvPr id="47" name="Group 47"/>
          <p:cNvGrpSpPr>
            <a:grpSpLocks/>
          </p:cNvGrpSpPr>
          <p:nvPr/>
        </p:nvGrpSpPr>
        <p:grpSpPr bwMode="auto">
          <a:xfrm>
            <a:off x="7591425" y="4279900"/>
            <a:ext cx="1323975" cy="1320800"/>
            <a:chOff x="0" y="0"/>
            <a:chExt cx="1360" cy="1356"/>
          </a:xfrm>
        </p:grpSpPr>
        <p:grpSp>
          <p:nvGrpSpPr>
            <p:cNvPr id="48" name="Group 48"/>
            <p:cNvGrpSpPr>
              <a:grpSpLocks/>
            </p:cNvGrpSpPr>
            <p:nvPr/>
          </p:nvGrpSpPr>
          <p:grpSpPr bwMode="auto">
            <a:xfrm>
              <a:off x="0" y="0"/>
              <a:ext cx="1360" cy="1356"/>
              <a:chOff x="0" y="0"/>
              <a:chExt cx="1248" cy="1240"/>
            </a:xfrm>
          </p:grpSpPr>
          <p:sp>
            <p:nvSpPr>
              <p:cNvPr id="50" name="Oval 49"/>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51" name="Oval 50"/>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52" name="Oval 51"/>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53" name="Oval 52"/>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54" name="Oval 53"/>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sp>
          <p:nvSpPr>
            <p:cNvPr id="49" name="Oval 54"/>
            <p:cNvSpPr>
              <a:spLocks noChangeArrowheads="1"/>
            </p:cNvSpPr>
            <p:nvPr/>
          </p:nvSpPr>
          <p:spPr bwMode="auto">
            <a:xfrm>
              <a:off x="161" y="148"/>
              <a:ext cx="1052" cy="1054"/>
            </a:xfrm>
            <a:prstGeom prst="ellipse">
              <a:avLst/>
            </a:prstGeom>
            <a:gradFill rotWithShape="1">
              <a:gsLst>
                <a:gs pos="0">
                  <a:srgbClr val="233B57"/>
                </a:gs>
                <a:gs pos="100000">
                  <a:srgbClr val="4F81B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grpSp>
        <p:nvGrpSpPr>
          <p:cNvPr id="55" name="Group 55"/>
          <p:cNvGrpSpPr>
            <a:grpSpLocks/>
          </p:cNvGrpSpPr>
          <p:nvPr/>
        </p:nvGrpSpPr>
        <p:grpSpPr bwMode="auto">
          <a:xfrm>
            <a:off x="7805738" y="4487863"/>
            <a:ext cx="879475" cy="885825"/>
            <a:chOff x="0" y="0"/>
            <a:chExt cx="876" cy="882"/>
          </a:xfrm>
        </p:grpSpPr>
        <p:sp>
          <p:nvSpPr>
            <p:cNvPr id="56" name="Oval 56"/>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57" name="Line 57"/>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58" name="Line 58"/>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59" name="Freeform 59"/>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60" name="Freeform 60"/>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61" name="Freeform 61"/>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sp>
          <p:nvSpPr>
            <p:cNvPr id="62" name="Freeform 62"/>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a:solidFill>
                  <a:srgbClr val="000000"/>
                </a:solidFill>
                <a:cs typeface="Arial" panose="020B0604020202020204" pitchFamily="34" charset="0"/>
                <a:sym typeface="宋体" panose="02010600030101010101" pitchFamily="2" charset="-122"/>
              </a:endParaRPr>
            </a:p>
          </p:txBody>
        </p:sp>
      </p:grpSp>
      <p:sp>
        <p:nvSpPr>
          <p:cNvPr id="63" name="Rectangle 63"/>
          <p:cNvSpPr>
            <a:spLocks noChangeArrowheads="1"/>
          </p:cNvSpPr>
          <p:nvPr/>
        </p:nvSpPr>
        <p:spPr bwMode="auto">
          <a:xfrm>
            <a:off x="8064853" y="4743450"/>
            <a:ext cx="38664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2800" b="1" dirty="0" smtClean="0">
                <a:solidFill>
                  <a:srgbClr val="F8F8F8"/>
                </a:solidFill>
                <a:cs typeface="Arial" panose="020B0604020202020204" pitchFamily="34" charset="0"/>
                <a:sym typeface="Calibri" panose="020F0502020204030204" pitchFamily="34" charset="0"/>
              </a:rPr>
              <a:t>3</a:t>
            </a:r>
            <a:endParaRPr lang="ar-EG" altLang="en-US" sz="28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120722679"/>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barn(inVertical)">
                                      <p:cBhvr>
                                        <p:cTn id="24" dur="500"/>
                                        <p:tgtEl>
                                          <p:spTgt spid="24"/>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par>
                                <p:cTn id="28" presetID="16" presetClass="entr" presetSubtype="21" fill="hold" nodeType="with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barn(inVertical)">
                                      <p:cBhvr>
                                        <p:cTn id="30" dur="500"/>
                                        <p:tgtEl>
                                          <p:spTgt spid="34"/>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barn(inVertical)">
                                      <p:cBhvr>
                                        <p:cTn id="33" dur="500"/>
                                        <p:tgtEl>
                                          <p:spTgt spid="42"/>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barn(inVertical)">
                                      <p:cBhvr>
                                        <p:cTn id="38" dur="500"/>
                                        <p:tgtEl>
                                          <p:spTgt spid="45"/>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46"/>
                                        </p:tgtEl>
                                        <p:attrNameLst>
                                          <p:attrName>style.visibility</p:attrName>
                                        </p:attrNameLst>
                                      </p:cBhvr>
                                      <p:to>
                                        <p:strVal val="visible"/>
                                      </p:to>
                                    </p:set>
                                    <p:animEffect transition="in" filter="barn(inVertical)">
                                      <p:cBhvr>
                                        <p:cTn id="41" dur="500"/>
                                        <p:tgtEl>
                                          <p:spTgt spid="46"/>
                                        </p:tgtEl>
                                      </p:cBhvr>
                                    </p:animEffect>
                                  </p:childTnLst>
                                </p:cTn>
                              </p:par>
                              <p:par>
                                <p:cTn id="42" presetID="16" presetClass="entr" presetSubtype="21" fill="hold" nodeType="withEffect">
                                  <p:stCondLst>
                                    <p:cond delay="0"/>
                                  </p:stCondLst>
                                  <p:childTnLst>
                                    <p:set>
                                      <p:cBhvr>
                                        <p:cTn id="43" dur="1" fill="hold">
                                          <p:stCondLst>
                                            <p:cond delay="0"/>
                                          </p:stCondLst>
                                        </p:cTn>
                                        <p:tgtEl>
                                          <p:spTgt spid="47"/>
                                        </p:tgtEl>
                                        <p:attrNameLst>
                                          <p:attrName>style.visibility</p:attrName>
                                        </p:attrNameLst>
                                      </p:cBhvr>
                                      <p:to>
                                        <p:strVal val="visible"/>
                                      </p:to>
                                    </p:set>
                                    <p:animEffect transition="in" filter="barn(inVertical)">
                                      <p:cBhvr>
                                        <p:cTn id="44" dur="500"/>
                                        <p:tgtEl>
                                          <p:spTgt spid="47"/>
                                        </p:tgtEl>
                                      </p:cBhvr>
                                    </p:animEffect>
                                  </p:childTnLst>
                                </p:cTn>
                              </p:par>
                              <p:par>
                                <p:cTn id="45" presetID="16" presetClass="entr" presetSubtype="21" fill="hold" nodeType="withEffect">
                                  <p:stCondLst>
                                    <p:cond delay="0"/>
                                  </p:stCondLst>
                                  <p:childTnLst>
                                    <p:set>
                                      <p:cBhvr>
                                        <p:cTn id="46" dur="1" fill="hold">
                                          <p:stCondLst>
                                            <p:cond delay="0"/>
                                          </p:stCondLst>
                                        </p:cTn>
                                        <p:tgtEl>
                                          <p:spTgt spid="55"/>
                                        </p:tgtEl>
                                        <p:attrNameLst>
                                          <p:attrName>style.visibility</p:attrName>
                                        </p:attrNameLst>
                                      </p:cBhvr>
                                      <p:to>
                                        <p:strVal val="visible"/>
                                      </p:to>
                                    </p:set>
                                    <p:animEffect transition="in" filter="barn(inVertical)">
                                      <p:cBhvr>
                                        <p:cTn id="47" dur="500"/>
                                        <p:tgtEl>
                                          <p:spTgt spid="55"/>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63"/>
                                        </p:tgtEl>
                                        <p:attrNameLst>
                                          <p:attrName>style.visibility</p:attrName>
                                        </p:attrNameLst>
                                      </p:cBhvr>
                                      <p:to>
                                        <p:strVal val="visible"/>
                                      </p:to>
                                    </p:set>
                                    <p:animEffect transition="in" filter="barn(inVertical)">
                                      <p:cBhvr>
                                        <p:cTn id="50"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1" grpId="0"/>
      <p:bldP spid="24" grpId="0" animBg="1"/>
      <p:bldP spid="25" grpId="0" animBg="1"/>
      <p:bldP spid="42" grpId="0"/>
      <p:bldP spid="45" grpId="0" animBg="1"/>
      <p:bldP spid="46" grpId="0" animBg="1"/>
      <p:bldP spid="6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Folded Corner 2"/>
          <p:cNvSpPr/>
          <p:nvPr/>
        </p:nvSpPr>
        <p:spPr>
          <a:xfrm>
            <a:off x="1905000" y="2133600"/>
            <a:ext cx="5562600" cy="2286000"/>
          </a:xfrm>
          <a:prstGeom prst="foldedCorner">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endParaRPr lang="ar-EG" sz="2400" b="1" dirty="0" smtClean="0">
              <a:latin typeface="Simplified Arabic" pitchFamily="18" charset="-78"/>
              <a:cs typeface="Simplified Arabic" pitchFamily="18" charset="-78"/>
            </a:endParaRPr>
          </a:p>
          <a:p>
            <a:pPr algn="ctr" rtl="1"/>
            <a:r>
              <a:rPr lang="ar-EG" sz="2800" b="1" dirty="0" smtClean="0">
                <a:latin typeface="Simplified Arabic" pitchFamily="18" charset="-78"/>
                <a:cs typeface="Simplified Arabic" pitchFamily="18" charset="-78"/>
              </a:rPr>
              <a:t>كيفية </a:t>
            </a:r>
            <a:r>
              <a:rPr lang="ar-EG" sz="2800" b="1" dirty="0">
                <a:latin typeface="Simplified Arabic" pitchFamily="18" charset="-78"/>
                <a:cs typeface="Simplified Arabic" pitchFamily="18" charset="-78"/>
              </a:rPr>
              <a:t>التعرف على النظام التمثيلي </a:t>
            </a:r>
          </a:p>
        </p:txBody>
      </p:sp>
    </p:spTree>
    <p:extLst>
      <p:ext uri="{BB962C8B-B14F-4D97-AF65-F5344CB8AC3E}">
        <p14:creationId xmlns:p14="http://schemas.microsoft.com/office/powerpoint/2010/main" xmlns="" val="1009491151"/>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2" name="Diagram 1"/>
          <p:cNvGraphicFramePr/>
          <p:nvPr>
            <p:extLst>
              <p:ext uri="{D42A27DB-BD31-4B8C-83A1-F6EECF244321}">
                <p14:modId xmlns:p14="http://schemas.microsoft.com/office/powerpoint/2010/main" xmlns="" val="3256157489"/>
              </p:ext>
            </p:extLst>
          </p:nvPr>
        </p:nvGraphicFramePr>
        <p:xfrm>
          <a:off x="533400" y="647700"/>
          <a:ext cx="80772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6935788" y="304800"/>
            <a:ext cx="2208212"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smtClean="0">
                <a:latin typeface="Simplified Arabic" pitchFamily="18" charset="-78"/>
                <a:cs typeface="Simplified Arabic" pitchFamily="18" charset="-78"/>
              </a:rPr>
              <a:t>محاور الدورة</a:t>
            </a:r>
            <a:endParaRPr lang="ar-EG" sz="3200" b="1" dirty="0">
              <a:latin typeface="Simplified Arabic" pitchFamily="18" charset="-78"/>
              <a:cs typeface="Simplified Arabic" pitchFamily="18" charset="-78"/>
            </a:endParaRPr>
          </a:p>
        </p:txBody>
      </p:sp>
    </p:spTree>
    <p:extLst>
      <p:ext uri="{BB962C8B-B14F-4D97-AF65-F5344CB8AC3E}">
        <p14:creationId xmlns:p14="http://schemas.microsoft.com/office/powerpoint/2010/main" xmlns="" val="2140888959"/>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www.funstatic.com/static/wallpaper/1280x1024/hd-wallpapers-blue-abstract-ppt-1280x1024-wallpaper.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Hexagon 2"/>
          <p:cNvSpPr/>
          <p:nvPr/>
        </p:nvSpPr>
        <p:spPr>
          <a:xfrm>
            <a:off x="4953000" y="1524000"/>
            <a:ext cx="1981200" cy="1828800"/>
          </a:xfrm>
          <a:prstGeom prst="hexagon">
            <a:avLst/>
          </a:prstGeom>
        </p:spPr>
        <p:style>
          <a:lnRef idx="3">
            <a:schemeClr val="lt1"/>
          </a:lnRef>
          <a:fillRef idx="1">
            <a:schemeClr val="accent5"/>
          </a:fillRef>
          <a:effectRef idx="1">
            <a:schemeClr val="accent5"/>
          </a:effectRef>
          <a:fontRef idx="minor">
            <a:schemeClr val="lt1"/>
          </a:fontRef>
        </p:style>
        <p:txBody>
          <a:bodyPr rtlCol="1" anchor="ctr"/>
          <a:lstStyle/>
          <a:p>
            <a:pPr algn="ctr" rtl="1"/>
            <a:r>
              <a:rPr lang="ar-SA" sz="2800" b="1" dirty="0"/>
              <a:t>الوقفة</a:t>
            </a:r>
            <a:endParaRPr lang="ar-EG" dirty="0"/>
          </a:p>
        </p:txBody>
      </p:sp>
      <p:sp>
        <p:nvSpPr>
          <p:cNvPr id="4" name="Hexagon 3"/>
          <p:cNvSpPr/>
          <p:nvPr/>
        </p:nvSpPr>
        <p:spPr>
          <a:xfrm>
            <a:off x="4953000" y="3429000"/>
            <a:ext cx="1981200" cy="1828800"/>
          </a:xfrm>
          <a:prstGeom prst="hexagon">
            <a:avLst/>
          </a:prstGeom>
        </p:spPr>
        <p:style>
          <a:lnRef idx="3">
            <a:schemeClr val="lt1"/>
          </a:lnRef>
          <a:fillRef idx="1">
            <a:schemeClr val="accent4"/>
          </a:fillRef>
          <a:effectRef idx="1">
            <a:schemeClr val="accent4"/>
          </a:effectRef>
          <a:fontRef idx="minor">
            <a:schemeClr val="lt1"/>
          </a:fontRef>
        </p:style>
        <p:txBody>
          <a:bodyPr rtlCol="1" anchor="ctr"/>
          <a:lstStyle/>
          <a:p>
            <a:pPr algn="ctr" rtl="1"/>
            <a:r>
              <a:rPr lang="ar-SA" sz="2800" b="1" dirty="0"/>
              <a:t>إشارات الوصول</a:t>
            </a:r>
            <a:endParaRPr lang="ar-EG" dirty="0"/>
          </a:p>
        </p:txBody>
      </p:sp>
      <p:sp>
        <p:nvSpPr>
          <p:cNvPr id="5" name="Hexagon 4"/>
          <p:cNvSpPr/>
          <p:nvPr/>
        </p:nvSpPr>
        <p:spPr>
          <a:xfrm>
            <a:off x="1752600" y="1524000"/>
            <a:ext cx="1981200" cy="1828800"/>
          </a:xfrm>
          <a:prstGeom prst="hexagon">
            <a:avLst/>
          </a:prstGeom>
        </p:spPr>
        <p:style>
          <a:lnRef idx="3">
            <a:schemeClr val="lt1"/>
          </a:lnRef>
          <a:fillRef idx="1">
            <a:schemeClr val="accent4"/>
          </a:fillRef>
          <a:effectRef idx="1">
            <a:schemeClr val="accent4"/>
          </a:effectRef>
          <a:fontRef idx="minor">
            <a:schemeClr val="lt1"/>
          </a:fontRef>
        </p:style>
        <p:txBody>
          <a:bodyPr rtlCol="1" anchor="ctr"/>
          <a:lstStyle/>
          <a:p>
            <a:pPr algn="ctr" rtl="1"/>
            <a:r>
              <a:rPr lang="ar-SA" sz="2800" b="1" dirty="0"/>
              <a:t>حركة العينين</a:t>
            </a:r>
            <a:endParaRPr lang="ar-EG" dirty="0"/>
          </a:p>
        </p:txBody>
      </p:sp>
      <p:sp>
        <p:nvSpPr>
          <p:cNvPr id="6" name="Hexagon 5"/>
          <p:cNvSpPr/>
          <p:nvPr/>
        </p:nvSpPr>
        <p:spPr>
          <a:xfrm>
            <a:off x="1752600" y="3429000"/>
            <a:ext cx="1981200" cy="1828800"/>
          </a:xfrm>
          <a:prstGeom prst="hexagon">
            <a:avLst/>
          </a:prstGeom>
        </p:spPr>
        <p:style>
          <a:lnRef idx="3">
            <a:schemeClr val="lt1"/>
          </a:lnRef>
          <a:fillRef idx="1">
            <a:schemeClr val="accent5"/>
          </a:fillRef>
          <a:effectRef idx="1">
            <a:schemeClr val="accent5"/>
          </a:effectRef>
          <a:fontRef idx="minor">
            <a:schemeClr val="lt1"/>
          </a:fontRef>
        </p:style>
        <p:txBody>
          <a:bodyPr rtlCol="1" anchor="ctr"/>
          <a:lstStyle/>
          <a:p>
            <a:pPr algn="ctr" rtl="1"/>
            <a:r>
              <a:rPr lang="ar-SA" sz="2800" b="1" dirty="0"/>
              <a:t>اللغة</a:t>
            </a:r>
            <a:endParaRPr lang="ar-EG" dirty="0"/>
          </a:p>
        </p:txBody>
      </p:sp>
      <p:sp>
        <p:nvSpPr>
          <p:cNvPr id="7" name="Hexagon 6"/>
          <p:cNvSpPr/>
          <p:nvPr/>
        </p:nvSpPr>
        <p:spPr>
          <a:xfrm>
            <a:off x="3352800" y="2438400"/>
            <a:ext cx="1981200" cy="1828800"/>
          </a:xfrm>
          <a:prstGeom prst="hexagon">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SA" sz="2800" b="1" dirty="0"/>
              <a:t>الايماءات</a:t>
            </a:r>
            <a:endParaRPr lang="ar-EG" dirty="0"/>
          </a:p>
        </p:txBody>
      </p:sp>
    </p:spTree>
    <p:extLst>
      <p:ext uri="{BB962C8B-B14F-4D97-AF65-F5344CB8AC3E}">
        <p14:creationId xmlns:p14="http://schemas.microsoft.com/office/powerpoint/2010/main" xmlns="" val="3581364208"/>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down)">
                                      <p:cBhvr>
                                        <p:cTn id="43" dur="580">
                                          <p:stCondLst>
                                            <p:cond delay="0"/>
                                          </p:stCondLst>
                                        </p:cTn>
                                        <p:tgtEl>
                                          <p:spTgt spid="5"/>
                                        </p:tgtEl>
                                      </p:cBhvr>
                                    </p:animEffect>
                                    <p:anim calcmode="lin" valueType="num">
                                      <p:cBhvr>
                                        <p:cTn id="4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9" dur="26">
                                          <p:stCondLst>
                                            <p:cond delay="650"/>
                                          </p:stCondLst>
                                        </p:cTn>
                                        <p:tgtEl>
                                          <p:spTgt spid="5"/>
                                        </p:tgtEl>
                                      </p:cBhvr>
                                      <p:to x="100000" y="60000"/>
                                    </p:animScale>
                                    <p:animScale>
                                      <p:cBhvr>
                                        <p:cTn id="50" dur="166" decel="50000">
                                          <p:stCondLst>
                                            <p:cond delay="676"/>
                                          </p:stCondLst>
                                        </p:cTn>
                                        <p:tgtEl>
                                          <p:spTgt spid="5"/>
                                        </p:tgtEl>
                                      </p:cBhvr>
                                      <p:to x="100000" y="100000"/>
                                    </p:animScale>
                                    <p:animScale>
                                      <p:cBhvr>
                                        <p:cTn id="51" dur="26">
                                          <p:stCondLst>
                                            <p:cond delay="1312"/>
                                          </p:stCondLst>
                                        </p:cTn>
                                        <p:tgtEl>
                                          <p:spTgt spid="5"/>
                                        </p:tgtEl>
                                      </p:cBhvr>
                                      <p:to x="100000" y="80000"/>
                                    </p:animScale>
                                    <p:animScale>
                                      <p:cBhvr>
                                        <p:cTn id="52" dur="166" decel="50000">
                                          <p:stCondLst>
                                            <p:cond delay="1338"/>
                                          </p:stCondLst>
                                        </p:cTn>
                                        <p:tgtEl>
                                          <p:spTgt spid="5"/>
                                        </p:tgtEl>
                                      </p:cBhvr>
                                      <p:to x="100000" y="100000"/>
                                    </p:animScale>
                                    <p:animScale>
                                      <p:cBhvr>
                                        <p:cTn id="53" dur="26">
                                          <p:stCondLst>
                                            <p:cond delay="1642"/>
                                          </p:stCondLst>
                                        </p:cTn>
                                        <p:tgtEl>
                                          <p:spTgt spid="5"/>
                                        </p:tgtEl>
                                      </p:cBhvr>
                                      <p:to x="100000" y="90000"/>
                                    </p:animScale>
                                    <p:animScale>
                                      <p:cBhvr>
                                        <p:cTn id="54" dur="166" decel="50000">
                                          <p:stCondLst>
                                            <p:cond delay="1668"/>
                                          </p:stCondLst>
                                        </p:cTn>
                                        <p:tgtEl>
                                          <p:spTgt spid="5"/>
                                        </p:tgtEl>
                                      </p:cBhvr>
                                      <p:to x="100000" y="100000"/>
                                    </p:animScale>
                                    <p:animScale>
                                      <p:cBhvr>
                                        <p:cTn id="55" dur="26">
                                          <p:stCondLst>
                                            <p:cond delay="1808"/>
                                          </p:stCondLst>
                                        </p:cTn>
                                        <p:tgtEl>
                                          <p:spTgt spid="5"/>
                                        </p:tgtEl>
                                      </p:cBhvr>
                                      <p:to x="100000" y="95000"/>
                                    </p:animScale>
                                    <p:animScale>
                                      <p:cBhvr>
                                        <p:cTn id="56" dur="166" decel="50000">
                                          <p:stCondLst>
                                            <p:cond delay="1834"/>
                                          </p:stCondLst>
                                        </p:cTn>
                                        <p:tgtEl>
                                          <p:spTgt spid="5"/>
                                        </p:tgtEl>
                                      </p:cBhvr>
                                      <p:to x="100000" y="100000"/>
                                    </p:animScale>
                                  </p:childTnLst>
                                  <p:subTnLst>
                                    <p:audio>
                                      <p:cMediaNode>
                                        <p:cTn display="0" masterRel="sameClick">
                                          <p:stCondLst>
                                            <p:cond evt="begin" delay="0">
                                              <p:tn val="41"/>
                                            </p:cond>
                                          </p:stCondLst>
                                          <p:endCondLst>
                                            <p:cond evt="onStopAudio" delay="0">
                                              <p:tgtEl>
                                                <p:sldTgt/>
                                              </p:tgtEl>
                                            </p:cond>
                                          </p:endCondLst>
                                        </p:cTn>
                                        <p:tgtEl>
                                          <p:sndTgt r:embed="rId2" name="click.wav"/>
                                        </p:tgtEl>
                                      </p:cMediaNode>
                                    </p:audio>
                                  </p:sub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wipe(down)">
                                      <p:cBhvr>
                                        <p:cTn id="61" dur="580">
                                          <p:stCondLst>
                                            <p:cond delay="0"/>
                                          </p:stCondLst>
                                        </p:cTn>
                                        <p:tgtEl>
                                          <p:spTgt spid="7"/>
                                        </p:tgtEl>
                                      </p:cBhvr>
                                    </p:animEffect>
                                    <p:anim calcmode="lin" valueType="num">
                                      <p:cBhvr>
                                        <p:cTn id="6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7" dur="26">
                                          <p:stCondLst>
                                            <p:cond delay="650"/>
                                          </p:stCondLst>
                                        </p:cTn>
                                        <p:tgtEl>
                                          <p:spTgt spid="7"/>
                                        </p:tgtEl>
                                      </p:cBhvr>
                                      <p:to x="100000" y="60000"/>
                                    </p:animScale>
                                    <p:animScale>
                                      <p:cBhvr>
                                        <p:cTn id="68" dur="166" decel="50000">
                                          <p:stCondLst>
                                            <p:cond delay="676"/>
                                          </p:stCondLst>
                                        </p:cTn>
                                        <p:tgtEl>
                                          <p:spTgt spid="7"/>
                                        </p:tgtEl>
                                      </p:cBhvr>
                                      <p:to x="100000" y="100000"/>
                                    </p:animScale>
                                    <p:animScale>
                                      <p:cBhvr>
                                        <p:cTn id="69" dur="26">
                                          <p:stCondLst>
                                            <p:cond delay="1312"/>
                                          </p:stCondLst>
                                        </p:cTn>
                                        <p:tgtEl>
                                          <p:spTgt spid="7"/>
                                        </p:tgtEl>
                                      </p:cBhvr>
                                      <p:to x="100000" y="80000"/>
                                    </p:animScale>
                                    <p:animScale>
                                      <p:cBhvr>
                                        <p:cTn id="70" dur="166" decel="50000">
                                          <p:stCondLst>
                                            <p:cond delay="1338"/>
                                          </p:stCondLst>
                                        </p:cTn>
                                        <p:tgtEl>
                                          <p:spTgt spid="7"/>
                                        </p:tgtEl>
                                      </p:cBhvr>
                                      <p:to x="100000" y="100000"/>
                                    </p:animScale>
                                    <p:animScale>
                                      <p:cBhvr>
                                        <p:cTn id="71" dur="26">
                                          <p:stCondLst>
                                            <p:cond delay="1642"/>
                                          </p:stCondLst>
                                        </p:cTn>
                                        <p:tgtEl>
                                          <p:spTgt spid="7"/>
                                        </p:tgtEl>
                                      </p:cBhvr>
                                      <p:to x="100000" y="90000"/>
                                    </p:animScale>
                                    <p:animScale>
                                      <p:cBhvr>
                                        <p:cTn id="72" dur="166" decel="50000">
                                          <p:stCondLst>
                                            <p:cond delay="1668"/>
                                          </p:stCondLst>
                                        </p:cTn>
                                        <p:tgtEl>
                                          <p:spTgt spid="7"/>
                                        </p:tgtEl>
                                      </p:cBhvr>
                                      <p:to x="100000" y="100000"/>
                                    </p:animScale>
                                    <p:animScale>
                                      <p:cBhvr>
                                        <p:cTn id="73" dur="26">
                                          <p:stCondLst>
                                            <p:cond delay="1808"/>
                                          </p:stCondLst>
                                        </p:cTn>
                                        <p:tgtEl>
                                          <p:spTgt spid="7"/>
                                        </p:tgtEl>
                                      </p:cBhvr>
                                      <p:to x="100000" y="95000"/>
                                    </p:animScale>
                                    <p:animScale>
                                      <p:cBhvr>
                                        <p:cTn id="74" dur="166" decel="50000">
                                          <p:stCondLst>
                                            <p:cond delay="1834"/>
                                          </p:stCondLst>
                                        </p:cTn>
                                        <p:tgtEl>
                                          <p:spTgt spid="7"/>
                                        </p:tgtEl>
                                      </p:cBhvr>
                                      <p:to x="100000" y="100000"/>
                                    </p:animScale>
                                  </p:childTnLst>
                                  <p:subTnLst>
                                    <p:audio>
                                      <p:cMediaNode>
                                        <p:cTn display="0" masterRel="sameClick">
                                          <p:stCondLst>
                                            <p:cond evt="begin" delay="0">
                                              <p:tn val="59"/>
                                            </p:cond>
                                          </p:stCondLst>
                                          <p:endCondLst>
                                            <p:cond evt="onStopAudio" delay="0">
                                              <p:tgtEl>
                                                <p:sldTgt/>
                                              </p:tgtEl>
                                            </p:cond>
                                          </p:endCondLst>
                                        </p:cTn>
                                        <p:tgtEl>
                                          <p:sndTgt r:embed="rId2" name="click.wav"/>
                                        </p:tgtEl>
                                      </p:cMediaNode>
                                    </p:audio>
                                  </p:sub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wipe(down)">
                                      <p:cBhvr>
                                        <p:cTn id="79" dur="580">
                                          <p:stCondLst>
                                            <p:cond delay="0"/>
                                          </p:stCondLst>
                                        </p:cTn>
                                        <p:tgtEl>
                                          <p:spTgt spid="4"/>
                                        </p:tgtEl>
                                      </p:cBhvr>
                                    </p:animEffect>
                                    <p:anim calcmode="lin" valueType="num">
                                      <p:cBhvr>
                                        <p:cTn id="8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85" dur="26">
                                          <p:stCondLst>
                                            <p:cond delay="650"/>
                                          </p:stCondLst>
                                        </p:cTn>
                                        <p:tgtEl>
                                          <p:spTgt spid="4"/>
                                        </p:tgtEl>
                                      </p:cBhvr>
                                      <p:to x="100000" y="60000"/>
                                    </p:animScale>
                                    <p:animScale>
                                      <p:cBhvr>
                                        <p:cTn id="86" dur="166" decel="50000">
                                          <p:stCondLst>
                                            <p:cond delay="676"/>
                                          </p:stCondLst>
                                        </p:cTn>
                                        <p:tgtEl>
                                          <p:spTgt spid="4"/>
                                        </p:tgtEl>
                                      </p:cBhvr>
                                      <p:to x="100000" y="100000"/>
                                    </p:animScale>
                                    <p:animScale>
                                      <p:cBhvr>
                                        <p:cTn id="87" dur="26">
                                          <p:stCondLst>
                                            <p:cond delay="1312"/>
                                          </p:stCondLst>
                                        </p:cTn>
                                        <p:tgtEl>
                                          <p:spTgt spid="4"/>
                                        </p:tgtEl>
                                      </p:cBhvr>
                                      <p:to x="100000" y="80000"/>
                                    </p:animScale>
                                    <p:animScale>
                                      <p:cBhvr>
                                        <p:cTn id="88" dur="166" decel="50000">
                                          <p:stCondLst>
                                            <p:cond delay="1338"/>
                                          </p:stCondLst>
                                        </p:cTn>
                                        <p:tgtEl>
                                          <p:spTgt spid="4"/>
                                        </p:tgtEl>
                                      </p:cBhvr>
                                      <p:to x="100000" y="100000"/>
                                    </p:animScale>
                                    <p:animScale>
                                      <p:cBhvr>
                                        <p:cTn id="89" dur="26">
                                          <p:stCondLst>
                                            <p:cond delay="1642"/>
                                          </p:stCondLst>
                                        </p:cTn>
                                        <p:tgtEl>
                                          <p:spTgt spid="4"/>
                                        </p:tgtEl>
                                      </p:cBhvr>
                                      <p:to x="100000" y="90000"/>
                                    </p:animScale>
                                    <p:animScale>
                                      <p:cBhvr>
                                        <p:cTn id="90" dur="166" decel="50000">
                                          <p:stCondLst>
                                            <p:cond delay="1668"/>
                                          </p:stCondLst>
                                        </p:cTn>
                                        <p:tgtEl>
                                          <p:spTgt spid="4"/>
                                        </p:tgtEl>
                                      </p:cBhvr>
                                      <p:to x="100000" y="100000"/>
                                    </p:animScale>
                                    <p:animScale>
                                      <p:cBhvr>
                                        <p:cTn id="91" dur="26">
                                          <p:stCondLst>
                                            <p:cond delay="1808"/>
                                          </p:stCondLst>
                                        </p:cTn>
                                        <p:tgtEl>
                                          <p:spTgt spid="4"/>
                                        </p:tgtEl>
                                      </p:cBhvr>
                                      <p:to x="100000" y="95000"/>
                                    </p:animScale>
                                    <p:animScale>
                                      <p:cBhvr>
                                        <p:cTn id="92" dur="166" decel="50000">
                                          <p:stCondLst>
                                            <p:cond delay="1834"/>
                                          </p:stCondLst>
                                        </p:cTn>
                                        <p:tgtEl>
                                          <p:spTgt spid="4"/>
                                        </p:tgtEl>
                                      </p:cBhvr>
                                      <p:to x="100000" y="100000"/>
                                    </p:animScale>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905000" y="1905000"/>
            <a:ext cx="5105400" cy="2438400"/>
          </a:xfrm>
          <a:prstGeom prst="horizontalScroll">
            <a:avLst/>
          </a:prstGeom>
        </p:spPr>
        <p:style>
          <a:lnRef idx="3">
            <a:schemeClr val="lt1"/>
          </a:lnRef>
          <a:fillRef idx="1">
            <a:schemeClr val="accent5"/>
          </a:fillRef>
          <a:effectRef idx="1">
            <a:schemeClr val="accent5"/>
          </a:effectRef>
          <a:fontRef idx="minor">
            <a:schemeClr val="lt1"/>
          </a:fontRef>
        </p:style>
        <p:txBody>
          <a:bodyPr rtlCol="1" anchor="ctr"/>
          <a:lstStyle/>
          <a:p>
            <a:pPr algn="ctr" rtl="1"/>
            <a:r>
              <a:rPr lang="ar-EG" sz="3600" b="1" dirty="0">
                <a:latin typeface="Simplified Arabic" pitchFamily="18" charset="-78"/>
                <a:cs typeface="Simplified Arabic" pitchFamily="18" charset="-78"/>
              </a:rPr>
              <a:t>الاطار المرجعي</a:t>
            </a:r>
          </a:p>
        </p:txBody>
      </p:sp>
    </p:spTree>
    <p:extLst>
      <p:ext uri="{BB962C8B-B14F-4D97-AF65-F5344CB8AC3E}">
        <p14:creationId xmlns:p14="http://schemas.microsoft.com/office/powerpoint/2010/main" xmlns="" val="813024011"/>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Flowchart: Multidocument 2"/>
          <p:cNvSpPr/>
          <p:nvPr/>
        </p:nvSpPr>
        <p:spPr>
          <a:xfrm>
            <a:off x="2438400" y="1828800"/>
            <a:ext cx="4343400" cy="2895600"/>
          </a:xfrm>
          <a:prstGeom prst="flowChartMultidocument">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rtl="1"/>
            <a:r>
              <a:rPr lang="ar-EG" sz="3200" b="1" dirty="0"/>
              <a:t>المرجعية الداخلية </a:t>
            </a:r>
          </a:p>
        </p:txBody>
      </p:sp>
    </p:spTree>
    <p:extLst>
      <p:ext uri="{BB962C8B-B14F-4D97-AF65-F5344CB8AC3E}">
        <p14:creationId xmlns:p14="http://schemas.microsoft.com/office/powerpoint/2010/main" xmlns="" val="3516049086"/>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圆角矩形 4"/>
          <p:cNvSpPr>
            <a:spLocks noChangeArrowheads="1"/>
          </p:cNvSpPr>
          <p:nvPr/>
        </p:nvSpPr>
        <p:spPr bwMode="auto">
          <a:xfrm>
            <a:off x="3695701" y="1501775"/>
            <a:ext cx="4929187"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8077200" y="10668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5"/>
          <p:cNvSpPr txBox="1">
            <a:spLocks noChangeArrowheads="1"/>
          </p:cNvSpPr>
          <p:nvPr/>
        </p:nvSpPr>
        <p:spPr bwMode="auto">
          <a:xfrm>
            <a:off x="8297862" y="1617664"/>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6" name="圆角矩形 8"/>
          <p:cNvSpPr>
            <a:spLocks noChangeArrowheads="1"/>
          </p:cNvSpPr>
          <p:nvPr/>
        </p:nvSpPr>
        <p:spPr bwMode="auto">
          <a:xfrm>
            <a:off x="3114676" y="2730500"/>
            <a:ext cx="4929187"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7"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7467600" y="2281238"/>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0"/>
          <p:cNvSpPr txBox="1">
            <a:spLocks noChangeArrowheads="1"/>
          </p:cNvSpPr>
          <p:nvPr/>
        </p:nvSpPr>
        <p:spPr bwMode="auto">
          <a:xfrm>
            <a:off x="7688262" y="2846389"/>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02</a:t>
            </a:r>
          </a:p>
        </p:txBody>
      </p:sp>
      <p:sp>
        <p:nvSpPr>
          <p:cNvPr id="9" name="圆角矩形 12"/>
          <p:cNvSpPr>
            <a:spLocks noChangeArrowheads="1"/>
          </p:cNvSpPr>
          <p:nvPr/>
        </p:nvSpPr>
        <p:spPr bwMode="auto">
          <a:xfrm>
            <a:off x="2667000" y="4002089"/>
            <a:ext cx="4929188" cy="642937"/>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Calibri" panose="020F0502020204030204" pitchFamily="34" charset="0"/>
            </a:endParaRPr>
          </a:p>
        </p:txBody>
      </p:sp>
      <p:pic>
        <p:nvPicPr>
          <p:cNvPr id="10"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6935788" y="3567113"/>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Box 14"/>
          <p:cNvSpPr txBox="1">
            <a:spLocks noChangeArrowheads="1"/>
          </p:cNvSpPr>
          <p:nvPr/>
        </p:nvSpPr>
        <p:spPr bwMode="auto">
          <a:xfrm>
            <a:off x="7156451" y="4117975"/>
            <a:ext cx="7493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03</a:t>
            </a:r>
          </a:p>
        </p:txBody>
      </p:sp>
      <p:sp>
        <p:nvSpPr>
          <p:cNvPr id="12" name="内容占位符 2"/>
          <p:cNvSpPr txBox="1">
            <a:spLocks/>
          </p:cNvSpPr>
          <p:nvPr/>
        </p:nvSpPr>
        <p:spPr>
          <a:xfrm>
            <a:off x="3695701" y="1511300"/>
            <a:ext cx="4745036" cy="571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1">
              <a:buNone/>
            </a:pPr>
            <a:r>
              <a:rPr lang="ar-EG" altLang="zh-CN" sz="2400" b="1" dirty="0" smtClean="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يقيم </a:t>
            </a:r>
            <a:r>
              <a:rPr lang="ar-EG" altLang="zh-CN"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حكمه على أساس مايراه </a:t>
            </a:r>
            <a:r>
              <a:rPr lang="ar-EG" altLang="zh-CN" sz="2400" b="1" dirty="0" smtClean="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هو</a:t>
            </a:r>
            <a:endParaRPr lang="zh-CN" altLang="en-US"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3" name="内容占位符 2"/>
          <p:cNvSpPr txBox="1">
            <a:spLocks noChangeArrowheads="1"/>
          </p:cNvSpPr>
          <p:nvPr/>
        </p:nvSpPr>
        <p:spPr bwMode="auto">
          <a:xfrm>
            <a:off x="3144838" y="2725738"/>
            <a:ext cx="4799013"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تحفزه </a:t>
            </a: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ذاتي ويصنع قراراته بنفسه</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内容占位符 2"/>
          <p:cNvSpPr txBox="1">
            <a:spLocks noChangeArrowheads="1"/>
          </p:cNvSpPr>
          <p:nvPr/>
        </p:nvSpPr>
        <p:spPr bwMode="auto">
          <a:xfrm>
            <a:off x="2667000" y="4021138"/>
            <a:ext cx="480695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يمنح </a:t>
            </a: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شرعية ومكانة لما يقوم به</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5" name="Rectangle 14"/>
          <p:cNvSpPr/>
          <p:nvPr/>
        </p:nvSpPr>
        <p:spPr>
          <a:xfrm>
            <a:off x="6935788" y="304800"/>
            <a:ext cx="2208212" cy="685800"/>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3200" b="1" dirty="0" smtClean="0">
                <a:latin typeface="Simplified Arabic" pitchFamily="18" charset="-78"/>
                <a:cs typeface="Simplified Arabic" pitchFamily="18" charset="-78"/>
              </a:rPr>
              <a:t>خصائه</a:t>
            </a:r>
            <a:endParaRPr lang="ar-EG" sz="3200" b="1" dirty="0">
              <a:latin typeface="Simplified Arabic" pitchFamily="18" charset="-78"/>
              <a:cs typeface="Simplified Arabic" pitchFamily="18" charset="-78"/>
            </a:endParaRPr>
          </a:p>
        </p:txBody>
      </p:sp>
      <p:sp>
        <p:nvSpPr>
          <p:cNvPr id="16" name="Rectangle 15"/>
          <p:cNvSpPr/>
          <p:nvPr/>
        </p:nvSpPr>
        <p:spPr>
          <a:xfrm>
            <a:off x="6934200" y="5029200"/>
            <a:ext cx="2208212" cy="685800"/>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3200" b="1" dirty="0" smtClean="0">
                <a:latin typeface="Simplified Arabic" pitchFamily="18" charset="-78"/>
                <a:cs typeface="Simplified Arabic" pitchFamily="18" charset="-78"/>
              </a:rPr>
              <a:t>لغته</a:t>
            </a:r>
            <a:endParaRPr lang="ar-EG" sz="3200" b="1" dirty="0">
              <a:latin typeface="Simplified Arabic" pitchFamily="18" charset="-78"/>
              <a:cs typeface="Simplified Arabic" pitchFamily="18" charset="-78"/>
            </a:endParaRPr>
          </a:p>
        </p:txBody>
      </p:sp>
      <p:sp>
        <p:nvSpPr>
          <p:cNvPr id="17" name="Rectangle 16"/>
          <p:cNvSpPr/>
          <p:nvPr/>
        </p:nvSpPr>
        <p:spPr>
          <a:xfrm>
            <a:off x="2590800" y="6019800"/>
            <a:ext cx="3858749" cy="523220"/>
          </a:xfrm>
          <a:prstGeom prst="rect">
            <a:avLst/>
          </a:prstGeom>
        </p:spPr>
        <p:style>
          <a:lnRef idx="3">
            <a:schemeClr val="lt1"/>
          </a:lnRef>
          <a:fillRef idx="1">
            <a:schemeClr val="accent5"/>
          </a:fillRef>
          <a:effectRef idx="1">
            <a:schemeClr val="accent5"/>
          </a:effectRef>
          <a:fontRef idx="minor">
            <a:schemeClr val="lt1"/>
          </a:fontRef>
        </p:style>
        <p:txBody>
          <a:bodyPr wrap="none">
            <a:spAutoFit/>
          </a:bodyPr>
          <a:lstStyle/>
          <a:p>
            <a:pPr algn="r" rtl="1"/>
            <a:r>
              <a:rPr lang="ar-EG" sz="2800" b="1" dirty="0">
                <a:solidFill>
                  <a:schemeClr val="tx2"/>
                </a:solidFill>
              </a:rPr>
              <a:t>أنا، فكرت، رأيي، قررت، اعتمد </a:t>
            </a:r>
          </a:p>
        </p:txBody>
      </p:sp>
    </p:spTree>
    <p:extLst>
      <p:ext uri="{BB962C8B-B14F-4D97-AF65-F5344CB8AC3E}">
        <p14:creationId xmlns:p14="http://schemas.microsoft.com/office/powerpoint/2010/main" xmlns="" val="1950889910"/>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childTnLst>
                          </p:cTn>
                        </p:par>
                        <p:par>
                          <p:cTn id="11" fill="hold">
                            <p:stCondLst>
                              <p:cond delay="2000"/>
                            </p:stCondLst>
                            <p:childTnLst>
                              <p:par>
                                <p:cTn id="12" presetID="16" presetClass="entr" presetSubtype="21"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par>
                          <p:cTn id="15" fill="hold">
                            <p:stCondLst>
                              <p:cond delay="25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heel(1)">
                                      <p:cBhvr>
                                        <p:cTn id="26" dur="2000"/>
                                        <p:tgtEl>
                                          <p:spTgt spid="8"/>
                                        </p:tgtEl>
                                      </p:cBhvr>
                                    </p:animEffect>
                                  </p:childTnLst>
                                </p:cTn>
                              </p:par>
                            </p:childTnLst>
                          </p:cTn>
                        </p:par>
                        <p:par>
                          <p:cTn id="27" fill="hold">
                            <p:stCondLst>
                              <p:cond delay="2000"/>
                            </p:stCondLst>
                            <p:childTnLst>
                              <p:par>
                                <p:cTn id="28" presetID="16" presetClass="entr" presetSubtype="21"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childTnLst>
                          </p:cTn>
                        </p:par>
                        <p:par>
                          <p:cTn id="31" fill="hold">
                            <p:stCondLst>
                              <p:cond delay="2500"/>
                            </p:stCondLst>
                            <p:childTnLst>
                              <p:par>
                                <p:cTn id="32" presetID="16" presetClass="entr" presetSubtype="21"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heel(1)">
                                      <p:cBhvr>
                                        <p:cTn id="39" dur="2000"/>
                                        <p:tgtEl>
                                          <p:spTgt spid="10"/>
                                        </p:tgtEl>
                                      </p:cBhvr>
                                    </p:animEffect>
                                  </p:childTnLst>
                                </p:cTn>
                              </p:par>
                              <p:par>
                                <p:cTn id="40" presetID="21" presetClass="entr" presetSubtype="1"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heel(1)">
                                      <p:cBhvr>
                                        <p:cTn id="42" dur="2000"/>
                                        <p:tgtEl>
                                          <p:spTgt spid="11"/>
                                        </p:tgtEl>
                                      </p:cBhvr>
                                    </p:animEffect>
                                  </p:childTnLst>
                                </p:cTn>
                              </p:par>
                            </p:childTnLst>
                          </p:cTn>
                        </p:par>
                        <p:par>
                          <p:cTn id="43" fill="hold">
                            <p:stCondLst>
                              <p:cond delay="2000"/>
                            </p:stCondLst>
                            <p:childTnLst>
                              <p:par>
                                <p:cTn id="44" presetID="16" presetClass="entr" presetSubtype="21" fill="hold" grpId="0" nodeType="after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arn(inVertical)">
                                      <p:cBhvr>
                                        <p:cTn id="46" dur="500"/>
                                        <p:tgtEl>
                                          <p:spTgt spid="9"/>
                                        </p:tgtEl>
                                      </p:cBhvr>
                                    </p:animEffect>
                                  </p:childTnLst>
                                </p:cTn>
                              </p:par>
                            </p:childTnLst>
                          </p:cTn>
                        </p:par>
                        <p:par>
                          <p:cTn id="47" fill="hold">
                            <p:stCondLst>
                              <p:cond delay="2500"/>
                            </p:stCondLst>
                            <p:childTnLst>
                              <p:par>
                                <p:cTn id="48" presetID="16" presetClass="entr" presetSubtype="21"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arn(inVertical)">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ipe(down)">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animBg="1"/>
      <p:bldP spid="8" grpId="0"/>
      <p:bldP spid="9" grpId="0" animBg="1"/>
      <p:bldP spid="11" grpId="0"/>
      <p:bldP spid="12" grpId="0"/>
      <p:bldP spid="13" grpId="0"/>
      <p:bldP spid="14" grpId="0"/>
      <p:bldP spid="1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Flowchart: Multidocument 2"/>
          <p:cNvSpPr/>
          <p:nvPr/>
        </p:nvSpPr>
        <p:spPr>
          <a:xfrm>
            <a:off x="2438400" y="1828800"/>
            <a:ext cx="4343400" cy="2895600"/>
          </a:xfrm>
          <a:prstGeom prst="flowChartMultidocumen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3200" b="1" dirty="0"/>
              <a:t>موقف المراقب </a:t>
            </a:r>
          </a:p>
        </p:txBody>
      </p:sp>
    </p:spTree>
    <p:extLst>
      <p:ext uri="{BB962C8B-B14F-4D97-AF65-F5344CB8AC3E}">
        <p14:creationId xmlns:p14="http://schemas.microsoft.com/office/powerpoint/2010/main" xmlns="" val="3975588642"/>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圆角矩形 4"/>
          <p:cNvSpPr>
            <a:spLocks noChangeArrowheads="1"/>
          </p:cNvSpPr>
          <p:nvPr/>
        </p:nvSpPr>
        <p:spPr bwMode="auto">
          <a:xfrm>
            <a:off x="3695701" y="1501775"/>
            <a:ext cx="4929187"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8077200" y="10668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5"/>
          <p:cNvSpPr txBox="1">
            <a:spLocks noChangeArrowheads="1"/>
          </p:cNvSpPr>
          <p:nvPr/>
        </p:nvSpPr>
        <p:spPr bwMode="auto">
          <a:xfrm>
            <a:off x="8297862" y="1617664"/>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6" name="圆角矩形 8"/>
          <p:cNvSpPr>
            <a:spLocks noChangeArrowheads="1"/>
          </p:cNvSpPr>
          <p:nvPr/>
        </p:nvSpPr>
        <p:spPr bwMode="auto">
          <a:xfrm>
            <a:off x="3114676" y="2730500"/>
            <a:ext cx="4929187"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7"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7467600" y="2281238"/>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0"/>
          <p:cNvSpPr txBox="1">
            <a:spLocks noChangeArrowheads="1"/>
          </p:cNvSpPr>
          <p:nvPr/>
        </p:nvSpPr>
        <p:spPr bwMode="auto">
          <a:xfrm>
            <a:off x="7688262" y="2846389"/>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02</a:t>
            </a:r>
          </a:p>
        </p:txBody>
      </p:sp>
      <p:sp>
        <p:nvSpPr>
          <p:cNvPr id="9" name="圆角矩形 12"/>
          <p:cNvSpPr>
            <a:spLocks noChangeArrowheads="1"/>
          </p:cNvSpPr>
          <p:nvPr/>
        </p:nvSpPr>
        <p:spPr bwMode="auto">
          <a:xfrm>
            <a:off x="2667000" y="4002089"/>
            <a:ext cx="4929188" cy="642937"/>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Calibri" panose="020F0502020204030204" pitchFamily="34" charset="0"/>
            </a:endParaRPr>
          </a:p>
        </p:txBody>
      </p:sp>
      <p:pic>
        <p:nvPicPr>
          <p:cNvPr id="10"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6935788" y="3567113"/>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Box 14"/>
          <p:cNvSpPr txBox="1">
            <a:spLocks noChangeArrowheads="1"/>
          </p:cNvSpPr>
          <p:nvPr/>
        </p:nvSpPr>
        <p:spPr bwMode="auto">
          <a:xfrm>
            <a:off x="7156451" y="4117975"/>
            <a:ext cx="7493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03</a:t>
            </a:r>
          </a:p>
        </p:txBody>
      </p:sp>
      <p:sp>
        <p:nvSpPr>
          <p:cNvPr id="12" name="内容占位符 2"/>
          <p:cNvSpPr txBox="1">
            <a:spLocks/>
          </p:cNvSpPr>
          <p:nvPr/>
        </p:nvSpPr>
        <p:spPr>
          <a:xfrm>
            <a:off x="3695701" y="1511300"/>
            <a:ext cx="4745036" cy="571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1">
              <a:buNone/>
            </a:pPr>
            <a:r>
              <a:rPr lang="ar-EG" altLang="zh-CN" sz="2400" b="1" dirty="0" smtClean="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يقيم </a:t>
            </a:r>
            <a:r>
              <a:rPr lang="ar-EG" altLang="zh-CN"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حكمه على اساس مايصلح للجميع </a:t>
            </a:r>
            <a:endParaRPr lang="zh-CN" altLang="en-US"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3" name="内容占位符 2"/>
          <p:cNvSpPr txBox="1">
            <a:spLocks noChangeArrowheads="1"/>
          </p:cNvSpPr>
          <p:nvPr/>
        </p:nvSpPr>
        <p:spPr bwMode="auto">
          <a:xfrm>
            <a:off x="3144838" y="2725738"/>
            <a:ext cx="4799013"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لديه </a:t>
            </a: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رؤية عميقة وواسعة للأمر</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内容占位符 2"/>
          <p:cNvSpPr txBox="1">
            <a:spLocks noChangeArrowheads="1"/>
          </p:cNvSpPr>
          <p:nvPr/>
        </p:nvSpPr>
        <p:spPr bwMode="auto">
          <a:xfrm>
            <a:off x="2667000" y="4021138"/>
            <a:ext cx="480695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كثير </a:t>
            </a: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التنظير والطرح قليل التنفيذ</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5" name="Rectangle 14"/>
          <p:cNvSpPr/>
          <p:nvPr/>
        </p:nvSpPr>
        <p:spPr>
          <a:xfrm>
            <a:off x="6935788" y="304800"/>
            <a:ext cx="2208212" cy="685800"/>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3200" b="1" dirty="0" smtClean="0">
                <a:latin typeface="Simplified Arabic" pitchFamily="18" charset="-78"/>
                <a:cs typeface="Simplified Arabic" pitchFamily="18" charset="-78"/>
              </a:rPr>
              <a:t>خصائه</a:t>
            </a:r>
            <a:endParaRPr lang="ar-EG" sz="3200" b="1" dirty="0">
              <a:latin typeface="Simplified Arabic" pitchFamily="18" charset="-78"/>
              <a:cs typeface="Simplified Arabic" pitchFamily="18" charset="-78"/>
            </a:endParaRPr>
          </a:p>
        </p:txBody>
      </p:sp>
      <p:sp>
        <p:nvSpPr>
          <p:cNvPr id="16" name="Rectangle 15"/>
          <p:cNvSpPr/>
          <p:nvPr/>
        </p:nvSpPr>
        <p:spPr>
          <a:xfrm>
            <a:off x="6934200" y="5029200"/>
            <a:ext cx="2208212" cy="685800"/>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3200" b="1" dirty="0" smtClean="0">
                <a:latin typeface="Simplified Arabic" pitchFamily="18" charset="-78"/>
                <a:cs typeface="Simplified Arabic" pitchFamily="18" charset="-78"/>
              </a:rPr>
              <a:t>لغته</a:t>
            </a:r>
            <a:endParaRPr lang="ar-EG" sz="3200" b="1" dirty="0">
              <a:latin typeface="Simplified Arabic" pitchFamily="18" charset="-78"/>
              <a:cs typeface="Simplified Arabic" pitchFamily="18" charset="-78"/>
            </a:endParaRPr>
          </a:p>
        </p:txBody>
      </p:sp>
      <p:sp>
        <p:nvSpPr>
          <p:cNvPr id="17" name="Rectangle 16"/>
          <p:cNvSpPr/>
          <p:nvPr/>
        </p:nvSpPr>
        <p:spPr>
          <a:xfrm>
            <a:off x="1565137" y="6019800"/>
            <a:ext cx="6054863" cy="523220"/>
          </a:xfrm>
          <a:prstGeom prst="rect">
            <a:avLst/>
          </a:prstGeom>
        </p:spPr>
        <p:style>
          <a:lnRef idx="3">
            <a:schemeClr val="lt1"/>
          </a:lnRef>
          <a:fillRef idx="1">
            <a:schemeClr val="accent5"/>
          </a:fillRef>
          <a:effectRef idx="1">
            <a:schemeClr val="accent5"/>
          </a:effectRef>
          <a:fontRef idx="minor">
            <a:schemeClr val="lt1"/>
          </a:fontRef>
        </p:style>
        <p:txBody>
          <a:bodyPr wrap="none">
            <a:spAutoFit/>
          </a:bodyPr>
          <a:lstStyle/>
          <a:p>
            <a:pPr algn="r" rtl="1"/>
            <a:r>
              <a:rPr lang="ar-EG" sz="2800" b="1" dirty="0">
                <a:solidFill>
                  <a:schemeClr val="tx2"/>
                </a:solidFill>
              </a:rPr>
              <a:t>رأيي، أنصحك، مشروع، فكرة جديدة، اسمع كلامي </a:t>
            </a:r>
          </a:p>
        </p:txBody>
      </p:sp>
    </p:spTree>
    <p:extLst>
      <p:ext uri="{BB962C8B-B14F-4D97-AF65-F5344CB8AC3E}">
        <p14:creationId xmlns:p14="http://schemas.microsoft.com/office/powerpoint/2010/main" xmlns="" val="1569177739"/>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childTnLst>
                          </p:cTn>
                        </p:par>
                        <p:par>
                          <p:cTn id="11" fill="hold">
                            <p:stCondLst>
                              <p:cond delay="2000"/>
                            </p:stCondLst>
                            <p:childTnLst>
                              <p:par>
                                <p:cTn id="12" presetID="16" presetClass="entr" presetSubtype="21"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par>
                          <p:cTn id="15" fill="hold">
                            <p:stCondLst>
                              <p:cond delay="2500"/>
                            </p:stCondLst>
                            <p:childTnLst>
                              <p:par>
                                <p:cTn id="16" presetID="16" presetClass="entr" presetSubtype="21"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heel(1)">
                                      <p:cBhvr>
                                        <p:cTn id="26" dur="2000"/>
                                        <p:tgtEl>
                                          <p:spTgt spid="8"/>
                                        </p:tgtEl>
                                      </p:cBhvr>
                                    </p:animEffect>
                                  </p:childTnLst>
                                </p:cTn>
                              </p:par>
                            </p:childTnLst>
                          </p:cTn>
                        </p:par>
                        <p:par>
                          <p:cTn id="27" fill="hold">
                            <p:stCondLst>
                              <p:cond delay="2000"/>
                            </p:stCondLst>
                            <p:childTnLst>
                              <p:par>
                                <p:cTn id="28" presetID="16" presetClass="entr" presetSubtype="21"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inVertical)">
                                      <p:cBhvr>
                                        <p:cTn id="30" dur="500"/>
                                        <p:tgtEl>
                                          <p:spTgt spid="6"/>
                                        </p:tgtEl>
                                      </p:cBhvr>
                                    </p:animEffect>
                                  </p:childTnLst>
                                </p:cTn>
                              </p:par>
                            </p:childTnLst>
                          </p:cTn>
                        </p:par>
                        <p:par>
                          <p:cTn id="31" fill="hold">
                            <p:stCondLst>
                              <p:cond delay="2500"/>
                            </p:stCondLst>
                            <p:childTnLst>
                              <p:par>
                                <p:cTn id="32" presetID="16" presetClass="entr" presetSubtype="21"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Vertical)">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heel(1)">
                                      <p:cBhvr>
                                        <p:cTn id="39" dur="2000"/>
                                        <p:tgtEl>
                                          <p:spTgt spid="10"/>
                                        </p:tgtEl>
                                      </p:cBhvr>
                                    </p:animEffect>
                                  </p:childTnLst>
                                </p:cTn>
                              </p:par>
                              <p:par>
                                <p:cTn id="40" presetID="21" presetClass="entr" presetSubtype="1"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heel(1)">
                                      <p:cBhvr>
                                        <p:cTn id="42" dur="2000"/>
                                        <p:tgtEl>
                                          <p:spTgt spid="11"/>
                                        </p:tgtEl>
                                      </p:cBhvr>
                                    </p:animEffect>
                                  </p:childTnLst>
                                </p:cTn>
                              </p:par>
                            </p:childTnLst>
                          </p:cTn>
                        </p:par>
                        <p:par>
                          <p:cTn id="43" fill="hold">
                            <p:stCondLst>
                              <p:cond delay="2000"/>
                            </p:stCondLst>
                            <p:childTnLst>
                              <p:par>
                                <p:cTn id="44" presetID="16" presetClass="entr" presetSubtype="21" fill="hold" grpId="0" nodeType="after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barn(inVertical)">
                                      <p:cBhvr>
                                        <p:cTn id="46" dur="500"/>
                                        <p:tgtEl>
                                          <p:spTgt spid="14"/>
                                        </p:tgtEl>
                                      </p:cBhvr>
                                    </p:animEffect>
                                  </p:childTnLst>
                                </p:cTn>
                              </p:par>
                            </p:childTnLst>
                          </p:cTn>
                        </p:par>
                        <p:par>
                          <p:cTn id="47" fill="hold">
                            <p:stCondLst>
                              <p:cond delay="2500"/>
                            </p:stCondLst>
                            <p:childTnLst>
                              <p:par>
                                <p:cTn id="48" presetID="16" presetClass="entr" presetSubtype="21" fill="hold" grpId="0" nodeType="after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barn(inVertical)">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ipe(down)">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animBg="1"/>
      <p:bldP spid="8" grpId="0"/>
      <p:bldP spid="9" grpId="0" animBg="1"/>
      <p:bldP spid="11" grpId="0"/>
      <p:bldP spid="12" grpId="0"/>
      <p:bldP spid="13" grpId="0"/>
      <p:bldP spid="14" grpId="0"/>
      <p:bldP spid="1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Flowchart: Multidocument 2"/>
          <p:cNvSpPr/>
          <p:nvPr/>
        </p:nvSpPr>
        <p:spPr>
          <a:xfrm>
            <a:off x="2438400" y="1828800"/>
            <a:ext cx="4343400" cy="2895600"/>
          </a:xfrm>
          <a:prstGeom prst="flowChartMultidocumen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3200" b="1" dirty="0"/>
              <a:t>المرجعية الخارجية </a:t>
            </a:r>
          </a:p>
        </p:txBody>
      </p:sp>
    </p:spTree>
    <p:extLst>
      <p:ext uri="{BB962C8B-B14F-4D97-AF65-F5344CB8AC3E}">
        <p14:creationId xmlns:p14="http://schemas.microsoft.com/office/powerpoint/2010/main" xmlns="" val="3254106582"/>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圆角矩形 4"/>
          <p:cNvSpPr>
            <a:spLocks noChangeArrowheads="1"/>
          </p:cNvSpPr>
          <p:nvPr/>
        </p:nvSpPr>
        <p:spPr bwMode="auto">
          <a:xfrm>
            <a:off x="3695701" y="1501775"/>
            <a:ext cx="4929187"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8077200" y="10668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5"/>
          <p:cNvSpPr txBox="1">
            <a:spLocks noChangeArrowheads="1"/>
          </p:cNvSpPr>
          <p:nvPr/>
        </p:nvSpPr>
        <p:spPr bwMode="auto">
          <a:xfrm>
            <a:off x="8297862" y="1617664"/>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6" name="圆角矩形 8"/>
          <p:cNvSpPr>
            <a:spLocks noChangeArrowheads="1"/>
          </p:cNvSpPr>
          <p:nvPr/>
        </p:nvSpPr>
        <p:spPr bwMode="auto">
          <a:xfrm>
            <a:off x="3114676" y="2730500"/>
            <a:ext cx="4929187"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7"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7467600" y="2281238"/>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0"/>
          <p:cNvSpPr txBox="1">
            <a:spLocks noChangeArrowheads="1"/>
          </p:cNvSpPr>
          <p:nvPr/>
        </p:nvSpPr>
        <p:spPr bwMode="auto">
          <a:xfrm>
            <a:off x="7688262" y="2846389"/>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02</a:t>
            </a:r>
          </a:p>
        </p:txBody>
      </p:sp>
      <p:sp>
        <p:nvSpPr>
          <p:cNvPr id="9" name="圆角矩形 12"/>
          <p:cNvSpPr>
            <a:spLocks noChangeArrowheads="1"/>
          </p:cNvSpPr>
          <p:nvPr/>
        </p:nvSpPr>
        <p:spPr bwMode="auto">
          <a:xfrm>
            <a:off x="2667000" y="4002089"/>
            <a:ext cx="4929188" cy="642937"/>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Calibri" panose="020F0502020204030204" pitchFamily="34" charset="0"/>
            </a:endParaRPr>
          </a:p>
        </p:txBody>
      </p:sp>
      <p:pic>
        <p:nvPicPr>
          <p:cNvPr id="10"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6935788" y="3567113"/>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Box 14"/>
          <p:cNvSpPr txBox="1">
            <a:spLocks noChangeArrowheads="1"/>
          </p:cNvSpPr>
          <p:nvPr/>
        </p:nvSpPr>
        <p:spPr bwMode="auto">
          <a:xfrm>
            <a:off x="7156451" y="4117975"/>
            <a:ext cx="7493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03</a:t>
            </a:r>
          </a:p>
        </p:txBody>
      </p:sp>
      <p:sp>
        <p:nvSpPr>
          <p:cNvPr id="12" name="内容占位符 2"/>
          <p:cNvSpPr txBox="1">
            <a:spLocks/>
          </p:cNvSpPr>
          <p:nvPr/>
        </p:nvSpPr>
        <p:spPr>
          <a:xfrm>
            <a:off x="3695701" y="1511300"/>
            <a:ext cx="4745036" cy="571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1">
              <a:buNone/>
            </a:pPr>
            <a:r>
              <a:rPr lang="ar-EG" altLang="zh-CN"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يتراجع عن قراره أكثر من مرة</a:t>
            </a:r>
            <a:endParaRPr lang="zh-CN" altLang="en-US"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3" name="内容占位符 2"/>
          <p:cNvSpPr txBox="1">
            <a:spLocks noChangeArrowheads="1"/>
          </p:cNvSpPr>
          <p:nvPr/>
        </p:nvSpPr>
        <p:spPr bwMode="auto">
          <a:xfrm>
            <a:off x="3144838" y="2725738"/>
            <a:ext cx="4799013"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خدوم </a:t>
            </a: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يعمل </a:t>
            </a:r>
            <a:r>
              <a:rPr lang="ar-EG" altLang="zh-CN" sz="24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بإخلاص</a:t>
            </a: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 ويعشق الاختفاء</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内容占位符 2"/>
          <p:cNvSpPr txBox="1">
            <a:spLocks noChangeArrowheads="1"/>
          </p:cNvSpPr>
          <p:nvPr/>
        </p:nvSpPr>
        <p:spPr bwMode="auto">
          <a:xfrm>
            <a:off x="2667000" y="4021138"/>
            <a:ext cx="480695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يسند </a:t>
            </a: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ويحيل على آراء الآخرين </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5" name="Rectangle 14"/>
          <p:cNvSpPr/>
          <p:nvPr/>
        </p:nvSpPr>
        <p:spPr>
          <a:xfrm>
            <a:off x="6935788" y="304800"/>
            <a:ext cx="2208212" cy="685800"/>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3200" b="1" dirty="0" smtClean="0">
                <a:latin typeface="Simplified Arabic" pitchFamily="18" charset="-78"/>
                <a:cs typeface="Simplified Arabic" pitchFamily="18" charset="-78"/>
              </a:rPr>
              <a:t>خصائه</a:t>
            </a:r>
            <a:endParaRPr lang="ar-EG" sz="3200" b="1" dirty="0">
              <a:latin typeface="Simplified Arabic" pitchFamily="18" charset="-78"/>
              <a:cs typeface="Simplified Arabic" pitchFamily="18" charset="-78"/>
            </a:endParaRPr>
          </a:p>
        </p:txBody>
      </p:sp>
      <p:sp>
        <p:nvSpPr>
          <p:cNvPr id="16" name="Rectangle 15"/>
          <p:cNvSpPr/>
          <p:nvPr/>
        </p:nvSpPr>
        <p:spPr>
          <a:xfrm>
            <a:off x="6934200" y="5029200"/>
            <a:ext cx="2208212" cy="685800"/>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3200" b="1" dirty="0" smtClean="0">
                <a:latin typeface="Simplified Arabic" pitchFamily="18" charset="-78"/>
                <a:cs typeface="Simplified Arabic" pitchFamily="18" charset="-78"/>
              </a:rPr>
              <a:t>لغته</a:t>
            </a:r>
            <a:endParaRPr lang="ar-EG" sz="3200" b="1" dirty="0">
              <a:latin typeface="Simplified Arabic" pitchFamily="18" charset="-78"/>
              <a:cs typeface="Simplified Arabic" pitchFamily="18" charset="-78"/>
            </a:endParaRPr>
          </a:p>
        </p:txBody>
      </p:sp>
      <p:sp>
        <p:nvSpPr>
          <p:cNvPr id="17" name="Rectangle 16"/>
          <p:cNvSpPr/>
          <p:nvPr/>
        </p:nvSpPr>
        <p:spPr>
          <a:xfrm>
            <a:off x="2667000" y="6019800"/>
            <a:ext cx="3757759" cy="523220"/>
          </a:xfrm>
          <a:prstGeom prst="rect">
            <a:avLst/>
          </a:prstGeom>
        </p:spPr>
        <p:style>
          <a:lnRef idx="3">
            <a:schemeClr val="lt1"/>
          </a:lnRef>
          <a:fillRef idx="1">
            <a:schemeClr val="accent5"/>
          </a:fillRef>
          <a:effectRef idx="1">
            <a:schemeClr val="accent5"/>
          </a:effectRef>
          <a:fontRef idx="minor">
            <a:schemeClr val="lt1"/>
          </a:fontRef>
        </p:style>
        <p:txBody>
          <a:bodyPr wrap="none">
            <a:spAutoFit/>
          </a:bodyPr>
          <a:lstStyle/>
          <a:p>
            <a:pPr algn="r" rtl="1"/>
            <a:r>
              <a:rPr lang="ar-EG" sz="2800" b="1" dirty="0">
                <a:solidFill>
                  <a:schemeClr val="tx2"/>
                </a:solidFill>
              </a:rPr>
              <a:t>أنت، رأيك، ساعدني، ماذا تقول</a:t>
            </a:r>
          </a:p>
        </p:txBody>
      </p:sp>
    </p:spTree>
    <p:extLst>
      <p:ext uri="{BB962C8B-B14F-4D97-AF65-F5344CB8AC3E}">
        <p14:creationId xmlns:p14="http://schemas.microsoft.com/office/powerpoint/2010/main" xmlns="" val="202794805"/>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childTnLst>
                          </p:cTn>
                        </p:par>
                        <p:par>
                          <p:cTn id="11" fill="hold">
                            <p:stCondLst>
                              <p:cond delay="2000"/>
                            </p:stCondLst>
                            <p:childTnLst>
                              <p:par>
                                <p:cTn id="12" presetID="16" presetClass="entr" presetSubtype="21"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par>
                          <p:cTn id="15" fill="hold">
                            <p:stCondLst>
                              <p:cond delay="25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heel(1)">
                                      <p:cBhvr>
                                        <p:cTn id="26" dur="2000"/>
                                        <p:tgtEl>
                                          <p:spTgt spid="8"/>
                                        </p:tgtEl>
                                      </p:cBhvr>
                                    </p:animEffect>
                                  </p:childTnLst>
                                </p:cTn>
                              </p:par>
                            </p:childTnLst>
                          </p:cTn>
                        </p:par>
                        <p:par>
                          <p:cTn id="27" fill="hold">
                            <p:stCondLst>
                              <p:cond delay="2000"/>
                            </p:stCondLst>
                            <p:childTnLst>
                              <p:par>
                                <p:cTn id="28" presetID="16" presetClass="entr" presetSubtype="21"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childTnLst>
                          </p:cTn>
                        </p:par>
                        <p:par>
                          <p:cTn id="31" fill="hold">
                            <p:stCondLst>
                              <p:cond delay="2500"/>
                            </p:stCondLst>
                            <p:childTnLst>
                              <p:par>
                                <p:cTn id="32" presetID="16" presetClass="entr" presetSubtype="21"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heel(1)">
                                      <p:cBhvr>
                                        <p:cTn id="39" dur="2000"/>
                                        <p:tgtEl>
                                          <p:spTgt spid="10"/>
                                        </p:tgtEl>
                                      </p:cBhvr>
                                    </p:animEffect>
                                  </p:childTnLst>
                                </p:cTn>
                              </p:par>
                              <p:par>
                                <p:cTn id="40" presetID="21" presetClass="entr" presetSubtype="1"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heel(1)">
                                      <p:cBhvr>
                                        <p:cTn id="42" dur="2000"/>
                                        <p:tgtEl>
                                          <p:spTgt spid="11"/>
                                        </p:tgtEl>
                                      </p:cBhvr>
                                    </p:animEffect>
                                  </p:childTnLst>
                                </p:cTn>
                              </p:par>
                            </p:childTnLst>
                          </p:cTn>
                        </p:par>
                        <p:par>
                          <p:cTn id="43" fill="hold">
                            <p:stCondLst>
                              <p:cond delay="2000"/>
                            </p:stCondLst>
                            <p:childTnLst>
                              <p:par>
                                <p:cTn id="44" presetID="16" presetClass="entr" presetSubtype="21" fill="hold" grpId="0" nodeType="after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arn(inVertical)">
                                      <p:cBhvr>
                                        <p:cTn id="46" dur="500"/>
                                        <p:tgtEl>
                                          <p:spTgt spid="9"/>
                                        </p:tgtEl>
                                      </p:cBhvr>
                                    </p:animEffect>
                                  </p:childTnLst>
                                </p:cTn>
                              </p:par>
                            </p:childTnLst>
                          </p:cTn>
                        </p:par>
                        <p:par>
                          <p:cTn id="47" fill="hold">
                            <p:stCondLst>
                              <p:cond delay="2500"/>
                            </p:stCondLst>
                            <p:childTnLst>
                              <p:par>
                                <p:cTn id="48" presetID="16" presetClass="entr" presetSubtype="21"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arn(inVertical)">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ipe(down)">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animBg="1"/>
      <p:bldP spid="8" grpId="0"/>
      <p:bldP spid="9" grpId="0" animBg="1"/>
      <p:bldP spid="11" grpId="0"/>
      <p:bldP spid="12" grpId="0"/>
      <p:bldP spid="13" grpId="0"/>
      <p:bldP spid="14" grpId="0"/>
      <p:bldP spid="1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905000" y="1905000"/>
            <a:ext cx="5105400" cy="2438400"/>
          </a:xfrm>
          <a:prstGeom prst="horizontalScroll">
            <a:avLst/>
          </a:prstGeom>
        </p:spPr>
        <p:style>
          <a:lnRef idx="3">
            <a:schemeClr val="lt1"/>
          </a:lnRef>
          <a:fillRef idx="1">
            <a:schemeClr val="accent5"/>
          </a:fillRef>
          <a:effectRef idx="1">
            <a:schemeClr val="accent5"/>
          </a:effectRef>
          <a:fontRef idx="minor">
            <a:schemeClr val="lt1"/>
          </a:fontRef>
        </p:style>
        <p:txBody>
          <a:bodyPr rtlCol="1" anchor="ctr"/>
          <a:lstStyle/>
          <a:p>
            <a:pPr algn="ctr" rtl="1"/>
            <a:r>
              <a:rPr lang="ar-EG" sz="3600" b="1" dirty="0">
                <a:latin typeface="Simplified Arabic" pitchFamily="18" charset="-78"/>
                <a:cs typeface="Simplified Arabic" pitchFamily="18" charset="-78"/>
              </a:rPr>
              <a:t>الإجمال والتفصيل</a:t>
            </a:r>
          </a:p>
        </p:txBody>
      </p:sp>
    </p:spTree>
    <p:extLst>
      <p:ext uri="{BB962C8B-B14F-4D97-AF65-F5344CB8AC3E}">
        <p14:creationId xmlns:p14="http://schemas.microsoft.com/office/powerpoint/2010/main" xmlns="" val="2092871226"/>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圆角矩形 4"/>
          <p:cNvSpPr>
            <a:spLocks noChangeArrowheads="1"/>
          </p:cNvSpPr>
          <p:nvPr/>
        </p:nvSpPr>
        <p:spPr bwMode="auto">
          <a:xfrm>
            <a:off x="381001" y="3124200"/>
            <a:ext cx="8243888" cy="1647826"/>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2" name="内容占位符 2"/>
          <p:cNvSpPr txBox="1">
            <a:spLocks/>
          </p:cNvSpPr>
          <p:nvPr/>
        </p:nvSpPr>
        <p:spPr>
          <a:xfrm>
            <a:off x="381000" y="3238500"/>
            <a:ext cx="8059737" cy="5715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1">
              <a:buNone/>
            </a:pPr>
            <a:r>
              <a:rPr lang="ar-EG" altLang="zh-CN" sz="28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يفضل رؤية الصورة الكلية (الإطار العام) مفكر </a:t>
            </a:r>
            <a:r>
              <a:rPr lang="ar-EG" altLang="zh-CN" sz="2800" b="1" dirty="0" smtClean="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استدلالي</a:t>
            </a:r>
          </a:p>
          <a:p>
            <a:pPr marL="0" indent="0" algn="ctr" rtl="1">
              <a:buNone/>
            </a:pPr>
            <a:r>
              <a:rPr lang="ar-EG" altLang="zh-CN" sz="2800" b="1" dirty="0" smtClean="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ar-EG" altLang="zh-CN" sz="28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هات الفكرة العامة واترك الباقي علي“ يتعرف على الأحكام التفصيلية من المفاهيم الكلية </a:t>
            </a:r>
            <a:endParaRPr lang="zh-CN" altLang="en-US" sz="28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5" name="Rectangle 14"/>
          <p:cNvSpPr/>
          <p:nvPr/>
        </p:nvSpPr>
        <p:spPr>
          <a:xfrm>
            <a:off x="6935788" y="2184400"/>
            <a:ext cx="2208212" cy="685800"/>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3200" b="1" dirty="0" smtClean="0">
                <a:latin typeface="Simplified Arabic" pitchFamily="18" charset="-78"/>
                <a:cs typeface="Simplified Arabic" pitchFamily="18" charset="-78"/>
              </a:rPr>
              <a:t>خصائه</a:t>
            </a:r>
            <a:endParaRPr lang="ar-EG" sz="3200" b="1" dirty="0">
              <a:latin typeface="Simplified Arabic" pitchFamily="18" charset="-78"/>
              <a:cs typeface="Simplified Arabic" pitchFamily="18" charset="-78"/>
            </a:endParaRPr>
          </a:p>
        </p:txBody>
      </p:sp>
      <p:sp>
        <p:nvSpPr>
          <p:cNvPr id="16" name="Rectangle 15"/>
          <p:cNvSpPr/>
          <p:nvPr/>
        </p:nvSpPr>
        <p:spPr>
          <a:xfrm>
            <a:off x="6934200" y="5029200"/>
            <a:ext cx="2208212" cy="685800"/>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3200" b="1" dirty="0" smtClean="0">
                <a:latin typeface="Simplified Arabic" pitchFamily="18" charset="-78"/>
                <a:cs typeface="Simplified Arabic" pitchFamily="18" charset="-78"/>
              </a:rPr>
              <a:t>لغته</a:t>
            </a:r>
            <a:endParaRPr lang="ar-EG" sz="3200" b="1" dirty="0">
              <a:latin typeface="Simplified Arabic" pitchFamily="18" charset="-78"/>
              <a:cs typeface="Simplified Arabic" pitchFamily="18" charset="-78"/>
            </a:endParaRPr>
          </a:p>
        </p:txBody>
      </p:sp>
      <p:sp>
        <p:nvSpPr>
          <p:cNvPr id="17" name="Rectangle 16"/>
          <p:cNvSpPr/>
          <p:nvPr/>
        </p:nvSpPr>
        <p:spPr>
          <a:xfrm>
            <a:off x="1726182" y="6019800"/>
            <a:ext cx="5817618" cy="523220"/>
          </a:xfrm>
          <a:prstGeom prst="rect">
            <a:avLst/>
          </a:prstGeom>
        </p:spPr>
        <p:style>
          <a:lnRef idx="3">
            <a:schemeClr val="lt1"/>
          </a:lnRef>
          <a:fillRef idx="1">
            <a:schemeClr val="accent5"/>
          </a:fillRef>
          <a:effectRef idx="1">
            <a:schemeClr val="accent5"/>
          </a:effectRef>
          <a:fontRef idx="minor">
            <a:schemeClr val="lt1"/>
          </a:fontRef>
        </p:style>
        <p:txBody>
          <a:bodyPr wrap="none">
            <a:spAutoFit/>
          </a:bodyPr>
          <a:lstStyle/>
          <a:p>
            <a:pPr algn="r" rtl="1"/>
            <a:r>
              <a:rPr lang="ar-EG" sz="2800" b="1" dirty="0">
                <a:solidFill>
                  <a:schemeClr val="tx2"/>
                </a:solidFill>
              </a:rPr>
              <a:t>إجمالا، عموما، الصورة الكلية، المفاهيم، المبادئ</a:t>
            </a:r>
          </a:p>
        </p:txBody>
      </p:sp>
      <p:sp>
        <p:nvSpPr>
          <p:cNvPr id="18" name="Wave 17"/>
          <p:cNvSpPr/>
          <p:nvPr/>
        </p:nvSpPr>
        <p:spPr>
          <a:xfrm>
            <a:off x="2743200" y="304800"/>
            <a:ext cx="36576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smtClean="0">
                <a:latin typeface="Sakkal Majalla" pitchFamily="2" charset="-78"/>
                <a:cs typeface="Sakkal Majalla" pitchFamily="2" charset="-78"/>
              </a:rPr>
              <a:t>الإجمالي </a:t>
            </a:r>
            <a:endParaRPr lang="ar-EG" sz="3600" b="1" dirty="0">
              <a:latin typeface="Sakkal Majalla" pitchFamily="2" charset="-78"/>
              <a:cs typeface="Sakkal Majalla" pitchFamily="2" charset="-78"/>
            </a:endParaRPr>
          </a:p>
        </p:txBody>
      </p:sp>
    </p:spTree>
    <p:extLst>
      <p:ext uri="{BB962C8B-B14F-4D97-AF65-F5344CB8AC3E}">
        <p14:creationId xmlns:p14="http://schemas.microsoft.com/office/powerpoint/2010/main" xmlns="" val="3063611301"/>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down)">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2590800" y="609600"/>
            <a:ext cx="4038600" cy="762000"/>
          </a:xfrm>
          <a:prstGeom prst="round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SA" sz="3600" b="1" dirty="0">
                <a:latin typeface="Sakkal Majalla" pitchFamily="2" charset="-78"/>
                <a:cs typeface="Sakkal Majalla" pitchFamily="2" charset="-78"/>
              </a:rPr>
              <a:t>معنى العقل </a:t>
            </a:r>
            <a:endParaRPr lang="ar-EG" sz="3600" dirty="0">
              <a:latin typeface="Sakkal Majalla" pitchFamily="2" charset="-78"/>
              <a:cs typeface="Sakkal Majalla" pitchFamily="2" charset="-78"/>
            </a:endParaRPr>
          </a:p>
        </p:txBody>
      </p:sp>
      <p:sp>
        <p:nvSpPr>
          <p:cNvPr id="5" name="AutoShape 1"/>
          <p:cNvSpPr>
            <a:spLocks noChangeArrowheads="1"/>
          </p:cNvSpPr>
          <p:nvPr/>
        </p:nvSpPr>
        <p:spPr bwMode="auto">
          <a:xfrm>
            <a:off x="1757145" y="2105502"/>
            <a:ext cx="5832612" cy="815126"/>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العقل جوهر بسيط مدرك للأشياء بحقائقها</a:t>
            </a:r>
            <a:endParaRPr lang="en-US" sz="2800" b="1" dirty="0">
              <a:solidFill>
                <a:srgbClr val="FFFFFF"/>
              </a:solidFill>
              <a:latin typeface="Simplified Arabic" pitchFamily="18" charset="-78"/>
              <a:cs typeface="Simplified Arabic" pitchFamily="18" charset="-78"/>
            </a:endParaRPr>
          </a:p>
        </p:txBody>
      </p:sp>
      <p:sp>
        <p:nvSpPr>
          <p:cNvPr id="6" name="AutoShape 2"/>
          <p:cNvSpPr>
            <a:spLocks noChangeArrowheads="1"/>
          </p:cNvSpPr>
          <p:nvPr/>
        </p:nvSpPr>
        <p:spPr bwMode="auto">
          <a:xfrm>
            <a:off x="1757145" y="3309468"/>
            <a:ext cx="5835493" cy="797844"/>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قوة النفس التي بها يحصل تصور المعاني، وتأليف القضايا والأقيسة</a:t>
            </a:r>
            <a:endParaRPr lang="en-US" sz="2800" b="1" dirty="0">
              <a:solidFill>
                <a:srgbClr val="FFFFFF"/>
              </a:solidFill>
              <a:latin typeface="Simplified Arabic" pitchFamily="18" charset="-78"/>
              <a:cs typeface="Simplified Arabic" pitchFamily="18" charset="-78"/>
            </a:endParaRPr>
          </a:p>
        </p:txBody>
      </p:sp>
      <p:sp>
        <p:nvSpPr>
          <p:cNvPr id="7" name="AutoShape 3"/>
          <p:cNvSpPr>
            <a:spLocks noChangeArrowheads="1"/>
          </p:cNvSpPr>
          <p:nvPr/>
        </p:nvSpPr>
        <p:spPr bwMode="auto">
          <a:xfrm>
            <a:off x="1757145" y="4532157"/>
            <a:ext cx="5835493" cy="81944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العقل هو "قوة الإصابة في الحكم</a:t>
            </a:r>
            <a:r>
              <a:rPr lang="ar-EG" sz="2800" b="1" dirty="0" smtClean="0">
                <a:solidFill>
                  <a:srgbClr val="FFFFFF"/>
                </a:solidFill>
                <a:latin typeface="Simplified Arabic" pitchFamily="18" charset="-78"/>
                <a:cs typeface="Simplified Arabic" pitchFamily="18" charset="-78"/>
              </a:rPr>
              <a:t>"</a:t>
            </a:r>
            <a:endParaRPr lang="en-US" sz="1996" dirty="0">
              <a:solidFill>
                <a:srgbClr val="FFFFFF"/>
              </a:solidFill>
            </a:endParaRPr>
          </a:p>
        </p:txBody>
      </p:sp>
      <p:sp>
        <p:nvSpPr>
          <p:cNvPr id="8" name="AutoShape 5"/>
          <p:cNvSpPr>
            <a:spLocks noChangeArrowheads="1"/>
          </p:cNvSpPr>
          <p:nvPr/>
        </p:nvSpPr>
        <p:spPr bwMode="auto">
          <a:xfrm>
            <a:off x="7930593" y="2099741"/>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1</a:t>
            </a:r>
            <a:endParaRPr lang="en-US" sz="2800" b="1" dirty="0">
              <a:solidFill>
                <a:srgbClr val="FFFFFF"/>
              </a:solidFill>
              <a:latin typeface="Simplified Arabic" pitchFamily="18" charset="-78"/>
              <a:cs typeface="Simplified Arabic" pitchFamily="18" charset="-78"/>
            </a:endParaRPr>
          </a:p>
        </p:txBody>
      </p:sp>
      <p:sp>
        <p:nvSpPr>
          <p:cNvPr id="9" name="AutoShape 6"/>
          <p:cNvSpPr>
            <a:spLocks noChangeArrowheads="1"/>
          </p:cNvSpPr>
          <p:nvPr/>
        </p:nvSpPr>
        <p:spPr bwMode="auto">
          <a:xfrm>
            <a:off x="7930593" y="3320989"/>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2</a:t>
            </a:r>
            <a:endParaRPr lang="en-US" sz="2800" b="1" dirty="0">
              <a:solidFill>
                <a:srgbClr val="FFFFFF"/>
              </a:solidFill>
              <a:latin typeface="Simplified Arabic" pitchFamily="18" charset="-78"/>
              <a:cs typeface="Simplified Arabic" pitchFamily="18" charset="-78"/>
            </a:endParaRPr>
          </a:p>
        </p:txBody>
      </p:sp>
      <p:sp>
        <p:nvSpPr>
          <p:cNvPr id="10" name="AutoShape 7"/>
          <p:cNvSpPr>
            <a:spLocks noChangeArrowheads="1"/>
          </p:cNvSpPr>
          <p:nvPr/>
        </p:nvSpPr>
        <p:spPr bwMode="auto">
          <a:xfrm>
            <a:off x="7930593" y="4546558"/>
            <a:ext cx="832407" cy="822326"/>
          </a:xfrm>
          <a:prstGeom prst="roundRect">
            <a:avLst>
              <a:gd name="adj" fmla="val 16667"/>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3</a:t>
            </a:r>
            <a:endParaRPr lang="en-US" sz="2800" b="1" dirty="0">
              <a:solidFill>
                <a:srgbClr val="FFFFFF"/>
              </a:solidFill>
              <a:latin typeface="Simplified Arabic" pitchFamily="18" charset="-78"/>
              <a:cs typeface="Simplified Arabic" pitchFamily="18" charset="-78"/>
            </a:endParaRPr>
          </a:p>
        </p:txBody>
      </p:sp>
      <p:pic>
        <p:nvPicPr>
          <p:cNvPr id="12" name="Picture 2" descr="http://www.alphanews1.com/upload/images/1328730353530141.jpg"/>
          <p:cNvPicPr>
            <a:picLocks noChangeAspect="1" noChangeArrowheads="1"/>
          </p:cNvPicPr>
          <p:nvPr/>
        </p:nvPicPr>
        <p:blipFill>
          <a:blip r:embed="rId3">
            <a:clrChange>
              <a:clrFrom>
                <a:srgbClr val="03001C"/>
              </a:clrFrom>
              <a:clrTo>
                <a:srgbClr val="03001C">
                  <a:alpha val="0"/>
                </a:srgbClr>
              </a:clrTo>
            </a:clrChange>
            <a:extLst>
              <a:ext uri="{28A0092B-C50C-407E-A947-70E740481C1C}">
                <a14:useLocalDpi xmlns:a14="http://schemas.microsoft.com/office/drawing/2010/main" xmlns="" val="0"/>
              </a:ext>
            </a:extLst>
          </a:blip>
          <a:srcRect/>
          <a:stretch>
            <a:fillRect/>
          </a:stretch>
        </p:blipFill>
        <p:spPr bwMode="auto">
          <a:xfrm>
            <a:off x="-152400" y="4941880"/>
            <a:ext cx="2438400" cy="20891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42288134"/>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圆角矩形 4"/>
          <p:cNvSpPr>
            <a:spLocks noChangeArrowheads="1"/>
          </p:cNvSpPr>
          <p:nvPr/>
        </p:nvSpPr>
        <p:spPr bwMode="auto">
          <a:xfrm>
            <a:off x="381001" y="3124200"/>
            <a:ext cx="8243888" cy="1647826"/>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2" name="内容占位符 2"/>
          <p:cNvSpPr txBox="1">
            <a:spLocks/>
          </p:cNvSpPr>
          <p:nvPr/>
        </p:nvSpPr>
        <p:spPr>
          <a:xfrm>
            <a:off x="381000" y="3238500"/>
            <a:ext cx="8059737" cy="153352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1">
              <a:buNone/>
            </a:pPr>
            <a:r>
              <a:rPr lang="ar-EG" altLang="zh-CN" sz="28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يفضلون ترتيب المعلومات بشكل وحدات صغيرة مفكر استحثاثي ” وماذا بعد“ ” طيب وبعدين..؟“ لديه قدرة على إيجاد معنى علاقة بين الوحدات الصغيرة</a:t>
            </a:r>
            <a:endParaRPr lang="zh-CN" altLang="en-US" sz="28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5" name="Rectangle 14"/>
          <p:cNvSpPr/>
          <p:nvPr/>
        </p:nvSpPr>
        <p:spPr>
          <a:xfrm>
            <a:off x="6935788" y="2184400"/>
            <a:ext cx="2208212" cy="685800"/>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3200" b="1" dirty="0" smtClean="0">
                <a:latin typeface="Simplified Arabic" pitchFamily="18" charset="-78"/>
                <a:cs typeface="Simplified Arabic" pitchFamily="18" charset="-78"/>
              </a:rPr>
              <a:t>خصائه</a:t>
            </a:r>
            <a:endParaRPr lang="ar-EG" sz="3200" b="1" dirty="0">
              <a:latin typeface="Simplified Arabic" pitchFamily="18" charset="-78"/>
              <a:cs typeface="Simplified Arabic" pitchFamily="18" charset="-78"/>
            </a:endParaRPr>
          </a:p>
        </p:txBody>
      </p:sp>
      <p:sp>
        <p:nvSpPr>
          <p:cNvPr id="16" name="Rectangle 15"/>
          <p:cNvSpPr/>
          <p:nvPr/>
        </p:nvSpPr>
        <p:spPr>
          <a:xfrm>
            <a:off x="6934200" y="5029200"/>
            <a:ext cx="2208212" cy="685800"/>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3200" b="1" dirty="0" smtClean="0">
                <a:latin typeface="Simplified Arabic" pitchFamily="18" charset="-78"/>
                <a:cs typeface="Simplified Arabic" pitchFamily="18" charset="-78"/>
              </a:rPr>
              <a:t>لغته</a:t>
            </a:r>
            <a:endParaRPr lang="ar-EG" sz="3200" b="1" dirty="0">
              <a:latin typeface="Simplified Arabic" pitchFamily="18" charset="-78"/>
              <a:cs typeface="Simplified Arabic" pitchFamily="18" charset="-78"/>
            </a:endParaRPr>
          </a:p>
        </p:txBody>
      </p:sp>
      <p:sp>
        <p:nvSpPr>
          <p:cNvPr id="17" name="Rectangle 16"/>
          <p:cNvSpPr/>
          <p:nvPr/>
        </p:nvSpPr>
        <p:spPr>
          <a:xfrm>
            <a:off x="2386790" y="6019800"/>
            <a:ext cx="4318810" cy="523220"/>
          </a:xfrm>
          <a:prstGeom prst="rect">
            <a:avLst/>
          </a:prstGeom>
        </p:spPr>
        <p:style>
          <a:lnRef idx="3">
            <a:schemeClr val="lt1"/>
          </a:lnRef>
          <a:fillRef idx="1">
            <a:schemeClr val="accent5"/>
          </a:fillRef>
          <a:effectRef idx="1">
            <a:schemeClr val="accent5"/>
          </a:effectRef>
          <a:fontRef idx="minor">
            <a:schemeClr val="lt1"/>
          </a:fontRef>
        </p:style>
        <p:txBody>
          <a:bodyPr wrap="none">
            <a:spAutoFit/>
          </a:bodyPr>
          <a:lstStyle/>
          <a:p>
            <a:pPr algn="r" rtl="1"/>
            <a:r>
              <a:rPr lang="ar-EG" sz="2800" b="1" dirty="0">
                <a:solidFill>
                  <a:schemeClr val="tx2"/>
                </a:solidFill>
              </a:rPr>
              <a:t>حبه حبه، بالتفصيل، النقاط المحددة </a:t>
            </a:r>
          </a:p>
        </p:txBody>
      </p:sp>
      <p:sp>
        <p:nvSpPr>
          <p:cNvPr id="18" name="Wave 17"/>
          <p:cNvSpPr/>
          <p:nvPr/>
        </p:nvSpPr>
        <p:spPr>
          <a:xfrm>
            <a:off x="2743200" y="304800"/>
            <a:ext cx="36576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التفصيلي </a:t>
            </a:r>
          </a:p>
        </p:txBody>
      </p:sp>
    </p:spTree>
    <p:extLst>
      <p:ext uri="{BB962C8B-B14F-4D97-AF65-F5344CB8AC3E}">
        <p14:creationId xmlns:p14="http://schemas.microsoft.com/office/powerpoint/2010/main" xmlns="" val="3603734671"/>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down)">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p:bldP spid="1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4" name="对角圆角矩形 5"/>
          <p:cNvSpPr>
            <a:spLocks/>
          </p:cNvSpPr>
          <p:nvPr/>
        </p:nvSpPr>
        <p:spPr bwMode="auto">
          <a:xfrm rot="10442041" flipH="1" flipV="1">
            <a:off x="1922556" y="2400950"/>
            <a:ext cx="4877060" cy="2375848"/>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0">
                <a:srgbClr val="00B0F0"/>
              </a:gs>
              <a:gs pos="100000">
                <a:srgbClr val="0070C0"/>
              </a:gs>
            </a:gsLst>
            <a:lin ang="18900000" scaled="1"/>
          </a:gradFill>
          <a:ln>
            <a:noFill/>
          </a:ln>
          <a:effectLst>
            <a:outerShdw dist="23000" dir="5400000" algn="ctr" rotWithShape="0">
              <a:srgbClr val="000000">
                <a:alpha val="32999"/>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6" name="Picture 3" descr="C:\TDDOWNLOAD\pencil.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16200000" flipH="1" flipV="1">
            <a:off x="6214532" y="1925550"/>
            <a:ext cx="781093"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内容占位符 2"/>
          <p:cNvSpPr txBox="1">
            <a:spLocks/>
          </p:cNvSpPr>
          <p:nvPr/>
        </p:nvSpPr>
        <p:spPr>
          <a:xfrm rot="21361315">
            <a:off x="1975170" y="2777738"/>
            <a:ext cx="4592277" cy="203641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endParaRPr lang="en-US" sz="700" b="1" dirty="0" smtClean="0">
              <a:solidFill>
                <a:schemeClr val="bg1"/>
              </a:solidFill>
            </a:endParaRPr>
          </a:p>
          <a:p>
            <a:pPr marL="0" indent="0" algn="ctr" rtl="1">
              <a:buNone/>
            </a:pPr>
            <a:r>
              <a:rPr lang="ar-EG" altLang="zh-CN" sz="4400" b="1" dirty="0">
                <a:solidFill>
                  <a:schemeClr val="bg1"/>
                </a:solidFill>
              </a:rPr>
              <a:t>الفروق الدماغية بين الانثى والذكر</a:t>
            </a:r>
            <a:endParaRPr lang="ar-EG" altLang="en-US" sz="4400" b="1" dirty="0">
              <a:solidFill>
                <a:schemeClr val="bg1"/>
              </a:solidFill>
            </a:endParaRPr>
          </a:p>
        </p:txBody>
      </p:sp>
    </p:spTree>
    <p:extLst>
      <p:ext uri="{BB962C8B-B14F-4D97-AF65-F5344CB8AC3E}">
        <p14:creationId xmlns:p14="http://schemas.microsoft.com/office/powerpoint/2010/main" xmlns="" val="1216987463"/>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80">
                                          <p:stCondLst>
                                            <p:cond delay="0"/>
                                          </p:stCondLst>
                                        </p:cTn>
                                        <p:tgtEl>
                                          <p:spTgt spid="6"/>
                                        </p:tgtEl>
                                      </p:cBhvr>
                                    </p:animEffect>
                                    <p:anim calcmode="lin" valueType="num">
                                      <p:cBhvr>
                                        <p:cTn id="2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0" dur="26">
                                          <p:stCondLst>
                                            <p:cond delay="650"/>
                                          </p:stCondLst>
                                        </p:cTn>
                                        <p:tgtEl>
                                          <p:spTgt spid="6"/>
                                        </p:tgtEl>
                                      </p:cBhvr>
                                      <p:to x="100000" y="60000"/>
                                    </p:animScale>
                                    <p:animScale>
                                      <p:cBhvr>
                                        <p:cTn id="31" dur="166" decel="50000">
                                          <p:stCondLst>
                                            <p:cond delay="676"/>
                                          </p:stCondLst>
                                        </p:cTn>
                                        <p:tgtEl>
                                          <p:spTgt spid="6"/>
                                        </p:tgtEl>
                                      </p:cBhvr>
                                      <p:to x="100000" y="100000"/>
                                    </p:animScale>
                                    <p:animScale>
                                      <p:cBhvr>
                                        <p:cTn id="32" dur="26">
                                          <p:stCondLst>
                                            <p:cond delay="1312"/>
                                          </p:stCondLst>
                                        </p:cTn>
                                        <p:tgtEl>
                                          <p:spTgt spid="6"/>
                                        </p:tgtEl>
                                      </p:cBhvr>
                                      <p:to x="100000" y="80000"/>
                                    </p:animScale>
                                    <p:animScale>
                                      <p:cBhvr>
                                        <p:cTn id="33" dur="166" decel="50000">
                                          <p:stCondLst>
                                            <p:cond delay="1338"/>
                                          </p:stCondLst>
                                        </p:cTn>
                                        <p:tgtEl>
                                          <p:spTgt spid="6"/>
                                        </p:tgtEl>
                                      </p:cBhvr>
                                      <p:to x="100000" y="100000"/>
                                    </p:animScale>
                                    <p:animScale>
                                      <p:cBhvr>
                                        <p:cTn id="34" dur="26">
                                          <p:stCondLst>
                                            <p:cond delay="1642"/>
                                          </p:stCondLst>
                                        </p:cTn>
                                        <p:tgtEl>
                                          <p:spTgt spid="6"/>
                                        </p:tgtEl>
                                      </p:cBhvr>
                                      <p:to x="100000" y="90000"/>
                                    </p:animScale>
                                    <p:animScale>
                                      <p:cBhvr>
                                        <p:cTn id="35" dur="166" decel="50000">
                                          <p:stCondLst>
                                            <p:cond delay="1668"/>
                                          </p:stCondLst>
                                        </p:cTn>
                                        <p:tgtEl>
                                          <p:spTgt spid="6"/>
                                        </p:tgtEl>
                                      </p:cBhvr>
                                      <p:to x="100000" y="100000"/>
                                    </p:animScale>
                                    <p:animScale>
                                      <p:cBhvr>
                                        <p:cTn id="36" dur="26">
                                          <p:stCondLst>
                                            <p:cond delay="1808"/>
                                          </p:stCondLst>
                                        </p:cTn>
                                        <p:tgtEl>
                                          <p:spTgt spid="6"/>
                                        </p:tgtEl>
                                      </p:cBhvr>
                                      <p:to x="100000" y="95000"/>
                                    </p:animScale>
                                    <p:animScale>
                                      <p:cBhvr>
                                        <p:cTn id="37" dur="166" decel="50000">
                                          <p:stCondLst>
                                            <p:cond delay="1834"/>
                                          </p:stCondLst>
                                        </p:cTn>
                                        <p:tgtEl>
                                          <p:spTgt spid="6"/>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down)">
                                      <p:cBhvr>
                                        <p:cTn id="41" dur="580">
                                          <p:stCondLst>
                                            <p:cond delay="0"/>
                                          </p:stCondLst>
                                        </p:cTn>
                                        <p:tgtEl>
                                          <p:spTgt spid="7"/>
                                        </p:tgtEl>
                                      </p:cBhvr>
                                    </p:animEffect>
                                    <p:anim calcmode="lin" valueType="num">
                                      <p:cBhvr>
                                        <p:cTn id="4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7" dur="26">
                                          <p:stCondLst>
                                            <p:cond delay="650"/>
                                          </p:stCondLst>
                                        </p:cTn>
                                        <p:tgtEl>
                                          <p:spTgt spid="7"/>
                                        </p:tgtEl>
                                      </p:cBhvr>
                                      <p:to x="100000" y="60000"/>
                                    </p:animScale>
                                    <p:animScale>
                                      <p:cBhvr>
                                        <p:cTn id="48" dur="166" decel="50000">
                                          <p:stCondLst>
                                            <p:cond delay="676"/>
                                          </p:stCondLst>
                                        </p:cTn>
                                        <p:tgtEl>
                                          <p:spTgt spid="7"/>
                                        </p:tgtEl>
                                      </p:cBhvr>
                                      <p:to x="100000" y="100000"/>
                                    </p:animScale>
                                    <p:animScale>
                                      <p:cBhvr>
                                        <p:cTn id="49" dur="26">
                                          <p:stCondLst>
                                            <p:cond delay="1312"/>
                                          </p:stCondLst>
                                        </p:cTn>
                                        <p:tgtEl>
                                          <p:spTgt spid="7"/>
                                        </p:tgtEl>
                                      </p:cBhvr>
                                      <p:to x="100000" y="80000"/>
                                    </p:animScale>
                                    <p:animScale>
                                      <p:cBhvr>
                                        <p:cTn id="50" dur="166" decel="50000">
                                          <p:stCondLst>
                                            <p:cond delay="1338"/>
                                          </p:stCondLst>
                                        </p:cTn>
                                        <p:tgtEl>
                                          <p:spTgt spid="7"/>
                                        </p:tgtEl>
                                      </p:cBhvr>
                                      <p:to x="100000" y="100000"/>
                                    </p:animScale>
                                    <p:animScale>
                                      <p:cBhvr>
                                        <p:cTn id="51" dur="26">
                                          <p:stCondLst>
                                            <p:cond delay="1642"/>
                                          </p:stCondLst>
                                        </p:cTn>
                                        <p:tgtEl>
                                          <p:spTgt spid="7"/>
                                        </p:tgtEl>
                                      </p:cBhvr>
                                      <p:to x="100000" y="90000"/>
                                    </p:animScale>
                                    <p:animScale>
                                      <p:cBhvr>
                                        <p:cTn id="52" dur="166" decel="50000">
                                          <p:stCondLst>
                                            <p:cond delay="1668"/>
                                          </p:stCondLst>
                                        </p:cTn>
                                        <p:tgtEl>
                                          <p:spTgt spid="7"/>
                                        </p:tgtEl>
                                      </p:cBhvr>
                                      <p:to x="100000" y="100000"/>
                                    </p:animScale>
                                    <p:animScale>
                                      <p:cBhvr>
                                        <p:cTn id="53" dur="26">
                                          <p:stCondLst>
                                            <p:cond delay="1808"/>
                                          </p:stCondLst>
                                        </p:cTn>
                                        <p:tgtEl>
                                          <p:spTgt spid="7"/>
                                        </p:tgtEl>
                                      </p:cBhvr>
                                      <p:to x="100000" y="95000"/>
                                    </p:animScale>
                                    <p:animScale>
                                      <p:cBhvr>
                                        <p:cTn id="54"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590800" y="304800"/>
            <a:ext cx="39624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تعدد المهام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smtClean="0"/>
              <a:t>*المرأه </a:t>
            </a:r>
            <a:r>
              <a:rPr lang="ar-EG" sz="2400" b="1" dirty="0"/>
              <a:t>– عمليات متعدده</a:t>
            </a:r>
          </a:p>
          <a:p>
            <a:pPr algn="justLow" rtl="1"/>
            <a:r>
              <a:rPr lang="ar-EG" sz="2400" b="1" dirty="0"/>
              <a:t>فقد صُمم مخ المرأه لتركيز في اكثر من شيء في وقت واحد فيمكنها متابعه التليفزيون والتكلم في </a:t>
            </a:r>
            <a:r>
              <a:rPr lang="ar-EG" sz="2400" b="1" dirty="0" smtClean="0"/>
              <a:t>التيليفون</a:t>
            </a:r>
            <a:br>
              <a:rPr lang="ar-EG" sz="2400" b="1" dirty="0" smtClean="0"/>
            </a:br>
            <a:r>
              <a:rPr lang="ar-EG" sz="2400" b="1" dirty="0" smtClean="0"/>
              <a:t>او </a:t>
            </a:r>
            <a:r>
              <a:rPr lang="ar-EG" sz="2400" b="1" dirty="0"/>
              <a:t>ممارسه اعمال المنزل في نفس الوقت</a:t>
            </a:r>
          </a:p>
          <a:p>
            <a:pPr algn="justLow" rtl="1"/>
            <a:endParaRPr lang="ar-EG" sz="2400" b="1" dirty="0" smtClean="0"/>
          </a:p>
          <a:p>
            <a:pPr algn="justLow" rtl="1"/>
            <a:endParaRPr lang="ar-EG" sz="1000" b="1" dirty="0"/>
          </a:p>
          <a:p>
            <a:pPr algn="justLow" rtl="1"/>
            <a:r>
              <a:rPr lang="ar-EG" sz="2400" b="1" dirty="0" smtClean="0"/>
              <a:t>*الرجل </a:t>
            </a:r>
            <a:r>
              <a:rPr lang="ar-EG" sz="2400" b="1" dirty="0"/>
              <a:t>– أُحادي العمليه</a:t>
            </a:r>
          </a:p>
          <a:p>
            <a:pPr algn="justLow" rtl="1"/>
            <a:r>
              <a:rPr lang="ar-EG" sz="2400" b="1" dirty="0"/>
              <a:t>صُمم عقل الرجل للتركيز في عمل واحد فقط فلايستطيع الرجل مثلا التحدث في التيليفون اثناء مشاهدة التيلفزيون</a:t>
            </a:r>
          </a:p>
        </p:txBody>
      </p:sp>
      <p:pic>
        <p:nvPicPr>
          <p:cNvPr id="49153"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57200" y="1905000"/>
            <a:ext cx="3962400" cy="441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58252916"/>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9153"/>
                                        </p:tgtEl>
                                        <p:attrNameLst>
                                          <p:attrName>style.visibility</p:attrName>
                                        </p:attrNameLst>
                                      </p:cBhvr>
                                      <p:to>
                                        <p:strVal val="visible"/>
                                      </p:to>
                                    </p:set>
                                    <p:animEffect transition="in" filter="barn(inVertical)">
                                      <p:cBhvr>
                                        <p:cTn id="7" dur="500"/>
                                        <p:tgtEl>
                                          <p:spTgt spid="49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590800" y="304800"/>
            <a:ext cx="39624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اللغه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a:t>من السهل علي المرأه تعلم لغات جديده ولكن من الصعب عليها ايجاد حلول للمشاكل, بعكس الرجل فمن الصعب عليه تعلم اللغات الجديده ولكن يمكنه ايجاد حل لمشكله ما بسهوله.. </a:t>
            </a:r>
            <a:r>
              <a:rPr lang="ar-EG" sz="2400" b="1" dirty="0" smtClean="0"/>
              <a:t/>
            </a:r>
            <a:br>
              <a:rPr lang="ar-EG" sz="2400" b="1" dirty="0" smtClean="0"/>
            </a:br>
            <a:r>
              <a:rPr lang="ar-EG" sz="2400" b="1" dirty="0" smtClean="0"/>
              <a:t>ولذلك </a:t>
            </a:r>
            <a:r>
              <a:rPr lang="ar-EG" sz="2400" b="1" dirty="0"/>
              <a:t>تكون الطفله الانثي اذكي من الطفل الذكر</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1905000"/>
            <a:ext cx="3810000" cy="441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79414998"/>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590800" y="304800"/>
            <a:ext cx="39624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المهارات التحليليه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a:t>يحتوي عقل الرجل علي مساحه كافيه للمهارات التحليليه, فاذا عرضت عليه خريطه يمكنه تحليل الخريطه وفهم المشكله وايجاد حل او خطه بديله لاعاده البناء بعكس المرأه فمن الصعب عليها ادراك التفاصيل الموجوده في الخريطه وهيا بالنسبه لها مجرد خطوط</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1905000"/>
            <a:ext cx="3733800" cy="441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31529317"/>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590800" y="304800"/>
            <a:ext cx="39624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قياده السيارات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a:t>تُستخدم المساحه التحليله في عقل الرجل اثناء القياده فيمكنه القياده مسرعا والتحكم في السياره والاتجاهات واذا قابله اي عائق يمكنه التفكير بسرعه وتفاديه اما المرأه فيلزمها الوقت لادراك وجود عائق علي الطريق والتفكير فيه ولكن بسبب عدم قدرة تركيز الرجل علي اكثر من شيئ في نفس الوقت فنجد انه يقوم بخفض صوت الراديو او اغلاقه للتركيز </a:t>
            </a:r>
            <a:r>
              <a:rPr lang="ar-EG" sz="2400" b="1" dirty="0" smtClean="0"/>
              <a:t/>
            </a:r>
            <a:br>
              <a:rPr lang="ar-EG" sz="2400" b="1" dirty="0" smtClean="0"/>
            </a:br>
            <a:r>
              <a:rPr lang="ar-EG" sz="2400" b="1" dirty="0" smtClean="0"/>
              <a:t>فيما </a:t>
            </a:r>
            <a:r>
              <a:rPr lang="ar-EG" sz="2400" b="1" dirty="0"/>
              <a:t>امامه</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95325" y="1905000"/>
            <a:ext cx="3790950" cy="441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59182785"/>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590800" y="304800"/>
            <a:ext cx="39624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الكذب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a:t>يفشل الرجل في الكذب علي المرأه </a:t>
            </a:r>
            <a:r>
              <a:rPr lang="ar-EG" sz="2400" b="1" dirty="0" smtClean="0"/>
              <a:t/>
            </a:r>
            <a:br>
              <a:rPr lang="ar-EG" sz="2400" b="1" dirty="0" smtClean="0"/>
            </a:br>
            <a:r>
              <a:rPr lang="ar-EG" sz="2400" b="1" dirty="0" smtClean="0"/>
              <a:t>اذا </a:t>
            </a:r>
            <a:r>
              <a:rPr lang="ar-EG" sz="2400" b="1" dirty="0"/>
              <a:t>كانت امامه لان عقل المرأه يمكنه ملاحظه 70% من تعابير الوجه , 20% من لغه الجسد , 10 % من حركة الشفاه بعكس الرجل فهو لا يمتلك تلك الهبه ويمكن للمرأه ان تكذب عليه بسهوله وهيا امامه</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1940" y="1905000"/>
            <a:ext cx="4061460" cy="441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58386344"/>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590800" y="304800"/>
            <a:ext cx="39624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حل المشاكل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justLow" rtl="1">
              <a:buFont typeface="Wingdings" pitchFamily="2" charset="2"/>
              <a:buChar char="v"/>
            </a:pPr>
            <a:r>
              <a:rPr lang="ar-EG" sz="2400" b="1" dirty="0"/>
              <a:t>عند مواجهة الرجل للعديد من المشاكل يقوم عقله تلقائيا بتصنيف المشاكل وفصل كل مشكله ثم يبدء في التفكير في حلول لكل مشكله علي حده</a:t>
            </a:r>
          </a:p>
          <a:p>
            <a:pPr marL="342900" indent="-342900" algn="justLow" rtl="1">
              <a:buFont typeface="Wingdings" pitchFamily="2" charset="2"/>
              <a:buChar char="v"/>
            </a:pPr>
            <a:r>
              <a:rPr lang="ar-EG" sz="2400" b="1" dirty="0"/>
              <a:t>بعكس المرأه فلا يستطيع عقلها تصنيف المشكله وغالبا ماتلجأ لمساعدة الاخرين وتحتاج دائما الي من يسمعها وبمجرد البوح عن مكنونتها يخف عنها حمل المشاكل بغض النظر عن اذا وجدت حل لها او لا</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85800" y="1905000"/>
            <a:ext cx="3810000" cy="426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17906412"/>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arn(inVertical)">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590800" y="304800"/>
            <a:ext cx="39624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مالذي يريده الرجل والمرأه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justLow" rtl="1">
              <a:buFont typeface="Wingdings" pitchFamily="2" charset="2"/>
              <a:buChar char="v"/>
            </a:pPr>
            <a:r>
              <a:rPr lang="ar-EG" sz="2400" b="1" dirty="0"/>
              <a:t>غالبا مايريد الرجل المال والمنصب والنجاح وايجاد حلول للمشاكل</a:t>
            </a:r>
          </a:p>
          <a:p>
            <a:pPr marL="342900" indent="-342900" algn="justLow" rtl="1">
              <a:buFont typeface="Wingdings" pitchFamily="2" charset="2"/>
              <a:buChar char="v"/>
            </a:pPr>
            <a:r>
              <a:rPr lang="ar-EG" sz="2400" b="1" dirty="0"/>
              <a:t>بينما تريد المرأه الحب والعلاقات الاجتماعيه والاسريه الناجحه</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1889760"/>
            <a:ext cx="3706178" cy="441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11937521"/>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arn(inVertical)">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590800" y="304800"/>
            <a:ext cx="39624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smtClean="0">
                <a:latin typeface="Sakkal Majalla" pitchFamily="2" charset="-78"/>
                <a:cs typeface="Sakkal Majalla" pitchFamily="2" charset="-78"/>
              </a:rPr>
              <a:t>الاستياء</a:t>
            </a:r>
            <a:endParaRPr lang="ar-EG" sz="3600" b="1" dirty="0">
              <a:latin typeface="Sakkal Majalla" pitchFamily="2" charset="-78"/>
              <a:cs typeface="Sakkal Majalla" pitchFamily="2" charset="-78"/>
            </a:endParaRP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a:t>اذا لم تشعر المرأه بالسعاده في علاقاتها فلا تستطيع التركيز في عملها.. واذا لم يكن الرجل سعيد في عمله فلا يسطيع التركيز في العلاقات الخارجيه</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85800" y="1905000"/>
            <a:ext cx="3505200" cy="44196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4425164"/>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arn(inVertical)">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2590800" y="609600"/>
            <a:ext cx="4038600" cy="762000"/>
          </a:xfrm>
          <a:prstGeom prst="round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SA" sz="3600" b="1" dirty="0">
                <a:latin typeface="Sakkal Majalla" pitchFamily="2" charset="-78"/>
                <a:cs typeface="Sakkal Majalla" pitchFamily="2" charset="-78"/>
              </a:rPr>
              <a:t>معنى العقل </a:t>
            </a:r>
            <a:endParaRPr lang="ar-EG" sz="3600" dirty="0">
              <a:latin typeface="Sakkal Majalla" pitchFamily="2" charset="-78"/>
              <a:cs typeface="Sakkal Majalla" pitchFamily="2" charset="-78"/>
            </a:endParaRPr>
          </a:p>
        </p:txBody>
      </p:sp>
      <p:sp>
        <p:nvSpPr>
          <p:cNvPr id="5" name="AutoShape 1"/>
          <p:cNvSpPr>
            <a:spLocks noChangeArrowheads="1"/>
          </p:cNvSpPr>
          <p:nvPr/>
        </p:nvSpPr>
        <p:spPr bwMode="auto">
          <a:xfrm>
            <a:off x="1757145" y="2105502"/>
            <a:ext cx="5832612" cy="815126"/>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العقل هو قوة طبيعية للنفس متهيئة لتحصيل المعرفة العلمية</a:t>
            </a:r>
            <a:endParaRPr lang="en-US" sz="2800" b="1" dirty="0">
              <a:solidFill>
                <a:srgbClr val="FFFFFF"/>
              </a:solidFill>
              <a:latin typeface="Simplified Arabic" pitchFamily="18" charset="-78"/>
              <a:cs typeface="Simplified Arabic" pitchFamily="18" charset="-78"/>
            </a:endParaRPr>
          </a:p>
        </p:txBody>
      </p:sp>
      <p:sp>
        <p:nvSpPr>
          <p:cNvPr id="6" name="AutoShape 2"/>
          <p:cNvSpPr>
            <a:spLocks noChangeArrowheads="1"/>
          </p:cNvSpPr>
          <p:nvPr/>
        </p:nvSpPr>
        <p:spPr bwMode="auto">
          <a:xfrm>
            <a:off x="1757145" y="3309468"/>
            <a:ext cx="5835493" cy="797844"/>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700" b="1" dirty="0">
                <a:solidFill>
                  <a:srgbClr val="FFFFFF"/>
                </a:solidFill>
                <a:latin typeface="Simplified Arabic" pitchFamily="18" charset="-78"/>
                <a:cs typeface="Simplified Arabic" pitchFamily="18" charset="-78"/>
              </a:rPr>
              <a:t>العقل هو مجموع المبادئ القبلية المنظمة للمعرفة، كمبدأ عدم التناقض ومبدأ السببية والغائية </a:t>
            </a:r>
            <a:endParaRPr lang="en-US" sz="2700" b="1" dirty="0">
              <a:solidFill>
                <a:srgbClr val="FFFFFF"/>
              </a:solidFill>
              <a:latin typeface="Simplified Arabic" pitchFamily="18" charset="-78"/>
              <a:cs typeface="Simplified Arabic" pitchFamily="18" charset="-78"/>
            </a:endParaRPr>
          </a:p>
        </p:txBody>
      </p:sp>
      <p:sp>
        <p:nvSpPr>
          <p:cNvPr id="7" name="AutoShape 3"/>
          <p:cNvSpPr>
            <a:spLocks noChangeArrowheads="1"/>
          </p:cNvSpPr>
          <p:nvPr/>
        </p:nvSpPr>
        <p:spPr bwMode="auto">
          <a:xfrm>
            <a:off x="1757145" y="4532157"/>
            <a:ext cx="5835493" cy="81944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العقل هو الملكة التي يحصل بها للنفس علم مباشر بالحقائق المطلقة</a:t>
            </a:r>
            <a:endParaRPr lang="en-US" sz="1996" dirty="0">
              <a:solidFill>
                <a:srgbClr val="FFFFFF"/>
              </a:solidFill>
            </a:endParaRPr>
          </a:p>
        </p:txBody>
      </p:sp>
      <p:sp>
        <p:nvSpPr>
          <p:cNvPr id="8" name="AutoShape 5"/>
          <p:cNvSpPr>
            <a:spLocks noChangeArrowheads="1"/>
          </p:cNvSpPr>
          <p:nvPr/>
        </p:nvSpPr>
        <p:spPr bwMode="auto">
          <a:xfrm>
            <a:off x="7930593" y="2099741"/>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ar-EG" sz="2800" b="1" dirty="0" smtClean="0">
                <a:solidFill>
                  <a:srgbClr val="FFFFFF"/>
                </a:solidFill>
                <a:latin typeface="Simplified Arabic" pitchFamily="18" charset="-78"/>
                <a:cs typeface="Simplified Arabic" pitchFamily="18" charset="-78"/>
              </a:rPr>
              <a:t>4</a:t>
            </a:r>
            <a:endParaRPr lang="en-US" sz="2800" b="1" dirty="0">
              <a:solidFill>
                <a:srgbClr val="FFFFFF"/>
              </a:solidFill>
              <a:latin typeface="Simplified Arabic" pitchFamily="18" charset="-78"/>
              <a:cs typeface="Simplified Arabic" pitchFamily="18" charset="-78"/>
            </a:endParaRPr>
          </a:p>
        </p:txBody>
      </p:sp>
      <p:sp>
        <p:nvSpPr>
          <p:cNvPr id="9" name="AutoShape 6"/>
          <p:cNvSpPr>
            <a:spLocks noChangeArrowheads="1"/>
          </p:cNvSpPr>
          <p:nvPr/>
        </p:nvSpPr>
        <p:spPr bwMode="auto">
          <a:xfrm>
            <a:off x="7930593" y="3320989"/>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eaLnBrk="1" fontAlgn="base" hangingPunct="0">
              <a:lnSpc>
                <a:spcPct val="118000"/>
              </a:lnSpc>
              <a:spcBef>
                <a:spcPct val="0"/>
              </a:spcBef>
              <a:spcAft>
                <a:spcPct val="0"/>
              </a:spcAft>
              <a:buSzPct val="100000"/>
            </a:pPr>
            <a:r>
              <a:rPr lang="ar-EG" sz="2800" b="1" dirty="0" smtClean="0">
                <a:solidFill>
                  <a:srgbClr val="FFFFFF"/>
                </a:solidFill>
                <a:latin typeface="Simplified Arabic" pitchFamily="18" charset="-78"/>
                <a:cs typeface="Simplified Arabic" pitchFamily="18" charset="-78"/>
              </a:rPr>
              <a:t>5</a:t>
            </a:r>
            <a:endParaRPr lang="en-US" sz="2800" b="1" dirty="0">
              <a:solidFill>
                <a:srgbClr val="FFFFFF"/>
              </a:solidFill>
              <a:latin typeface="Simplified Arabic" pitchFamily="18" charset="-78"/>
              <a:cs typeface="Simplified Arabic" pitchFamily="18" charset="-78"/>
            </a:endParaRPr>
          </a:p>
        </p:txBody>
      </p:sp>
      <p:sp>
        <p:nvSpPr>
          <p:cNvPr id="10" name="AutoShape 7"/>
          <p:cNvSpPr>
            <a:spLocks noChangeArrowheads="1"/>
          </p:cNvSpPr>
          <p:nvPr/>
        </p:nvSpPr>
        <p:spPr bwMode="auto">
          <a:xfrm>
            <a:off x="7930593" y="4546558"/>
            <a:ext cx="832407" cy="822326"/>
          </a:xfrm>
          <a:prstGeom prst="roundRect">
            <a:avLst>
              <a:gd name="adj" fmla="val 16667"/>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eaLnBrk="1" fontAlgn="base" hangingPunct="0">
              <a:lnSpc>
                <a:spcPct val="118000"/>
              </a:lnSpc>
              <a:spcBef>
                <a:spcPct val="0"/>
              </a:spcBef>
              <a:spcAft>
                <a:spcPct val="0"/>
              </a:spcAft>
              <a:buSzPct val="100000"/>
            </a:pPr>
            <a:r>
              <a:rPr lang="ar-EG" sz="2800" b="1" dirty="0" smtClean="0">
                <a:solidFill>
                  <a:srgbClr val="FFFFFF"/>
                </a:solidFill>
                <a:latin typeface="Simplified Arabic" pitchFamily="18" charset="-78"/>
                <a:cs typeface="Simplified Arabic" pitchFamily="18" charset="-78"/>
              </a:rPr>
              <a:t>6</a:t>
            </a:r>
            <a:endParaRPr lang="en-US" sz="2800" b="1" dirty="0">
              <a:solidFill>
                <a:srgbClr val="FFFFFF"/>
              </a:solidFill>
              <a:latin typeface="Simplified Arabic" pitchFamily="18" charset="-78"/>
              <a:cs typeface="Simplified Arabic" pitchFamily="18" charset="-78"/>
            </a:endParaRPr>
          </a:p>
        </p:txBody>
      </p:sp>
      <p:pic>
        <p:nvPicPr>
          <p:cNvPr id="12" name="Picture 2" descr="http://www.alphanews1.com/upload/images/1328730353530141.jpg"/>
          <p:cNvPicPr>
            <a:picLocks noChangeAspect="1" noChangeArrowheads="1"/>
          </p:cNvPicPr>
          <p:nvPr/>
        </p:nvPicPr>
        <p:blipFill>
          <a:blip r:embed="rId3">
            <a:clrChange>
              <a:clrFrom>
                <a:srgbClr val="03001C"/>
              </a:clrFrom>
              <a:clrTo>
                <a:srgbClr val="03001C">
                  <a:alpha val="0"/>
                </a:srgbClr>
              </a:clrTo>
            </a:clrChange>
            <a:extLst>
              <a:ext uri="{28A0092B-C50C-407E-A947-70E740481C1C}">
                <a14:useLocalDpi xmlns:a14="http://schemas.microsoft.com/office/drawing/2010/main" xmlns="" val="0"/>
              </a:ext>
            </a:extLst>
          </a:blip>
          <a:srcRect/>
          <a:stretch>
            <a:fillRect/>
          </a:stretch>
        </p:blipFill>
        <p:spPr bwMode="auto">
          <a:xfrm>
            <a:off x="-152400" y="4941880"/>
            <a:ext cx="2438400" cy="20891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82542779"/>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590800" y="304800"/>
            <a:ext cx="39624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الحديث</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a:t>تستخدم المرأه طريقه غير مباشره في الحديث .. بينما يستخدم الرجل طريقه مباشره في الحديث</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09600" y="1935480"/>
            <a:ext cx="3733800" cy="43891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26615379"/>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arn(inVertical)">
                                      <p:cBhvr>
                                        <p:cTn id="7"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590800" y="304800"/>
            <a:ext cx="39624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السيطره علي المشاعر </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a:t>تتحدث المرأه كثيرا ودون تفكير.. بينما يحرص الرجل علي التفكير في كل حرف قبل نطقه</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1905000"/>
            <a:ext cx="3886200" cy="441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08630167"/>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barn(inVertical)">
                                      <p:cBhvr>
                                        <p:cTn id="7"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4" name="对角圆角矩形 5"/>
          <p:cNvSpPr>
            <a:spLocks/>
          </p:cNvSpPr>
          <p:nvPr/>
        </p:nvSpPr>
        <p:spPr bwMode="auto">
          <a:xfrm rot="10442041" flipH="1" flipV="1">
            <a:off x="1922556" y="2400950"/>
            <a:ext cx="4877060" cy="2375848"/>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0">
                <a:srgbClr val="00B0F0"/>
              </a:gs>
              <a:gs pos="100000">
                <a:srgbClr val="0070C0"/>
              </a:gs>
            </a:gsLst>
            <a:lin ang="18900000" scaled="1"/>
          </a:gradFill>
          <a:ln>
            <a:noFill/>
          </a:ln>
          <a:effectLst>
            <a:outerShdw dist="23000" dir="5400000" algn="ctr" rotWithShape="0">
              <a:srgbClr val="000000">
                <a:alpha val="32999"/>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6" name="Picture 3" descr="C:\TDDOWNLOAD\pencil.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16200000" flipH="1" flipV="1">
            <a:off x="6214532" y="1925550"/>
            <a:ext cx="781093"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内容占位符 2"/>
          <p:cNvSpPr txBox="1">
            <a:spLocks/>
          </p:cNvSpPr>
          <p:nvPr/>
        </p:nvSpPr>
        <p:spPr>
          <a:xfrm rot="21361315">
            <a:off x="1975170" y="2777738"/>
            <a:ext cx="4592277" cy="203641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endParaRPr lang="en-US" sz="700" b="1" dirty="0" smtClean="0">
              <a:solidFill>
                <a:schemeClr val="bg1"/>
              </a:solidFill>
            </a:endParaRPr>
          </a:p>
          <a:p>
            <a:pPr marL="0" indent="0" algn="ctr" rtl="1">
              <a:buNone/>
            </a:pPr>
            <a:endParaRPr lang="ar-EG" altLang="zh-CN" sz="1600" b="1" dirty="0" smtClean="0">
              <a:solidFill>
                <a:schemeClr val="bg1"/>
              </a:solidFill>
            </a:endParaRPr>
          </a:p>
          <a:p>
            <a:pPr marL="0" indent="0" algn="ctr" rtl="1">
              <a:buNone/>
            </a:pPr>
            <a:r>
              <a:rPr lang="ar-EG" altLang="zh-CN" sz="4400" b="1" dirty="0" smtClean="0">
                <a:solidFill>
                  <a:schemeClr val="bg1"/>
                </a:solidFill>
              </a:rPr>
              <a:t>العقل </a:t>
            </a:r>
            <a:r>
              <a:rPr lang="ar-EG" altLang="zh-CN" sz="4400" b="1" dirty="0">
                <a:solidFill>
                  <a:schemeClr val="bg1"/>
                </a:solidFill>
              </a:rPr>
              <a:t>والانتباه والتركيز</a:t>
            </a:r>
            <a:endParaRPr lang="ar-EG" altLang="en-US" sz="4400" b="1" dirty="0">
              <a:solidFill>
                <a:schemeClr val="bg1"/>
              </a:solidFill>
            </a:endParaRPr>
          </a:p>
        </p:txBody>
      </p:sp>
    </p:spTree>
    <p:extLst>
      <p:ext uri="{BB962C8B-B14F-4D97-AF65-F5344CB8AC3E}">
        <p14:creationId xmlns:p14="http://schemas.microsoft.com/office/powerpoint/2010/main" xmlns="" val="3866343068"/>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80">
                                          <p:stCondLst>
                                            <p:cond delay="0"/>
                                          </p:stCondLst>
                                        </p:cTn>
                                        <p:tgtEl>
                                          <p:spTgt spid="6"/>
                                        </p:tgtEl>
                                      </p:cBhvr>
                                    </p:animEffect>
                                    <p:anim calcmode="lin" valueType="num">
                                      <p:cBhvr>
                                        <p:cTn id="2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0" dur="26">
                                          <p:stCondLst>
                                            <p:cond delay="650"/>
                                          </p:stCondLst>
                                        </p:cTn>
                                        <p:tgtEl>
                                          <p:spTgt spid="6"/>
                                        </p:tgtEl>
                                      </p:cBhvr>
                                      <p:to x="100000" y="60000"/>
                                    </p:animScale>
                                    <p:animScale>
                                      <p:cBhvr>
                                        <p:cTn id="31" dur="166" decel="50000">
                                          <p:stCondLst>
                                            <p:cond delay="676"/>
                                          </p:stCondLst>
                                        </p:cTn>
                                        <p:tgtEl>
                                          <p:spTgt spid="6"/>
                                        </p:tgtEl>
                                      </p:cBhvr>
                                      <p:to x="100000" y="100000"/>
                                    </p:animScale>
                                    <p:animScale>
                                      <p:cBhvr>
                                        <p:cTn id="32" dur="26">
                                          <p:stCondLst>
                                            <p:cond delay="1312"/>
                                          </p:stCondLst>
                                        </p:cTn>
                                        <p:tgtEl>
                                          <p:spTgt spid="6"/>
                                        </p:tgtEl>
                                      </p:cBhvr>
                                      <p:to x="100000" y="80000"/>
                                    </p:animScale>
                                    <p:animScale>
                                      <p:cBhvr>
                                        <p:cTn id="33" dur="166" decel="50000">
                                          <p:stCondLst>
                                            <p:cond delay="1338"/>
                                          </p:stCondLst>
                                        </p:cTn>
                                        <p:tgtEl>
                                          <p:spTgt spid="6"/>
                                        </p:tgtEl>
                                      </p:cBhvr>
                                      <p:to x="100000" y="100000"/>
                                    </p:animScale>
                                    <p:animScale>
                                      <p:cBhvr>
                                        <p:cTn id="34" dur="26">
                                          <p:stCondLst>
                                            <p:cond delay="1642"/>
                                          </p:stCondLst>
                                        </p:cTn>
                                        <p:tgtEl>
                                          <p:spTgt spid="6"/>
                                        </p:tgtEl>
                                      </p:cBhvr>
                                      <p:to x="100000" y="90000"/>
                                    </p:animScale>
                                    <p:animScale>
                                      <p:cBhvr>
                                        <p:cTn id="35" dur="166" decel="50000">
                                          <p:stCondLst>
                                            <p:cond delay="1668"/>
                                          </p:stCondLst>
                                        </p:cTn>
                                        <p:tgtEl>
                                          <p:spTgt spid="6"/>
                                        </p:tgtEl>
                                      </p:cBhvr>
                                      <p:to x="100000" y="100000"/>
                                    </p:animScale>
                                    <p:animScale>
                                      <p:cBhvr>
                                        <p:cTn id="36" dur="26">
                                          <p:stCondLst>
                                            <p:cond delay="1808"/>
                                          </p:stCondLst>
                                        </p:cTn>
                                        <p:tgtEl>
                                          <p:spTgt spid="6"/>
                                        </p:tgtEl>
                                      </p:cBhvr>
                                      <p:to x="100000" y="95000"/>
                                    </p:animScale>
                                    <p:animScale>
                                      <p:cBhvr>
                                        <p:cTn id="37" dur="166" decel="50000">
                                          <p:stCondLst>
                                            <p:cond delay="1834"/>
                                          </p:stCondLst>
                                        </p:cTn>
                                        <p:tgtEl>
                                          <p:spTgt spid="6"/>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down)">
                                      <p:cBhvr>
                                        <p:cTn id="41" dur="580">
                                          <p:stCondLst>
                                            <p:cond delay="0"/>
                                          </p:stCondLst>
                                        </p:cTn>
                                        <p:tgtEl>
                                          <p:spTgt spid="7"/>
                                        </p:tgtEl>
                                      </p:cBhvr>
                                    </p:animEffect>
                                    <p:anim calcmode="lin" valueType="num">
                                      <p:cBhvr>
                                        <p:cTn id="4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7" dur="26">
                                          <p:stCondLst>
                                            <p:cond delay="650"/>
                                          </p:stCondLst>
                                        </p:cTn>
                                        <p:tgtEl>
                                          <p:spTgt spid="7"/>
                                        </p:tgtEl>
                                      </p:cBhvr>
                                      <p:to x="100000" y="60000"/>
                                    </p:animScale>
                                    <p:animScale>
                                      <p:cBhvr>
                                        <p:cTn id="48" dur="166" decel="50000">
                                          <p:stCondLst>
                                            <p:cond delay="676"/>
                                          </p:stCondLst>
                                        </p:cTn>
                                        <p:tgtEl>
                                          <p:spTgt spid="7"/>
                                        </p:tgtEl>
                                      </p:cBhvr>
                                      <p:to x="100000" y="100000"/>
                                    </p:animScale>
                                    <p:animScale>
                                      <p:cBhvr>
                                        <p:cTn id="49" dur="26">
                                          <p:stCondLst>
                                            <p:cond delay="1312"/>
                                          </p:stCondLst>
                                        </p:cTn>
                                        <p:tgtEl>
                                          <p:spTgt spid="7"/>
                                        </p:tgtEl>
                                      </p:cBhvr>
                                      <p:to x="100000" y="80000"/>
                                    </p:animScale>
                                    <p:animScale>
                                      <p:cBhvr>
                                        <p:cTn id="50" dur="166" decel="50000">
                                          <p:stCondLst>
                                            <p:cond delay="1338"/>
                                          </p:stCondLst>
                                        </p:cTn>
                                        <p:tgtEl>
                                          <p:spTgt spid="7"/>
                                        </p:tgtEl>
                                      </p:cBhvr>
                                      <p:to x="100000" y="100000"/>
                                    </p:animScale>
                                    <p:animScale>
                                      <p:cBhvr>
                                        <p:cTn id="51" dur="26">
                                          <p:stCondLst>
                                            <p:cond delay="1642"/>
                                          </p:stCondLst>
                                        </p:cTn>
                                        <p:tgtEl>
                                          <p:spTgt spid="7"/>
                                        </p:tgtEl>
                                      </p:cBhvr>
                                      <p:to x="100000" y="90000"/>
                                    </p:animScale>
                                    <p:animScale>
                                      <p:cBhvr>
                                        <p:cTn id="52" dur="166" decel="50000">
                                          <p:stCondLst>
                                            <p:cond delay="1668"/>
                                          </p:stCondLst>
                                        </p:cTn>
                                        <p:tgtEl>
                                          <p:spTgt spid="7"/>
                                        </p:tgtEl>
                                      </p:cBhvr>
                                      <p:to x="100000" y="100000"/>
                                    </p:animScale>
                                    <p:animScale>
                                      <p:cBhvr>
                                        <p:cTn id="53" dur="26">
                                          <p:stCondLst>
                                            <p:cond delay="1808"/>
                                          </p:stCondLst>
                                        </p:cTn>
                                        <p:tgtEl>
                                          <p:spTgt spid="7"/>
                                        </p:tgtEl>
                                      </p:cBhvr>
                                      <p:to x="100000" y="95000"/>
                                    </p:animScale>
                                    <p:animScale>
                                      <p:cBhvr>
                                        <p:cTn id="54"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2590800" y="609600"/>
            <a:ext cx="40386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3600" b="1" dirty="0">
                <a:latin typeface="Sakkal Majalla" pitchFamily="2" charset="-78"/>
                <a:cs typeface="Sakkal Majalla" pitchFamily="2" charset="-78"/>
              </a:rPr>
              <a:t>الانتباه</a:t>
            </a:r>
            <a:endParaRPr lang="ar-EG" sz="3600" dirty="0">
              <a:latin typeface="Sakkal Majalla" pitchFamily="2" charset="-78"/>
              <a:cs typeface="Sakkal Majalla" pitchFamily="2" charset="-78"/>
            </a:endParaRPr>
          </a:p>
        </p:txBody>
      </p:sp>
      <p:sp>
        <p:nvSpPr>
          <p:cNvPr id="5" name="AutoShape 1"/>
          <p:cNvSpPr>
            <a:spLocks noChangeArrowheads="1"/>
          </p:cNvSpPr>
          <p:nvPr/>
        </p:nvSpPr>
        <p:spPr bwMode="auto">
          <a:xfrm>
            <a:off x="507702" y="4419600"/>
            <a:ext cx="8331498" cy="1981200"/>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هو استجابة موجهة نحو مثير معين نتيجة لعملية الانتقاء، فالمعلومات التي يلتفت لها الفرد أو يشعر بأنها مهمة، سواء كانت الأهمية من وجهة نظر الشخص نفسه، أو من وجهة نظر الأشخاص الآخرين المهمين بالنسبة له </a:t>
            </a:r>
            <a:r>
              <a:rPr lang="ar-EG" sz="2800" b="1" dirty="0" smtClean="0">
                <a:solidFill>
                  <a:srgbClr val="FFFFFF"/>
                </a:solidFill>
                <a:latin typeface="Simplified Arabic" pitchFamily="18" charset="-78"/>
                <a:cs typeface="Simplified Arabic" pitchFamily="18" charset="-78"/>
              </a:rPr>
              <a:t>كالمعلمٍ</a:t>
            </a:r>
            <a:endParaRPr lang="en-US" sz="2800" b="1" dirty="0">
              <a:solidFill>
                <a:srgbClr val="FFFFFF"/>
              </a:solidFill>
              <a:latin typeface="Simplified Arabic" pitchFamily="18" charset="-78"/>
              <a:cs typeface="Simplified Arabic" pitchFamily="18" charset="-78"/>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60302" y="1781175"/>
            <a:ext cx="4826298" cy="2181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7528312"/>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wipe(down)">
                                      <p:cBhvr>
                                        <p:cTn id="7" dur="5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905000" y="1905000"/>
            <a:ext cx="5105400" cy="2438400"/>
          </a:xfrm>
          <a:prstGeom prst="horizontalScroll">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rtl="1"/>
            <a:r>
              <a:rPr lang="ar-EG" sz="3600" b="1" dirty="0">
                <a:latin typeface="Simplified Arabic" pitchFamily="18" charset="-78"/>
                <a:cs typeface="Simplified Arabic" pitchFamily="18" charset="-78"/>
              </a:rPr>
              <a:t>طبيعة عملية الانتباه </a:t>
            </a:r>
          </a:p>
        </p:txBody>
      </p:sp>
    </p:spTree>
    <p:extLst>
      <p:ext uri="{BB962C8B-B14F-4D97-AF65-F5344CB8AC3E}">
        <p14:creationId xmlns:p14="http://schemas.microsoft.com/office/powerpoint/2010/main" xmlns="" val="4054263937"/>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2590800" y="609600"/>
            <a:ext cx="4038600" cy="762000"/>
          </a:xfrm>
          <a:prstGeom prst="round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SA" sz="3600" b="1" dirty="0">
                <a:latin typeface="Sakkal Majalla" pitchFamily="2" charset="-78"/>
                <a:cs typeface="Sakkal Majalla" pitchFamily="2" charset="-78"/>
              </a:rPr>
              <a:t>طبيعة عملية الانتباه </a:t>
            </a:r>
          </a:p>
        </p:txBody>
      </p:sp>
      <p:sp>
        <p:nvSpPr>
          <p:cNvPr id="5" name="AutoShape 1"/>
          <p:cNvSpPr>
            <a:spLocks noChangeArrowheads="1"/>
          </p:cNvSpPr>
          <p:nvPr/>
        </p:nvSpPr>
        <p:spPr bwMode="auto">
          <a:xfrm>
            <a:off x="609600" y="2105502"/>
            <a:ext cx="6980157" cy="815126"/>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ينظر إلى الانتباه على انه عملية اختيار تنفيذية لحدث أو مثير والتركيز فيه </a:t>
            </a:r>
            <a:endParaRPr lang="en-US" sz="2800" b="1" dirty="0">
              <a:solidFill>
                <a:srgbClr val="FFFFFF"/>
              </a:solidFill>
              <a:latin typeface="Simplified Arabic" pitchFamily="18" charset="-78"/>
              <a:cs typeface="Simplified Arabic" pitchFamily="18" charset="-78"/>
            </a:endParaRPr>
          </a:p>
        </p:txBody>
      </p:sp>
      <p:sp>
        <p:nvSpPr>
          <p:cNvPr id="6" name="AutoShape 2"/>
          <p:cNvSpPr>
            <a:spLocks noChangeArrowheads="1"/>
          </p:cNvSpPr>
          <p:nvPr/>
        </p:nvSpPr>
        <p:spPr bwMode="auto">
          <a:xfrm>
            <a:off x="609033" y="3309468"/>
            <a:ext cx="6983605" cy="797844"/>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ينظر إلى الانتباه على انه عملية شعورية في الأصل تتمثل في تركيز </a:t>
            </a:r>
            <a:r>
              <a:rPr lang="ar-EG" sz="2800" b="1" dirty="0" smtClean="0">
                <a:solidFill>
                  <a:srgbClr val="FFFFFF"/>
                </a:solidFill>
                <a:latin typeface="Simplified Arabic" pitchFamily="18" charset="-78"/>
                <a:cs typeface="Simplified Arabic" pitchFamily="18" charset="-78"/>
              </a:rPr>
              <a:t>الوعي</a:t>
            </a:r>
            <a:endParaRPr lang="en-US" sz="2800" b="1" dirty="0">
              <a:solidFill>
                <a:srgbClr val="FFFFFF"/>
              </a:solidFill>
              <a:latin typeface="Simplified Arabic" pitchFamily="18" charset="-78"/>
              <a:cs typeface="Simplified Arabic" pitchFamily="18" charset="-78"/>
            </a:endParaRPr>
          </a:p>
        </p:txBody>
      </p:sp>
      <p:sp>
        <p:nvSpPr>
          <p:cNvPr id="7" name="AutoShape 3"/>
          <p:cNvSpPr>
            <a:spLocks noChangeArrowheads="1"/>
          </p:cNvSpPr>
          <p:nvPr/>
        </p:nvSpPr>
        <p:spPr bwMode="auto">
          <a:xfrm>
            <a:off x="609033" y="4532157"/>
            <a:ext cx="6983605" cy="81944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هناك من ينظر إلى الانتباه على انه مجهود أو حالة استثارة تحدث عندما تصل الانطباعات الحسية </a:t>
            </a:r>
            <a:endParaRPr lang="en-US" sz="1996" dirty="0">
              <a:solidFill>
                <a:srgbClr val="FFFFFF"/>
              </a:solidFill>
            </a:endParaRPr>
          </a:p>
        </p:txBody>
      </p:sp>
      <p:sp>
        <p:nvSpPr>
          <p:cNvPr id="8" name="AutoShape 5"/>
          <p:cNvSpPr>
            <a:spLocks noChangeArrowheads="1"/>
          </p:cNvSpPr>
          <p:nvPr/>
        </p:nvSpPr>
        <p:spPr bwMode="auto">
          <a:xfrm>
            <a:off x="7930593" y="2099741"/>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1</a:t>
            </a:r>
            <a:endParaRPr lang="en-US" sz="2800" b="1" dirty="0">
              <a:solidFill>
                <a:srgbClr val="FFFFFF"/>
              </a:solidFill>
              <a:latin typeface="Simplified Arabic" pitchFamily="18" charset="-78"/>
              <a:cs typeface="Simplified Arabic" pitchFamily="18" charset="-78"/>
            </a:endParaRPr>
          </a:p>
        </p:txBody>
      </p:sp>
      <p:sp>
        <p:nvSpPr>
          <p:cNvPr id="9" name="AutoShape 6"/>
          <p:cNvSpPr>
            <a:spLocks noChangeArrowheads="1"/>
          </p:cNvSpPr>
          <p:nvPr/>
        </p:nvSpPr>
        <p:spPr bwMode="auto">
          <a:xfrm>
            <a:off x="7930593" y="3320989"/>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2</a:t>
            </a:r>
            <a:endParaRPr lang="en-US" sz="2800" b="1" dirty="0">
              <a:solidFill>
                <a:srgbClr val="FFFFFF"/>
              </a:solidFill>
              <a:latin typeface="Simplified Arabic" pitchFamily="18" charset="-78"/>
              <a:cs typeface="Simplified Arabic" pitchFamily="18" charset="-78"/>
            </a:endParaRPr>
          </a:p>
        </p:txBody>
      </p:sp>
      <p:sp>
        <p:nvSpPr>
          <p:cNvPr id="10" name="AutoShape 7"/>
          <p:cNvSpPr>
            <a:spLocks noChangeArrowheads="1"/>
          </p:cNvSpPr>
          <p:nvPr/>
        </p:nvSpPr>
        <p:spPr bwMode="auto">
          <a:xfrm>
            <a:off x="7930593" y="4546558"/>
            <a:ext cx="832407" cy="822326"/>
          </a:xfrm>
          <a:prstGeom prst="roundRect">
            <a:avLst>
              <a:gd name="adj" fmla="val 16667"/>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3</a:t>
            </a:r>
            <a:endParaRPr lang="en-US" sz="2800" b="1" dirty="0">
              <a:solidFill>
                <a:srgbClr val="FFFFFF"/>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4025720707"/>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2590800" y="609600"/>
            <a:ext cx="4038600" cy="762000"/>
          </a:xfrm>
          <a:prstGeom prst="round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SA" sz="3600" b="1" dirty="0">
                <a:latin typeface="Sakkal Majalla" pitchFamily="2" charset="-78"/>
                <a:cs typeface="Sakkal Majalla" pitchFamily="2" charset="-78"/>
              </a:rPr>
              <a:t>طبيعة عملية الانتباه </a:t>
            </a:r>
          </a:p>
        </p:txBody>
      </p:sp>
      <p:sp>
        <p:nvSpPr>
          <p:cNvPr id="5" name="AutoShape 1"/>
          <p:cNvSpPr>
            <a:spLocks noChangeArrowheads="1"/>
          </p:cNvSpPr>
          <p:nvPr/>
        </p:nvSpPr>
        <p:spPr bwMode="auto">
          <a:xfrm>
            <a:off x="609600" y="2105502"/>
            <a:ext cx="6980157" cy="815126"/>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ينظر إلى الانتباه على انه طاقة أو مصدر محدود السعة </a:t>
            </a:r>
            <a:r>
              <a:rPr lang="ar-EG" sz="2800" b="1" dirty="0" smtClean="0">
                <a:solidFill>
                  <a:srgbClr val="FFFFFF"/>
                </a:solidFill>
                <a:latin typeface="Simplified Arabic" pitchFamily="18" charset="-78"/>
                <a:cs typeface="Simplified Arabic" pitchFamily="18" charset="-78"/>
              </a:rPr>
              <a:t/>
            </a:r>
            <a:br>
              <a:rPr lang="ar-EG" sz="2800" b="1" dirty="0" smtClean="0">
                <a:solidFill>
                  <a:srgbClr val="FFFFFF"/>
                </a:solidFill>
                <a:latin typeface="Simplified Arabic" pitchFamily="18" charset="-78"/>
                <a:cs typeface="Simplified Arabic" pitchFamily="18" charset="-78"/>
              </a:rPr>
            </a:br>
            <a:r>
              <a:rPr lang="ar-EG" sz="2800" b="1" dirty="0" smtClean="0">
                <a:solidFill>
                  <a:srgbClr val="FFFFFF"/>
                </a:solidFill>
                <a:latin typeface="Simplified Arabic" pitchFamily="18" charset="-78"/>
                <a:cs typeface="Simplified Arabic" pitchFamily="18" charset="-78"/>
              </a:rPr>
              <a:t>لا </a:t>
            </a:r>
            <a:r>
              <a:rPr lang="ar-EG" sz="2800" b="1" dirty="0">
                <a:solidFill>
                  <a:srgbClr val="FFFFFF"/>
                </a:solidFill>
                <a:latin typeface="Simplified Arabic" pitchFamily="18" charset="-78"/>
                <a:cs typeface="Simplified Arabic" pitchFamily="18" charset="-78"/>
              </a:rPr>
              <a:t>يمكن تشتيتها لتنفيذ أكثر من مهمة بنفس الوقت </a:t>
            </a:r>
            <a:endParaRPr lang="en-US" sz="2800" b="1" dirty="0">
              <a:solidFill>
                <a:srgbClr val="FFFFFF"/>
              </a:solidFill>
              <a:latin typeface="Simplified Arabic" pitchFamily="18" charset="-78"/>
              <a:cs typeface="Simplified Arabic" pitchFamily="18" charset="-78"/>
            </a:endParaRPr>
          </a:p>
        </p:txBody>
      </p:sp>
      <p:sp>
        <p:nvSpPr>
          <p:cNvPr id="8" name="AutoShape 5"/>
          <p:cNvSpPr>
            <a:spLocks noChangeArrowheads="1"/>
          </p:cNvSpPr>
          <p:nvPr/>
        </p:nvSpPr>
        <p:spPr bwMode="auto">
          <a:xfrm>
            <a:off x="7930593" y="2099741"/>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1</a:t>
            </a:r>
            <a:endParaRPr lang="en-US" sz="2800" b="1" dirty="0">
              <a:solidFill>
                <a:srgbClr val="FFFFFF"/>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2963049957"/>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905000" y="1905000"/>
            <a:ext cx="5105400" cy="2438400"/>
          </a:xfrm>
          <a:prstGeom prst="horizontalScroll">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3600" b="1" dirty="0">
                <a:latin typeface="Simplified Arabic" pitchFamily="18" charset="-78"/>
                <a:cs typeface="Simplified Arabic" pitchFamily="18" charset="-78"/>
              </a:rPr>
              <a:t>نظريات الانتباه </a:t>
            </a:r>
          </a:p>
        </p:txBody>
      </p:sp>
    </p:spTree>
    <p:extLst>
      <p:ext uri="{BB962C8B-B14F-4D97-AF65-F5344CB8AC3E}">
        <p14:creationId xmlns:p14="http://schemas.microsoft.com/office/powerpoint/2010/main" xmlns="" val="162252581"/>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1289607" y="609600"/>
            <a:ext cx="6640986" cy="762000"/>
          </a:xfrm>
          <a:prstGeom prst="round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SA" sz="3600" b="1" dirty="0">
                <a:latin typeface="Sakkal Majalla" pitchFamily="2" charset="-78"/>
                <a:cs typeface="Sakkal Majalla" pitchFamily="2" charset="-78"/>
              </a:rPr>
              <a:t>مجموعة نظريات الانتباه احادية </a:t>
            </a:r>
            <a:r>
              <a:rPr lang="ar-SA" sz="3600" b="1" dirty="0" smtClean="0">
                <a:latin typeface="Sakkal Majalla" pitchFamily="2" charset="-78"/>
                <a:cs typeface="Sakkal Majalla" pitchFamily="2" charset="-78"/>
              </a:rPr>
              <a:t>القناة</a:t>
            </a:r>
            <a:endParaRPr lang="ar-SA" sz="3600" b="1" dirty="0">
              <a:latin typeface="Sakkal Majalla" pitchFamily="2" charset="-78"/>
              <a:cs typeface="Sakkal Majalla" pitchFamily="2" charset="-78"/>
            </a:endParaRPr>
          </a:p>
        </p:txBody>
      </p:sp>
      <p:sp>
        <p:nvSpPr>
          <p:cNvPr id="5" name="AutoShape 1"/>
          <p:cNvSpPr>
            <a:spLocks noChangeArrowheads="1"/>
          </p:cNvSpPr>
          <p:nvPr/>
        </p:nvSpPr>
        <p:spPr bwMode="auto">
          <a:xfrm>
            <a:off x="609600" y="2105502"/>
            <a:ext cx="6980157" cy="815126"/>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المعلومات تمر في عدة مراحل أثناء معالجتها</a:t>
            </a:r>
            <a:endParaRPr lang="en-US" sz="2800" b="1" dirty="0">
              <a:solidFill>
                <a:srgbClr val="FFFFFF"/>
              </a:solidFill>
              <a:latin typeface="Simplified Arabic" pitchFamily="18" charset="-78"/>
              <a:cs typeface="Simplified Arabic" pitchFamily="18" charset="-78"/>
            </a:endParaRPr>
          </a:p>
        </p:txBody>
      </p:sp>
      <p:sp>
        <p:nvSpPr>
          <p:cNvPr id="6" name="AutoShape 2"/>
          <p:cNvSpPr>
            <a:spLocks noChangeArrowheads="1"/>
          </p:cNvSpPr>
          <p:nvPr/>
        </p:nvSpPr>
        <p:spPr bwMode="auto">
          <a:xfrm>
            <a:off x="609033" y="3309468"/>
            <a:ext cx="6983605" cy="797844"/>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الانتباه طاقة أحادية القناة لا يمكن توجيهها إلى أكثر من مثيرين او عمليتين بالوقت نفسه</a:t>
            </a:r>
            <a:endParaRPr lang="en-US" sz="2800" b="1" dirty="0">
              <a:solidFill>
                <a:srgbClr val="FFFFFF"/>
              </a:solidFill>
              <a:latin typeface="Simplified Arabic" pitchFamily="18" charset="-78"/>
              <a:cs typeface="Simplified Arabic" pitchFamily="18" charset="-78"/>
            </a:endParaRPr>
          </a:p>
        </p:txBody>
      </p:sp>
      <p:sp>
        <p:nvSpPr>
          <p:cNvPr id="7" name="AutoShape 3"/>
          <p:cNvSpPr>
            <a:spLocks noChangeArrowheads="1"/>
          </p:cNvSpPr>
          <p:nvPr/>
        </p:nvSpPr>
        <p:spPr bwMode="auto">
          <a:xfrm>
            <a:off x="609033" y="4532157"/>
            <a:ext cx="6983605" cy="81944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هناك مرشحا </a:t>
            </a:r>
            <a:r>
              <a:rPr lang="en-US" sz="2800" b="1" dirty="0">
                <a:solidFill>
                  <a:srgbClr val="FFFFFF"/>
                </a:solidFill>
                <a:latin typeface="Simplified Arabic" pitchFamily="18" charset="-78"/>
                <a:cs typeface="Simplified Arabic" pitchFamily="18" charset="-78"/>
              </a:rPr>
              <a:t>Filter </a:t>
            </a:r>
            <a:r>
              <a:rPr lang="ar-EG" sz="2800" b="1" dirty="0" smtClean="0">
                <a:solidFill>
                  <a:srgbClr val="FFFFFF"/>
                </a:solidFill>
                <a:latin typeface="Simplified Arabic" pitchFamily="18" charset="-78"/>
                <a:cs typeface="Simplified Arabic" pitchFamily="18" charset="-78"/>
              </a:rPr>
              <a:t> يعمل </a:t>
            </a:r>
            <a:r>
              <a:rPr lang="ar-EG" sz="2800" b="1" dirty="0">
                <a:solidFill>
                  <a:srgbClr val="FFFFFF"/>
                </a:solidFill>
                <a:latin typeface="Simplified Arabic" pitchFamily="18" charset="-78"/>
                <a:cs typeface="Simplified Arabic" pitchFamily="18" charset="-78"/>
              </a:rPr>
              <a:t>كستارة يسمح لمعالجة بعض المعلومات من خلال تركيز الانتباه عليها </a:t>
            </a:r>
            <a:endParaRPr lang="en-US" sz="1996" dirty="0">
              <a:solidFill>
                <a:srgbClr val="FFFFFF"/>
              </a:solidFill>
            </a:endParaRPr>
          </a:p>
        </p:txBody>
      </p:sp>
      <p:sp>
        <p:nvSpPr>
          <p:cNvPr id="8" name="AutoShape 5"/>
          <p:cNvSpPr>
            <a:spLocks noChangeArrowheads="1"/>
          </p:cNvSpPr>
          <p:nvPr/>
        </p:nvSpPr>
        <p:spPr bwMode="auto">
          <a:xfrm>
            <a:off x="7930593" y="2099741"/>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1</a:t>
            </a:r>
            <a:endParaRPr lang="en-US" sz="2800" b="1" dirty="0">
              <a:solidFill>
                <a:srgbClr val="FFFFFF"/>
              </a:solidFill>
              <a:latin typeface="Simplified Arabic" pitchFamily="18" charset="-78"/>
              <a:cs typeface="Simplified Arabic" pitchFamily="18" charset="-78"/>
            </a:endParaRPr>
          </a:p>
        </p:txBody>
      </p:sp>
      <p:sp>
        <p:nvSpPr>
          <p:cNvPr id="9" name="AutoShape 6"/>
          <p:cNvSpPr>
            <a:spLocks noChangeArrowheads="1"/>
          </p:cNvSpPr>
          <p:nvPr/>
        </p:nvSpPr>
        <p:spPr bwMode="auto">
          <a:xfrm>
            <a:off x="7930593" y="3320989"/>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2</a:t>
            </a:r>
            <a:endParaRPr lang="en-US" sz="2800" b="1" dirty="0">
              <a:solidFill>
                <a:srgbClr val="FFFFFF"/>
              </a:solidFill>
              <a:latin typeface="Simplified Arabic" pitchFamily="18" charset="-78"/>
              <a:cs typeface="Simplified Arabic" pitchFamily="18" charset="-78"/>
            </a:endParaRPr>
          </a:p>
        </p:txBody>
      </p:sp>
      <p:sp>
        <p:nvSpPr>
          <p:cNvPr id="10" name="AutoShape 7"/>
          <p:cNvSpPr>
            <a:spLocks noChangeArrowheads="1"/>
          </p:cNvSpPr>
          <p:nvPr/>
        </p:nvSpPr>
        <p:spPr bwMode="auto">
          <a:xfrm>
            <a:off x="7930593" y="4546558"/>
            <a:ext cx="832407" cy="822326"/>
          </a:xfrm>
          <a:prstGeom prst="roundRect">
            <a:avLst>
              <a:gd name="adj" fmla="val 16667"/>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3</a:t>
            </a:r>
            <a:endParaRPr lang="en-US" sz="2800" b="1" dirty="0">
              <a:solidFill>
                <a:srgbClr val="FFFFFF"/>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1959073271"/>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1289607" y="609600"/>
            <a:ext cx="6640986"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3600" b="1" dirty="0">
                <a:latin typeface="Sakkal Majalla" pitchFamily="2" charset="-78"/>
                <a:cs typeface="Sakkal Majalla" pitchFamily="2" charset="-78"/>
              </a:rPr>
              <a:t>نظرية التوزيع المرن لسعة الانتباه </a:t>
            </a:r>
          </a:p>
        </p:txBody>
      </p:sp>
      <p:sp>
        <p:nvSpPr>
          <p:cNvPr id="6" name="AutoShape 2"/>
          <p:cNvSpPr>
            <a:spLocks noChangeArrowheads="1"/>
          </p:cNvSpPr>
          <p:nvPr/>
        </p:nvSpPr>
        <p:spPr bwMode="auto">
          <a:xfrm>
            <a:off x="1093595" y="4833468"/>
            <a:ext cx="6983605" cy="1262532"/>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الانتباه يمكن توزيعه على عدة مهمات في نفس الوقت </a:t>
            </a:r>
            <a:endParaRPr lang="ar-EG" sz="2800" b="1" dirty="0" smtClean="0">
              <a:solidFill>
                <a:srgbClr val="FFFFFF"/>
              </a:solidFill>
              <a:latin typeface="Simplified Arabic" pitchFamily="18" charset="-78"/>
              <a:cs typeface="Simplified Arabic" pitchFamily="18" charset="-78"/>
            </a:endParaRPr>
          </a:p>
          <a:p>
            <a:pPr algn="ctr" defTabSz="407571" rtl="1" eaLnBrk="1" fontAlgn="base" hangingPunct="0">
              <a:lnSpc>
                <a:spcPct val="93000"/>
              </a:lnSpc>
              <a:spcBef>
                <a:spcPct val="0"/>
              </a:spcBef>
              <a:spcAft>
                <a:spcPct val="0"/>
              </a:spcAft>
              <a:buSzPct val="100000"/>
            </a:pPr>
            <a:r>
              <a:rPr lang="ar-EG" sz="2800" b="1" dirty="0" smtClean="0">
                <a:solidFill>
                  <a:srgbClr val="FFFFFF"/>
                </a:solidFill>
                <a:latin typeface="Simplified Arabic" pitchFamily="18" charset="-78"/>
                <a:cs typeface="Simplified Arabic" pitchFamily="18" charset="-78"/>
              </a:rPr>
              <a:t>و </a:t>
            </a:r>
            <a:r>
              <a:rPr lang="ar-EG" sz="2800" b="1" dirty="0">
                <a:solidFill>
                  <a:srgbClr val="FFFFFF"/>
                </a:solidFill>
                <a:latin typeface="Simplified Arabic" pitchFamily="18" charset="-78"/>
                <a:cs typeface="Simplified Arabic" pitchFamily="18" charset="-78"/>
              </a:rPr>
              <a:t>ذلك اعتمادا على أهمية أو صعوبة الموقف أو مدى ارتباط الشخص بالموقف</a:t>
            </a:r>
            <a:endParaRPr lang="en-US" sz="2800" b="1" dirty="0">
              <a:solidFill>
                <a:srgbClr val="FFFFFF"/>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2285494169"/>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2590800" y="609600"/>
            <a:ext cx="4038600" cy="762000"/>
          </a:xfrm>
          <a:prstGeom prst="round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SA" sz="3600" b="1" dirty="0">
                <a:latin typeface="Sakkal Majalla" pitchFamily="2" charset="-78"/>
                <a:cs typeface="Sakkal Majalla" pitchFamily="2" charset="-78"/>
              </a:rPr>
              <a:t>معنى العقل </a:t>
            </a:r>
            <a:endParaRPr lang="ar-EG" sz="3600" dirty="0">
              <a:latin typeface="Sakkal Majalla" pitchFamily="2" charset="-78"/>
              <a:cs typeface="Sakkal Majalla" pitchFamily="2" charset="-78"/>
            </a:endParaRPr>
          </a:p>
        </p:txBody>
      </p:sp>
      <p:sp>
        <p:nvSpPr>
          <p:cNvPr id="5" name="AutoShape 1"/>
          <p:cNvSpPr>
            <a:spLocks noChangeArrowheads="1"/>
          </p:cNvSpPr>
          <p:nvPr/>
        </p:nvSpPr>
        <p:spPr bwMode="auto">
          <a:xfrm>
            <a:off x="1757145" y="2105502"/>
            <a:ext cx="5832612" cy="815126"/>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ويطلق لفظ العقل أيضاً على مجموع الوظائف النفسية المتعلقة بتحصيل المعرفة، </a:t>
            </a:r>
            <a:r>
              <a:rPr lang="ar-EG" sz="2800" b="1" dirty="0" smtClean="0">
                <a:solidFill>
                  <a:srgbClr val="FFFFFF"/>
                </a:solidFill>
                <a:latin typeface="Simplified Arabic" pitchFamily="18" charset="-78"/>
                <a:cs typeface="Simplified Arabic" pitchFamily="18" charset="-78"/>
              </a:rPr>
              <a:t>كالإدراك</a:t>
            </a:r>
            <a:endParaRPr lang="en-US" sz="2800" b="1" dirty="0">
              <a:solidFill>
                <a:srgbClr val="FFFFFF"/>
              </a:solidFill>
              <a:latin typeface="Simplified Arabic" pitchFamily="18" charset="-78"/>
              <a:cs typeface="Simplified Arabic" pitchFamily="18" charset="-78"/>
            </a:endParaRPr>
          </a:p>
        </p:txBody>
      </p:sp>
      <p:sp>
        <p:nvSpPr>
          <p:cNvPr id="6" name="AutoShape 2"/>
          <p:cNvSpPr>
            <a:spLocks noChangeArrowheads="1"/>
          </p:cNvSpPr>
          <p:nvPr/>
        </p:nvSpPr>
        <p:spPr bwMode="auto">
          <a:xfrm>
            <a:off x="1757145" y="3309468"/>
            <a:ext cx="5835493" cy="797844"/>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العقل المحض والعقل العملي: يطلق كانط هذين الاصطلاحين على كل ما هو قبلي في الفكر</a:t>
            </a:r>
            <a:endParaRPr lang="en-US" sz="2800" b="1" dirty="0">
              <a:solidFill>
                <a:srgbClr val="FFFFFF"/>
              </a:solidFill>
              <a:latin typeface="Simplified Arabic" pitchFamily="18" charset="-78"/>
              <a:cs typeface="Simplified Arabic" pitchFamily="18" charset="-78"/>
            </a:endParaRPr>
          </a:p>
        </p:txBody>
      </p:sp>
      <p:sp>
        <p:nvSpPr>
          <p:cNvPr id="7" name="AutoShape 3"/>
          <p:cNvSpPr>
            <a:spLocks noChangeArrowheads="1"/>
          </p:cNvSpPr>
          <p:nvPr/>
        </p:nvSpPr>
        <p:spPr bwMode="auto">
          <a:xfrm>
            <a:off x="1757145" y="4532157"/>
            <a:ext cx="5835493" cy="81944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العقل المؤلِّف والعقل المؤلَّف</a:t>
            </a:r>
            <a:endParaRPr lang="en-US" sz="1996" dirty="0">
              <a:solidFill>
                <a:srgbClr val="FFFFFF"/>
              </a:solidFill>
            </a:endParaRPr>
          </a:p>
        </p:txBody>
      </p:sp>
      <p:sp>
        <p:nvSpPr>
          <p:cNvPr id="8" name="AutoShape 5"/>
          <p:cNvSpPr>
            <a:spLocks noChangeArrowheads="1"/>
          </p:cNvSpPr>
          <p:nvPr/>
        </p:nvSpPr>
        <p:spPr bwMode="auto">
          <a:xfrm>
            <a:off x="7930593" y="2099741"/>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ar-EG" sz="2800" b="1" dirty="0" smtClean="0">
                <a:solidFill>
                  <a:srgbClr val="FFFFFF"/>
                </a:solidFill>
                <a:latin typeface="Simplified Arabic" pitchFamily="18" charset="-78"/>
                <a:cs typeface="Simplified Arabic" pitchFamily="18" charset="-78"/>
              </a:rPr>
              <a:t>7</a:t>
            </a:r>
            <a:endParaRPr lang="en-US" sz="2800" b="1" dirty="0">
              <a:solidFill>
                <a:srgbClr val="FFFFFF"/>
              </a:solidFill>
              <a:latin typeface="Simplified Arabic" pitchFamily="18" charset="-78"/>
              <a:cs typeface="Simplified Arabic" pitchFamily="18" charset="-78"/>
            </a:endParaRPr>
          </a:p>
        </p:txBody>
      </p:sp>
      <p:sp>
        <p:nvSpPr>
          <p:cNvPr id="9" name="AutoShape 6"/>
          <p:cNvSpPr>
            <a:spLocks noChangeArrowheads="1"/>
          </p:cNvSpPr>
          <p:nvPr/>
        </p:nvSpPr>
        <p:spPr bwMode="auto">
          <a:xfrm>
            <a:off x="7930593" y="3320989"/>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eaLnBrk="1" fontAlgn="base" hangingPunct="0">
              <a:lnSpc>
                <a:spcPct val="118000"/>
              </a:lnSpc>
              <a:spcBef>
                <a:spcPct val="0"/>
              </a:spcBef>
              <a:spcAft>
                <a:spcPct val="0"/>
              </a:spcAft>
              <a:buSzPct val="100000"/>
            </a:pPr>
            <a:r>
              <a:rPr lang="ar-EG" sz="2800" b="1" dirty="0" smtClean="0">
                <a:solidFill>
                  <a:srgbClr val="FFFFFF"/>
                </a:solidFill>
                <a:latin typeface="Simplified Arabic" pitchFamily="18" charset="-78"/>
                <a:cs typeface="Simplified Arabic" pitchFamily="18" charset="-78"/>
              </a:rPr>
              <a:t>8</a:t>
            </a:r>
            <a:endParaRPr lang="en-US" sz="2800" b="1" dirty="0">
              <a:solidFill>
                <a:srgbClr val="FFFFFF"/>
              </a:solidFill>
              <a:latin typeface="Simplified Arabic" pitchFamily="18" charset="-78"/>
              <a:cs typeface="Simplified Arabic" pitchFamily="18" charset="-78"/>
            </a:endParaRPr>
          </a:p>
        </p:txBody>
      </p:sp>
      <p:sp>
        <p:nvSpPr>
          <p:cNvPr id="10" name="AutoShape 7"/>
          <p:cNvSpPr>
            <a:spLocks noChangeArrowheads="1"/>
          </p:cNvSpPr>
          <p:nvPr/>
        </p:nvSpPr>
        <p:spPr bwMode="auto">
          <a:xfrm>
            <a:off x="7930593" y="4546558"/>
            <a:ext cx="832407" cy="822326"/>
          </a:xfrm>
          <a:prstGeom prst="roundRect">
            <a:avLst>
              <a:gd name="adj" fmla="val 16667"/>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eaLnBrk="1" fontAlgn="base" hangingPunct="0">
              <a:lnSpc>
                <a:spcPct val="118000"/>
              </a:lnSpc>
              <a:spcBef>
                <a:spcPct val="0"/>
              </a:spcBef>
              <a:spcAft>
                <a:spcPct val="0"/>
              </a:spcAft>
              <a:buSzPct val="100000"/>
            </a:pPr>
            <a:r>
              <a:rPr lang="ar-EG" sz="2800" b="1" dirty="0" smtClean="0">
                <a:solidFill>
                  <a:srgbClr val="FFFFFF"/>
                </a:solidFill>
                <a:latin typeface="Simplified Arabic" pitchFamily="18" charset="-78"/>
                <a:cs typeface="Simplified Arabic" pitchFamily="18" charset="-78"/>
              </a:rPr>
              <a:t>9</a:t>
            </a:r>
            <a:endParaRPr lang="en-US" sz="2800" b="1" dirty="0">
              <a:solidFill>
                <a:srgbClr val="FFFFFF"/>
              </a:solidFill>
              <a:latin typeface="Simplified Arabic" pitchFamily="18" charset="-78"/>
              <a:cs typeface="Simplified Arabic" pitchFamily="18" charset="-78"/>
            </a:endParaRPr>
          </a:p>
        </p:txBody>
      </p:sp>
      <p:pic>
        <p:nvPicPr>
          <p:cNvPr id="12" name="Picture 2" descr="http://www.alphanews1.com/upload/images/1328730353530141.jpg"/>
          <p:cNvPicPr>
            <a:picLocks noChangeAspect="1" noChangeArrowheads="1"/>
          </p:cNvPicPr>
          <p:nvPr/>
        </p:nvPicPr>
        <p:blipFill>
          <a:blip r:embed="rId3">
            <a:clrChange>
              <a:clrFrom>
                <a:srgbClr val="03001C"/>
              </a:clrFrom>
              <a:clrTo>
                <a:srgbClr val="03001C">
                  <a:alpha val="0"/>
                </a:srgbClr>
              </a:clrTo>
            </a:clrChange>
            <a:extLst>
              <a:ext uri="{28A0092B-C50C-407E-A947-70E740481C1C}">
                <a14:useLocalDpi xmlns:a14="http://schemas.microsoft.com/office/drawing/2010/main" xmlns="" val="0"/>
              </a:ext>
            </a:extLst>
          </a:blip>
          <a:srcRect/>
          <a:stretch>
            <a:fillRect/>
          </a:stretch>
        </p:blipFill>
        <p:spPr bwMode="auto">
          <a:xfrm>
            <a:off x="-152400" y="4941880"/>
            <a:ext cx="2438400" cy="20891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07341151"/>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1289607" y="609600"/>
            <a:ext cx="6640986"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3600" b="1" dirty="0">
                <a:latin typeface="Sakkal Majalla" pitchFamily="2" charset="-78"/>
                <a:cs typeface="Sakkal Majalla" pitchFamily="2" charset="-78"/>
              </a:rPr>
              <a:t>نظرية الانتباه متعددة المصادر </a:t>
            </a:r>
          </a:p>
        </p:txBody>
      </p:sp>
      <p:sp>
        <p:nvSpPr>
          <p:cNvPr id="6" name="AutoShape 2"/>
          <p:cNvSpPr>
            <a:spLocks noChangeArrowheads="1"/>
          </p:cNvSpPr>
          <p:nvPr/>
        </p:nvSpPr>
        <p:spPr bwMode="auto">
          <a:xfrm>
            <a:off x="1093595" y="4833468"/>
            <a:ext cx="6983605" cy="1262532"/>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ترفض هذه النظريات فكرة أن الانتباه طاقة محددة السعة، بل تنظر إلى الانتباه على انه مصادر متعددة القنوات، لكل منها سعة مخصصة لمعالجة نوع معين من المعلومات</a:t>
            </a:r>
            <a:endParaRPr lang="en-US" sz="2800" b="1" dirty="0">
              <a:solidFill>
                <a:srgbClr val="FFFFFF"/>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1141357962"/>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1289607" y="609600"/>
            <a:ext cx="6640986"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3600" b="1" dirty="0">
                <a:latin typeface="Sakkal Majalla" pitchFamily="2" charset="-78"/>
                <a:cs typeface="Sakkal Majalla" pitchFamily="2" charset="-78"/>
              </a:rPr>
              <a:t>نظرية اختيار الفعل </a:t>
            </a:r>
          </a:p>
        </p:txBody>
      </p:sp>
      <p:sp>
        <p:nvSpPr>
          <p:cNvPr id="6" name="AutoShape 2"/>
          <p:cNvSpPr>
            <a:spLocks noChangeArrowheads="1"/>
          </p:cNvSpPr>
          <p:nvPr/>
        </p:nvSpPr>
        <p:spPr bwMode="auto">
          <a:xfrm>
            <a:off x="1093595" y="4833468"/>
            <a:ext cx="6983605" cy="1262532"/>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التداخل بين مهمتين لا يحدث بسبب الطاقة المحدودة للانتباه، بل بسبب عملية اختيار الفعل و بالتالي توجيه الانتباه يعتمد على أهمية الفعل و الحاجة إليه</a:t>
            </a:r>
            <a:endParaRPr lang="en-US" sz="2800" b="1" dirty="0">
              <a:solidFill>
                <a:srgbClr val="FFFFFF"/>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2989537072"/>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905000" y="1905000"/>
            <a:ext cx="5105400" cy="2438400"/>
          </a:xfrm>
          <a:prstGeom prst="horizontalScroll">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rtl="1"/>
            <a:r>
              <a:rPr lang="ar-EG" sz="3600" b="1" dirty="0">
                <a:latin typeface="Simplified Arabic" pitchFamily="18" charset="-78"/>
                <a:cs typeface="Simplified Arabic" pitchFamily="18" charset="-78"/>
              </a:rPr>
              <a:t>العوامل المؤثرة في الانتباه </a:t>
            </a:r>
          </a:p>
        </p:txBody>
      </p:sp>
    </p:spTree>
    <p:extLst>
      <p:ext uri="{BB962C8B-B14F-4D97-AF65-F5344CB8AC3E}">
        <p14:creationId xmlns:p14="http://schemas.microsoft.com/office/powerpoint/2010/main" xmlns="" val="1051298609"/>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圆角矩形 4"/>
          <p:cNvSpPr>
            <a:spLocks noChangeArrowheads="1"/>
          </p:cNvSpPr>
          <p:nvPr/>
        </p:nvSpPr>
        <p:spPr bwMode="auto">
          <a:xfrm>
            <a:off x="964775" y="1501775"/>
            <a:ext cx="7660114"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8077200" y="10668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5"/>
          <p:cNvSpPr txBox="1">
            <a:spLocks noChangeArrowheads="1"/>
          </p:cNvSpPr>
          <p:nvPr/>
        </p:nvSpPr>
        <p:spPr bwMode="auto">
          <a:xfrm>
            <a:off x="8297862" y="1617664"/>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6" name="圆角矩形 8"/>
          <p:cNvSpPr>
            <a:spLocks noChangeArrowheads="1"/>
          </p:cNvSpPr>
          <p:nvPr/>
        </p:nvSpPr>
        <p:spPr bwMode="auto">
          <a:xfrm>
            <a:off x="383750" y="2730500"/>
            <a:ext cx="7660114"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7"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7467600" y="2281238"/>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0"/>
          <p:cNvSpPr txBox="1">
            <a:spLocks noChangeArrowheads="1"/>
          </p:cNvSpPr>
          <p:nvPr/>
        </p:nvSpPr>
        <p:spPr bwMode="auto">
          <a:xfrm>
            <a:off x="7688262" y="2846389"/>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02</a:t>
            </a:r>
          </a:p>
        </p:txBody>
      </p:sp>
      <p:sp>
        <p:nvSpPr>
          <p:cNvPr id="12" name="内容占位符 2"/>
          <p:cNvSpPr txBox="1">
            <a:spLocks/>
          </p:cNvSpPr>
          <p:nvPr/>
        </p:nvSpPr>
        <p:spPr>
          <a:xfrm>
            <a:off x="1066800" y="1511300"/>
            <a:ext cx="7373937" cy="571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1">
              <a:buNone/>
            </a:pPr>
            <a:r>
              <a:rPr lang="ar-EG" altLang="zh-CN"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الحالة الانفعالية والمزاجية التي يمر بها الفرد</a:t>
            </a:r>
            <a:endParaRPr lang="zh-CN" altLang="en-US"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3" name="内容占位符 2"/>
          <p:cNvSpPr txBox="1">
            <a:spLocks noChangeArrowheads="1"/>
          </p:cNvSpPr>
          <p:nvPr/>
        </p:nvSpPr>
        <p:spPr bwMode="auto">
          <a:xfrm>
            <a:off x="486032" y="2725738"/>
            <a:ext cx="7457819"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الحاجات و الدوافع الشخصية</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5" name="Rectangle 14"/>
          <p:cNvSpPr/>
          <p:nvPr/>
        </p:nvSpPr>
        <p:spPr>
          <a:xfrm>
            <a:off x="4213807" y="304800"/>
            <a:ext cx="4930193" cy="685800"/>
          </a:xfrm>
          <a:prstGeom prst="rect">
            <a:avLst/>
          </a:prstGeom>
        </p:spPr>
        <p:style>
          <a:lnRef idx="3">
            <a:schemeClr val="lt1"/>
          </a:lnRef>
          <a:fillRef idx="1">
            <a:schemeClr val="accent5"/>
          </a:fillRef>
          <a:effectRef idx="1">
            <a:schemeClr val="accent5"/>
          </a:effectRef>
          <a:fontRef idx="minor">
            <a:schemeClr val="lt1"/>
          </a:fontRef>
        </p:style>
        <p:txBody>
          <a:bodyPr rtlCol="1" anchor="ctr"/>
          <a:lstStyle/>
          <a:p>
            <a:pPr algn="ctr" rtl="1"/>
            <a:r>
              <a:rPr lang="ar-EG" sz="3200" b="1" dirty="0">
                <a:latin typeface="Simplified Arabic" pitchFamily="18" charset="-78"/>
                <a:cs typeface="Simplified Arabic" pitchFamily="18" charset="-78"/>
              </a:rPr>
              <a:t>العوامل المرتبطة بالفرد </a:t>
            </a:r>
          </a:p>
        </p:txBody>
      </p:sp>
      <p:sp>
        <p:nvSpPr>
          <p:cNvPr id="18" name="圆角矩形 4"/>
          <p:cNvSpPr>
            <a:spLocks noChangeArrowheads="1"/>
          </p:cNvSpPr>
          <p:nvPr/>
        </p:nvSpPr>
        <p:spPr bwMode="auto">
          <a:xfrm>
            <a:off x="964775" y="4910137"/>
            <a:ext cx="7660114"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9"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8077200" y="4475162"/>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 name="TextBox 5"/>
          <p:cNvSpPr txBox="1">
            <a:spLocks noChangeArrowheads="1"/>
          </p:cNvSpPr>
          <p:nvPr/>
        </p:nvSpPr>
        <p:spPr bwMode="auto">
          <a:xfrm>
            <a:off x="8297862" y="5026026"/>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21" name="圆角矩形 8"/>
          <p:cNvSpPr>
            <a:spLocks noChangeArrowheads="1"/>
          </p:cNvSpPr>
          <p:nvPr/>
        </p:nvSpPr>
        <p:spPr bwMode="auto">
          <a:xfrm>
            <a:off x="383750" y="6138862"/>
            <a:ext cx="7660114"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22"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7467600" y="56896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 name="TextBox 10"/>
          <p:cNvSpPr txBox="1">
            <a:spLocks noChangeArrowheads="1"/>
          </p:cNvSpPr>
          <p:nvPr/>
        </p:nvSpPr>
        <p:spPr bwMode="auto">
          <a:xfrm>
            <a:off x="7688262" y="6254751"/>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02</a:t>
            </a:r>
          </a:p>
        </p:txBody>
      </p:sp>
      <p:sp>
        <p:nvSpPr>
          <p:cNvPr id="24" name="内容占位符 2"/>
          <p:cNvSpPr txBox="1">
            <a:spLocks/>
          </p:cNvSpPr>
          <p:nvPr/>
        </p:nvSpPr>
        <p:spPr>
          <a:xfrm>
            <a:off x="1066800" y="4919662"/>
            <a:ext cx="7373937" cy="571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1">
              <a:buNone/>
            </a:pPr>
            <a:r>
              <a:rPr lang="ar-EG" altLang="zh-CN"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الخصائص الفيزيائية للمثير ( اللون – الشكل – الحجم – الشدة </a:t>
            </a:r>
            <a:r>
              <a:rPr lang="ar-EG" altLang="zh-CN" sz="2400" b="1" dirty="0" smtClean="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zh-CN" altLang="en-US"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5" name="内容占位符 2"/>
          <p:cNvSpPr txBox="1">
            <a:spLocks noChangeArrowheads="1"/>
          </p:cNvSpPr>
          <p:nvPr/>
        </p:nvSpPr>
        <p:spPr bwMode="auto">
          <a:xfrm>
            <a:off x="486032" y="6134100"/>
            <a:ext cx="7457819"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الجدة و الحداثة و الغرابة في المثيرات </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6" name="Rectangle 25"/>
          <p:cNvSpPr/>
          <p:nvPr/>
        </p:nvSpPr>
        <p:spPr>
          <a:xfrm>
            <a:off x="4213807" y="3713162"/>
            <a:ext cx="4930193" cy="685800"/>
          </a:xfrm>
          <a:prstGeom prst="rect">
            <a:avLst/>
          </a:prstGeom>
        </p:spPr>
        <p:style>
          <a:lnRef idx="3">
            <a:schemeClr val="lt1"/>
          </a:lnRef>
          <a:fillRef idx="1">
            <a:schemeClr val="accent5"/>
          </a:fillRef>
          <a:effectRef idx="1">
            <a:schemeClr val="accent5"/>
          </a:effectRef>
          <a:fontRef idx="minor">
            <a:schemeClr val="lt1"/>
          </a:fontRef>
        </p:style>
        <p:txBody>
          <a:bodyPr rtlCol="1" anchor="ctr"/>
          <a:lstStyle/>
          <a:p>
            <a:pPr algn="ctr" rtl="1"/>
            <a:r>
              <a:rPr lang="ar-EG" sz="3200" b="1" dirty="0">
                <a:latin typeface="Simplified Arabic" pitchFamily="18" charset="-78"/>
                <a:cs typeface="Simplified Arabic" pitchFamily="18" charset="-78"/>
              </a:rPr>
              <a:t>العوامل المرتبطة بالمثير او الموقف </a:t>
            </a:r>
          </a:p>
        </p:txBody>
      </p:sp>
    </p:spTree>
    <p:extLst>
      <p:ext uri="{BB962C8B-B14F-4D97-AF65-F5344CB8AC3E}">
        <p14:creationId xmlns:p14="http://schemas.microsoft.com/office/powerpoint/2010/main" xmlns="" val="3893077419"/>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childTnLst>
                          </p:cTn>
                        </p:par>
                        <p:par>
                          <p:cTn id="11" fill="hold">
                            <p:stCondLst>
                              <p:cond delay="2000"/>
                            </p:stCondLst>
                            <p:childTnLst>
                              <p:par>
                                <p:cTn id="12" presetID="16" presetClass="entr" presetSubtype="21"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par>
                          <p:cTn id="15" fill="hold">
                            <p:stCondLst>
                              <p:cond delay="2500"/>
                            </p:stCondLst>
                            <p:childTnLst>
                              <p:par>
                                <p:cTn id="16" presetID="16" presetClass="entr" presetSubtype="21"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heel(1)">
                                      <p:cBhvr>
                                        <p:cTn id="26" dur="2000"/>
                                        <p:tgtEl>
                                          <p:spTgt spid="8"/>
                                        </p:tgtEl>
                                      </p:cBhvr>
                                    </p:animEffect>
                                  </p:childTnLst>
                                </p:cTn>
                              </p:par>
                            </p:childTnLst>
                          </p:cTn>
                        </p:par>
                        <p:par>
                          <p:cTn id="27" fill="hold">
                            <p:stCondLst>
                              <p:cond delay="2000"/>
                            </p:stCondLst>
                            <p:childTnLst>
                              <p:par>
                                <p:cTn id="28" presetID="16" presetClass="entr" presetSubtype="21"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childTnLst>
                          </p:cTn>
                        </p:par>
                        <p:par>
                          <p:cTn id="31" fill="hold">
                            <p:stCondLst>
                              <p:cond delay="2500"/>
                            </p:stCondLst>
                            <p:childTnLst>
                              <p:par>
                                <p:cTn id="32" presetID="16" presetClass="entr" presetSubtype="21"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heel(1)">
                                      <p:cBhvr>
                                        <p:cTn id="39" dur="2000"/>
                                        <p:tgtEl>
                                          <p:spTgt spid="19"/>
                                        </p:tgtEl>
                                      </p:cBhvr>
                                    </p:animEffect>
                                  </p:childTnLst>
                                </p:cTn>
                              </p:par>
                              <p:par>
                                <p:cTn id="40" presetID="21" presetClass="entr" presetSubtype="1"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heel(1)">
                                      <p:cBhvr>
                                        <p:cTn id="42" dur="2000"/>
                                        <p:tgtEl>
                                          <p:spTgt spid="20"/>
                                        </p:tgtEl>
                                      </p:cBhvr>
                                    </p:animEffect>
                                  </p:childTnLst>
                                </p:cTn>
                              </p:par>
                            </p:childTnLst>
                          </p:cTn>
                        </p:par>
                        <p:par>
                          <p:cTn id="43" fill="hold">
                            <p:stCondLst>
                              <p:cond delay="2000"/>
                            </p:stCondLst>
                            <p:childTnLst>
                              <p:par>
                                <p:cTn id="44" presetID="16" presetClass="entr" presetSubtype="21" fill="hold" grpId="0" nodeType="after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barn(inVertical)">
                                      <p:cBhvr>
                                        <p:cTn id="46" dur="500"/>
                                        <p:tgtEl>
                                          <p:spTgt spid="24"/>
                                        </p:tgtEl>
                                      </p:cBhvr>
                                    </p:animEffect>
                                  </p:childTnLst>
                                </p:cTn>
                              </p:par>
                            </p:childTnLst>
                          </p:cTn>
                        </p:par>
                        <p:par>
                          <p:cTn id="47" fill="hold">
                            <p:stCondLst>
                              <p:cond delay="2500"/>
                            </p:stCondLst>
                            <p:childTnLst>
                              <p:par>
                                <p:cTn id="48" presetID="16" presetClass="entr" presetSubtype="21"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barn(inVertical)">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heel(1)">
                                      <p:cBhvr>
                                        <p:cTn id="55" dur="2000"/>
                                        <p:tgtEl>
                                          <p:spTgt spid="22"/>
                                        </p:tgtEl>
                                      </p:cBhvr>
                                    </p:animEffect>
                                  </p:childTnLst>
                                </p:cTn>
                              </p:par>
                              <p:par>
                                <p:cTn id="56" presetID="21" presetClass="entr" presetSubtype="1"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wheel(1)">
                                      <p:cBhvr>
                                        <p:cTn id="58" dur="2000"/>
                                        <p:tgtEl>
                                          <p:spTgt spid="23"/>
                                        </p:tgtEl>
                                      </p:cBhvr>
                                    </p:animEffect>
                                  </p:childTnLst>
                                </p:cTn>
                              </p:par>
                            </p:childTnLst>
                          </p:cTn>
                        </p:par>
                        <p:par>
                          <p:cTn id="59" fill="hold">
                            <p:stCondLst>
                              <p:cond delay="2000"/>
                            </p:stCondLst>
                            <p:childTnLst>
                              <p:par>
                                <p:cTn id="60" presetID="16" presetClass="entr" presetSubtype="21" fill="hold" grpId="0" nodeType="after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barn(inVertical)">
                                      <p:cBhvr>
                                        <p:cTn id="62" dur="500"/>
                                        <p:tgtEl>
                                          <p:spTgt spid="25"/>
                                        </p:tgtEl>
                                      </p:cBhvr>
                                    </p:animEffect>
                                  </p:childTnLst>
                                </p:cTn>
                              </p:par>
                            </p:childTnLst>
                          </p:cTn>
                        </p:par>
                        <p:par>
                          <p:cTn id="63" fill="hold">
                            <p:stCondLst>
                              <p:cond delay="2500"/>
                            </p:stCondLst>
                            <p:childTnLst>
                              <p:par>
                                <p:cTn id="64" presetID="16" presetClass="entr" presetSubtype="21" fill="hold" grpId="0" nodeType="after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barn(inVertical)">
                                      <p:cBhvr>
                                        <p:cTn id="6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animBg="1"/>
      <p:bldP spid="8" grpId="0"/>
      <p:bldP spid="12" grpId="0"/>
      <p:bldP spid="13" grpId="0"/>
      <p:bldP spid="18" grpId="0" animBg="1"/>
      <p:bldP spid="20" grpId="0"/>
      <p:bldP spid="21" grpId="0" animBg="1"/>
      <p:bldP spid="23" grpId="0"/>
      <p:bldP spid="24" grpId="0"/>
      <p:bldP spid="2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4" name="对角圆角矩形 5"/>
          <p:cNvSpPr>
            <a:spLocks/>
          </p:cNvSpPr>
          <p:nvPr/>
        </p:nvSpPr>
        <p:spPr bwMode="auto">
          <a:xfrm rot="10442041" flipH="1" flipV="1">
            <a:off x="1922556" y="2400950"/>
            <a:ext cx="4877060" cy="2375848"/>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0">
                <a:srgbClr val="00B0F0"/>
              </a:gs>
              <a:gs pos="100000">
                <a:srgbClr val="0070C0"/>
              </a:gs>
            </a:gsLst>
            <a:lin ang="18900000" scaled="1"/>
          </a:gradFill>
          <a:ln>
            <a:noFill/>
          </a:ln>
          <a:effectLst>
            <a:outerShdw dist="23000" dir="5400000" algn="ctr" rotWithShape="0">
              <a:srgbClr val="000000">
                <a:alpha val="32999"/>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6" name="Picture 3" descr="C:\TDDOWNLOAD\pencil.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16200000" flipH="1" flipV="1">
            <a:off x="6214532" y="1925550"/>
            <a:ext cx="781093"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内容占位符 2"/>
          <p:cNvSpPr txBox="1">
            <a:spLocks/>
          </p:cNvSpPr>
          <p:nvPr/>
        </p:nvSpPr>
        <p:spPr>
          <a:xfrm rot="21361315">
            <a:off x="1975170" y="2777738"/>
            <a:ext cx="4592277" cy="203641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endParaRPr lang="en-US" sz="700" b="1" dirty="0" smtClean="0">
              <a:solidFill>
                <a:schemeClr val="bg1"/>
              </a:solidFill>
            </a:endParaRPr>
          </a:p>
          <a:p>
            <a:pPr marL="0" indent="0" algn="ctr" rtl="1">
              <a:buNone/>
            </a:pPr>
            <a:r>
              <a:rPr lang="ar-EG" altLang="zh-CN" sz="4400" b="1" dirty="0" smtClean="0">
                <a:solidFill>
                  <a:schemeClr val="bg1"/>
                </a:solidFill>
              </a:rPr>
              <a:t>كيف </a:t>
            </a:r>
            <a:r>
              <a:rPr lang="ar-EG" altLang="zh-CN" sz="4400" b="1" dirty="0">
                <a:solidFill>
                  <a:schemeClr val="bg1"/>
                </a:solidFill>
              </a:rPr>
              <a:t>يتعلم الانسان ( فصي الدماغ)</a:t>
            </a:r>
            <a:endParaRPr lang="ar-EG" altLang="en-US" sz="4400" b="1" dirty="0">
              <a:solidFill>
                <a:schemeClr val="bg1"/>
              </a:solidFill>
            </a:endParaRPr>
          </a:p>
        </p:txBody>
      </p:sp>
    </p:spTree>
    <p:extLst>
      <p:ext uri="{BB962C8B-B14F-4D97-AF65-F5344CB8AC3E}">
        <p14:creationId xmlns:p14="http://schemas.microsoft.com/office/powerpoint/2010/main" xmlns="" val="1012987012"/>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80">
                                          <p:stCondLst>
                                            <p:cond delay="0"/>
                                          </p:stCondLst>
                                        </p:cTn>
                                        <p:tgtEl>
                                          <p:spTgt spid="6"/>
                                        </p:tgtEl>
                                      </p:cBhvr>
                                    </p:animEffect>
                                    <p:anim calcmode="lin" valueType="num">
                                      <p:cBhvr>
                                        <p:cTn id="2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0" dur="26">
                                          <p:stCondLst>
                                            <p:cond delay="650"/>
                                          </p:stCondLst>
                                        </p:cTn>
                                        <p:tgtEl>
                                          <p:spTgt spid="6"/>
                                        </p:tgtEl>
                                      </p:cBhvr>
                                      <p:to x="100000" y="60000"/>
                                    </p:animScale>
                                    <p:animScale>
                                      <p:cBhvr>
                                        <p:cTn id="31" dur="166" decel="50000">
                                          <p:stCondLst>
                                            <p:cond delay="676"/>
                                          </p:stCondLst>
                                        </p:cTn>
                                        <p:tgtEl>
                                          <p:spTgt spid="6"/>
                                        </p:tgtEl>
                                      </p:cBhvr>
                                      <p:to x="100000" y="100000"/>
                                    </p:animScale>
                                    <p:animScale>
                                      <p:cBhvr>
                                        <p:cTn id="32" dur="26">
                                          <p:stCondLst>
                                            <p:cond delay="1312"/>
                                          </p:stCondLst>
                                        </p:cTn>
                                        <p:tgtEl>
                                          <p:spTgt spid="6"/>
                                        </p:tgtEl>
                                      </p:cBhvr>
                                      <p:to x="100000" y="80000"/>
                                    </p:animScale>
                                    <p:animScale>
                                      <p:cBhvr>
                                        <p:cTn id="33" dur="166" decel="50000">
                                          <p:stCondLst>
                                            <p:cond delay="1338"/>
                                          </p:stCondLst>
                                        </p:cTn>
                                        <p:tgtEl>
                                          <p:spTgt spid="6"/>
                                        </p:tgtEl>
                                      </p:cBhvr>
                                      <p:to x="100000" y="100000"/>
                                    </p:animScale>
                                    <p:animScale>
                                      <p:cBhvr>
                                        <p:cTn id="34" dur="26">
                                          <p:stCondLst>
                                            <p:cond delay="1642"/>
                                          </p:stCondLst>
                                        </p:cTn>
                                        <p:tgtEl>
                                          <p:spTgt spid="6"/>
                                        </p:tgtEl>
                                      </p:cBhvr>
                                      <p:to x="100000" y="90000"/>
                                    </p:animScale>
                                    <p:animScale>
                                      <p:cBhvr>
                                        <p:cTn id="35" dur="166" decel="50000">
                                          <p:stCondLst>
                                            <p:cond delay="1668"/>
                                          </p:stCondLst>
                                        </p:cTn>
                                        <p:tgtEl>
                                          <p:spTgt spid="6"/>
                                        </p:tgtEl>
                                      </p:cBhvr>
                                      <p:to x="100000" y="100000"/>
                                    </p:animScale>
                                    <p:animScale>
                                      <p:cBhvr>
                                        <p:cTn id="36" dur="26">
                                          <p:stCondLst>
                                            <p:cond delay="1808"/>
                                          </p:stCondLst>
                                        </p:cTn>
                                        <p:tgtEl>
                                          <p:spTgt spid="6"/>
                                        </p:tgtEl>
                                      </p:cBhvr>
                                      <p:to x="100000" y="95000"/>
                                    </p:animScale>
                                    <p:animScale>
                                      <p:cBhvr>
                                        <p:cTn id="37" dur="166" decel="50000">
                                          <p:stCondLst>
                                            <p:cond delay="1834"/>
                                          </p:stCondLst>
                                        </p:cTn>
                                        <p:tgtEl>
                                          <p:spTgt spid="6"/>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down)">
                                      <p:cBhvr>
                                        <p:cTn id="41" dur="580">
                                          <p:stCondLst>
                                            <p:cond delay="0"/>
                                          </p:stCondLst>
                                        </p:cTn>
                                        <p:tgtEl>
                                          <p:spTgt spid="7"/>
                                        </p:tgtEl>
                                      </p:cBhvr>
                                    </p:animEffect>
                                    <p:anim calcmode="lin" valueType="num">
                                      <p:cBhvr>
                                        <p:cTn id="4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7" dur="26">
                                          <p:stCondLst>
                                            <p:cond delay="650"/>
                                          </p:stCondLst>
                                        </p:cTn>
                                        <p:tgtEl>
                                          <p:spTgt spid="7"/>
                                        </p:tgtEl>
                                      </p:cBhvr>
                                      <p:to x="100000" y="60000"/>
                                    </p:animScale>
                                    <p:animScale>
                                      <p:cBhvr>
                                        <p:cTn id="48" dur="166" decel="50000">
                                          <p:stCondLst>
                                            <p:cond delay="676"/>
                                          </p:stCondLst>
                                        </p:cTn>
                                        <p:tgtEl>
                                          <p:spTgt spid="7"/>
                                        </p:tgtEl>
                                      </p:cBhvr>
                                      <p:to x="100000" y="100000"/>
                                    </p:animScale>
                                    <p:animScale>
                                      <p:cBhvr>
                                        <p:cTn id="49" dur="26">
                                          <p:stCondLst>
                                            <p:cond delay="1312"/>
                                          </p:stCondLst>
                                        </p:cTn>
                                        <p:tgtEl>
                                          <p:spTgt spid="7"/>
                                        </p:tgtEl>
                                      </p:cBhvr>
                                      <p:to x="100000" y="80000"/>
                                    </p:animScale>
                                    <p:animScale>
                                      <p:cBhvr>
                                        <p:cTn id="50" dur="166" decel="50000">
                                          <p:stCondLst>
                                            <p:cond delay="1338"/>
                                          </p:stCondLst>
                                        </p:cTn>
                                        <p:tgtEl>
                                          <p:spTgt spid="7"/>
                                        </p:tgtEl>
                                      </p:cBhvr>
                                      <p:to x="100000" y="100000"/>
                                    </p:animScale>
                                    <p:animScale>
                                      <p:cBhvr>
                                        <p:cTn id="51" dur="26">
                                          <p:stCondLst>
                                            <p:cond delay="1642"/>
                                          </p:stCondLst>
                                        </p:cTn>
                                        <p:tgtEl>
                                          <p:spTgt spid="7"/>
                                        </p:tgtEl>
                                      </p:cBhvr>
                                      <p:to x="100000" y="90000"/>
                                    </p:animScale>
                                    <p:animScale>
                                      <p:cBhvr>
                                        <p:cTn id="52" dur="166" decel="50000">
                                          <p:stCondLst>
                                            <p:cond delay="1668"/>
                                          </p:stCondLst>
                                        </p:cTn>
                                        <p:tgtEl>
                                          <p:spTgt spid="7"/>
                                        </p:tgtEl>
                                      </p:cBhvr>
                                      <p:to x="100000" y="100000"/>
                                    </p:animScale>
                                    <p:animScale>
                                      <p:cBhvr>
                                        <p:cTn id="53" dur="26">
                                          <p:stCondLst>
                                            <p:cond delay="1808"/>
                                          </p:stCondLst>
                                        </p:cTn>
                                        <p:tgtEl>
                                          <p:spTgt spid="7"/>
                                        </p:tgtEl>
                                      </p:cBhvr>
                                      <p:to x="100000" y="95000"/>
                                    </p:animScale>
                                    <p:animScale>
                                      <p:cBhvr>
                                        <p:cTn id="54"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圆角矩形 4"/>
          <p:cNvSpPr>
            <a:spLocks noChangeArrowheads="1"/>
          </p:cNvSpPr>
          <p:nvPr/>
        </p:nvSpPr>
        <p:spPr bwMode="auto">
          <a:xfrm>
            <a:off x="762000" y="2949575"/>
            <a:ext cx="7660114" cy="1165225"/>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2" name="内容占位符 2"/>
          <p:cNvSpPr txBox="1">
            <a:spLocks/>
          </p:cNvSpPr>
          <p:nvPr/>
        </p:nvSpPr>
        <p:spPr>
          <a:xfrm>
            <a:off x="864025" y="2959100"/>
            <a:ext cx="7373937" cy="10357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1">
              <a:buNone/>
            </a:pPr>
            <a:r>
              <a:rPr lang="ar-EG" altLang="zh-CN" sz="28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نعلم أن الفص الأيمن يتحكم في الجزء الأيسر من الجسم والفص الأيسر يتحكم في الجزء الأيمن</a:t>
            </a:r>
            <a:endParaRPr lang="zh-CN" altLang="en-US" sz="28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5" name="Rectangle 14"/>
          <p:cNvSpPr/>
          <p:nvPr/>
        </p:nvSpPr>
        <p:spPr>
          <a:xfrm>
            <a:off x="6096000" y="304800"/>
            <a:ext cx="3048000" cy="685800"/>
          </a:xfrm>
          <a:prstGeom prst="rect">
            <a:avLst/>
          </a:prstGeom>
        </p:spPr>
        <p:style>
          <a:lnRef idx="3">
            <a:schemeClr val="lt1"/>
          </a:lnRef>
          <a:fillRef idx="1">
            <a:schemeClr val="accent5"/>
          </a:fillRef>
          <a:effectRef idx="1">
            <a:schemeClr val="accent5"/>
          </a:effectRef>
          <a:fontRef idx="minor">
            <a:schemeClr val="lt1"/>
          </a:fontRef>
        </p:style>
        <p:txBody>
          <a:bodyPr rtlCol="1" anchor="ctr"/>
          <a:lstStyle/>
          <a:p>
            <a:pPr algn="ctr" rtl="1"/>
            <a:r>
              <a:rPr lang="ar-EG" sz="3200" b="1" dirty="0" smtClean="0">
                <a:latin typeface="Simplified Arabic" pitchFamily="18" charset="-78"/>
                <a:cs typeface="Simplified Arabic" pitchFamily="18" charset="-78"/>
              </a:rPr>
              <a:t>معلومة</a:t>
            </a:r>
            <a:endParaRPr lang="ar-EG" sz="3200" b="1" dirty="0">
              <a:latin typeface="Simplified Arabic" pitchFamily="18" charset="-78"/>
              <a:cs typeface="Simplified Arabic" pitchFamily="18" charset="-78"/>
            </a:endParaRPr>
          </a:p>
        </p:txBody>
      </p:sp>
    </p:spTree>
    <p:extLst>
      <p:ext uri="{BB962C8B-B14F-4D97-AF65-F5344CB8AC3E}">
        <p14:creationId xmlns:p14="http://schemas.microsoft.com/office/powerpoint/2010/main" xmlns="" val="1784835633"/>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圆角矩形 4"/>
          <p:cNvSpPr>
            <a:spLocks noChangeArrowheads="1"/>
          </p:cNvSpPr>
          <p:nvPr/>
        </p:nvSpPr>
        <p:spPr bwMode="auto">
          <a:xfrm>
            <a:off x="5410199" y="1501775"/>
            <a:ext cx="3214689"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8077200" y="10668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5"/>
          <p:cNvSpPr txBox="1">
            <a:spLocks noChangeArrowheads="1"/>
          </p:cNvSpPr>
          <p:nvPr/>
        </p:nvSpPr>
        <p:spPr bwMode="auto">
          <a:xfrm>
            <a:off x="8297862" y="1617664"/>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6" name="圆角矩形 8"/>
          <p:cNvSpPr>
            <a:spLocks noChangeArrowheads="1"/>
          </p:cNvSpPr>
          <p:nvPr/>
        </p:nvSpPr>
        <p:spPr bwMode="auto">
          <a:xfrm>
            <a:off x="4829174" y="2730500"/>
            <a:ext cx="3214689"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7"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7467600" y="2281238"/>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0"/>
          <p:cNvSpPr txBox="1">
            <a:spLocks noChangeArrowheads="1"/>
          </p:cNvSpPr>
          <p:nvPr/>
        </p:nvSpPr>
        <p:spPr bwMode="auto">
          <a:xfrm>
            <a:off x="7688262" y="2846389"/>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02</a:t>
            </a:r>
          </a:p>
        </p:txBody>
      </p:sp>
      <p:sp>
        <p:nvSpPr>
          <p:cNvPr id="12" name="内容占位符 2"/>
          <p:cNvSpPr txBox="1">
            <a:spLocks/>
          </p:cNvSpPr>
          <p:nvPr/>
        </p:nvSpPr>
        <p:spPr>
          <a:xfrm>
            <a:off x="5346147" y="1511300"/>
            <a:ext cx="3094590" cy="571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1">
              <a:buNone/>
            </a:pPr>
            <a:r>
              <a:rPr lang="ar-EG" altLang="zh-CN"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التناسق</a:t>
            </a:r>
            <a:endParaRPr lang="zh-CN" altLang="en-US"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3" name="内容占位符 2"/>
          <p:cNvSpPr txBox="1">
            <a:spLocks noChangeArrowheads="1"/>
          </p:cNvSpPr>
          <p:nvPr/>
        </p:nvSpPr>
        <p:spPr bwMode="auto">
          <a:xfrm>
            <a:off x="4814058" y="2725738"/>
            <a:ext cx="3129793"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الالوان</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5" name="Rectangle 14"/>
          <p:cNvSpPr/>
          <p:nvPr/>
        </p:nvSpPr>
        <p:spPr>
          <a:xfrm>
            <a:off x="4213807" y="304800"/>
            <a:ext cx="4930193"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latin typeface="Simplified Arabic" pitchFamily="18" charset="-78"/>
                <a:cs typeface="Simplified Arabic" pitchFamily="18" charset="-78"/>
              </a:rPr>
              <a:t>العوامل المرتبطة بالفرد </a:t>
            </a:r>
          </a:p>
        </p:txBody>
      </p:sp>
      <p:sp>
        <p:nvSpPr>
          <p:cNvPr id="26" name="Rectangle 25"/>
          <p:cNvSpPr/>
          <p:nvPr/>
        </p:nvSpPr>
        <p:spPr>
          <a:xfrm>
            <a:off x="4213807" y="3713162"/>
            <a:ext cx="4930193"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latin typeface="Simplified Arabic" pitchFamily="18" charset="-78"/>
                <a:cs typeface="Simplified Arabic" pitchFamily="18" charset="-78"/>
              </a:rPr>
              <a:t>وظائف الفص الايسر</a:t>
            </a:r>
          </a:p>
        </p:txBody>
      </p:sp>
      <p:sp>
        <p:nvSpPr>
          <p:cNvPr id="27" name="圆角矩形 4"/>
          <p:cNvSpPr>
            <a:spLocks noChangeArrowheads="1"/>
          </p:cNvSpPr>
          <p:nvPr/>
        </p:nvSpPr>
        <p:spPr bwMode="auto">
          <a:xfrm>
            <a:off x="900941" y="1501775"/>
            <a:ext cx="3214689"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28"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3567942" y="10668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 name="TextBox 5"/>
          <p:cNvSpPr txBox="1">
            <a:spLocks noChangeArrowheads="1"/>
          </p:cNvSpPr>
          <p:nvPr/>
        </p:nvSpPr>
        <p:spPr bwMode="auto">
          <a:xfrm>
            <a:off x="3788604" y="1617664"/>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03</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0" name="圆角矩形 8"/>
          <p:cNvSpPr>
            <a:spLocks noChangeArrowheads="1"/>
          </p:cNvSpPr>
          <p:nvPr/>
        </p:nvSpPr>
        <p:spPr bwMode="auto">
          <a:xfrm>
            <a:off x="319916" y="2730500"/>
            <a:ext cx="3214689"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31"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2958342" y="2281238"/>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2" name="TextBox 10"/>
          <p:cNvSpPr txBox="1">
            <a:spLocks noChangeArrowheads="1"/>
          </p:cNvSpPr>
          <p:nvPr/>
        </p:nvSpPr>
        <p:spPr bwMode="auto">
          <a:xfrm>
            <a:off x="3179004" y="2846389"/>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04</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3" name="内容占位符 2"/>
          <p:cNvSpPr txBox="1">
            <a:spLocks/>
          </p:cNvSpPr>
          <p:nvPr/>
        </p:nvSpPr>
        <p:spPr>
          <a:xfrm>
            <a:off x="836889" y="1511300"/>
            <a:ext cx="3094590" cy="571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1">
              <a:buNone/>
            </a:pPr>
            <a:r>
              <a:rPr lang="ar-EG" altLang="zh-CN"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الخيال</a:t>
            </a:r>
            <a:endParaRPr lang="zh-CN" altLang="en-US"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4" name="内容占位符 2"/>
          <p:cNvSpPr txBox="1">
            <a:spLocks noChangeArrowheads="1"/>
          </p:cNvSpPr>
          <p:nvPr/>
        </p:nvSpPr>
        <p:spPr bwMode="auto">
          <a:xfrm>
            <a:off x="304800" y="2725738"/>
            <a:ext cx="3129793"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احلام اليقظة</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5" name="圆角矩形 4"/>
          <p:cNvSpPr>
            <a:spLocks noChangeArrowheads="1"/>
          </p:cNvSpPr>
          <p:nvPr/>
        </p:nvSpPr>
        <p:spPr bwMode="auto">
          <a:xfrm>
            <a:off x="5410199" y="4854575"/>
            <a:ext cx="3214689"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36"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8077200" y="44196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 name="TextBox 5"/>
          <p:cNvSpPr txBox="1">
            <a:spLocks noChangeArrowheads="1"/>
          </p:cNvSpPr>
          <p:nvPr/>
        </p:nvSpPr>
        <p:spPr bwMode="auto">
          <a:xfrm>
            <a:off x="8297862" y="4970464"/>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38" name="圆角矩形 8"/>
          <p:cNvSpPr>
            <a:spLocks noChangeArrowheads="1"/>
          </p:cNvSpPr>
          <p:nvPr/>
        </p:nvSpPr>
        <p:spPr bwMode="auto">
          <a:xfrm>
            <a:off x="4829174" y="6083300"/>
            <a:ext cx="3214689"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39"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7467600" y="5634038"/>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 name="TextBox 10"/>
          <p:cNvSpPr txBox="1">
            <a:spLocks noChangeArrowheads="1"/>
          </p:cNvSpPr>
          <p:nvPr/>
        </p:nvSpPr>
        <p:spPr bwMode="auto">
          <a:xfrm>
            <a:off x="7688262" y="6199189"/>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02</a:t>
            </a:r>
          </a:p>
        </p:txBody>
      </p:sp>
      <p:sp>
        <p:nvSpPr>
          <p:cNvPr id="41" name="内容占位符 2"/>
          <p:cNvSpPr txBox="1">
            <a:spLocks/>
          </p:cNvSpPr>
          <p:nvPr/>
        </p:nvSpPr>
        <p:spPr>
          <a:xfrm>
            <a:off x="5346147" y="4864100"/>
            <a:ext cx="3094590" cy="571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1">
              <a:buNone/>
            </a:pPr>
            <a:r>
              <a:rPr lang="ar-EG" altLang="zh-CN"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الكلمات</a:t>
            </a:r>
            <a:endParaRPr lang="zh-CN" altLang="en-US"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2" name="内容占位符 2"/>
          <p:cNvSpPr txBox="1">
            <a:spLocks noChangeArrowheads="1"/>
          </p:cNvSpPr>
          <p:nvPr/>
        </p:nvSpPr>
        <p:spPr bwMode="auto">
          <a:xfrm>
            <a:off x="4814058" y="6078538"/>
            <a:ext cx="3129793"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المنطق</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3" name="圆角矩形 4"/>
          <p:cNvSpPr>
            <a:spLocks noChangeArrowheads="1"/>
          </p:cNvSpPr>
          <p:nvPr/>
        </p:nvSpPr>
        <p:spPr bwMode="auto">
          <a:xfrm>
            <a:off x="900941" y="4854575"/>
            <a:ext cx="3214689"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4"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3567942" y="44196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5" name="TextBox 5"/>
          <p:cNvSpPr txBox="1">
            <a:spLocks noChangeArrowheads="1"/>
          </p:cNvSpPr>
          <p:nvPr/>
        </p:nvSpPr>
        <p:spPr bwMode="auto">
          <a:xfrm>
            <a:off x="3788604" y="4970464"/>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03</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6" name="圆角矩形 8"/>
          <p:cNvSpPr>
            <a:spLocks noChangeArrowheads="1"/>
          </p:cNvSpPr>
          <p:nvPr/>
        </p:nvSpPr>
        <p:spPr bwMode="auto">
          <a:xfrm>
            <a:off x="319916" y="6083300"/>
            <a:ext cx="3214689"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7"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2958342" y="5634038"/>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8" name="TextBox 10"/>
          <p:cNvSpPr txBox="1">
            <a:spLocks noChangeArrowheads="1"/>
          </p:cNvSpPr>
          <p:nvPr/>
        </p:nvSpPr>
        <p:spPr bwMode="auto">
          <a:xfrm>
            <a:off x="3179004" y="6199189"/>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04</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9" name="内容占位符 2"/>
          <p:cNvSpPr txBox="1">
            <a:spLocks/>
          </p:cNvSpPr>
          <p:nvPr/>
        </p:nvSpPr>
        <p:spPr>
          <a:xfrm>
            <a:off x="836889" y="4864100"/>
            <a:ext cx="3094590" cy="571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1">
              <a:buNone/>
            </a:pPr>
            <a:r>
              <a:rPr lang="ar-EG" altLang="zh-CN"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التحليل</a:t>
            </a:r>
            <a:endParaRPr lang="zh-CN" altLang="en-US"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50" name="内容占位符 2"/>
          <p:cNvSpPr txBox="1">
            <a:spLocks noChangeArrowheads="1"/>
          </p:cNvSpPr>
          <p:nvPr/>
        </p:nvSpPr>
        <p:spPr bwMode="auto">
          <a:xfrm>
            <a:off x="304800" y="6078538"/>
            <a:ext cx="3129793"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الترتيب</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xmlns="" val="1193840714"/>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par>
                                <p:cTn id="17" presetID="16" presetClass="entr" presetSubtype="21"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arn(inVertical)">
                                      <p:cBhvr>
                                        <p:cTn id="28" dur="500"/>
                                        <p:tgtEl>
                                          <p:spTgt spid="13"/>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arn(inVertical)">
                                      <p:cBhvr>
                                        <p:cTn id="31" dur="500"/>
                                        <p:tgtEl>
                                          <p:spTgt spid="27"/>
                                        </p:tgtEl>
                                      </p:cBhvr>
                                    </p:animEffect>
                                  </p:childTnLst>
                                </p:cTn>
                              </p:par>
                              <p:par>
                                <p:cTn id="32" presetID="16" presetClass="entr" presetSubtype="21" fill="hold"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barn(inVertical)">
                                      <p:cBhvr>
                                        <p:cTn id="34" dur="500"/>
                                        <p:tgtEl>
                                          <p:spTgt spid="28"/>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barn(inVertical)">
                                      <p:cBhvr>
                                        <p:cTn id="37" dur="500"/>
                                        <p:tgtEl>
                                          <p:spTgt spid="29"/>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barn(inVertical)">
                                      <p:cBhvr>
                                        <p:cTn id="40" dur="500"/>
                                        <p:tgtEl>
                                          <p:spTgt spid="30"/>
                                        </p:tgtEl>
                                      </p:cBhvr>
                                    </p:animEffect>
                                  </p:childTnLst>
                                </p:cTn>
                              </p:par>
                              <p:par>
                                <p:cTn id="41" presetID="16" presetClass="entr" presetSubtype="21" fill="hold" nodeType="with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barn(inVertical)">
                                      <p:cBhvr>
                                        <p:cTn id="43" dur="500"/>
                                        <p:tgtEl>
                                          <p:spTgt spid="31"/>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barn(inVertical)">
                                      <p:cBhvr>
                                        <p:cTn id="46" dur="500"/>
                                        <p:tgtEl>
                                          <p:spTgt spid="32"/>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barn(inVertical)">
                                      <p:cBhvr>
                                        <p:cTn id="49" dur="500"/>
                                        <p:tgtEl>
                                          <p:spTgt spid="33"/>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barn(inVertical)">
                                      <p:cBhvr>
                                        <p:cTn id="52" dur="500"/>
                                        <p:tgtEl>
                                          <p:spTgt spid="34"/>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barn(inVertical)">
                                      <p:cBhvr>
                                        <p:cTn id="57" dur="500"/>
                                        <p:tgtEl>
                                          <p:spTgt spid="35"/>
                                        </p:tgtEl>
                                      </p:cBhvr>
                                    </p:animEffect>
                                  </p:childTnLst>
                                </p:cTn>
                              </p:par>
                              <p:par>
                                <p:cTn id="58" presetID="16" presetClass="entr" presetSubtype="21" fill="hold" nodeType="withEffect">
                                  <p:stCondLst>
                                    <p:cond delay="0"/>
                                  </p:stCondLst>
                                  <p:childTnLst>
                                    <p:set>
                                      <p:cBhvr>
                                        <p:cTn id="59" dur="1" fill="hold">
                                          <p:stCondLst>
                                            <p:cond delay="0"/>
                                          </p:stCondLst>
                                        </p:cTn>
                                        <p:tgtEl>
                                          <p:spTgt spid="36"/>
                                        </p:tgtEl>
                                        <p:attrNameLst>
                                          <p:attrName>style.visibility</p:attrName>
                                        </p:attrNameLst>
                                      </p:cBhvr>
                                      <p:to>
                                        <p:strVal val="visible"/>
                                      </p:to>
                                    </p:set>
                                    <p:animEffect transition="in" filter="barn(inVertical)">
                                      <p:cBhvr>
                                        <p:cTn id="60" dur="500"/>
                                        <p:tgtEl>
                                          <p:spTgt spid="36"/>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barn(inVertical)">
                                      <p:cBhvr>
                                        <p:cTn id="63" dur="500"/>
                                        <p:tgtEl>
                                          <p:spTgt spid="37"/>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barn(inVertical)">
                                      <p:cBhvr>
                                        <p:cTn id="66" dur="500"/>
                                        <p:tgtEl>
                                          <p:spTgt spid="38"/>
                                        </p:tgtEl>
                                      </p:cBhvr>
                                    </p:animEffect>
                                  </p:childTnLst>
                                </p:cTn>
                              </p:par>
                              <p:par>
                                <p:cTn id="67" presetID="16" presetClass="entr" presetSubtype="21" fill="hold" nodeType="withEffect">
                                  <p:stCondLst>
                                    <p:cond delay="0"/>
                                  </p:stCondLst>
                                  <p:childTnLst>
                                    <p:set>
                                      <p:cBhvr>
                                        <p:cTn id="68" dur="1" fill="hold">
                                          <p:stCondLst>
                                            <p:cond delay="0"/>
                                          </p:stCondLst>
                                        </p:cTn>
                                        <p:tgtEl>
                                          <p:spTgt spid="39"/>
                                        </p:tgtEl>
                                        <p:attrNameLst>
                                          <p:attrName>style.visibility</p:attrName>
                                        </p:attrNameLst>
                                      </p:cBhvr>
                                      <p:to>
                                        <p:strVal val="visible"/>
                                      </p:to>
                                    </p:set>
                                    <p:animEffect transition="in" filter="barn(inVertical)">
                                      <p:cBhvr>
                                        <p:cTn id="69" dur="500"/>
                                        <p:tgtEl>
                                          <p:spTgt spid="39"/>
                                        </p:tgtEl>
                                      </p:cBhvr>
                                    </p:animEffect>
                                  </p:childTnLst>
                                </p:cTn>
                              </p:par>
                              <p:par>
                                <p:cTn id="70" presetID="16" presetClass="entr" presetSubtype="21" fill="hold" grpId="0" nodeType="withEffect">
                                  <p:stCondLst>
                                    <p:cond delay="0"/>
                                  </p:stCondLst>
                                  <p:childTnLst>
                                    <p:set>
                                      <p:cBhvr>
                                        <p:cTn id="71" dur="1" fill="hold">
                                          <p:stCondLst>
                                            <p:cond delay="0"/>
                                          </p:stCondLst>
                                        </p:cTn>
                                        <p:tgtEl>
                                          <p:spTgt spid="40"/>
                                        </p:tgtEl>
                                        <p:attrNameLst>
                                          <p:attrName>style.visibility</p:attrName>
                                        </p:attrNameLst>
                                      </p:cBhvr>
                                      <p:to>
                                        <p:strVal val="visible"/>
                                      </p:to>
                                    </p:set>
                                    <p:animEffect transition="in" filter="barn(inVertical)">
                                      <p:cBhvr>
                                        <p:cTn id="72" dur="500"/>
                                        <p:tgtEl>
                                          <p:spTgt spid="40"/>
                                        </p:tgtEl>
                                      </p:cBhvr>
                                    </p:animEffect>
                                  </p:childTnLst>
                                </p:cTn>
                              </p:par>
                              <p:par>
                                <p:cTn id="73" presetID="16" presetClass="entr" presetSubtype="21" fill="hold" grpId="0" nodeType="withEffect">
                                  <p:stCondLst>
                                    <p:cond delay="0"/>
                                  </p:stCondLst>
                                  <p:childTnLst>
                                    <p:set>
                                      <p:cBhvr>
                                        <p:cTn id="74" dur="1" fill="hold">
                                          <p:stCondLst>
                                            <p:cond delay="0"/>
                                          </p:stCondLst>
                                        </p:cTn>
                                        <p:tgtEl>
                                          <p:spTgt spid="41"/>
                                        </p:tgtEl>
                                        <p:attrNameLst>
                                          <p:attrName>style.visibility</p:attrName>
                                        </p:attrNameLst>
                                      </p:cBhvr>
                                      <p:to>
                                        <p:strVal val="visible"/>
                                      </p:to>
                                    </p:set>
                                    <p:animEffect transition="in" filter="barn(inVertical)">
                                      <p:cBhvr>
                                        <p:cTn id="75" dur="500"/>
                                        <p:tgtEl>
                                          <p:spTgt spid="41"/>
                                        </p:tgtEl>
                                      </p:cBhvr>
                                    </p:animEffect>
                                  </p:childTnLst>
                                </p:cTn>
                              </p:par>
                              <p:par>
                                <p:cTn id="76" presetID="16" presetClass="entr" presetSubtype="21" fill="hold" grpId="0" nodeType="withEffect">
                                  <p:stCondLst>
                                    <p:cond delay="0"/>
                                  </p:stCondLst>
                                  <p:childTnLst>
                                    <p:set>
                                      <p:cBhvr>
                                        <p:cTn id="77" dur="1" fill="hold">
                                          <p:stCondLst>
                                            <p:cond delay="0"/>
                                          </p:stCondLst>
                                        </p:cTn>
                                        <p:tgtEl>
                                          <p:spTgt spid="42"/>
                                        </p:tgtEl>
                                        <p:attrNameLst>
                                          <p:attrName>style.visibility</p:attrName>
                                        </p:attrNameLst>
                                      </p:cBhvr>
                                      <p:to>
                                        <p:strVal val="visible"/>
                                      </p:to>
                                    </p:set>
                                    <p:animEffect transition="in" filter="barn(inVertical)">
                                      <p:cBhvr>
                                        <p:cTn id="78" dur="500"/>
                                        <p:tgtEl>
                                          <p:spTgt spid="42"/>
                                        </p:tgtEl>
                                      </p:cBhvr>
                                    </p:animEffect>
                                  </p:childTnLst>
                                </p:cTn>
                              </p:par>
                              <p:par>
                                <p:cTn id="79" presetID="16" presetClass="entr" presetSubtype="21" fill="hold" grpId="0" nodeType="withEffect">
                                  <p:stCondLst>
                                    <p:cond delay="0"/>
                                  </p:stCondLst>
                                  <p:childTnLst>
                                    <p:set>
                                      <p:cBhvr>
                                        <p:cTn id="80" dur="1" fill="hold">
                                          <p:stCondLst>
                                            <p:cond delay="0"/>
                                          </p:stCondLst>
                                        </p:cTn>
                                        <p:tgtEl>
                                          <p:spTgt spid="43"/>
                                        </p:tgtEl>
                                        <p:attrNameLst>
                                          <p:attrName>style.visibility</p:attrName>
                                        </p:attrNameLst>
                                      </p:cBhvr>
                                      <p:to>
                                        <p:strVal val="visible"/>
                                      </p:to>
                                    </p:set>
                                    <p:animEffect transition="in" filter="barn(inVertical)">
                                      <p:cBhvr>
                                        <p:cTn id="81" dur="500"/>
                                        <p:tgtEl>
                                          <p:spTgt spid="43"/>
                                        </p:tgtEl>
                                      </p:cBhvr>
                                    </p:animEffect>
                                  </p:childTnLst>
                                </p:cTn>
                              </p:par>
                              <p:par>
                                <p:cTn id="82" presetID="16" presetClass="entr" presetSubtype="21" fill="hold" nodeType="withEffect">
                                  <p:stCondLst>
                                    <p:cond delay="0"/>
                                  </p:stCondLst>
                                  <p:childTnLst>
                                    <p:set>
                                      <p:cBhvr>
                                        <p:cTn id="83" dur="1" fill="hold">
                                          <p:stCondLst>
                                            <p:cond delay="0"/>
                                          </p:stCondLst>
                                        </p:cTn>
                                        <p:tgtEl>
                                          <p:spTgt spid="44"/>
                                        </p:tgtEl>
                                        <p:attrNameLst>
                                          <p:attrName>style.visibility</p:attrName>
                                        </p:attrNameLst>
                                      </p:cBhvr>
                                      <p:to>
                                        <p:strVal val="visible"/>
                                      </p:to>
                                    </p:set>
                                    <p:animEffect transition="in" filter="barn(inVertical)">
                                      <p:cBhvr>
                                        <p:cTn id="84" dur="500"/>
                                        <p:tgtEl>
                                          <p:spTgt spid="44"/>
                                        </p:tgtEl>
                                      </p:cBhvr>
                                    </p:animEffect>
                                  </p:childTnLst>
                                </p:cTn>
                              </p:par>
                              <p:par>
                                <p:cTn id="85" presetID="16" presetClass="entr" presetSubtype="21" fill="hold" grpId="0" nodeType="withEffect">
                                  <p:stCondLst>
                                    <p:cond delay="0"/>
                                  </p:stCondLst>
                                  <p:childTnLst>
                                    <p:set>
                                      <p:cBhvr>
                                        <p:cTn id="86" dur="1" fill="hold">
                                          <p:stCondLst>
                                            <p:cond delay="0"/>
                                          </p:stCondLst>
                                        </p:cTn>
                                        <p:tgtEl>
                                          <p:spTgt spid="45"/>
                                        </p:tgtEl>
                                        <p:attrNameLst>
                                          <p:attrName>style.visibility</p:attrName>
                                        </p:attrNameLst>
                                      </p:cBhvr>
                                      <p:to>
                                        <p:strVal val="visible"/>
                                      </p:to>
                                    </p:set>
                                    <p:animEffect transition="in" filter="barn(inVertical)">
                                      <p:cBhvr>
                                        <p:cTn id="87" dur="500"/>
                                        <p:tgtEl>
                                          <p:spTgt spid="45"/>
                                        </p:tgtEl>
                                      </p:cBhvr>
                                    </p:animEffect>
                                  </p:childTnLst>
                                </p:cTn>
                              </p:par>
                              <p:par>
                                <p:cTn id="88" presetID="16" presetClass="entr" presetSubtype="21" fill="hold" grpId="0" nodeType="withEffect">
                                  <p:stCondLst>
                                    <p:cond delay="0"/>
                                  </p:stCondLst>
                                  <p:childTnLst>
                                    <p:set>
                                      <p:cBhvr>
                                        <p:cTn id="89" dur="1" fill="hold">
                                          <p:stCondLst>
                                            <p:cond delay="0"/>
                                          </p:stCondLst>
                                        </p:cTn>
                                        <p:tgtEl>
                                          <p:spTgt spid="46"/>
                                        </p:tgtEl>
                                        <p:attrNameLst>
                                          <p:attrName>style.visibility</p:attrName>
                                        </p:attrNameLst>
                                      </p:cBhvr>
                                      <p:to>
                                        <p:strVal val="visible"/>
                                      </p:to>
                                    </p:set>
                                    <p:animEffect transition="in" filter="barn(inVertical)">
                                      <p:cBhvr>
                                        <p:cTn id="90" dur="500"/>
                                        <p:tgtEl>
                                          <p:spTgt spid="46"/>
                                        </p:tgtEl>
                                      </p:cBhvr>
                                    </p:animEffect>
                                  </p:childTnLst>
                                </p:cTn>
                              </p:par>
                              <p:par>
                                <p:cTn id="91" presetID="16" presetClass="entr" presetSubtype="21" fill="hold" nodeType="withEffect">
                                  <p:stCondLst>
                                    <p:cond delay="0"/>
                                  </p:stCondLst>
                                  <p:childTnLst>
                                    <p:set>
                                      <p:cBhvr>
                                        <p:cTn id="92" dur="1" fill="hold">
                                          <p:stCondLst>
                                            <p:cond delay="0"/>
                                          </p:stCondLst>
                                        </p:cTn>
                                        <p:tgtEl>
                                          <p:spTgt spid="47"/>
                                        </p:tgtEl>
                                        <p:attrNameLst>
                                          <p:attrName>style.visibility</p:attrName>
                                        </p:attrNameLst>
                                      </p:cBhvr>
                                      <p:to>
                                        <p:strVal val="visible"/>
                                      </p:to>
                                    </p:set>
                                    <p:animEffect transition="in" filter="barn(inVertical)">
                                      <p:cBhvr>
                                        <p:cTn id="93" dur="500"/>
                                        <p:tgtEl>
                                          <p:spTgt spid="47"/>
                                        </p:tgtEl>
                                      </p:cBhvr>
                                    </p:animEffect>
                                  </p:childTnLst>
                                </p:cTn>
                              </p:par>
                              <p:par>
                                <p:cTn id="94" presetID="16" presetClass="entr" presetSubtype="21" fill="hold" grpId="0" nodeType="withEffect">
                                  <p:stCondLst>
                                    <p:cond delay="0"/>
                                  </p:stCondLst>
                                  <p:childTnLst>
                                    <p:set>
                                      <p:cBhvr>
                                        <p:cTn id="95" dur="1" fill="hold">
                                          <p:stCondLst>
                                            <p:cond delay="0"/>
                                          </p:stCondLst>
                                        </p:cTn>
                                        <p:tgtEl>
                                          <p:spTgt spid="48"/>
                                        </p:tgtEl>
                                        <p:attrNameLst>
                                          <p:attrName>style.visibility</p:attrName>
                                        </p:attrNameLst>
                                      </p:cBhvr>
                                      <p:to>
                                        <p:strVal val="visible"/>
                                      </p:to>
                                    </p:set>
                                    <p:animEffect transition="in" filter="barn(inVertical)">
                                      <p:cBhvr>
                                        <p:cTn id="96" dur="500"/>
                                        <p:tgtEl>
                                          <p:spTgt spid="48"/>
                                        </p:tgtEl>
                                      </p:cBhvr>
                                    </p:animEffect>
                                  </p:childTnLst>
                                </p:cTn>
                              </p:par>
                              <p:par>
                                <p:cTn id="97" presetID="16" presetClass="entr" presetSubtype="21" fill="hold" grpId="0" nodeType="withEffect">
                                  <p:stCondLst>
                                    <p:cond delay="0"/>
                                  </p:stCondLst>
                                  <p:childTnLst>
                                    <p:set>
                                      <p:cBhvr>
                                        <p:cTn id="98" dur="1" fill="hold">
                                          <p:stCondLst>
                                            <p:cond delay="0"/>
                                          </p:stCondLst>
                                        </p:cTn>
                                        <p:tgtEl>
                                          <p:spTgt spid="49"/>
                                        </p:tgtEl>
                                        <p:attrNameLst>
                                          <p:attrName>style.visibility</p:attrName>
                                        </p:attrNameLst>
                                      </p:cBhvr>
                                      <p:to>
                                        <p:strVal val="visible"/>
                                      </p:to>
                                    </p:set>
                                    <p:animEffect transition="in" filter="barn(inVertical)">
                                      <p:cBhvr>
                                        <p:cTn id="99" dur="500"/>
                                        <p:tgtEl>
                                          <p:spTgt spid="49"/>
                                        </p:tgtEl>
                                      </p:cBhvr>
                                    </p:animEffect>
                                  </p:childTnLst>
                                </p:cTn>
                              </p:par>
                              <p:par>
                                <p:cTn id="100" presetID="16" presetClass="entr" presetSubtype="21" fill="hold" grpId="0" nodeType="withEffect">
                                  <p:stCondLst>
                                    <p:cond delay="0"/>
                                  </p:stCondLst>
                                  <p:childTnLst>
                                    <p:set>
                                      <p:cBhvr>
                                        <p:cTn id="101" dur="1" fill="hold">
                                          <p:stCondLst>
                                            <p:cond delay="0"/>
                                          </p:stCondLst>
                                        </p:cTn>
                                        <p:tgtEl>
                                          <p:spTgt spid="50"/>
                                        </p:tgtEl>
                                        <p:attrNameLst>
                                          <p:attrName>style.visibility</p:attrName>
                                        </p:attrNameLst>
                                      </p:cBhvr>
                                      <p:to>
                                        <p:strVal val="visible"/>
                                      </p:to>
                                    </p:set>
                                    <p:animEffect transition="in" filter="barn(inVertical)">
                                      <p:cBhvr>
                                        <p:cTn id="102"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animBg="1"/>
      <p:bldP spid="8" grpId="0"/>
      <p:bldP spid="12" grpId="0"/>
      <p:bldP spid="13" grpId="0"/>
      <p:bldP spid="27" grpId="0" animBg="1"/>
      <p:bldP spid="29" grpId="0"/>
      <p:bldP spid="30" grpId="0" animBg="1"/>
      <p:bldP spid="32" grpId="0"/>
      <p:bldP spid="33" grpId="0"/>
      <p:bldP spid="34" grpId="0"/>
      <p:bldP spid="35" grpId="0" animBg="1"/>
      <p:bldP spid="37" grpId="0"/>
      <p:bldP spid="38" grpId="0" animBg="1"/>
      <p:bldP spid="40" grpId="0"/>
      <p:bldP spid="41" grpId="0"/>
      <p:bldP spid="42" grpId="0"/>
      <p:bldP spid="43" grpId="0" animBg="1"/>
      <p:bldP spid="45" grpId="0"/>
      <p:bldP spid="46" grpId="0" animBg="1"/>
      <p:bldP spid="48" grpId="0"/>
      <p:bldP spid="49" grpId="0"/>
      <p:bldP spid="50"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1630443" y="609600"/>
            <a:ext cx="5959314" cy="762000"/>
          </a:xfrm>
          <a:prstGeom prst="round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SA" sz="3600" b="1" dirty="0">
                <a:latin typeface="Sakkal Majalla" pitchFamily="2" charset="-78"/>
                <a:cs typeface="Sakkal Majalla" pitchFamily="2" charset="-78"/>
              </a:rPr>
              <a:t>أصحاب الفص الأيسر يفضلون </a:t>
            </a:r>
            <a:endParaRPr lang="ar-EG" sz="3600" dirty="0">
              <a:latin typeface="Sakkal Majalla" pitchFamily="2" charset="-78"/>
              <a:cs typeface="Sakkal Majalla" pitchFamily="2" charset="-78"/>
            </a:endParaRPr>
          </a:p>
        </p:txBody>
      </p:sp>
      <p:sp>
        <p:nvSpPr>
          <p:cNvPr id="5" name="AutoShape 1"/>
          <p:cNvSpPr>
            <a:spLocks noChangeArrowheads="1"/>
          </p:cNvSpPr>
          <p:nvPr/>
        </p:nvSpPr>
        <p:spPr bwMode="auto">
          <a:xfrm>
            <a:off x="1757145" y="2105502"/>
            <a:ext cx="5832612" cy="815126"/>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يفضلون الشرح اللفظي اللغوي </a:t>
            </a:r>
            <a:endParaRPr lang="en-US" sz="2800" b="1" dirty="0">
              <a:solidFill>
                <a:srgbClr val="FFFFFF"/>
              </a:solidFill>
              <a:latin typeface="Simplified Arabic" pitchFamily="18" charset="-78"/>
              <a:cs typeface="Simplified Arabic" pitchFamily="18" charset="-78"/>
            </a:endParaRPr>
          </a:p>
        </p:txBody>
      </p:sp>
      <p:sp>
        <p:nvSpPr>
          <p:cNvPr id="6" name="AutoShape 2"/>
          <p:cNvSpPr>
            <a:spLocks noChangeArrowheads="1"/>
          </p:cNvSpPr>
          <p:nvPr/>
        </p:nvSpPr>
        <p:spPr bwMode="auto">
          <a:xfrm>
            <a:off x="1757145" y="3309468"/>
            <a:ext cx="5835493" cy="797844"/>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يستخدمون اللغة والتركيز</a:t>
            </a:r>
            <a:endParaRPr lang="en-US" sz="2800" b="1" dirty="0">
              <a:solidFill>
                <a:srgbClr val="FFFFFF"/>
              </a:solidFill>
              <a:latin typeface="Simplified Arabic" pitchFamily="18" charset="-78"/>
              <a:cs typeface="Simplified Arabic" pitchFamily="18" charset="-78"/>
            </a:endParaRPr>
          </a:p>
        </p:txBody>
      </p:sp>
      <p:sp>
        <p:nvSpPr>
          <p:cNvPr id="7" name="AutoShape 3"/>
          <p:cNvSpPr>
            <a:spLocks noChangeArrowheads="1"/>
          </p:cNvSpPr>
          <p:nvPr/>
        </p:nvSpPr>
        <p:spPr bwMode="auto">
          <a:xfrm>
            <a:off x="1757145" y="4532157"/>
            <a:ext cx="5835493" cy="81944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يعالجون المعلومات بالتتالي </a:t>
            </a:r>
            <a:endParaRPr lang="en-US" sz="1996" dirty="0">
              <a:solidFill>
                <a:srgbClr val="FFFFFF"/>
              </a:solidFill>
            </a:endParaRPr>
          </a:p>
        </p:txBody>
      </p:sp>
      <p:sp>
        <p:nvSpPr>
          <p:cNvPr id="8" name="AutoShape 5"/>
          <p:cNvSpPr>
            <a:spLocks noChangeArrowheads="1"/>
          </p:cNvSpPr>
          <p:nvPr/>
        </p:nvSpPr>
        <p:spPr bwMode="auto">
          <a:xfrm>
            <a:off x="7930593" y="2099741"/>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1</a:t>
            </a:r>
            <a:endParaRPr lang="en-US" sz="2800" b="1" dirty="0">
              <a:solidFill>
                <a:srgbClr val="FFFFFF"/>
              </a:solidFill>
              <a:latin typeface="Simplified Arabic" pitchFamily="18" charset="-78"/>
              <a:cs typeface="Simplified Arabic" pitchFamily="18" charset="-78"/>
            </a:endParaRPr>
          </a:p>
        </p:txBody>
      </p:sp>
      <p:sp>
        <p:nvSpPr>
          <p:cNvPr id="9" name="AutoShape 6"/>
          <p:cNvSpPr>
            <a:spLocks noChangeArrowheads="1"/>
          </p:cNvSpPr>
          <p:nvPr/>
        </p:nvSpPr>
        <p:spPr bwMode="auto">
          <a:xfrm>
            <a:off x="7930593" y="3320989"/>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2</a:t>
            </a:r>
            <a:endParaRPr lang="en-US" sz="2800" b="1" dirty="0">
              <a:solidFill>
                <a:srgbClr val="FFFFFF"/>
              </a:solidFill>
              <a:latin typeface="Simplified Arabic" pitchFamily="18" charset="-78"/>
              <a:cs typeface="Simplified Arabic" pitchFamily="18" charset="-78"/>
            </a:endParaRPr>
          </a:p>
        </p:txBody>
      </p:sp>
      <p:sp>
        <p:nvSpPr>
          <p:cNvPr id="10" name="AutoShape 7"/>
          <p:cNvSpPr>
            <a:spLocks noChangeArrowheads="1"/>
          </p:cNvSpPr>
          <p:nvPr/>
        </p:nvSpPr>
        <p:spPr bwMode="auto">
          <a:xfrm>
            <a:off x="7930593" y="4546558"/>
            <a:ext cx="832407" cy="822326"/>
          </a:xfrm>
          <a:prstGeom prst="roundRect">
            <a:avLst>
              <a:gd name="adj" fmla="val 16667"/>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3</a:t>
            </a:r>
            <a:endParaRPr lang="en-US" sz="2800" b="1" dirty="0">
              <a:solidFill>
                <a:srgbClr val="FFFFFF"/>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3993363033"/>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1630443" y="609600"/>
            <a:ext cx="5959314" cy="762000"/>
          </a:xfrm>
          <a:prstGeom prst="round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SA" sz="3600" b="1" dirty="0">
                <a:latin typeface="Sakkal Majalla" pitchFamily="2" charset="-78"/>
                <a:cs typeface="Sakkal Majalla" pitchFamily="2" charset="-78"/>
              </a:rPr>
              <a:t>خصائص من يستخدمون النصف الأيمن </a:t>
            </a:r>
            <a:endParaRPr lang="ar-EG" sz="3600" dirty="0">
              <a:latin typeface="Sakkal Majalla" pitchFamily="2" charset="-78"/>
              <a:cs typeface="Sakkal Majalla" pitchFamily="2" charset="-78"/>
            </a:endParaRPr>
          </a:p>
        </p:txBody>
      </p:sp>
      <p:sp>
        <p:nvSpPr>
          <p:cNvPr id="5" name="AutoShape 1"/>
          <p:cNvSpPr>
            <a:spLocks noChangeArrowheads="1"/>
          </p:cNvSpPr>
          <p:nvPr/>
        </p:nvSpPr>
        <p:spPr bwMode="auto">
          <a:xfrm>
            <a:off x="1757145" y="2105502"/>
            <a:ext cx="5832612" cy="815126"/>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يفضلون الشرح العملي المرئي </a:t>
            </a:r>
            <a:endParaRPr lang="en-US" sz="2800" b="1" dirty="0">
              <a:solidFill>
                <a:srgbClr val="FFFFFF"/>
              </a:solidFill>
              <a:latin typeface="Simplified Arabic" pitchFamily="18" charset="-78"/>
              <a:cs typeface="Simplified Arabic" pitchFamily="18" charset="-78"/>
            </a:endParaRPr>
          </a:p>
        </p:txBody>
      </p:sp>
      <p:sp>
        <p:nvSpPr>
          <p:cNvPr id="6" name="AutoShape 2"/>
          <p:cNvSpPr>
            <a:spLocks noChangeArrowheads="1"/>
          </p:cNvSpPr>
          <p:nvPr/>
        </p:nvSpPr>
        <p:spPr bwMode="auto">
          <a:xfrm>
            <a:off x="1757145" y="3309468"/>
            <a:ext cx="5835493" cy="797844"/>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يستخدمون الصور العقلية </a:t>
            </a:r>
            <a:endParaRPr lang="en-US" sz="2800" b="1" dirty="0">
              <a:solidFill>
                <a:srgbClr val="FFFFFF"/>
              </a:solidFill>
              <a:latin typeface="Simplified Arabic" pitchFamily="18" charset="-78"/>
              <a:cs typeface="Simplified Arabic" pitchFamily="18" charset="-78"/>
            </a:endParaRPr>
          </a:p>
        </p:txBody>
      </p:sp>
      <p:sp>
        <p:nvSpPr>
          <p:cNvPr id="7" name="AutoShape 3"/>
          <p:cNvSpPr>
            <a:spLocks noChangeArrowheads="1"/>
          </p:cNvSpPr>
          <p:nvPr/>
        </p:nvSpPr>
        <p:spPr bwMode="auto">
          <a:xfrm>
            <a:off x="1757145" y="4532157"/>
            <a:ext cx="5835493" cy="81944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يعالجون المعلومات بطريقة كلية </a:t>
            </a:r>
            <a:endParaRPr lang="en-US" sz="1996" dirty="0">
              <a:solidFill>
                <a:srgbClr val="FFFFFF"/>
              </a:solidFill>
            </a:endParaRPr>
          </a:p>
        </p:txBody>
      </p:sp>
      <p:sp>
        <p:nvSpPr>
          <p:cNvPr id="8" name="AutoShape 5"/>
          <p:cNvSpPr>
            <a:spLocks noChangeArrowheads="1"/>
          </p:cNvSpPr>
          <p:nvPr/>
        </p:nvSpPr>
        <p:spPr bwMode="auto">
          <a:xfrm>
            <a:off x="7930593" y="2099741"/>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1</a:t>
            </a:r>
            <a:endParaRPr lang="en-US" sz="2800" b="1" dirty="0">
              <a:solidFill>
                <a:srgbClr val="FFFFFF"/>
              </a:solidFill>
              <a:latin typeface="Simplified Arabic" pitchFamily="18" charset="-78"/>
              <a:cs typeface="Simplified Arabic" pitchFamily="18" charset="-78"/>
            </a:endParaRPr>
          </a:p>
        </p:txBody>
      </p:sp>
      <p:sp>
        <p:nvSpPr>
          <p:cNvPr id="9" name="AutoShape 6"/>
          <p:cNvSpPr>
            <a:spLocks noChangeArrowheads="1"/>
          </p:cNvSpPr>
          <p:nvPr/>
        </p:nvSpPr>
        <p:spPr bwMode="auto">
          <a:xfrm>
            <a:off x="7930593" y="3320989"/>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2</a:t>
            </a:r>
            <a:endParaRPr lang="en-US" sz="2800" b="1" dirty="0">
              <a:solidFill>
                <a:srgbClr val="FFFFFF"/>
              </a:solidFill>
              <a:latin typeface="Simplified Arabic" pitchFamily="18" charset="-78"/>
              <a:cs typeface="Simplified Arabic" pitchFamily="18" charset="-78"/>
            </a:endParaRPr>
          </a:p>
        </p:txBody>
      </p:sp>
      <p:sp>
        <p:nvSpPr>
          <p:cNvPr id="10" name="AutoShape 7"/>
          <p:cNvSpPr>
            <a:spLocks noChangeArrowheads="1"/>
          </p:cNvSpPr>
          <p:nvPr/>
        </p:nvSpPr>
        <p:spPr bwMode="auto">
          <a:xfrm>
            <a:off x="7930593" y="4546558"/>
            <a:ext cx="832407" cy="822326"/>
          </a:xfrm>
          <a:prstGeom prst="roundRect">
            <a:avLst>
              <a:gd name="adj" fmla="val 16667"/>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3</a:t>
            </a:r>
            <a:endParaRPr lang="en-US" sz="2800" b="1" dirty="0">
              <a:solidFill>
                <a:srgbClr val="FFFFFF"/>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2597403954"/>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www.funstatic.com/static/wallpaper/1280x1024/hd-wallpapers-blue-abstract-ppt-1280x1024-wallpaper.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Hexagon 2"/>
          <p:cNvSpPr/>
          <p:nvPr/>
        </p:nvSpPr>
        <p:spPr>
          <a:xfrm>
            <a:off x="4953000" y="1752600"/>
            <a:ext cx="1981200" cy="1828800"/>
          </a:xfrm>
          <a:prstGeom prst="hexagon">
            <a:avLst/>
          </a:prstGeom>
        </p:spPr>
        <p:style>
          <a:lnRef idx="3">
            <a:schemeClr val="lt1"/>
          </a:lnRef>
          <a:fillRef idx="1">
            <a:schemeClr val="accent4"/>
          </a:fillRef>
          <a:effectRef idx="1">
            <a:schemeClr val="accent4"/>
          </a:effectRef>
          <a:fontRef idx="minor">
            <a:schemeClr val="lt1"/>
          </a:fontRef>
        </p:style>
        <p:txBody>
          <a:bodyPr rtlCol="1" anchor="ctr"/>
          <a:lstStyle/>
          <a:p>
            <a:pPr algn="ctr" rtl="1"/>
            <a:r>
              <a:rPr lang="ar-SA" sz="2800" b="1" dirty="0"/>
              <a:t>الكلمات</a:t>
            </a:r>
            <a:endParaRPr lang="ar-EG" dirty="0"/>
          </a:p>
        </p:txBody>
      </p:sp>
      <p:sp>
        <p:nvSpPr>
          <p:cNvPr id="4" name="Hexagon 3"/>
          <p:cNvSpPr/>
          <p:nvPr/>
        </p:nvSpPr>
        <p:spPr>
          <a:xfrm>
            <a:off x="4953000" y="3657600"/>
            <a:ext cx="1981200" cy="1828800"/>
          </a:xfrm>
          <a:prstGeom prst="hexagon">
            <a:avLst/>
          </a:prstGeom>
        </p:spPr>
        <p:style>
          <a:lnRef idx="3">
            <a:schemeClr val="lt1"/>
          </a:lnRef>
          <a:fillRef idx="1">
            <a:schemeClr val="accent5"/>
          </a:fillRef>
          <a:effectRef idx="1">
            <a:schemeClr val="accent5"/>
          </a:effectRef>
          <a:fontRef idx="minor">
            <a:schemeClr val="lt1"/>
          </a:fontRef>
        </p:style>
        <p:txBody>
          <a:bodyPr rtlCol="1" anchor="ctr"/>
          <a:lstStyle/>
          <a:p>
            <a:pPr algn="ctr" rtl="1"/>
            <a:r>
              <a:rPr lang="ar-SA" sz="2800" b="1" dirty="0"/>
              <a:t>الأرقام</a:t>
            </a:r>
            <a:endParaRPr lang="ar-EG" dirty="0"/>
          </a:p>
        </p:txBody>
      </p:sp>
      <p:sp>
        <p:nvSpPr>
          <p:cNvPr id="5" name="Hexagon 4"/>
          <p:cNvSpPr/>
          <p:nvPr/>
        </p:nvSpPr>
        <p:spPr>
          <a:xfrm>
            <a:off x="1752600" y="1752600"/>
            <a:ext cx="1981200" cy="1828800"/>
          </a:xfrm>
          <a:prstGeom prst="hexagon">
            <a:avLst/>
          </a:prstGeom>
        </p:spPr>
        <p:style>
          <a:lnRef idx="3">
            <a:schemeClr val="lt1"/>
          </a:lnRef>
          <a:fillRef idx="1">
            <a:schemeClr val="accent5"/>
          </a:fillRef>
          <a:effectRef idx="1">
            <a:schemeClr val="accent5"/>
          </a:effectRef>
          <a:fontRef idx="minor">
            <a:schemeClr val="lt1"/>
          </a:fontRef>
        </p:style>
        <p:txBody>
          <a:bodyPr rtlCol="1" anchor="ctr"/>
          <a:lstStyle/>
          <a:p>
            <a:pPr algn="ctr" rtl="1"/>
            <a:r>
              <a:rPr lang="ar-SA" sz="2800" b="1" dirty="0"/>
              <a:t>التحليل</a:t>
            </a:r>
            <a:endParaRPr lang="ar-EG" dirty="0"/>
          </a:p>
        </p:txBody>
      </p:sp>
      <p:sp>
        <p:nvSpPr>
          <p:cNvPr id="6" name="Hexagon 5"/>
          <p:cNvSpPr/>
          <p:nvPr/>
        </p:nvSpPr>
        <p:spPr>
          <a:xfrm>
            <a:off x="1752600" y="3657600"/>
            <a:ext cx="1981200" cy="1828800"/>
          </a:xfrm>
          <a:prstGeom prst="hexagon">
            <a:avLst/>
          </a:prstGeom>
        </p:spPr>
        <p:style>
          <a:lnRef idx="3">
            <a:schemeClr val="lt1"/>
          </a:lnRef>
          <a:fillRef idx="1">
            <a:schemeClr val="accent4"/>
          </a:fillRef>
          <a:effectRef idx="1">
            <a:schemeClr val="accent4"/>
          </a:effectRef>
          <a:fontRef idx="minor">
            <a:schemeClr val="lt1"/>
          </a:fontRef>
        </p:style>
        <p:txBody>
          <a:bodyPr rtlCol="1" anchor="ctr"/>
          <a:lstStyle/>
          <a:p>
            <a:pPr algn="ctr" rtl="1"/>
            <a:r>
              <a:rPr lang="ar-SA" sz="2800" b="1" dirty="0"/>
              <a:t>الترتيب</a:t>
            </a:r>
            <a:endParaRPr lang="ar-EG" dirty="0"/>
          </a:p>
        </p:txBody>
      </p:sp>
      <p:sp>
        <p:nvSpPr>
          <p:cNvPr id="7" name="Hexagon 6"/>
          <p:cNvSpPr/>
          <p:nvPr/>
        </p:nvSpPr>
        <p:spPr>
          <a:xfrm>
            <a:off x="3352800" y="2667000"/>
            <a:ext cx="1981200" cy="1828800"/>
          </a:xfrm>
          <a:prstGeom prst="hexagon">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SA" sz="2800" b="1" dirty="0"/>
              <a:t>المنطق</a:t>
            </a:r>
            <a:endParaRPr lang="ar-EG" dirty="0"/>
          </a:p>
        </p:txBody>
      </p:sp>
      <p:sp>
        <p:nvSpPr>
          <p:cNvPr id="8" name="Rounded Rectangle 7"/>
          <p:cNvSpPr/>
          <p:nvPr/>
        </p:nvSpPr>
        <p:spPr>
          <a:xfrm>
            <a:off x="1630443" y="609600"/>
            <a:ext cx="5959314" cy="762000"/>
          </a:xfrm>
          <a:prstGeom prst="round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SA" sz="3600" b="1" dirty="0">
                <a:latin typeface="Sakkal Majalla" pitchFamily="2" charset="-78"/>
                <a:cs typeface="Sakkal Majalla" pitchFamily="2" charset="-78"/>
              </a:rPr>
              <a:t>أصحاب الفص الأيسر يفضلون </a:t>
            </a:r>
            <a:endParaRPr lang="ar-EG" sz="3600" dirty="0">
              <a:latin typeface="Sakkal Majalla" pitchFamily="2" charset="-78"/>
              <a:cs typeface="Sakkal Majalla" pitchFamily="2" charset="-78"/>
            </a:endParaRPr>
          </a:p>
        </p:txBody>
      </p:sp>
    </p:spTree>
    <p:extLst>
      <p:ext uri="{BB962C8B-B14F-4D97-AF65-F5344CB8AC3E}">
        <p14:creationId xmlns:p14="http://schemas.microsoft.com/office/powerpoint/2010/main" xmlns="" val="3390070998"/>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down)">
                                      <p:cBhvr>
                                        <p:cTn id="43" dur="580">
                                          <p:stCondLst>
                                            <p:cond delay="0"/>
                                          </p:stCondLst>
                                        </p:cTn>
                                        <p:tgtEl>
                                          <p:spTgt spid="5"/>
                                        </p:tgtEl>
                                      </p:cBhvr>
                                    </p:animEffect>
                                    <p:anim calcmode="lin" valueType="num">
                                      <p:cBhvr>
                                        <p:cTn id="4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9" dur="26">
                                          <p:stCondLst>
                                            <p:cond delay="650"/>
                                          </p:stCondLst>
                                        </p:cTn>
                                        <p:tgtEl>
                                          <p:spTgt spid="5"/>
                                        </p:tgtEl>
                                      </p:cBhvr>
                                      <p:to x="100000" y="60000"/>
                                    </p:animScale>
                                    <p:animScale>
                                      <p:cBhvr>
                                        <p:cTn id="50" dur="166" decel="50000">
                                          <p:stCondLst>
                                            <p:cond delay="676"/>
                                          </p:stCondLst>
                                        </p:cTn>
                                        <p:tgtEl>
                                          <p:spTgt spid="5"/>
                                        </p:tgtEl>
                                      </p:cBhvr>
                                      <p:to x="100000" y="100000"/>
                                    </p:animScale>
                                    <p:animScale>
                                      <p:cBhvr>
                                        <p:cTn id="51" dur="26">
                                          <p:stCondLst>
                                            <p:cond delay="1312"/>
                                          </p:stCondLst>
                                        </p:cTn>
                                        <p:tgtEl>
                                          <p:spTgt spid="5"/>
                                        </p:tgtEl>
                                      </p:cBhvr>
                                      <p:to x="100000" y="80000"/>
                                    </p:animScale>
                                    <p:animScale>
                                      <p:cBhvr>
                                        <p:cTn id="52" dur="166" decel="50000">
                                          <p:stCondLst>
                                            <p:cond delay="1338"/>
                                          </p:stCondLst>
                                        </p:cTn>
                                        <p:tgtEl>
                                          <p:spTgt spid="5"/>
                                        </p:tgtEl>
                                      </p:cBhvr>
                                      <p:to x="100000" y="100000"/>
                                    </p:animScale>
                                    <p:animScale>
                                      <p:cBhvr>
                                        <p:cTn id="53" dur="26">
                                          <p:stCondLst>
                                            <p:cond delay="1642"/>
                                          </p:stCondLst>
                                        </p:cTn>
                                        <p:tgtEl>
                                          <p:spTgt spid="5"/>
                                        </p:tgtEl>
                                      </p:cBhvr>
                                      <p:to x="100000" y="90000"/>
                                    </p:animScale>
                                    <p:animScale>
                                      <p:cBhvr>
                                        <p:cTn id="54" dur="166" decel="50000">
                                          <p:stCondLst>
                                            <p:cond delay="1668"/>
                                          </p:stCondLst>
                                        </p:cTn>
                                        <p:tgtEl>
                                          <p:spTgt spid="5"/>
                                        </p:tgtEl>
                                      </p:cBhvr>
                                      <p:to x="100000" y="100000"/>
                                    </p:animScale>
                                    <p:animScale>
                                      <p:cBhvr>
                                        <p:cTn id="55" dur="26">
                                          <p:stCondLst>
                                            <p:cond delay="1808"/>
                                          </p:stCondLst>
                                        </p:cTn>
                                        <p:tgtEl>
                                          <p:spTgt spid="5"/>
                                        </p:tgtEl>
                                      </p:cBhvr>
                                      <p:to x="100000" y="95000"/>
                                    </p:animScale>
                                    <p:animScale>
                                      <p:cBhvr>
                                        <p:cTn id="56" dur="166" decel="50000">
                                          <p:stCondLst>
                                            <p:cond delay="1834"/>
                                          </p:stCondLst>
                                        </p:cTn>
                                        <p:tgtEl>
                                          <p:spTgt spid="5"/>
                                        </p:tgtEl>
                                      </p:cBhvr>
                                      <p:to x="100000" y="100000"/>
                                    </p:animScale>
                                  </p:childTnLst>
                                  <p:subTnLst>
                                    <p:audio>
                                      <p:cMediaNode>
                                        <p:cTn display="0" masterRel="sameClick">
                                          <p:stCondLst>
                                            <p:cond evt="begin" delay="0">
                                              <p:tn val="41"/>
                                            </p:cond>
                                          </p:stCondLst>
                                          <p:endCondLst>
                                            <p:cond evt="onStopAudio" delay="0">
                                              <p:tgtEl>
                                                <p:sldTgt/>
                                              </p:tgtEl>
                                            </p:cond>
                                          </p:endCondLst>
                                        </p:cTn>
                                        <p:tgtEl>
                                          <p:sndTgt r:embed="rId2" name="click.wav"/>
                                        </p:tgtEl>
                                      </p:cMediaNode>
                                    </p:audio>
                                  </p:sub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wipe(down)">
                                      <p:cBhvr>
                                        <p:cTn id="61" dur="580">
                                          <p:stCondLst>
                                            <p:cond delay="0"/>
                                          </p:stCondLst>
                                        </p:cTn>
                                        <p:tgtEl>
                                          <p:spTgt spid="6"/>
                                        </p:tgtEl>
                                      </p:cBhvr>
                                    </p:animEffect>
                                    <p:anim calcmode="lin" valueType="num">
                                      <p:cBhvr>
                                        <p:cTn id="6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67" dur="26">
                                          <p:stCondLst>
                                            <p:cond delay="650"/>
                                          </p:stCondLst>
                                        </p:cTn>
                                        <p:tgtEl>
                                          <p:spTgt spid="6"/>
                                        </p:tgtEl>
                                      </p:cBhvr>
                                      <p:to x="100000" y="60000"/>
                                    </p:animScale>
                                    <p:animScale>
                                      <p:cBhvr>
                                        <p:cTn id="68" dur="166" decel="50000">
                                          <p:stCondLst>
                                            <p:cond delay="676"/>
                                          </p:stCondLst>
                                        </p:cTn>
                                        <p:tgtEl>
                                          <p:spTgt spid="6"/>
                                        </p:tgtEl>
                                      </p:cBhvr>
                                      <p:to x="100000" y="100000"/>
                                    </p:animScale>
                                    <p:animScale>
                                      <p:cBhvr>
                                        <p:cTn id="69" dur="26">
                                          <p:stCondLst>
                                            <p:cond delay="1312"/>
                                          </p:stCondLst>
                                        </p:cTn>
                                        <p:tgtEl>
                                          <p:spTgt spid="6"/>
                                        </p:tgtEl>
                                      </p:cBhvr>
                                      <p:to x="100000" y="80000"/>
                                    </p:animScale>
                                    <p:animScale>
                                      <p:cBhvr>
                                        <p:cTn id="70" dur="166" decel="50000">
                                          <p:stCondLst>
                                            <p:cond delay="1338"/>
                                          </p:stCondLst>
                                        </p:cTn>
                                        <p:tgtEl>
                                          <p:spTgt spid="6"/>
                                        </p:tgtEl>
                                      </p:cBhvr>
                                      <p:to x="100000" y="100000"/>
                                    </p:animScale>
                                    <p:animScale>
                                      <p:cBhvr>
                                        <p:cTn id="71" dur="26">
                                          <p:stCondLst>
                                            <p:cond delay="1642"/>
                                          </p:stCondLst>
                                        </p:cTn>
                                        <p:tgtEl>
                                          <p:spTgt spid="6"/>
                                        </p:tgtEl>
                                      </p:cBhvr>
                                      <p:to x="100000" y="90000"/>
                                    </p:animScale>
                                    <p:animScale>
                                      <p:cBhvr>
                                        <p:cTn id="72" dur="166" decel="50000">
                                          <p:stCondLst>
                                            <p:cond delay="1668"/>
                                          </p:stCondLst>
                                        </p:cTn>
                                        <p:tgtEl>
                                          <p:spTgt spid="6"/>
                                        </p:tgtEl>
                                      </p:cBhvr>
                                      <p:to x="100000" y="100000"/>
                                    </p:animScale>
                                    <p:animScale>
                                      <p:cBhvr>
                                        <p:cTn id="73" dur="26">
                                          <p:stCondLst>
                                            <p:cond delay="1808"/>
                                          </p:stCondLst>
                                        </p:cTn>
                                        <p:tgtEl>
                                          <p:spTgt spid="6"/>
                                        </p:tgtEl>
                                      </p:cBhvr>
                                      <p:to x="100000" y="95000"/>
                                    </p:animScale>
                                    <p:animScale>
                                      <p:cBhvr>
                                        <p:cTn id="74" dur="166" decel="50000">
                                          <p:stCondLst>
                                            <p:cond delay="1834"/>
                                          </p:stCondLst>
                                        </p:cTn>
                                        <p:tgtEl>
                                          <p:spTgt spid="6"/>
                                        </p:tgtEl>
                                      </p:cBhvr>
                                      <p:to x="100000" y="100000"/>
                                    </p:animScale>
                                  </p:childTnLst>
                                  <p:subTnLst>
                                    <p:audio>
                                      <p:cMediaNode>
                                        <p:cTn display="0" masterRel="sameClick">
                                          <p:stCondLst>
                                            <p:cond evt="begin" delay="0">
                                              <p:tn val="59"/>
                                            </p:cond>
                                          </p:stCondLst>
                                          <p:endCondLst>
                                            <p:cond evt="onStopAudio" delay="0">
                                              <p:tgtEl>
                                                <p:sldTgt/>
                                              </p:tgtEl>
                                            </p:cond>
                                          </p:endCondLst>
                                        </p:cTn>
                                        <p:tgtEl>
                                          <p:sndTgt r:embed="rId2" name="click.wav"/>
                                        </p:tgtEl>
                                      </p:cMediaNode>
                                    </p:audio>
                                  </p:sub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wipe(down)">
                                      <p:cBhvr>
                                        <p:cTn id="79" dur="580">
                                          <p:stCondLst>
                                            <p:cond delay="0"/>
                                          </p:stCondLst>
                                        </p:cTn>
                                        <p:tgtEl>
                                          <p:spTgt spid="7"/>
                                        </p:tgtEl>
                                      </p:cBhvr>
                                    </p:animEffect>
                                    <p:anim calcmode="lin" valueType="num">
                                      <p:cBhvr>
                                        <p:cTn id="8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85" dur="26">
                                          <p:stCondLst>
                                            <p:cond delay="650"/>
                                          </p:stCondLst>
                                        </p:cTn>
                                        <p:tgtEl>
                                          <p:spTgt spid="7"/>
                                        </p:tgtEl>
                                      </p:cBhvr>
                                      <p:to x="100000" y="60000"/>
                                    </p:animScale>
                                    <p:animScale>
                                      <p:cBhvr>
                                        <p:cTn id="86" dur="166" decel="50000">
                                          <p:stCondLst>
                                            <p:cond delay="676"/>
                                          </p:stCondLst>
                                        </p:cTn>
                                        <p:tgtEl>
                                          <p:spTgt spid="7"/>
                                        </p:tgtEl>
                                      </p:cBhvr>
                                      <p:to x="100000" y="100000"/>
                                    </p:animScale>
                                    <p:animScale>
                                      <p:cBhvr>
                                        <p:cTn id="87" dur="26">
                                          <p:stCondLst>
                                            <p:cond delay="1312"/>
                                          </p:stCondLst>
                                        </p:cTn>
                                        <p:tgtEl>
                                          <p:spTgt spid="7"/>
                                        </p:tgtEl>
                                      </p:cBhvr>
                                      <p:to x="100000" y="80000"/>
                                    </p:animScale>
                                    <p:animScale>
                                      <p:cBhvr>
                                        <p:cTn id="88" dur="166" decel="50000">
                                          <p:stCondLst>
                                            <p:cond delay="1338"/>
                                          </p:stCondLst>
                                        </p:cTn>
                                        <p:tgtEl>
                                          <p:spTgt spid="7"/>
                                        </p:tgtEl>
                                      </p:cBhvr>
                                      <p:to x="100000" y="100000"/>
                                    </p:animScale>
                                    <p:animScale>
                                      <p:cBhvr>
                                        <p:cTn id="89" dur="26">
                                          <p:stCondLst>
                                            <p:cond delay="1642"/>
                                          </p:stCondLst>
                                        </p:cTn>
                                        <p:tgtEl>
                                          <p:spTgt spid="7"/>
                                        </p:tgtEl>
                                      </p:cBhvr>
                                      <p:to x="100000" y="90000"/>
                                    </p:animScale>
                                    <p:animScale>
                                      <p:cBhvr>
                                        <p:cTn id="90" dur="166" decel="50000">
                                          <p:stCondLst>
                                            <p:cond delay="1668"/>
                                          </p:stCondLst>
                                        </p:cTn>
                                        <p:tgtEl>
                                          <p:spTgt spid="7"/>
                                        </p:tgtEl>
                                      </p:cBhvr>
                                      <p:to x="100000" y="100000"/>
                                    </p:animScale>
                                    <p:animScale>
                                      <p:cBhvr>
                                        <p:cTn id="91" dur="26">
                                          <p:stCondLst>
                                            <p:cond delay="1808"/>
                                          </p:stCondLst>
                                        </p:cTn>
                                        <p:tgtEl>
                                          <p:spTgt spid="7"/>
                                        </p:tgtEl>
                                      </p:cBhvr>
                                      <p:to x="100000" y="95000"/>
                                    </p:animScale>
                                    <p:animScale>
                                      <p:cBhvr>
                                        <p:cTn id="92" dur="166" decel="50000">
                                          <p:stCondLst>
                                            <p:cond delay="1834"/>
                                          </p:stCondLst>
                                        </p:cTn>
                                        <p:tgtEl>
                                          <p:spTgt spid="7"/>
                                        </p:tgtEl>
                                      </p:cBhvr>
                                      <p:to x="100000" y="100000"/>
                                    </p:animScale>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2590800" y="609600"/>
            <a:ext cx="40386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3600" b="1" dirty="0">
                <a:latin typeface="Sakkal Majalla" pitchFamily="2" charset="-78"/>
                <a:cs typeface="Sakkal Majalla" pitchFamily="2" charset="-78"/>
              </a:rPr>
              <a:t>كيف يعمل العقل البشري ؟</a:t>
            </a:r>
            <a:endParaRPr lang="ar-EG" sz="3600" dirty="0">
              <a:latin typeface="Sakkal Majalla" pitchFamily="2" charset="-78"/>
              <a:cs typeface="Sakkal Majalla" pitchFamily="2" charset="-78"/>
            </a:endParaRPr>
          </a:p>
        </p:txBody>
      </p:sp>
      <p:sp>
        <p:nvSpPr>
          <p:cNvPr id="5" name="AutoShape 1"/>
          <p:cNvSpPr>
            <a:spLocks noChangeArrowheads="1"/>
          </p:cNvSpPr>
          <p:nvPr/>
        </p:nvSpPr>
        <p:spPr bwMode="auto">
          <a:xfrm>
            <a:off x="507702" y="4038600"/>
            <a:ext cx="8331498" cy="1981200"/>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justLow"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يميل عقلنا البشري إلى تحويل كل ما يتعامل معه إلى مجموعة من </a:t>
            </a:r>
            <a:r>
              <a:rPr lang="ar-EG" sz="2800" b="1" dirty="0" smtClean="0">
                <a:solidFill>
                  <a:srgbClr val="FFFFFF"/>
                </a:solidFill>
                <a:latin typeface="Simplified Arabic" pitchFamily="18" charset="-78"/>
                <a:cs typeface="Simplified Arabic" pitchFamily="18" charset="-78"/>
              </a:rPr>
              <a:t>الأنماط التي </a:t>
            </a:r>
            <a:r>
              <a:rPr lang="ar-EG" sz="2800" b="1" dirty="0">
                <a:solidFill>
                  <a:srgbClr val="FFFFFF"/>
                </a:solidFill>
                <a:latin typeface="Simplified Arabic" pitchFamily="18" charset="-78"/>
                <a:cs typeface="Simplified Arabic" pitchFamily="18" charset="-78"/>
              </a:rPr>
              <a:t>تمثل له منطقا مقبولا خلال تعامله معها، لاحظ كيف يستطيع عقلك إيجاد النغمات التي تعجبه خلال مقطوعة موسيقية</a:t>
            </a:r>
            <a:r>
              <a:rPr lang="ar-EG" sz="2800" b="1" dirty="0" smtClean="0">
                <a:solidFill>
                  <a:srgbClr val="FFFFFF"/>
                </a:solidFill>
                <a:latin typeface="Simplified Arabic" pitchFamily="18" charset="-78"/>
                <a:cs typeface="Simplified Arabic" pitchFamily="18" charset="-78"/>
              </a:rPr>
              <a:t>،</a:t>
            </a:r>
            <a:br>
              <a:rPr lang="ar-EG" sz="2800" b="1" dirty="0" smtClean="0">
                <a:solidFill>
                  <a:srgbClr val="FFFFFF"/>
                </a:solidFill>
                <a:latin typeface="Simplified Arabic" pitchFamily="18" charset="-78"/>
                <a:cs typeface="Simplified Arabic" pitchFamily="18" charset="-78"/>
              </a:rPr>
            </a:br>
            <a:r>
              <a:rPr lang="ar-EG" sz="2800" b="1" dirty="0" smtClean="0">
                <a:solidFill>
                  <a:srgbClr val="FFFFFF"/>
                </a:solidFill>
                <a:latin typeface="Simplified Arabic" pitchFamily="18" charset="-78"/>
                <a:cs typeface="Simplified Arabic" pitchFamily="18" charset="-78"/>
              </a:rPr>
              <a:t>أو </a:t>
            </a:r>
            <a:r>
              <a:rPr lang="ar-EG" sz="2800" b="1" dirty="0">
                <a:solidFill>
                  <a:srgbClr val="FFFFFF"/>
                </a:solidFill>
                <a:latin typeface="Simplified Arabic" pitchFamily="18" charset="-78"/>
                <a:cs typeface="Simplified Arabic" pitchFamily="18" charset="-78"/>
              </a:rPr>
              <a:t>كيف يقوم بالتعامل مع الصور وتركيباتها، وهو يقوم بذلك تلقائيا </a:t>
            </a:r>
            <a:endParaRPr lang="ar-EG" sz="2800" b="1" dirty="0" smtClean="0">
              <a:solidFill>
                <a:srgbClr val="FFFFFF"/>
              </a:solidFill>
              <a:latin typeface="Simplified Arabic" pitchFamily="18" charset="-78"/>
              <a:cs typeface="Simplified Arabic" pitchFamily="18" charset="-78"/>
            </a:endParaRPr>
          </a:p>
          <a:p>
            <a:pPr algn="ctr" defTabSz="407571" rtl="1" eaLnBrk="1" fontAlgn="base" hangingPunct="0">
              <a:lnSpc>
                <a:spcPct val="93000"/>
              </a:lnSpc>
              <a:spcBef>
                <a:spcPct val="0"/>
              </a:spcBef>
              <a:spcAft>
                <a:spcPct val="0"/>
              </a:spcAft>
              <a:buSzPct val="100000"/>
            </a:pPr>
            <a:r>
              <a:rPr lang="ar-EG" sz="2800" b="1" dirty="0" smtClean="0">
                <a:solidFill>
                  <a:srgbClr val="FFFFFF"/>
                </a:solidFill>
                <a:latin typeface="Simplified Arabic" pitchFamily="18" charset="-78"/>
                <a:cs typeface="Simplified Arabic" pitchFamily="18" charset="-78"/>
              </a:rPr>
              <a:t>ليوجد </a:t>
            </a:r>
            <a:r>
              <a:rPr lang="ar-EG" sz="2800" b="1" dirty="0">
                <a:solidFill>
                  <a:srgbClr val="FFFFFF"/>
                </a:solidFill>
                <a:latin typeface="Simplified Arabic" pitchFamily="18" charset="-78"/>
                <a:cs typeface="Simplified Arabic" pitchFamily="18" charset="-78"/>
              </a:rPr>
              <a:t>متعة ما في ما يتعامل معه</a:t>
            </a:r>
            <a:endParaRPr lang="en-US" sz="2800" b="1" dirty="0">
              <a:solidFill>
                <a:srgbClr val="FFFFFF"/>
              </a:solidFill>
              <a:latin typeface="Simplified Arabic" pitchFamily="18" charset="-78"/>
              <a:cs typeface="Simplified Arabic" pitchFamily="18" charset="-78"/>
            </a:endParaRPr>
          </a:p>
        </p:txBody>
      </p:sp>
      <p:pic>
        <p:nvPicPr>
          <p:cNvPr id="84993"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844651" y="1600199"/>
            <a:ext cx="3657600" cy="213360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47150483"/>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84993"/>
                                        </p:tgtEl>
                                        <p:attrNameLst>
                                          <p:attrName>style.visibility</p:attrName>
                                        </p:attrNameLst>
                                      </p:cBhvr>
                                      <p:to>
                                        <p:strVal val="visible"/>
                                      </p:to>
                                    </p:set>
                                    <p:animEffect transition="in" filter="wheel(1)">
                                      <p:cBhvr>
                                        <p:cTn id="7" dur="2000"/>
                                        <p:tgtEl>
                                          <p:spTgt spid="8499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www.funstatic.com/static/wallpaper/1280x1024/hd-wallpapers-blue-abstract-ppt-1280x1024-wallpaper.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Hexagon 2"/>
          <p:cNvSpPr/>
          <p:nvPr/>
        </p:nvSpPr>
        <p:spPr>
          <a:xfrm>
            <a:off x="4953000" y="1752600"/>
            <a:ext cx="1981200" cy="1828800"/>
          </a:xfrm>
          <a:prstGeom prst="hexagon">
            <a:avLst/>
          </a:prstGeom>
        </p:spPr>
        <p:style>
          <a:lnRef idx="3">
            <a:schemeClr val="lt1"/>
          </a:lnRef>
          <a:fillRef idx="1">
            <a:schemeClr val="accent4"/>
          </a:fillRef>
          <a:effectRef idx="1">
            <a:schemeClr val="accent4"/>
          </a:effectRef>
          <a:fontRef idx="minor">
            <a:schemeClr val="lt1"/>
          </a:fontRef>
        </p:style>
        <p:txBody>
          <a:bodyPr rtlCol="1" anchor="ctr"/>
          <a:lstStyle/>
          <a:p>
            <a:pPr algn="ctr" rtl="1"/>
            <a:r>
              <a:rPr lang="ar-SA" sz="2800" b="1" dirty="0"/>
              <a:t>التناسق</a:t>
            </a:r>
            <a:endParaRPr lang="ar-EG" dirty="0"/>
          </a:p>
        </p:txBody>
      </p:sp>
      <p:sp>
        <p:nvSpPr>
          <p:cNvPr id="4" name="Hexagon 3"/>
          <p:cNvSpPr/>
          <p:nvPr/>
        </p:nvSpPr>
        <p:spPr>
          <a:xfrm>
            <a:off x="4953000" y="3657600"/>
            <a:ext cx="1981200" cy="1828800"/>
          </a:xfrm>
          <a:prstGeom prst="hexagon">
            <a:avLst/>
          </a:prstGeom>
        </p:spPr>
        <p:style>
          <a:lnRef idx="3">
            <a:schemeClr val="lt1"/>
          </a:lnRef>
          <a:fillRef idx="1">
            <a:schemeClr val="accent5"/>
          </a:fillRef>
          <a:effectRef idx="1">
            <a:schemeClr val="accent5"/>
          </a:effectRef>
          <a:fontRef idx="minor">
            <a:schemeClr val="lt1"/>
          </a:fontRef>
        </p:style>
        <p:txBody>
          <a:bodyPr rtlCol="1" anchor="ctr"/>
          <a:lstStyle/>
          <a:p>
            <a:pPr algn="ctr" rtl="1"/>
            <a:r>
              <a:rPr lang="ar-SA" sz="2800" b="1" dirty="0"/>
              <a:t>الألوان</a:t>
            </a:r>
            <a:endParaRPr lang="ar-EG" dirty="0"/>
          </a:p>
        </p:txBody>
      </p:sp>
      <p:sp>
        <p:nvSpPr>
          <p:cNvPr id="5" name="Hexagon 4"/>
          <p:cNvSpPr/>
          <p:nvPr/>
        </p:nvSpPr>
        <p:spPr>
          <a:xfrm>
            <a:off x="1752600" y="1752600"/>
            <a:ext cx="1981200" cy="1828800"/>
          </a:xfrm>
          <a:prstGeom prst="hexagon">
            <a:avLst/>
          </a:prstGeom>
        </p:spPr>
        <p:style>
          <a:lnRef idx="3">
            <a:schemeClr val="lt1"/>
          </a:lnRef>
          <a:fillRef idx="1">
            <a:schemeClr val="accent5"/>
          </a:fillRef>
          <a:effectRef idx="1">
            <a:schemeClr val="accent5"/>
          </a:effectRef>
          <a:fontRef idx="minor">
            <a:schemeClr val="lt1"/>
          </a:fontRef>
        </p:style>
        <p:txBody>
          <a:bodyPr rtlCol="1" anchor="ctr"/>
          <a:lstStyle/>
          <a:p>
            <a:pPr algn="ctr" rtl="1"/>
            <a:r>
              <a:rPr lang="ar-SA" sz="2800" b="1" dirty="0"/>
              <a:t>أحلام اليقظة</a:t>
            </a:r>
            <a:endParaRPr lang="ar-EG" dirty="0"/>
          </a:p>
        </p:txBody>
      </p:sp>
      <p:sp>
        <p:nvSpPr>
          <p:cNvPr id="6" name="Hexagon 5"/>
          <p:cNvSpPr/>
          <p:nvPr/>
        </p:nvSpPr>
        <p:spPr>
          <a:xfrm>
            <a:off x="1752600" y="3657600"/>
            <a:ext cx="1981200" cy="1828800"/>
          </a:xfrm>
          <a:prstGeom prst="hexagon">
            <a:avLst/>
          </a:prstGeom>
        </p:spPr>
        <p:style>
          <a:lnRef idx="3">
            <a:schemeClr val="lt1"/>
          </a:lnRef>
          <a:fillRef idx="1">
            <a:schemeClr val="accent4"/>
          </a:fillRef>
          <a:effectRef idx="1">
            <a:schemeClr val="accent4"/>
          </a:effectRef>
          <a:fontRef idx="minor">
            <a:schemeClr val="lt1"/>
          </a:fontRef>
        </p:style>
        <p:txBody>
          <a:bodyPr rtlCol="1" anchor="ctr"/>
          <a:lstStyle/>
          <a:p>
            <a:pPr algn="ctr" rtl="1"/>
            <a:r>
              <a:rPr lang="ar-SA" sz="2800" b="1" dirty="0"/>
              <a:t>الأبعاد</a:t>
            </a:r>
            <a:endParaRPr lang="ar-EG" dirty="0"/>
          </a:p>
        </p:txBody>
      </p:sp>
      <p:sp>
        <p:nvSpPr>
          <p:cNvPr id="7" name="Hexagon 6"/>
          <p:cNvSpPr/>
          <p:nvPr/>
        </p:nvSpPr>
        <p:spPr>
          <a:xfrm>
            <a:off x="3352800" y="2667000"/>
            <a:ext cx="1981200" cy="1828800"/>
          </a:xfrm>
          <a:prstGeom prst="hexagon">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SA" sz="2800" b="1" dirty="0"/>
              <a:t>الخيال</a:t>
            </a:r>
            <a:endParaRPr lang="ar-EG" dirty="0"/>
          </a:p>
        </p:txBody>
      </p:sp>
      <p:sp>
        <p:nvSpPr>
          <p:cNvPr id="8" name="Rounded Rectangle 7"/>
          <p:cNvSpPr/>
          <p:nvPr/>
        </p:nvSpPr>
        <p:spPr>
          <a:xfrm>
            <a:off x="1630443" y="609600"/>
            <a:ext cx="5959314" cy="762000"/>
          </a:xfrm>
          <a:prstGeom prst="round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SA" sz="3600" b="1" dirty="0">
                <a:latin typeface="Sakkal Majalla" pitchFamily="2" charset="-78"/>
                <a:cs typeface="Sakkal Majalla" pitchFamily="2" charset="-78"/>
              </a:rPr>
              <a:t>أصحاب الفص الأيمن يفضلون</a:t>
            </a:r>
            <a:endParaRPr lang="ar-EG" sz="3600" dirty="0">
              <a:latin typeface="Sakkal Majalla" pitchFamily="2" charset="-78"/>
              <a:cs typeface="Sakkal Majalla" pitchFamily="2" charset="-78"/>
            </a:endParaRPr>
          </a:p>
        </p:txBody>
      </p:sp>
    </p:spTree>
    <p:extLst>
      <p:ext uri="{BB962C8B-B14F-4D97-AF65-F5344CB8AC3E}">
        <p14:creationId xmlns:p14="http://schemas.microsoft.com/office/powerpoint/2010/main" xmlns="" val="1637181871"/>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down)">
                                      <p:cBhvr>
                                        <p:cTn id="43" dur="580">
                                          <p:stCondLst>
                                            <p:cond delay="0"/>
                                          </p:stCondLst>
                                        </p:cTn>
                                        <p:tgtEl>
                                          <p:spTgt spid="5"/>
                                        </p:tgtEl>
                                      </p:cBhvr>
                                    </p:animEffect>
                                    <p:anim calcmode="lin" valueType="num">
                                      <p:cBhvr>
                                        <p:cTn id="4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9" dur="26">
                                          <p:stCondLst>
                                            <p:cond delay="650"/>
                                          </p:stCondLst>
                                        </p:cTn>
                                        <p:tgtEl>
                                          <p:spTgt spid="5"/>
                                        </p:tgtEl>
                                      </p:cBhvr>
                                      <p:to x="100000" y="60000"/>
                                    </p:animScale>
                                    <p:animScale>
                                      <p:cBhvr>
                                        <p:cTn id="50" dur="166" decel="50000">
                                          <p:stCondLst>
                                            <p:cond delay="676"/>
                                          </p:stCondLst>
                                        </p:cTn>
                                        <p:tgtEl>
                                          <p:spTgt spid="5"/>
                                        </p:tgtEl>
                                      </p:cBhvr>
                                      <p:to x="100000" y="100000"/>
                                    </p:animScale>
                                    <p:animScale>
                                      <p:cBhvr>
                                        <p:cTn id="51" dur="26">
                                          <p:stCondLst>
                                            <p:cond delay="1312"/>
                                          </p:stCondLst>
                                        </p:cTn>
                                        <p:tgtEl>
                                          <p:spTgt spid="5"/>
                                        </p:tgtEl>
                                      </p:cBhvr>
                                      <p:to x="100000" y="80000"/>
                                    </p:animScale>
                                    <p:animScale>
                                      <p:cBhvr>
                                        <p:cTn id="52" dur="166" decel="50000">
                                          <p:stCondLst>
                                            <p:cond delay="1338"/>
                                          </p:stCondLst>
                                        </p:cTn>
                                        <p:tgtEl>
                                          <p:spTgt spid="5"/>
                                        </p:tgtEl>
                                      </p:cBhvr>
                                      <p:to x="100000" y="100000"/>
                                    </p:animScale>
                                    <p:animScale>
                                      <p:cBhvr>
                                        <p:cTn id="53" dur="26">
                                          <p:stCondLst>
                                            <p:cond delay="1642"/>
                                          </p:stCondLst>
                                        </p:cTn>
                                        <p:tgtEl>
                                          <p:spTgt spid="5"/>
                                        </p:tgtEl>
                                      </p:cBhvr>
                                      <p:to x="100000" y="90000"/>
                                    </p:animScale>
                                    <p:animScale>
                                      <p:cBhvr>
                                        <p:cTn id="54" dur="166" decel="50000">
                                          <p:stCondLst>
                                            <p:cond delay="1668"/>
                                          </p:stCondLst>
                                        </p:cTn>
                                        <p:tgtEl>
                                          <p:spTgt spid="5"/>
                                        </p:tgtEl>
                                      </p:cBhvr>
                                      <p:to x="100000" y="100000"/>
                                    </p:animScale>
                                    <p:animScale>
                                      <p:cBhvr>
                                        <p:cTn id="55" dur="26">
                                          <p:stCondLst>
                                            <p:cond delay="1808"/>
                                          </p:stCondLst>
                                        </p:cTn>
                                        <p:tgtEl>
                                          <p:spTgt spid="5"/>
                                        </p:tgtEl>
                                      </p:cBhvr>
                                      <p:to x="100000" y="95000"/>
                                    </p:animScale>
                                    <p:animScale>
                                      <p:cBhvr>
                                        <p:cTn id="56" dur="166" decel="50000">
                                          <p:stCondLst>
                                            <p:cond delay="1834"/>
                                          </p:stCondLst>
                                        </p:cTn>
                                        <p:tgtEl>
                                          <p:spTgt spid="5"/>
                                        </p:tgtEl>
                                      </p:cBhvr>
                                      <p:to x="100000" y="100000"/>
                                    </p:animScale>
                                  </p:childTnLst>
                                  <p:subTnLst>
                                    <p:audio>
                                      <p:cMediaNode>
                                        <p:cTn display="0" masterRel="sameClick">
                                          <p:stCondLst>
                                            <p:cond evt="begin" delay="0">
                                              <p:tn val="41"/>
                                            </p:cond>
                                          </p:stCondLst>
                                          <p:endCondLst>
                                            <p:cond evt="onStopAudio" delay="0">
                                              <p:tgtEl>
                                                <p:sldTgt/>
                                              </p:tgtEl>
                                            </p:cond>
                                          </p:endCondLst>
                                        </p:cTn>
                                        <p:tgtEl>
                                          <p:sndTgt r:embed="rId2" name="click.wav"/>
                                        </p:tgtEl>
                                      </p:cMediaNode>
                                    </p:audio>
                                  </p:sub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wipe(down)">
                                      <p:cBhvr>
                                        <p:cTn id="61" dur="580">
                                          <p:stCondLst>
                                            <p:cond delay="0"/>
                                          </p:stCondLst>
                                        </p:cTn>
                                        <p:tgtEl>
                                          <p:spTgt spid="4"/>
                                        </p:tgtEl>
                                      </p:cBhvr>
                                    </p:animEffect>
                                    <p:anim calcmode="lin" valueType="num">
                                      <p:cBhvr>
                                        <p:cTn id="6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67" dur="26">
                                          <p:stCondLst>
                                            <p:cond delay="650"/>
                                          </p:stCondLst>
                                        </p:cTn>
                                        <p:tgtEl>
                                          <p:spTgt spid="4"/>
                                        </p:tgtEl>
                                      </p:cBhvr>
                                      <p:to x="100000" y="60000"/>
                                    </p:animScale>
                                    <p:animScale>
                                      <p:cBhvr>
                                        <p:cTn id="68" dur="166" decel="50000">
                                          <p:stCondLst>
                                            <p:cond delay="676"/>
                                          </p:stCondLst>
                                        </p:cTn>
                                        <p:tgtEl>
                                          <p:spTgt spid="4"/>
                                        </p:tgtEl>
                                      </p:cBhvr>
                                      <p:to x="100000" y="100000"/>
                                    </p:animScale>
                                    <p:animScale>
                                      <p:cBhvr>
                                        <p:cTn id="69" dur="26">
                                          <p:stCondLst>
                                            <p:cond delay="1312"/>
                                          </p:stCondLst>
                                        </p:cTn>
                                        <p:tgtEl>
                                          <p:spTgt spid="4"/>
                                        </p:tgtEl>
                                      </p:cBhvr>
                                      <p:to x="100000" y="80000"/>
                                    </p:animScale>
                                    <p:animScale>
                                      <p:cBhvr>
                                        <p:cTn id="70" dur="166" decel="50000">
                                          <p:stCondLst>
                                            <p:cond delay="1338"/>
                                          </p:stCondLst>
                                        </p:cTn>
                                        <p:tgtEl>
                                          <p:spTgt spid="4"/>
                                        </p:tgtEl>
                                      </p:cBhvr>
                                      <p:to x="100000" y="100000"/>
                                    </p:animScale>
                                    <p:animScale>
                                      <p:cBhvr>
                                        <p:cTn id="71" dur="26">
                                          <p:stCondLst>
                                            <p:cond delay="1642"/>
                                          </p:stCondLst>
                                        </p:cTn>
                                        <p:tgtEl>
                                          <p:spTgt spid="4"/>
                                        </p:tgtEl>
                                      </p:cBhvr>
                                      <p:to x="100000" y="90000"/>
                                    </p:animScale>
                                    <p:animScale>
                                      <p:cBhvr>
                                        <p:cTn id="72" dur="166" decel="50000">
                                          <p:stCondLst>
                                            <p:cond delay="1668"/>
                                          </p:stCondLst>
                                        </p:cTn>
                                        <p:tgtEl>
                                          <p:spTgt spid="4"/>
                                        </p:tgtEl>
                                      </p:cBhvr>
                                      <p:to x="100000" y="100000"/>
                                    </p:animScale>
                                    <p:animScale>
                                      <p:cBhvr>
                                        <p:cTn id="73" dur="26">
                                          <p:stCondLst>
                                            <p:cond delay="1808"/>
                                          </p:stCondLst>
                                        </p:cTn>
                                        <p:tgtEl>
                                          <p:spTgt spid="4"/>
                                        </p:tgtEl>
                                      </p:cBhvr>
                                      <p:to x="100000" y="95000"/>
                                    </p:animScale>
                                    <p:animScale>
                                      <p:cBhvr>
                                        <p:cTn id="74" dur="166" decel="50000">
                                          <p:stCondLst>
                                            <p:cond delay="1834"/>
                                          </p:stCondLst>
                                        </p:cTn>
                                        <p:tgtEl>
                                          <p:spTgt spid="4"/>
                                        </p:tgtEl>
                                      </p:cBhvr>
                                      <p:to x="100000" y="100000"/>
                                    </p:animScale>
                                  </p:childTnLst>
                                  <p:subTnLst>
                                    <p:audio>
                                      <p:cMediaNode>
                                        <p:cTn display="0" masterRel="sameClick">
                                          <p:stCondLst>
                                            <p:cond evt="begin" delay="0">
                                              <p:tn val="59"/>
                                            </p:cond>
                                          </p:stCondLst>
                                          <p:endCondLst>
                                            <p:cond evt="onStopAudio" delay="0">
                                              <p:tgtEl>
                                                <p:sldTgt/>
                                              </p:tgtEl>
                                            </p:cond>
                                          </p:endCondLst>
                                        </p:cTn>
                                        <p:tgtEl>
                                          <p:sndTgt r:embed="rId2" name="click.wav"/>
                                        </p:tgtEl>
                                      </p:cMediaNode>
                                    </p:audio>
                                  </p:sub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wipe(down)">
                                      <p:cBhvr>
                                        <p:cTn id="79" dur="580">
                                          <p:stCondLst>
                                            <p:cond delay="0"/>
                                          </p:stCondLst>
                                        </p:cTn>
                                        <p:tgtEl>
                                          <p:spTgt spid="7"/>
                                        </p:tgtEl>
                                      </p:cBhvr>
                                    </p:animEffect>
                                    <p:anim calcmode="lin" valueType="num">
                                      <p:cBhvr>
                                        <p:cTn id="8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85" dur="26">
                                          <p:stCondLst>
                                            <p:cond delay="650"/>
                                          </p:stCondLst>
                                        </p:cTn>
                                        <p:tgtEl>
                                          <p:spTgt spid="7"/>
                                        </p:tgtEl>
                                      </p:cBhvr>
                                      <p:to x="100000" y="60000"/>
                                    </p:animScale>
                                    <p:animScale>
                                      <p:cBhvr>
                                        <p:cTn id="86" dur="166" decel="50000">
                                          <p:stCondLst>
                                            <p:cond delay="676"/>
                                          </p:stCondLst>
                                        </p:cTn>
                                        <p:tgtEl>
                                          <p:spTgt spid="7"/>
                                        </p:tgtEl>
                                      </p:cBhvr>
                                      <p:to x="100000" y="100000"/>
                                    </p:animScale>
                                    <p:animScale>
                                      <p:cBhvr>
                                        <p:cTn id="87" dur="26">
                                          <p:stCondLst>
                                            <p:cond delay="1312"/>
                                          </p:stCondLst>
                                        </p:cTn>
                                        <p:tgtEl>
                                          <p:spTgt spid="7"/>
                                        </p:tgtEl>
                                      </p:cBhvr>
                                      <p:to x="100000" y="80000"/>
                                    </p:animScale>
                                    <p:animScale>
                                      <p:cBhvr>
                                        <p:cTn id="88" dur="166" decel="50000">
                                          <p:stCondLst>
                                            <p:cond delay="1338"/>
                                          </p:stCondLst>
                                        </p:cTn>
                                        <p:tgtEl>
                                          <p:spTgt spid="7"/>
                                        </p:tgtEl>
                                      </p:cBhvr>
                                      <p:to x="100000" y="100000"/>
                                    </p:animScale>
                                    <p:animScale>
                                      <p:cBhvr>
                                        <p:cTn id="89" dur="26">
                                          <p:stCondLst>
                                            <p:cond delay="1642"/>
                                          </p:stCondLst>
                                        </p:cTn>
                                        <p:tgtEl>
                                          <p:spTgt spid="7"/>
                                        </p:tgtEl>
                                      </p:cBhvr>
                                      <p:to x="100000" y="90000"/>
                                    </p:animScale>
                                    <p:animScale>
                                      <p:cBhvr>
                                        <p:cTn id="90" dur="166" decel="50000">
                                          <p:stCondLst>
                                            <p:cond delay="1668"/>
                                          </p:stCondLst>
                                        </p:cTn>
                                        <p:tgtEl>
                                          <p:spTgt spid="7"/>
                                        </p:tgtEl>
                                      </p:cBhvr>
                                      <p:to x="100000" y="100000"/>
                                    </p:animScale>
                                    <p:animScale>
                                      <p:cBhvr>
                                        <p:cTn id="91" dur="26">
                                          <p:stCondLst>
                                            <p:cond delay="1808"/>
                                          </p:stCondLst>
                                        </p:cTn>
                                        <p:tgtEl>
                                          <p:spTgt spid="7"/>
                                        </p:tgtEl>
                                      </p:cBhvr>
                                      <p:to x="100000" y="95000"/>
                                    </p:animScale>
                                    <p:animScale>
                                      <p:cBhvr>
                                        <p:cTn id="92" dur="166" decel="50000">
                                          <p:stCondLst>
                                            <p:cond delay="1834"/>
                                          </p:stCondLst>
                                        </p:cTn>
                                        <p:tgtEl>
                                          <p:spTgt spid="7"/>
                                        </p:tgtEl>
                                      </p:cBhvr>
                                      <p:to x="100000" y="100000"/>
                                    </p:animScale>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905000" y="1905000"/>
            <a:ext cx="5105400" cy="2438400"/>
          </a:xfrm>
          <a:prstGeom prst="horizontalScroll">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rtl="1"/>
            <a:r>
              <a:rPr lang="ar-EG" sz="3600" b="1" dirty="0">
                <a:latin typeface="Simplified Arabic" pitchFamily="18" charset="-78"/>
                <a:cs typeface="Simplified Arabic" pitchFamily="18" charset="-78"/>
              </a:rPr>
              <a:t>تمارين فصى الدماغ </a:t>
            </a:r>
          </a:p>
        </p:txBody>
      </p:sp>
    </p:spTree>
    <p:extLst>
      <p:ext uri="{BB962C8B-B14F-4D97-AF65-F5344CB8AC3E}">
        <p14:creationId xmlns:p14="http://schemas.microsoft.com/office/powerpoint/2010/main" xmlns="" val="1757988405"/>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052" name="Rectangle 4" descr="نسيج زهري"/>
          <p:cNvSpPr>
            <a:spLocks noChangeArrowheads="1"/>
          </p:cNvSpPr>
          <p:nvPr/>
        </p:nvSpPr>
        <p:spPr bwMode="auto">
          <a:xfrm>
            <a:off x="4500563" y="2525713"/>
            <a:ext cx="4103687" cy="2870200"/>
          </a:xfrm>
          <a:prstGeom prst="rect">
            <a:avLst/>
          </a:prstGeom>
          <a:ln>
            <a:headEnd/>
            <a:tailEnd/>
          </a:ln>
          <a:extLst/>
        </p:spPr>
        <p:style>
          <a:lnRef idx="3">
            <a:schemeClr val="lt1"/>
          </a:lnRef>
          <a:fillRef idx="1">
            <a:schemeClr val="accent5"/>
          </a:fillRef>
          <a:effectRef idx="1">
            <a:schemeClr val="accent5"/>
          </a:effectRef>
          <a:fontRef idx="minor">
            <a:schemeClr val="lt1"/>
          </a:fontRef>
        </p:style>
        <p:txBody>
          <a:bodyPr anchor="ctr">
            <a:spAutoFit/>
          </a:bodyPr>
          <a:lstStyle/>
          <a:p>
            <a:pPr algn="r" rtl="1"/>
            <a:r>
              <a:rPr lang="en-US" dirty="0"/>
              <a:t/>
            </a:r>
            <a:br>
              <a:rPr lang="en-US" dirty="0"/>
            </a:br>
            <a:r>
              <a:rPr lang="ar-SA" sz="2400" b="1" dirty="0">
                <a:solidFill>
                  <a:srgbClr val="FF0000"/>
                </a:solidFill>
                <a:cs typeface="PT Bold Heading" pitchFamily="2" charset="-78"/>
              </a:rPr>
              <a:t>تمارين فصي الدماغ  الأول :</a:t>
            </a:r>
            <a:endParaRPr lang="en-US" sz="2400" b="1" dirty="0">
              <a:solidFill>
                <a:srgbClr val="FF0000"/>
              </a:solidFill>
              <a:cs typeface="PT Bold Heading" pitchFamily="2" charset="-78"/>
            </a:endParaRPr>
          </a:p>
          <a:p>
            <a:pPr algn="r" rtl="1"/>
            <a:r>
              <a:rPr lang="en-US" sz="2400" b="1" dirty="0">
                <a:cs typeface="PT Bold Heading" pitchFamily="2" charset="-78"/>
              </a:rPr>
              <a:t/>
            </a:r>
            <a:br>
              <a:rPr lang="en-US" sz="2400" b="1" dirty="0">
                <a:cs typeface="PT Bold Heading" pitchFamily="2" charset="-78"/>
              </a:rPr>
            </a:br>
            <a:r>
              <a:rPr lang="ar-SA" sz="2400" b="1" dirty="0">
                <a:cs typeface="PT Bold Heading" pitchFamily="2" charset="-78"/>
              </a:rPr>
              <a:t>رسم دائرتين في الهواء</a:t>
            </a:r>
            <a:r>
              <a:rPr lang="en-US" sz="2400" b="1" dirty="0">
                <a:cs typeface="PT Bold Heading" pitchFamily="2" charset="-78"/>
              </a:rPr>
              <a:t> – </a:t>
            </a:r>
            <a:r>
              <a:rPr lang="ar-SA" sz="2400" b="1" dirty="0">
                <a:cs typeface="PT Bold Heading" pitchFamily="2" charset="-78"/>
              </a:rPr>
              <a:t>أو على سبورة </a:t>
            </a:r>
          </a:p>
          <a:p>
            <a:pPr algn="r" rtl="1"/>
            <a:r>
              <a:rPr lang="ar-SA" sz="2400" b="1" dirty="0">
                <a:cs typeface="PT Bold Heading" pitchFamily="2" charset="-78"/>
              </a:rPr>
              <a:t>كما في الصورة – لمدة دقيقة لكل جهة</a:t>
            </a:r>
            <a:r>
              <a:rPr lang="en-US" sz="2400" b="1" dirty="0">
                <a:cs typeface="PT Bold Heading" pitchFamily="2" charset="-78"/>
              </a:rPr>
              <a:t/>
            </a:r>
            <a:br>
              <a:rPr lang="en-US" sz="2400" b="1" dirty="0">
                <a:cs typeface="PT Bold Heading" pitchFamily="2" charset="-78"/>
              </a:rPr>
            </a:br>
            <a:endParaRPr lang="en-US" dirty="0"/>
          </a:p>
        </p:txBody>
      </p:sp>
      <p:pic>
        <p:nvPicPr>
          <p:cNvPr id="2053" name="Picture 5" descr="2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55650" y="1484313"/>
            <a:ext cx="3419475" cy="5084762"/>
          </a:xfrm>
          <a:prstGeom prst="rect">
            <a:avLst/>
          </a:prstGeom>
          <a:noFill/>
          <a:ln w="381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2054" name="Rectangle 6"/>
          <p:cNvSpPr>
            <a:spLocks noChangeArrowheads="1"/>
          </p:cNvSpPr>
          <p:nvPr/>
        </p:nvSpPr>
        <p:spPr bwMode="auto">
          <a:xfrm>
            <a:off x="2743200" y="188913"/>
            <a:ext cx="6400800" cy="519112"/>
          </a:xfrm>
          <a:prstGeom prst="rect">
            <a:avLst/>
          </a:prstGeom>
          <a:ln/>
          <a:extLst/>
        </p:spPr>
        <p:style>
          <a:lnRef idx="3">
            <a:schemeClr val="lt1"/>
          </a:lnRef>
          <a:fillRef idx="1">
            <a:schemeClr val="accent5"/>
          </a:fillRef>
          <a:effectRef idx="1">
            <a:schemeClr val="accent5"/>
          </a:effectRef>
          <a:fontRef idx="minor">
            <a:schemeClr val="lt1"/>
          </a:fontRef>
        </p:style>
        <p:txBody>
          <a:bodyPr wrap="square" anchor="ctr">
            <a:spAutoFit/>
          </a:bodyPr>
          <a:lstStyle/>
          <a:p>
            <a:pPr algn="r" rtl="1"/>
            <a:r>
              <a:rPr lang="ar-SA" sz="2800" dirty="0">
                <a:cs typeface="PT Bold Heading" pitchFamily="2" charset="-78"/>
              </a:rPr>
              <a:t>تمارين فصي الدماغ ( مجموعة تمارين</a:t>
            </a:r>
            <a:r>
              <a:rPr lang="en-US" sz="2800" dirty="0">
                <a:cs typeface="PT Bold Heading" pitchFamily="2" charset="-78"/>
              </a:rPr>
              <a:t> (</a:t>
            </a:r>
            <a:r>
              <a:rPr lang="ar-SA" sz="2800" dirty="0">
                <a:cs typeface="PT Bold Heading" pitchFamily="2" charset="-78"/>
              </a:rPr>
              <a:t>تمارين اللياقة الذهنية </a:t>
            </a:r>
            <a:endParaRPr lang="en-US" sz="2800" dirty="0">
              <a:cs typeface="PT Bold Heading" pitchFamily="2" charset="-78"/>
            </a:endParaRPr>
          </a:p>
        </p:txBody>
      </p:sp>
    </p:spTree>
    <p:extLst>
      <p:ext uri="{BB962C8B-B14F-4D97-AF65-F5344CB8AC3E}">
        <p14:creationId xmlns:p14="http://schemas.microsoft.com/office/powerpoint/2010/main" xmlns="" val="1819436621"/>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63490" name="Rectangle 2" descr="نسيج زهري"/>
          <p:cNvSpPr>
            <a:spLocks noChangeArrowheads="1"/>
          </p:cNvSpPr>
          <p:nvPr/>
        </p:nvSpPr>
        <p:spPr bwMode="auto">
          <a:xfrm>
            <a:off x="4932363" y="1341438"/>
            <a:ext cx="3238500" cy="2139950"/>
          </a:xfrm>
          <a:prstGeom prst="rect">
            <a:avLst/>
          </a:prstGeom>
          <a:ln>
            <a:headEnd/>
            <a:tailEnd/>
          </a:ln>
          <a:extLst/>
        </p:spPr>
        <p:style>
          <a:lnRef idx="3">
            <a:schemeClr val="lt1"/>
          </a:lnRef>
          <a:fillRef idx="1">
            <a:schemeClr val="accent5"/>
          </a:fillRef>
          <a:effectRef idx="1">
            <a:schemeClr val="accent5"/>
          </a:effectRef>
          <a:fontRef idx="minor">
            <a:schemeClr val="lt1"/>
          </a:fontRef>
        </p:style>
        <p:txBody>
          <a:bodyPr anchor="ctr">
            <a:spAutoFit/>
          </a:bodyPr>
          <a:lstStyle/>
          <a:p>
            <a:pPr algn="r"/>
            <a:r>
              <a:rPr lang="en-US" dirty="0"/>
              <a:t/>
            </a:r>
            <a:br>
              <a:rPr lang="en-US" dirty="0"/>
            </a:br>
            <a:r>
              <a:rPr lang="ar-SA" sz="2400" b="1" dirty="0">
                <a:solidFill>
                  <a:srgbClr val="FF0000"/>
                </a:solidFill>
                <a:cs typeface="PT Bold Heading" pitchFamily="2" charset="-78"/>
              </a:rPr>
              <a:t>تمارين فصي الدماغ  الأول :</a:t>
            </a:r>
            <a:r>
              <a:rPr lang="en-US" sz="2400" b="1" dirty="0">
                <a:cs typeface="PT Bold Heading" pitchFamily="2" charset="-78"/>
              </a:rPr>
              <a:t/>
            </a:r>
            <a:br>
              <a:rPr lang="en-US" sz="2400" b="1" dirty="0">
                <a:cs typeface="PT Bold Heading" pitchFamily="2" charset="-78"/>
              </a:rPr>
            </a:br>
            <a:r>
              <a:rPr lang="ar-SA" sz="2400" b="1" dirty="0">
                <a:cs typeface="PT Bold Heading" pitchFamily="2" charset="-78"/>
              </a:rPr>
              <a:t>باتجاه متناظر</a:t>
            </a:r>
            <a:r>
              <a:rPr lang="en-US" sz="2400" b="1" dirty="0">
                <a:cs typeface="PT Bold Heading" pitchFamily="2" charset="-78"/>
              </a:rPr>
              <a:t> &amp; </a:t>
            </a:r>
            <a:r>
              <a:rPr lang="ar-SA" sz="2400" b="1" dirty="0">
                <a:cs typeface="PT Bold Heading" pitchFamily="2" charset="-78"/>
              </a:rPr>
              <a:t>متعاكس</a:t>
            </a:r>
            <a:r>
              <a:rPr lang="en-US" sz="2400" b="1" dirty="0">
                <a:cs typeface="PT Bold Heading" pitchFamily="2" charset="-78"/>
              </a:rPr>
              <a:t> </a:t>
            </a:r>
          </a:p>
          <a:p>
            <a:pPr algn="r"/>
            <a:r>
              <a:rPr lang="en-US" sz="2400" b="1" dirty="0">
                <a:cs typeface="PT Bold Heading" pitchFamily="2" charset="-78"/>
              </a:rPr>
              <a:t>&amp; </a:t>
            </a:r>
            <a:r>
              <a:rPr lang="ar-SA" sz="2400" b="1" dirty="0">
                <a:cs typeface="PT Bold Heading" pitchFamily="2" charset="-78"/>
              </a:rPr>
              <a:t>رسمة رقم 8 مائل بكل يد على حدة</a:t>
            </a:r>
            <a:r>
              <a:rPr lang="en-US" sz="2400" b="1" dirty="0">
                <a:cs typeface="PT Bold Heading" pitchFamily="2" charset="-78"/>
              </a:rPr>
              <a:t/>
            </a:r>
            <a:br>
              <a:rPr lang="en-US" sz="2400" b="1" dirty="0">
                <a:cs typeface="PT Bold Heading" pitchFamily="2" charset="-78"/>
              </a:rPr>
            </a:br>
            <a:endParaRPr lang="en-US" dirty="0"/>
          </a:p>
        </p:txBody>
      </p:sp>
      <p:sp>
        <p:nvSpPr>
          <p:cNvPr id="63492" name="Rectangle 4"/>
          <p:cNvSpPr>
            <a:spLocks noChangeArrowheads="1"/>
          </p:cNvSpPr>
          <p:nvPr/>
        </p:nvSpPr>
        <p:spPr bwMode="auto">
          <a:xfrm>
            <a:off x="4114800" y="188913"/>
            <a:ext cx="5029200" cy="519112"/>
          </a:xfrm>
          <a:prstGeom prst="rect">
            <a:avLst/>
          </a:prstGeom>
          <a:ln/>
          <a:extLst>
            <a:ext uri="{91240B29-F687-4F45-9708-019B960494DF}">
              <a14:hiddenLine xmlns:a14="http://schemas.microsoft.com/office/drawing/2010/main" xmlns="" w="9525">
                <a:solidFill>
                  <a:schemeClr val="tx1"/>
                </a:solidFill>
                <a:miter lim="800000"/>
                <a:headEnd/>
                <a:tailEnd/>
              </a14:hiddenLine>
            </a:ext>
          </a:extLst>
        </p:spPr>
        <p:style>
          <a:lnRef idx="3">
            <a:schemeClr val="lt1"/>
          </a:lnRef>
          <a:fillRef idx="1">
            <a:schemeClr val="accent5"/>
          </a:fillRef>
          <a:effectRef idx="1">
            <a:schemeClr val="accent5"/>
          </a:effectRef>
          <a:fontRef idx="minor">
            <a:schemeClr val="lt1"/>
          </a:fontRef>
        </p:style>
        <p:txBody>
          <a:bodyPr wrap="square" anchor="ctr">
            <a:spAutoFit/>
          </a:bodyPr>
          <a:lstStyle/>
          <a:p>
            <a:pPr algn="r" rtl="1"/>
            <a:r>
              <a:rPr lang="ar-SA" sz="2800">
                <a:solidFill>
                  <a:schemeClr val="lt1"/>
                </a:solidFill>
                <a:cs typeface="PT Bold Heading" pitchFamily="2" charset="-78"/>
              </a:rPr>
              <a:t>تمارين فصي الدماغ :</a:t>
            </a:r>
            <a:r>
              <a:rPr lang="en-US" sz="2800">
                <a:solidFill>
                  <a:schemeClr val="lt1"/>
                </a:solidFill>
                <a:cs typeface="PT Bold Heading" pitchFamily="2" charset="-78"/>
              </a:rPr>
              <a:t> </a:t>
            </a:r>
            <a:r>
              <a:rPr lang="ar-SA" sz="2800">
                <a:solidFill>
                  <a:schemeClr val="lt1"/>
                </a:solidFill>
                <a:cs typeface="PT Bold Heading" pitchFamily="2" charset="-78"/>
              </a:rPr>
              <a:t>تمارين اللياقة الذهنية </a:t>
            </a:r>
            <a:endParaRPr lang="en-US" sz="2800">
              <a:solidFill>
                <a:schemeClr val="lt1"/>
              </a:solidFill>
              <a:cs typeface="PT Bold Heading" pitchFamily="2" charset="-78"/>
            </a:endParaRPr>
          </a:p>
        </p:txBody>
      </p:sp>
      <p:sp>
        <p:nvSpPr>
          <p:cNvPr id="63494" name="Rectangle 6"/>
          <p:cNvSpPr>
            <a:spLocks noChangeArrowheads="1"/>
          </p:cNvSpPr>
          <p:nvPr/>
        </p:nvSpPr>
        <p:spPr bwMode="auto">
          <a:xfrm rot="16200000">
            <a:off x="2495550" y="754063"/>
            <a:ext cx="1008063" cy="1462087"/>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en-US" sz="8800" b="1"/>
              <a:t>&amp;</a:t>
            </a:r>
          </a:p>
        </p:txBody>
      </p:sp>
      <p:grpSp>
        <p:nvGrpSpPr>
          <p:cNvPr id="63500" name="Group 12"/>
          <p:cNvGrpSpPr>
            <a:grpSpLocks/>
          </p:cNvGrpSpPr>
          <p:nvPr/>
        </p:nvGrpSpPr>
        <p:grpSpPr bwMode="auto">
          <a:xfrm>
            <a:off x="395288" y="2636838"/>
            <a:ext cx="1800225" cy="3095625"/>
            <a:chOff x="204" y="1616"/>
            <a:chExt cx="1425" cy="2086"/>
          </a:xfrm>
        </p:grpSpPr>
        <p:pic>
          <p:nvPicPr>
            <p:cNvPr id="63495" name="Picture 7" descr="صورة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04" y="1616"/>
              <a:ext cx="1425" cy="2086"/>
            </a:xfrm>
            <a:prstGeom prst="rect">
              <a:avLst/>
            </a:prstGeom>
            <a:noFill/>
            <a:extLst>
              <a:ext uri="{909E8E84-426E-40DD-AFC4-6F175D3DCCD1}">
                <a14:hiddenFill xmlns:a14="http://schemas.microsoft.com/office/drawing/2010/main" xmlns="">
                  <a:solidFill>
                    <a:srgbClr val="FFFFFF"/>
                  </a:solidFill>
                </a14:hiddenFill>
              </a:ext>
            </a:extLst>
          </p:spPr>
        </p:pic>
        <p:sp>
          <p:nvSpPr>
            <p:cNvPr id="63493" name="Rectangle 5"/>
            <p:cNvSpPr>
              <a:spLocks noChangeArrowheads="1"/>
            </p:cNvSpPr>
            <p:nvPr/>
          </p:nvSpPr>
          <p:spPr bwMode="auto">
            <a:xfrm rot="5400000">
              <a:off x="630" y="2365"/>
              <a:ext cx="636" cy="11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2857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en-US" sz="8800" b="1"/>
                <a:t>&amp;</a:t>
              </a:r>
            </a:p>
          </p:txBody>
        </p:sp>
      </p:grpSp>
      <p:sp>
        <p:nvSpPr>
          <p:cNvPr id="63496" name="Rectangle 8" descr="نسيج زهري"/>
          <p:cNvSpPr>
            <a:spLocks noChangeArrowheads="1"/>
          </p:cNvSpPr>
          <p:nvPr/>
        </p:nvSpPr>
        <p:spPr bwMode="auto">
          <a:xfrm>
            <a:off x="5003800" y="4076700"/>
            <a:ext cx="3167063" cy="1590675"/>
          </a:xfrm>
          <a:prstGeom prst="rect">
            <a:avLst/>
          </a:prstGeom>
          <a:ln>
            <a:headEnd/>
            <a:tailEnd/>
          </a:ln>
          <a:extLst/>
        </p:spPr>
        <p:style>
          <a:lnRef idx="3">
            <a:schemeClr val="lt1"/>
          </a:lnRef>
          <a:fillRef idx="1">
            <a:schemeClr val="accent5"/>
          </a:fillRef>
          <a:effectRef idx="1">
            <a:schemeClr val="accent5"/>
          </a:effectRef>
          <a:fontRef idx="minor">
            <a:schemeClr val="lt1"/>
          </a:fontRef>
        </p:style>
        <p:txBody>
          <a:bodyPr anchor="ctr">
            <a:spAutoFit/>
          </a:bodyPr>
          <a:lstStyle/>
          <a:p>
            <a:pPr algn="r" rtl="1"/>
            <a:r>
              <a:rPr lang="ar-SA" sz="2400" b="1" dirty="0">
                <a:cs typeface="PT Bold Heading" pitchFamily="2" charset="-78"/>
              </a:rPr>
              <a:t>ملاحظة : </a:t>
            </a:r>
          </a:p>
          <a:p>
            <a:pPr algn="r" rtl="1"/>
            <a:r>
              <a:rPr lang="ar-SA" sz="2400" b="1" dirty="0">
                <a:cs typeface="PT Bold Heading" pitchFamily="2" charset="-78"/>
              </a:rPr>
              <a:t>هذا التمرين يوازن فصي الدماغ</a:t>
            </a:r>
          </a:p>
          <a:p>
            <a:pPr algn="r" rtl="1"/>
            <a:r>
              <a:rPr lang="ar-SA" sz="2400" b="1" dirty="0">
                <a:cs typeface="PT Bold Heading" pitchFamily="2" charset="-78"/>
              </a:rPr>
              <a:t> وهو رائع للأطفال أيضاً</a:t>
            </a:r>
            <a:r>
              <a:rPr lang="en-US" sz="2400" b="1" dirty="0">
                <a:cs typeface="PT Bold Heading" pitchFamily="2" charset="-78"/>
              </a:rPr>
              <a:t> </a:t>
            </a:r>
            <a:endParaRPr lang="en-US" dirty="0"/>
          </a:p>
        </p:txBody>
      </p:sp>
      <p:grpSp>
        <p:nvGrpSpPr>
          <p:cNvPr id="63499" name="Group 11"/>
          <p:cNvGrpSpPr>
            <a:grpSpLocks/>
          </p:cNvGrpSpPr>
          <p:nvPr/>
        </p:nvGrpSpPr>
        <p:grpSpPr bwMode="auto">
          <a:xfrm>
            <a:off x="2987675" y="2708275"/>
            <a:ext cx="1728788" cy="3024188"/>
            <a:chOff x="1701" y="1706"/>
            <a:chExt cx="1515" cy="2086"/>
          </a:xfrm>
        </p:grpSpPr>
        <p:pic>
          <p:nvPicPr>
            <p:cNvPr id="63497" name="Picture 9" descr="صورة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701" y="1706"/>
              <a:ext cx="1515" cy="2086"/>
            </a:xfrm>
            <a:prstGeom prst="rect">
              <a:avLst/>
            </a:prstGeom>
            <a:noFill/>
            <a:extLst>
              <a:ext uri="{909E8E84-426E-40DD-AFC4-6F175D3DCCD1}">
                <a14:hiddenFill xmlns:a14="http://schemas.microsoft.com/office/drawing/2010/main" xmlns="">
                  <a:solidFill>
                    <a:srgbClr val="FFFFFF"/>
                  </a:solidFill>
                </a14:hiddenFill>
              </a:ext>
            </a:extLst>
          </p:spPr>
        </p:pic>
        <p:sp>
          <p:nvSpPr>
            <p:cNvPr id="63498" name="Rectangle 10"/>
            <p:cNvSpPr>
              <a:spLocks noChangeArrowheads="1"/>
            </p:cNvSpPr>
            <p:nvPr/>
          </p:nvSpPr>
          <p:spPr bwMode="auto">
            <a:xfrm rot="-5148326">
              <a:off x="2192" y="2678"/>
              <a:ext cx="456" cy="12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2857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en-US" sz="8800" b="1"/>
                <a:t>&amp;</a:t>
              </a:r>
            </a:p>
          </p:txBody>
        </p:sp>
      </p:grpSp>
    </p:spTree>
    <p:extLst>
      <p:ext uri="{BB962C8B-B14F-4D97-AF65-F5344CB8AC3E}">
        <p14:creationId xmlns:p14="http://schemas.microsoft.com/office/powerpoint/2010/main" xmlns="" val="1435761791"/>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56322" name="Rectangle 2"/>
          <p:cNvSpPr>
            <a:spLocks noGrp="1" noChangeArrowheads="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ar-SA" u="sng" dirty="0">
                <a:solidFill>
                  <a:srgbClr val="FF0000"/>
                </a:solidFill>
                <a:cs typeface="PT Bold Heading" pitchFamily="2" charset="-78"/>
              </a:rPr>
              <a:t>تمارين فصي الدماغ :التمرين الثاني</a:t>
            </a:r>
            <a:endParaRPr lang="en-US" u="sng" dirty="0">
              <a:solidFill>
                <a:srgbClr val="FF0000"/>
              </a:solidFill>
              <a:cs typeface="PT Bold Heading" pitchFamily="2" charset="-78"/>
            </a:endParaRPr>
          </a:p>
        </p:txBody>
      </p:sp>
      <p:sp>
        <p:nvSpPr>
          <p:cNvPr id="56324" name="Rectangle 4"/>
          <p:cNvSpPr>
            <a:spLocks noChangeArrowheads="1"/>
          </p:cNvSpPr>
          <p:nvPr/>
        </p:nvSpPr>
        <p:spPr bwMode="auto">
          <a:xfrm>
            <a:off x="1258888" y="1598613"/>
            <a:ext cx="7200900" cy="4876800"/>
          </a:xfrm>
          <a:prstGeom prst="rect">
            <a:avLst/>
          </a:prstGeom>
          <a:ln>
            <a:headEnd/>
            <a:tailEnd/>
          </a:ln>
          <a:extLst/>
        </p:spPr>
        <p:style>
          <a:lnRef idx="3">
            <a:schemeClr val="lt1"/>
          </a:lnRef>
          <a:fillRef idx="1">
            <a:schemeClr val="accent5"/>
          </a:fillRef>
          <a:effectRef idx="1">
            <a:schemeClr val="accent5"/>
          </a:effectRef>
          <a:fontRef idx="minor">
            <a:schemeClr val="lt1"/>
          </a:fontRef>
        </p:style>
        <p:txBody>
          <a:bodyPr>
            <a:spAutoFit/>
          </a:bodyPr>
          <a:lstStyle/>
          <a:p>
            <a:pPr algn="r"/>
            <a:r>
              <a:rPr lang="en-US" sz="2400" dirty="0">
                <a:cs typeface="PT Bold Heading" pitchFamily="2" charset="-78"/>
              </a:rPr>
              <a:t/>
            </a:r>
            <a:br>
              <a:rPr lang="en-US" sz="2400" dirty="0">
                <a:cs typeface="PT Bold Heading" pitchFamily="2" charset="-78"/>
              </a:rPr>
            </a:br>
            <a:r>
              <a:rPr lang="en-US" sz="2400" dirty="0">
                <a:cs typeface="PT Bold Heading" pitchFamily="2" charset="-78"/>
              </a:rPr>
              <a:t/>
            </a:r>
            <a:br>
              <a:rPr lang="en-US" sz="2400" dirty="0">
                <a:cs typeface="PT Bold Heading" pitchFamily="2" charset="-78"/>
              </a:rPr>
            </a:br>
            <a:r>
              <a:rPr lang="ar-SA" sz="2400" dirty="0">
                <a:cs typeface="PT Bold Heading" pitchFamily="2" charset="-78"/>
              </a:rPr>
              <a:t>كتابة عبارة على ورقة أو سبورة بطريقة متعاكسة </a:t>
            </a:r>
          </a:p>
          <a:p>
            <a:pPr algn="r"/>
            <a:r>
              <a:rPr lang="ar-SA" sz="2400" dirty="0">
                <a:cs typeface="PT Bold Heading" pitchFamily="2" charset="-78"/>
              </a:rPr>
              <a:t>طريقته سهلة جداً</a:t>
            </a:r>
            <a:r>
              <a:rPr lang="en-US" sz="2400" dirty="0">
                <a:cs typeface="PT Bold Heading" pitchFamily="2" charset="-78"/>
              </a:rPr>
              <a:t> </a:t>
            </a:r>
            <a:br>
              <a:rPr lang="en-US" sz="2400" dirty="0">
                <a:cs typeface="PT Bold Heading" pitchFamily="2" charset="-78"/>
              </a:rPr>
            </a:br>
            <a:r>
              <a:rPr lang="en-US" sz="2400" dirty="0">
                <a:cs typeface="PT Bold Heading" pitchFamily="2" charset="-78"/>
              </a:rPr>
              <a:t/>
            </a:r>
            <a:br>
              <a:rPr lang="en-US" sz="2400" dirty="0">
                <a:cs typeface="PT Bold Heading" pitchFamily="2" charset="-78"/>
              </a:rPr>
            </a:br>
            <a:r>
              <a:rPr lang="ar-SA" sz="2400" dirty="0">
                <a:cs typeface="PT Bold Heading" pitchFamily="2" charset="-78"/>
              </a:rPr>
              <a:t>المهم أن تكتب باليد – غير المعتادة</a:t>
            </a:r>
            <a:r>
              <a:rPr lang="en-US" sz="2400" dirty="0">
                <a:cs typeface="PT Bold Heading" pitchFamily="2" charset="-78"/>
              </a:rPr>
              <a:t> – </a:t>
            </a:r>
            <a:r>
              <a:rPr lang="ar-SA" sz="2400" dirty="0">
                <a:cs typeface="PT Bold Heading" pitchFamily="2" charset="-78"/>
              </a:rPr>
              <a:t>باللاواعي</a:t>
            </a:r>
            <a:r>
              <a:rPr lang="en-US" sz="2400" dirty="0">
                <a:cs typeface="PT Bold Heading" pitchFamily="2" charset="-78"/>
              </a:rPr>
              <a:t> </a:t>
            </a:r>
            <a:br>
              <a:rPr lang="en-US" sz="2400" dirty="0">
                <a:cs typeface="PT Bold Heading" pitchFamily="2" charset="-78"/>
              </a:rPr>
            </a:br>
            <a:r>
              <a:rPr lang="en-US" sz="2400" dirty="0">
                <a:cs typeface="PT Bold Heading" pitchFamily="2" charset="-78"/>
              </a:rPr>
              <a:t/>
            </a:r>
            <a:br>
              <a:rPr lang="en-US" sz="2400" dirty="0">
                <a:cs typeface="PT Bold Heading" pitchFamily="2" charset="-78"/>
              </a:rPr>
            </a:br>
            <a:r>
              <a:rPr lang="ar-SA" sz="2400" dirty="0">
                <a:cs typeface="PT Bold Heading" pitchFamily="2" charset="-78"/>
              </a:rPr>
              <a:t>بمعنى أن تترك اليد _ غير المعتادة – تمشي بدون تفكير بتناظر مع الأخرى</a:t>
            </a:r>
            <a:r>
              <a:rPr lang="en-US" sz="2400" dirty="0">
                <a:cs typeface="PT Bold Heading" pitchFamily="2" charset="-78"/>
              </a:rPr>
              <a:t> </a:t>
            </a:r>
            <a:br>
              <a:rPr lang="en-US" sz="2400" dirty="0">
                <a:cs typeface="PT Bold Heading" pitchFamily="2" charset="-78"/>
              </a:rPr>
            </a:br>
            <a:r>
              <a:rPr lang="en-US" sz="2400" dirty="0">
                <a:cs typeface="PT Bold Heading" pitchFamily="2" charset="-78"/>
              </a:rPr>
              <a:t/>
            </a:r>
            <a:br>
              <a:rPr lang="en-US" sz="2400" dirty="0">
                <a:cs typeface="PT Bold Heading" pitchFamily="2" charset="-78"/>
              </a:rPr>
            </a:br>
            <a:r>
              <a:rPr lang="ar-SA" sz="2400" dirty="0">
                <a:cs typeface="PT Bold Heading" pitchFamily="2" charset="-78"/>
              </a:rPr>
              <a:t>ستفاجأ بهول نجاح التجربة</a:t>
            </a:r>
            <a:r>
              <a:rPr lang="en-US" sz="2400" dirty="0">
                <a:cs typeface="PT Bold Heading" pitchFamily="2" charset="-78"/>
              </a:rPr>
              <a:t> ...</a:t>
            </a:r>
            <a:br>
              <a:rPr lang="en-US" sz="2400" dirty="0">
                <a:cs typeface="PT Bold Heading" pitchFamily="2" charset="-78"/>
              </a:rPr>
            </a:br>
            <a:r>
              <a:rPr lang="en-US" sz="2400" dirty="0">
                <a:cs typeface="PT Bold Heading" pitchFamily="2" charset="-78"/>
              </a:rPr>
              <a:t/>
            </a:r>
            <a:br>
              <a:rPr lang="en-US" sz="2400" dirty="0">
                <a:cs typeface="PT Bold Heading" pitchFamily="2" charset="-78"/>
              </a:rPr>
            </a:br>
            <a:r>
              <a:rPr lang="ar-SA" sz="2400" dirty="0">
                <a:cs typeface="PT Bold Heading" pitchFamily="2" charset="-78"/>
              </a:rPr>
              <a:t>وبمجرد تركيزك على اليدين تفسد عليك التجربة</a:t>
            </a:r>
            <a:endParaRPr lang="en-US" sz="2400" dirty="0">
              <a:cs typeface="PT Bold Heading" pitchFamily="2" charset="-78"/>
            </a:endParaRPr>
          </a:p>
        </p:txBody>
      </p:sp>
    </p:spTree>
    <p:extLst>
      <p:ext uri="{BB962C8B-B14F-4D97-AF65-F5344CB8AC3E}">
        <p14:creationId xmlns:p14="http://schemas.microsoft.com/office/powerpoint/2010/main" xmlns="" val="4020096162"/>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4" name="对角圆角矩形 5"/>
          <p:cNvSpPr>
            <a:spLocks/>
          </p:cNvSpPr>
          <p:nvPr/>
        </p:nvSpPr>
        <p:spPr bwMode="auto">
          <a:xfrm rot="10442041" flipH="1" flipV="1">
            <a:off x="1922556" y="2400950"/>
            <a:ext cx="4877060" cy="2375848"/>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0">
                <a:srgbClr val="00B0F0"/>
              </a:gs>
              <a:gs pos="100000">
                <a:srgbClr val="0070C0"/>
              </a:gs>
            </a:gsLst>
            <a:lin ang="18900000" scaled="1"/>
          </a:gradFill>
          <a:ln>
            <a:noFill/>
          </a:ln>
          <a:effectLst>
            <a:outerShdw dist="23000" dir="5400000" algn="ctr" rotWithShape="0">
              <a:srgbClr val="000000">
                <a:alpha val="32999"/>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6" name="Picture 3" descr="C:\TDDOWNLOAD\pencil.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16200000" flipH="1" flipV="1">
            <a:off x="6214532" y="1925550"/>
            <a:ext cx="781093"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内容占位符 2"/>
          <p:cNvSpPr txBox="1">
            <a:spLocks/>
          </p:cNvSpPr>
          <p:nvPr/>
        </p:nvSpPr>
        <p:spPr>
          <a:xfrm rot="21361315">
            <a:off x="1975170" y="2777738"/>
            <a:ext cx="4592277" cy="203641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endParaRPr lang="en-US" sz="700" b="1" dirty="0" smtClean="0">
              <a:solidFill>
                <a:schemeClr val="bg1"/>
              </a:solidFill>
            </a:endParaRPr>
          </a:p>
          <a:p>
            <a:pPr marL="0" indent="0" algn="ctr" rtl="1">
              <a:buNone/>
            </a:pPr>
            <a:r>
              <a:rPr lang="ar-EG" altLang="zh-CN" sz="4400" b="1" dirty="0">
                <a:solidFill>
                  <a:schemeClr val="bg1"/>
                </a:solidFill>
              </a:rPr>
              <a:t>عوامل النسيان </a:t>
            </a:r>
            <a:endParaRPr lang="ar-EG" altLang="zh-CN" sz="4400" b="1" dirty="0" smtClean="0">
              <a:solidFill>
                <a:schemeClr val="bg1"/>
              </a:solidFill>
            </a:endParaRPr>
          </a:p>
          <a:p>
            <a:pPr marL="0" indent="0" algn="ctr" rtl="1">
              <a:buNone/>
            </a:pPr>
            <a:r>
              <a:rPr lang="ar-EG" altLang="zh-CN" sz="4400" b="1" dirty="0" smtClean="0">
                <a:solidFill>
                  <a:schemeClr val="bg1"/>
                </a:solidFill>
              </a:rPr>
              <a:t>ومهارات </a:t>
            </a:r>
            <a:r>
              <a:rPr lang="ar-EG" altLang="zh-CN" sz="4400" b="1" dirty="0">
                <a:solidFill>
                  <a:schemeClr val="bg1"/>
                </a:solidFill>
              </a:rPr>
              <a:t>تحسين الذاكرة</a:t>
            </a:r>
            <a:endParaRPr lang="ar-EG" altLang="en-US" sz="4400" b="1" dirty="0">
              <a:solidFill>
                <a:schemeClr val="bg1"/>
              </a:solidFill>
            </a:endParaRPr>
          </a:p>
        </p:txBody>
      </p:sp>
    </p:spTree>
    <p:extLst>
      <p:ext uri="{BB962C8B-B14F-4D97-AF65-F5344CB8AC3E}">
        <p14:creationId xmlns:p14="http://schemas.microsoft.com/office/powerpoint/2010/main" xmlns="" val="3182033640"/>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80">
                                          <p:stCondLst>
                                            <p:cond delay="0"/>
                                          </p:stCondLst>
                                        </p:cTn>
                                        <p:tgtEl>
                                          <p:spTgt spid="6"/>
                                        </p:tgtEl>
                                      </p:cBhvr>
                                    </p:animEffect>
                                    <p:anim calcmode="lin" valueType="num">
                                      <p:cBhvr>
                                        <p:cTn id="2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0" dur="26">
                                          <p:stCondLst>
                                            <p:cond delay="650"/>
                                          </p:stCondLst>
                                        </p:cTn>
                                        <p:tgtEl>
                                          <p:spTgt spid="6"/>
                                        </p:tgtEl>
                                      </p:cBhvr>
                                      <p:to x="100000" y="60000"/>
                                    </p:animScale>
                                    <p:animScale>
                                      <p:cBhvr>
                                        <p:cTn id="31" dur="166" decel="50000">
                                          <p:stCondLst>
                                            <p:cond delay="676"/>
                                          </p:stCondLst>
                                        </p:cTn>
                                        <p:tgtEl>
                                          <p:spTgt spid="6"/>
                                        </p:tgtEl>
                                      </p:cBhvr>
                                      <p:to x="100000" y="100000"/>
                                    </p:animScale>
                                    <p:animScale>
                                      <p:cBhvr>
                                        <p:cTn id="32" dur="26">
                                          <p:stCondLst>
                                            <p:cond delay="1312"/>
                                          </p:stCondLst>
                                        </p:cTn>
                                        <p:tgtEl>
                                          <p:spTgt spid="6"/>
                                        </p:tgtEl>
                                      </p:cBhvr>
                                      <p:to x="100000" y="80000"/>
                                    </p:animScale>
                                    <p:animScale>
                                      <p:cBhvr>
                                        <p:cTn id="33" dur="166" decel="50000">
                                          <p:stCondLst>
                                            <p:cond delay="1338"/>
                                          </p:stCondLst>
                                        </p:cTn>
                                        <p:tgtEl>
                                          <p:spTgt spid="6"/>
                                        </p:tgtEl>
                                      </p:cBhvr>
                                      <p:to x="100000" y="100000"/>
                                    </p:animScale>
                                    <p:animScale>
                                      <p:cBhvr>
                                        <p:cTn id="34" dur="26">
                                          <p:stCondLst>
                                            <p:cond delay="1642"/>
                                          </p:stCondLst>
                                        </p:cTn>
                                        <p:tgtEl>
                                          <p:spTgt spid="6"/>
                                        </p:tgtEl>
                                      </p:cBhvr>
                                      <p:to x="100000" y="90000"/>
                                    </p:animScale>
                                    <p:animScale>
                                      <p:cBhvr>
                                        <p:cTn id="35" dur="166" decel="50000">
                                          <p:stCondLst>
                                            <p:cond delay="1668"/>
                                          </p:stCondLst>
                                        </p:cTn>
                                        <p:tgtEl>
                                          <p:spTgt spid="6"/>
                                        </p:tgtEl>
                                      </p:cBhvr>
                                      <p:to x="100000" y="100000"/>
                                    </p:animScale>
                                    <p:animScale>
                                      <p:cBhvr>
                                        <p:cTn id="36" dur="26">
                                          <p:stCondLst>
                                            <p:cond delay="1808"/>
                                          </p:stCondLst>
                                        </p:cTn>
                                        <p:tgtEl>
                                          <p:spTgt spid="6"/>
                                        </p:tgtEl>
                                      </p:cBhvr>
                                      <p:to x="100000" y="95000"/>
                                    </p:animScale>
                                    <p:animScale>
                                      <p:cBhvr>
                                        <p:cTn id="37" dur="166" decel="50000">
                                          <p:stCondLst>
                                            <p:cond delay="1834"/>
                                          </p:stCondLst>
                                        </p:cTn>
                                        <p:tgtEl>
                                          <p:spTgt spid="6"/>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down)">
                                      <p:cBhvr>
                                        <p:cTn id="41" dur="580">
                                          <p:stCondLst>
                                            <p:cond delay="0"/>
                                          </p:stCondLst>
                                        </p:cTn>
                                        <p:tgtEl>
                                          <p:spTgt spid="7"/>
                                        </p:tgtEl>
                                      </p:cBhvr>
                                    </p:animEffect>
                                    <p:anim calcmode="lin" valueType="num">
                                      <p:cBhvr>
                                        <p:cTn id="4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7" dur="26">
                                          <p:stCondLst>
                                            <p:cond delay="650"/>
                                          </p:stCondLst>
                                        </p:cTn>
                                        <p:tgtEl>
                                          <p:spTgt spid="7"/>
                                        </p:tgtEl>
                                      </p:cBhvr>
                                      <p:to x="100000" y="60000"/>
                                    </p:animScale>
                                    <p:animScale>
                                      <p:cBhvr>
                                        <p:cTn id="48" dur="166" decel="50000">
                                          <p:stCondLst>
                                            <p:cond delay="676"/>
                                          </p:stCondLst>
                                        </p:cTn>
                                        <p:tgtEl>
                                          <p:spTgt spid="7"/>
                                        </p:tgtEl>
                                      </p:cBhvr>
                                      <p:to x="100000" y="100000"/>
                                    </p:animScale>
                                    <p:animScale>
                                      <p:cBhvr>
                                        <p:cTn id="49" dur="26">
                                          <p:stCondLst>
                                            <p:cond delay="1312"/>
                                          </p:stCondLst>
                                        </p:cTn>
                                        <p:tgtEl>
                                          <p:spTgt spid="7"/>
                                        </p:tgtEl>
                                      </p:cBhvr>
                                      <p:to x="100000" y="80000"/>
                                    </p:animScale>
                                    <p:animScale>
                                      <p:cBhvr>
                                        <p:cTn id="50" dur="166" decel="50000">
                                          <p:stCondLst>
                                            <p:cond delay="1338"/>
                                          </p:stCondLst>
                                        </p:cTn>
                                        <p:tgtEl>
                                          <p:spTgt spid="7"/>
                                        </p:tgtEl>
                                      </p:cBhvr>
                                      <p:to x="100000" y="100000"/>
                                    </p:animScale>
                                    <p:animScale>
                                      <p:cBhvr>
                                        <p:cTn id="51" dur="26">
                                          <p:stCondLst>
                                            <p:cond delay="1642"/>
                                          </p:stCondLst>
                                        </p:cTn>
                                        <p:tgtEl>
                                          <p:spTgt spid="7"/>
                                        </p:tgtEl>
                                      </p:cBhvr>
                                      <p:to x="100000" y="90000"/>
                                    </p:animScale>
                                    <p:animScale>
                                      <p:cBhvr>
                                        <p:cTn id="52" dur="166" decel="50000">
                                          <p:stCondLst>
                                            <p:cond delay="1668"/>
                                          </p:stCondLst>
                                        </p:cTn>
                                        <p:tgtEl>
                                          <p:spTgt spid="7"/>
                                        </p:tgtEl>
                                      </p:cBhvr>
                                      <p:to x="100000" y="100000"/>
                                    </p:animScale>
                                    <p:animScale>
                                      <p:cBhvr>
                                        <p:cTn id="53" dur="26">
                                          <p:stCondLst>
                                            <p:cond delay="1808"/>
                                          </p:stCondLst>
                                        </p:cTn>
                                        <p:tgtEl>
                                          <p:spTgt spid="7"/>
                                        </p:tgtEl>
                                      </p:cBhvr>
                                      <p:to x="100000" y="95000"/>
                                    </p:animScale>
                                    <p:animScale>
                                      <p:cBhvr>
                                        <p:cTn id="54"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2590800" y="609600"/>
            <a:ext cx="40386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smtClean="0">
                <a:latin typeface="Sakkal Majalla" pitchFamily="2" charset="-78"/>
                <a:cs typeface="Sakkal Majalla" pitchFamily="2" charset="-78"/>
              </a:rPr>
              <a:t>معنى النسيان</a:t>
            </a:r>
            <a:endParaRPr lang="ar-EG" sz="3600" dirty="0">
              <a:latin typeface="Sakkal Majalla" pitchFamily="2" charset="-78"/>
              <a:cs typeface="Sakkal Majalla" pitchFamily="2" charset="-78"/>
            </a:endParaRPr>
          </a:p>
        </p:txBody>
      </p:sp>
      <p:sp>
        <p:nvSpPr>
          <p:cNvPr id="5" name="AutoShape 1"/>
          <p:cNvSpPr>
            <a:spLocks noChangeArrowheads="1"/>
          </p:cNvSpPr>
          <p:nvPr/>
        </p:nvSpPr>
        <p:spPr bwMode="auto">
          <a:xfrm>
            <a:off x="507702" y="4800600"/>
            <a:ext cx="8331498" cy="1524000"/>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النسيان هو الجانب السلبي للتذكر،او هو الفشل في القدره على تذكر بعض الخبرات التي سبق تعلمها ان النسيان امر مفيد والنسيان يحدث لنا جميعاً ولكن بدرجات متفاوتة</a:t>
            </a:r>
            <a:endParaRPr lang="en-US" sz="2800" b="1" dirty="0">
              <a:solidFill>
                <a:srgbClr val="FFFFFF"/>
              </a:solidFill>
              <a:latin typeface="Simplified Arabic" pitchFamily="18" charset="-78"/>
              <a:cs typeface="Simplified Arabic" pitchFamily="18" charset="-78"/>
            </a:endParaRPr>
          </a:p>
        </p:txBody>
      </p:sp>
      <p:pic>
        <p:nvPicPr>
          <p:cNvPr id="11268" name="Picture 4"/>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031701" y="1378586"/>
            <a:ext cx="5283500" cy="3345814"/>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82240122"/>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905000" y="1905000"/>
            <a:ext cx="5105400" cy="2438400"/>
          </a:xfrm>
          <a:prstGeom prst="horizontalScroll">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rtl="1"/>
            <a:r>
              <a:rPr lang="ar-EG" sz="3600" b="1" dirty="0">
                <a:latin typeface="Simplified Arabic" pitchFamily="18" charset="-78"/>
                <a:cs typeface="Simplified Arabic" pitchFamily="18" charset="-78"/>
              </a:rPr>
              <a:t>العوامل التي تؤثر في النسيان </a:t>
            </a:r>
          </a:p>
        </p:txBody>
      </p:sp>
    </p:spTree>
    <p:extLst>
      <p:ext uri="{BB962C8B-B14F-4D97-AF65-F5344CB8AC3E}">
        <p14:creationId xmlns:p14="http://schemas.microsoft.com/office/powerpoint/2010/main" xmlns="" val="950175783"/>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圆角矩形 4"/>
          <p:cNvSpPr>
            <a:spLocks noChangeArrowheads="1"/>
          </p:cNvSpPr>
          <p:nvPr/>
        </p:nvSpPr>
        <p:spPr bwMode="auto">
          <a:xfrm>
            <a:off x="2487919" y="663575"/>
            <a:ext cx="6136969"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8077200" y="2286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5"/>
          <p:cNvSpPr txBox="1">
            <a:spLocks noChangeArrowheads="1"/>
          </p:cNvSpPr>
          <p:nvPr/>
        </p:nvSpPr>
        <p:spPr bwMode="auto">
          <a:xfrm>
            <a:off x="8297862" y="779464"/>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6" name="圆角矩形 8"/>
          <p:cNvSpPr>
            <a:spLocks noChangeArrowheads="1"/>
          </p:cNvSpPr>
          <p:nvPr/>
        </p:nvSpPr>
        <p:spPr bwMode="auto">
          <a:xfrm>
            <a:off x="2057400" y="1947862"/>
            <a:ext cx="5986464"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7"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7467600" y="14986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0"/>
          <p:cNvSpPr txBox="1">
            <a:spLocks noChangeArrowheads="1"/>
          </p:cNvSpPr>
          <p:nvPr/>
        </p:nvSpPr>
        <p:spPr bwMode="auto">
          <a:xfrm>
            <a:off x="7688262" y="2063751"/>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02</a:t>
            </a:r>
          </a:p>
        </p:txBody>
      </p:sp>
      <p:sp>
        <p:nvSpPr>
          <p:cNvPr id="12" name="内容占位符 2"/>
          <p:cNvSpPr txBox="1">
            <a:spLocks/>
          </p:cNvSpPr>
          <p:nvPr/>
        </p:nvSpPr>
        <p:spPr>
          <a:xfrm>
            <a:off x="2533041" y="673100"/>
            <a:ext cx="5907696" cy="571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1">
              <a:buNone/>
            </a:pPr>
            <a:r>
              <a:rPr lang="ar-EG" altLang="zh-CN" sz="2400" b="1" dirty="0" smtClean="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مرور </a:t>
            </a:r>
            <a:r>
              <a:rPr lang="ar-EG" altLang="zh-CN"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الزمن الطويل على الخبرات التي سبق </a:t>
            </a:r>
            <a:r>
              <a:rPr lang="ar-EG" altLang="zh-CN" sz="2400" b="1" dirty="0" smtClean="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تعلمها</a:t>
            </a:r>
            <a:endParaRPr lang="zh-CN" altLang="en-US"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3" name="内容占位符 2"/>
          <p:cNvSpPr txBox="1">
            <a:spLocks noChangeArrowheads="1"/>
          </p:cNvSpPr>
          <p:nvPr/>
        </p:nvSpPr>
        <p:spPr bwMode="auto">
          <a:xfrm>
            <a:off x="2115483" y="1943100"/>
            <a:ext cx="5828368"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اختلاط </a:t>
            </a: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الخبرات المراد تذكرها بخبرات </a:t>
            </a:r>
            <a:r>
              <a:rPr lang="ar-EG" altLang="zh-CN" sz="24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اخرى</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7" name="圆角矩形 8"/>
          <p:cNvSpPr>
            <a:spLocks noChangeArrowheads="1"/>
          </p:cNvSpPr>
          <p:nvPr/>
        </p:nvSpPr>
        <p:spPr bwMode="auto">
          <a:xfrm>
            <a:off x="1692090" y="3395662"/>
            <a:ext cx="5510823"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28"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6626650" y="29464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 name="TextBox 10"/>
          <p:cNvSpPr txBox="1">
            <a:spLocks noChangeArrowheads="1"/>
          </p:cNvSpPr>
          <p:nvPr/>
        </p:nvSpPr>
        <p:spPr bwMode="auto">
          <a:xfrm>
            <a:off x="6847312" y="3511551"/>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03</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0" name="内容占位符 2"/>
          <p:cNvSpPr txBox="1">
            <a:spLocks noChangeArrowheads="1"/>
          </p:cNvSpPr>
          <p:nvPr/>
        </p:nvSpPr>
        <p:spPr bwMode="auto">
          <a:xfrm>
            <a:off x="1737613" y="3390900"/>
            <a:ext cx="5365288"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نتيجة تغيير اهتمام الشخص بالموضوع </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1" name="圆角矩形 8"/>
          <p:cNvSpPr>
            <a:spLocks noChangeArrowheads="1"/>
          </p:cNvSpPr>
          <p:nvPr/>
        </p:nvSpPr>
        <p:spPr bwMode="auto">
          <a:xfrm>
            <a:off x="1260694" y="4843462"/>
            <a:ext cx="5101270"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32"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5785700" y="43942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 name="TextBox 10"/>
          <p:cNvSpPr txBox="1">
            <a:spLocks noChangeArrowheads="1"/>
          </p:cNvSpPr>
          <p:nvPr/>
        </p:nvSpPr>
        <p:spPr bwMode="auto">
          <a:xfrm>
            <a:off x="6006362" y="4959351"/>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04</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4" name="内容占位符 2"/>
          <p:cNvSpPr txBox="1">
            <a:spLocks noChangeArrowheads="1"/>
          </p:cNvSpPr>
          <p:nvPr/>
        </p:nvSpPr>
        <p:spPr bwMode="auto">
          <a:xfrm>
            <a:off x="1295400" y="4838700"/>
            <a:ext cx="4966551"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غياب التدريب ونقص التعليم </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5" name="圆角矩形 8"/>
          <p:cNvSpPr>
            <a:spLocks noChangeArrowheads="1"/>
          </p:cNvSpPr>
          <p:nvPr/>
        </p:nvSpPr>
        <p:spPr bwMode="auto">
          <a:xfrm>
            <a:off x="304800" y="6011862"/>
            <a:ext cx="5216214"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36"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4944750" y="55626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 name="TextBox 10"/>
          <p:cNvSpPr txBox="1">
            <a:spLocks noChangeArrowheads="1"/>
          </p:cNvSpPr>
          <p:nvPr/>
        </p:nvSpPr>
        <p:spPr bwMode="auto">
          <a:xfrm>
            <a:off x="5165412" y="6127751"/>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05</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8" name="内容占位符 2"/>
          <p:cNvSpPr txBox="1">
            <a:spLocks noChangeArrowheads="1"/>
          </p:cNvSpPr>
          <p:nvPr/>
        </p:nvSpPr>
        <p:spPr bwMode="auto">
          <a:xfrm>
            <a:off x="342541" y="6007100"/>
            <a:ext cx="507846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عدم </a:t>
            </a: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الاستعمال </a:t>
            </a:r>
            <a:r>
              <a:rPr lang="ar-EG" altLang="zh-CN" sz="24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للخبره </a:t>
            </a: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السابقه</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xmlns="" val="1553315400"/>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childTnLst>
                          </p:cTn>
                        </p:par>
                        <p:par>
                          <p:cTn id="11" fill="hold">
                            <p:stCondLst>
                              <p:cond delay="2000"/>
                            </p:stCondLst>
                            <p:childTnLst>
                              <p:par>
                                <p:cTn id="12" presetID="16" presetClass="entr" presetSubtype="21"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par>
                          <p:cTn id="15" fill="hold">
                            <p:stCondLst>
                              <p:cond delay="2500"/>
                            </p:stCondLst>
                            <p:childTnLst>
                              <p:par>
                                <p:cTn id="16" presetID="16" presetClass="entr" presetSubtype="21"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heel(1)">
                                      <p:cBhvr>
                                        <p:cTn id="26" dur="2000"/>
                                        <p:tgtEl>
                                          <p:spTgt spid="8"/>
                                        </p:tgtEl>
                                      </p:cBhvr>
                                    </p:animEffect>
                                  </p:childTnLst>
                                </p:cTn>
                              </p:par>
                            </p:childTnLst>
                          </p:cTn>
                        </p:par>
                        <p:par>
                          <p:cTn id="27" fill="hold">
                            <p:stCondLst>
                              <p:cond delay="2000"/>
                            </p:stCondLst>
                            <p:childTnLst>
                              <p:par>
                                <p:cTn id="28" presetID="16" presetClass="entr" presetSubtype="21"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inVertical)">
                                      <p:cBhvr>
                                        <p:cTn id="30" dur="500"/>
                                        <p:tgtEl>
                                          <p:spTgt spid="6"/>
                                        </p:tgtEl>
                                      </p:cBhvr>
                                    </p:animEffect>
                                  </p:childTnLst>
                                </p:cTn>
                              </p:par>
                            </p:childTnLst>
                          </p:cTn>
                        </p:par>
                        <p:par>
                          <p:cTn id="31" fill="hold">
                            <p:stCondLst>
                              <p:cond delay="2500"/>
                            </p:stCondLst>
                            <p:childTnLst>
                              <p:par>
                                <p:cTn id="32" presetID="16" presetClass="entr" presetSubtype="21"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Vertical)">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wheel(1)">
                                      <p:cBhvr>
                                        <p:cTn id="39" dur="2000"/>
                                        <p:tgtEl>
                                          <p:spTgt spid="28"/>
                                        </p:tgtEl>
                                      </p:cBhvr>
                                    </p:animEffect>
                                  </p:childTnLst>
                                </p:cTn>
                              </p:par>
                              <p:par>
                                <p:cTn id="40" presetID="21" presetClass="entr" presetSubtype="1"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heel(1)">
                                      <p:cBhvr>
                                        <p:cTn id="42" dur="2000"/>
                                        <p:tgtEl>
                                          <p:spTgt spid="29"/>
                                        </p:tgtEl>
                                      </p:cBhvr>
                                    </p:animEffect>
                                  </p:childTnLst>
                                </p:cTn>
                              </p:par>
                            </p:childTnLst>
                          </p:cTn>
                        </p:par>
                        <p:par>
                          <p:cTn id="43" fill="hold">
                            <p:stCondLst>
                              <p:cond delay="2000"/>
                            </p:stCondLst>
                            <p:childTnLst>
                              <p:par>
                                <p:cTn id="44" presetID="16" presetClass="entr" presetSubtype="21" fill="hold" grpId="0" nodeType="after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barn(inVertical)">
                                      <p:cBhvr>
                                        <p:cTn id="46" dur="500"/>
                                        <p:tgtEl>
                                          <p:spTgt spid="30"/>
                                        </p:tgtEl>
                                      </p:cBhvr>
                                    </p:animEffect>
                                  </p:childTnLst>
                                </p:cTn>
                              </p:par>
                            </p:childTnLst>
                          </p:cTn>
                        </p:par>
                        <p:par>
                          <p:cTn id="47" fill="hold">
                            <p:stCondLst>
                              <p:cond delay="2500"/>
                            </p:stCondLst>
                            <p:childTnLst>
                              <p:par>
                                <p:cTn id="48" presetID="16" presetClass="entr" presetSubtype="21" fill="hold" grpId="0" nodeType="after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barn(inVertical)">
                                      <p:cBhvr>
                                        <p:cTn id="50" dur="500"/>
                                        <p:tgtEl>
                                          <p:spTgt spid="27"/>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wheel(1)">
                                      <p:cBhvr>
                                        <p:cTn id="55" dur="2000"/>
                                        <p:tgtEl>
                                          <p:spTgt spid="32"/>
                                        </p:tgtEl>
                                      </p:cBhvr>
                                    </p:animEffect>
                                  </p:childTnLst>
                                </p:cTn>
                              </p:par>
                              <p:par>
                                <p:cTn id="56" presetID="21" presetClass="entr" presetSubtype="1" fill="hold" grpId="0" nodeType="withEffect">
                                  <p:stCondLst>
                                    <p:cond delay="0"/>
                                  </p:stCondLst>
                                  <p:childTnLst>
                                    <p:set>
                                      <p:cBhvr>
                                        <p:cTn id="57" dur="1" fill="hold">
                                          <p:stCondLst>
                                            <p:cond delay="0"/>
                                          </p:stCondLst>
                                        </p:cTn>
                                        <p:tgtEl>
                                          <p:spTgt spid="33"/>
                                        </p:tgtEl>
                                        <p:attrNameLst>
                                          <p:attrName>style.visibility</p:attrName>
                                        </p:attrNameLst>
                                      </p:cBhvr>
                                      <p:to>
                                        <p:strVal val="visible"/>
                                      </p:to>
                                    </p:set>
                                    <p:animEffect transition="in" filter="wheel(1)">
                                      <p:cBhvr>
                                        <p:cTn id="58" dur="2000"/>
                                        <p:tgtEl>
                                          <p:spTgt spid="33"/>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barn(inVertical)">
                                      <p:cBhvr>
                                        <p:cTn id="61" dur="500"/>
                                        <p:tgtEl>
                                          <p:spTgt spid="34"/>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31"/>
                                        </p:tgtEl>
                                        <p:attrNameLst>
                                          <p:attrName>style.visibility</p:attrName>
                                        </p:attrNameLst>
                                      </p:cBhvr>
                                      <p:to>
                                        <p:strVal val="visible"/>
                                      </p:to>
                                    </p:set>
                                    <p:animEffect transition="in" filter="barn(inVertical)">
                                      <p:cBhvr>
                                        <p:cTn id="64" dur="500"/>
                                        <p:tgtEl>
                                          <p:spTgt spid="31"/>
                                        </p:tgtEl>
                                      </p:cBhvr>
                                    </p:animEffect>
                                  </p:childTnLst>
                                </p:cTn>
                              </p:par>
                            </p:childTnLst>
                          </p:cTn>
                        </p:par>
                      </p:childTnLst>
                    </p:cTn>
                  </p:par>
                  <p:par>
                    <p:cTn id="65" fill="hold">
                      <p:stCondLst>
                        <p:cond delay="indefinite"/>
                      </p:stCondLst>
                      <p:childTnLst>
                        <p:par>
                          <p:cTn id="66" fill="hold">
                            <p:stCondLst>
                              <p:cond delay="0"/>
                            </p:stCondLst>
                            <p:childTnLst>
                              <p:par>
                                <p:cTn id="67" presetID="21" presetClass="entr" presetSubtype="1" fill="hold" nodeType="clickEffect">
                                  <p:stCondLst>
                                    <p:cond delay="0"/>
                                  </p:stCondLst>
                                  <p:childTnLst>
                                    <p:set>
                                      <p:cBhvr>
                                        <p:cTn id="68" dur="1" fill="hold">
                                          <p:stCondLst>
                                            <p:cond delay="0"/>
                                          </p:stCondLst>
                                        </p:cTn>
                                        <p:tgtEl>
                                          <p:spTgt spid="36"/>
                                        </p:tgtEl>
                                        <p:attrNameLst>
                                          <p:attrName>style.visibility</p:attrName>
                                        </p:attrNameLst>
                                      </p:cBhvr>
                                      <p:to>
                                        <p:strVal val="visible"/>
                                      </p:to>
                                    </p:set>
                                    <p:animEffect transition="in" filter="wheel(1)">
                                      <p:cBhvr>
                                        <p:cTn id="69" dur="2000"/>
                                        <p:tgtEl>
                                          <p:spTgt spid="36"/>
                                        </p:tgtEl>
                                      </p:cBhvr>
                                    </p:animEffect>
                                  </p:childTnLst>
                                </p:cTn>
                              </p:par>
                              <p:par>
                                <p:cTn id="70" presetID="21" presetClass="entr" presetSubtype="1" fill="hold" grpId="0" nodeType="with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wheel(1)">
                                      <p:cBhvr>
                                        <p:cTn id="72" dur="2000"/>
                                        <p:tgtEl>
                                          <p:spTgt spid="37"/>
                                        </p:tgtEl>
                                      </p:cBhvr>
                                    </p:animEffect>
                                  </p:childTnLst>
                                </p:cTn>
                              </p:par>
                            </p:childTnLst>
                          </p:cTn>
                        </p:par>
                        <p:par>
                          <p:cTn id="73" fill="hold">
                            <p:stCondLst>
                              <p:cond delay="2000"/>
                            </p:stCondLst>
                            <p:childTnLst>
                              <p:par>
                                <p:cTn id="74" presetID="16" presetClass="entr" presetSubtype="21" fill="hold" grpId="0" nodeType="afterEffect">
                                  <p:stCondLst>
                                    <p:cond delay="0"/>
                                  </p:stCondLst>
                                  <p:childTnLst>
                                    <p:set>
                                      <p:cBhvr>
                                        <p:cTn id="75" dur="1" fill="hold">
                                          <p:stCondLst>
                                            <p:cond delay="0"/>
                                          </p:stCondLst>
                                        </p:cTn>
                                        <p:tgtEl>
                                          <p:spTgt spid="38"/>
                                        </p:tgtEl>
                                        <p:attrNameLst>
                                          <p:attrName>style.visibility</p:attrName>
                                        </p:attrNameLst>
                                      </p:cBhvr>
                                      <p:to>
                                        <p:strVal val="visible"/>
                                      </p:to>
                                    </p:set>
                                    <p:animEffect transition="in" filter="barn(inVertical)">
                                      <p:cBhvr>
                                        <p:cTn id="76" dur="500"/>
                                        <p:tgtEl>
                                          <p:spTgt spid="38"/>
                                        </p:tgtEl>
                                      </p:cBhvr>
                                    </p:animEffect>
                                  </p:childTnLst>
                                </p:cTn>
                              </p:par>
                            </p:childTnLst>
                          </p:cTn>
                        </p:par>
                        <p:par>
                          <p:cTn id="77" fill="hold">
                            <p:stCondLst>
                              <p:cond delay="2500"/>
                            </p:stCondLst>
                            <p:childTnLst>
                              <p:par>
                                <p:cTn id="78" presetID="16" presetClass="entr" presetSubtype="21" fill="hold" grpId="0" nodeType="afterEffect">
                                  <p:stCondLst>
                                    <p:cond delay="0"/>
                                  </p:stCondLst>
                                  <p:childTnLst>
                                    <p:set>
                                      <p:cBhvr>
                                        <p:cTn id="79" dur="1" fill="hold">
                                          <p:stCondLst>
                                            <p:cond delay="0"/>
                                          </p:stCondLst>
                                        </p:cTn>
                                        <p:tgtEl>
                                          <p:spTgt spid="35"/>
                                        </p:tgtEl>
                                        <p:attrNameLst>
                                          <p:attrName>style.visibility</p:attrName>
                                        </p:attrNameLst>
                                      </p:cBhvr>
                                      <p:to>
                                        <p:strVal val="visible"/>
                                      </p:to>
                                    </p:set>
                                    <p:animEffect transition="in" filter="barn(inVertical)">
                                      <p:cBhvr>
                                        <p:cTn id="8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animBg="1"/>
      <p:bldP spid="8" grpId="0"/>
      <p:bldP spid="12" grpId="0"/>
      <p:bldP spid="13" grpId="0"/>
      <p:bldP spid="27" grpId="0" animBg="1"/>
      <p:bldP spid="29" grpId="0"/>
      <p:bldP spid="30" grpId="0"/>
      <p:bldP spid="31" grpId="0" animBg="1"/>
      <p:bldP spid="33" grpId="0"/>
      <p:bldP spid="34" grpId="0"/>
      <p:bldP spid="35" grpId="0" animBg="1"/>
      <p:bldP spid="37" grpId="0"/>
      <p:bldP spid="38"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905000" y="1905000"/>
            <a:ext cx="5105400" cy="2438400"/>
          </a:xfrm>
          <a:prstGeom prst="horizontalScroll">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rtl="1"/>
            <a:r>
              <a:rPr lang="ar-EG" sz="3600" b="1" dirty="0">
                <a:latin typeface="Simplified Arabic" pitchFamily="18" charset="-78"/>
                <a:cs typeface="Simplified Arabic" pitchFamily="18" charset="-78"/>
              </a:rPr>
              <a:t>طرق تحسين </a:t>
            </a:r>
            <a:r>
              <a:rPr lang="ar-EG" sz="3600" b="1" dirty="0" smtClean="0">
                <a:latin typeface="Simplified Arabic" pitchFamily="18" charset="-78"/>
                <a:cs typeface="Simplified Arabic" pitchFamily="18" charset="-78"/>
              </a:rPr>
              <a:t>الذاكره</a:t>
            </a:r>
            <a:endParaRPr lang="ar-EG" sz="3600" b="1" dirty="0">
              <a:latin typeface="Simplified Arabic" pitchFamily="18" charset="-78"/>
              <a:cs typeface="Simplified Arabic" pitchFamily="18" charset="-78"/>
            </a:endParaRPr>
          </a:p>
        </p:txBody>
      </p:sp>
    </p:spTree>
    <p:extLst>
      <p:ext uri="{BB962C8B-B14F-4D97-AF65-F5344CB8AC3E}">
        <p14:creationId xmlns:p14="http://schemas.microsoft.com/office/powerpoint/2010/main" xmlns="" val="3021177846"/>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4" name="对角圆角矩形 5"/>
          <p:cNvSpPr>
            <a:spLocks/>
          </p:cNvSpPr>
          <p:nvPr/>
        </p:nvSpPr>
        <p:spPr bwMode="auto">
          <a:xfrm rot="10442041" flipH="1" flipV="1">
            <a:off x="1922556" y="2400950"/>
            <a:ext cx="4877060" cy="2375848"/>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0">
                <a:srgbClr val="00B0F0"/>
              </a:gs>
              <a:gs pos="100000">
                <a:srgbClr val="0070C0"/>
              </a:gs>
            </a:gsLst>
            <a:lin ang="18900000" scaled="1"/>
          </a:gradFill>
          <a:ln>
            <a:noFill/>
          </a:ln>
          <a:effectLst>
            <a:outerShdw dist="23000" dir="5400000" algn="ctr" rotWithShape="0">
              <a:srgbClr val="000000">
                <a:alpha val="32999"/>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6" name="Picture 3" descr="C:\TDDOWNLOAD\pencil.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16200000" flipH="1" flipV="1">
            <a:off x="6214532" y="1925550"/>
            <a:ext cx="781093"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内容占位符 2"/>
          <p:cNvSpPr txBox="1">
            <a:spLocks/>
          </p:cNvSpPr>
          <p:nvPr/>
        </p:nvSpPr>
        <p:spPr>
          <a:xfrm rot="21361315">
            <a:off x="2284207" y="2767005"/>
            <a:ext cx="4282867" cy="203641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endParaRPr lang="en-US" b="1" dirty="0" smtClean="0">
              <a:solidFill>
                <a:schemeClr val="bg1"/>
              </a:solidFill>
            </a:endParaRPr>
          </a:p>
          <a:p>
            <a:pPr marL="0" indent="0" algn="ctr" rtl="1">
              <a:buNone/>
            </a:pPr>
            <a:r>
              <a:rPr lang="ar-EG" altLang="zh-CN" sz="4400" b="1" dirty="0">
                <a:solidFill>
                  <a:schemeClr val="bg1"/>
                </a:solidFill>
              </a:rPr>
              <a:t>قدرات العقل البشري ؟</a:t>
            </a:r>
            <a:endParaRPr lang="ar-EG" altLang="en-US" sz="4400" b="1" dirty="0">
              <a:solidFill>
                <a:schemeClr val="bg1"/>
              </a:solidFill>
            </a:endParaRPr>
          </a:p>
        </p:txBody>
      </p:sp>
    </p:spTree>
    <p:extLst>
      <p:ext uri="{BB962C8B-B14F-4D97-AF65-F5344CB8AC3E}">
        <p14:creationId xmlns:p14="http://schemas.microsoft.com/office/powerpoint/2010/main" xmlns="" val="3704436465"/>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80">
                                          <p:stCondLst>
                                            <p:cond delay="0"/>
                                          </p:stCondLst>
                                        </p:cTn>
                                        <p:tgtEl>
                                          <p:spTgt spid="6"/>
                                        </p:tgtEl>
                                      </p:cBhvr>
                                    </p:animEffect>
                                    <p:anim calcmode="lin" valueType="num">
                                      <p:cBhvr>
                                        <p:cTn id="2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0" dur="26">
                                          <p:stCondLst>
                                            <p:cond delay="650"/>
                                          </p:stCondLst>
                                        </p:cTn>
                                        <p:tgtEl>
                                          <p:spTgt spid="6"/>
                                        </p:tgtEl>
                                      </p:cBhvr>
                                      <p:to x="100000" y="60000"/>
                                    </p:animScale>
                                    <p:animScale>
                                      <p:cBhvr>
                                        <p:cTn id="31" dur="166" decel="50000">
                                          <p:stCondLst>
                                            <p:cond delay="676"/>
                                          </p:stCondLst>
                                        </p:cTn>
                                        <p:tgtEl>
                                          <p:spTgt spid="6"/>
                                        </p:tgtEl>
                                      </p:cBhvr>
                                      <p:to x="100000" y="100000"/>
                                    </p:animScale>
                                    <p:animScale>
                                      <p:cBhvr>
                                        <p:cTn id="32" dur="26">
                                          <p:stCondLst>
                                            <p:cond delay="1312"/>
                                          </p:stCondLst>
                                        </p:cTn>
                                        <p:tgtEl>
                                          <p:spTgt spid="6"/>
                                        </p:tgtEl>
                                      </p:cBhvr>
                                      <p:to x="100000" y="80000"/>
                                    </p:animScale>
                                    <p:animScale>
                                      <p:cBhvr>
                                        <p:cTn id="33" dur="166" decel="50000">
                                          <p:stCondLst>
                                            <p:cond delay="1338"/>
                                          </p:stCondLst>
                                        </p:cTn>
                                        <p:tgtEl>
                                          <p:spTgt spid="6"/>
                                        </p:tgtEl>
                                      </p:cBhvr>
                                      <p:to x="100000" y="100000"/>
                                    </p:animScale>
                                    <p:animScale>
                                      <p:cBhvr>
                                        <p:cTn id="34" dur="26">
                                          <p:stCondLst>
                                            <p:cond delay="1642"/>
                                          </p:stCondLst>
                                        </p:cTn>
                                        <p:tgtEl>
                                          <p:spTgt spid="6"/>
                                        </p:tgtEl>
                                      </p:cBhvr>
                                      <p:to x="100000" y="90000"/>
                                    </p:animScale>
                                    <p:animScale>
                                      <p:cBhvr>
                                        <p:cTn id="35" dur="166" decel="50000">
                                          <p:stCondLst>
                                            <p:cond delay="1668"/>
                                          </p:stCondLst>
                                        </p:cTn>
                                        <p:tgtEl>
                                          <p:spTgt spid="6"/>
                                        </p:tgtEl>
                                      </p:cBhvr>
                                      <p:to x="100000" y="100000"/>
                                    </p:animScale>
                                    <p:animScale>
                                      <p:cBhvr>
                                        <p:cTn id="36" dur="26">
                                          <p:stCondLst>
                                            <p:cond delay="1808"/>
                                          </p:stCondLst>
                                        </p:cTn>
                                        <p:tgtEl>
                                          <p:spTgt spid="6"/>
                                        </p:tgtEl>
                                      </p:cBhvr>
                                      <p:to x="100000" y="95000"/>
                                    </p:animScale>
                                    <p:animScale>
                                      <p:cBhvr>
                                        <p:cTn id="37" dur="166" decel="50000">
                                          <p:stCondLst>
                                            <p:cond delay="1834"/>
                                          </p:stCondLst>
                                        </p:cTn>
                                        <p:tgtEl>
                                          <p:spTgt spid="6"/>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down)">
                                      <p:cBhvr>
                                        <p:cTn id="41" dur="580">
                                          <p:stCondLst>
                                            <p:cond delay="0"/>
                                          </p:stCondLst>
                                        </p:cTn>
                                        <p:tgtEl>
                                          <p:spTgt spid="7"/>
                                        </p:tgtEl>
                                      </p:cBhvr>
                                    </p:animEffect>
                                    <p:anim calcmode="lin" valueType="num">
                                      <p:cBhvr>
                                        <p:cTn id="4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7" dur="26">
                                          <p:stCondLst>
                                            <p:cond delay="650"/>
                                          </p:stCondLst>
                                        </p:cTn>
                                        <p:tgtEl>
                                          <p:spTgt spid="7"/>
                                        </p:tgtEl>
                                      </p:cBhvr>
                                      <p:to x="100000" y="60000"/>
                                    </p:animScale>
                                    <p:animScale>
                                      <p:cBhvr>
                                        <p:cTn id="48" dur="166" decel="50000">
                                          <p:stCondLst>
                                            <p:cond delay="676"/>
                                          </p:stCondLst>
                                        </p:cTn>
                                        <p:tgtEl>
                                          <p:spTgt spid="7"/>
                                        </p:tgtEl>
                                      </p:cBhvr>
                                      <p:to x="100000" y="100000"/>
                                    </p:animScale>
                                    <p:animScale>
                                      <p:cBhvr>
                                        <p:cTn id="49" dur="26">
                                          <p:stCondLst>
                                            <p:cond delay="1312"/>
                                          </p:stCondLst>
                                        </p:cTn>
                                        <p:tgtEl>
                                          <p:spTgt spid="7"/>
                                        </p:tgtEl>
                                      </p:cBhvr>
                                      <p:to x="100000" y="80000"/>
                                    </p:animScale>
                                    <p:animScale>
                                      <p:cBhvr>
                                        <p:cTn id="50" dur="166" decel="50000">
                                          <p:stCondLst>
                                            <p:cond delay="1338"/>
                                          </p:stCondLst>
                                        </p:cTn>
                                        <p:tgtEl>
                                          <p:spTgt spid="7"/>
                                        </p:tgtEl>
                                      </p:cBhvr>
                                      <p:to x="100000" y="100000"/>
                                    </p:animScale>
                                    <p:animScale>
                                      <p:cBhvr>
                                        <p:cTn id="51" dur="26">
                                          <p:stCondLst>
                                            <p:cond delay="1642"/>
                                          </p:stCondLst>
                                        </p:cTn>
                                        <p:tgtEl>
                                          <p:spTgt spid="7"/>
                                        </p:tgtEl>
                                      </p:cBhvr>
                                      <p:to x="100000" y="90000"/>
                                    </p:animScale>
                                    <p:animScale>
                                      <p:cBhvr>
                                        <p:cTn id="52" dur="166" decel="50000">
                                          <p:stCondLst>
                                            <p:cond delay="1668"/>
                                          </p:stCondLst>
                                        </p:cTn>
                                        <p:tgtEl>
                                          <p:spTgt spid="7"/>
                                        </p:tgtEl>
                                      </p:cBhvr>
                                      <p:to x="100000" y="100000"/>
                                    </p:animScale>
                                    <p:animScale>
                                      <p:cBhvr>
                                        <p:cTn id="53" dur="26">
                                          <p:stCondLst>
                                            <p:cond delay="1808"/>
                                          </p:stCondLst>
                                        </p:cTn>
                                        <p:tgtEl>
                                          <p:spTgt spid="7"/>
                                        </p:tgtEl>
                                      </p:cBhvr>
                                      <p:to x="100000" y="95000"/>
                                    </p:animScale>
                                    <p:animScale>
                                      <p:cBhvr>
                                        <p:cTn id="54"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圆角矩形 4"/>
          <p:cNvSpPr>
            <a:spLocks noChangeArrowheads="1"/>
          </p:cNvSpPr>
          <p:nvPr/>
        </p:nvSpPr>
        <p:spPr bwMode="auto">
          <a:xfrm>
            <a:off x="2487919" y="663575"/>
            <a:ext cx="6136969"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8077200" y="2286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5"/>
          <p:cNvSpPr txBox="1">
            <a:spLocks noChangeArrowheads="1"/>
          </p:cNvSpPr>
          <p:nvPr/>
        </p:nvSpPr>
        <p:spPr bwMode="auto">
          <a:xfrm>
            <a:off x="8297862" y="779464"/>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6" name="圆角矩形 8"/>
          <p:cNvSpPr>
            <a:spLocks noChangeArrowheads="1"/>
          </p:cNvSpPr>
          <p:nvPr/>
        </p:nvSpPr>
        <p:spPr bwMode="auto">
          <a:xfrm>
            <a:off x="2057400" y="1947862"/>
            <a:ext cx="5986464"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7"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7467600" y="14986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0"/>
          <p:cNvSpPr txBox="1">
            <a:spLocks noChangeArrowheads="1"/>
          </p:cNvSpPr>
          <p:nvPr/>
        </p:nvSpPr>
        <p:spPr bwMode="auto">
          <a:xfrm>
            <a:off x="7688262" y="2063751"/>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02</a:t>
            </a:r>
          </a:p>
        </p:txBody>
      </p:sp>
      <p:sp>
        <p:nvSpPr>
          <p:cNvPr id="12" name="内容占位符 2"/>
          <p:cNvSpPr txBox="1">
            <a:spLocks/>
          </p:cNvSpPr>
          <p:nvPr/>
        </p:nvSpPr>
        <p:spPr>
          <a:xfrm>
            <a:off x="2533041" y="673100"/>
            <a:ext cx="5907696" cy="571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1">
              <a:buNone/>
            </a:pPr>
            <a:r>
              <a:rPr lang="ar-EG" altLang="zh-CN"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العمل على تقوية الدافع للمعرفة الجديدة وتعلمها</a:t>
            </a:r>
            <a:endParaRPr lang="zh-CN" altLang="en-US" sz="2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3" name="内容占位符 2"/>
          <p:cNvSpPr txBox="1">
            <a:spLocks noChangeArrowheads="1"/>
          </p:cNvSpPr>
          <p:nvPr/>
        </p:nvSpPr>
        <p:spPr bwMode="auto">
          <a:xfrm>
            <a:off x="2115483" y="1943100"/>
            <a:ext cx="5828368"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تركيز الانتباه عند الادراك والمعرفة الاولى </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7" name="圆角矩形 8"/>
          <p:cNvSpPr>
            <a:spLocks noChangeArrowheads="1"/>
          </p:cNvSpPr>
          <p:nvPr/>
        </p:nvSpPr>
        <p:spPr bwMode="auto">
          <a:xfrm>
            <a:off x="1692090" y="3395662"/>
            <a:ext cx="5510823"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28"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6626650" y="29464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 name="TextBox 10"/>
          <p:cNvSpPr txBox="1">
            <a:spLocks noChangeArrowheads="1"/>
          </p:cNvSpPr>
          <p:nvPr/>
        </p:nvSpPr>
        <p:spPr bwMode="auto">
          <a:xfrm>
            <a:off x="6847312" y="3511551"/>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03</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0" name="内容占位符 2"/>
          <p:cNvSpPr txBox="1">
            <a:spLocks noChangeArrowheads="1"/>
          </p:cNvSpPr>
          <p:nvPr/>
        </p:nvSpPr>
        <p:spPr bwMode="auto">
          <a:xfrm>
            <a:off x="1737613" y="3390900"/>
            <a:ext cx="5365288"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التخلص من الانفعالات </a:t>
            </a:r>
            <a:r>
              <a:rPr lang="ar-EG" altLang="zh-CN" sz="24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السلبية</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1" name="圆角矩形 8"/>
          <p:cNvSpPr>
            <a:spLocks noChangeArrowheads="1"/>
          </p:cNvSpPr>
          <p:nvPr/>
        </p:nvSpPr>
        <p:spPr bwMode="auto">
          <a:xfrm>
            <a:off x="1260694" y="4716462"/>
            <a:ext cx="5101270"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32"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5785700" y="42672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 name="TextBox 10"/>
          <p:cNvSpPr txBox="1">
            <a:spLocks noChangeArrowheads="1"/>
          </p:cNvSpPr>
          <p:nvPr/>
        </p:nvSpPr>
        <p:spPr bwMode="auto">
          <a:xfrm>
            <a:off x="6006362" y="4832351"/>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04</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4" name="内容占位符 2"/>
          <p:cNvSpPr txBox="1">
            <a:spLocks noChangeArrowheads="1"/>
          </p:cNvSpPr>
          <p:nvPr/>
        </p:nvSpPr>
        <p:spPr bwMode="auto">
          <a:xfrm>
            <a:off x="1295400" y="4711700"/>
            <a:ext cx="4966551"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التسميع الذاتي يساعد على التذكر </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5" name="圆角矩形 8"/>
          <p:cNvSpPr>
            <a:spLocks noChangeArrowheads="1"/>
          </p:cNvSpPr>
          <p:nvPr/>
        </p:nvSpPr>
        <p:spPr bwMode="auto">
          <a:xfrm>
            <a:off x="304800" y="6011862"/>
            <a:ext cx="5216214" cy="642938"/>
          </a:xfrm>
          <a:prstGeom prst="roundRect">
            <a:avLst>
              <a:gd name="adj" fmla="val 16667"/>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0" eaLnBrk="1" fontAlgn="base" hangingPunct="1">
              <a:spcBef>
                <a:spcPct val="0"/>
              </a:spcBef>
              <a:spcAft>
                <a:spcPct val="0"/>
              </a:spcAft>
            </a:pPr>
            <a:endParaRPr lang="zh-CN" altLang="en-US">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36" name="Picture 2" descr="C:\Documents and Settings\鱼不愚\桌面\3dicon1_zcool.com.cn [转换].png"/>
          <p:cNvPicPr>
            <a:picLocks noChangeAspect="1" noChangeArrowheads="1"/>
          </p:cNvPicPr>
          <p:nvPr/>
        </p:nvPicPr>
        <p:blipFill>
          <a:blip r:embed="rId3">
            <a:extLst>
              <a:ext uri="{28A0092B-C50C-407E-A947-70E740481C1C}">
                <a14:useLocalDpi xmlns:a14="http://schemas.microsoft.com/office/drawing/2010/main" xmlns="" val="0"/>
              </a:ext>
            </a:extLst>
          </a:blip>
          <a:srcRect l="38753" r="35728" b="62553"/>
          <a:stretch>
            <a:fillRect/>
          </a:stretch>
        </p:blipFill>
        <p:spPr bwMode="auto">
          <a:xfrm>
            <a:off x="4944750" y="556260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 name="TextBox 10"/>
          <p:cNvSpPr txBox="1">
            <a:spLocks noChangeArrowheads="1"/>
          </p:cNvSpPr>
          <p:nvPr/>
        </p:nvSpPr>
        <p:spPr bwMode="auto">
          <a:xfrm>
            <a:off x="5165412" y="6127751"/>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smtClean="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05</a:t>
            </a:r>
            <a:endPar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8" name="内容占位符 2"/>
          <p:cNvSpPr txBox="1">
            <a:spLocks noChangeArrowheads="1"/>
          </p:cNvSpPr>
          <p:nvPr/>
        </p:nvSpPr>
        <p:spPr bwMode="auto">
          <a:xfrm>
            <a:off x="342541" y="6007100"/>
            <a:ext cx="507846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الاعتماد على اكثر من </a:t>
            </a:r>
            <a:r>
              <a:rPr lang="ar-EG" altLang="zh-CN" sz="24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حاسة</a:t>
            </a:r>
            <a:endParaRPr lang="zh-CN" altLang="en-US" sz="1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xmlns="" val="2021946128"/>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childTnLst>
                          </p:cTn>
                        </p:par>
                        <p:par>
                          <p:cTn id="11" fill="hold">
                            <p:stCondLst>
                              <p:cond delay="2000"/>
                            </p:stCondLst>
                            <p:childTnLst>
                              <p:par>
                                <p:cTn id="12" presetID="16" presetClass="entr" presetSubtype="21"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par>
                          <p:cTn id="15" fill="hold">
                            <p:stCondLst>
                              <p:cond delay="2500"/>
                            </p:stCondLst>
                            <p:childTnLst>
                              <p:par>
                                <p:cTn id="16" presetID="16" presetClass="entr" presetSubtype="21"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heel(1)">
                                      <p:cBhvr>
                                        <p:cTn id="26" dur="2000"/>
                                        <p:tgtEl>
                                          <p:spTgt spid="8"/>
                                        </p:tgtEl>
                                      </p:cBhvr>
                                    </p:animEffect>
                                  </p:childTnLst>
                                </p:cTn>
                              </p:par>
                            </p:childTnLst>
                          </p:cTn>
                        </p:par>
                        <p:par>
                          <p:cTn id="27" fill="hold">
                            <p:stCondLst>
                              <p:cond delay="2000"/>
                            </p:stCondLst>
                            <p:childTnLst>
                              <p:par>
                                <p:cTn id="28" presetID="16" presetClass="entr" presetSubtype="21"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childTnLst>
                          </p:cTn>
                        </p:par>
                        <p:par>
                          <p:cTn id="31" fill="hold">
                            <p:stCondLst>
                              <p:cond delay="2500"/>
                            </p:stCondLst>
                            <p:childTnLst>
                              <p:par>
                                <p:cTn id="32" presetID="16" presetClass="entr" presetSubtype="21"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wheel(1)">
                                      <p:cBhvr>
                                        <p:cTn id="39" dur="2000"/>
                                        <p:tgtEl>
                                          <p:spTgt spid="28"/>
                                        </p:tgtEl>
                                      </p:cBhvr>
                                    </p:animEffect>
                                  </p:childTnLst>
                                </p:cTn>
                              </p:par>
                              <p:par>
                                <p:cTn id="40" presetID="21" presetClass="entr" presetSubtype="1"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heel(1)">
                                      <p:cBhvr>
                                        <p:cTn id="42" dur="2000"/>
                                        <p:tgtEl>
                                          <p:spTgt spid="29"/>
                                        </p:tgtEl>
                                      </p:cBhvr>
                                    </p:animEffect>
                                  </p:childTnLst>
                                </p:cTn>
                              </p:par>
                            </p:childTnLst>
                          </p:cTn>
                        </p:par>
                        <p:par>
                          <p:cTn id="43" fill="hold">
                            <p:stCondLst>
                              <p:cond delay="2000"/>
                            </p:stCondLst>
                            <p:childTnLst>
                              <p:par>
                                <p:cTn id="44" presetID="16" presetClass="entr" presetSubtype="21" fill="hold" grpId="0" nodeType="after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barn(inVertical)">
                                      <p:cBhvr>
                                        <p:cTn id="46" dur="500"/>
                                        <p:tgtEl>
                                          <p:spTgt spid="30"/>
                                        </p:tgtEl>
                                      </p:cBhvr>
                                    </p:animEffect>
                                  </p:childTnLst>
                                </p:cTn>
                              </p:par>
                            </p:childTnLst>
                          </p:cTn>
                        </p:par>
                        <p:par>
                          <p:cTn id="47" fill="hold">
                            <p:stCondLst>
                              <p:cond delay="2500"/>
                            </p:stCondLst>
                            <p:childTnLst>
                              <p:par>
                                <p:cTn id="48" presetID="16" presetClass="entr" presetSubtype="21" fill="hold" grpId="0" nodeType="after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barn(inVertical)">
                                      <p:cBhvr>
                                        <p:cTn id="50" dur="500"/>
                                        <p:tgtEl>
                                          <p:spTgt spid="27"/>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wheel(1)">
                                      <p:cBhvr>
                                        <p:cTn id="55" dur="2000"/>
                                        <p:tgtEl>
                                          <p:spTgt spid="32"/>
                                        </p:tgtEl>
                                      </p:cBhvr>
                                    </p:animEffect>
                                  </p:childTnLst>
                                </p:cTn>
                              </p:par>
                              <p:par>
                                <p:cTn id="56" presetID="21" presetClass="entr" presetSubtype="1" fill="hold" grpId="0" nodeType="withEffect">
                                  <p:stCondLst>
                                    <p:cond delay="0"/>
                                  </p:stCondLst>
                                  <p:childTnLst>
                                    <p:set>
                                      <p:cBhvr>
                                        <p:cTn id="57" dur="1" fill="hold">
                                          <p:stCondLst>
                                            <p:cond delay="0"/>
                                          </p:stCondLst>
                                        </p:cTn>
                                        <p:tgtEl>
                                          <p:spTgt spid="33"/>
                                        </p:tgtEl>
                                        <p:attrNameLst>
                                          <p:attrName>style.visibility</p:attrName>
                                        </p:attrNameLst>
                                      </p:cBhvr>
                                      <p:to>
                                        <p:strVal val="visible"/>
                                      </p:to>
                                    </p:set>
                                    <p:animEffect transition="in" filter="wheel(1)">
                                      <p:cBhvr>
                                        <p:cTn id="58" dur="2000"/>
                                        <p:tgtEl>
                                          <p:spTgt spid="33"/>
                                        </p:tgtEl>
                                      </p:cBhvr>
                                    </p:animEffect>
                                  </p:childTnLst>
                                </p:cTn>
                              </p:par>
                            </p:childTnLst>
                          </p:cTn>
                        </p:par>
                        <p:par>
                          <p:cTn id="59" fill="hold">
                            <p:stCondLst>
                              <p:cond delay="2000"/>
                            </p:stCondLst>
                            <p:childTnLst>
                              <p:par>
                                <p:cTn id="60" presetID="16" presetClass="entr" presetSubtype="21" fill="hold" grpId="0" nodeType="after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barn(inVertical)">
                                      <p:cBhvr>
                                        <p:cTn id="62" dur="500"/>
                                        <p:tgtEl>
                                          <p:spTgt spid="31"/>
                                        </p:tgtEl>
                                      </p:cBhvr>
                                    </p:animEffect>
                                  </p:childTnLst>
                                </p:cTn>
                              </p:par>
                            </p:childTnLst>
                          </p:cTn>
                        </p:par>
                        <p:par>
                          <p:cTn id="63" fill="hold">
                            <p:stCondLst>
                              <p:cond delay="2500"/>
                            </p:stCondLst>
                            <p:childTnLst>
                              <p:par>
                                <p:cTn id="64" presetID="16" presetClass="entr" presetSubtype="21" fill="hold" grpId="0" nodeType="after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barn(inVertical)">
                                      <p:cBhvr>
                                        <p:cTn id="66" dur="500"/>
                                        <p:tgtEl>
                                          <p:spTgt spid="34"/>
                                        </p:tgtEl>
                                      </p:cBhvr>
                                    </p:animEffect>
                                  </p:childTnLst>
                                </p:cTn>
                              </p:par>
                            </p:childTnLst>
                          </p:cTn>
                        </p:par>
                      </p:childTnLst>
                    </p:cTn>
                  </p:par>
                  <p:par>
                    <p:cTn id="67" fill="hold">
                      <p:stCondLst>
                        <p:cond delay="indefinite"/>
                      </p:stCondLst>
                      <p:childTnLst>
                        <p:par>
                          <p:cTn id="68" fill="hold">
                            <p:stCondLst>
                              <p:cond delay="0"/>
                            </p:stCondLst>
                            <p:childTnLst>
                              <p:par>
                                <p:cTn id="69" presetID="21" presetClass="entr" presetSubtype="1" fill="hold" nodeType="click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wheel(1)">
                                      <p:cBhvr>
                                        <p:cTn id="71" dur="2000"/>
                                        <p:tgtEl>
                                          <p:spTgt spid="36"/>
                                        </p:tgtEl>
                                      </p:cBhvr>
                                    </p:animEffect>
                                  </p:childTnLst>
                                </p:cTn>
                              </p:par>
                              <p:par>
                                <p:cTn id="72" presetID="21" presetClass="entr" presetSubtype="1" fill="hold" grpId="0" nodeType="with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wheel(1)">
                                      <p:cBhvr>
                                        <p:cTn id="74" dur="2000"/>
                                        <p:tgtEl>
                                          <p:spTgt spid="37"/>
                                        </p:tgtEl>
                                      </p:cBhvr>
                                    </p:animEffect>
                                  </p:childTnLst>
                                </p:cTn>
                              </p:par>
                            </p:childTnLst>
                          </p:cTn>
                        </p:par>
                        <p:par>
                          <p:cTn id="75" fill="hold">
                            <p:stCondLst>
                              <p:cond delay="2000"/>
                            </p:stCondLst>
                            <p:childTnLst>
                              <p:par>
                                <p:cTn id="76" presetID="16" presetClass="entr" presetSubtype="21" fill="hold" grpId="0" nodeType="afterEffect">
                                  <p:stCondLst>
                                    <p:cond delay="0"/>
                                  </p:stCondLst>
                                  <p:childTnLst>
                                    <p:set>
                                      <p:cBhvr>
                                        <p:cTn id="77" dur="1" fill="hold">
                                          <p:stCondLst>
                                            <p:cond delay="0"/>
                                          </p:stCondLst>
                                        </p:cTn>
                                        <p:tgtEl>
                                          <p:spTgt spid="35"/>
                                        </p:tgtEl>
                                        <p:attrNameLst>
                                          <p:attrName>style.visibility</p:attrName>
                                        </p:attrNameLst>
                                      </p:cBhvr>
                                      <p:to>
                                        <p:strVal val="visible"/>
                                      </p:to>
                                    </p:set>
                                    <p:animEffect transition="in" filter="barn(inVertical)">
                                      <p:cBhvr>
                                        <p:cTn id="78" dur="500"/>
                                        <p:tgtEl>
                                          <p:spTgt spid="35"/>
                                        </p:tgtEl>
                                      </p:cBhvr>
                                    </p:animEffect>
                                  </p:childTnLst>
                                </p:cTn>
                              </p:par>
                            </p:childTnLst>
                          </p:cTn>
                        </p:par>
                        <p:par>
                          <p:cTn id="79" fill="hold">
                            <p:stCondLst>
                              <p:cond delay="2500"/>
                            </p:stCondLst>
                            <p:childTnLst>
                              <p:par>
                                <p:cTn id="80" presetID="16" presetClass="entr" presetSubtype="21" fill="hold" grpId="0" nodeType="afterEffect">
                                  <p:stCondLst>
                                    <p:cond delay="0"/>
                                  </p:stCondLst>
                                  <p:childTnLst>
                                    <p:set>
                                      <p:cBhvr>
                                        <p:cTn id="81" dur="1" fill="hold">
                                          <p:stCondLst>
                                            <p:cond delay="0"/>
                                          </p:stCondLst>
                                        </p:cTn>
                                        <p:tgtEl>
                                          <p:spTgt spid="38"/>
                                        </p:tgtEl>
                                        <p:attrNameLst>
                                          <p:attrName>style.visibility</p:attrName>
                                        </p:attrNameLst>
                                      </p:cBhvr>
                                      <p:to>
                                        <p:strVal val="visible"/>
                                      </p:to>
                                    </p:set>
                                    <p:animEffect transition="in" filter="barn(inVertical)">
                                      <p:cBhvr>
                                        <p:cTn id="8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animBg="1"/>
      <p:bldP spid="8" grpId="0"/>
      <p:bldP spid="12" grpId="0"/>
      <p:bldP spid="13" grpId="0"/>
      <p:bldP spid="27" grpId="0" animBg="1"/>
      <p:bldP spid="29" grpId="0"/>
      <p:bldP spid="30" grpId="0"/>
      <p:bldP spid="31" grpId="0" animBg="1"/>
      <p:bldP spid="33" grpId="0"/>
      <p:bldP spid="34" grpId="0"/>
      <p:bldP spid="35" grpId="0" animBg="1"/>
      <p:bldP spid="37" grpId="0"/>
      <p:bldP spid="38"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1630443" y="609600"/>
            <a:ext cx="5959314" cy="762000"/>
          </a:xfrm>
          <a:prstGeom prst="round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3600" b="1" dirty="0" smtClean="0">
                <a:latin typeface="Sakkal Majalla" pitchFamily="2" charset="-78"/>
                <a:cs typeface="Sakkal Majalla" pitchFamily="2" charset="-78"/>
              </a:rPr>
              <a:t>تمارين</a:t>
            </a:r>
            <a:endParaRPr lang="ar-EG" sz="3600" dirty="0">
              <a:latin typeface="Sakkal Majalla" pitchFamily="2" charset="-78"/>
              <a:cs typeface="Sakkal Majalla" pitchFamily="2" charset="-78"/>
            </a:endParaRPr>
          </a:p>
        </p:txBody>
      </p:sp>
      <p:sp>
        <p:nvSpPr>
          <p:cNvPr id="5" name="AutoShape 1"/>
          <p:cNvSpPr>
            <a:spLocks noChangeArrowheads="1"/>
          </p:cNvSpPr>
          <p:nvPr/>
        </p:nvSpPr>
        <p:spPr bwMode="auto">
          <a:xfrm>
            <a:off x="1757145" y="2105502"/>
            <a:ext cx="5832612" cy="815126"/>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تدريبات في التركيز البصري </a:t>
            </a:r>
            <a:endParaRPr lang="en-US" sz="2800" b="1" dirty="0">
              <a:solidFill>
                <a:srgbClr val="FFFFFF"/>
              </a:solidFill>
              <a:latin typeface="Simplified Arabic" pitchFamily="18" charset="-78"/>
              <a:cs typeface="Simplified Arabic" pitchFamily="18" charset="-78"/>
            </a:endParaRPr>
          </a:p>
        </p:txBody>
      </p:sp>
      <p:sp>
        <p:nvSpPr>
          <p:cNvPr id="6" name="AutoShape 2"/>
          <p:cNvSpPr>
            <a:spLocks noChangeArrowheads="1"/>
          </p:cNvSpPr>
          <p:nvPr/>
        </p:nvSpPr>
        <p:spPr bwMode="auto">
          <a:xfrm>
            <a:off x="1757145" y="3309468"/>
            <a:ext cx="5835493" cy="797844"/>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تدريبات في التركيز السمعي</a:t>
            </a:r>
            <a:endParaRPr lang="en-US" sz="2800" b="1" dirty="0">
              <a:solidFill>
                <a:srgbClr val="FFFFFF"/>
              </a:solidFill>
              <a:latin typeface="Simplified Arabic" pitchFamily="18" charset="-78"/>
              <a:cs typeface="Simplified Arabic" pitchFamily="18" charset="-78"/>
            </a:endParaRPr>
          </a:p>
        </p:txBody>
      </p:sp>
      <p:sp>
        <p:nvSpPr>
          <p:cNvPr id="7" name="AutoShape 3"/>
          <p:cNvSpPr>
            <a:spLocks noChangeArrowheads="1"/>
          </p:cNvSpPr>
          <p:nvPr/>
        </p:nvSpPr>
        <p:spPr bwMode="auto">
          <a:xfrm>
            <a:off x="1757145" y="4532157"/>
            <a:ext cx="5835493" cy="81944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تدريبات في التركيز الفكري</a:t>
            </a:r>
            <a:endParaRPr lang="en-US" sz="1996" dirty="0">
              <a:solidFill>
                <a:srgbClr val="FFFFFF"/>
              </a:solidFill>
            </a:endParaRPr>
          </a:p>
        </p:txBody>
      </p:sp>
      <p:sp>
        <p:nvSpPr>
          <p:cNvPr id="8" name="AutoShape 5"/>
          <p:cNvSpPr>
            <a:spLocks noChangeArrowheads="1"/>
          </p:cNvSpPr>
          <p:nvPr/>
        </p:nvSpPr>
        <p:spPr bwMode="auto">
          <a:xfrm>
            <a:off x="7930593" y="2099741"/>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1</a:t>
            </a:r>
            <a:endParaRPr lang="en-US" sz="2800" b="1" dirty="0">
              <a:solidFill>
                <a:srgbClr val="FFFFFF"/>
              </a:solidFill>
              <a:latin typeface="Simplified Arabic" pitchFamily="18" charset="-78"/>
              <a:cs typeface="Simplified Arabic" pitchFamily="18" charset="-78"/>
            </a:endParaRPr>
          </a:p>
        </p:txBody>
      </p:sp>
      <p:sp>
        <p:nvSpPr>
          <p:cNvPr id="9" name="AutoShape 6"/>
          <p:cNvSpPr>
            <a:spLocks noChangeArrowheads="1"/>
          </p:cNvSpPr>
          <p:nvPr/>
        </p:nvSpPr>
        <p:spPr bwMode="auto">
          <a:xfrm>
            <a:off x="7930593" y="3320989"/>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2</a:t>
            </a:r>
            <a:endParaRPr lang="en-US" sz="2800" b="1" dirty="0">
              <a:solidFill>
                <a:srgbClr val="FFFFFF"/>
              </a:solidFill>
              <a:latin typeface="Simplified Arabic" pitchFamily="18" charset="-78"/>
              <a:cs typeface="Simplified Arabic" pitchFamily="18" charset="-78"/>
            </a:endParaRPr>
          </a:p>
        </p:txBody>
      </p:sp>
      <p:sp>
        <p:nvSpPr>
          <p:cNvPr id="10" name="AutoShape 7"/>
          <p:cNvSpPr>
            <a:spLocks noChangeArrowheads="1"/>
          </p:cNvSpPr>
          <p:nvPr/>
        </p:nvSpPr>
        <p:spPr bwMode="auto">
          <a:xfrm>
            <a:off x="7930593" y="4546558"/>
            <a:ext cx="832407" cy="822326"/>
          </a:xfrm>
          <a:prstGeom prst="roundRect">
            <a:avLst>
              <a:gd name="adj" fmla="val 16667"/>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eaLnBrk="1" fontAlgn="base" hangingPunct="0">
              <a:lnSpc>
                <a:spcPct val="118000"/>
              </a:lnSpc>
              <a:spcBef>
                <a:spcPct val="0"/>
              </a:spcBef>
              <a:spcAft>
                <a:spcPct val="0"/>
              </a:spcAft>
              <a:buSzPct val="100000"/>
            </a:pPr>
            <a:r>
              <a:rPr lang="ar-EG" sz="2800" b="1" dirty="0">
                <a:solidFill>
                  <a:srgbClr val="FFFFFF"/>
                </a:solidFill>
                <a:latin typeface="Simplified Arabic" pitchFamily="18" charset="-78"/>
                <a:cs typeface="Simplified Arabic" pitchFamily="18" charset="-78"/>
              </a:rPr>
              <a:t>3</a:t>
            </a:r>
            <a:endParaRPr lang="en-US" sz="2800" b="1" dirty="0">
              <a:solidFill>
                <a:srgbClr val="FFFFFF"/>
              </a:solidFill>
              <a:latin typeface="Simplified Arabic" pitchFamily="18" charset="-78"/>
              <a:cs typeface="Simplified Arabic" pitchFamily="18" charset="-78"/>
            </a:endParaRPr>
          </a:p>
        </p:txBody>
      </p:sp>
      <p:sp>
        <p:nvSpPr>
          <p:cNvPr id="11" name="Rectangle 10"/>
          <p:cNvSpPr/>
          <p:nvPr/>
        </p:nvSpPr>
        <p:spPr>
          <a:xfrm>
            <a:off x="1" y="5715000"/>
            <a:ext cx="3886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smtClean="0">
                <a:latin typeface="Simplified Arabic" pitchFamily="18" charset="-78"/>
                <a:cs typeface="Simplified Arabic" pitchFamily="18" charset="-78"/>
              </a:rPr>
              <a:t>انظر الملزمة التدريبية</a:t>
            </a:r>
            <a:endParaRPr lang="ar-EG" sz="3200" b="1" dirty="0">
              <a:latin typeface="Simplified Arabic" pitchFamily="18" charset="-78"/>
              <a:cs typeface="Simplified Arabic" pitchFamily="18" charset="-78"/>
            </a:endParaRPr>
          </a:p>
        </p:txBody>
      </p:sp>
    </p:spTree>
    <p:extLst>
      <p:ext uri="{BB962C8B-B14F-4D97-AF65-F5344CB8AC3E}">
        <p14:creationId xmlns:p14="http://schemas.microsoft.com/office/powerpoint/2010/main" xmlns="" val="2072331916"/>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4" name="对角圆角矩形 5"/>
          <p:cNvSpPr>
            <a:spLocks/>
          </p:cNvSpPr>
          <p:nvPr/>
        </p:nvSpPr>
        <p:spPr bwMode="auto">
          <a:xfrm rot="10442041" flipH="1" flipV="1">
            <a:off x="1922556" y="2400950"/>
            <a:ext cx="4877060" cy="2375848"/>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0">
                <a:srgbClr val="00B0F0"/>
              </a:gs>
              <a:gs pos="100000">
                <a:srgbClr val="0070C0"/>
              </a:gs>
            </a:gsLst>
            <a:lin ang="18900000" scaled="1"/>
          </a:gradFill>
          <a:ln>
            <a:noFill/>
          </a:ln>
          <a:effectLst>
            <a:outerShdw dist="23000" dir="5400000" algn="ctr" rotWithShape="0">
              <a:srgbClr val="000000">
                <a:alpha val="32999"/>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6" name="Picture 3" descr="C:\TDDOWNLOAD\pencil.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16200000" flipH="1" flipV="1">
            <a:off x="6214532" y="1925550"/>
            <a:ext cx="781093"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内容占位符 2"/>
          <p:cNvSpPr txBox="1">
            <a:spLocks/>
          </p:cNvSpPr>
          <p:nvPr/>
        </p:nvSpPr>
        <p:spPr>
          <a:xfrm rot="21361315">
            <a:off x="1975170" y="2777738"/>
            <a:ext cx="4592277" cy="203641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endParaRPr lang="en-US" sz="700" b="1" dirty="0" smtClean="0">
              <a:solidFill>
                <a:schemeClr val="bg1"/>
              </a:solidFill>
            </a:endParaRPr>
          </a:p>
          <a:p>
            <a:pPr marL="0" indent="0" algn="ctr" rtl="1">
              <a:buNone/>
            </a:pPr>
            <a:r>
              <a:rPr lang="ar-EG" altLang="zh-CN" sz="4400" b="1" dirty="0">
                <a:solidFill>
                  <a:schemeClr val="bg1"/>
                </a:solidFill>
              </a:rPr>
              <a:t>الفرق بين العقل الباطن </a:t>
            </a:r>
            <a:r>
              <a:rPr lang="ar-EG" altLang="zh-CN" sz="4400" b="1" dirty="0" smtClean="0">
                <a:solidFill>
                  <a:schemeClr val="bg1"/>
                </a:solidFill>
              </a:rPr>
              <a:t>والعقل </a:t>
            </a:r>
            <a:r>
              <a:rPr lang="ar-EG" altLang="zh-CN" sz="4400" b="1" dirty="0">
                <a:solidFill>
                  <a:schemeClr val="bg1"/>
                </a:solidFill>
              </a:rPr>
              <a:t>و الواعى</a:t>
            </a:r>
            <a:endParaRPr lang="ar-EG" altLang="en-US" sz="4400" b="1" dirty="0">
              <a:solidFill>
                <a:schemeClr val="bg1"/>
              </a:solidFill>
            </a:endParaRPr>
          </a:p>
        </p:txBody>
      </p:sp>
    </p:spTree>
    <p:extLst>
      <p:ext uri="{BB962C8B-B14F-4D97-AF65-F5344CB8AC3E}">
        <p14:creationId xmlns:p14="http://schemas.microsoft.com/office/powerpoint/2010/main" xmlns="" val="180731648"/>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80">
                                          <p:stCondLst>
                                            <p:cond delay="0"/>
                                          </p:stCondLst>
                                        </p:cTn>
                                        <p:tgtEl>
                                          <p:spTgt spid="6"/>
                                        </p:tgtEl>
                                      </p:cBhvr>
                                    </p:animEffect>
                                    <p:anim calcmode="lin" valueType="num">
                                      <p:cBhvr>
                                        <p:cTn id="2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0" dur="26">
                                          <p:stCondLst>
                                            <p:cond delay="650"/>
                                          </p:stCondLst>
                                        </p:cTn>
                                        <p:tgtEl>
                                          <p:spTgt spid="6"/>
                                        </p:tgtEl>
                                      </p:cBhvr>
                                      <p:to x="100000" y="60000"/>
                                    </p:animScale>
                                    <p:animScale>
                                      <p:cBhvr>
                                        <p:cTn id="31" dur="166" decel="50000">
                                          <p:stCondLst>
                                            <p:cond delay="676"/>
                                          </p:stCondLst>
                                        </p:cTn>
                                        <p:tgtEl>
                                          <p:spTgt spid="6"/>
                                        </p:tgtEl>
                                      </p:cBhvr>
                                      <p:to x="100000" y="100000"/>
                                    </p:animScale>
                                    <p:animScale>
                                      <p:cBhvr>
                                        <p:cTn id="32" dur="26">
                                          <p:stCondLst>
                                            <p:cond delay="1312"/>
                                          </p:stCondLst>
                                        </p:cTn>
                                        <p:tgtEl>
                                          <p:spTgt spid="6"/>
                                        </p:tgtEl>
                                      </p:cBhvr>
                                      <p:to x="100000" y="80000"/>
                                    </p:animScale>
                                    <p:animScale>
                                      <p:cBhvr>
                                        <p:cTn id="33" dur="166" decel="50000">
                                          <p:stCondLst>
                                            <p:cond delay="1338"/>
                                          </p:stCondLst>
                                        </p:cTn>
                                        <p:tgtEl>
                                          <p:spTgt spid="6"/>
                                        </p:tgtEl>
                                      </p:cBhvr>
                                      <p:to x="100000" y="100000"/>
                                    </p:animScale>
                                    <p:animScale>
                                      <p:cBhvr>
                                        <p:cTn id="34" dur="26">
                                          <p:stCondLst>
                                            <p:cond delay="1642"/>
                                          </p:stCondLst>
                                        </p:cTn>
                                        <p:tgtEl>
                                          <p:spTgt spid="6"/>
                                        </p:tgtEl>
                                      </p:cBhvr>
                                      <p:to x="100000" y="90000"/>
                                    </p:animScale>
                                    <p:animScale>
                                      <p:cBhvr>
                                        <p:cTn id="35" dur="166" decel="50000">
                                          <p:stCondLst>
                                            <p:cond delay="1668"/>
                                          </p:stCondLst>
                                        </p:cTn>
                                        <p:tgtEl>
                                          <p:spTgt spid="6"/>
                                        </p:tgtEl>
                                      </p:cBhvr>
                                      <p:to x="100000" y="100000"/>
                                    </p:animScale>
                                    <p:animScale>
                                      <p:cBhvr>
                                        <p:cTn id="36" dur="26">
                                          <p:stCondLst>
                                            <p:cond delay="1808"/>
                                          </p:stCondLst>
                                        </p:cTn>
                                        <p:tgtEl>
                                          <p:spTgt spid="6"/>
                                        </p:tgtEl>
                                      </p:cBhvr>
                                      <p:to x="100000" y="95000"/>
                                    </p:animScale>
                                    <p:animScale>
                                      <p:cBhvr>
                                        <p:cTn id="37" dur="166" decel="50000">
                                          <p:stCondLst>
                                            <p:cond delay="1834"/>
                                          </p:stCondLst>
                                        </p:cTn>
                                        <p:tgtEl>
                                          <p:spTgt spid="6"/>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down)">
                                      <p:cBhvr>
                                        <p:cTn id="41" dur="580">
                                          <p:stCondLst>
                                            <p:cond delay="0"/>
                                          </p:stCondLst>
                                        </p:cTn>
                                        <p:tgtEl>
                                          <p:spTgt spid="7"/>
                                        </p:tgtEl>
                                      </p:cBhvr>
                                    </p:animEffect>
                                    <p:anim calcmode="lin" valueType="num">
                                      <p:cBhvr>
                                        <p:cTn id="4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7" dur="26">
                                          <p:stCondLst>
                                            <p:cond delay="650"/>
                                          </p:stCondLst>
                                        </p:cTn>
                                        <p:tgtEl>
                                          <p:spTgt spid="7"/>
                                        </p:tgtEl>
                                      </p:cBhvr>
                                      <p:to x="100000" y="60000"/>
                                    </p:animScale>
                                    <p:animScale>
                                      <p:cBhvr>
                                        <p:cTn id="48" dur="166" decel="50000">
                                          <p:stCondLst>
                                            <p:cond delay="676"/>
                                          </p:stCondLst>
                                        </p:cTn>
                                        <p:tgtEl>
                                          <p:spTgt spid="7"/>
                                        </p:tgtEl>
                                      </p:cBhvr>
                                      <p:to x="100000" y="100000"/>
                                    </p:animScale>
                                    <p:animScale>
                                      <p:cBhvr>
                                        <p:cTn id="49" dur="26">
                                          <p:stCondLst>
                                            <p:cond delay="1312"/>
                                          </p:stCondLst>
                                        </p:cTn>
                                        <p:tgtEl>
                                          <p:spTgt spid="7"/>
                                        </p:tgtEl>
                                      </p:cBhvr>
                                      <p:to x="100000" y="80000"/>
                                    </p:animScale>
                                    <p:animScale>
                                      <p:cBhvr>
                                        <p:cTn id="50" dur="166" decel="50000">
                                          <p:stCondLst>
                                            <p:cond delay="1338"/>
                                          </p:stCondLst>
                                        </p:cTn>
                                        <p:tgtEl>
                                          <p:spTgt spid="7"/>
                                        </p:tgtEl>
                                      </p:cBhvr>
                                      <p:to x="100000" y="100000"/>
                                    </p:animScale>
                                    <p:animScale>
                                      <p:cBhvr>
                                        <p:cTn id="51" dur="26">
                                          <p:stCondLst>
                                            <p:cond delay="1642"/>
                                          </p:stCondLst>
                                        </p:cTn>
                                        <p:tgtEl>
                                          <p:spTgt spid="7"/>
                                        </p:tgtEl>
                                      </p:cBhvr>
                                      <p:to x="100000" y="90000"/>
                                    </p:animScale>
                                    <p:animScale>
                                      <p:cBhvr>
                                        <p:cTn id="52" dur="166" decel="50000">
                                          <p:stCondLst>
                                            <p:cond delay="1668"/>
                                          </p:stCondLst>
                                        </p:cTn>
                                        <p:tgtEl>
                                          <p:spTgt spid="7"/>
                                        </p:tgtEl>
                                      </p:cBhvr>
                                      <p:to x="100000" y="100000"/>
                                    </p:animScale>
                                    <p:animScale>
                                      <p:cBhvr>
                                        <p:cTn id="53" dur="26">
                                          <p:stCondLst>
                                            <p:cond delay="1808"/>
                                          </p:stCondLst>
                                        </p:cTn>
                                        <p:tgtEl>
                                          <p:spTgt spid="7"/>
                                        </p:tgtEl>
                                      </p:cBhvr>
                                      <p:to x="100000" y="95000"/>
                                    </p:animScale>
                                    <p:animScale>
                                      <p:cBhvr>
                                        <p:cTn id="54"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圆角矩形 4"/>
          <p:cNvSpPr>
            <a:spLocks noChangeArrowheads="1"/>
          </p:cNvSpPr>
          <p:nvPr/>
        </p:nvSpPr>
        <p:spPr bwMode="auto">
          <a:xfrm>
            <a:off x="381000" y="3352800"/>
            <a:ext cx="8152448" cy="3006408"/>
          </a:xfrm>
          <a:prstGeom prst="roundRect">
            <a:avLst>
              <a:gd name="adj" fmla="val 42741"/>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fontAlgn="base" hangingPunct="1">
              <a:spcBef>
                <a:spcPct val="0"/>
              </a:spcBef>
              <a:spcAft>
                <a:spcPct val="0"/>
              </a:spcAft>
            </a:pPr>
            <a:r>
              <a:rPr lang="ar-EG" altLang="zh-CN"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العقل الواعى هو الجزء المسئول عن الحساب و المنطق فى عقلك, فاذا سئلتك عن مجموع خمسه زائد خمسه فستسخدم عقلك الواعى لتحصل على النتيجه و هى عشره. عقلك الواعى أيضا مسئول عن كل الحركات التى تنتج منك عن قصد, فمثلا ان طلبت منك أن تحرك يدك و فعلت, فاعلم أنك أستخدمت عقلك الواعى لفعل هذا. أذا العقل الواعى مسئول عن المنطق و عن كل شىء تفعله و أنت واعى</a:t>
            </a:r>
            <a:endParaRPr lang="zh-CN" altLang="en-US"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5" name="Rectangle 14"/>
          <p:cNvSpPr/>
          <p:nvPr/>
        </p:nvSpPr>
        <p:spPr>
          <a:xfrm>
            <a:off x="5867400" y="304800"/>
            <a:ext cx="3276600" cy="685800"/>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3200" b="1" dirty="0">
                <a:latin typeface="Simplified Arabic" pitchFamily="18" charset="-78"/>
                <a:cs typeface="Simplified Arabic" pitchFamily="18" charset="-78"/>
              </a:rPr>
              <a:t>ما هو العقل الواعى</a:t>
            </a: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54869" y="647700"/>
            <a:ext cx="3571875" cy="21240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898645174"/>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barn(inVertical)">
                                      <p:cBhvr>
                                        <p:cTn id="7" dur="500"/>
                                        <p:tgtEl>
                                          <p:spTgt spid="1229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圆角矩形 4"/>
          <p:cNvSpPr>
            <a:spLocks noChangeArrowheads="1"/>
          </p:cNvSpPr>
          <p:nvPr/>
        </p:nvSpPr>
        <p:spPr bwMode="auto">
          <a:xfrm>
            <a:off x="381000" y="3352800"/>
            <a:ext cx="8152448" cy="3006408"/>
          </a:xfrm>
          <a:prstGeom prst="roundRect">
            <a:avLst>
              <a:gd name="adj" fmla="val 42741"/>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justLow" rtl="1" eaLnBrk="1" fontAlgn="base" hangingPunct="1">
              <a:spcBef>
                <a:spcPct val="0"/>
              </a:spcBef>
              <a:spcAft>
                <a:spcPct val="0"/>
              </a:spcAft>
            </a:pPr>
            <a:r>
              <a:rPr lang="ar-EG" altLang="zh-CN"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عقلك الباطن هو المسئول عن كل الحركات و الانشطه اللااراديه التى تحدث لك مثل تغير مشاعرك, مثل دقات قلبك و عمليه تنفسك.عقلك الباطن هو المسئول أيضا عن تخزين </a:t>
            </a:r>
            <a:r>
              <a:rPr lang="ar-EG" altLang="zh-CN" sz="2400"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الزكريات</a:t>
            </a:r>
            <a:br>
              <a:rPr lang="ar-EG" altLang="zh-CN" sz="2400"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br>
            <a:r>
              <a:rPr lang="ar-EG" altLang="zh-CN" sz="2400"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ar-EG" altLang="zh-CN"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و المعتقدات التى تعتقد فيها. فمثلا ان كنت تعتقد أنك غير وسيم فاعلم أن هذا الاعتقاد مكانه هو عقلك الباطن </a:t>
            </a:r>
            <a:r>
              <a:rPr lang="ar-EG" altLang="zh-CN" sz="2400"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و </a:t>
            </a:r>
            <a:r>
              <a:rPr lang="ar-EG" altLang="zh-CN"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عن طريق التواصل مع عقلك الباطن يمكنك تغيير هذا المعتقد </a:t>
            </a:r>
            <a:r>
              <a:rPr lang="ar-EG" altLang="zh-CN" sz="2400"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 </a:t>
            </a:r>
          </a:p>
          <a:p>
            <a:pPr algn="ctr" rtl="1" eaLnBrk="1" fontAlgn="base" hangingPunct="1">
              <a:spcBef>
                <a:spcPct val="0"/>
              </a:spcBef>
              <a:spcAft>
                <a:spcPct val="0"/>
              </a:spcAft>
            </a:pPr>
            <a:r>
              <a:rPr lang="ar-EG" altLang="zh-CN" sz="2400"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بالتالى </a:t>
            </a:r>
            <a:r>
              <a:rPr lang="ar-EG" altLang="zh-CN"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يمكنك </a:t>
            </a:r>
            <a:r>
              <a:rPr lang="ar-EG" altLang="zh-CN" sz="2400"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زياده </a:t>
            </a:r>
            <a:r>
              <a:rPr lang="ar-EG" altLang="zh-CN"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ثقتك عن نفسك </a:t>
            </a:r>
          </a:p>
        </p:txBody>
      </p:sp>
      <p:sp>
        <p:nvSpPr>
          <p:cNvPr id="15" name="Rectangle 14"/>
          <p:cNvSpPr/>
          <p:nvPr/>
        </p:nvSpPr>
        <p:spPr>
          <a:xfrm>
            <a:off x="5867400" y="304800"/>
            <a:ext cx="3276600" cy="685800"/>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r>
              <a:rPr lang="ar-EG" sz="3200" b="1" dirty="0">
                <a:latin typeface="Simplified Arabic" pitchFamily="18" charset="-78"/>
                <a:cs typeface="Simplified Arabic" pitchFamily="18" charset="-78"/>
              </a:rPr>
              <a:t>ما هو العقل الباطن</a:t>
            </a: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66800" y="647700"/>
            <a:ext cx="2667000" cy="243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7479056"/>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barn(inVertical)">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圆角矩形 4"/>
          <p:cNvSpPr>
            <a:spLocks noChangeArrowheads="1"/>
          </p:cNvSpPr>
          <p:nvPr/>
        </p:nvSpPr>
        <p:spPr bwMode="auto">
          <a:xfrm>
            <a:off x="381000" y="3352800"/>
            <a:ext cx="8152448" cy="3006408"/>
          </a:xfrm>
          <a:prstGeom prst="roundRect">
            <a:avLst>
              <a:gd name="adj" fmla="val 42741"/>
            </a:avLst>
          </a:prstGeom>
          <a:solidFill>
            <a:srgbClr val="0062AC"/>
          </a:solidFill>
          <a:ln w="25400" cmpd="sng">
            <a:solidFill>
              <a:srgbClr val="00B0F0"/>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justLow" rtl="1" eaLnBrk="1" fontAlgn="base" hangingPunct="1">
              <a:spcBef>
                <a:spcPct val="0"/>
              </a:spcBef>
              <a:spcAft>
                <a:spcPct val="0"/>
              </a:spcAft>
            </a:pPr>
            <a:r>
              <a:rPr lang="ar-EG" altLang="zh-CN"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حينما تبدأ فى تعلم قياده سياره او تعلم اى شىء فانك تفعل ذلك بعقلك الواعى و لهذا تجد نفسك منتبه تماما لما تفعل اما حينما تتعود على هذا الشىء و يصبح جزء من عاداتك فانه ينتقل الى عقلك الباطن حتى تفعله بدون اى تركيز من عقلك الواعى. فبالتأكيد انت تقود سيارتك بسلاسه الان و بدون تفكير </a:t>
            </a:r>
            <a:endParaRPr lang="ar-EG" altLang="zh-CN" sz="2400"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algn="ctr" rtl="1" eaLnBrk="1" fontAlgn="base" hangingPunct="1">
              <a:spcBef>
                <a:spcPct val="0"/>
              </a:spcBef>
              <a:spcAft>
                <a:spcPct val="0"/>
              </a:spcAft>
            </a:pPr>
            <a:r>
              <a:rPr lang="ar-EG" altLang="zh-CN" sz="2400"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مثلما </a:t>
            </a:r>
            <a:r>
              <a:rPr lang="ar-EG" altLang="zh-CN"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كنت تفعل اثناء تعلمك القياده اول مره</a:t>
            </a:r>
          </a:p>
        </p:txBody>
      </p:sp>
      <p:sp>
        <p:nvSpPr>
          <p:cNvPr id="15" name="Rectangle 14"/>
          <p:cNvSpPr/>
          <p:nvPr/>
        </p:nvSpPr>
        <p:spPr>
          <a:xfrm>
            <a:off x="3810000" y="304800"/>
            <a:ext cx="5334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latin typeface="Simplified Arabic" pitchFamily="18" charset="-78"/>
                <a:cs typeface="Simplified Arabic" pitchFamily="18" charset="-78"/>
              </a:rPr>
              <a:t>العلاقه بين عقلك الباطن وعقلك الواعى</a:t>
            </a:r>
          </a:p>
        </p:txBody>
      </p:sp>
      <p:sp>
        <p:nvSpPr>
          <p:cNvPr id="6" name="Rectangle 5"/>
          <p:cNvSpPr/>
          <p:nvPr/>
        </p:nvSpPr>
        <p:spPr>
          <a:xfrm>
            <a:off x="7315200" y="1371600"/>
            <a:ext cx="1828800" cy="685800"/>
          </a:xfrm>
          <a:prstGeom prst="rect">
            <a:avLst/>
          </a:prstGeom>
        </p:spPr>
        <p:style>
          <a:lnRef idx="3">
            <a:schemeClr val="lt1"/>
          </a:lnRef>
          <a:fillRef idx="1">
            <a:schemeClr val="accent5"/>
          </a:fillRef>
          <a:effectRef idx="1">
            <a:schemeClr val="accent5"/>
          </a:effectRef>
          <a:fontRef idx="minor">
            <a:schemeClr val="lt1"/>
          </a:fontRef>
        </p:style>
        <p:txBody>
          <a:bodyPr rtlCol="1" anchor="ctr"/>
          <a:lstStyle/>
          <a:p>
            <a:pPr algn="ctr" rtl="1"/>
            <a:r>
              <a:rPr lang="ar-EG" sz="3200" b="1" dirty="0" smtClean="0">
                <a:latin typeface="Simplified Arabic" pitchFamily="18" charset="-78"/>
                <a:cs typeface="Simplified Arabic" pitchFamily="18" charset="-78"/>
              </a:rPr>
              <a:t>مثال</a:t>
            </a:r>
            <a:endParaRPr lang="ar-EG" sz="3200" b="1" dirty="0">
              <a:latin typeface="Simplified Arabic" pitchFamily="18" charset="-78"/>
              <a:cs typeface="Simplified Arabic" pitchFamily="18" charset="-78"/>
            </a:endParaRPr>
          </a:p>
        </p:txBody>
      </p:sp>
    </p:spTree>
    <p:extLst>
      <p:ext uri="{BB962C8B-B14F-4D97-AF65-F5344CB8AC3E}">
        <p14:creationId xmlns:p14="http://schemas.microsoft.com/office/powerpoint/2010/main" xmlns="" val="3816178150"/>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2" descr="http://www.funstatic.com/static/wallpaper/1280x1024/hd-wallpapers-blue-abstract-ppt-1280x1024-wallpaper.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4818" name="Text Box 1"/>
          <p:cNvSpPr txBox="1">
            <a:spLocks noChangeArrowheads="1"/>
          </p:cNvSpPr>
          <p:nvPr/>
        </p:nvSpPr>
        <p:spPr bwMode="auto">
          <a:xfrm>
            <a:off x="914400" y="277813"/>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57200" eaLnBrk="0" fontAlgn="base" hangingPunct="0">
              <a:spcBef>
                <a:spcPct val="0"/>
              </a:spcBef>
              <a:spcAft>
                <a:spcPct val="0"/>
              </a:spcAft>
              <a:buClr>
                <a:srgbClr val="FF9933"/>
              </a:buClr>
              <a:buSzPct val="100000"/>
              <a:buFont typeface="Arial" pitchFamily="34" charset="0"/>
              <a:defRPr>
                <a:solidFill>
                  <a:schemeClr val="bg1"/>
                </a:solidFill>
                <a:latin typeface="Arial" pitchFamily="34" charset="0"/>
                <a:cs typeface="Arial" pitchFamily="34" charset="0"/>
              </a:defRPr>
            </a:lvl6pPr>
            <a:lvl7pPr marL="2971800" indent="-228600" defTabSz="457200" eaLnBrk="0" fontAlgn="base" hangingPunct="0">
              <a:spcBef>
                <a:spcPct val="0"/>
              </a:spcBef>
              <a:spcAft>
                <a:spcPct val="0"/>
              </a:spcAft>
              <a:buClr>
                <a:srgbClr val="FF9933"/>
              </a:buClr>
              <a:buSzPct val="100000"/>
              <a:buFont typeface="Arial" pitchFamily="34" charset="0"/>
              <a:defRPr>
                <a:solidFill>
                  <a:schemeClr val="bg1"/>
                </a:solidFill>
                <a:latin typeface="Arial" pitchFamily="34" charset="0"/>
                <a:cs typeface="Arial" pitchFamily="34" charset="0"/>
              </a:defRPr>
            </a:lvl7pPr>
            <a:lvl8pPr marL="3429000" indent="-228600" defTabSz="457200" eaLnBrk="0" fontAlgn="base" hangingPunct="0">
              <a:spcBef>
                <a:spcPct val="0"/>
              </a:spcBef>
              <a:spcAft>
                <a:spcPct val="0"/>
              </a:spcAft>
              <a:buClr>
                <a:srgbClr val="FF9933"/>
              </a:buClr>
              <a:buSzPct val="100000"/>
              <a:buFont typeface="Arial" pitchFamily="34" charset="0"/>
              <a:defRPr>
                <a:solidFill>
                  <a:schemeClr val="bg1"/>
                </a:solidFill>
                <a:latin typeface="Arial" pitchFamily="34" charset="0"/>
                <a:cs typeface="Arial" pitchFamily="34" charset="0"/>
              </a:defRPr>
            </a:lvl8pPr>
            <a:lvl9pPr marL="3886200" indent="-228600" defTabSz="457200" eaLnBrk="0" fontAlgn="base" hangingPunct="0">
              <a:spcBef>
                <a:spcPct val="0"/>
              </a:spcBef>
              <a:spcAft>
                <a:spcPct val="0"/>
              </a:spcAft>
              <a:buClr>
                <a:srgbClr val="FF9933"/>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grpSp>
        <p:nvGrpSpPr>
          <p:cNvPr id="2" name="Group 2"/>
          <p:cNvGrpSpPr>
            <a:grpSpLocks/>
          </p:cNvGrpSpPr>
          <p:nvPr/>
        </p:nvGrpSpPr>
        <p:grpSpPr bwMode="auto">
          <a:xfrm>
            <a:off x="250825" y="5516563"/>
            <a:ext cx="922338" cy="979487"/>
            <a:chOff x="158" y="3475"/>
            <a:chExt cx="581" cy="617"/>
          </a:xfrm>
        </p:grpSpPr>
        <p:pic>
          <p:nvPicPr>
            <p:cNvPr id="34864"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58" y="3475"/>
              <a:ext cx="582" cy="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34865" name="Text Box 4"/>
            <p:cNvSpPr txBox="1">
              <a:spLocks noChangeArrowheads="1"/>
            </p:cNvSpPr>
            <p:nvPr/>
          </p:nvSpPr>
          <p:spPr bwMode="auto">
            <a:xfrm>
              <a:off x="158" y="3475"/>
              <a:ext cx="582" cy="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57200" eaLnBrk="0" fontAlgn="base" hangingPunct="0">
                <a:spcBef>
                  <a:spcPct val="0"/>
                </a:spcBef>
                <a:spcAft>
                  <a:spcPct val="0"/>
                </a:spcAft>
                <a:buClr>
                  <a:srgbClr val="FF9933"/>
                </a:buClr>
                <a:buSzPct val="100000"/>
                <a:buFont typeface="Arial" pitchFamily="34" charset="0"/>
                <a:defRPr>
                  <a:solidFill>
                    <a:schemeClr val="bg1"/>
                  </a:solidFill>
                  <a:latin typeface="Arial" pitchFamily="34" charset="0"/>
                  <a:cs typeface="Arial" pitchFamily="34" charset="0"/>
                </a:defRPr>
              </a:lvl6pPr>
              <a:lvl7pPr marL="2971800" indent="-228600" defTabSz="457200" eaLnBrk="0" fontAlgn="base" hangingPunct="0">
                <a:spcBef>
                  <a:spcPct val="0"/>
                </a:spcBef>
                <a:spcAft>
                  <a:spcPct val="0"/>
                </a:spcAft>
                <a:buClr>
                  <a:srgbClr val="FF9933"/>
                </a:buClr>
                <a:buSzPct val="100000"/>
                <a:buFont typeface="Arial" pitchFamily="34" charset="0"/>
                <a:defRPr>
                  <a:solidFill>
                    <a:schemeClr val="bg1"/>
                  </a:solidFill>
                  <a:latin typeface="Arial" pitchFamily="34" charset="0"/>
                  <a:cs typeface="Arial" pitchFamily="34" charset="0"/>
                </a:defRPr>
              </a:lvl7pPr>
              <a:lvl8pPr marL="3429000" indent="-228600" defTabSz="457200" eaLnBrk="0" fontAlgn="base" hangingPunct="0">
                <a:spcBef>
                  <a:spcPct val="0"/>
                </a:spcBef>
                <a:spcAft>
                  <a:spcPct val="0"/>
                </a:spcAft>
                <a:buClr>
                  <a:srgbClr val="FF9933"/>
                </a:buClr>
                <a:buSzPct val="100000"/>
                <a:buFont typeface="Arial" pitchFamily="34" charset="0"/>
                <a:defRPr>
                  <a:solidFill>
                    <a:schemeClr val="bg1"/>
                  </a:solidFill>
                  <a:latin typeface="Arial" pitchFamily="34" charset="0"/>
                  <a:cs typeface="Arial" pitchFamily="34" charset="0"/>
                </a:defRPr>
              </a:lvl8pPr>
              <a:lvl9pPr marL="3886200" indent="-228600" defTabSz="457200" eaLnBrk="0" fontAlgn="base" hangingPunct="0">
                <a:spcBef>
                  <a:spcPct val="0"/>
                </a:spcBef>
                <a:spcAft>
                  <a:spcPct val="0"/>
                </a:spcAft>
                <a:buClr>
                  <a:srgbClr val="FF9933"/>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grpSp>
      <p:grpSp>
        <p:nvGrpSpPr>
          <p:cNvPr id="3" name="Group 5"/>
          <p:cNvGrpSpPr>
            <a:grpSpLocks/>
          </p:cNvGrpSpPr>
          <p:nvPr/>
        </p:nvGrpSpPr>
        <p:grpSpPr bwMode="auto">
          <a:xfrm>
            <a:off x="1403350" y="4005263"/>
            <a:ext cx="3998913" cy="2446337"/>
            <a:chOff x="884" y="2523"/>
            <a:chExt cx="2519" cy="1541"/>
          </a:xfrm>
        </p:grpSpPr>
        <p:sp>
          <p:nvSpPr>
            <p:cNvPr id="34848" name="Rectangle 6"/>
            <p:cNvSpPr>
              <a:spLocks noChangeArrowheads="1"/>
            </p:cNvSpPr>
            <p:nvPr/>
          </p:nvSpPr>
          <p:spPr bwMode="auto">
            <a:xfrm>
              <a:off x="2144" y="2523"/>
              <a:ext cx="1260" cy="386"/>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lgn="ct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b="1">
                  <a:solidFill>
                    <a:srgbClr val="FF9933"/>
                  </a:solidFill>
                  <a:cs typeface="Arabic Transparent" pitchFamily="2" charset="0"/>
                </a:rPr>
                <a:t>أهرامات</a:t>
              </a:r>
              <a:endParaRPr lang="en-GB" sz="2400" b="1">
                <a:solidFill>
                  <a:srgbClr val="FF9933"/>
                </a:solidFill>
                <a:cs typeface="Arabic Transparent" pitchFamily="2" charset="0"/>
              </a:endParaRPr>
            </a:p>
          </p:txBody>
        </p:sp>
        <p:sp>
          <p:nvSpPr>
            <p:cNvPr id="34849" name="Rectangle 7"/>
            <p:cNvSpPr>
              <a:spLocks noChangeArrowheads="1"/>
            </p:cNvSpPr>
            <p:nvPr/>
          </p:nvSpPr>
          <p:spPr bwMode="auto">
            <a:xfrm>
              <a:off x="884" y="2523"/>
              <a:ext cx="1260" cy="386"/>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lgn="ct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b="1">
                  <a:solidFill>
                    <a:srgbClr val="FF9933"/>
                  </a:solidFill>
                  <a:cs typeface="Arabic Transparent" pitchFamily="2" charset="0"/>
                </a:rPr>
                <a:t>ماهرات</a:t>
              </a:r>
              <a:endParaRPr lang="en-GB" sz="2400" b="1">
                <a:solidFill>
                  <a:srgbClr val="FF9933"/>
                </a:solidFill>
                <a:cs typeface="Arabic Transparent" pitchFamily="2" charset="0"/>
              </a:endParaRPr>
            </a:p>
          </p:txBody>
        </p:sp>
        <p:sp>
          <p:nvSpPr>
            <p:cNvPr id="34850" name="Rectangle 8"/>
            <p:cNvSpPr>
              <a:spLocks noChangeArrowheads="1"/>
            </p:cNvSpPr>
            <p:nvPr/>
          </p:nvSpPr>
          <p:spPr bwMode="auto">
            <a:xfrm>
              <a:off x="2144" y="2909"/>
              <a:ext cx="1260" cy="385"/>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lgn="ctr">
                <a:spcBef>
                  <a:spcPts val="7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800" b="1">
                  <a:solidFill>
                    <a:srgbClr val="FF9933"/>
                  </a:solidFill>
                  <a:cs typeface="Arabic Transparent" pitchFamily="2" charset="0"/>
                </a:rPr>
                <a:t>تدبير</a:t>
              </a:r>
              <a:r>
                <a:rPr lang="en-GB" sz="2800" b="1">
                  <a:solidFill>
                    <a:srgbClr val="FF9933"/>
                  </a:solidFill>
                  <a:cs typeface="Arabic Transparent" pitchFamily="2" charset="0"/>
                </a:rPr>
                <a:t> </a:t>
              </a:r>
            </a:p>
          </p:txBody>
        </p:sp>
        <p:sp>
          <p:nvSpPr>
            <p:cNvPr id="34851" name="Rectangle 9"/>
            <p:cNvSpPr>
              <a:spLocks noChangeArrowheads="1"/>
            </p:cNvSpPr>
            <p:nvPr/>
          </p:nvSpPr>
          <p:spPr bwMode="auto">
            <a:xfrm>
              <a:off x="884" y="2909"/>
              <a:ext cx="1260" cy="385"/>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lgn="ct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b="1">
                  <a:solidFill>
                    <a:srgbClr val="FF9933"/>
                  </a:solidFill>
                  <a:cs typeface="Arabic Transparent" pitchFamily="2" charset="0"/>
                </a:rPr>
                <a:t>تبريد</a:t>
              </a:r>
              <a:endParaRPr lang="en-GB" sz="2400" b="1">
                <a:solidFill>
                  <a:srgbClr val="FF9933"/>
                </a:solidFill>
                <a:cs typeface="Arabic Transparent" pitchFamily="2" charset="0"/>
              </a:endParaRPr>
            </a:p>
          </p:txBody>
        </p:sp>
        <p:sp>
          <p:nvSpPr>
            <p:cNvPr id="34852" name="Rectangle 10"/>
            <p:cNvSpPr>
              <a:spLocks noChangeArrowheads="1"/>
            </p:cNvSpPr>
            <p:nvPr/>
          </p:nvSpPr>
          <p:spPr bwMode="auto">
            <a:xfrm>
              <a:off x="2144" y="3294"/>
              <a:ext cx="1260" cy="385"/>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lgn="ctr">
                <a:spcBef>
                  <a:spcPts val="7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800" b="1">
                  <a:solidFill>
                    <a:srgbClr val="FF9933"/>
                  </a:solidFill>
                  <a:cs typeface="Arabic Transparent" pitchFamily="2" charset="0"/>
                </a:rPr>
                <a:t>صلوات</a:t>
              </a:r>
              <a:endParaRPr lang="en-GB" sz="2800" b="1">
                <a:solidFill>
                  <a:srgbClr val="FF9933"/>
                </a:solidFill>
                <a:cs typeface="Arabic Transparent" pitchFamily="2" charset="0"/>
              </a:endParaRPr>
            </a:p>
          </p:txBody>
        </p:sp>
        <p:sp>
          <p:nvSpPr>
            <p:cNvPr id="34853" name="Rectangle 11"/>
            <p:cNvSpPr>
              <a:spLocks noChangeArrowheads="1"/>
            </p:cNvSpPr>
            <p:nvPr/>
          </p:nvSpPr>
          <p:spPr bwMode="auto">
            <a:xfrm>
              <a:off x="884" y="3294"/>
              <a:ext cx="1260" cy="385"/>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lgn="ct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b="1">
                  <a:solidFill>
                    <a:srgbClr val="FF9933"/>
                  </a:solidFill>
                  <a:cs typeface="Arabic Transparent" pitchFamily="2" charset="0"/>
                </a:rPr>
                <a:t>وصلات</a:t>
              </a:r>
              <a:endParaRPr lang="en-GB" sz="2400" b="1">
                <a:solidFill>
                  <a:srgbClr val="FF9933"/>
                </a:solidFill>
                <a:cs typeface="Arabic Transparent" pitchFamily="2" charset="0"/>
              </a:endParaRPr>
            </a:p>
          </p:txBody>
        </p:sp>
        <p:sp>
          <p:nvSpPr>
            <p:cNvPr id="34854" name="Rectangle 12"/>
            <p:cNvSpPr>
              <a:spLocks noChangeArrowheads="1"/>
            </p:cNvSpPr>
            <p:nvPr/>
          </p:nvSpPr>
          <p:spPr bwMode="auto">
            <a:xfrm>
              <a:off x="2144" y="3679"/>
              <a:ext cx="1260" cy="386"/>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lgn="ctr">
                <a:spcBef>
                  <a:spcPts val="7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800" b="1">
                  <a:solidFill>
                    <a:srgbClr val="FF9933"/>
                  </a:solidFill>
                  <a:cs typeface="Arabic Transparent" pitchFamily="2" charset="0"/>
                </a:rPr>
                <a:t>مساء</a:t>
              </a:r>
              <a:endParaRPr lang="en-GB" sz="2800" b="1">
                <a:solidFill>
                  <a:srgbClr val="FF9933"/>
                </a:solidFill>
                <a:cs typeface="Arabic Transparent" pitchFamily="2" charset="0"/>
              </a:endParaRPr>
            </a:p>
          </p:txBody>
        </p:sp>
        <p:sp>
          <p:nvSpPr>
            <p:cNvPr id="34855" name="Rectangle 13"/>
            <p:cNvSpPr>
              <a:spLocks noChangeArrowheads="1"/>
            </p:cNvSpPr>
            <p:nvPr/>
          </p:nvSpPr>
          <p:spPr bwMode="auto">
            <a:xfrm>
              <a:off x="884" y="3679"/>
              <a:ext cx="1260" cy="386"/>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lgn="ct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b="1">
                  <a:solidFill>
                    <a:srgbClr val="FF9933"/>
                  </a:solidFill>
                  <a:cs typeface="Arabic Transparent" pitchFamily="2" charset="0"/>
                </a:rPr>
                <a:t>أسمى</a:t>
              </a:r>
              <a:endParaRPr lang="en-GB" sz="2400" b="1">
                <a:solidFill>
                  <a:srgbClr val="FF9933"/>
                </a:solidFill>
                <a:cs typeface="Arabic Transparent" pitchFamily="2" charset="0"/>
              </a:endParaRPr>
            </a:p>
          </p:txBody>
        </p:sp>
        <p:sp>
          <p:nvSpPr>
            <p:cNvPr id="34856" name="Line 14"/>
            <p:cNvSpPr>
              <a:spLocks noChangeShapeType="1"/>
            </p:cNvSpPr>
            <p:nvPr/>
          </p:nvSpPr>
          <p:spPr bwMode="auto">
            <a:xfrm>
              <a:off x="2144" y="2523"/>
              <a:ext cx="1" cy="1542"/>
            </a:xfrm>
            <a:prstGeom prst="line">
              <a:avLst/>
            </a:prstGeom>
            <a:noFill/>
            <a:ln w="1260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57" name="Line 15"/>
            <p:cNvSpPr>
              <a:spLocks noChangeShapeType="1"/>
            </p:cNvSpPr>
            <p:nvPr/>
          </p:nvSpPr>
          <p:spPr bwMode="auto">
            <a:xfrm>
              <a:off x="884" y="2909"/>
              <a:ext cx="2520" cy="1"/>
            </a:xfrm>
            <a:prstGeom prst="line">
              <a:avLst/>
            </a:prstGeom>
            <a:noFill/>
            <a:ln w="1260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58" name="Line 16"/>
            <p:cNvSpPr>
              <a:spLocks noChangeShapeType="1"/>
            </p:cNvSpPr>
            <p:nvPr/>
          </p:nvSpPr>
          <p:spPr bwMode="auto">
            <a:xfrm>
              <a:off x="884" y="3294"/>
              <a:ext cx="2520" cy="1"/>
            </a:xfrm>
            <a:prstGeom prst="line">
              <a:avLst/>
            </a:prstGeom>
            <a:noFill/>
            <a:ln w="1260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59" name="Line 17"/>
            <p:cNvSpPr>
              <a:spLocks noChangeShapeType="1"/>
            </p:cNvSpPr>
            <p:nvPr/>
          </p:nvSpPr>
          <p:spPr bwMode="auto">
            <a:xfrm>
              <a:off x="884" y="3679"/>
              <a:ext cx="2520" cy="1"/>
            </a:xfrm>
            <a:prstGeom prst="line">
              <a:avLst/>
            </a:prstGeom>
            <a:noFill/>
            <a:ln w="1260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60" name="Line 18"/>
            <p:cNvSpPr>
              <a:spLocks noChangeShapeType="1"/>
            </p:cNvSpPr>
            <p:nvPr/>
          </p:nvSpPr>
          <p:spPr bwMode="auto">
            <a:xfrm>
              <a:off x="3404" y="2523"/>
              <a:ext cx="1" cy="1542"/>
            </a:xfrm>
            <a:prstGeom prst="line">
              <a:avLst/>
            </a:prstGeom>
            <a:noFill/>
            <a:ln w="2844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61" name="Line 19"/>
            <p:cNvSpPr>
              <a:spLocks noChangeShapeType="1"/>
            </p:cNvSpPr>
            <p:nvPr/>
          </p:nvSpPr>
          <p:spPr bwMode="auto">
            <a:xfrm>
              <a:off x="884" y="2523"/>
              <a:ext cx="1" cy="1542"/>
            </a:xfrm>
            <a:prstGeom prst="line">
              <a:avLst/>
            </a:prstGeom>
            <a:noFill/>
            <a:ln w="2844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62" name="Line 20"/>
            <p:cNvSpPr>
              <a:spLocks noChangeShapeType="1"/>
            </p:cNvSpPr>
            <p:nvPr/>
          </p:nvSpPr>
          <p:spPr bwMode="auto">
            <a:xfrm>
              <a:off x="884" y="2523"/>
              <a:ext cx="2520" cy="1"/>
            </a:xfrm>
            <a:prstGeom prst="line">
              <a:avLst/>
            </a:prstGeom>
            <a:noFill/>
            <a:ln w="2844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63" name="Line 21"/>
            <p:cNvSpPr>
              <a:spLocks noChangeShapeType="1"/>
            </p:cNvSpPr>
            <p:nvPr/>
          </p:nvSpPr>
          <p:spPr bwMode="auto">
            <a:xfrm>
              <a:off x="884" y="4065"/>
              <a:ext cx="2520" cy="1"/>
            </a:xfrm>
            <a:prstGeom prst="line">
              <a:avLst/>
            </a:prstGeom>
            <a:noFill/>
            <a:ln w="2844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grpSp>
      <p:sp>
        <p:nvSpPr>
          <p:cNvPr id="22550" name="AutoShape 22"/>
          <p:cNvSpPr>
            <a:spLocks noChangeArrowheads="1"/>
          </p:cNvSpPr>
          <p:nvPr/>
        </p:nvSpPr>
        <p:spPr bwMode="auto">
          <a:xfrm>
            <a:off x="0" y="260350"/>
            <a:ext cx="9144000" cy="1655763"/>
          </a:xfrm>
          <a:prstGeom prst="ribbon">
            <a:avLst>
              <a:gd name="adj1" fmla="val 87500"/>
              <a:gd name="adj2" fmla="val 50000"/>
            </a:avLst>
          </a:prstGeom>
          <a:ln>
            <a:headEnd/>
            <a:tailEnd/>
          </a:ln>
        </p:spPr>
        <p:style>
          <a:lnRef idx="2">
            <a:schemeClr val="accent5"/>
          </a:lnRef>
          <a:fillRef idx="1">
            <a:schemeClr val="lt1"/>
          </a:fillRef>
          <a:effectRef idx="0">
            <a:schemeClr val="accent5"/>
          </a:effectRef>
          <a:fontRef idx="minor">
            <a:schemeClr val="dk1"/>
          </a:fontRef>
        </p:style>
        <p:txBody>
          <a:bodyPr wrap="none" lIns="90000" tIns="46800" rIns="90000" bIns="46800" anchor="ctr"/>
          <a:lstStyle/>
          <a:p>
            <a:pPr algn="ctr">
              <a:buClr>
                <a:srgbClr val="FFFFFF"/>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dirty="0">
                <a:solidFill>
                  <a:srgbClr val="FFFFFF"/>
                </a:solidFill>
              </a:rPr>
              <a:t> </a:t>
            </a:r>
            <a:r>
              <a:rPr lang="en-GB" sz="6600" b="1" dirty="0">
                <a:solidFill>
                  <a:srgbClr val="FFFFFF"/>
                </a:solidFill>
              </a:rPr>
              <a:t> </a:t>
            </a:r>
            <a:r>
              <a:rPr lang="ar-SA" sz="6600" b="1" dirty="0">
                <a:solidFill>
                  <a:srgbClr val="FF9933"/>
                </a:solidFill>
              </a:rPr>
              <a:t>تدريب إبداعي</a:t>
            </a:r>
            <a:endParaRPr lang="en-GB" sz="6600" b="1" dirty="0">
              <a:solidFill>
                <a:srgbClr val="FF9933"/>
              </a:solidFill>
            </a:endParaRPr>
          </a:p>
        </p:txBody>
      </p:sp>
      <p:sp>
        <p:nvSpPr>
          <p:cNvPr id="22551" name="Rectangle 23"/>
          <p:cNvSpPr>
            <a:spLocks noChangeArrowheads="1"/>
          </p:cNvSpPr>
          <p:nvPr/>
        </p:nvSpPr>
        <p:spPr bwMode="auto">
          <a:xfrm>
            <a:off x="179388" y="2563843"/>
            <a:ext cx="8964612" cy="525401"/>
          </a:xfrm>
          <a:prstGeom prst="rect">
            <a:avLst/>
          </a:prstGeom>
          <a:solidFill>
            <a:srgbClr val="54547E"/>
          </a:solidFill>
          <a:ln w="9360">
            <a:solidFill>
              <a:srgbClr val="FF9933"/>
            </a:solidFill>
            <a:miter lim="800000"/>
            <a:headEnd/>
            <a:tailEnd/>
          </a:ln>
        </p:spPr>
        <p:txBody>
          <a:bodyPr lIns="90000" tIns="46800" rIns="90000" bIns="46800" anchor="ctr">
            <a:spAutoFit/>
          </a:bodyPr>
          <a:lstStyle/>
          <a:p>
            <a:pPr rtl="0">
              <a:spcBef>
                <a:spcPts val="700"/>
              </a:spcBef>
              <a:buClr>
                <a:srgbClr val="666699"/>
              </a:buClr>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800" b="1" dirty="0" smtClean="0">
                <a:solidFill>
                  <a:srgbClr val="FF9933"/>
                </a:solidFill>
                <a:cs typeface="Traditional Arabic" pitchFamily="18" charset="-78"/>
              </a:rPr>
              <a:t>أعيد </a:t>
            </a:r>
            <a:r>
              <a:rPr lang="ar-SA" sz="2800" b="1" dirty="0">
                <a:solidFill>
                  <a:srgbClr val="FF9933"/>
                </a:solidFill>
                <a:cs typeface="Traditional Arabic" pitchFamily="18" charset="-78"/>
              </a:rPr>
              <a:t>ترتيب أحرف كل كلمة من الكلمات التالية بحيث يتم تشكيل كلمات جديدة لها معنى</a:t>
            </a:r>
            <a:endParaRPr lang="en-GB" sz="2800" b="1" dirty="0">
              <a:solidFill>
                <a:srgbClr val="FF9933"/>
              </a:solidFill>
              <a:cs typeface="Traditional Arabic" pitchFamily="18" charset="-78"/>
            </a:endParaRPr>
          </a:p>
        </p:txBody>
      </p:sp>
      <p:grpSp>
        <p:nvGrpSpPr>
          <p:cNvPr id="4" name="Group 24"/>
          <p:cNvGrpSpPr>
            <a:grpSpLocks/>
          </p:cNvGrpSpPr>
          <p:nvPr/>
        </p:nvGrpSpPr>
        <p:grpSpPr bwMode="auto">
          <a:xfrm>
            <a:off x="1403350" y="3357563"/>
            <a:ext cx="7488238" cy="3095625"/>
            <a:chOff x="884" y="2115"/>
            <a:chExt cx="4717" cy="1950"/>
          </a:xfrm>
        </p:grpSpPr>
        <p:sp>
          <p:nvSpPr>
            <p:cNvPr id="34824" name="Rectangle 25"/>
            <p:cNvSpPr>
              <a:spLocks noChangeArrowheads="1"/>
            </p:cNvSpPr>
            <p:nvPr/>
          </p:nvSpPr>
          <p:spPr bwMode="auto">
            <a:xfrm>
              <a:off x="4445" y="2115"/>
              <a:ext cx="1157" cy="408"/>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b="1">
                  <a:solidFill>
                    <a:srgbClr val="FF9933"/>
                  </a:solidFill>
                  <a:latin typeface="Times New Roman" pitchFamily="18" charset="0"/>
                  <a:cs typeface="Arabic Transparent" pitchFamily="2" charset="0"/>
                </a:rPr>
                <a:t>الكلمة</a:t>
              </a:r>
              <a:r>
                <a:rPr lang="en-GB" sz="2400" b="1">
                  <a:solidFill>
                    <a:srgbClr val="FF9933"/>
                  </a:solidFill>
                  <a:latin typeface="Times New Roman" pitchFamily="18" charset="0"/>
                  <a:cs typeface="Arabic Transparent" pitchFamily="2" charset="0"/>
                </a:rPr>
                <a:t> </a:t>
              </a:r>
            </a:p>
          </p:txBody>
        </p:sp>
        <p:sp>
          <p:nvSpPr>
            <p:cNvPr id="34825" name="Rectangle 26"/>
            <p:cNvSpPr>
              <a:spLocks noChangeArrowheads="1"/>
            </p:cNvSpPr>
            <p:nvPr/>
          </p:nvSpPr>
          <p:spPr bwMode="auto">
            <a:xfrm>
              <a:off x="3397" y="2115"/>
              <a:ext cx="1048" cy="408"/>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b="1">
                  <a:solidFill>
                    <a:srgbClr val="FF9933"/>
                  </a:solidFill>
                  <a:latin typeface="Times New Roman" pitchFamily="18" charset="0"/>
                  <a:cs typeface="Arabic Transparent" pitchFamily="2" charset="0"/>
                </a:rPr>
                <a:t>حروفها</a:t>
              </a:r>
              <a:r>
                <a:rPr lang="en-GB" sz="2400" b="1">
                  <a:solidFill>
                    <a:srgbClr val="FF9933"/>
                  </a:solidFill>
                  <a:latin typeface="Times New Roman" pitchFamily="18" charset="0"/>
                  <a:cs typeface="Arabic Transparent" pitchFamily="2" charset="0"/>
                </a:rPr>
                <a:t> </a:t>
              </a:r>
            </a:p>
          </p:txBody>
        </p:sp>
        <p:sp>
          <p:nvSpPr>
            <p:cNvPr id="34826" name="Rectangle 27"/>
            <p:cNvSpPr>
              <a:spLocks noChangeArrowheads="1"/>
            </p:cNvSpPr>
            <p:nvPr/>
          </p:nvSpPr>
          <p:spPr bwMode="auto">
            <a:xfrm>
              <a:off x="2154" y="2115"/>
              <a:ext cx="1243" cy="408"/>
            </a:xfrm>
            <a:prstGeom prst="rect">
              <a:avLst/>
            </a:prstGeom>
            <a:solidFill>
              <a:srgbClr val="666699"/>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a:solidFill>
                    <a:srgbClr val="FFFFFF"/>
                  </a:solidFill>
                </a:rPr>
                <a:t>الكلمة الجديدة</a:t>
              </a:r>
              <a:endParaRPr lang="en-GB" sz="2400">
                <a:solidFill>
                  <a:srgbClr val="FFFFFF"/>
                </a:solidFill>
              </a:endParaRPr>
            </a:p>
          </p:txBody>
        </p:sp>
        <p:sp>
          <p:nvSpPr>
            <p:cNvPr id="34827" name="Rectangle 28"/>
            <p:cNvSpPr>
              <a:spLocks noChangeArrowheads="1"/>
            </p:cNvSpPr>
            <p:nvPr/>
          </p:nvSpPr>
          <p:spPr bwMode="auto">
            <a:xfrm>
              <a:off x="884" y="2115"/>
              <a:ext cx="1270" cy="408"/>
            </a:xfrm>
            <a:prstGeom prst="rect">
              <a:avLst/>
            </a:prstGeom>
            <a:solidFill>
              <a:srgbClr val="666699"/>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a:solidFill>
                    <a:srgbClr val="FFFFFF"/>
                  </a:solidFill>
                </a:rPr>
                <a:t>الكلمة الجديدة</a:t>
              </a:r>
              <a:endParaRPr lang="en-GB" sz="2400">
                <a:solidFill>
                  <a:srgbClr val="FFFFFF"/>
                </a:solidFill>
              </a:endParaRPr>
            </a:p>
          </p:txBody>
        </p:sp>
        <p:sp>
          <p:nvSpPr>
            <p:cNvPr id="34828" name="Rectangle 29"/>
            <p:cNvSpPr>
              <a:spLocks noChangeArrowheads="1"/>
            </p:cNvSpPr>
            <p:nvPr/>
          </p:nvSpPr>
          <p:spPr bwMode="auto">
            <a:xfrm>
              <a:off x="4445" y="2523"/>
              <a:ext cx="1157" cy="391"/>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b="1">
                  <a:solidFill>
                    <a:srgbClr val="FF9933"/>
                  </a:solidFill>
                  <a:cs typeface="Arabic Transparent" pitchFamily="2" charset="0"/>
                </a:rPr>
                <a:t>مهارات</a:t>
              </a:r>
              <a:endParaRPr lang="en-GB" sz="2400" b="1">
                <a:solidFill>
                  <a:srgbClr val="FF9933"/>
                </a:solidFill>
                <a:cs typeface="Arabic Transparent" pitchFamily="2" charset="0"/>
              </a:endParaRPr>
            </a:p>
          </p:txBody>
        </p:sp>
        <p:sp>
          <p:nvSpPr>
            <p:cNvPr id="34829" name="Rectangle 30"/>
            <p:cNvSpPr>
              <a:spLocks noChangeArrowheads="1"/>
            </p:cNvSpPr>
            <p:nvPr/>
          </p:nvSpPr>
          <p:spPr bwMode="auto">
            <a:xfrm>
              <a:off x="3397" y="2523"/>
              <a:ext cx="1048" cy="391"/>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b="1">
                  <a:solidFill>
                    <a:srgbClr val="FF9933"/>
                  </a:solidFill>
                  <a:cs typeface="Arabic Transparent" pitchFamily="2" charset="0"/>
                </a:rPr>
                <a:t>م ه ا ر ا ت</a:t>
              </a:r>
              <a:endParaRPr lang="en-GB" sz="2400" b="1">
                <a:solidFill>
                  <a:srgbClr val="FF9933"/>
                </a:solidFill>
                <a:cs typeface="Arabic Transparent" pitchFamily="2" charset="0"/>
              </a:endParaRPr>
            </a:p>
          </p:txBody>
        </p:sp>
        <p:sp>
          <p:nvSpPr>
            <p:cNvPr id="34830" name="Rectangle 31"/>
            <p:cNvSpPr>
              <a:spLocks noChangeArrowheads="1"/>
            </p:cNvSpPr>
            <p:nvPr/>
          </p:nvSpPr>
          <p:spPr bwMode="auto">
            <a:xfrm>
              <a:off x="884" y="2523"/>
              <a:ext cx="2513" cy="15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34831" name="Rectangle 32"/>
            <p:cNvSpPr>
              <a:spLocks noChangeArrowheads="1"/>
            </p:cNvSpPr>
            <p:nvPr/>
          </p:nvSpPr>
          <p:spPr bwMode="auto">
            <a:xfrm>
              <a:off x="4445" y="2914"/>
              <a:ext cx="1157" cy="388"/>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b="1">
                  <a:solidFill>
                    <a:srgbClr val="FF9933"/>
                  </a:solidFill>
                  <a:cs typeface="Arabic Transparent" pitchFamily="2" charset="0"/>
                </a:rPr>
                <a:t>تدريب</a:t>
              </a:r>
              <a:endParaRPr lang="en-GB" sz="2400" b="1">
                <a:solidFill>
                  <a:srgbClr val="FF9933"/>
                </a:solidFill>
                <a:cs typeface="Arabic Transparent" pitchFamily="2" charset="0"/>
              </a:endParaRPr>
            </a:p>
          </p:txBody>
        </p:sp>
        <p:sp>
          <p:nvSpPr>
            <p:cNvPr id="34832" name="Rectangle 33"/>
            <p:cNvSpPr>
              <a:spLocks noChangeArrowheads="1"/>
            </p:cNvSpPr>
            <p:nvPr/>
          </p:nvSpPr>
          <p:spPr bwMode="auto">
            <a:xfrm>
              <a:off x="3397" y="2914"/>
              <a:ext cx="1048" cy="388"/>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b="1">
                  <a:solidFill>
                    <a:srgbClr val="FF9933"/>
                  </a:solidFill>
                  <a:cs typeface="Arabic Transparent" pitchFamily="2" charset="0"/>
                </a:rPr>
                <a:t>ت د ر ي ب</a:t>
              </a:r>
              <a:endParaRPr lang="en-GB" sz="2400" b="1">
                <a:solidFill>
                  <a:srgbClr val="FF9933"/>
                </a:solidFill>
                <a:cs typeface="Arabic Transparent" pitchFamily="2" charset="0"/>
              </a:endParaRPr>
            </a:p>
          </p:txBody>
        </p:sp>
        <p:sp>
          <p:nvSpPr>
            <p:cNvPr id="34833" name="Rectangle 34"/>
            <p:cNvSpPr>
              <a:spLocks noChangeArrowheads="1"/>
            </p:cNvSpPr>
            <p:nvPr/>
          </p:nvSpPr>
          <p:spPr bwMode="auto">
            <a:xfrm>
              <a:off x="4445" y="3302"/>
              <a:ext cx="1157" cy="391"/>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b="1">
                  <a:solidFill>
                    <a:srgbClr val="FF9933"/>
                  </a:solidFill>
                  <a:latin typeface="Times New Roman" pitchFamily="18" charset="0"/>
                  <a:cs typeface="Arabic Transparent" pitchFamily="2" charset="0"/>
                </a:rPr>
                <a:t>تواصل</a:t>
              </a:r>
              <a:endParaRPr lang="en-GB" sz="2400" b="1">
                <a:solidFill>
                  <a:srgbClr val="FF9933"/>
                </a:solidFill>
                <a:latin typeface="Times New Roman" pitchFamily="18" charset="0"/>
                <a:cs typeface="Arabic Transparent" pitchFamily="2" charset="0"/>
              </a:endParaRPr>
            </a:p>
          </p:txBody>
        </p:sp>
        <p:sp>
          <p:nvSpPr>
            <p:cNvPr id="34834" name="Rectangle 35"/>
            <p:cNvSpPr>
              <a:spLocks noChangeArrowheads="1"/>
            </p:cNvSpPr>
            <p:nvPr/>
          </p:nvSpPr>
          <p:spPr bwMode="auto">
            <a:xfrm>
              <a:off x="3397" y="3302"/>
              <a:ext cx="1048" cy="391"/>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b="1">
                  <a:solidFill>
                    <a:srgbClr val="FF9933"/>
                  </a:solidFill>
                  <a:latin typeface="Times New Roman" pitchFamily="18" charset="0"/>
                  <a:cs typeface="Arabic Transparent" pitchFamily="2" charset="0"/>
                </a:rPr>
                <a:t>ت و ا ص ل</a:t>
              </a:r>
              <a:endParaRPr lang="en-GB" sz="2400" b="1">
                <a:solidFill>
                  <a:srgbClr val="FF9933"/>
                </a:solidFill>
                <a:latin typeface="Times New Roman" pitchFamily="18" charset="0"/>
                <a:cs typeface="Arabic Transparent" pitchFamily="2" charset="0"/>
              </a:endParaRPr>
            </a:p>
          </p:txBody>
        </p:sp>
        <p:sp>
          <p:nvSpPr>
            <p:cNvPr id="34835" name="Rectangle 36"/>
            <p:cNvSpPr>
              <a:spLocks noChangeArrowheads="1"/>
            </p:cNvSpPr>
            <p:nvPr/>
          </p:nvSpPr>
          <p:spPr bwMode="auto">
            <a:xfrm>
              <a:off x="4445" y="3693"/>
              <a:ext cx="1157" cy="373"/>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b="1">
                  <a:solidFill>
                    <a:srgbClr val="FF9933"/>
                  </a:solidFill>
                  <a:latin typeface="Times New Roman" pitchFamily="18" charset="0"/>
                  <a:cs typeface="Arabic Transparent" pitchFamily="2" charset="0"/>
                </a:rPr>
                <a:t>سماء</a:t>
              </a:r>
              <a:endParaRPr lang="en-GB" sz="2400" b="1">
                <a:solidFill>
                  <a:srgbClr val="FF9933"/>
                </a:solidFill>
                <a:latin typeface="Times New Roman" pitchFamily="18" charset="0"/>
                <a:cs typeface="Arabic Transparent" pitchFamily="2" charset="0"/>
              </a:endParaRPr>
            </a:p>
          </p:txBody>
        </p:sp>
        <p:sp>
          <p:nvSpPr>
            <p:cNvPr id="34836" name="Rectangle 37"/>
            <p:cNvSpPr>
              <a:spLocks noChangeArrowheads="1"/>
            </p:cNvSpPr>
            <p:nvPr/>
          </p:nvSpPr>
          <p:spPr bwMode="auto">
            <a:xfrm>
              <a:off x="3397" y="3693"/>
              <a:ext cx="1048" cy="373"/>
            </a:xfrm>
            <a:prstGeom prst="rect">
              <a:avLst/>
            </a:prstGeom>
            <a:solidFill>
              <a:srgbClr val="54547E"/>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spcBef>
                  <a:spcPts val="600"/>
                </a:spcBef>
                <a:buClr>
                  <a:srgbClr val="8CB0A2"/>
                </a:buClr>
                <a:buSzPct val="90000"/>
                <a:buFont typeface="Wingding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SA" sz="2400" b="1">
                  <a:solidFill>
                    <a:srgbClr val="FF9933"/>
                  </a:solidFill>
                  <a:latin typeface="Times New Roman" pitchFamily="18" charset="0"/>
                  <a:cs typeface="Arabic Transparent" pitchFamily="2" charset="0"/>
                </a:rPr>
                <a:t>س م ا ء</a:t>
              </a:r>
              <a:endParaRPr lang="en-GB" sz="2400" b="1">
                <a:solidFill>
                  <a:srgbClr val="FF9933"/>
                </a:solidFill>
                <a:latin typeface="Times New Roman" pitchFamily="18" charset="0"/>
                <a:cs typeface="Arabic Transparent" pitchFamily="2" charset="0"/>
              </a:endParaRPr>
            </a:p>
          </p:txBody>
        </p:sp>
        <p:sp>
          <p:nvSpPr>
            <p:cNvPr id="34837" name="Line 38"/>
            <p:cNvSpPr>
              <a:spLocks noChangeShapeType="1"/>
            </p:cNvSpPr>
            <p:nvPr/>
          </p:nvSpPr>
          <p:spPr bwMode="auto">
            <a:xfrm>
              <a:off x="4445" y="2115"/>
              <a:ext cx="1" cy="1951"/>
            </a:xfrm>
            <a:prstGeom prst="line">
              <a:avLst/>
            </a:prstGeom>
            <a:noFill/>
            <a:ln w="1260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38" name="Line 39"/>
            <p:cNvSpPr>
              <a:spLocks noChangeShapeType="1"/>
            </p:cNvSpPr>
            <p:nvPr/>
          </p:nvSpPr>
          <p:spPr bwMode="auto">
            <a:xfrm>
              <a:off x="3397" y="2115"/>
              <a:ext cx="1" cy="1951"/>
            </a:xfrm>
            <a:prstGeom prst="line">
              <a:avLst/>
            </a:prstGeom>
            <a:noFill/>
            <a:ln w="1260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39" name="Line 40"/>
            <p:cNvSpPr>
              <a:spLocks noChangeShapeType="1"/>
            </p:cNvSpPr>
            <p:nvPr/>
          </p:nvSpPr>
          <p:spPr bwMode="auto">
            <a:xfrm>
              <a:off x="2154" y="2115"/>
              <a:ext cx="1" cy="408"/>
            </a:xfrm>
            <a:prstGeom prst="line">
              <a:avLst/>
            </a:prstGeom>
            <a:noFill/>
            <a:ln w="1260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40" name="Line 41"/>
            <p:cNvSpPr>
              <a:spLocks noChangeShapeType="1"/>
            </p:cNvSpPr>
            <p:nvPr/>
          </p:nvSpPr>
          <p:spPr bwMode="auto">
            <a:xfrm>
              <a:off x="884" y="2523"/>
              <a:ext cx="4718" cy="1"/>
            </a:xfrm>
            <a:prstGeom prst="line">
              <a:avLst/>
            </a:prstGeom>
            <a:noFill/>
            <a:ln w="1260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41" name="Line 42"/>
            <p:cNvSpPr>
              <a:spLocks noChangeShapeType="1"/>
            </p:cNvSpPr>
            <p:nvPr/>
          </p:nvSpPr>
          <p:spPr bwMode="auto">
            <a:xfrm>
              <a:off x="3397" y="2914"/>
              <a:ext cx="2205" cy="1"/>
            </a:xfrm>
            <a:prstGeom prst="line">
              <a:avLst/>
            </a:prstGeom>
            <a:noFill/>
            <a:ln w="1260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42" name="Line 43"/>
            <p:cNvSpPr>
              <a:spLocks noChangeShapeType="1"/>
            </p:cNvSpPr>
            <p:nvPr/>
          </p:nvSpPr>
          <p:spPr bwMode="auto">
            <a:xfrm>
              <a:off x="3397" y="3302"/>
              <a:ext cx="2205" cy="1"/>
            </a:xfrm>
            <a:prstGeom prst="line">
              <a:avLst/>
            </a:prstGeom>
            <a:noFill/>
            <a:ln w="1260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43" name="Line 44"/>
            <p:cNvSpPr>
              <a:spLocks noChangeShapeType="1"/>
            </p:cNvSpPr>
            <p:nvPr/>
          </p:nvSpPr>
          <p:spPr bwMode="auto">
            <a:xfrm>
              <a:off x="3397" y="3693"/>
              <a:ext cx="2205" cy="1"/>
            </a:xfrm>
            <a:prstGeom prst="line">
              <a:avLst/>
            </a:prstGeom>
            <a:noFill/>
            <a:ln w="1260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44" name="Line 45"/>
            <p:cNvSpPr>
              <a:spLocks noChangeShapeType="1"/>
            </p:cNvSpPr>
            <p:nvPr/>
          </p:nvSpPr>
          <p:spPr bwMode="auto">
            <a:xfrm>
              <a:off x="5602" y="2115"/>
              <a:ext cx="1" cy="1951"/>
            </a:xfrm>
            <a:prstGeom prst="line">
              <a:avLst/>
            </a:prstGeom>
            <a:noFill/>
            <a:ln w="2844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45" name="Line 46"/>
            <p:cNvSpPr>
              <a:spLocks noChangeShapeType="1"/>
            </p:cNvSpPr>
            <p:nvPr/>
          </p:nvSpPr>
          <p:spPr bwMode="auto">
            <a:xfrm>
              <a:off x="884" y="2115"/>
              <a:ext cx="1" cy="1951"/>
            </a:xfrm>
            <a:prstGeom prst="line">
              <a:avLst/>
            </a:prstGeom>
            <a:noFill/>
            <a:ln w="2844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46" name="Line 47"/>
            <p:cNvSpPr>
              <a:spLocks noChangeShapeType="1"/>
            </p:cNvSpPr>
            <p:nvPr/>
          </p:nvSpPr>
          <p:spPr bwMode="auto">
            <a:xfrm>
              <a:off x="884" y="2115"/>
              <a:ext cx="4718" cy="1"/>
            </a:xfrm>
            <a:prstGeom prst="line">
              <a:avLst/>
            </a:prstGeom>
            <a:noFill/>
            <a:ln w="2844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sp>
          <p:nvSpPr>
            <p:cNvPr id="34847" name="Line 48"/>
            <p:cNvSpPr>
              <a:spLocks noChangeShapeType="1"/>
            </p:cNvSpPr>
            <p:nvPr/>
          </p:nvSpPr>
          <p:spPr bwMode="auto">
            <a:xfrm>
              <a:off x="884" y="4066"/>
              <a:ext cx="4718" cy="1"/>
            </a:xfrm>
            <a:prstGeom prst="line">
              <a:avLst/>
            </a:prstGeom>
            <a:noFill/>
            <a:ln w="28440">
              <a:solidFill>
                <a:srgbClr val="FFFFFF"/>
              </a:solidFill>
              <a:miter lim="800000"/>
              <a:headEnd/>
              <a:tailEnd/>
            </a:ln>
            <a:extLst>
              <a:ext uri="{909E8E84-426E-40DD-AFC4-6F175D3DCCD1}">
                <a14:hiddenFill xmlns:a14="http://schemas.microsoft.com/office/drawing/2010/main" xmlns="">
                  <a:noFill/>
                </a14:hiddenFill>
              </a:ext>
            </a:extLst>
          </p:spPr>
          <p:txBody>
            <a:bodyPr/>
            <a:lstStyle/>
            <a:p>
              <a:endParaRPr lang="ar-EG"/>
            </a:p>
          </p:txBody>
        </p:sp>
      </p:grpSp>
    </p:spTree>
    <p:extLst>
      <p:ext uri="{BB962C8B-B14F-4D97-AF65-F5344CB8AC3E}">
        <p14:creationId xmlns:p14="http://schemas.microsoft.com/office/powerpoint/2010/main" xmlns="" val="2900719193"/>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225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4" presetClass="entr" presetSubtype="10" fill="hold" nodeType="clickEffect">
                                  <p:stCondLst>
                                    <p:cond delay="0"/>
                                  </p:stCondLst>
                                  <p:childTnLst>
                                    <p:set>
                                      <p:cBhvr additive="repl">
                                        <p:cTn id="10" dur="1" fill="hold">
                                          <p:stCondLst>
                                            <p:cond delay="0"/>
                                          </p:stCondLst>
                                        </p:cTn>
                                        <p:tgtEl>
                                          <p:spTgt spid="22551"/>
                                        </p:tgtEl>
                                        <p:attrNameLst>
                                          <p:attrName>style.visibility</p:attrName>
                                        </p:attrNameLst>
                                      </p:cBhvr>
                                      <p:to>
                                        <p:strVal val="visible"/>
                                      </p:to>
                                    </p:set>
                                    <p:animEffect transition="in" filter="randombar(horizontal)">
                                      <p:cBhvr additive="repl">
                                        <p:cTn id="11" dur="500"/>
                                        <p:tgtEl>
                                          <p:spTgt spid="2255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1" presetClass="entr" presetSubtype="4" fill="hold" nodeType="clickEffect">
                                  <p:stCondLst>
                                    <p:cond delay="0"/>
                                  </p:stCondLst>
                                  <p:childTnLst>
                                    <p:set>
                                      <p:cBhvr additive="repl">
                                        <p:cTn id="15" dur="1" fill="hold">
                                          <p:stCondLst>
                                            <p:cond delay="0"/>
                                          </p:stCondLst>
                                        </p:cTn>
                                        <p:tgtEl>
                                          <p:spTgt spid="2"/>
                                        </p:tgtEl>
                                        <p:attrNameLst>
                                          <p:attrName>style.visibility</p:attrName>
                                        </p:attrNameLst>
                                      </p:cBhvr>
                                      <p:to>
                                        <p:strVal val="visible"/>
                                      </p:to>
                                    </p:set>
                                    <p:animEffect transition="in" filter="wheel(4)">
                                      <p:cBhvr additive="repl">
                                        <p:cTn id="16" dur="500"/>
                                        <p:tgtEl>
                                          <p:spTgt spid="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fill="hold" nodeType="clickEffect">
                                  <p:stCondLst>
                                    <p:cond delay="0"/>
                                  </p:stCondLst>
                                  <p:childTnLst>
                                    <p:set>
                                      <p:cBhvr additive="repl">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fill="hold" nodeType="clickEffect">
                                  <p:stCondLst>
                                    <p:cond delay="0"/>
                                  </p:stCondLst>
                                  <p:childTnLst>
                                    <p:set>
                                      <p:cBhvr additive="repl">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990600" y="2514600"/>
            <a:ext cx="6858000" cy="2123658"/>
          </a:xfrm>
          <a:prstGeom prst="rect">
            <a:avLst/>
          </a:prstGeom>
          <a:noFill/>
        </p:spPr>
        <p:txBody>
          <a:bodyPr wrap="square" rtlCol="1">
            <a:spAutoFit/>
          </a:bodyPr>
          <a:lstStyle/>
          <a:p>
            <a:pPr algn="ctr" rtl="1"/>
            <a:r>
              <a:rPr lang="ar-EG" sz="6600" b="1" smtClean="0">
                <a:cs typeface="PT Bold Stars" pitchFamily="2" charset="-78"/>
              </a:rPr>
              <a:t>نلقاكم فى دورات اخرى</a:t>
            </a:r>
            <a:endParaRPr lang="ar-EG" sz="6600" b="1" dirty="0">
              <a:cs typeface="PT Bold Stars" pitchFamily="2" charset="-78"/>
            </a:endParaRPr>
          </a:p>
        </p:txBody>
      </p:sp>
    </p:spTree>
    <p:extLst>
      <p:ext uri="{BB962C8B-B14F-4D97-AF65-F5344CB8AC3E}">
        <p14:creationId xmlns:p14="http://schemas.microsoft.com/office/powerpoint/2010/main" xmlns="" val="134782251"/>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funstatic.com/static/wallpaper/1280x1024/hd-wallpapers-blue-abstract-ppt-1280x1024-wallpap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2743200" y="304800"/>
            <a:ext cx="3657600" cy="12954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600" b="1" dirty="0">
                <a:latin typeface="Sakkal Majalla" pitchFamily="2" charset="-78"/>
                <a:cs typeface="Sakkal Majalla" pitchFamily="2" charset="-78"/>
              </a:rPr>
              <a:t>الاستبصار</a:t>
            </a:r>
          </a:p>
        </p:txBody>
      </p:sp>
      <p:sp>
        <p:nvSpPr>
          <p:cNvPr id="3" name="Rectangle 2"/>
          <p:cNvSpPr/>
          <p:nvPr/>
        </p:nvSpPr>
        <p:spPr>
          <a:xfrm>
            <a:off x="4800600" y="1905000"/>
            <a:ext cx="4038600" cy="4419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400" b="1" dirty="0" smtClean="0"/>
              <a:t>و </a:t>
            </a:r>
            <a:r>
              <a:rPr lang="ar-EG" sz="2400" b="1" dirty="0"/>
              <a:t>هو القدرة على رؤية أحداث أو أشياء أو أشخاص ، ليس بواسطة العين العادية ، </a:t>
            </a:r>
            <a:r>
              <a:rPr lang="ar-EG" sz="2400" b="1" dirty="0" smtClean="0"/>
              <a:t>إنما </a:t>
            </a:r>
            <a:r>
              <a:rPr lang="ar-EG" sz="2400" b="1" dirty="0"/>
              <a:t>بحاسة داخلية يشار إليها ب"العين الثالثة" . هذه القدرة ليس لها مسافة محدّدة تلتزم </a:t>
            </a:r>
            <a:r>
              <a:rPr lang="ar-EG" sz="2400" b="1" dirty="0" smtClean="0"/>
              <a:t>بها </a:t>
            </a:r>
            <a:r>
              <a:rPr lang="ar-EG" sz="2400" b="1" dirty="0"/>
              <a:t>، فيمكن أن تتجلى برؤية شخص أو حادثة في غرفة مجاورة ، أو رؤية شخص </a:t>
            </a:r>
            <a:r>
              <a:rPr lang="ar-EG" sz="2400" b="1" dirty="0" smtClean="0"/>
              <a:t>أو </a:t>
            </a:r>
            <a:r>
              <a:rPr lang="ar-EG" sz="2400" b="1" dirty="0"/>
              <a:t>حادثة على بعد آلاف الكيلومترات ، لكن في كلا الحالتين ، هي عملية رؤيا خارجة عن مجال النظر العادي</a:t>
            </a:r>
            <a:r>
              <a:rPr lang="en-US" sz="2400" b="1" dirty="0"/>
              <a:t> </a:t>
            </a:r>
            <a:endParaRPr lang="en-US" sz="2400" dirty="0"/>
          </a:p>
        </p:txBody>
      </p:sp>
      <p:pic>
        <p:nvPicPr>
          <p:cNvPr id="82946" name="Picture 2" descr="http://www.hamsatq.com/kleeja/uploads/137251555191471.jpg"/>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xmlns="" val="0"/>
              </a:ext>
            </a:extLst>
          </a:blip>
          <a:srcRect/>
          <a:stretch>
            <a:fillRect/>
          </a:stretch>
        </p:blipFill>
        <p:spPr bwMode="auto">
          <a:xfrm>
            <a:off x="533400" y="1905000"/>
            <a:ext cx="3810000" cy="441960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31682800"/>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324</TotalTime>
  <Words>2095</Words>
  <Application>Microsoft Office PowerPoint</Application>
  <PresentationFormat>On-screen Show (4:3)</PresentationFormat>
  <Paragraphs>369</Paragraphs>
  <Slides>87</Slides>
  <Notes>1</Notes>
  <HiddenSlides>0</HiddenSlides>
  <MMClips>0</MMClips>
  <ScaleCrop>false</ScaleCrop>
  <HeadingPairs>
    <vt:vector size="4" baseType="variant">
      <vt:variant>
        <vt:lpstr>Theme</vt:lpstr>
      </vt:variant>
      <vt:variant>
        <vt:i4>1</vt:i4>
      </vt:variant>
      <vt:variant>
        <vt:lpstr>Slide Titles</vt:lpstr>
      </vt:variant>
      <vt:variant>
        <vt:i4>87</vt:i4>
      </vt:variant>
    </vt:vector>
  </HeadingPairs>
  <TitlesOfParts>
    <vt:vector size="88"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تمارين فصي الدماغ :التمرين الثاني</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SONY</cp:lastModifiedBy>
  <cp:revision>158</cp:revision>
  <dcterms:created xsi:type="dcterms:W3CDTF">2006-08-16T00:00:00Z</dcterms:created>
  <dcterms:modified xsi:type="dcterms:W3CDTF">2013-12-04T21:12:18Z</dcterms:modified>
</cp:coreProperties>
</file>