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325" r:id="rId3"/>
    <p:sldId id="349" r:id="rId4"/>
    <p:sldId id="294" r:id="rId5"/>
    <p:sldId id="296" r:id="rId6"/>
    <p:sldId id="298" r:id="rId7"/>
    <p:sldId id="336" r:id="rId8"/>
    <p:sldId id="337" r:id="rId9"/>
    <p:sldId id="299" r:id="rId10"/>
    <p:sldId id="343" r:id="rId11"/>
    <p:sldId id="318" r:id="rId12"/>
    <p:sldId id="344" r:id="rId13"/>
    <p:sldId id="323" r:id="rId14"/>
    <p:sldId id="345" r:id="rId15"/>
    <p:sldId id="331" r:id="rId16"/>
    <p:sldId id="341" r:id="rId17"/>
    <p:sldId id="334" r:id="rId18"/>
    <p:sldId id="340" r:id="rId19"/>
    <p:sldId id="338" r:id="rId20"/>
    <p:sldId id="339" r:id="rId21"/>
    <p:sldId id="34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EE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31" autoAdjust="0"/>
    <p:restoredTop sz="94660"/>
  </p:normalViewPr>
  <p:slideViewPr>
    <p:cSldViewPr snapToGrid="0">
      <p:cViewPr varScale="1">
        <p:scale>
          <a:sx n="74" d="100"/>
          <a:sy n="74" d="100"/>
        </p:scale>
        <p:origin x="64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DF867A2C-93C7-458C-8EDB-94CB365715D2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95E7EEB7-7186-499B-A38B-1AAFFAA2C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559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BH" dirty="0"/>
              <a:t>توظيف الرؤوس المرقمة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265ED-1274-48D1-8F94-10DD890EDB0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2098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BH" dirty="0"/>
              <a:t>توظيف الرؤوس المرقمة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265ED-1274-48D1-8F94-10DD890EDB08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4606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BH" dirty="0"/>
              <a:t>توظيف الرؤوس المرقمة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265ED-1274-48D1-8F94-10DD890EDB08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4606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BH" dirty="0"/>
              <a:t>توظيف الرؤوس المرقمة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265ED-1274-48D1-8F94-10DD890EDB08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460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BH" dirty="0"/>
              <a:t>توظيف الرؤوس المرقمة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265ED-1274-48D1-8F94-10DD890EDB0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209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BH" dirty="0"/>
              <a:t>توظيف الرؤوس المرقمة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265ED-1274-48D1-8F94-10DD890EDB0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209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BH" dirty="0"/>
              <a:t>توظيف الرؤوس المرقمة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265ED-1274-48D1-8F94-10DD890EDB0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209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BH" dirty="0"/>
              <a:t>توظيف الرؤوس المرقمة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265ED-1274-48D1-8F94-10DD890EDB0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277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BH" dirty="0"/>
              <a:t>توظيف الرؤوس المرقمة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265ED-1274-48D1-8F94-10DD890EDB08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2771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BH" dirty="0"/>
              <a:t>توظيف الرؤوس المرقمة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265ED-1274-48D1-8F94-10DD890EDB08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2771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BH" dirty="0"/>
              <a:t>توظيف الرؤوس المرقمة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265ED-1274-48D1-8F94-10DD890EDB08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2771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BH" dirty="0"/>
              <a:t>توظيف الرؤوس المرقمة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265ED-1274-48D1-8F94-10DD890EDB08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460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196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833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95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3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985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887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739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588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46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465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861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401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910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514600" y="306445"/>
            <a:ext cx="7162800" cy="1182210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="" xmlns:a16="http://schemas.microsoft.com/office/drawing/2014/main" id="{C92AB2D9-8460-49FE-A3B3-E886CB62FA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0464" y="3655211"/>
            <a:ext cx="7766936" cy="1577340"/>
          </a:xfrm>
        </p:spPr>
        <p:txBody>
          <a:bodyPr>
            <a:normAutofit fontScale="90000"/>
          </a:bodyPr>
          <a:lstStyle/>
          <a:p>
            <a:r>
              <a:rPr lang="ar-BH" sz="4800" b="1" dirty="0">
                <a:solidFill>
                  <a:srgbClr val="FF0000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حَدِيثٌ شَرِيفٌ </a:t>
            </a:r>
            <a:br>
              <a:rPr lang="ar-BH" sz="4800" b="1" dirty="0">
                <a:solidFill>
                  <a:srgbClr val="FF0000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</a:br>
            <a:r>
              <a:rPr lang="ar-BH" sz="4800" b="1" dirty="0">
                <a:solidFill>
                  <a:srgbClr val="FF0000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اِسْقِ حَدِيقَةَ فُلانٍ</a:t>
            </a:r>
            <a:r>
              <a:rPr lang="ar-JO" sz="4800" b="1" dirty="0">
                <a:solidFill>
                  <a:srgbClr val="FF0000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/>
            </a:r>
            <a:br>
              <a:rPr lang="ar-JO" sz="4800" b="1" dirty="0">
                <a:solidFill>
                  <a:srgbClr val="FF0000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</a:br>
            <a:endParaRPr lang="ar-BH" sz="4800" b="1" dirty="0">
              <a:solidFill>
                <a:srgbClr val="FF0000"/>
              </a:solidFill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7" name="Subtitle 4">
            <a:extLst>
              <a:ext uri="{FF2B5EF4-FFF2-40B4-BE49-F238E27FC236}">
                <a16:creationId xmlns="" xmlns:a16="http://schemas.microsoft.com/office/drawing/2014/main" id="{48024BBA-7773-4B10-B6BC-A451E95D5C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98564" y="5232551"/>
            <a:ext cx="6990735" cy="2080259"/>
          </a:xfrm>
        </p:spPr>
        <p:txBody>
          <a:bodyPr>
            <a:normAutofit/>
          </a:bodyPr>
          <a:lstStyle/>
          <a:p>
            <a:pPr algn="ctr" rtl="1"/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الص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الرّابع الابتدائي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endParaRPr lang="ar-BH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="" xmlns:a16="http://schemas.microsoft.com/office/drawing/2014/main" id="{5BA305D1-C304-46EB-B4B1-426C2825E1C4}"/>
              </a:ext>
            </a:extLst>
          </p:cNvPr>
          <p:cNvSpPr txBox="1"/>
          <p:nvPr/>
        </p:nvSpPr>
        <p:spPr>
          <a:xfrm>
            <a:off x="1022014" y="1911372"/>
            <a:ext cx="10358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6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درس</a:t>
            </a:r>
            <a:r>
              <a:rPr lang="ar-JO" sz="36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ٌ</a:t>
            </a:r>
            <a:r>
              <a:rPr lang="ar-BH" sz="36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في ماد</a:t>
            </a:r>
            <a:r>
              <a:rPr lang="ar-SA" sz="36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BH" sz="36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JO" sz="36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36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الل</a:t>
            </a:r>
            <a:r>
              <a:rPr lang="ar-SA" sz="36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JO" sz="36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BH" sz="36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غ</a:t>
            </a:r>
            <a:r>
              <a:rPr lang="ar-JO" sz="36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36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JO" sz="36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36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الع</a:t>
            </a:r>
            <a:r>
              <a:rPr lang="ar-JO" sz="36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36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</a:t>
            </a:r>
            <a:r>
              <a:rPr lang="ar-JO" sz="36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36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</a:t>
            </a:r>
            <a:r>
              <a:rPr lang="ar-JO" sz="36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36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ية</a:t>
            </a:r>
            <a:r>
              <a:rPr lang="ar-JO" sz="36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3600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/>
            </a:r>
            <a:br>
              <a:rPr lang="ar-BH" sz="3600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ar-BH" sz="36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قراءة</a:t>
            </a:r>
            <a:r>
              <a:rPr lang="ar-BH" sz="3600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- </a:t>
            </a:r>
            <a:r>
              <a:rPr lang="ar-JO" sz="36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الفصلُ الدراسيُّ الأو</a:t>
            </a:r>
            <a:r>
              <a:rPr lang="ar-BH" sz="36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JO" sz="36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endParaRPr lang="en-US" sz="3600" dirty="0">
              <a:solidFill>
                <a:srgbClr val="7030A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8954" y="136054"/>
            <a:ext cx="2028009" cy="660400"/>
          </a:xfrm>
        </p:spPr>
        <p:txBody>
          <a:bodyPr>
            <a:normAutofit fontScale="90000"/>
          </a:bodyPr>
          <a:lstStyle/>
          <a:p>
            <a:pPr algn="ctr"/>
            <a:r>
              <a:rPr lang="ar-BH" sz="44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نشاط (1)</a:t>
            </a:r>
            <a:endParaRPr lang="en-GB" sz="44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921" y="1356483"/>
            <a:ext cx="10900610" cy="50576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1: أُحدّد</a:t>
            </a:r>
            <a:r>
              <a:rPr lang="ar-JO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lang="ar-BH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>
              <a:buNone/>
            </a:pP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أ. </a:t>
            </a:r>
            <a:r>
              <a:rPr lang="ar-JO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شّخْصِيتينِ 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وردت</a:t>
            </a:r>
            <a:r>
              <a:rPr lang="ar-JO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َا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في </a:t>
            </a: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النَّصِّ</a:t>
            </a:r>
            <a:r>
              <a:rPr lang="ar-JO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BH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>
              <a:buNone/>
            </a:pPr>
            <a:r>
              <a:rPr lang="ar-BH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BH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1- الرجلُ الّذي كان في الصحراءِ.     2– صاحبُ </a:t>
            </a:r>
            <a:r>
              <a:rPr lang="ar-BH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الحَدِيقَةِ.</a:t>
            </a:r>
            <a:r>
              <a:rPr lang="ar-BH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endParaRPr lang="ar-BH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 algn="r" rtl="1">
              <a:buNone/>
            </a:pPr>
            <a:endParaRPr lang="ar-BH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 algn="r" rtl="1">
              <a:buNone/>
            </a:pPr>
            <a:r>
              <a:rPr lang="ar-BH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ب. راوي </a:t>
            </a:r>
            <a:r>
              <a:rPr lang="ar-BH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القصةِ. </a:t>
            </a:r>
            <a:endParaRPr lang="ar-BH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>
              <a:buNone/>
            </a:pPr>
            <a:r>
              <a:rPr lang="ar-BH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الرجلُ الّذي كان في الصحراءِ.</a:t>
            </a:r>
          </a:p>
          <a:p>
            <a:pPr marL="0" indent="0">
              <a:buNone/>
            </a:pPr>
            <a:endParaRPr lang="ar-BH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>
              <a:buNone/>
            </a:pPr>
            <a:r>
              <a:rPr lang="ar-BH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ج. الجملةَ الّتي سَمِعَها </a:t>
            </a:r>
            <a:r>
              <a:rPr lang="ar-BH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الرجلُ </a:t>
            </a:r>
            <a:r>
              <a:rPr lang="ar-BH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في الصحراءِ وهي تصدر في </a:t>
            </a:r>
            <a:r>
              <a:rPr lang="ar-BH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سحابةٍ. </a:t>
            </a:r>
            <a:endParaRPr lang="ar-BH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“</a:t>
            </a:r>
            <a:r>
              <a:rPr lang="ar-BH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اِسْقِ حَدِيقَةَ فُلانٍ </a:t>
            </a:r>
            <a:r>
              <a:rPr lang="en-US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“ </a:t>
            </a:r>
            <a:r>
              <a:rPr lang="ar-BH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</a:p>
          <a:p>
            <a:pPr marL="0" indent="0">
              <a:buNone/>
            </a:pPr>
            <a:endParaRPr lang="ar-BH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C3DEA09E-20B8-48EB-890C-A2BA6480C4B8}"/>
              </a:ext>
            </a:extLst>
          </p:cNvPr>
          <p:cNvSpPr txBox="1">
            <a:spLocks/>
          </p:cNvSpPr>
          <p:nvPr/>
        </p:nvSpPr>
        <p:spPr>
          <a:xfrm>
            <a:off x="10658764" y="11294"/>
            <a:ext cx="1249534" cy="9099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أَفْهَمُ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86831" y="466254"/>
            <a:ext cx="26468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بعدَ قِراءةِ </a:t>
            </a:r>
            <a:r>
              <a:rPr lang="ar-BH" sz="4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النَّصّ</a:t>
            </a:r>
            <a:r>
              <a:rPr lang="ar-BH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4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lang="en-US" sz="4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FCB13034-CA81-48B9-B50A-5626F3897F1F}"/>
              </a:ext>
            </a:extLst>
          </p:cNvPr>
          <p:cNvSpPr/>
          <p:nvPr/>
        </p:nvSpPr>
        <p:spPr>
          <a:xfrm>
            <a:off x="0" y="557426"/>
            <a:ext cx="2031325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أُقيّمُ إِجَابَتِي 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="" xmlns:a16="http://schemas.microsoft.com/office/drawing/2014/main" id="{F871AA58-0BC0-48CB-85E8-702F987477B8}"/>
              </a:ext>
            </a:extLst>
          </p:cNvPr>
          <p:cNvSpPr/>
          <p:nvPr/>
        </p:nvSpPr>
        <p:spPr>
          <a:xfrm>
            <a:off x="-1" y="51736"/>
            <a:ext cx="3873731" cy="35806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اسقِ حديقةَ فُلانٍ</a:t>
            </a:r>
            <a:r>
              <a:rPr lang="ar-SA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اللّغة العربيَة – الصف الرابع</a:t>
            </a:r>
            <a:endParaRPr lang="ar-BH" sz="2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8368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8954" y="136054"/>
            <a:ext cx="2028009" cy="660400"/>
          </a:xfrm>
        </p:spPr>
        <p:txBody>
          <a:bodyPr>
            <a:normAutofit fontScale="90000"/>
          </a:bodyPr>
          <a:lstStyle/>
          <a:p>
            <a:pPr algn="ctr"/>
            <a:r>
              <a:rPr lang="ar-BH" sz="44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نشاط (1)</a:t>
            </a:r>
            <a:endParaRPr lang="en-GB" sz="44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921" y="921215"/>
            <a:ext cx="10900610" cy="53757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2: أُكتبُ مِنْ النَّصِّ ما يُرادف الكَلِمات</a:t>
            </a:r>
            <a:r>
              <a:rPr lang="ar-JO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التالية</a:t>
            </a:r>
            <a:r>
              <a:rPr lang="ar-JO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:  </a:t>
            </a:r>
            <a:endParaRPr lang="ar-BH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>
              <a:buNone/>
            </a:pPr>
            <a:endParaRPr lang="ar-BH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>
              <a:buNone/>
            </a:pPr>
            <a:endParaRPr lang="ar-BH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>
              <a:buNone/>
            </a:pPr>
            <a:endParaRPr lang="ar-BH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>
              <a:buNone/>
            </a:pPr>
            <a:endParaRPr lang="ar-BH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>
              <a:buNone/>
            </a:pPr>
            <a:endParaRPr lang="ar-BH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>
              <a:buNone/>
            </a:pPr>
            <a:endParaRPr lang="ar-BH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>
              <a:buNone/>
            </a:pP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3: أذكرُ ردةَ فعل</a:t>
            </a:r>
            <a:r>
              <a:rPr lang="ar-JO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الس</a:t>
            </a:r>
            <a:r>
              <a:rPr lang="ar-JO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حابِ مع الصوتِ الّذي كان يأمر</a:t>
            </a:r>
            <a:r>
              <a:rPr lang="ar-JO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</a:t>
            </a:r>
            <a:r>
              <a:rPr lang="ar-JO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؟ </a:t>
            </a:r>
            <a:endParaRPr lang="ar-BH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>
              <a:buNone/>
            </a:pPr>
            <a:r>
              <a:rPr lang="ar-BH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..........................................................................................................</a:t>
            </a:r>
          </a:p>
          <a:p>
            <a:pPr marL="0" indent="0">
              <a:buNone/>
            </a:pPr>
            <a:endParaRPr lang="ar-BH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C3DEA09E-20B8-48EB-890C-A2BA6480C4B8}"/>
              </a:ext>
            </a:extLst>
          </p:cNvPr>
          <p:cNvSpPr txBox="1">
            <a:spLocks/>
          </p:cNvSpPr>
          <p:nvPr/>
        </p:nvSpPr>
        <p:spPr>
          <a:xfrm>
            <a:off x="10658764" y="11294"/>
            <a:ext cx="1249534" cy="9099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أَفْهَمُ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6010749"/>
              </p:ext>
            </p:extLst>
          </p:nvPr>
        </p:nvGraphicFramePr>
        <p:xfrm>
          <a:off x="2231292" y="1505113"/>
          <a:ext cx="8128000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BH" sz="28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 يرادف</a:t>
                      </a:r>
                      <a:r>
                        <a:rPr lang="ar-JO" sz="28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28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ها </a:t>
                      </a:r>
                      <a:r>
                        <a:rPr lang="ar-BH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من النص</a:t>
                      </a:r>
                      <a:r>
                        <a:rPr lang="ar-JO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ِّ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8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الكلمة</a:t>
                      </a:r>
                      <a:r>
                        <a:rPr lang="ar-JO" sz="28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28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8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يعمل</a:t>
                      </a:r>
                      <a:r>
                        <a:rPr lang="ar-JO" sz="28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28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ويشتغل</a:t>
                      </a:r>
                      <a:r>
                        <a:rPr lang="ar-JO" sz="28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ُ</a:t>
                      </a:r>
                      <a:endParaRPr lang="en-US" sz="28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8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مَسِيلُ المَاءِ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8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أخرج محتواه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8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مِجْرَفَةٌ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مستطيل 7">
            <a:extLst>
              <a:ext uri="{FF2B5EF4-FFF2-40B4-BE49-F238E27FC236}">
                <a16:creationId xmlns="" xmlns:a16="http://schemas.microsoft.com/office/drawing/2014/main" id="{5DF12685-A462-48BE-9932-0F9D61DDA852}"/>
              </a:ext>
            </a:extLst>
          </p:cNvPr>
          <p:cNvSpPr/>
          <p:nvPr/>
        </p:nvSpPr>
        <p:spPr>
          <a:xfrm>
            <a:off x="-31376" y="172977"/>
            <a:ext cx="3993266" cy="38810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اسقِ حديقةَ فُلانٍ</a:t>
            </a:r>
            <a:r>
              <a:rPr lang="ar-SA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اللّغة العربيَة – الصف الرابع</a:t>
            </a:r>
            <a:endParaRPr lang="ar-BH" sz="2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39414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8954" y="136054"/>
            <a:ext cx="2028009" cy="660400"/>
          </a:xfrm>
        </p:spPr>
        <p:txBody>
          <a:bodyPr>
            <a:normAutofit fontScale="90000"/>
          </a:bodyPr>
          <a:lstStyle/>
          <a:p>
            <a:pPr algn="ctr"/>
            <a:r>
              <a:rPr lang="ar-BH" sz="44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نشاط (1)</a:t>
            </a:r>
            <a:endParaRPr lang="en-GB" sz="44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921" y="921215"/>
            <a:ext cx="10900610" cy="53757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2: أُكتبُ مِنْ النَّصِّ ما يُرادف</a:t>
            </a:r>
            <a:r>
              <a:rPr lang="ar-JO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الكَلِمات</a:t>
            </a:r>
            <a:r>
              <a:rPr lang="ar-JO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التالية</a:t>
            </a:r>
            <a:r>
              <a:rPr lang="ar-JO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:  </a:t>
            </a:r>
            <a:endParaRPr lang="ar-BH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>
              <a:buNone/>
            </a:pPr>
            <a:endParaRPr lang="ar-BH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>
              <a:buNone/>
            </a:pPr>
            <a:endParaRPr lang="ar-BH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>
              <a:buNone/>
            </a:pPr>
            <a:endParaRPr lang="ar-BH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>
              <a:buNone/>
            </a:pPr>
            <a:endParaRPr lang="ar-BH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>
              <a:buNone/>
            </a:pPr>
            <a:endParaRPr lang="ar-BH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>
              <a:buNone/>
            </a:pPr>
            <a:endParaRPr lang="ar-BH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>
              <a:buNone/>
            </a:pP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3: أذكرُ ردةَ فعل </a:t>
            </a: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السَّحابِ 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مع الصوتِ الّذي كان </a:t>
            </a: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يأمره.  </a:t>
            </a:r>
            <a:r>
              <a:rPr lang="ar-BH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استجاب</a:t>
            </a:r>
            <a:r>
              <a:rPr lang="ar-JO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السَّحاب</a:t>
            </a:r>
            <a:r>
              <a:rPr lang="ar-JO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BH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للصوت</a:t>
            </a:r>
            <a:r>
              <a:rPr lang="ar-JO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وأفرغ</a:t>
            </a:r>
            <a:r>
              <a:rPr lang="ar-JO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الماء</a:t>
            </a:r>
            <a:r>
              <a:rPr lang="ar-JO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ليذهب</a:t>
            </a:r>
            <a:r>
              <a:rPr lang="ar-JO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إلى الحديقة</a:t>
            </a:r>
            <a:r>
              <a:rPr lang="ar-JO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</a:p>
          <a:p>
            <a:pPr marL="0" indent="0">
              <a:buNone/>
            </a:pPr>
            <a:endParaRPr lang="ar-BH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C3DEA09E-20B8-48EB-890C-A2BA6480C4B8}"/>
              </a:ext>
            </a:extLst>
          </p:cNvPr>
          <p:cNvSpPr txBox="1">
            <a:spLocks/>
          </p:cNvSpPr>
          <p:nvPr/>
        </p:nvSpPr>
        <p:spPr>
          <a:xfrm>
            <a:off x="10658764" y="11294"/>
            <a:ext cx="1249534" cy="9099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أَفْهَمُ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3642772"/>
              </p:ext>
            </p:extLst>
          </p:nvPr>
        </p:nvGraphicFramePr>
        <p:xfrm>
          <a:off x="2231292" y="1505113"/>
          <a:ext cx="8128000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BH" sz="28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 يرادف</a:t>
                      </a:r>
                      <a:r>
                        <a:rPr lang="ar-JO" sz="28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28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ها </a:t>
                      </a:r>
                      <a:r>
                        <a:rPr lang="ar-BH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من النص</a:t>
                      </a:r>
                      <a:r>
                        <a:rPr lang="ar-JO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ّ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8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الكلمة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BH" sz="2800" b="1" kern="1200" dirty="0">
                          <a:solidFill>
                            <a:srgbClr val="00B05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  <a:endParaRPr lang="en-US" sz="2800" b="1" kern="1200" dirty="0">
                        <a:solidFill>
                          <a:srgbClr val="00B05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8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يعمل ويشتغل</a:t>
                      </a:r>
                      <a:endParaRPr lang="en-US" sz="28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 kern="1200" dirty="0">
                        <a:solidFill>
                          <a:srgbClr val="00B05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8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مَسِيلُ المَاءِ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 kern="1200" dirty="0">
                        <a:solidFill>
                          <a:srgbClr val="00B05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8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أخرج محتواه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 kern="1200" dirty="0">
                        <a:solidFill>
                          <a:srgbClr val="00B05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8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مِجْرَفَةٌ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FCB13034-CA81-48B9-B50A-5626F3897F1F}"/>
              </a:ext>
            </a:extLst>
          </p:cNvPr>
          <p:cNvSpPr/>
          <p:nvPr/>
        </p:nvSpPr>
        <p:spPr>
          <a:xfrm>
            <a:off x="0" y="504892"/>
            <a:ext cx="2031325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أُقيّمُ إِجَابَتِي 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="" xmlns:a16="http://schemas.microsoft.com/office/drawing/2014/main" id="{209E1831-C107-4DCA-BD52-23DC1828EDC3}"/>
              </a:ext>
            </a:extLst>
          </p:cNvPr>
          <p:cNvSpPr/>
          <p:nvPr/>
        </p:nvSpPr>
        <p:spPr>
          <a:xfrm>
            <a:off x="0" y="117700"/>
            <a:ext cx="3931920" cy="35806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اسقِ حديقةَ فُلانٍ</a:t>
            </a:r>
            <a:r>
              <a:rPr lang="ar-SA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اللّغة العربيَة – الصف الرابع</a:t>
            </a:r>
            <a:endParaRPr lang="ar-BH" sz="2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6597266-B2B7-419D-8103-1C59D6FEC9E2}"/>
              </a:ext>
            </a:extLst>
          </p:cNvPr>
          <p:cNvSpPr txBox="1"/>
          <p:nvPr/>
        </p:nvSpPr>
        <p:spPr>
          <a:xfrm>
            <a:off x="3931920" y="2012815"/>
            <a:ext cx="62040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r-BH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قَائمٌ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D2203E8-4AEA-46A3-AD60-AB8A52A6AEDA}"/>
              </a:ext>
            </a:extLst>
          </p:cNvPr>
          <p:cNvSpPr txBox="1"/>
          <p:nvPr/>
        </p:nvSpPr>
        <p:spPr>
          <a:xfrm>
            <a:off x="1145894" y="2553695"/>
            <a:ext cx="62040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شَرْجةٌ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FF17108-84A5-4D69-B8D7-1E40D46AA2BD}"/>
              </a:ext>
            </a:extLst>
          </p:cNvPr>
          <p:cNvSpPr txBox="1"/>
          <p:nvPr/>
        </p:nvSpPr>
        <p:spPr>
          <a:xfrm>
            <a:off x="1145894" y="3076915"/>
            <a:ext cx="62040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أف</a:t>
            </a: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ْ</a:t>
            </a:r>
            <a:r>
              <a:rPr kumimoji="0" lang="ar-BH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ر</a:t>
            </a: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ِ</a:t>
            </a:r>
            <a:r>
              <a:rPr kumimoji="0" lang="ar-BH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غ</a:t>
            </a: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ُ</a:t>
            </a:r>
            <a:r>
              <a:rPr kumimoji="0" lang="ar-BH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FC1F280-3089-4171-BF71-A8898E2BD526}"/>
              </a:ext>
            </a:extLst>
          </p:cNvPr>
          <p:cNvSpPr txBox="1"/>
          <p:nvPr/>
        </p:nvSpPr>
        <p:spPr>
          <a:xfrm>
            <a:off x="3756678" y="3600135"/>
            <a:ext cx="62040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r-BH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مِسْحَاةٌ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704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004" y="211019"/>
            <a:ext cx="2148807" cy="789916"/>
          </a:xfrm>
        </p:spPr>
        <p:txBody>
          <a:bodyPr>
            <a:normAutofit/>
          </a:bodyPr>
          <a:lstStyle/>
          <a:p>
            <a:pPr algn="ctr"/>
            <a:r>
              <a:rPr lang="ar-BH" sz="44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نشاط (2)</a:t>
            </a:r>
            <a:endParaRPr lang="en-GB" sz="44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F131A70B-0B40-454F-BEEC-97CF1C38C916}"/>
              </a:ext>
            </a:extLst>
          </p:cNvPr>
          <p:cNvSpPr txBox="1">
            <a:spLocks/>
          </p:cNvSpPr>
          <p:nvPr/>
        </p:nvSpPr>
        <p:spPr>
          <a:xfrm>
            <a:off x="10658764" y="11294"/>
            <a:ext cx="1249534" cy="9099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أَفْهَمُ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49379" y="821911"/>
            <a:ext cx="11389894" cy="5527087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endParaRPr lang="ar-BH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lvl="0" indent="0">
              <a:buNone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4: أبحثُ في النَّصِّ </a:t>
            </a: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عن: </a:t>
            </a:r>
            <a:endParaRPr lang="ar-BH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lvl="0" indent="0">
              <a:buNone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أ. أُسلُوبِ </a:t>
            </a: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نِدَاءٍ: 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.......................................</a:t>
            </a:r>
            <a:endParaRPr lang="ar-BH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lvl="0" indent="0">
              <a:buNone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ب. أُسلُوبِ </a:t>
            </a: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اسْتِفْهامٍ: 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</a:t>
            </a:r>
          </a:p>
          <a:p>
            <a:pPr marL="0" lvl="0" indent="0">
              <a:buNone/>
            </a:pPr>
            <a:endParaRPr lang="ar-BH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lvl="0" indent="0">
              <a:buNone/>
            </a:pP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5: أعللُ: </a:t>
            </a:r>
            <a:r>
              <a:rPr lang="ar-BH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أوردَ النبي الكريم النَّصَّ بأسلُوب</a:t>
            </a:r>
            <a:r>
              <a:rPr lang="ar-JO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ٍ</a:t>
            </a:r>
            <a:r>
              <a:rPr lang="ar-BH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قصصي</a:t>
            </a:r>
            <a:r>
              <a:rPr lang="ar-JO" sz="32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ٍّ</a:t>
            </a:r>
            <a:r>
              <a:rPr lang="ar-BH" sz="32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  <a:endParaRPr lang="ar-BH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lvl="0" indent="0">
              <a:buNone/>
            </a:pPr>
            <a:r>
              <a:rPr lang="ar-BH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..................................................................................................</a:t>
            </a:r>
          </a:p>
          <a:p>
            <a:pPr marL="0" lvl="0" indent="0">
              <a:buNone/>
            </a:pPr>
            <a:endParaRPr lang="ar-BH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lvl="0" indent="0">
              <a:buNone/>
            </a:pPr>
            <a:r>
              <a:rPr lang="ar-BH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6: أذكرُ اللغز</a:t>
            </a:r>
            <a:r>
              <a:rPr lang="ar-JO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َ</a:t>
            </a:r>
            <a:r>
              <a:rPr lang="ar-BH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الذي حي</a:t>
            </a:r>
            <a:r>
              <a:rPr lang="ar-JO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َّ</a:t>
            </a:r>
            <a:r>
              <a:rPr lang="ar-BH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ر</a:t>
            </a:r>
            <a:r>
              <a:rPr lang="ar-JO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َ</a:t>
            </a:r>
            <a:r>
              <a:rPr lang="ar-BH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الرجل</a:t>
            </a:r>
            <a:r>
              <a:rPr lang="ar-JO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َ</a:t>
            </a:r>
            <a:r>
              <a:rPr lang="ar-BH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الذي كان</a:t>
            </a:r>
            <a:r>
              <a:rPr lang="ar-JO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َ</a:t>
            </a:r>
            <a:r>
              <a:rPr lang="ar-BH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يمشي بالفلاة</a:t>
            </a:r>
            <a:r>
              <a:rPr lang="ar-JO" sz="32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ِ</a:t>
            </a:r>
            <a:r>
              <a:rPr lang="ar-BH" sz="32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 </a:t>
            </a:r>
            <a:endParaRPr lang="ar-BH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lvl="0" indent="0">
              <a:buNone/>
            </a:pPr>
            <a:r>
              <a:rPr lang="ar-BH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..................................................................................................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="" xmlns:a16="http://schemas.microsoft.com/office/drawing/2014/main" id="{40EEDDA7-FC29-4903-9149-EA2A3049D6F0}"/>
              </a:ext>
            </a:extLst>
          </p:cNvPr>
          <p:cNvSpPr/>
          <p:nvPr/>
        </p:nvSpPr>
        <p:spPr>
          <a:xfrm>
            <a:off x="0" y="299717"/>
            <a:ext cx="3981796" cy="35806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اسقِ حديقةَ فُلانٍ</a:t>
            </a:r>
            <a:r>
              <a:rPr lang="ar-SA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اللّغة العربيَة – الصف الرابع</a:t>
            </a:r>
            <a:endParaRPr lang="ar-BH" sz="2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241863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004" y="211019"/>
            <a:ext cx="2148807" cy="789916"/>
          </a:xfrm>
        </p:spPr>
        <p:txBody>
          <a:bodyPr>
            <a:normAutofit/>
          </a:bodyPr>
          <a:lstStyle/>
          <a:p>
            <a:pPr algn="ctr"/>
            <a:r>
              <a:rPr lang="ar-BH" sz="44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نشاط (2)</a:t>
            </a:r>
            <a:endParaRPr lang="en-GB" sz="44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F131A70B-0B40-454F-BEEC-97CF1C38C916}"/>
              </a:ext>
            </a:extLst>
          </p:cNvPr>
          <p:cNvSpPr txBox="1">
            <a:spLocks/>
          </p:cNvSpPr>
          <p:nvPr/>
        </p:nvSpPr>
        <p:spPr>
          <a:xfrm>
            <a:off x="10658764" y="11294"/>
            <a:ext cx="1249534" cy="9099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أَفْهَمُ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49379" y="821911"/>
            <a:ext cx="11389894" cy="5527087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endParaRPr lang="ar-BH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lvl="0" indent="0">
              <a:buNone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4: أبحثُ في النَّصِّ </a:t>
            </a: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عن: </a:t>
            </a:r>
            <a:endParaRPr lang="ar-BH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lvl="0" indent="0">
              <a:buNone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أ. أُسلُوبِ </a:t>
            </a: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نِدَاءٍ: </a:t>
            </a:r>
            <a:r>
              <a:rPr lang="ar-BH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يا عبد</a:t>
            </a:r>
            <a:r>
              <a:rPr lang="ar-JO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الله</a:t>
            </a:r>
            <a:r>
              <a:rPr lang="ar-JO" sz="32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32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 </a:t>
            </a:r>
            <a:endParaRPr lang="ar-BH" sz="3200" b="1" dirty="0">
              <a:solidFill>
                <a:srgbClr val="00B05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lvl="0" indent="0">
              <a:buNone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ب.  أُسلُوبِ </a:t>
            </a: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اسْتِفْهامٍ: </a:t>
            </a:r>
            <a:r>
              <a:rPr lang="ar-BH" sz="32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مَا اسْمُكَ؟ </a:t>
            </a:r>
            <a:r>
              <a:rPr lang="ar-BH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لِمَ </a:t>
            </a:r>
            <a:r>
              <a:rPr lang="ar-BH" sz="32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تسْألنِي؟ </a:t>
            </a:r>
            <a:r>
              <a:rPr lang="ar-BH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فَمَا </a:t>
            </a:r>
            <a:r>
              <a:rPr lang="ar-BH" sz="32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تَصْنع؟</a:t>
            </a:r>
            <a:endParaRPr lang="ar-BH" sz="32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lvl="0" indent="0">
              <a:buNone/>
            </a:pPr>
            <a:endParaRPr lang="ar-BH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lvl="0" indent="0">
              <a:buNone/>
            </a:pP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5: أعللُ: </a:t>
            </a:r>
            <a:r>
              <a:rPr lang="ar-BH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أورد النبي الكريم الن</a:t>
            </a:r>
            <a:r>
              <a:rPr lang="ar-JO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َّ</a:t>
            </a:r>
            <a:r>
              <a:rPr lang="ar-BH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ص</a:t>
            </a:r>
            <a:r>
              <a:rPr lang="ar-JO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َّ</a:t>
            </a:r>
            <a:r>
              <a:rPr lang="ar-BH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بأسلوب</a:t>
            </a:r>
            <a:r>
              <a:rPr lang="ar-JO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ٍ</a:t>
            </a:r>
            <a:r>
              <a:rPr lang="ar-BH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قصصي</a:t>
            </a:r>
            <a:r>
              <a:rPr lang="ar-JO" sz="32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ٍّ</a:t>
            </a:r>
            <a:r>
              <a:rPr lang="ar-BH" sz="32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  <a:endParaRPr lang="ar-BH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lvl="0" indent="0">
              <a:buNone/>
            </a:pPr>
            <a:r>
              <a:rPr lang="ar-BH" sz="32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لتقريبِ المعنى والرسالةِ من نفسِ </a:t>
            </a:r>
            <a:r>
              <a:rPr lang="ar-BH" sz="3200" b="1" dirty="0" smtClean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القارئ، </a:t>
            </a:r>
            <a:r>
              <a:rPr lang="ar-BH" sz="3200" b="1" dirty="0" smtClean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والتأكيد </a:t>
            </a:r>
            <a:r>
              <a:rPr lang="ar-BH" sz="32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على رسالةِ </a:t>
            </a:r>
            <a:r>
              <a:rPr lang="ar-BH" sz="3200" b="1" dirty="0" smtClean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النَّصِّ. </a:t>
            </a:r>
            <a:endParaRPr lang="ar-BH" sz="3200" b="1" dirty="0">
              <a:solidFill>
                <a:srgbClr val="00B05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lvl="0" indent="0">
              <a:buNone/>
            </a:pPr>
            <a:endParaRPr lang="ar-BH" sz="3200" b="1" dirty="0">
              <a:solidFill>
                <a:srgbClr val="00B05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lvl="0" indent="0">
              <a:buNone/>
            </a:pPr>
            <a:r>
              <a:rPr lang="ar-BH" sz="32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6: أذكرُ </a:t>
            </a:r>
            <a:r>
              <a:rPr lang="ar-BH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اللغز</a:t>
            </a:r>
            <a:r>
              <a:rPr lang="ar-JO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َ</a:t>
            </a:r>
            <a:r>
              <a:rPr lang="ar-BH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الذي حي</a:t>
            </a:r>
            <a:r>
              <a:rPr lang="ar-JO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َّ</a:t>
            </a:r>
            <a:r>
              <a:rPr lang="ar-BH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ر</a:t>
            </a:r>
            <a:r>
              <a:rPr lang="ar-JO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َ</a:t>
            </a:r>
            <a:r>
              <a:rPr lang="ar-BH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الرجل</a:t>
            </a:r>
            <a:r>
              <a:rPr lang="ar-JO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َ</a:t>
            </a:r>
            <a:r>
              <a:rPr lang="ar-BH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الذي كان يمشي بالفلاة</a:t>
            </a:r>
            <a:r>
              <a:rPr lang="ar-JO" sz="32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ِ</a:t>
            </a:r>
            <a:r>
              <a:rPr lang="ar-BH" sz="32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 </a:t>
            </a:r>
            <a:endParaRPr lang="ar-BH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lvl="0" indent="0">
              <a:buNone/>
            </a:pPr>
            <a:r>
              <a:rPr lang="ar-BH" sz="32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تجمع</a:t>
            </a:r>
            <a:r>
              <a:rPr lang="ar-JO" sz="32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ُ</a:t>
            </a:r>
            <a:r>
              <a:rPr lang="ar-BH" sz="32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الماء</a:t>
            </a:r>
            <a:r>
              <a:rPr lang="ar-JO" sz="32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ِ</a:t>
            </a:r>
            <a:r>
              <a:rPr lang="ar-BH" sz="32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في المس</a:t>
            </a:r>
            <a:r>
              <a:rPr lang="ar-JO" sz="32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ِ</a:t>
            </a:r>
            <a:r>
              <a:rPr lang="ar-BH" sz="32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يل</a:t>
            </a:r>
            <a:r>
              <a:rPr lang="ar-JO" sz="32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ِ</a:t>
            </a:r>
            <a:r>
              <a:rPr lang="ar-BH" sz="32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وجريان</a:t>
            </a:r>
            <a:r>
              <a:rPr lang="ar-JO" sz="32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ِ</a:t>
            </a:r>
            <a:r>
              <a:rPr lang="ar-BH" sz="32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ه للوصول</a:t>
            </a:r>
            <a:r>
              <a:rPr lang="ar-JO" sz="32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ِ</a:t>
            </a:r>
            <a:r>
              <a:rPr lang="ar-BH" sz="32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إلى حديقة</a:t>
            </a:r>
            <a:r>
              <a:rPr lang="ar-JO" sz="32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ِ</a:t>
            </a:r>
            <a:r>
              <a:rPr lang="ar-BH" sz="32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الرج</a:t>
            </a:r>
            <a:r>
              <a:rPr lang="ar-JO" sz="32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ُ</a:t>
            </a:r>
            <a:r>
              <a:rPr lang="ar-BH" sz="32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</a:t>
            </a:r>
            <a:r>
              <a:rPr lang="ar-JO" sz="32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ِ</a:t>
            </a:r>
            <a:r>
              <a:rPr lang="ar-BH" sz="32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الذي ذ</a:t>
            </a:r>
            <a:r>
              <a:rPr lang="ar-JO" sz="32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َ</a:t>
            </a:r>
            <a:r>
              <a:rPr lang="ar-BH" sz="32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ك</a:t>
            </a:r>
            <a:r>
              <a:rPr lang="ar-JO" sz="32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َ</a:t>
            </a:r>
            <a:r>
              <a:rPr lang="ar-BH" sz="32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ر</a:t>
            </a:r>
            <a:r>
              <a:rPr lang="ar-JO" sz="32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َ</a:t>
            </a:r>
            <a:r>
              <a:rPr lang="ar-BH" sz="32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الصوت</a:t>
            </a:r>
            <a:r>
              <a:rPr lang="ar-JO" sz="32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ُ</a:t>
            </a:r>
            <a:r>
              <a:rPr lang="ar-BH" sz="32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اس</a:t>
            </a:r>
            <a:r>
              <a:rPr lang="ar-JO" sz="32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ْ</a:t>
            </a:r>
            <a:r>
              <a:rPr lang="ar-BH" sz="32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</a:t>
            </a:r>
            <a:r>
              <a:rPr lang="ar-JO" sz="32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َ</a:t>
            </a:r>
            <a:r>
              <a:rPr lang="ar-BH" sz="32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ه</a:t>
            </a:r>
            <a:r>
              <a:rPr lang="ar-JO" sz="3200" b="1" dirty="0" smtClean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ُ</a:t>
            </a:r>
            <a:r>
              <a:rPr lang="ar-BH" sz="3200" b="1" dirty="0" smtClean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  </a:t>
            </a:r>
            <a:endParaRPr lang="ar-BH" sz="3200" b="1" dirty="0">
              <a:solidFill>
                <a:srgbClr val="00B05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FCB13034-CA81-48B9-B50A-5626F3897F1F}"/>
              </a:ext>
            </a:extLst>
          </p:cNvPr>
          <p:cNvSpPr/>
          <p:nvPr/>
        </p:nvSpPr>
        <p:spPr>
          <a:xfrm>
            <a:off x="-1612" y="605977"/>
            <a:ext cx="2031325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أُقيّمُ إِجَابَتِي 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="" xmlns:a16="http://schemas.microsoft.com/office/drawing/2014/main" id="{D30BB9ED-F9BA-465F-BB3E-F5574E015CDF}"/>
              </a:ext>
            </a:extLst>
          </p:cNvPr>
          <p:cNvSpPr/>
          <p:nvPr/>
        </p:nvSpPr>
        <p:spPr>
          <a:xfrm>
            <a:off x="-19646" y="211019"/>
            <a:ext cx="4023360" cy="35806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اسقِ حديقةَ فُلانٍ</a:t>
            </a:r>
            <a:r>
              <a:rPr lang="ar-SA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اللّغة العربيَة – الصف الرابع</a:t>
            </a:r>
            <a:endParaRPr lang="ar-BH" sz="2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4547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004" y="211019"/>
            <a:ext cx="2148807" cy="789916"/>
          </a:xfrm>
        </p:spPr>
        <p:txBody>
          <a:bodyPr>
            <a:normAutofit/>
          </a:bodyPr>
          <a:lstStyle/>
          <a:p>
            <a:pPr algn="ctr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نشاط (</a:t>
            </a:r>
            <a:r>
              <a:rPr lang="en-US" sz="4000" b="1" dirty="0">
                <a:solidFill>
                  <a:srgbClr val="FF0000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2</a:t>
            </a:r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)</a:t>
            </a:r>
            <a:endParaRPr lang="en-GB" sz="4000" b="1" dirty="0">
              <a:solidFill>
                <a:srgbClr val="FF0000"/>
              </a:solidFill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F131A70B-0B40-454F-BEEC-97CF1C38C916}"/>
              </a:ext>
            </a:extLst>
          </p:cNvPr>
          <p:cNvSpPr txBox="1">
            <a:spLocks/>
          </p:cNvSpPr>
          <p:nvPr/>
        </p:nvSpPr>
        <p:spPr>
          <a:xfrm>
            <a:off x="10658764" y="11294"/>
            <a:ext cx="1249534" cy="9099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أَفْهَمُ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61101" y="921213"/>
            <a:ext cx="11389894" cy="5527087"/>
          </a:xfrm>
        </p:spPr>
        <p:txBody>
          <a:bodyPr/>
          <a:lstStyle/>
          <a:p>
            <a:pPr marL="0" lvl="0" indent="0">
              <a:buNone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7: </a:t>
            </a:r>
            <a:r>
              <a:rPr lang="en-US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“ 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مَا نق</a:t>
            </a:r>
            <a:r>
              <a:rPr lang="ar-JO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ص</a:t>
            </a:r>
            <a:r>
              <a:rPr lang="ar-JO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مال</a:t>
            </a:r>
            <a:r>
              <a:rPr lang="ar-JO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ٌ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مِنْ صدقةٍ </a:t>
            </a:r>
            <a:r>
              <a:rPr lang="en-US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“ </a:t>
            </a:r>
            <a:endParaRPr lang="ar-BH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lvl="0" indent="0">
              <a:buNone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أشرحُ الحديثَ النّبويَّ الس</a:t>
            </a:r>
            <a:r>
              <a:rPr lang="ar-JO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ابقَ في ظلّ ف</a:t>
            </a:r>
            <a:r>
              <a:rPr lang="ar-JO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</a:t>
            </a:r>
            <a:r>
              <a:rPr lang="ar-JO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مي </a:t>
            </a: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للدَّرسِ. </a:t>
            </a:r>
            <a:endParaRPr lang="ar-BH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lvl="0" indent="0">
              <a:buNone/>
            </a:pPr>
            <a:r>
              <a:rPr lang="ar-BH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...................................................................................................</a:t>
            </a:r>
          </a:p>
          <a:p>
            <a:pPr marL="0" lvl="0" indent="0">
              <a:buNone/>
            </a:pPr>
            <a:r>
              <a:rPr lang="ar-BH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...................................................................................................</a:t>
            </a:r>
          </a:p>
          <a:p>
            <a:pPr marL="0" lvl="0" indent="0">
              <a:buNone/>
            </a:pPr>
            <a:endParaRPr lang="ar-BH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lvl="0" indent="0">
              <a:buNone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8: أحدّدُ صفّةً للرجلِ الّذي كانَ يعيشُ بِالفَلاةِ، وصفّةً لصاحبِ </a:t>
            </a: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الحدِيقَةِ. </a:t>
            </a:r>
            <a:endParaRPr lang="ar-BH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lvl="0" indent="0">
              <a:buNone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أ. الرجلُ الّذي </a:t>
            </a: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بِالفَلاةِ: 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.................................... </a:t>
            </a:r>
          </a:p>
          <a:p>
            <a:pPr marL="0" lvl="0" indent="0">
              <a:buNone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ب. صاحبُ </a:t>
            </a: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الحدِيقَةِ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: </a:t>
            </a: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...... ................................. </a:t>
            </a:r>
            <a:endParaRPr lang="ar-BH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="" xmlns:a16="http://schemas.microsoft.com/office/drawing/2014/main" id="{C168A48D-7979-4905-AC3E-7906CCFCF254}"/>
              </a:ext>
            </a:extLst>
          </p:cNvPr>
          <p:cNvSpPr/>
          <p:nvPr/>
        </p:nvSpPr>
        <p:spPr>
          <a:xfrm>
            <a:off x="0" y="208054"/>
            <a:ext cx="3998422" cy="35806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اسقِ حديقةَ فُلانٍ</a:t>
            </a:r>
            <a:r>
              <a:rPr lang="ar-SA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اللّغة العربيَة – الصف الرابع</a:t>
            </a:r>
            <a:endParaRPr lang="ar-BH" sz="2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20921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004" y="211019"/>
            <a:ext cx="2148807" cy="789916"/>
          </a:xfrm>
        </p:spPr>
        <p:txBody>
          <a:bodyPr>
            <a:normAutofit/>
          </a:bodyPr>
          <a:lstStyle/>
          <a:p>
            <a:pPr algn="ctr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نشاط (</a:t>
            </a:r>
            <a:r>
              <a:rPr lang="en-US" sz="4000" b="1" dirty="0">
                <a:solidFill>
                  <a:srgbClr val="FF0000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2</a:t>
            </a:r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)</a:t>
            </a:r>
            <a:endParaRPr lang="en-GB" sz="4000" b="1" dirty="0">
              <a:solidFill>
                <a:srgbClr val="FF0000"/>
              </a:solidFill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F131A70B-0B40-454F-BEEC-97CF1C38C916}"/>
              </a:ext>
            </a:extLst>
          </p:cNvPr>
          <p:cNvSpPr txBox="1">
            <a:spLocks/>
          </p:cNvSpPr>
          <p:nvPr/>
        </p:nvSpPr>
        <p:spPr>
          <a:xfrm>
            <a:off x="10658764" y="11294"/>
            <a:ext cx="1249534" cy="9099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أَفْهَمُ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61101" y="921213"/>
            <a:ext cx="11389894" cy="5527087"/>
          </a:xfrm>
        </p:spPr>
        <p:txBody>
          <a:bodyPr/>
          <a:lstStyle/>
          <a:p>
            <a:pPr marL="0" lvl="0" indent="0">
              <a:buNone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7: </a:t>
            </a:r>
            <a:r>
              <a:rPr lang="en-US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“ 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مَا نق</a:t>
            </a:r>
            <a:r>
              <a:rPr lang="ar-JO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ص</a:t>
            </a:r>
            <a:r>
              <a:rPr lang="ar-JO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مال</a:t>
            </a:r>
            <a:r>
              <a:rPr lang="ar-JO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ٌ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مِنْ صدقةٍ </a:t>
            </a:r>
            <a:r>
              <a:rPr lang="en-US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“ </a:t>
            </a:r>
            <a:endParaRPr lang="ar-BH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lvl="0" indent="0">
              <a:buNone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أشرحُ الحديثَ النّبويَّ الس</a:t>
            </a:r>
            <a:r>
              <a:rPr lang="ar-JO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ابقَ في ظلّ فهمي </a:t>
            </a: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للدَّرسِ. </a:t>
            </a:r>
            <a:endParaRPr lang="ar-BH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lvl="0" indent="0">
              <a:buNone/>
            </a:pPr>
            <a:r>
              <a:rPr lang="ar-BH" sz="32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عندما أخصص</a:t>
            </a:r>
            <a:r>
              <a:rPr lang="ar-JO" sz="32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ُ</a:t>
            </a:r>
            <a:r>
              <a:rPr lang="ar-BH" sz="32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جزء</a:t>
            </a:r>
            <a:r>
              <a:rPr lang="ar-JO" sz="32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ًا</a:t>
            </a:r>
            <a:r>
              <a:rPr lang="ar-BH" sz="32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من مالي للصدقة</a:t>
            </a:r>
            <a:r>
              <a:rPr lang="ar-JO" sz="32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ِ</a:t>
            </a:r>
            <a:r>
              <a:rPr lang="ar-BH" sz="32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على الفقراء</a:t>
            </a:r>
            <a:r>
              <a:rPr lang="ar-JO" sz="32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ِ</a:t>
            </a:r>
            <a:r>
              <a:rPr lang="ar-BH" sz="32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BH" sz="3200" b="1" dirty="0" smtClean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والمحتاجين، </a:t>
            </a:r>
            <a:r>
              <a:rPr lang="ar-BH" sz="32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فإن</a:t>
            </a:r>
            <a:r>
              <a:rPr lang="ar-JO" sz="32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َّ</a:t>
            </a:r>
            <a:r>
              <a:rPr lang="ar-BH" sz="32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هذا المال</a:t>
            </a:r>
            <a:r>
              <a:rPr lang="ar-JO" sz="32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َ</a:t>
            </a:r>
            <a:r>
              <a:rPr lang="ar-BH" sz="32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لم ينقص</a:t>
            </a:r>
            <a:r>
              <a:rPr lang="ar-JO" sz="32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ْ</a:t>
            </a:r>
            <a:r>
              <a:rPr lang="ar-BH" sz="32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مني لأنني اد</a:t>
            </a:r>
            <a:r>
              <a:rPr lang="ar-JO" sz="32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َّ</a:t>
            </a:r>
            <a:r>
              <a:rPr lang="ar-BH" sz="32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خر</a:t>
            </a:r>
            <a:r>
              <a:rPr lang="ar-JO" sz="32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ْ</a:t>
            </a:r>
            <a:r>
              <a:rPr lang="ar-BH" sz="32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</a:t>
            </a:r>
            <a:r>
              <a:rPr lang="ar-JO" sz="32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ُ</a:t>
            </a:r>
            <a:r>
              <a:rPr lang="ar-BH" sz="32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ه</a:t>
            </a:r>
            <a:r>
              <a:rPr lang="ar-JO" sz="32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ُ</a:t>
            </a:r>
            <a:r>
              <a:rPr lang="ar-BH" sz="32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عند</a:t>
            </a:r>
            <a:r>
              <a:rPr lang="ar-JO" sz="32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َ</a:t>
            </a:r>
            <a:r>
              <a:rPr lang="ar-BH" sz="32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الله</a:t>
            </a:r>
            <a:r>
              <a:rPr lang="ar-JO" sz="32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ِ</a:t>
            </a:r>
            <a:r>
              <a:rPr lang="ar-BH" sz="32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أجرًا </a:t>
            </a:r>
            <a:r>
              <a:rPr lang="ar-BH" sz="3200" b="1" dirty="0" smtClean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وثوابًا، </a:t>
            </a:r>
            <a:r>
              <a:rPr lang="ar-BH" sz="32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ورب</a:t>
            </a:r>
            <a:r>
              <a:rPr lang="ar-JO" sz="32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ُّ</a:t>
            </a:r>
            <a:r>
              <a:rPr lang="ar-BH" sz="32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العباد</a:t>
            </a:r>
            <a:r>
              <a:rPr lang="ar-JO" sz="32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ِ</a:t>
            </a:r>
            <a:r>
              <a:rPr lang="ar-BH" sz="32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سوف</a:t>
            </a:r>
            <a:r>
              <a:rPr lang="ar-JO" sz="32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َ</a:t>
            </a:r>
            <a:r>
              <a:rPr lang="ar-BH" sz="32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يبارك</a:t>
            </a:r>
            <a:r>
              <a:rPr lang="ar-JO" sz="32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ُ</a:t>
            </a:r>
            <a:r>
              <a:rPr lang="ar-BH" sz="32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لي في مالي</a:t>
            </a:r>
            <a:r>
              <a:rPr lang="ar-JO" sz="32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JO" sz="3200" b="1" dirty="0" smtClean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ويزِيدُهُ</a:t>
            </a:r>
            <a:r>
              <a:rPr lang="ar-BH" sz="3200" b="1" dirty="0" smtClean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 </a:t>
            </a:r>
            <a:endParaRPr lang="ar-BH" sz="3200" b="1" dirty="0">
              <a:solidFill>
                <a:srgbClr val="00B05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lvl="0" indent="0">
              <a:buNone/>
            </a:pPr>
            <a:endParaRPr lang="ar-BH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lvl="0" indent="0">
              <a:buNone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8: أحدّدُ صفّةً للرجلِ الّذي كانَ يعيشُ بِالفَلاةِ، وصفّةً لصاحبِ </a:t>
            </a: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الحدِيقَةِ. </a:t>
            </a:r>
            <a:endParaRPr lang="ar-BH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lvl="0" indent="0">
              <a:buNone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أ. الرجلُ الّذي </a:t>
            </a: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بِالفَلاةِ: </a:t>
            </a:r>
            <a:r>
              <a:rPr lang="ar-BH" sz="32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فضولي. </a:t>
            </a:r>
            <a:endParaRPr lang="ar-BH" sz="32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lvl="0" indent="0">
              <a:buNone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ب. صاحبُ </a:t>
            </a: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الحدِيقَةِ: </a:t>
            </a:r>
            <a:r>
              <a:rPr lang="ar-BH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متصدق</a:t>
            </a:r>
            <a:r>
              <a:rPr lang="ar-JO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ٌ</a:t>
            </a:r>
            <a:r>
              <a:rPr lang="ar-BH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ومحب</a:t>
            </a:r>
            <a:r>
              <a:rPr lang="ar-JO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ٌ</a:t>
            </a:r>
            <a:r>
              <a:rPr lang="ar-BH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لعمل</a:t>
            </a:r>
            <a:r>
              <a:rPr lang="ar-JO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الخير </a:t>
            </a:r>
            <a:r>
              <a:rPr lang="ar-JO" sz="32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endParaRPr lang="ar-BH" sz="32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lvl="0" indent="0">
              <a:buNone/>
            </a:pPr>
            <a:r>
              <a:rPr lang="ar-BH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</a:t>
            </a:r>
            <a:r>
              <a:rPr lang="ar-BH" sz="32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معتدل</a:t>
            </a:r>
            <a:r>
              <a:rPr lang="ar-JO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ٌ</a:t>
            </a:r>
            <a:r>
              <a:rPr lang="ar-BH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قس</a:t>
            </a:r>
            <a:r>
              <a:rPr lang="ar-JO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BH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</a:t>
            </a:r>
            <a:r>
              <a:rPr lang="ar-JO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مال</a:t>
            </a:r>
            <a:r>
              <a:rPr lang="ar-JO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</a:t>
            </a:r>
            <a:r>
              <a:rPr lang="ar-JO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BH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بين الأهل</a:t>
            </a:r>
            <a:r>
              <a:rPr lang="ar-JO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و </a:t>
            </a:r>
            <a:r>
              <a:rPr lang="ar-JO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الفُقراءِ و الزِّراعةِ في موسِمٍ آخر</a:t>
            </a:r>
            <a:r>
              <a:rPr lang="ar-BH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FCB13034-CA81-48B9-B50A-5626F3897F1F}"/>
              </a:ext>
            </a:extLst>
          </p:cNvPr>
          <p:cNvSpPr/>
          <p:nvPr/>
        </p:nvSpPr>
        <p:spPr>
          <a:xfrm>
            <a:off x="0" y="567269"/>
            <a:ext cx="2031325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أُقيّمُ إِجَابَتِي 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="" xmlns:a16="http://schemas.microsoft.com/office/drawing/2014/main" id="{CFF73E8A-80AC-4792-B4C6-F1043CAE40AB}"/>
              </a:ext>
            </a:extLst>
          </p:cNvPr>
          <p:cNvSpPr/>
          <p:nvPr/>
        </p:nvSpPr>
        <p:spPr>
          <a:xfrm>
            <a:off x="0" y="173896"/>
            <a:ext cx="3931920" cy="35806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اسقِ حديقةَ فُلانٍ</a:t>
            </a:r>
            <a:r>
              <a:rPr lang="ar-SA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اللّغة العربيَة – الصف الرابع</a:t>
            </a:r>
            <a:endParaRPr lang="ar-BH" sz="2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2913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615C50B1-15EF-422A-9288-3702986DC999}"/>
              </a:ext>
            </a:extLst>
          </p:cNvPr>
          <p:cNvSpPr txBox="1">
            <a:spLocks/>
          </p:cNvSpPr>
          <p:nvPr/>
        </p:nvSpPr>
        <p:spPr>
          <a:xfrm>
            <a:off x="9944537" y="11294"/>
            <a:ext cx="2247463" cy="66974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نشاط ختامي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152380"/>
            <a:ext cx="10515600" cy="502458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ar-BH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lvl="0" indent="0">
              <a:buNone/>
            </a:pP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1: </a:t>
            </a:r>
            <a:r>
              <a:rPr lang="en-US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“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يُحِبُّ محمدٌ أن يصْرِفَ كُلّ مَالِهِ عَلَى أصْدقائِه، فهو كريمٌ ولا يبخلُ بشيءٍ عليهم، فنَصَحَهُ ماجدٌ بأن يدّخ</a:t>
            </a:r>
            <a:r>
              <a:rPr lang="ar-JO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ر</a:t>
            </a:r>
            <a:r>
              <a:rPr lang="ar-JO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كُلّ</a:t>
            </a:r>
            <a:r>
              <a:rPr lang="ar-JO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المال</a:t>
            </a:r>
            <a:r>
              <a:rPr lang="ar-JO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في البنكِ ولا يصرفُ مِنه شيئًا أبدًا كي يوفر</a:t>
            </a:r>
            <a:r>
              <a:rPr lang="ar-JO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</a:t>
            </a:r>
            <a:r>
              <a:rPr lang="ar-JO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للمستقبلِ </a:t>
            </a:r>
            <a:r>
              <a:rPr lang="en-US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“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lvl="0">
              <a:buFont typeface="Arial" charset="0"/>
              <a:buChar char="•"/>
            </a:pP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أكتُبُ نصيحتي </a:t>
            </a:r>
            <a:r>
              <a:rPr lang="ar-BH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لهُمَا. </a:t>
            </a:r>
            <a:endParaRPr lang="ar-BH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lvl="0" indent="0">
              <a:buNone/>
            </a:pP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  <a:p>
            <a:pPr marL="0" lvl="0" indent="0">
              <a:buNone/>
            </a:pPr>
            <a:endParaRPr lang="ar-BH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ar-BH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762004" y="211019"/>
            <a:ext cx="2148807" cy="789916"/>
          </a:xfrm>
        </p:spPr>
        <p:txBody>
          <a:bodyPr>
            <a:normAutofit/>
          </a:bodyPr>
          <a:lstStyle/>
          <a:p>
            <a:pPr algn="ctr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نشاط (</a:t>
            </a:r>
            <a:r>
              <a:rPr lang="en-US" sz="4000" b="1" dirty="0">
                <a:solidFill>
                  <a:srgbClr val="FF0000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3</a:t>
            </a:r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)</a:t>
            </a:r>
            <a:endParaRPr lang="en-GB" sz="4000" b="1" dirty="0">
              <a:solidFill>
                <a:srgbClr val="FF0000"/>
              </a:solidFill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="" xmlns:a16="http://schemas.microsoft.com/office/drawing/2014/main" id="{17D1FC6F-85CA-4F62-AB12-9F99311380B3}"/>
              </a:ext>
            </a:extLst>
          </p:cNvPr>
          <p:cNvSpPr/>
          <p:nvPr/>
        </p:nvSpPr>
        <p:spPr>
          <a:xfrm>
            <a:off x="0" y="247915"/>
            <a:ext cx="3990109" cy="35806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اسقِ حديقةَ فُلانٍ</a:t>
            </a:r>
            <a:r>
              <a:rPr lang="ar-SA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اللّغة العربيَة – الصف الرابع</a:t>
            </a:r>
            <a:endParaRPr lang="ar-BH" sz="2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302711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152380"/>
            <a:ext cx="10515600" cy="502458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ar-BH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lvl="0" indent="0">
              <a:buNone/>
            </a:pP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1: </a:t>
            </a:r>
            <a:r>
              <a:rPr lang="en-US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“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يُحِبُّ محمدٌ أن يصْرِفَ </a:t>
            </a:r>
            <a:r>
              <a:rPr lang="ar-BH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كُلَّ 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مَالِهِ عَلَى أصْدقائِه، فهو كريمٌ ولا يبخلُ بشيءٍ عليهم، فنَصَحَهُ ماجدٌ بأن </a:t>
            </a:r>
            <a:r>
              <a:rPr lang="ar-BH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يدخرَ كُلَّ المالِ 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في البنكِ ولا يصرفُ مِنه شيئًا أبدًا كي يوفره للمستقبلِ </a:t>
            </a:r>
            <a:r>
              <a:rPr lang="en-US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“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lvl="0">
              <a:buFont typeface="Arial" charset="0"/>
              <a:buChar char="•"/>
            </a:pP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أكتُبُ نصيحتي </a:t>
            </a:r>
            <a:r>
              <a:rPr lang="ar-BH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لهُمَا. </a:t>
            </a:r>
            <a:endParaRPr lang="ar-BH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lvl="0" indent="0">
              <a:buNone/>
            </a:pP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ليس عيبًا على محمد أن يكرم</a:t>
            </a:r>
            <a:r>
              <a:rPr lang="ar-JO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أصدقاء</a:t>
            </a:r>
            <a:r>
              <a:rPr lang="ar-JO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ه، ولكن ليس بالمال</a:t>
            </a:r>
            <a:r>
              <a:rPr lang="ar-JO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كل</a:t>
            </a:r>
            <a:r>
              <a:rPr lang="ar-JO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ِّ</a:t>
            </a:r>
            <a:r>
              <a:rPr lang="ar-BH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ه، فالإسراف</a:t>
            </a:r>
            <a:r>
              <a:rPr lang="ar-JO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BH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بالمال</a:t>
            </a:r>
            <a:r>
              <a:rPr lang="ar-JO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غير</a:t>
            </a:r>
            <a:r>
              <a:rPr lang="ar-JO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BH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محبوب</a:t>
            </a:r>
            <a:r>
              <a:rPr lang="ar-JO" sz="32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ٍ</a:t>
            </a:r>
            <a:r>
              <a:rPr lang="ar-BH" sz="32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  <a:endParaRPr lang="ar-BH" sz="32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lvl="0" indent="0">
              <a:buNone/>
            </a:pPr>
            <a:r>
              <a:rPr lang="ar-BH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كذلك ماجد، فهو على العكس</a:t>
            </a:r>
            <a:r>
              <a:rPr lang="ar-JO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من محمد، فمن الصفات غير</a:t>
            </a:r>
            <a:r>
              <a:rPr lang="ar-JO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JO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المُحبَّبةِ</a:t>
            </a:r>
            <a:r>
              <a:rPr lang="ar-BH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صفة</a:t>
            </a:r>
            <a:r>
              <a:rPr lang="ar-JO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BH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البخ</a:t>
            </a:r>
            <a:r>
              <a:rPr lang="ar-JO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BH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lang="ar-JO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وتخزين</a:t>
            </a:r>
            <a:r>
              <a:rPr lang="ar-JO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BH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المال</a:t>
            </a:r>
            <a:r>
              <a:rPr lang="ar-JO" sz="32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32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  <a:r>
              <a:rPr lang="ar-JO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وأرى أنَّ على صاحِبِ المالِ أنْ يكونَ معْتدِلًا في إنْفاقِهِ كما فعَلَ صاحبُ الحديقَةِ.</a:t>
            </a:r>
            <a:endParaRPr lang="ar-BH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ar-BH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762004" y="211019"/>
            <a:ext cx="2148807" cy="789916"/>
          </a:xfrm>
        </p:spPr>
        <p:txBody>
          <a:bodyPr>
            <a:normAutofit/>
          </a:bodyPr>
          <a:lstStyle/>
          <a:p>
            <a:pPr algn="ctr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نشاط (</a:t>
            </a:r>
            <a:r>
              <a:rPr lang="en-US" sz="4000" b="1" dirty="0">
                <a:solidFill>
                  <a:srgbClr val="FF0000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3</a:t>
            </a:r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)</a:t>
            </a:r>
            <a:endParaRPr lang="en-GB" sz="4000" b="1" dirty="0">
              <a:solidFill>
                <a:srgbClr val="FF0000"/>
              </a:solidFill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FCB13034-CA81-48B9-B50A-5626F3897F1F}"/>
              </a:ext>
            </a:extLst>
          </p:cNvPr>
          <p:cNvSpPr/>
          <p:nvPr/>
        </p:nvSpPr>
        <p:spPr>
          <a:xfrm>
            <a:off x="0" y="561243"/>
            <a:ext cx="2031325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أُقيّمُ إِجَابَتِي 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="" xmlns:a16="http://schemas.microsoft.com/office/drawing/2014/main" id="{C6D8BCFE-3293-46EA-B4BF-2F5E71E058E1}"/>
              </a:ext>
            </a:extLst>
          </p:cNvPr>
          <p:cNvSpPr/>
          <p:nvPr/>
        </p:nvSpPr>
        <p:spPr>
          <a:xfrm>
            <a:off x="-13590" y="196290"/>
            <a:ext cx="4027990" cy="34180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اسقِ حديقةَ فُلانٍ</a:t>
            </a:r>
            <a:r>
              <a:rPr lang="ar-SA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اللّغة العربيَة – الصف الرابع</a:t>
            </a:r>
            <a:endParaRPr lang="ar-BH" sz="2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4F99485C-C6C6-4FA1-B904-33FA015E8CE3}"/>
              </a:ext>
            </a:extLst>
          </p:cNvPr>
          <p:cNvSpPr txBox="1">
            <a:spLocks/>
          </p:cNvSpPr>
          <p:nvPr/>
        </p:nvSpPr>
        <p:spPr>
          <a:xfrm>
            <a:off x="9660835" y="11294"/>
            <a:ext cx="2247463" cy="66974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نشاط ختامي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61790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152380"/>
            <a:ext cx="10515600" cy="502458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ar-BH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lvl="0" indent="0">
              <a:buNone/>
            </a:pP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2: </a:t>
            </a:r>
            <a:r>
              <a:rPr lang="en-US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“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يَعْتمِدُ صَالِحٌ عَلَى الصّدقَاتِ الّتي يَستلِمُهَا مِنْ بَعْضِ الجِيرانِ </a:t>
            </a:r>
            <a:r>
              <a:rPr lang="ar-BH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والمَعَارفِ، 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وهو يَصْرفهَا عَلَى أهلِ بَيْتِهِ ولا يَصْرفهَا في </a:t>
            </a:r>
            <a:r>
              <a:rPr lang="ar-BH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أشياءَ مكروهةٍ</a:t>
            </a:r>
            <a:r>
              <a:rPr lang="ar-BH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، 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لكِنّهُ لا يعملُ بحجةِ أنَّ هذه الصّدقَات</a:t>
            </a:r>
            <a:r>
              <a:rPr lang="ar-JO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تكفي احتِياجَات</a:t>
            </a:r>
            <a:r>
              <a:rPr lang="ar-JO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 </a:t>
            </a:r>
            <a:r>
              <a:rPr lang="en-US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“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lvl="0">
              <a:buFont typeface="Arial" charset="0"/>
              <a:buChar char="•"/>
            </a:pPr>
            <a:r>
              <a:rPr lang="ar-BH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أقيمُ سلوكَ 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صالح . </a:t>
            </a:r>
          </a:p>
          <a:p>
            <a:pPr marL="0" lvl="0" indent="0">
              <a:buNone/>
            </a:pP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...................................................................................................................</a:t>
            </a:r>
          </a:p>
          <a:p>
            <a:pPr marL="0" lvl="0" indent="0">
              <a:buNone/>
            </a:pPr>
            <a:endParaRPr lang="ar-BH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ar-BH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762004" y="211019"/>
            <a:ext cx="2148807" cy="789916"/>
          </a:xfrm>
        </p:spPr>
        <p:txBody>
          <a:bodyPr>
            <a:normAutofit/>
          </a:bodyPr>
          <a:lstStyle/>
          <a:p>
            <a:pPr algn="ctr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نشاط (</a:t>
            </a:r>
            <a:r>
              <a:rPr lang="en-US" sz="4000" b="1" dirty="0">
                <a:solidFill>
                  <a:srgbClr val="FF0000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3</a:t>
            </a:r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)</a:t>
            </a:r>
            <a:endParaRPr lang="en-GB" sz="4000" b="1" dirty="0">
              <a:solidFill>
                <a:srgbClr val="FF0000"/>
              </a:solidFill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="" xmlns:a16="http://schemas.microsoft.com/office/drawing/2014/main" id="{1D380CA8-F8C7-41BD-9A94-298098C16FD8}"/>
              </a:ext>
            </a:extLst>
          </p:cNvPr>
          <p:cNvSpPr/>
          <p:nvPr/>
        </p:nvSpPr>
        <p:spPr>
          <a:xfrm>
            <a:off x="26922" y="192603"/>
            <a:ext cx="3970116" cy="3071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اسقِ حديقةَ فُلانٍ</a:t>
            </a:r>
            <a:r>
              <a:rPr lang="ar-SA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اللّغة العربيَة – الصف الرابع</a:t>
            </a:r>
            <a:endParaRPr lang="ar-BH" sz="2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EEDE8066-DDCF-4C81-B574-1E910D95F166}"/>
              </a:ext>
            </a:extLst>
          </p:cNvPr>
          <p:cNvSpPr txBox="1">
            <a:spLocks/>
          </p:cNvSpPr>
          <p:nvPr/>
        </p:nvSpPr>
        <p:spPr>
          <a:xfrm>
            <a:off x="9660835" y="11294"/>
            <a:ext cx="2247463" cy="66974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نشاط ختامي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75838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91074" y="1001584"/>
            <a:ext cx="3294530" cy="91998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4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أهْداف</a:t>
            </a:r>
            <a:r>
              <a:rPr lang="ar-JO" sz="4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BH" sz="4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الدَّرْس</a:t>
            </a:r>
            <a:r>
              <a:rPr lang="ar-JO" sz="4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endParaRPr lang="en-US" sz="4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8984702" y="404111"/>
            <a:ext cx="2996282" cy="494532"/>
          </a:xfrm>
          <a:prstGeom prst="rect">
            <a:avLst/>
          </a:prstGeom>
        </p:spPr>
      </p:pic>
      <p:sp>
        <p:nvSpPr>
          <p:cNvPr id="8" name="مستطيل 4">
            <a:extLst>
              <a:ext uri="{FF2B5EF4-FFF2-40B4-BE49-F238E27FC236}">
                <a16:creationId xmlns="" xmlns:a16="http://schemas.microsoft.com/office/drawing/2014/main" id="{304D482E-394A-4419-9822-5897041B4202}"/>
              </a:ext>
            </a:extLst>
          </p:cNvPr>
          <p:cNvSpPr/>
          <p:nvPr/>
        </p:nvSpPr>
        <p:spPr>
          <a:xfrm>
            <a:off x="29817" y="120460"/>
            <a:ext cx="4542184" cy="4945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اسقِ حديقةَ فُلانٍ</a:t>
            </a: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 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اللّغة العربيَة – الصف الرابع</a:t>
            </a:r>
            <a:endParaRPr lang="ar-BH" sz="2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FDDA8D3-5EDB-4051-88F8-01D69720D076}"/>
              </a:ext>
            </a:extLst>
          </p:cNvPr>
          <p:cNvSpPr txBox="1"/>
          <p:nvPr/>
        </p:nvSpPr>
        <p:spPr>
          <a:xfrm>
            <a:off x="1151197" y="2394065"/>
            <a:ext cx="1037428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الهدفُ الأوَّلُ: </a:t>
            </a:r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تفسيرُ مفرداتِ نَصّ الحديثِ الشَّريفِ تفسيرًا متوافقًا مع معاني الحديث. </a:t>
            </a:r>
          </a:p>
          <a:p>
            <a:pPr algn="r" rtl="1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الهدَفُ الثّاني: </a:t>
            </a:r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تحليلُ نصّ الحديثِ الشَّريفِ تحليلًا تامًا لمضمونِ النَّصّ. </a:t>
            </a:r>
          </a:p>
          <a:p>
            <a:pPr algn="r" rtl="1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الهدَفُ الثَّالِثُ: </a:t>
            </a:r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إبداءُ الرَّأي في أثرِ تطبيق تعاليمِ الحديثِ النَّبَويّ في </a:t>
            </a:r>
            <a:r>
              <a:rPr lang="ar-BH" sz="4000">
                <a:latin typeface="Sakkal Majalla" panose="02000000000000000000" pitchFamily="2" charset="-78"/>
                <a:cs typeface="Sakkal Majalla" panose="02000000000000000000" pitchFamily="2" charset="-78"/>
              </a:rPr>
              <a:t>الحياةِ والمجتَمَعِ.</a:t>
            </a:r>
            <a:endParaRPr lang="ar-BH" sz="4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9494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152380"/>
            <a:ext cx="10515600" cy="502458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ar-BH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lvl="0" indent="0">
              <a:buNone/>
            </a:pP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2: </a:t>
            </a:r>
            <a:r>
              <a:rPr lang="en-US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“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يَعْتمِدُ صَالِحٌ عَلَى الصّدقَاتِ الّتي يَستلِمُهَا مِنْ بَعْضِ الجِيرانِ </a:t>
            </a:r>
            <a:r>
              <a:rPr lang="ar-BH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والمَعَارفِ، 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وهو يَصْرفهَا عَلَى أهلِ بَيْتِهِ ولا يَصْرفهَا في </a:t>
            </a:r>
            <a:r>
              <a:rPr lang="ar-BH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أشياءَ </a:t>
            </a:r>
            <a:r>
              <a:rPr lang="ar-BH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مكروهةٍ، 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لكِنّهُ لا يعملُ بحجةِ أنَّ هذه الصّدقَات تكفي احتِياجَاته </a:t>
            </a:r>
            <a:r>
              <a:rPr lang="en-US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“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lvl="0">
              <a:buFont typeface="Arial" charset="0"/>
              <a:buChar char="•"/>
            </a:pP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أقيم</a:t>
            </a:r>
            <a:r>
              <a:rPr lang="ar-JO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سلوك</a:t>
            </a:r>
            <a:r>
              <a:rPr lang="ar-JO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صالح. </a:t>
            </a:r>
            <a:endParaRPr lang="ar-BH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lvl="0" indent="0">
              <a:buNone/>
            </a:pP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سلوك </a:t>
            </a:r>
            <a:r>
              <a:rPr lang="ar-BH" sz="32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خاطئ، </a:t>
            </a:r>
            <a:r>
              <a:rPr lang="ar-BH" sz="32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فالإسلامُ حثَّ</a:t>
            </a:r>
            <a:r>
              <a:rPr lang="en-US" sz="32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الإنسانَ على </a:t>
            </a:r>
            <a:r>
              <a:rPr lang="ar-BH" sz="32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العملِ </a:t>
            </a:r>
            <a:r>
              <a:rPr lang="ar-BH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والج</a:t>
            </a:r>
            <a:r>
              <a:rPr lang="ar-JO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</a:t>
            </a:r>
            <a:r>
              <a:rPr lang="ar-JO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ِّ</a:t>
            </a:r>
            <a:r>
              <a:rPr lang="ar-BH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والاجتهاد</a:t>
            </a:r>
            <a:r>
              <a:rPr lang="ar-JO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JO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طلبِ </a:t>
            </a:r>
            <a:r>
              <a:rPr lang="ar-JO" sz="32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الرّزْقِ،</a:t>
            </a:r>
            <a:r>
              <a:rPr lang="ar-BH" sz="32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حتّى </a:t>
            </a:r>
            <a:r>
              <a:rPr lang="ar-JO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لا يكون</a:t>
            </a:r>
            <a:r>
              <a:rPr lang="ar-BH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JO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عالةً على غيرِهِ.</a:t>
            </a:r>
            <a:endParaRPr lang="ar-BH" sz="36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lvl="0" indent="0">
              <a:buNone/>
            </a:pPr>
            <a:endParaRPr lang="ar-BH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ar-BH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762004" y="211019"/>
            <a:ext cx="2148807" cy="789916"/>
          </a:xfrm>
        </p:spPr>
        <p:txBody>
          <a:bodyPr>
            <a:normAutofit/>
          </a:bodyPr>
          <a:lstStyle/>
          <a:p>
            <a:pPr algn="ctr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نشاط (</a:t>
            </a:r>
            <a:r>
              <a:rPr lang="en-US" sz="4000" b="1" dirty="0">
                <a:solidFill>
                  <a:srgbClr val="FF0000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3</a:t>
            </a:r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)</a:t>
            </a:r>
            <a:endParaRPr lang="en-GB" sz="4000" b="1" dirty="0">
              <a:solidFill>
                <a:srgbClr val="FF0000"/>
              </a:solidFill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FCB13034-CA81-48B9-B50A-5626F3897F1F}"/>
              </a:ext>
            </a:extLst>
          </p:cNvPr>
          <p:cNvSpPr/>
          <p:nvPr/>
        </p:nvSpPr>
        <p:spPr>
          <a:xfrm>
            <a:off x="0" y="567271"/>
            <a:ext cx="2031325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أُقيّمُ إِجَابَتِي 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="" xmlns:a16="http://schemas.microsoft.com/office/drawing/2014/main" id="{3F08D195-A523-45FD-84C1-7725EE2CE781}"/>
              </a:ext>
            </a:extLst>
          </p:cNvPr>
          <p:cNvSpPr/>
          <p:nvPr/>
        </p:nvSpPr>
        <p:spPr>
          <a:xfrm>
            <a:off x="0" y="133487"/>
            <a:ext cx="3940233" cy="35806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اسقِ حديقةَ فُلانٍ</a:t>
            </a:r>
            <a:r>
              <a:rPr lang="ar-SA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اللّغة العربيَة – الصف الرابع</a:t>
            </a:r>
            <a:endParaRPr lang="ar-BH" sz="2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EE7DC56A-DBA8-4244-B173-CBCAFE64A804}"/>
              </a:ext>
            </a:extLst>
          </p:cNvPr>
          <p:cNvSpPr txBox="1">
            <a:spLocks/>
          </p:cNvSpPr>
          <p:nvPr/>
        </p:nvSpPr>
        <p:spPr>
          <a:xfrm>
            <a:off x="9660835" y="11294"/>
            <a:ext cx="2247463" cy="66974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نشاط ختامي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29668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36512"/>
            <a:ext cx="10515600" cy="435133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ar-JO" sz="7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انْتَهى الدَّرْسُ</a:t>
            </a:r>
            <a:endParaRPr lang="en-US" sz="72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="" xmlns:a16="http://schemas.microsoft.com/office/drawing/2014/main" id="{8A1B875E-FF8E-4AC7-B419-2186A053BD4D}"/>
              </a:ext>
            </a:extLst>
          </p:cNvPr>
          <p:cNvSpPr/>
          <p:nvPr/>
        </p:nvSpPr>
        <p:spPr>
          <a:xfrm>
            <a:off x="0" y="132759"/>
            <a:ext cx="3842795" cy="33022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اسقِ حديقةَ فُلانٍ</a:t>
            </a:r>
            <a:r>
              <a:rPr lang="ar-SA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اللّغة العربيَة – الصف الرابع</a:t>
            </a:r>
            <a:endParaRPr lang="ar-BH" sz="2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96435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="" xmlns:a16="http://schemas.microsoft.com/office/drawing/2014/main" id="{A569A42E-2F99-476D-90FA-C289343FCA5A}"/>
              </a:ext>
            </a:extLst>
          </p:cNvPr>
          <p:cNvSpPr txBox="1">
            <a:spLocks/>
          </p:cNvSpPr>
          <p:nvPr/>
        </p:nvSpPr>
        <p:spPr>
          <a:xfrm>
            <a:off x="10194183" y="11294"/>
            <a:ext cx="1714115" cy="9099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273893" y="1843950"/>
            <a:ext cx="182240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اقرأُ النّ</a:t>
            </a:r>
            <a:r>
              <a:rPr lang="ar-JO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</a:t>
            </a:r>
            <a:r>
              <a:rPr lang="ar-JO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بِتمعُّنٍ، وأُجيبُ عمَّا يليهِ مِنْ </a:t>
            </a:r>
            <a:r>
              <a:rPr lang="ar-BH" sz="4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أسئلةٍ:  </a:t>
            </a:r>
            <a:endParaRPr lang="en-US" sz="4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="" xmlns:a16="http://schemas.microsoft.com/office/drawing/2014/main" id="{7387CE8B-C491-481C-A069-14B65321CB65}"/>
              </a:ext>
            </a:extLst>
          </p:cNvPr>
          <p:cNvSpPr/>
          <p:nvPr/>
        </p:nvSpPr>
        <p:spPr>
          <a:xfrm>
            <a:off x="0" y="134307"/>
            <a:ext cx="4123113" cy="35806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اسقِ حديقةَ فُلانٍ</a:t>
            </a:r>
            <a:r>
              <a:rPr lang="ar-SA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اللّغة العربيَة – الصف الرابع</a:t>
            </a:r>
            <a:endParaRPr lang="ar-BH" sz="2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ED1BD8F-F9F8-473A-8260-DF2D865D5B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0524"/>
          <a:stretch/>
        </p:blipFill>
        <p:spPr>
          <a:xfrm>
            <a:off x="5234597" y="1163781"/>
            <a:ext cx="4842008" cy="491822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="" xmlns:a16="http://schemas.microsoft.com/office/drawing/2014/main" id="{57AB8021-D24B-4FEE-BF1A-EE76ADE359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16" y="1163782"/>
            <a:ext cx="4861893" cy="491823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94920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="" xmlns:a16="http://schemas.microsoft.com/office/drawing/2014/main" id="{A569A42E-2F99-476D-90FA-C289343FCA5A}"/>
              </a:ext>
            </a:extLst>
          </p:cNvPr>
          <p:cNvSpPr txBox="1">
            <a:spLocks/>
          </p:cNvSpPr>
          <p:nvPr/>
        </p:nvSpPr>
        <p:spPr>
          <a:xfrm>
            <a:off x="10194183" y="11294"/>
            <a:ext cx="1714115" cy="9099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5844" y="2477932"/>
            <a:ext cx="100584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الفكرةُ العام</a:t>
            </a:r>
            <a:r>
              <a:rPr lang="ar-SA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BH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ةُ لِلَّنصِّ </a:t>
            </a:r>
            <a:r>
              <a:rPr lang="ar-BH" sz="4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السَّابقِ:  </a:t>
            </a:r>
            <a:endParaRPr lang="ar-BH" sz="4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BH" sz="44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قِيمةُ العملِ وفضلُ </a:t>
            </a:r>
            <a:r>
              <a:rPr lang="ar-BH" sz="44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الصَّدقةِ </a:t>
            </a:r>
            <a:r>
              <a:rPr lang="ar-BH" sz="44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عِنْدَ الله</a:t>
            </a:r>
            <a:r>
              <a:rPr lang="ar-JO" sz="44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44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="" xmlns:a16="http://schemas.microsoft.com/office/drawing/2014/main" id="{CB11858F-369B-4619-BDF4-54C372369693}"/>
              </a:ext>
            </a:extLst>
          </p:cNvPr>
          <p:cNvSpPr/>
          <p:nvPr/>
        </p:nvSpPr>
        <p:spPr>
          <a:xfrm>
            <a:off x="0" y="108192"/>
            <a:ext cx="4073236" cy="35806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اسقِ حديقةَ فُلانٍ</a:t>
            </a:r>
            <a:r>
              <a:rPr lang="ar-SA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اللّغة العربيَة – الصف الرابع</a:t>
            </a:r>
            <a:endParaRPr lang="ar-BH" sz="2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60426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="" xmlns:a16="http://schemas.microsoft.com/office/drawing/2014/main" id="{29CC1180-42EE-4433-AD25-68DB06F7C12E}"/>
              </a:ext>
            </a:extLst>
          </p:cNvPr>
          <p:cNvSpPr txBox="1">
            <a:spLocks/>
          </p:cNvSpPr>
          <p:nvPr/>
        </p:nvSpPr>
        <p:spPr>
          <a:xfrm>
            <a:off x="1713828" y="134235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ar-BH" sz="60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="" xmlns:a16="http://schemas.microsoft.com/office/drawing/2014/main" id="{A73D69AF-4C52-4910-8A39-AF20FFF67942}"/>
              </a:ext>
            </a:extLst>
          </p:cNvPr>
          <p:cNvSpPr txBox="1"/>
          <p:nvPr/>
        </p:nvSpPr>
        <p:spPr>
          <a:xfrm>
            <a:off x="4083002" y="624038"/>
            <a:ext cx="41640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4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تفسيرُ المُفرَداتِ</a:t>
            </a:r>
            <a:endParaRPr lang="en-US" sz="40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aphicFrame>
        <p:nvGraphicFramePr>
          <p:cNvPr id="5" name="جدول 7">
            <a:extLst>
              <a:ext uri="{FF2B5EF4-FFF2-40B4-BE49-F238E27FC236}">
                <a16:creationId xmlns="" xmlns:a16="http://schemas.microsoft.com/office/drawing/2014/main" id="{10A6DA25-2237-401E-8FBF-ABA4578DE8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9036670"/>
              </p:ext>
            </p:extLst>
          </p:nvPr>
        </p:nvGraphicFramePr>
        <p:xfrm>
          <a:off x="1907675" y="1455035"/>
          <a:ext cx="7963631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4472">
                  <a:extLst>
                    <a:ext uri="{9D8B030D-6E8A-4147-A177-3AD203B41FA5}">
                      <a16:colId xmlns="" xmlns:a16="http://schemas.microsoft.com/office/drawing/2014/main" val="1147244517"/>
                    </a:ext>
                  </a:extLst>
                </a:gridCol>
                <a:gridCol w="2189159">
                  <a:extLst>
                    <a:ext uri="{9D8B030D-6E8A-4147-A177-3AD203B41FA5}">
                      <a16:colId xmlns="" xmlns:a16="http://schemas.microsoft.com/office/drawing/2014/main" val="2651125887"/>
                    </a:ext>
                  </a:extLst>
                </a:gridCol>
              </a:tblGrid>
              <a:tr h="58923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ar-BH" sz="4400" b="1" kern="1200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التفسير</a:t>
                      </a:r>
                      <a:r>
                        <a:rPr lang="ar-JO" sz="4400" b="1" kern="1200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ُ</a:t>
                      </a:r>
                      <a:endParaRPr lang="en-US" sz="4400" b="1" kern="1200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ar-BH" sz="4400" b="1" kern="1200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الكلم</a:t>
                      </a:r>
                      <a:r>
                        <a:rPr lang="ar-JO" sz="4400" b="1" kern="1200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َ</a:t>
                      </a:r>
                      <a:r>
                        <a:rPr lang="ar-BH" sz="4400" b="1" kern="1200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ة</a:t>
                      </a:r>
                      <a:r>
                        <a:rPr lang="ar-JO" sz="4400" b="1" kern="1200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ُ</a:t>
                      </a:r>
                      <a:endParaRPr lang="en-US" sz="4400" b="1" kern="1200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00562839"/>
                  </a:ext>
                </a:extLst>
              </a:tr>
              <a:tr h="25635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ar-BH" sz="40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ان</a:t>
                      </a:r>
                      <a:r>
                        <a:rPr lang="ar-JO" sz="40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ْ</a:t>
                      </a:r>
                      <a:r>
                        <a:rPr lang="ar-BH" sz="40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ص</a:t>
                      </a:r>
                      <a:r>
                        <a:rPr lang="ar-JO" sz="40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َ</a:t>
                      </a:r>
                      <a:r>
                        <a:rPr lang="ar-BH" sz="40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ر</a:t>
                      </a:r>
                      <a:r>
                        <a:rPr lang="ar-JO" sz="40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40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ف</a:t>
                      </a:r>
                      <a:endParaRPr lang="en-US" sz="40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ar-BH" sz="40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تَنَحّى</a:t>
                      </a:r>
                      <a:endParaRPr lang="en-US" sz="40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56677987"/>
                  </a:ext>
                </a:extLst>
              </a:tr>
              <a:tr h="25635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ar-BH" sz="40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أخرج</a:t>
                      </a:r>
                      <a:r>
                        <a:rPr lang="ar-JO" sz="40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َ</a:t>
                      </a:r>
                      <a:r>
                        <a:rPr lang="ar-BH" sz="40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المحتوى وأخلاه</a:t>
                      </a:r>
                      <a:r>
                        <a:rPr lang="ar-JO" sz="40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ُ</a:t>
                      </a:r>
                      <a:endParaRPr lang="en-US" sz="40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ar-BH" sz="40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أفرَغَ</a:t>
                      </a:r>
                      <a:endParaRPr lang="en-US" sz="40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605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ar-BH" sz="40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يع</a:t>
                      </a:r>
                      <a:r>
                        <a:rPr lang="ar-JO" sz="40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ْ</a:t>
                      </a:r>
                      <a:r>
                        <a:rPr lang="ar-BH" sz="40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</a:t>
                      </a:r>
                      <a:r>
                        <a:rPr lang="ar-JO" sz="40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َ</a:t>
                      </a:r>
                      <a:r>
                        <a:rPr lang="ar-BH" sz="40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ل</a:t>
                      </a:r>
                      <a:r>
                        <a:rPr lang="ar-JO" sz="40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ُ</a:t>
                      </a:r>
                      <a:endParaRPr lang="en-US" sz="40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ar-BH" sz="40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قَائِمٌ</a:t>
                      </a:r>
                      <a:endParaRPr lang="en-US" sz="40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36542323"/>
                  </a:ext>
                </a:extLst>
              </a:tr>
              <a:tr h="33605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ar-BH" sz="40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المحصول</a:t>
                      </a:r>
                      <a:r>
                        <a:rPr lang="ar-JO" sz="40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40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والح</a:t>
                      </a:r>
                      <a:r>
                        <a:rPr lang="ar-JO" sz="40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َ</a:t>
                      </a:r>
                      <a:r>
                        <a:rPr lang="ar-BH" sz="40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صاد</a:t>
                      </a:r>
                      <a:r>
                        <a:rPr lang="ar-JO" sz="40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ُ</a:t>
                      </a:r>
                      <a:endParaRPr lang="en-US" sz="40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ar-BH" sz="40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مَا يَخرُجُ مِنها</a:t>
                      </a:r>
                      <a:endParaRPr lang="en-US" sz="40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605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ar-BH" sz="40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يزرع</a:t>
                      </a:r>
                      <a:r>
                        <a:rPr lang="ar-JO" sz="40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40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الث</a:t>
                      </a:r>
                      <a:r>
                        <a:rPr lang="ar-JO" sz="40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40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لث</a:t>
                      </a:r>
                      <a:r>
                        <a:rPr lang="ar-JO" sz="40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َ</a:t>
                      </a:r>
                      <a:endParaRPr lang="en-US" sz="40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ar-BH" sz="40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أرُدُّ</a:t>
                      </a:r>
                      <a:r>
                        <a:rPr lang="ar-BH" sz="40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فِيها ثُلُثَهُ</a:t>
                      </a:r>
                      <a:endParaRPr lang="en-US" sz="40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="" xmlns:a16="http://schemas.microsoft.com/office/drawing/2014/main" id="{C3DBFD17-A38A-4577-AF4B-BCE2EAF6FC04}"/>
              </a:ext>
            </a:extLst>
          </p:cNvPr>
          <p:cNvSpPr txBox="1">
            <a:spLocks/>
          </p:cNvSpPr>
          <p:nvPr/>
        </p:nvSpPr>
        <p:spPr>
          <a:xfrm>
            <a:off x="10543323" y="134235"/>
            <a:ext cx="1597802" cy="73685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="" xmlns:a16="http://schemas.microsoft.com/office/drawing/2014/main" id="{6F82B9E4-8152-4290-97A4-8E672DD6B01F}"/>
              </a:ext>
            </a:extLst>
          </p:cNvPr>
          <p:cNvSpPr/>
          <p:nvPr/>
        </p:nvSpPr>
        <p:spPr>
          <a:xfrm>
            <a:off x="0" y="134235"/>
            <a:ext cx="3956858" cy="35806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اسقِ حديقةَ فُلانٍ</a:t>
            </a:r>
            <a:r>
              <a:rPr lang="ar-SA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اللّغة العربيَة – الصف الرابع</a:t>
            </a:r>
            <a:endParaRPr lang="ar-BH" sz="2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4523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="" xmlns:a16="http://schemas.microsoft.com/office/drawing/2014/main" id="{29CC1180-42EE-4433-AD25-68DB06F7C12E}"/>
              </a:ext>
            </a:extLst>
          </p:cNvPr>
          <p:cNvSpPr txBox="1">
            <a:spLocks/>
          </p:cNvSpPr>
          <p:nvPr/>
        </p:nvSpPr>
        <p:spPr>
          <a:xfrm>
            <a:off x="2375099" y="156095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ar-BH" sz="44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621FCD70-F59E-42A4-98FA-559742EC3518}"/>
              </a:ext>
            </a:extLst>
          </p:cNvPr>
          <p:cNvSpPr txBox="1">
            <a:spLocks/>
          </p:cNvSpPr>
          <p:nvPr/>
        </p:nvSpPr>
        <p:spPr>
          <a:xfrm>
            <a:off x="10229352" y="-23875"/>
            <a:ext cx="1714115" cy="9099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07353" y="135418"/>
            <a:ext cx="56829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تحليل مضمون نّص الحديث النبوي </a:t>
            </a:r>
            <a:endParaRPr lang="en-US" sz="4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4785562"/>
              </p:ext>
            </p:extLst>
          </p:nvPr>
        </p:nvGraphicFramePr>
        <p:xfrm>
          <a:off x="186073" y="984741"/>
          <a:ext cx="11603496" cy="505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62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7774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4981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40470">
                <a:tc>
                  <a:txBody>
                    <a:bodyPr/>
                    <a:lstStyle/>
                    <a:p>
                      <a:pPr algn="ctr"/>
                      <a:r>
                        <a:rPr lang="ar-BH" sz="3200" b="1" kern="1200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الأساليب</a:t>
                      </a:r>
                      <a:r>
                        <a:rPr lang="ar-JO" sz="3200" b="1" kern="1200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ُ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200" b="1" kern="1200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الشرح</a:t>
                      </a:r>
                      <a:r>
                        <a:rPr lang="ar-JO" sz="3200" b="1" kern="1200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ُ</a:t>
                      </a:r>
                      <a:endParaRPr lang="en-US" sz="3200" b="1" kern="1200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800" b="1" kern="1200" dirty="0" smtClean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مراحلُ قصةِ النصّ </a:t>
                      </a:r>
                      <a:endParaRPr lang="en-US" sz="2800" b="1" kern="1200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ar-BH" sz="28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BH" sz="2800" b="1" kern="1200" dirty="0">
                        <a:solidFill>
                          <a:srgbClr val="0070C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r>
                        <a:rPr lang="ar-BH" sz="2800" b="1" kern="1200" dirty="0" smtClean="0">
                          <a:solidFill>
                            <a:srgbClr val="0070C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اِسْقِ</a:t>
                      </a:r>
                      <a:r>
                        <a:rPr lang="ar-BH" sz="2800" b="1" kern="1200" baseline="0" dirty="0" smtClean="0">
                          <a:solidFill>
                            <a:srgbClr val="0070C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: </a:t>
                      </a:r>
                      <a:r>
                        <a:rPr lang="ar-BH" sz="28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أُسلُوب</a:t>
                      </a:r>
                      <a:r>
                        <a:rPr lang="ar-JO" sz="28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28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أمر. </a:t>
                      </a:r>
                    </a:p>
                    <a:p>
                      <a:pPr marL="0" algn="r" defTabSz="914400" rtl="1" eaLnBrk="1" latinLnBrk="0" hangingPunct="1"/>
                      <a:r>
                        <a:rPr lang="ar-BH" sz="2800" b="1" kern="1200" baseline="0" dirty="0">
                          <a:solidFill>
                            <a:srgbClr val="0070C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مفرد </a:t>
                      </a:r>
                      <a:r>
                        <a:rPr lang="ar-BH" sz="2800" b="1" kern="1200" baseline="0" dirty="0" smtClean="0">
                          <a:solidFill>
                            <a:srgbClr val="0070C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سّحَاب:  </a:t>
                      </a:r>
                      <a:r>
                        <a:rPr lang="ar-BH" sz="28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سَحَابَة. </a:t>
                      </a:r>
                      <a:endParaRPr lang="en-US" sz="28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BH" sz="24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عَنْ أَبي هُرَيرَةَ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................... فَأفرَغَ مَاءَهُ فِي </a:t>
                      </a:r>
                      <a:r>
                        <a:rPr lang="ar-BH" sz="2400" b="1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حَرّةٍ: </a:t>
                      </a:r>
                      <a:endParaRPr lang="ar-BH" sz="24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يسْتخدمُ النّبُّي الكرِيمُ في هذا النّصّ أسلوب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ًا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قصص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يًا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سَردِي</a:t>
                      </a:r>
                      <a:r>
                        <a:rPr lang="ar-JO" sz="2400" b="1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ًا</a:t>
                      </a:r>
                      <a:r>
                        <a:rPr lang="ar-BH" sz="2400" b="1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، 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وذلك لتقريرِ وتأكيد الفِكرةِ، ولتسهيلِ اسْتيعابِ وفهْمِ المَغْزى، والقِصَّة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في حدِّ ذاتها شَاهِد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ٌ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قوَّي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ٌّ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لإثباتِ الفِكرةِ والرِّسالةِ الّتي وض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ع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َ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لها الحديث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النبوي</a:t>
                      </a:r>
                      <a:r>
                        <a:rPr lang="ar-JO" sz="2400" b="1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ُّ</a:t>
                      </a:r>
                      <a:r>
                        <a:rPr lang="ar-BH" sz="2400" b="1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. </a:t>
                      </a:r>
                      <a:endParaRPr lang="ar-BH" sz="24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ويوضحُ لنا النّبُّي الكرِيمُ في بدايةِ القِصّةِ </a:t>
                      </a:r>
                      <a:r>
                        <a:rPr lang="ar-BH" sz="2400" b="1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الشَّخصيَّةَ الرَّئيسةَ 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الأولى وهو </a:t>
                      </a:r>
                      <a:r>
                        <a:rPr lang="ar-BH" sz="2400" b="1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رجلٌ، 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ثُمَّ يكش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فُ عَن المكانِ وهو الفلاة والمقصودُ بِها الأرضُ الواسعةُ في </a:t>
                      </a:r>
                      <a:r>
                        <a:rPr lang="ar-BH" sz="2400" b="1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الصَّحراءِ. </a:t>
                      </a:r>
                      <a:endParaRPr lang="ar-BH" sz="24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بَيْنَمَا كان الرجل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موجودًا في الصَّحراءِ سَمِعَ صوتًا يصدر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مع سحابةٍ كانت موجودة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ً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في المكانِ الذي </a:t>
                      </a:r>
                      <a:r>
                        <a:rPr lang="ar-BH" sz="2400" b="1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كان موجودًا به، 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وه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ن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 يبدأ حد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َ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ث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ٌ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جديد 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ٌ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، فالصَّوت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شدّ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َ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انتباه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َ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الر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َّ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ج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ل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وهو يطلب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من الس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َّ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حابةِ ويقول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: اِسْقِ حَدِيقَةَ (فُلان)، وقد نطقَ اسْم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َ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الفلان وامتثلَ الس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َّ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حاب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لأمرِ الصَّوت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ونف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َّ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ذ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َ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ه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وأفرغَ الماء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َ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الموجود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َ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به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وصبَّه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في أرضٍ يوجد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بها الكثير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مِنْ الحجارةِ الس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َّ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وداءِ.  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ar-BH" sz="28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ctr"/>
                      <a:endParaRPr lang="ar-BH" sz="28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ctr"/>
                      <a:endParaRPr lang="ar-BH" sz="28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ctr"/>
                      <a:r>
                        <a:rPr lang="ar-BH" sz="28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حَدَثٌ عَادِيٌ</a:t>
                      </a:r>
                      <a:endParaRPr lang="en-US" sz="28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مستطيل 7">
            <a:extLst>
              <a:ext uri="{FF2B5EF4-FFF2-40B4-BE49-F238E27FC236}">
                <a16:creationId xmlns="" xmlns:a16="http://schemas.microsoft.com/office/drawing/2014/main" id="{556248AE-DCCE-45C1-8D52-7E6E9F7D577F}"/>
              </a:ext>
            </a:extLst>
          </p:cNvPr>
          <p:cNvSpPr/>
          <p:nvPr/>
        </p:nvSpPr>
        <p:spPr>
          <a:xfrm>
            <a:off x="0" y="310330"/>
            <a:ext cx="3931920" cy="35806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اسقِ حديقةَ فُلانٍ</a:t>
            </a:r>
            <a:r>
              <a:rPr lang="ar-SA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اللّغة العربيَة – الصف الرابع</a:t>
            </a:r>
            <a:endParaRPr lang="ar-BH" sz="2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27818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="" xmlns:a16="http://schemas.microsoft.com/office/drawing/2014/main" id="{29CC1180-42EE-4433-AD25-68DB06F7C12E}"/>
              </a:ext>
            </a:extLst>
          </p:cNvPr>
          <p:cNvSpPr txBox="1">
            <a:spLocks/>
          </p:cNvSpPr>
          <p:nvPr/>
        </p:nvSpPr>
        <p:spPr>
          <a:xfrm>
            <a:off x="2375099" y="156095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ar-BH" sz="44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621FCD70-F59E-42A4-98FA-559742EC3518}"/>
              </a:ext>
            </a:extLst>
          </p:cNvPr>
          <p:cNvSpPr txBox="1">
            <a:spLocks/>
          </p:cNvSpPr>
          <p:nvPr/>
        </p:nvSpPr>
        <p:spPr>
          <a:xfrm>
            <a:off x="10581253" y="77142"/>
            <a:ext cx="1610747" cy="70788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43309" y="77142"/>
            <a:ext cx="56829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تحليل</a:t>
            </a:r>
            <a:r>
              <a:rPr lang="ar-JO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مضمون</a:t>
            </a:r>
            <a:r>
              <a:rPr lang="ar-JO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نص</a:t>
            </a:r>
            <a:r>
              <a:rPr lang="ar-JO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الحديث</a:t>
            </a:r>
            <a:r>
              <a:rPr lang="ar-JO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النبوي</a:t>
            </a:r>
            <a:r>
              <a:rPr lang="ar-JO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4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3514530"/>
              </p:ext>
            </p:extLst>
          </p:nvPr>
        </p:nvGraphicFramePr>
        <p:xfrm>
          <a:off x="186073" y="984741"/>
          <a:ext cx="11603496" cy="469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62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7774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4981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40470">
                <a:tc>
                  <a:txBody>
                    <a:bodyPr/>
                    <a:lstStyle/>
                    <a:p>
                      <a:pPr algn="ctr"/>
                      <a:r>
                        <a:rPr lang="ar-BH" sz="3200" b="1" kern="1200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الأساليب</a:t>
                      </a:r>
                      <a:r>
                        <a:rPr lang="ar-JO" sz="3200" b="1" kern="1200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ُ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200" b="1" kern="1200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الش</a:t>
                      </a:r>
                      <a:r>
                        <a:rPr lang="ar-JO" sz="3200" b="1" kern="1200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َّ</a:t>
                      </a:r>
                      <a:r>
                        <a:rPr lang="ar-BH" sz="3200" b="1" kern="1200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ر</a:t>
                      </a:r>
                      <a:r>
                        <a:rPr lang="ar-JO" sz="3200" b="1" kern="1200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ْ</a:t>
                      </a:r>
                      <a:r>
                        <a:rPr lang="ar-BH" sz="3200" b="1" kern="1200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ح</a:t>
                      </a:r>
                      <a:r>
                        <a:rPr lang="ar-JO" sz="3200" b="1" kern="1200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ُ</a:t>
                      </a:r>
                      <a:endParaRPr lang="en-US" sz="3200" b="1" kern="1200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800" b="1" kern="1200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مراحل</a:t>
                      </a:r>
                      <a:r>
                        <a:rPr lang="ar-JO" sz="2800" b="1" kern="1200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2800" b="1" kern="1200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قصة</a:t>
                      </a:r>
                      <a:r>
                        <a:rPr lang="ar-JO" sz="2800" b="1" kern="1200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800" b="1" kern="1200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الن</a:t>
                      </a:r>
                      <a:r>
                        <a:rPr lang="ar-JO" sz="2800" b="1" kern="1200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َّ</a:t>
                      </a:r>
                      <a:r>
                        <a:rPr lang="ar-BH" sz="2800" b="1" kern="1200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ص</a:t>
                      </a:r>
                      <a:r>
                        <a:rPr lang="ar-JO" sz="2800" b="1" kern="1200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ّ</a:t>
                      </a:r>
                      <a:r>
                        <a:rPr lang="ar-BH" sz="2800" b="1" kern="1200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  <a:endParaRPr lang="en-US" sz="2800" b="1" kern="1200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ar-BH" sz="28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BH" sz="2800" b="1" kern="1200" dirty="0">
                        <a:solidFill>
                          <a:srgbClr val="0070C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r>
                        <a:rPr lang="ar-BH" sz="2800" b="1" kern="1200" dirty="0">
                          <a:solidFill>
                            <a:srgbClr val="0070C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يَا</a:t>
                      </a:r>
                      <a:r>
                        <a:rPr lang="ar-BH" sz="2800" b="1" kern="1200" baseline="0" dirty="0">
                          <a:solidFill>
                            <a:srgbClr val="0070C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BH" sz="2800" b="1" kern="1200" baseline="0" dirty="0" smtClean="0">
                          <a:solidFill>
                            <a:srgbClr val="0070C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عَبْدَاللهِ: </a:t>
                      </a:r>
                      <a:r>
                        <a:rPr lang="ar-BH" sz="2800" b="1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نِداء. </a:t>
                      </a:r>
                      <a:endParaRPr lang="ar-BH" sz="28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r>
                        <a:rPr lang="ar-BH" sz="2800" b="1" kern="1200" baseline="0" dirty="0">
                          <a:solidFill>
                            <a:srgbClr val="0070C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لِمَ </a:t>
                      </a:r>
                      <a:r>
                        <a:rPr lang="ar-BH" sz="2800" b="1" kern="1200" baseline="0" dirty="0" smtClean="0">
                          <a:solidFill>
                            <a:srgbClr val="0070C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تَسألُنِي: </a:t>
                      </a:r>
                      <a:r>
                        <a:rPr lang="ar-BH" sz="2800" b="1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اسْتِفْهَام. </a:t>
                      </a:r>
                      <a:r>
                        <a:rPr lang="ar-JO" sz="28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أفادَ الدَّهْشَةَ و </a:t>
                      </a:r>
                      <a:r>
                        <a:rPr lang="ar-JO" sz="2800" b="1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الاسْتغرابَ.</a:t>
                      </a:r>
                      <a:endParaRPr lang="ar-BH" sz="28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r>
                        <a:rPr lang="ar-BH" sz="2800" b="1" kern="1200" baseline="0" dirty="0" smtClean="0">
                          <a:solidFill>
                            <a:srgbClr val="0070C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اِسْقِ: </a:t>
                      </a:r>
                      <a:r>
                        <a:rPr lang="ar-BH" sz="28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أمر . </a:t>
                      </a:r>
                    </a:p>
                    <a:p>
                      <a:pPr marL="0" algn="r" defTabSz="914400" rtl="1" eaLnBrk="1" latinLnBrk="0" hangingPunct="1"/>
                      <a:r>
                        <a:rPr lang="ar-BH" sz="2800" b="1" kern="1200" baseline="0" dirty="0">
                          <a:solidFill>
                            <a:srgbClr val="0070C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فَمَا تَصْنَعُ</a:t>
                      </a:r>
                      <a:r>
                        <a:rPr lang="ar-BH" sz="2800" b="1" kern="1200" baseline="0" dirty="0" smtClean="0">
                          <a:solidFill>
                            <a:srgbClr val="0070C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؟: </a:t>
                      </a:r>
                      <a:r>
                        <a:rPr lang="ar-BH" sz="2800" b="1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اسْتِفْهَام. </a:t>
                      </a:r>
                      <a:r>
                        <a:rPr lang="ar-JO" sz="28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أفادَ </a:t>
                      </a:r>
                      <a:r>
                        <a:rPr lang="ar-JO" sz="2800" b="1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التَّعَجُّبَ.</a:t>
                      </a:r>
                      <a:endParaRPr lang="en-US" sz="28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فَإِذَا شَرْجَةٌ  ................... فَمَا تَصْنَعُ </a:t>
                      </a:r>
                      <a:r>
                        <a:rPr lang="ar-BH" sz="2400" b="1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فِيها: </a:t>
                      </a:r>
                      <a:endParaRPr lang="ar-BH" sz="24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عندما أفرغَتْ السحابة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الماء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َ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في الأرضِ الملئيةِ بالحجارةِ السوداءِ، تجمعَ الماء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في مَسِيلِ فأخذَ الرجلُ يتبعُ الماءَ وهو يجري في هذا المَسيلِ ليرى أين </a:t>
                      </a:r>
                      <a:r>
                        <a:rPr lang="ar-BH" sz="2400" b="1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ينتهي، 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فرأهُ ينتهي في حديقةٍ لرجلٍ كان يعملُ بها ويحاولُ أنّ </a:t>
                      </a:r>
                      <a:r>
                        <a:rPr lang="ar-BH" sz="2400" b="1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يحوّل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َ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مجرى الماء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كي يسقي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َ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حديقت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َ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ه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مستخد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مًا مِجْرَفة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ً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. </a:t>
                      </a:r>
                    </a:p>
                    <a:p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تعجبَ رجلُ الصحراءِ مِنْ هذا الأمر، فسألَ الرجلَ الذي يعملُ بالحديقةِ عن اس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ْ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ه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، وأجاب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َ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ه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َ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مُفْصِحًا 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عن اس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ْ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هِ، فاندهش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َ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أكثر ، فسأل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َ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ه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صاحب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الحديقة</a:t>
                      </a:r>
                      <a:r>
                        <a:rPr lang="ar-JO" sz="2400" b="1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400" b="1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: 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لماذا تسأل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َ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ني عن اس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ْ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مي</a:t>
                      </a:r>
                      <a:r>
                        <a:rPr lang="ar-BH" sz="2400" b="1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؟، 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فرد عليه رجل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الصحراء</a:t>
                      </a:r>
                      <a:r>
                        <a:rPr lang="ar-JO" sz="2400" b="1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400" b="1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: 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لأنّ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َ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الصّوت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َ</a:t>
                      </a:r>
                      <a:endParaRPr lang="ar-BH" sz="24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الذي أمر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َ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الس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َّ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حاب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َ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الممتلئة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َ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بالماءِ أوصى السحاب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َ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باس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ْ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مك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َ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وأنّ يس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ْ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قي حديقت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َ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ك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َ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أنت، فما الذي تعم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َ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ل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ه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بحديقت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ك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َ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حتى </a:t>
                      </a:r>
                      <a:r>
                        <a:rPr lang="ar-BH" sz="2400" b="1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يُسَخِر 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َ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الله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لك الس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َّ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حاب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َ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والماء؟!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ar-BH" sz="28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ctr"/>
                      <a:endParaRPr lang="ar-BH" sz="28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ctr"/>
                      <a:endParaRPr lang="ar-BH" sz="28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ctr"/>
                      <a:r>
                        <a:rPr lang="ar-BH" sz="28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لُغْزٌ مُحَيّرٌ</a:t>
                      </a:r>
                      <a:endParaRPr lang="en-US" sz="28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مستطيل 7">
            <a:extLst>
              <a:ext uri="{FF2B5EF4-FFF2-40B4-BE49-F238E27FC236}">
                <a16:creationId xmlns="" xmlns:a16="http://schemas.microsoft.com/office/drawing/2014/main" id="{AC5BC281-70F1-4174-BD7E-A7EC432BDD7A}"/>
              </a:ext>
            </a:extLst>
          </p:cNvPr>
          <p:cNvSpPr/>
          <p:nvPr/>
        </p:nvSpPr>
        <p:spPr>
          <a:xfrm>
            <a:off x="0" y="212356"/>
            <a:ext cx="3940233" cy="35806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اسقِ حديقةَ فُلانٍ</a:t>
            </a:r>
            <a:r>
              <a:rPr lang="ar-SA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اللّغة العربيَة – الصف الرابع</a:t>
            </a:r>
            <a:endParaRPr lang="ar-BH" sz="2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42865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="" xmlns:a16="http://schemas.microsoft.com/office/drawing/2014/main" id="{29CC1180-42EE-4433-AD25-68DB06F7C12E}"/>
              </a:ext>
            </a:extLst>
          </p:cNvPr>
          <p:cNvSpPr txBox="1">
            <a:spLocks/>
          </p:cNvSpPr>
          <p:nvPr/>
        </p:nvSpPr>
        <p:spPr>
          <a:xfrm>
            <a:off x="2375099" y="156095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ar-BH" sz="44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621FCD70-F59E-42A4-98FA-559742EC3518}"/>
              </a:ext>
            </a:extLst>
          </p:cNvPr>
          <p:cNvSpPr txBox="1">
            <a:spLocks/>
          </p:cNvSpPr>
          <p:nvPr/>
        </p:nvSpPr>
        <p:spPr>
          <a:xfrm>
            <a:off x="10697631" y="102664"/>
            <a:ext cx="1494369" cy="70788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28277" y="156095"/>
            <a:ext cx="56829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تحليل</a:t>
            </a:r>
            <a:r>
              <a:rPr lang="ar-JO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مضمون</a:t>
            </a:r>
            <a:r>
              <a:rPr lang="ar-JO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نص</a:t>
            </a:r>
            <a:r>
              <a:rPr lang="ar-JO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الحديث</a:t>
            </a:r>
            <a:r>
              <a:rPr lang="ar-JO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النبوي</a:t>
            </a:r>
            <a:r>
              <a:rPr lang="ar-JO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4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09892"/>
              </p:ext>
            </p:extLst>
          </p:nvPr>
        </p:nvGraphicFramePr>
        <p:xfrm>
          <a:off x="294252" y="1530326"/>
          <a:ext cx="11603496" cy="359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62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7774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4981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40470">
                <a:tc>
                  <a:txBody>
                    <a:bodyPr/>
                    <a:lstStyle/>
                    <a:p>
                      <a:pPr algn="ctr"/>
                      <a:r>
                        <a:rPr lang="ar-BH" sz="3200" b="1" kern="1200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الأساليب</a:t>
                      </a:r>
                      <a:r>
                        <a:rPr lang="ar-JO" sz="3200" b="1" kern="1200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ُ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200" b="1" kern="1200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الشرح</a:t>
                      </a:r>
                      <a:r>
                        <a:rPr lang="ar-JO" sz="3200" b="1" kern="1200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ُ</a:t>
                      </a:r>
                      <a:endParaRPr lang="en-US" sz="3200" b="1" kern="1200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800" b="1" kern="1200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مراحل</a:t>
                      </a:r>
                      <a:r>
                        <a:rPr lang="ar-JO" sz="2800" b="1" kern="1200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2800" b="1" kern="1200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قصة</a:t>
                      </a:r>
                      <a:r>
                        <a:rPr lang="ar-JO" sz="2800" b="1" kern="1200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800" b="1" kern="1200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الن</a:t>
                      </a:r>
                      <a:r>
                        <a:rPr lang="ar-JO" sz="2800" b="1" kern="1200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َّ</a:t>
                      </a:r>
                      <a:r>
                        <a:rPr lang="ar-BH" sz="2800" b="1" kern="1200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ص</a:t>
                      </a:r>
                      <a:r>
                        <a:rPr lang="ar-JO" sz="2800" b="1" kern="1200" dirty="0" smtClean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ّ</a:t>
                      </a:r>
                      <a:r>
                        <a:rPr lang="ar-BH" sz="2800" b="1" kern="1200" dirty="0" smtClean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  <a:endParaRPr lang="en-US" sz="2800" b="1" kern="1200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ar-BH" sz="28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r>
                        <a:rPr lang="ar-BH" sz="2800" b="1" kern="1200" dirty="0">
                          <a:solidFill>
                            <a:srgbClr val="0070C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يَا</a:t>
                      </a:r>
                      <a:r>
                        <a:rPr lang="ar-BH" sz="2800" b="1" kern="1200" baseline="0" dirty="0">
                          <a:solidFill>
                            <a:srgbClr val="0070C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BH" sz="2800" b="1" kern="1200" baseline="0" dirty="0" smtClean="0">
                          <a:solidFill>
                            <a:srgbClr val="0070C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عَبْدَاللهِ: </a:t>
                      </a:r>
                      <a:r>
                        <a:rPr lang="ar-BH" sz="2800" b="1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نِداء. </a:t>
                      </a:r>
                      <a:endParaRPr lang="ar-BH" sz="28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r>
                        <a:rPr lang="ar-BH" sz="2800" b="1" kern="1200" baseline="0" dirty="0">
                          <a:solidFill>
                            <a:srgbClr val="0070C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لِمَ </a:t>
                      </a:r>
                      <a:r>
                        <a:rPr lang="ar-BH" sz="2800" b="1" kern="1200" baseline="0" dirty="0" smtClean="0">
                          <a:solidFill>
                            <a:srgbClr val="0070C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تَسألُنِي: </a:t>
                      </a:r>
                      <a:r>
                        <a:rPr lang="ar-BH" sz="2800" b="1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اسْتِفْهَام. </a:t>
                      </a:r>
                      <a:endParaRPr lang="ar-BH" sz="28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r>
                        <a:rPr lang="ar-BH" sz="2800" b="1" kern="1200" baseline="0" dirty="0" smtClean="0">
                          <a:solidFill>
                            <a:srgbClr val="0070C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اِسْقِ: </a:t>
                      </a:r>
                      <a:r>
                        <a:rPr lang="ar-BH" sz="28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أمر . </a:t>
                      </a:r>
                    </a:p>
                    <a:p>
                      <a:pPr marL="0" algn="r" defTabSz="914400" rtl="1" eaLnBrk="1" latinLnBrk="0" hangingPunct="1"/>
                      <a:r>
                        <a:rPr lang="ar-BH" sz="2800" b="1" kern="1200" baseline="0" dirty="0">
                          <a:solidFill>
                            <a:srgbClr val="0070C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فَمَا تَصْنَعُ</a:t>
                      </a:r>
                      <a:r>
                        <a:rPr lang="ar-BH" sz="2800" b="1" kern="1200" baseline="0" dirty="0" smtClean="0">
                          <a:solidFill>
                            <a:srgbClr val="0070C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؟: </a:t>
                      </a:r>
                      <a:r>
                        <a:rPr lang="ar-BH" sz="2800" b="1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اسْتِفْهَام. </a:t>
                      </a:r>
                      <a:endParaRPr lang="en-US" sz="28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قَالَ : </a:t>
                      </a:r>
                      <a:r>
                        <a:rPr lang="en-US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“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أَمّا إِذ ................... ثُلُثَهُ </a:t>
                      </a:r>
                      <a:r>
                        <a:rPr lang="en-US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“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. </a:t>
                      </a:r>
                    </a:p>
                    <a:p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أَجَابَ صاحبُ الحديقةِ عَنْ سؤالِ رجلِ الصحراءِ كي يكشف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َ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له لماذا اختار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َ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ه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ُ 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الس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َّ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حاب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َ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المسخ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َّ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ر 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َ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مِنْ الله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ليسق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َ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حديقت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َ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ه</a:t>
                      </a:r>
                      <a:r>
                        <a:rPr lang="ar-JO" sz="2400" b="1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2400" b="1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. </a:t>
                      </a:r>
                      <a:endParaRPr lang="ar-BH" sz="24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فهو يعمل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في الحديقةِ ويزرعُها فإذا حصلَ على المحصولِ قس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َّ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َ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هُ إلى ثلاثةِ أقسام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JO" sz="2400" b="1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هي</a:t>
                      </a:r>
                      <a:r>
                        <a:rPr lang="ar-BH" sz="2400" b="1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: </a:t>
                      </a:r>
                      <a:endParaRPr lang="ar-BH" sz="24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ثُلثٌ يتصدّقُ </a:t>
                      </a:r>
                      <a:r>
                        <a:rPr lang="ar-BH" sz="2400" b="1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به، 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وثُلثٌ يأكلُ مِنه ويعيلُ أهلهَ </a:t>
                      </a:r>
                      <a:r>
                        <a:rPr lang="ar-BH" sz="2400" b="1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ويطعمهم، 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والثُلثُ الأخير يوفره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لِيعيدَ زِرَاعَتَهُ في موسِمٍ آخر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ar-BH" sz="28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ctr"/>
                      <a:endParaRPr lang="ar-BH" sz="28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ctr"/>
                      <a:endParaRPr lang="ar-BH" sz="28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ctr"/>
                      <a:r>
                        <a:rPr lang="ar-BH" sz="28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حَلٌّ</a:t>
                      </a:r>
                      <a:r>
                        <a:rPr lang="ar-BH" sz="28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لِلُّغْزِ </a:t>
                      </a:r>
                      <a:endParaRPr lang="en-US" sz="28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مستطيل 7">
            <a:extLst>
              <a:ext uri="{FF2B5EF4-FFF2-40B4-BE49-F238E27FC236}">
                <a16:creationId xmlns="" xmlns:a16="http://schemas.microsoft.com/office/drawing/2014/main" id="{436700EA-7E55-4287-86C7-3BB73786AC50}"/>
              </a:ext>
            </a:extLst>
          </p:cNvPr>
          <p:cNvSpPr/>
          <p:nvPr/>
        </p:nvSpPr>
        <p:spPr>
          <a:xfrm>
            <a:off x="-1" y="51736"/>
            <a:ext cx="3940233" cy="35806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اسقِ حديقةَ فُلانٍ</a:t>
            </a:r>
            <a:r>
              <a:rPr lang="ar-SA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اللّغة العربيَة – الصف الرابع</a:t>
            </a:r>
            <a:endParaRPr lang="ar-BH" sz="2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53237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8954" y="136054"/>
            <a:ext cx="2028009" cy="660400"/>
          </a:xfrm>
        </p:spPr>
        <p:txBody>
          <a:bodyPr>
            <a:normAutofit fontScale="90000"/>
          </a:bodyPr>
          <a:lstStyle/>
          <a:p>
            <a:pPr algn="ctr"/>
            <a:r>
              <a:rPr lang="ar-BH" sz="44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نشاط (1)</a:t>
            </a:r>
            <a:endParaRPr lang="en-GB" sz="44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732" y="2229320"/>
            <a:ext cx="10900610" cy="50576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1:أُحدّد</a:t>
            </a:r>
            <a:r>
              <a:rPr lang="ar-JO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lang="ar-BH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أ. </a:t>
            </a:r>
            <a:r>
              <a:rPr lang="ar-JO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شَخْصِيتينِ 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وردت</a:t>
            </a:r>
            <a:r>
              <a:rPr lang="ar-JO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في النَّصِّ </a:t>
            </a:r>
          </a:p>
          <a:p>
            <a:pPr marL="0" indent="0" algn="r" rtl="1">
              <a:buNone/>
            </a:pPr>
            <a:r>
              <a:rPr lang="ar-BH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............................................................................................................</a:t>
            </a:r>
          </a:p>
          <a:p>
            <a:pPr marL="0" indent="0" algn="r" rtl="1">
              <a:buNone/>
            </a:pPr>
            <a:r>
              <a:rPr lang="ar-BH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ب. راوي </a:t>
            </a:r>
            <a:r>
              <a:rPr lang="ar-BH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القصةِ. </a:t>
            </a:r>
            <a:endParaRPr lang="ar-BH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>
              <a:buNone/>
            </a:pPr>
            <a:r>
              <a:rPr lang="ar-BH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............................................................................................................</a:t>
            </a:r>
          </a:p>
          <a:p>
            <a:pPr marL="0" indent="0">
              <a:buNone/>
            </a:pPr>
            <a:r>
              <a:rPr lang="ar-BH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ج. الجملةَ الّتي سَمِعَها الرجل</a:t>
            </a:r>
            <a:r>
              <a:rPr lang="ar-JO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ُ</a:t>
            </a:r>
            <a:r>
              <a:rPr lang="ar-BH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في الصحراءِ وهي تصدر</a:t>
            </a:r>
            <a:r>
              <a:rPr lang="ar-JO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ُ</a:t>
            </a:r>
            <a:r>
              <a:rPr lang="ar-BH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في </a:t>
            </a:r>
            <a:r>
              <a:rPr lang="ar-BH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سحابةٍ. </a:t>
            </a:r>
            <a:endParaRPr lang="ar-BH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>
              <a:buNone/>
            </a:pPr>
            <a:r>
              <a:rPr lang="ar-BH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............................................................................................................</a:t>
            </a:r>
          </a:p>
          <a:p>
            <a:pPr marL="0" indent="0">
              <a:buNone/>
            </a:pPr>
            <a:endParaRPr lang="ar-BH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C3DEA09E-20B8-48EB-890C-A2BA6480C4B8}"/>
              </a:ext>
            </a:extLst>
          </p:cNvPr>
          <p:cNvSpPr txBox="1">
            <a:spLocks/>
          </p:cNvSpPr>
          <p:nvPr/>
        </p:nvSpPr>
        <p:spPr>
          <a:xfrm>
            <a:off x="10658764" y="11294"/>
            <a:ext cx="1249534" cy="9099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أَفْهَمُ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92918" y="1195670"/>
            <a:ext cx="26468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بعدَ قِراءةِ </a:t>
            </a:r>
            <a:r>
              <a:rPr lang="ar-BH" sz="4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النَّصّ</a:t>
            </a:r>
            <a:r>
              <a:rPr lang="ar-BH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4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lang="en-US" sz="4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="" xmlns:a16="http://schemas.microsoft.com/office/drawing/2014/main" id="{BA6710D1-90A9-4C62-B094-8EC56727E103}"/>
              </a:ext>
            </a:extLst>
          </p:cNvPr>
          <p:cNvSpPr/>
          <p:nvPr/>
        </p:nvSpPr>
        <p:spPr>
          <a:xfrm>
            <a:off x="0" y="287223"/>
            <a:ext cx="3915295" cy="35806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اسقِ حديقةَ فُلانٍ</a:t>
            </a:r>
            <a:r>
              <a:rPr lang="ar-SA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اللّغة العربيَة – الصف الرابع</a:t>
            </a:r>
            <a:endParaRPr lang="ar-BH" sz="2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73017602"/>
      </p:ext>
    </p:extLst>
  </p:cSld>
  <p:clrMapOvr>
    <a:masterClrMapping/>
  </p:clrMapOvr>
</p:sld>
</file>

<file path=ppt/theme/theme1.xml><?xml version="1.0" encoding="utf-8"?>
<a:theme xmlns:a="http://schemas.openxmlformats.org/drawingml/2006/main" name="قالب الدروس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قالب الدروس</Template>
  <TotalTime>2389</TotalTime>
  <Words>1941</Words>
  <Application>Microsoft Office PowerPoint</Application>
  <PresentationFormat>Widescreen</PresentationFormat>
  <Paragraphs>260</Paragraphs>
  <Slides>21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Sakkal Majalla</vt:lpstr>
      <vt:lpstr>Traditional Arabic</vt:lpstr>
      <vt:lpstr>قالب الدروس</vt:lpstr>
      <vt:lpstr>حَدِيثٌ شَرِيفٌ  اِسْقِ حَدِيقَةَ فُلانٍ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نشاط (1)</vt:lpstr>
      <vt:lpstr>نشاط (1)</vt:lpstr>
      <vt:lpstr>نشاط (1)</vt:lpstr>
      <vt:lpstr>نشاط (1)</vt:lpstr>
      <vt:lpstr>نشاط (2)</vt:lpstr>
      <vt:lpstr>نشاط (2)</vt:lpstr>
      <vt:lpstr>نشاط (2)</vt:lpstr>
      <vt:lpstr>نشاط (2)</vt:lpstr>
      <vt:lpstr>نشاط (3)</vt:lpstr>
      <vt:lpstr>نشاط (3)</vt:lpstr>
      <vt:lpstr>نشاط (3)</vt:lpstr>
      <vt:lpstr>نشاط (3)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بِيئتُنَا...حَيَاتُنَا (للحفظ 1-6)</dc:title>
  <dc:creator>Hatem bin Saleh Darwish</dc:creator>
  <cp:lastModifiedBy>Mohamed Salameh Mfadi Alsalimeh</cp:lastModifiedBy>
  <cp:revision>239</cp:revision>
  <dcterms:created xsi:type="dcterms:W3CDTF">2020-03-04T09:54:10Z</dcterms:created>
  <dcterms:modified xsi:type="dcterms:W3CDTF">2020-08-26T06:33:09Z</dcterms:modified>
</cp:coreProperties>
</file>