
<file path=[Content_Types].xml><?xml version="1.0" encoding="utf-8"?>
<Types xmlns="http://schemas.openxmlformats.org/package/2006/content-types"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86" r:id="rId3"/>
    <p:sldId id="294" r:id="rId4"/>
    <p:sldId id="296" r:id="rId5"/>
    <p:sldId id="301" r:id="rId6"/>
    <p:sldId id="298" r:id="rId7"/>
    <p:sldId id="300" r:id="rId8"/>
    <p:sldId id="302" r:id="rId9"/>
    <p:sldId id="285" r:id="rId10"/>
  </p:sldIdLst>
  <p:sldSz cx="12192000" cy="6858000"/>
  <p:notesSz cx="6858000" cy="9144000"/>
  <p:defaultTextStyle>
    <a:defPPr>
      <a:defRPr lang="ar-BH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D4E2"/>
    <a:srgbClr val="C1ECF3"/>
    <a:srgbClr val="F7FAB5"/>
    <a:srgbClr val="EF0C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85" autoAdjust="0"/>
    <p:restoredTop sz="94660"/>
  </p:normalViewPr>
  <p:slideViewPr>
    <p:cSldViewPr snapToGrid="0">
      <p:cViewPr varScale="1">
        <p:scale>
          <a:sx n="67" d="100"/>
          <a:sy n="67" d="100"/>
        </p:scale>
        <p:origin x="48" y="5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fld id="{6DEA2517-5ACB-4A6A-B51E-CF2B6AAB7E85}" type="datetimeFigureOut">
              <a:rPr lang="ar-BH" smtClean="0"/>
              <a:t>13/07/1441</a:t>
            </a:fld>
            <a:endParaRPr lang="ar-BH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ar-BH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endParaRPr lang="ar-B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fld id="{724FDDEE-4FB6-42FD-BED4-F42A0DD9554A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912883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ar-BH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4FDDEE-4FB6-42FD-BED4-F42A0DD9554A}" type="slidenum">
              <a:rPr lang="ar-BH" smtClean="0"/>
              <a:t>3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3097687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14FFA2-1A12-4CEC-9BF9-38DA268D4B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8CE124-00F0-4A95-88CB-3E4F21EB72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65FC1E-18A6-431B-B953-10BCCE37D5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13/07/1441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FFF467-1F05-42B6-BE10-53B76D57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069FFC-F4DA-443F-95A7-BB236A351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9990836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2D92F9-04EB-4462-9D75-6520B978B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84D8854-0D53-4421-A0B7-E6F5EF0BAE4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09812E-6FF6-4F7B-85F3-CEEE50DA9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13/07/1441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CEAB57E-4288-4B42-A407-BADA56A56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DD49F1-3D04-451F-B283-52F038195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874572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963BC94-54FC-42BA-88E0-B1131C299C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C61F21-B55A-4E8E-9223-4382FA601C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C1F43F-EF8B-415D-80A1-DE3A5C80D2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13/07/1441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E112D9-AF31-400D-9207-39B10C2C73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B3840B-5852-45CF-8C00-F4A43A95DB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4113613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07B1CC-E650-4F98-8AB5-A2E03A079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00F0B0-9A76-4223-B7B5-C61E8F0A1F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E63B4B-54B9-46A2-8D52-29C69EA68C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13/07/1441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112F15-4423-497B-B86F-DFDE06F1D4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311C9B-BF34-4526-B11B-38FE738A7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312915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B43677-0F9A-4F35-ACAF-F2127D92C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1191DAD-3FBD-42FD-83C9-120138CD40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80CFF85-8F18-40C0-B88B-D7FCC0A2A7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13/07/1441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076029-EF8E-4BCF-A793-4EED104912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104FA3-1DA6-42C2-884F-58624E312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6065790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BCA54C-7351-403B-A2A1-FED43C152A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3A1FA1-70A8-40F9-A788-B616371A1A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D8E51AD-CA24-447A-AF38-0E0ACF587C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CA68D02-E8C9-4BAD-B744-F26692C536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13/07/1441</a:t>
            </a:fld>
            <a:endParaRPr lang="ar-B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399A2D-2A05-4B63-9D83-A03EAFF74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974B19-69F0-4CDD-A5C2-7094C6C532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421324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B3197B-38C4-42E7-AE6E-18196F8C48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DD3C3B-5C18-4171-A422-666DA5E59F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73FF29-BF04-42EA-9FBD-6398E33066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0E2B48-CD26-4673-BF15-EE51C4E2254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8BAF736-34D0-4730-B10D-91E7C82FCF0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89C0C1C-F279-4060-BC43-26D94911C2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13/07/1441</a:t>
            </a:fld>
            <a:endParaRPr lang="ar-BH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310D2F-51C1-4E7C-A022-91264B0D29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0631D82-03F2-4FE3-8DD5-259A629C2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199587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2F19F-B78F-4CC1-AD3E-5B84D582DF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D1AC91C-A96A-4C03-B0D9-99C8B25A0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13/07/1441</a:t>
            </a:fld>
            <a:endParaRPr lang="ar-B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FF201D-A196-4FBA-8C3C-C1507D45B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04934E-950E-4D5E-9984-798668F08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2829450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84B3F2A-CBD2-46F1-930F-BBFFE57A6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13/07/1441</a:t>
            </a:fld>
            <a:endParaRPr lang="ar-BH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58F34E9-BF42-463F-A2F3-30F85552FB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CBE9214-4907-4343-952F-3BD8400420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21051485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562DEB-81E7-44E6-9FC7-9FDDA32EB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E1AEE7-A828-42DA-8116-E9870B258D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B4BC530-37A9-4DD9-BEBE-51122458F59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819E3C-43B6-45DC-83C5-DB7CBE0389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13/07/1441</a:t>
            </a:fld>
            <a:endParaRPr lang="ar-B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76338A-B18E-4687-AFC9-E493EADEE8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7A35413-D43A-4682-8316-5718D4926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297255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7E1A83-1954-48D4-976D-45520EF08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E2F4CA8-47DF-47BB-9BAE-0FD8B49E50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B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D7E0B8-9047-4D2F-BFC4-3DEF4A5E5F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4E01A7-506C-4021-8198-A6F17D4D71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3A7F5-4218-40D9-9450-C9AADA2756D6}" type="datetimeFigureOut">
              <a:rPr lang="ar-BH" smtClean="0"/>
              <a:t>13/07/1441</a:t>
            </a:fld>
            <a:endParaRPr lang="ar-B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FDA8A9-99C3-447A-8A46-5B964CEF31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B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227288-1495-4B37-AC48-B446BAFE2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128764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6D86D1B-C2C0-4443-A124-F36FB824A5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B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2642139-A8EE-4301-8D2A-53BDA14270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B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326ECA-3C5D-4B0D-ADCE-6FA98B232D1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B3A7F5-4218-40D9-9450-C9AADA2756D6}" type="datetimeFigureOut">
              <a:rPr lang="ar-BH" smtClean="0"/>
              <a:t>13/07/1441</a:t>
            </a:fld>
            <a:endParaRPr lang="ar-B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3A3977-D9D3-46CB-BA59-F501014DF4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B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ADF0B0-3092-44D5-84D5-12A2E3B9D3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947EF7-7E2C-4A8B-9AA7-74335C1DF4D8}" type="slidenum">
              <a:rPr lang="ar-BH" smtClean="0"/>
              <a:t>‹#›</a:t>
            </a:fld>
            <a:endParaRPr lang="ar-BH"/>
          </a:p>
        </p:txBody>
      </p:sp>
    </p:spTree>
    <p:extLst>
      <p:ext uri="{BB962C8B-B14F-4D97-AF65-F5344CB8AC3E}">
        <p14:creationId xmlns:p14="http://schemas.microsoft.com/office/powerpoint/2010/main" val="31171207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BH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4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slide" Target="slide5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slide" Target="slide6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10.png"/><Relationship Id="rId5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6" Type="http://schemas.openxmlformats.org/officeDocument/2006/relationships/slide" Target="slide7.xml"/><Relationship Id="rId5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6" Type="http://schemas.openxmlformats.org/officeDocument/2006/relationships/slide" Target="slide8.xml"/><Relationship Id="rId5" Type="http://schemas.openxmlformats.org/officeDocument/2006/relationships/image" Target="../media/image7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png"/><Relationship Id="rId2" Type="http://schemas.openxmlformats.org/officeDocument/2006/relationships/video" Target="../media/media6.mp4"/><Relationship Id="rId1" Type="http://schemas.microsoft.com/office/2007/relationships/media" Target="../media/media6.mp4"/><Relationship Id="rId6" Type="http://schemas.openxmlformats.org/officeDocument/2006/relationships/image" Target="../media/image13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ecision 5">
            <a:extLst>
              <a:ext uri="{FF2B5EF4-FFF2-40B4-BE49-F238E27FC236}">
                <a16:creationId xmlns:a16="http://schemas.microsoft.com/office/drawing/2014/main" id="{21885BD9-A070-47FD-8263-0704AC6A96EB}"/>
              </a:ext>
            </a:extLst>
          </p:cNvPr>
          <p:cNvSpPr/>
          <p:nvPr/>
        </p:nvSpPr>
        <p:spPr>
          <a:xfrm>
            <a:off x="5574088" y="1639058"/>
            <a:ext cx="5180989" cy="4934275"/>
          </a:xfrm>
          <a:prstGeom prst="flowChartDecisio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BH" dirty="0"/>
          </a:p>
        </p:txBody>
      </p:sp>
      <p:sp>
        <p:nvSpPr>
          <p:cNvPr id="19" name="Subtitle 2">
            <a:extLst>
              <a:ext uri="{FF2B5EF4-FFF2-40B4-BE49-F238E27FC236}">
                <a16:creationId xmlns:a16="http://schemas.microsoft.com/office/drawing/2014/main" id="{7D335B86-D347-4B6E-A269-AFE350894F65}"/>
              </a:ext>
            </a:extLst>
          </p:cNvPr>
          <p:cNvSpPr txBox="1">
            <a:spLocks/>
          </p:cNvSpPr>
          <p:nvPr/>
        </p:nvSpPr>
        <p:spPr>
          <a:xfrm>
            <a:off x="7299116" y="5071483"/>
            <a:ext cx="2441575" cy="471487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rtl="1">
              <a:buFont typeface="Arial" panose="020B0604020202020204" pitchFamily="34" charset="0"/>
              <a:buNone/>
            </a:pPr>
            <a:r>
              <a:rPr lang="ar-BH" sz="2000" b="1" dirty="0">
                <a:solidFill>
                  <a:srgbClr val="080808"/>
                </a:solidFill>
              </a:rPr>
              <a:t>تطور الزراعة - </a:t>
            </a:r>
            <a:r>
              <a:rPr lang="ar-BH" sz="2000" b="1" dirty="0">
                <a:solidFill>
                  <a:srgbClr val="00B0F0"/>
                </a:solidFill>
              </a:rPr>
              <a:t>1</a:t>
            </a: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447F7B75-7F11-46BA-8F6C-1C79A50E5868}"/>
              </a:ext>
            </a:extLst>
          </p:cNvPr>
          <p:cNvSpPr txBox="1">
            <a:spLocks/>
          </p:cNvSpPr>
          <p:nvPr/>
        </p:nvSpPr>
        <p:spPr>
          <a:xfrm>
            <a:off x="5888832" y="3671713"/>
            <a:ext cx="4585090" cy="1157057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BH" b="1" dirty="0">
                <a:solidFill>
                  <a:srgbClr val="080808"/>
                </a:solidFill>
                <a:cs typeface="+mn-cs"/>
              </a:rPr>
              <a:t>الدرس الحادي عشر</a:t>
            </a:r>
            <a:br>
              <a:rPr lang="ar-BH" b="1" dirty="0">
                <a:solidFill>
                  <a:srgbClr val="080808"/>
                </a:solidFill>
                <a:cs typeface="+mn-cs"/>
              </a:rPr>
            </a:br>
            <a:r>
              <a:rPr lang="ar-BH" sz="3200" b="1" dirty="0">
                <a:solidFill>
                  <a:srgbClr val="080808"/>
                </a:solidFill>
                <a:cs typeface="+mn-cs"/>
              </a:rPr>
              <a:t>( صفحة </a:t>
            </a:r>
            <a:r>
              <a:rPr lang="ar-BH" sz="3200" b="1" dirty="0">
                <a:solidFill>
                  <a:srgbClr val="FF0000"/>
                </a:solidFill>
                <a:cs typeface="+mn-cs"/>
              </a:rPr>
              <a:t>60</a:t>
            </a:r>
            <a:r>
              <a:rPr lang="ar-BH" sz="3200" b="1" dirty="0">
                <a:solidFill>
                  <a:srgbClr val="080808"/>
                </a:solidFill>
                <a:cs typeface="+mn-cs"/>
              </a:rPr>
              <a:t>)</a:t>
            </a:r>
            <a:endParaRPr lang="ar-BH" b="1" dirty="0">
              <a:solidFill>
                <a:srgbClr val="080808"/>
              </a:solidFill>
              <a:cs typeface="+mn-cs"/>
            </a:endParaRPr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C1EE01FE-5148-4F94-BEFC-D4A8C37EA960}"/>
              </a:ext>
            </a:extLst>
          </p:cNvPr>
          <p:cNvSpPr txBox="1">
            <a:spLocks/>
          </p:cNvSpPr>
          <p:nvPr/>
        </p:nvSpPr>
        <p:spPr>
          <a:xfrm>
            <a:off x="6953203" y="2590169"/>
            <a:ext cx="2456348" cy="83883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BH" sz="2200" b="1" dirty="0">
                <a:solidFill>
                  <a:srgbClr val="000000"/>
                </a:solidFill>
              </a:rPr>
              <a:t>الصف الثالث الابتدائي</a:t>
            </a:r>
          </a:p>
          <a:p>
            <a:pPr rtl="1"/>
            <a:r>
              <a:rPr lang="ar-BH" sz="2200" b="1" dirty="0">
                <a:solidFill>
                  <a:srgbClr val="000000"/>
                </a:solidFill>
              </a:rPr>
              <a:t>المواد الاجتماعية </a:t>
            </a:r>
          </a:p>
        </p:txBody>
      </p:sp>
      <p:pic>
        <p:nvPicPr>
          <p:cNvPr id="12" name="Picture 11" descr="A picture containing room&#10;&#10;Description automatically generated">
            <a:extLst>
              <a:ext uri="{FF2B5EF4-FFF2-40B4-BE49-F238E27FC236}">
                <a16:creationId xmlns:a16="http://schemas.microsoft.com/office/drawing/2014/main" id="{20D4E81A-4AF9-4345-9C86-2920D3EF8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1675" y="1801280"/>
            <a:ext cx="3190374" cy="45005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572320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0B3B79B-1188-4FF0-BF5E-08D189BB5358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2596880" y="3827814"/>
            <a:ext cx="6507956" cy="547687"/>
          </a:xfrm>
          <a:noFill/>
        </p:spPr>
        <p:txBody>
          <a:bodyPr>
            <a:noAutofit/>
          </a:bodyPr>
          <a:lstStyle/>
          <a:p>
            <a:pPr marL="0" indent="0" algn="r" rtl="1">
              <a:buNone/>
            </a:pPr>
            <a:r>
              <a:rPr lang="ar-BH" sz="2800" b="1" dirty="0">
                <a:solidFill>
                  <a:srgbClr val="080808"/>
                </a:solidFill>
              </a:rPr>
              <a:t>3- التعرف على تطور أدوات الانسان الأول في الزراعة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4640A16-4407-4664-97F8-1C90127A0901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5694362" y="1569949"/>
            <a:ext cx="4697412" cy="842963"/>
          </a:xfrm>
          <a:noFill/>
        </p:spPr>
        <p:txBody>
          <a:bodyPr anchor="ctr">
            <a:normAutofit/>
          </a:bodyPr>
          <a:lstStyle/>
          <a:p>
            <a:pPr algn="r" rtl="1"/>
            <a:r>
              <a:rPr lang="ar-BH" sz="4800" u="sng" dirty="0">
                <a:solidFill>
                  <a:srgbClr val="080808"/>
                </a:solidFill>
                <a:cs typeface="+mn-cs"/>
              </a:rPr>
              <a:t>أهداف الدرس</a:t>
            </a:r>
            <a:endParaRPr lang="ar-BH" sz="3200" u="sng" dirty="0">
              <a:solidFill>
                <a:srgbClr val="080808"/>
              </a:solidFill>
              <a:cs typeface="+mn-cs"/>
            </a:endParaRPr>
          </a:p>
        </p:txBody>
      </p:sp>
      <p:sp>
        <p:nvSpPr>
          <p:cNvPr id="31" name="Subtitle 2">
            <a:extLst>
              <a:ext uri="{FF2B5EF4-FFF2-40B4-BE49-F238E27FC236}">
                <a16:creationId xmlns:a16="http://schemas.microsoft.com/office/drawing/2014/main" id="{6002BF61-BB6D-48C3-B071-3D3018893359}"/>
              </a:ext>
            </a:extLst>
          </p:cNvPr>
          <p:cNvSpPr txBox="1">
            <a:spLocks/>
          </p:cNvSpPr>
          <p:nvPr/>
        </p:nvSpPr>
        <p:spPr>
          <a:xfrm>
            <a:off x="2992263" y="2713542"/>
            <a:ext cx="6083130" cy="495437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BH" sz="2800" b="1" dirty="0"/>
              <a:t>1- التعرف على مصادر غذاء الانسان الأول</a:t>
            </a:r>
            <a:endParaRPr lang="en-US" sz="2800" b="1" dirty="0"/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CBEFB15E-5FAA-4A04-8876-B719C09464C0}"/>
              </a:ext>
            </a:extLst>
          </p:cNvPr>
          <p:cNvSpPr txBox="1">
            <a:spLocks/>
          </p:cNvSpPr>
          <p:nvPr/>
        </p:nvSpPr>
        <p:spPr>
          <a:xfrm>
            <a:off x="3613002" y="4445089"/>
            <a:ext cx="5631009" cy="605543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BH" sz="2800" b="1" dirty="0"/>
              <a:t>4- التعرف على وسائل ري المزروعات قديمًا</a:t>
            </a:r>
            <a:endParaRPr lang="en-US" sz="2800" b="1" dirty="0"/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8853D896-0811-45D2-A277-8EF584BFCF79}"/>
              </a:ext>
            </a:extLst>
          </p:cNvPr>
          <p:cNvSpPr txBox="1">
            <a:spLocks/>
          </p:cNvSpPr>
          <p:nvPr/>
        </p:nvSpPr>
        <p:spPr>
          <a:xfrm>
            <a:off x="2954422" y="3364258"/>
            <a:ext cx="6083130" cy="463556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/>
            <a:r>
              <a:rPr lang="ar-BH" sz="2800" b="1" dirty="0"/>
              <a:t>2- التعرف على بداية الزراعة قديمًا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5242675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0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0B7EEDD-8AF9-4EF1-A180-51C168BF037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6599" y="1443431"/>
            <a:ext cx="4931430" cy="3784872"/>
          </a:xfrm>
          <a:prstGeom prst="rect">
            <a:avLst/>
          </a:prstGeom>
        </p:spPr>
      </p:pic>
      <p:sp>
        <p:nvSpPr>
          <p:cNvPr id="15" name="Right Triangle 14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F35897F-9D20-4136-AE92-F2F0E11634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079" y="1396129"/>
            <a:ext cx="3400487" cy="3856367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618E9CFD-9D6E-4A19-A5A4-726C44F2C0E2}"/>
              </a:ext>
            </a:extLst>
          </p:cNvPr>
          <p:cNvSpPr txBox="1">
            <a:spLocks/>
          </p:cNvSpPr>
          <p:nvPr/>
        </p:nvSpPr>
        <p:spPr>
          <a:xfrm>
            <a:off x="9664902" y="5864987"/>
            <a:ext cx="2442690" cy="91577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BH" sz="2000" b="1" dirty="0">
                <a:solidFill>
                  <a:srgbClr val="080808"/>
                </a:solidFill>
              </a:rPr>
              <a:t>تطور الزراعة - 1</a:t>
            </a:r>
          </a:p>
        </p:txBody>
      </p:sp>
      <p:pic>
        <p:nvPicPr>
          <p:cNvPr id="17" name="1">
            <a:hlinkClick r:id="" action="ppaction://media"/>
            <a:extLst>
              <a:ext uri="{FF2B5EF4-FFF2-40B4-BE49-F238E27FC236}">
                <a16:creationId xmlns:a16="http://schemas.microsoft.com/office/drawing/2014/main" id="{B0DCCD65-E70E-44A9-B83D-3C600FA73A8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414190" y="2234782"/>
            <a:ext cx="2388435" cy="2388435"/>
          </a:xfrm>
          <a:prstGeom prst="rect">
            <a:avLst/>
          </a:prstGeom>
        </p:spPr>
      </p:pic>
      <p:sp>
        <p:nvSpPr>
          <p:cNvPr id="19" name="Subtitle 2">
            <a:extLst>
              <a:ext uri="{FF2B5EF4-FFF2-40B4-BE49-F238E27FC236}">
                <a16:creationId xmlns:a16="http://schemas.microsoft.com/office/drawing/2014/main" id="{1EE5132B-313C-485A-BB8A-496A24BC582A}"/>
              </a:ext>
            </a:extLst>
          </p:cNvPr>
          <p:cNvSpPr txBox="1">
            <a:spLocks/>
          </p:cNvSpPr>
          <p:nvPr/>
        </p:nvSpPr>
        <p:spPr>
          <a:xfrm>
            <a:off x="9404417" y="4301788"/>
            <a:ext cx="2398208" cy="4921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None/>
            </a:pPr>
            <a:r>
              <a:rPr lang="ar-BH" sz="1800" b="1" dirty="0">
                <a:solidFill>
                  <a:srgbClr val="0808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خالد (والد حامد)</a:t>
            </a:r>
          </a:p>
        </p:txBody>
      </p:sp>
      <p:sp>
        <p:nvSpPr>
          <p:cNvPr id="21" name="Arrow: Left 20">
            <a:hlinkClick r:id="rId8" action="ppaction://hlinksldjump"/>
            <a:extLst>
              <a:ext uri="{FF2B5EF4-FFF2-40B4-BE49-F238E27FC236}">
                <a16:creationId xmlns:a16="http://schemas.microsoft.com/office/drawing/2014/main" id="{394C43D9-BB10-48A8-B412-EEFDB89B8924}"/>
              </a:ext>
            </a:extLst>
          </p:cNvPr>
          <p:cNvSpPr/>
          <p:nvPr/>
        </p:nvSpPr>
        <p:spPr>
          <a:xfrm>
            <a:off x="851036" y="5228303"/>
            <a:ext cx="1419724" cy="83650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dirty="0"/>
              <a:t>التالي</a:t>
            </a:r>
          </a:p>
        </p:txBody>
      </p:sp>
    </p:spTree>
    <p:extLst>
      <p:ext uri="{BB962C8B-B14F-4D97-AF65-F5344CB8AC3E}">
        <p14:creationId xmlns:p14="http://schemas.microsoft.com/office/powerpoint/2010/main" val="3774321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00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25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17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37E9D4B-7BFA-4D10-B666-547BAC4994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2">
            <a:hlinkClick r:id="" action="ppaction://media"/>
            <a:extLst>
              <a:ext uri="{FF2B5EF4-FFF2-40B4-BE49-F238E27FC236}">
                <a16:creationId xmlns:a16="http://schemas.microsoft.com/office/drawing/2014/main" id="{FE393645-0C7E-441C-A3E2-119FDC3D9BA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631659" y="2076595"/>
            <a:ext cx="2277088" cy="2277088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10527811-9BE8-4E03-92CC-23ECCB1D7B74}"/>
              </a:ext>
            </a:extLst>
          </p:cNvPr>
          <p:cNvSpPr txBox="1">
            <a:spLocks/>
          </p:cNvSpPr>
          <p:nvPr/>
        </p:nvSpPr>
        <p:spPr>
          <a:xfrm>
            <a:off x="9664902" y="5864987"/>
            <a:ext cx="2442690" cy="91577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BH" sz="2000" b="1" dirty="0">
                <a:solidFill>
                  <a:srgbClr val="080808"/>
                </a:solidFill>
              </a:rPr>
              <a:t>تطور الزراعة - 1</a:t>
            </a:r>
          </a:p>
        </p:txBody>
      </p:sp>
      <p:sp>
        <p:nvSpPr>
          <p:cNvPr id="11" name="Subtitle 2">
            <a:extLst>
              <a:ext uri="{FF2B5EF4-FFF2-40B4-BE49-F238E27FC236}">
                <a16:creationId xmlns:a16="http://schemas.microsoft.com/office/drawing/2014/main" id="{223485E9-748D-477A-A86C-E2E448E8CE71}"/>
              </a:ext>
            </a:extLst>
          </p:cNvPr>
          <p:cNvSpPr txBox="1">
            <a:spLocks/>
          </p:cNvSpPr>
          <p:nvPr/>
        </p:nvSpPr>
        <p:spPr>
          <a:xfrm>
            <a:off x="7572428" y="3983764"/>
            <a:ext cx="2279894" cy="4921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None/>
            </a:pPr>
            <a:r>
              <a:rPr lang="ar-BH" sz="1800" b="1" dirty="0">
                <a:solidFill>
                  <a:srgbClr val="0808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خالد (والد حامد)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A48558F4-808F-4D24-B113-D8F922A572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234" y="1059606"/>
            <a:ext cx="5837553" cy="4552522"/>
          </a:xfrm>
          <a:prstGeom prst="rect">
            <a:avLst/>
          </a:prstGeom>
        </p:spPr>
      </p:pic>
      <p:sp>
        <p:nvSpPr>
          <p:cNvPr id="13" name="Arrow: Left 12">
            <a:hlinkClick r:id="rId6" action="ppaction://hlinksldjump"/>
            <a:extLst>
              <a:ext uri="{FF2B5EF4-FFF2-40B4-BE49-F238E27FC236}">
                <a16:creationId xmlns:a16="http://schemas.microsoft.com/office/drawing/2014/main" id="{44FD36A3-14D2-45AA-9B79-94AAC8667E40}"/>
              </a:ext>
            </a:extLst>
          </p:cNvPr>
          <p:cNvSpPr/>
          <p:nvPr/>
        </p:nvSpPr>
        <p:spPr>
          <a:xfrm>
            <a:off x="851036" y="5228303"/>
            <a:ext cx="1419724" cy="83650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dirty="0"/>
              <a:t>التالي</a:t>
            </a:r>
          </a:p>
        </p:txBody>
      </p:sp>
    </p:spTree>
    <p:extLst>
      <p:ext uri="{BB962C8B-B14F-4D97-AF65-F5344CB8AC3E}">
        <p14:creationId xmlns:p14="http://schemas.microsoft.com/office/powerpoint/2010/main" val="1119244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9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30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3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7E97E51-10F4-41F6-85A5-643357A3B0D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0" t="1762" b="-1"/>
          <a:stretch/>
        </p:blipFill>
        <p:spPr>
          <a:xfrm>
            <a:off x="785836" y="1922416"/>
            <a:ext cx="4529767" cy="3190703"/>
          </a:xfrm>
          <a:prstGeom prst="rect">
            <a:avLst/>
          </a:prstGeom>
        </p:spPr>
      </p:pic>
      <p:sp>
        <p:nvSpPr>
          <p:cNvPr id="24" name="Right Triangle 23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3">
            <a:hlinkClick r:id="" action="ppaction://media"/>
            <a:extLst>
              <a:ext uri="{FF2B5EF4-FFF2-40B4-BE49-F238E27FC236}">
                <a16:creationId xmlns:a16="http://schemas.microsoft.com/office/drawing/2014/main" id="{2861633C-70F5-49BD-9C59-2E0D36C554F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807676" y="1972424"/>
            <a:ext cx="2509230" cy="2509230"/>
          </a:xfrm>
          <a:prstGeom prst="rect">
            <a:avLst/>
          </a:prstGeom>
        </p:spPr>
      </p:pic>
      <p:sp>
        <p:nvSpPr>
          <p:cNvPr id="9" name="Subtitle 2">
            <a:extLst>
              <a:ext uri="{FF2B5EF4-FFF2-40B4-BE49-F238E27FC236}">
                <a16:creationId xmlns:a16="http://schemas.microsoft.com/office/drawing/2014/main" id="{10527811-9BE8-4E03-92CC-23ECCB1D7B74}"/>
              </a:ext>
            </a:extLst>
          </p:cNvPr>
          <p:cNvSpPr txBox="1">
            <a:spLocks/>
          </p:cNvSpPr>
          <p:nvPr/>
        </p:nvSpPr>
        <p:spPr>
          <a:xfrm>
            <a:off x="9664902" y="5864987"/>
            <a:ext cx="2442690" cy="91577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BH" sz="2000" b="1" dirty="0">
                <a:solidFill>
                  <a:srgbClr val="080808"/>
                </a:solidFill>
              </a:rPr>
              <a:t>تطور الزراعة - 1</a:t>
            </a:r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9E6D21F3-09CC-4F88-9261-6934171EE452}"/>
              </a:ext>
            </a:extLst>
          </p:cNvPr>
          <p:cNvSpPr txBox="1">
            <a:spLocks/>
          </p:cNvSpPr>
          <p:nvPr/>
        </p:nvSpPr>
        <p:spPr>
          <a:xfrm>
            <a:off x="8807676" y="4111735"/>
            <a:ext cx="2509230" cy="4921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None/>
            </a:pPr>
            <a:r>
              <a:rPr lang="ar-BH" sz="1800" b="1" dirty="0">
                <a:solidFill>
                  <a:srgbClr val="0808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خالد (والد حامد)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E545D6D-82BB-4CFC-847F-DEC1C7CF856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03909" y="1924338"/>
            <a:ext cx="3603767" cy="3225371"/>
          </a:xfrm>
          <a:prstGeom prst="rect">
            <a:avLst/>
          </a:prstGeom>
        </p:spPr>
      </p:pic>
      <p:sp>
        <p:nvSpPr>
          <p:cNvPr id="11" name="Arrow: Left 10">
            <a:hlinkClick r:id="rId7" action="ppaction://hlinksldjump"/>
            <a:extLst>
              <a:ext uri="{FF2B5EF4-FFF2-40B4-BE49-F238E27FC236}">
                <a16:creationId xmlns:a16="http://schemas.microsoft.com/office/drawing/2014/main" id="{8F1052D0-B73D-4FCA-8E74-B2002204E620}"/>
              </a:ext>
            </a:extLst>
          </p:cNvPr>
          <p:cNvSpPr/>
          <p:nvPr/>
        </p:nvSpPr>
        <p:spPr>
          <a:xfrm>
            <a:off x="851036" y="5228303"/>
            <a:ext cx="1419724" cy="83650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dirty="0"/>
              <a:t>التالي</a:t>
            </a:r>
          </a:p>
        </p:txBody>
      </p:sp>
    </p:spTree>
    <p:extLst>
      <p:ext uri="{BB962C8B-B14F-4D97-AF65-F5344CB8AC3E}">
        <p14:creationId xmlns:p14="http://schemas.microsoft.com/office/powerpoint/2010/main" val="420713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18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29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26BBE4A-1BC4-4EB2-8BC1-91430E9336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730" y="918546"/>
            <a:ext cx="5486869" cy="4979334"/>
          </a:xfrm>
          <a:prstGeom prst="rect">
            <a:avLst/>
          </a:prstGeom>
        </p:spPr>
      </p:pic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4">
            <a:hlinkClick r:id="" action="ppaction://media"/>
            <a:extLst>
              <a:ext uri="{FF2B5EF4-FFF2-40B4-BE49-F238E27FC236}">
                <a16:creationId xmlns:a16="http://schemas.microsoft.com/office/drawing/2014/main" id="{D5546F0C-FBD7-440B-B70D-2ABFEAC684F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729021" y="1609972"/>
            <a:ext cx="3217333" cy="3217333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5E29B2A1-E2F5-47EA-AFC8-EEE442741E31}"/>
              </a:ext>
            </a:extLst>
          </p:cNvPr>
          <p:cNvSpPr txBox="1">
            <a:spLocks/>
          </p:cNvSpPr>
          <p:nvPr/>
        </p:nvSpPr>
        <p:spPr>
          <a:xfrm>
            <a:off x="6729021" y="4307076"/>
            <a:ext cx="3217333" cy="4921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None/>
            </a:pPr>
            <a:r>
              <a:rPr lang="ar-BH" sz="1800" b="1" dirty="0">
                <a:solidFill>
                  <a:srgbClr val="0808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خالد (والد حامد)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D208C3EC-C551-4028-8B49-6FEC72B57956}"/>
              </a:ext>
            </a:extLst>
          </p:cNvPr>
          <p:cNvSpPr txBox="1">
            <a:spLocks/>
          </p:cNvSpPr>
          <p:nvPr/>
        </p:nvSpPr>
        <p:spPr>
          <a:xfrm>
            <a:off x="9664902" y="5864987"/>
            <a:ext cx="2442690" cy="91577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BH" sz="2000" b="1" dirty="0">
                <a:solidFill>
                  <a:srgbClr val="080808"/>
                </a:solidFill>
              </a:rPr>
              <a:t>تطور الزراعة - 1</a:t>
            </a:r>
          </a:p>
        </p:txBody>
      </p:sp>
      <p:sp>
        <p:nvSpPr>
          <p:cNvPr id="11" name="Arrow: Left 10">
            <a:hlinkClick r:id="rId6" action="ppaction://hlinksldjump"/>
            <a:extLst>
              <a:ext uri="{FF2B5EF4-FFF2-40B4-BE49-F238E27FC236}">
                <a16:creationId xmlns:a16="http://schemas.microsoft.com/office/drawing/2014/main" id="{B957BCEE-876E-4C93-AC8A-7DEAAFA6C40E}"/>
              </a:ext>
            </a:extLst>
          </p:cNvPr>
          <p:cNvSpPr/>
          <p:nvPr/>
        </p:nvSpPr>
        <p:spPr>
          <a:xfrm>
            <a:off x="851036" y="5228303"/>
            <a:ext cx="1419724" cy="83650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dirty="0"/>
              <a:t>التالي</a:t>
            </a:r>
          </a:p>
        </p:txBody>
      </p:sp>
    </p:spTree>
    <p:extLst>
      <p:ext uri="{BB962C8B-B14F-4D97-AF65-F5344CB8AC3E}">
        <p14:creationId xmlns:p14="http://schemas.microsoft.com/office/powerpoint/2010/main" val="77134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46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2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2F15A2D-2324-487D-A02A-BF46C5C580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7A7F34E-D418-47E2-9F86-2C45BBC312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1732" y="321733"/>
            <a:ext cx="11546828" cy="6214534"/>
          </a:xfrm>
          <a:custGeom>
            <a:avLst/>
            <a:gdLst>
              <a:gd name="connsiteX0" fmla="*/ 0 w 11546828"/>
              <a:gd name="connsiteY0" fmla="*/ 0 h 6214534"/>
              <a:gd name="connsiteX1" fmla="*/ 7965430 w 11546828"/>
              <a:gd name="connsiteY1" fmla="*/ 0 h 6214534"/>
              <a:gd name="connsiteX2" fmla="*/ 7965430 w 11546828"/>
              <a:gd name="connsiteY2" fmla="*/ 1786 h 6214534"/>
              <a:gd name="connsiteX3" fmla="*/ 11546828 w 11546828"/>
              <a:gd name="connsiteY3" fmla="*/ 1786 h 6214534"/>
              <a:gd name="connsiteX4" fmla="*/ 11546828 w 11546828"/>
              <a:gd name="connsiteY4" fmla="*/ 2866740 h 6214534"/>
              <a:gd name="connsiteX5" fmla="*/ 11225095 w 11546828"/>
              <a:gd name="connsiteY5" fmla="*/ 3179536 h 6214534"/>
              <a:gd name="connsiteX6" fmla="*/ 11225095 w 11546828"/>
              <a:gd name="connsiteY6" fmla="*/ 301542 h 6214534"/>
              <a:gd name="connsiteX7" fmla="*/ 320042 w 11546828"/>
              <a:gd name="connsiteY7" fmla="*/ 301542 h 6214534"/>
              <a:gd name="connsiteX8" fmla="*/ 320042 w 11546828"/>
              <a:gd name="connsiteY8" fmla="*/ 5909424 h 6214534"/>
              <a:gd name="connsiteX9" fmla="*/ 8417210 w 11546828"/>
              <a:gd name="connsiteY9" fmla="*/ 5909424 h 6214534"/>
              <a:gd name="connsiteX10" fmla="*/ 8103383 w 11546828"/>
              <a:gd name="connsiteY10" fmla="*/ 6214534 h 6214534"/>
              <a:gd name="connsiteX11" fmla="*/ 7222929 w 11546828"/>
              <a:gd name="connsiteY11" fmla="*/ 6214534 h 6214534"/>
              <a:gd name="connsiteX12" fmla="*/ 7222929 w 11546828"/>
              <a:gd name="connsiteY12" fmla="*/ 6212748 h 6214534"/>
              <a:gd name="connsiteX13" fmla="*/ 0 w 11546828"/>
              <a:gd name="connsiteY13" fmla="*/ 6212748 h 6214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11546828" h="6214534">
                <a:moveTo>
                  <a:pt x="0" y="0"/>
                </a:moveTo>
                <a:lnTo>
                  <a:pt x="7965430" y="0"/>
                </a:lnTo>
                <a:lnTo>
                  <a:pt x="7965430" y="1786"/>
                </a:lnTo>
                <a:lnTo>
                  <a:pt x="11546828" y="1786"/>
                </a:lnTo>
                <a:lnTo>
                  <a:pt x="11546828" y="2866740"/>
                </a:lnTo>
                <a:lnTo>
                  <a:pt x="11225095" y="3179536"/>
                </a:lnTo>
                <a:lnTo>
                  <a:pt x="11225095" y="301542"/>
                </a:lnTo>
                <a:lnTo>
                  <a:pt x="320042" y="301542"/>
                </a:lnTo>
                <a:lnTo>
                  <a:pt x="320042" y="5909424"/>
                </a:lnTo>
                <a:lnTo>
                  <a:pt x="8417210" y="5909424"/>
                </a:lnTo>
                <a:lnTo>
                  <a:pt x="8103383" y="6214534"/>
                </a:lnTo>
                <a:lnTo>
                  <a:pt x="7222929" y="6214534"/>
                </a:lnTo>
                <a:lnTo>
                  <a:pt x="7222929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346578B-8906-4EF4-B03F-8FE865E668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569" y="1435894"/>
            <a:ext cx="8539450" cy="3885449"/>
          </a:xfrm>
          <a:prstGeom prst="rect">
            <a:avLst/>
          </a:prstGeom>
        </p:spPr>
      </p:pic>
      <p:sp>
        <p:nvSpPr>
          <p:cNvPr id="12" name="Right Triangle 11">
            <a:extLst>
              <a:ext uri="{FF2B5EF4-FFF2-40B4-BE49-F238E27FC236}">
                <a16:creationId xmlns:a16="http://schemas.microsoft.com/office/drawing/2014/main" id="{2AEAFA59-923A-4F54-8B49-44C970BCC3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" name="5">
            <a:hlinkClick r:id="" action="ppaction://media"/>
            <a:extLst>
              <a:ext uri="{FF2B5EF4-FFF2-40B4-BE49-F238E27FC236}">
                <a16:creationId xmlns:a16="http://schemas.microsoft.com/office/drawing/2014/main" id="{5F209BD4-8A58-4826-8573-800A1828472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258301" y="2301490"/>
            <a:ext cx="2255020" cy="2255020"/>
          </a:xfrm>
          <a:prstGeom prst="rect">
            <a:avLst/>
          </a:prstGeom>
        </p:spPr>
      </p:pic>
      <p:sp>
        <p:nvSpPr>
          <p:cNvPr id="7" name="Subtitle 2">
            <a:extLst>
              <a:ext uri="{FF2B5EF4-FFF2-40B4-BE49-F238E27FC236}">
                <a16:creationId xmlns:a16="http://schemas.microsoft.com/office/drawing/2014/main" id="{CAD1A70C-A132-4043-9C18-01DE17F01276}"/>
              </a:ext>
            </a:extLst>
          </p:cNvPr>
          <p:cNvSpPr txBox="1">
            <a:spLocks/>
          </p:cNvSpPr>
          <p:nvPr/>
        </p:nvSpPr>
        <p:spPr>
          <a:xfrm>
            <a:off x="9258302" y="4102965"/>
            <a:ext cx="2255020" cy="4921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None/>
            </a:pPr>
            <a:r>
              <a:rPr lang="ar-BH" sz="1800" b="1" dirty="0">
                <a:solidFill>
                  <a:srgbClr val="0808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خالد (والد حامد)</a:t>
            </a:r>
          </a:p>
        </p:txBody>
      </p:sp>
      <p:sp>
        <p:nvSpPr>
          <p:cNvPr id="9" name="Subtitle 2">
            <a:extLst>
              <a:ext uri="{FF2B5EF4-FFF2-40B4-BE49-F238E27FC236}">
                <a16:creationId xmlns:a16="http://schemas.microsoft.com/office/drawing/2014/main" id="{C1D56F0B-96C5-42FA-9216-DF98CA261740}"/>
              </a:ext>
            </a:extLst>
          </p:cNvPr>
          <p:cNvSpPr txBox="1">
            <a:spLocks/>
          </p:cNvSpPr>
          <p:nvPr/>
        </p:nvSpPr>
        <p:spPr>
          <a:xfrm>
            <a:off x="9664902" y="5864987"/>
            <a:ext cx="2442690" cy="91577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rtl="1"/>
            <a:r>
              <a:rPr lang="ar-BH" sz="2000" b="1" dirty="0">
                <a:solidFill>
                  <a:srgbClr val="080808"/>
                </a:solidFill>
              </a:rPr>
              <a:t>تطور الزراعة - 1</a:t>
            </a:r>
          </a:p>
        </p:txBody>
      </p:sp>
      <p:sp>
        <p:nvSpPr>
          <p:cNvPr id="11" name="Arrow: Left 10">
            <a:hlinkClick r:id="rId6" action="ppaction://hlinksldjump"/>
            <a:extLst>
              <a:ext uri="{FF2B5EF4-FFF2-40B4-BE49-F238E27FC236}">
                <a16:creationId xmlns:a16="http://schemas.microsoft.com/office/drawing/2014/main" id="{6BCF4F79-C85E-40AB-88F2-0D83AB0AA940}"/>
              </a:ext>
            </a:extLst>
          </p:cNvPr>
          <p:cNvSpPr/>
          <p:nvPr/>
        </p:nvSpPr>
        <p:spPr>
          <a:xfrm>
            <a:off x="851036" y="5228303"/>
            <a:ext cx="1419724" cy="83650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dirty="0"/>
              <a:t>التالي</a:t>
            </a:r>
          </a:p>
        </p:txBody>
      </p:sp>
    </p:spTree>
    <p:extLst>
      <p:ext uri="{BB962C8B-B14F-4D97-AF65-F5344CB8AC3E}">
        <p14:creationId xmlns:p14="http://schemas.microsoft.com/office/powerpoint/2010/main" val="1538145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27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3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FA431340-2E79-40D6-BE96-55B85319139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70" t="1762" b="14519"/>
          <a:stretch/>
        </p:blipFill>
        <p:spPr>
          <a:xfrm>
            <a:off x="3831116" y="2696913"/>
            <a:ext cx="4529767" cy="271910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93BCFDA-481F-4536-B79F-E4F4E793D94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96"/>
          <a:stretch/>
        </p:blipFill>
        <p:spPr>
          <a:xfrm>
            <a:off x="8325904" y="2696912"/>
            <a:ext cx="3603768" cy="271910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AC8098D-FF32-435B-86C7-EF611FBF594F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b="9943"/>
          <a:stretch/>
        </p:blipFill>
        <p:spPr>
          <a:xfrm>
            <a:off x="505063" y="2594273"/>
            <a:ext cx="3326053" cy="2719100"/>
          </a:xfrm>
          <a:prstGeom prst="rect">
            <a:avLst/>
          </a:prstGeom>
        </p:spPr>
      </p:pic>
      <p:sp>
        <p:nvSpPr>
          <p:cNvPr id="16" name="Subtitle 2">
            <a:extLst>
              <a:ext uri="{FF2B5EF4-FFF2-40B4-BE49-F238E27FC236}">
                <a16:creationId xmlns:a16="http://schemas.microsoft.com/office/drawing/2014/main" id="{CF0CDC3F-F4DC-4E87-955A-9C77E314F60F}"/>
              </a:ext>
            </a:extLst>
          </p:cNvPr>
          <p:cNvSpPr txBox="1">
            <a:spLocks/>
          </p:cNvSpPr>
          <p:nvPr/>
        </p:nvSpPr>
        <p:spPr>
          <a:xfrm>
            <a:off x="8906443" y="5633602"/>
            <a:ext cx="2442690" cy="91577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None/>
            </a:pPr>
            <a:r>
              <a:rPr lang="ar-BH" sz="3600" b="1" dirty="0">
                <a:solidFill>
                  <a:srgbClr val="080808"/>
                </a:solidFill>
              </a:rPr>
              <a:t>المجرفة</a:t>
            </a:r>
          </a:p>
        </p:txBody>
      </p:sp>
      <p:sp>
        <p:nvSpPr>
          <p:cNvPr id="17" name="Subtitle 2">
            <a:extLst>
              <a:ext uri="{FF2B5EF4-FFF2-40B4-BE49-F238E27FC236}">
                <a16:creationId xmlns:a16="http://schemas.microsoft.com/office/drawing/2014/main" id="{752B8328-12F3-4CAE-94E7-E0F7AE6EE850}"/>
              </a:ext>
            </a:extLst>
          </p:cNvPr>
          <p:cNvSpPr txBox="1">
            <a:spLocks/>
          </p:cNvSpPr>
          <p:nvPr/>
        </p:nvSpPr>
        <p:spPr>
          <a:xfrm>
            <a:off x="4639051" y="5490264"/>
            <a:ext cx="2442690" cy="91577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None/>
            </a:pPr>
            <a:r>
              <a:rPr lang="ar-BH" sz="3600" b="1" dirty="0">
                <a:solidFill>
                  <a:srgbClr val="080808"/>
                </a:solidFill>
              </a:rPr>
              <a:t>المحراث الخشبي البسيط</a:t>
            </a:r>
          </a:p>
        </p:txBody>
      </p:sp>
      <p:sp>
        <p:nvSpPr>
          <p:cNvPr id="18" name="Subtitle 2">
            <a:extLst>
              <a:ext uri="{FF2B5EF4-FFF2-40B4-BE49-F238E27FC236}">
                <a16:creationId xmlns:a16="http://schemas.microsoft.com/office/drawing/2014/main" id="{C1B05E72-7F88-4979-9F63-DD708D285C70}"/>
              </a:ext>
            </a:extLst>
          </p:cNvPr>
          <p:cNvSpPr txBox="1">
            <a:spLocks/>
          </p:cNvSpPr>
          <p:nvPr/>
        </p:nvSpPr>
        <p:spPr>
          <a:xfrm>
            <a:off x="895600" y="5416014"/>
            <a:ext cx="2442690" cy="915772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None/>
            </a:pPr>
            <a:r>
              <a:rPr lang="ar-BH" sz="3600" b="1" dirty="0">
                <a:solidFill>
                  <a:srgbClr val="080808"/>
                </a:solidFill>
              </a:rPr>
              <a:t>المحراث بسكة معدنية</a:t>
            </a:r>
          </a:p>
        </p:txBody>
      </p:sp>
      <p:pic>
        <p:nvPicPr>
          <p:cNvPr id="19" name="WhatsApp Video 2020-03-04 at 1.35.05 PM">
            <a:hlinkClick r:id="" action="ppaction://media"/>
            <a:extLst>
              <a:ext uri="{FF2B5EF4-FFF2-40B4-BE49-F238E27FC236}">
                <a16:creationId xmlns:a16="http://schemas.microsoft.com/office/drawing/2014/main" id="{CC4987A2-32C1-4951-8352-E57B732D4C6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7081741" y="107156"/>
            <a:ext cx="2235854" cy="2235854"/>
          </a:xfrm>
          <a:prstGeom prst="rect">
            <a:avLst/>
          </a:prstGeom>
        </p:spPr>
      </p:pic>
      <p:sp>
        <p:nvSpPr>
          <p:cNvPr id="20" name="Subtitle 2">
            <a:extLst>
              <a:ext uri="{FF2B5EF4-FFF2-40B4-BE49-F238E27FC236}">
                <a16:creationId xmlns:a16="http://schemas.microsoft.com/office/drawing/2014/main" id="{C0199A48-AE62-44B4-B51A-535BDFE52B6C}"/>
              </a:ext>
            </a:extLst>
          </p:cNvPr>
          <p:cNvSpPr txBox="1">
            <a:spLocks/>
          </p:cNvSpPr>
          <p:nvPr/>
        </p:nvSpPr>
        <p:spPr>
          <a:xfrm>
            <a:off x="7062575" y="1959639"/>
            <a:ext cx="2255020" cy="4921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None/>
            </a:pPr>
            <a:r>
              <a:rPr lang="ar-BH" sz="1800" b="1" dirty="0">
                <a:solidFill>
                  <a:srgbClr val="08080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حامد</a:t>
            </a:r>
          </a:p>
        </p:txBody>
      </p:sp>
      <p:sp>
        <p:nvSpPr>
          <p:cNvPr id="21" name="Arrow: Left 20">
            <a:hlinkClick r:id="rId8" action="ppaction://hlinksldjump"/>
            <a:extLst>
              <a:ext uri="{FF2B5EF4-FFF2-40B4-BE49-F238E27FC236}">
                <a16:creationId xmlns:a16="http://schemas.microsoft.com/office/drawing/2014/main" id="{BB791E38-D1E5-4892-941D-5A8B878E6583}"/>
              </a:ext>
            </a:extLst>
          </p:cNvPr>
          <p:cNvSpPr/>
          <p:nvPr/>
        </p:nvSpPr>
        <p:spPr>
          <a:xfrm>
            <a:off x="133005" y="5712867"/>
            <a:ext cx="1419724" cy="836507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BH" dirty="0"/>
              <a:t>النهاية</a:t>
            </a:r>
          </a:p>
        </p:txBody>
      </p:sp>
    </p:spTree>
    <p:extLst>
      <p:ext uri="{BB962C8B-B14F-4D97-AF65-F5344CB8AC3E}">
        <p14:creationId xmlns:p14="http://schemas.microsoft.com/office/powerpoint/2010/main" val="2057374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" presetClass="entr" presetSubtype="4" fill="hold" grpId="0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" dur="1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" dur="1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" presetClass="entr" presetSubtype="4" fill="hold" nodeType="withEffect">
                                  <p:stCondLst>
                                    <p:cond delay="15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18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24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240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320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5" fill="hold" display="0">
                  <p:stCondLst>
                    <p:cond delay="indefinite"/>
                  </p:stCondLst>
                </p:cTn>
                <p:tgtEl>
                  <p:spTgt spid="19"/>
                </p:tgtEl>
              </p:cMediaNode>
            </p:video>
          </p:childTnLst>
        </p:cTn>
      </p:par>
    </p:tnLst>
    <p:bldLst>
      <p:bldP spid="16" grpId="0"/>
      <p:bldP spid="17" grpId="0"/>
      <p:bldP spid="18" grpId="0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69C86E-3EDD-468D-B665-F76841EC3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6499" y="1657815"/>
            <a:ext cx="10515600" cy="1325563"/>
          </a:xfrm>
        </p:spPr>
        <p:txBody>
          <a:bodyPr/>
          <a:lstStyle/>
          <a:p>
            <a:pPr algn="ctr" rtl="1"/>
            <a:r>
              <a:rPr lang="ar-BH" dirty="0"/>
              <a:t>شكراً جزيلاً لكم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E691489-0E64-4ED7-ABF8-140CAE51D58B}"/>
              </a:ext>
            </a:extLst>
          </p:cNvPr>
          <p:cNvSpPr txBox="1">
            <a:spLocks/>
          </p:cNvSpPr>
          <p:nvPr/>
        </p:nvSpPr>
        <p:spPr>
          <a:xfrm>
            <a:off x="556499" y="308199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rtl="1"/>
            <a:r>
              <a:rPr lang="ar-BH" sz="8000" b="1" dirty="0"/>
              <a:t>انتهى الدرس</a:t>
            </a:r>
          </a:p>
        </p:txBody>
      </p:sp>
    </p:spTree>
    <p:extLst>
      <p:ext uri="{BB962C8B-B14F-4D97-AF65-F5344CB8AC3E}">
        <p14:creationId xmlns:p14="http://schemas.microsoft.com/office/powerpoint/2010/main" val="3768507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113</Words>
  <Application>Microsoft Office PowerPoint</Application>
  <PresentationFormat>Widescreen</PresentationFormat>
  <Paragraphs>32</Paragraphs>
  <Slides>9</Slides>
  <Notes>1</Notes>
  <HiddenSlides>0</HiddenSlides>
  <MMClips>6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أهداف الدرس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شكراً جزيلاً لكم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الدرس الحادي عشر</dc:title>
  <dc:creator>Hassan Al Juffairi</dc:creator>
  <cp:lastModifiedBy>Hassan Al Juffairi</cp:lastModifiedBy>
  <cp:revision>38</cp:revision>
  <dcterms:created xsi:type="dcterms:W3CDTF">2020-03-04T06:48:24Z</dcterms:created>
  <dcterms:modified xsi:type="dcterms:W3CDTF">2020-03-07T09:31:55Z</dcterms:modified>
</cp:coreProperties>
</file>