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4"/>
  </p:notesMasterIdLst>
  <p:sldIdLst>
    <p:sldId id="421" r:id="rId3"/>
    <p:sldId id="417" r:id="rId4"/>
    <p:sldId id="418" r:id="rId5"/>
    <p:sldId id="405" r:id="rId6"/>
    <p:sldId id="404" r:id="rId7"/>
    <p:sldId id="406" r:id="rId8"/>
    <p:sldId id="407" r:id="rId9"/>
    <p:sldId id="413" r:id="rId10"/>
    <p:sldId id="414" r:id="rId11"/>
    <p:sldId id="397" r:id="rId12"/>
    <p:sldId id="398" r:id="rId13"/>
    <p:sldId id="399" r:id="rId14"/>
    <p:sldId id="420" r:id="rId15"/>
    <p:sldId id="385" r:id="rId16"/>
    <p:sldId id="386" r:id="rId17"/>
    <p:sldId id="400" r:id="rId18"/>
    <p:sldId id="401" r:id="rId19"/>
    <p:sldId id="402" r:id="rId20"/>
    <p:sldId id="415" r:id="rId21"/>
    <p:sldId id="419" r:id="rId22"/>
    <p:sldId id="416" r:id="rId2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CC"/>
    <a:srgbClr val="3333FF"/>
    <a:srgbClr val="CC0066"/>
    <a:srgbClr val="FF33CC"/>
    <a:srgbClr val="008000"/>
    <a:srgbClr val="0099CC"/>
    <a:srgbClr val="FF00FF"/>
    <a:srgbClr val="CC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15" autoAdjust="0"/>
    <p:restoredTop sz="94660"/>
  </p:normalViewPr>
  <p:slideViewPr>
    <p:cSldViewPr>
      <p:cViewPr varScale="1">
        <p:scale>
          <a:sx n="67" d="100"/>
          <a:sy n="67" d="100"/>
        </p:scale>
        <p:origin x="6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EB559-8BCF-49F1-9CB3-63CDDB4414C6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D7BC6F-7CC3-4769-8EBB-6B9DFA1A7D3A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47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F5BB-4460-46D0-B559-8EFAEA82A91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B47D-FBD3-430E-B34F-120848740E1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47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CC9-3BB3-4136-BDB0-A36CEFCF714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541-D479-4CEA-81B5-4F443F3AB4D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3F0D-ED95-4350-B28B-5F8EA5C40C88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C91E-CEDE-42B2-88BB-00F0B728C1F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8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13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64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14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53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145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774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83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9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90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6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45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053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04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4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696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852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5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1BD3-183D-49C5-88EE-025B99684218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BADE-4147-4359-B821-65E238C8073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7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28B4-F00B-4AB2-8467-F3FAB657BB14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7674-6845-4D2B-A4D1-0EEE60AB6CA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6510-A473-4939-AA37-4B2856801D07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B426-5DCF-41AC-A6C0-C78CDD48249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1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566F-B323-46E7-80CD-B448104C684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A162-3314-4CDA-A192-74A1CEA7D21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96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D2E7-4F68-4A65-89E5-8D3BD77A0341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A646-9940-4538-8F9E-40C54021680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63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0645-C33C-46B5-A5FF-C96F596693AA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3482-4144-4D6F-9974-BB1AF22B959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67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1" name="صورة 10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7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smtClean="0">
                <a:solidFill>
                  <a:schemeClr val="accent4">
                    <a:lumMod val="50000"/>
                  </a:schemeClr>
                </a:solidFill>
              </a:rPr>
              <a:t>مراجعة </a:t>
            </a:r>
            <a:r>
              <a:rPr lang="ar-EG" b="1" smtClean="0">
                <a:solidFill>
                  <a:schemeClr val="accent4">
                    <a:lumMod val="50000"/>
                  </a:schemeClr>
                </a:solidFill>
              </a:rPr>
              <a:t>الفصل الأول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 smtClean="0"/>
          </a:p>
          <a:p>
            <a:r>
              <a:rPr lang="ar-EG" b="1" smtClean="0">
                <a:solidFill>
                  <a:schemeClr val="accent5">
                    <a:lumMod val="50000"/>
                  </a:schemeClr>
                </a:solidFill>
              </a:rPr>
              <a:t>العلم وعملياته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6926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نور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069111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المعلم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5298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1" y="1268760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14 – أي المهارات التالية يستخدم العلماء عندما يضعون توقعا يمكن اختباره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89007" y="4077072"/>
            <a:ext cx="65659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جـ14 – </a:t>
            </a:r>
            <a:endParaRPr lang="ar-SA" sz="4000" dirty="0">
              <a:solidFill>
                <a:srgbClr val="7030A0"/>
              </a:solidFill>
            </a:endParaRPr>
          </a:p>
          <a:p>
            <a:pPr algn="ctr"/>
            <a:r>
              <a:rPr lang="ar-SA" sz="4000" dirty="0" smtClean="0">
                <a:solidFill>
                  <a:srgbClr val="7030A0"/>
                </a:solidFill>
              </a:rPr>
              <a:t>الافتراض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927208" y="1124744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15 أي مما يلي يمثل الخطوة الأولى للبحث عن حل مشكلة ما 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133922" y="3789040"/>
            <a:ext cx="69313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جـ15 – </a:t>
            </a:r>
            <a:endParaRPr lang="ar-SA" sz="4000" dirty="0">
              <a:solidFill>
                <a:srgbClr val="7030A0"/>
              </a:solidFill>
            </a:endParaRPr>
          </a:p>
          <a:p>
            <a:pPr algn="ctr"/>
            <a:r>
              <a:rPr lang="ar-SA" sz="4000" dirty="0" smtClean="0">
                <a:solidFill>
                  <a:srgbClr val="006600"/>
                </a:solidFill>
              </a:rPr>
              <a:t>تحديد المشكلة</a:t>
            </a:r>
            <a:endParaRPr lang="ar-SA" sz="4000" dirty="0">
              <a:solidFill>
                <a:srgbClr val="006600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24744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16 – أي المصطلحات الآتية يصف العامل الذي لا يتغير في التجربة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180996" y="4221088"/>
            <a:ext cx="67820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7030A0"/>
                </a:solidFill>
              </a:rPr>
              <a:t>جـ16 – </a:t>
            </a:r>
            <a:endParaRPr lang="ar-SA" sz="3600" dirty="0">
              <a:solidFill>
                <a:srgbClr val="7030A0"/>
              </a:solidFill>
            </a:endParaRPr>
          </a:p>
          <a:p>
            <a:pPr algn="ctr"/>
            <a:r>
              <a:rPr lang="ar-SA" sz="3600" dirty="0" smtClean="0">
                <a:solidFill>
                  <a:srgbClr val="9900CC"/>
                </a:solidFill>
              </a:rPr>
              <a:t>الثابت</a:t>
            </a:r>
            <a:endParaRPr lang="ar-SA" sz="3600" dirty="0">
              <a:solidFill>
                <a:srgbClr val="9900CC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89084"/>
            <a:ext cx="7344816" cy="317009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</a:t>
            </a:r>
            <a:r>
              <a:rPr lang="ar-EG" sz="4000" dirty="0" smtClean="0">
                <a:solidFill>
                  <a:srgbClr val="FF0000"/>
                </a:solidFill>
              </a:rPr>
              <a:t>17</a:t>
            </a:r>
            <a:r>
              <a:rPr lang="ar-SA" sz="4000" dirty="0" smtClean="0">
                <a:solidFill>
                  <a:srgbClr val="FF0000"/>
                </a:solidFill>
              </a:rPr>
              <a:t> – </a:t>
            </a:r>
            <a:r>
              <a:rPr lang="ar-EG" sz="4000" dirty="0" smtClean="0">
                <a:solidFill>
                  <a:srgbClr val="FF0000"/>
                </a:solidFill>
              </a:rPr>
              <a:t>أجرت هدى تجربة لتعرف ما إذا كانت السمكة يزداد طولها بشكل أسرع في الماء البارد فكانت تقيس طولها مرة واحدة كل أسبوع وتسجل بياناتها كيف يمكنك أن تحس من تجربتها </a:t>
            </a:r>
            <a:r>
              <a:rPr lang="ar-SA" sz="4000" dirty="0" smtClean="0">
                <a:solidFill>
                  <a:srgbClr val="FF0000"/>
                </a:solidFill>
              </a:rPr>
              <a:t>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180996" y="4581128"/>
            <a:ext cx="67820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7030A0"/>
                </a:solidFill>
              </a:rPr>
              <a:t>جـ1</a:t>
            </a:r>
            <a:r>
              <a:rPr lang="ar-EG" sz="3600" dirty="0" smtClean="0">
                <a:solidFill>
                  <a:srgbClr val="7030A0"/>
                </a:solidFill>
              </a:rPr>
              <a:t>7</a:t>
            </a:r>
            <a:r>
              <a:rPr lang="ar-SA" sz="3600" dirty="0" smtClean="0">
                <a:solidFill>
                  <a:srgbClr val="7030A0"/>
                </a:solidFill>
              </a:rPr>
              <a:t> – </a:t>
            </a:r>
            <a:endParaRPr lang="ar-SA" sz="3600" dirty="0">
              <a:solidFill>
                <a:srgbClr val="7030A0"/>
              </a:solidFill>
            </a:endParaRPr>
          </a:p>
          <a:p>
            <a:pPr algn="ctr"/>
            <a:r>
              <a:rPr lang="ar-EG" sz="3600" dirty="0" smtClean="0">
                <a:solidFill>
                  <a:srgbClr val="9900CC"/>
                </a:solidFill>
              </a:rPr>
              <a:t>قياس درجة حرارة الماء</a:t>
            </a:r>
            <a:endParaRPr lang="ar-SA" sz="3600" dirty="0">
              <a:solidFill>
                <a:srgbClr val="9900CC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4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925138" y="989084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18 – ما اهمية تسجيل البيانات عند جمعها؟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66284" y="3717032"/>
            <a:ext cx="606252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4400" b="1" dirty="0" smtClean="0">
                <a:solidFill>
                  <a:srgbClr val="006600"/>
                </a:solidFill>
              </a:rPr>
              <a:t>جـ 18 </a:t>
            </a:r>
            <a:r>
              <a:rPr lang="ar-SA" sz="4400" b="1" dirty="0">
                <a:solidFill>
                  <a:srgbClr val="006600"/>
                </a:solidFill>
              </a:rPr>
              <a:t>- لكيلا لا تنسى البيانات أو تحصل على بيانات غير كاملة أو غير صحيحة 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24530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19 – قارن بين تحليل البيانات واستخلاص النتائج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547664" y="3212976"/>
            <a:ext cx="604867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7030A0"/>
                </a:solidFill>
              </a:rPr>
              <a:t>جـ19 -  </a:t>
            </a:r>
            <a:r>
              <a:rPr lang="ar-SA" sz="3600" dirty="0">
                <a:solidFill>
                  <a:srgbClr val="7030A0"/>
                </a:solidFill>
              </a:rPr>
              <a:t>تحليل البيانات هو مراجعة البيانات وتنظيمها بطريقة منظمة لتستطيع فهمها ثم تستخدم هذه المعلومات اساساً </a:t>
            </a:r>
            <a:r>
              <a:rPr lang="ar-SA" sz="3600" dirty="0" smtClean="0">
                <a:solidFill>
                  <a:srgbClr val="7030A0"/>
                </a:solidFill>
              </a:rPr>
              <a:t>لاستنتاجاتك </a:t>
            </a:r>
            <a:r>
              <a:rPr lang="ar-SA" sz="3600" dirty="0">
                <a:solidFill>
                  <a:srgbClr val="7030A0"/>
                </a:solidFill>
              </a:rPr>
              <a:t>حول مسالة دعم الفرضية وتأييدها.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102444" y="1023389"/>
            <a:ext cx="6876948" cy="120032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سـ 20 – </a:t>
            </a:r>
            <a:r>
              <a:rPr lang="ar-SA" sz="3600" b="1" dirty="0" smtClean="0">
                <a:solidFill>
                  <a:srgbClr val="FF0000"/>
                </a:solidFill>
              </a:rPr>
              <a:t>وضح فوائد تجنب التحيز في التجارب  </a:t>
            </a:r>
            <a:r>
              <a:rPr lang="ar-SA" sz="3600" dirty="0" smtClean="0">
                <a:solidFill>
                  <a:srgbClr val="FF0000"/>
                </a:solidFill>
              </a:rPr>
              <a:t>؟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547664" y="3789040"/>
            <a:ext cx="60486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جـ20 -  </a:t>
            </a:r>
            <a:r>
              <a:rPr lang="ar-SA" sz="4000" dirty="0">
                <a:solidFill>
                  <a:srgbClr val="7030A0"/>
                </a:solidFill>
              </a:rPr>
              <a:t>تكون نتائج التجارب أكثر واقعية عندما يبتعد عن التحيز.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89084"/>
            <a:ext cx="7344816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21 – لماذا يجمع العلماء المعلومات المعروفة مسبقا عندما يرغبون في حل مشكلة ما 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640991" y="3212976"/>
            <a:ext cx="586201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جـ21 -  </a:t>
            </a:r>
            <a:r>
              <a:rPr lang="ar-SA" sz="4000" dirty="0">
                <a:solidFill>
                  <a:srgbClr val="7030A0"/>
                </a:solidFill>
              </a:rPr>
              <a:t>عند عمل قائمة بما يعرفونه , يحدد العلماء نقطة بداية </a:t>
            </a:r>
            <a:r>
              <a:rPr lang="ar-SA" sz="4000" dirty="0" smtClean="0">
                <a:solidFill>
                  <a:srgbClr val="7030A0"/>
                </a:solidFill>
              </a:rPr>
              <a:t>لاستقصاء اتهم </a:t>
            </a:r>
            <a:r>
              <a:rPr lang="ar-SA" sz="4000" dirty="0">
                <a:solidFill>
                  <a:srgbClr val="7030A0"/>
                </a:solidFill>
              </a:rPr>
              <a:t>فلن يهدرها المزيد من الوقت في تعلم اشياء قد تم اكتشافها مسبقاً 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0282" y="989084"/>
            <a:ext cx="7363436" cy="175432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سـ 22 – إذا تغيرت ثلاثة عوامل في وقت واحد في تجربة ما فماذا يحدث لدقة وصحة النتائج المستخلصة ؟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174731" y="3717032"/>
            <a:ext cx="679453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Low"/>
            <a:r>
              <a:rPr lang="ar-SA" sz="4000" dirty="0" smtClean="0">
                <a:solidFill>
                  <a:srgbClr val="9900CC"/>
                </a:solidFill>
              </a:rPr>
              <a:t>جـ22 -  </a:t>
            </a:r>
            <a:r>
              <a:rPr lang="ar-SA" sz="3600" dirty="0">
                <a:solidFill>
                  <a:srgbClr val="9900CC"/>
                </a:solidFill>
              </a:rPr>
              <a:t>ستكون النتائج مشكوكا ً في صحتها ولن يمكنك تحديد سبب التفاعل إن كان من متغير معين أو حدث ذلك بسبب متغيرات مشتركة. 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663698" y="1098921"/>
            <a:ext cx="7721194" cy="230832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سـ 23 – إذا أضيف مضادين حيويين مختلفين إلى عينتين من البكتريا كلا على حدة ولم تضف مضادات حيوية الى العينة الضابطة , فنمت عينتا البكتريا في الظروف نفسها , فكيف يمكن أن تفسر نتائجك ؟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127026" y="3422674"/>
            <a:ext cx="6794538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Low"/>
            <a:r>
              <a:rPr lang="ar-SA" sz="4000" dirty="0" smtClean="0">
                <a:solidFill>
                  <a:srgbClr val="9900CC"/>
                </a:solidFill>
              </a:rPr>
              <a:t>جـ23 -  </a:t>
            </a:r>
            <a:endParaRPr lang="ar-SA" sz="4000" dirty="0">
              <a:solidFill>
                <a:srgbClr val="9900CC"/>
              </a:solidFill>
            </a:endParaRPr>
          </a:p>
          <a:p>
            <a:pPr lvl="0" algn="justLow"/>
            <a:r>
              <a:rPr lang="ar-SA" sz="3600" dirty="0">
                <a:solidFill>
                  <a:srgbClr val="9900CC"/>
                </a:solidFill>
              </a:rPr>
              <a:t>قد يستنتج أحدهم ان المضاد الحيوي (ب) كان ناجحا في قتل البكتيريا في حين يظهر انه لا تأثير للمضاد الحيوي (أ) في نمو البكتيريا . ولا بد من عدة محاولات لدعم هذه النتائج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894658"/>
            <a:ext cx="734481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ضح المصطلح الذي يصف العبارة التالية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348264" y="3000281"/>
            <a:ext cx="7344816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006600"/>
                </a:solidFill>
              </a:rPr>
              <a:t>2- الحالة التي يمكنن اختبارها .</a:t>
            </a:r>
            <a:endParaRPr lang="ar-SA" sz="3200" dirty="0">
              <a:solidFill>
                <a:srgbClr val="006600"/>
              </a:solidFill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379557" y="1896472"/>
            <a:ext cx="7344816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006600"/>
                </a:solidFill>
              </a:rPr>
              <a:t>1- العامل الذي يتم قياسه في التجربة .</a:t>
            </a:r>
            <a:endParaRPr lang="ar-SA" sz="3200" dirty="0">
              <a:solidFill>
                <a:srgbClr val="006600"/>
              </a:solidFill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884795" y="3939896"/>
            <a:ext cx="680828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006600"/>
                </a:solidFill>
              </a:rPr>
              <a:t>3-استخدام المعرفة في عمل منتجات .</a:t>
            </a:r>
            <a:endParaRPr lang="ar-SA" sz="3200" dirty="0">
              <a:solidFill>
                <a:srgbClr val="006600"/>
              </a:solidFill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2339752" y="4941168"/>
            <a:ext cx="6232220" cy="107721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006600"/>
                </a:solidFill>
              </a:rPr>
              <a:t>4- العينة التي يتم معاملتها مثل المجموعات التجريبية الأخرى ما عدا متغيرا لا يطبق عليها</a:t>
            </a:r>
            <a:endParaRPr lang="ar-SA" sz="3200" dirty="0">
              <a:solidFill>
                <a:srgbClr val="0066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283213" y="1896472"/>
            <a:ext cx="21130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solidFill>
                  <a:srgbClr val="C00000"/>
                </a:solidFill>
                <a:latin typeface="Calibri"/>
                <a:cs typeface="Arial"/>
              </a:rPr>
              <a:t>المتغير التابع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525661" y="2891844"/>
            <a:ext cx="144623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libri"/>
                <a:cs typeface="Arial"/>
              </a:rPr>
              <a:t>الفرضية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857160" y="4011648"/>
            <a:ext cx="128913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libri"/>
                <a:cs typeface="Arial"/>
              </a:rPr>
              <a:t>التقنية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28042" y="5433705"/>
            <a:ext cx="229365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libri"/>
                <a:cs typeface="Arial"/>
              </a:rPr>
              <a:t>العينة الضابطة </a:t>
            </a:r>
          </a:p>
        </p:txBody>
      </p:sp>
      <p:sp>
        <p:nvSpPr>
          <p:cNvPr id="16" name="Flowchart: Off-page Connector 15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0282" y="1340768"/>
            <a:ext cx="7363436" cy="175432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سـ 24 – صمم ملصقا يوضح خطوات الطريقة العلمية واستخدم صورا مبتكرة لتوضح خطوات حل المشكلة  ؟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174731" y="3789040"/>
            <a:ext cx="67945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Low"/>
            <a:r>
              <a:rPr lang="ar-SA" sz="4000" dirty="0" smtClean="0">
                <a:solidFill>
                  <a:srgbClr val="9900CC"/>
                </a:solidFill>
              </a:rPr>
              <a:t>جـ24 -  </a:t>
            </a:r>
            <a:endParaRPr lang="ar-SA" sz="4000" dirty="0">
              <a:solidFill>
                <a:srgbClr val="9900CC"/>
              </a:solidFill>
            </a:endParaRPr>
          </a:p>
          <a:p>
            <a:pPr lvl="0" algn="ctr"/>
            <a:r>
              <a:rPr lang="ar-SA" sz="3600" dirty="0" smtClean="0">
                <a:solidFill>
                  <a:srgbClr val="9900CC"/>
                </a:solidFill>
              </a:rPr>
              <a:t>ستتنوع الملصقات</a:t>
            </a:r>
            <a:endParaRPr lang="ar-SA" sz="3600" dirty="0">
              <a:solidFill>
                <a:srgbClr val="9900CC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0282" y="967569"/>
            <a:ext cx="7363436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سـ – اكمل خريطة المفاهيم التالية ؟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25836" b="7461"/>
          <a:stretch/>
        </p:blipFill>
        <p:spPr bwMode="auto">
          <a:xfrm>
            <a:off x="1331640" y="2115464"/>
            <a:ext cx="7224344" cy="424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6004461" y="3555624"/>
            <a:ext cx="94892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جمع المعلومات حول المشكلة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170279" y="2437797"/>
            <a:ext cx="77991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بحث وصفي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045365" y="5378253"/>
            <a:ext cx="82329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بحث تجريبي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923672" y="3883463"/>
            <a:ext cx="82217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اجمع بياناتك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8" name="Flowchart: Off-page Connector 7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04184"/>
            <a:ext cx="734481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ضح المصطلح الذي يصف العبارة التالية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715261" y="3377304"/>
            <a:ext cx="7344816" cy="107721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006600"/>
                </a:solidFill>
              </a:rPr>
              <a:t>6- المتغير الذي يبقى كما هو أثناء إجراء التجربة عدة مرات .</a:t>
            </a:r>
            <a:endParaRPr lang="ar-SA" sz="3200" dirty="0">
              <a:solidFill>
                <a:srgbClr val="006600"/>
              </a:solidFill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811573" y="2317261"/>
            <a:ext cx="7344816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006600"/>
                </a:solidFill>
              </a:rPr>
              <a:t>5- خطوات تتبع حل مشكلة ما .</a:t>
            </a:r>
            <a:endParaRPr lang="ar-SA" sz="3200" dirty="0">
              <a:solidFill>
                <a:srgbClr val="006600"/>
              </a:solidFill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2289208" y="5085184"/>
            <a:ext cx="680828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006600"/>
                </a:solidFill>
              </a:rPr>
              <a:t>7- العامل الذي يتغير أثناء التجربة .</a:t>
            </a:r>
            <a:endParaRPr lang="ar-SA" sz="3200" dirty="0">
              <a:solidFill>
                <a:srgbClr val="0066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988361" y="2440280"/>
            <a:ext cx="242887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solidFill>
                  <a:srgbClr val="C00000"/>
                </a:solidFill>
                <a:latin typeface="Calibri"/>
                <a:cs typeface="Arial"/>
              </a:rPr>
              <a:t>الطرائق العلمية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283893" y="4025141"/>
            <a:ext cx="111601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libri"/>
                <a:cs typeface="Arial"/>
              </a:rPr>
              <a:t>الثابت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450276" y="5760140"/>
            <a:ext cx="272542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libri"/>
                <a:cs typeface="Arial"/>
              </a:rPr>
              <a:t>المتغير المستقل </a:t>
            </a:r>
          </a:p>
        </p:txBody>
      </p:sp>
      <p:sp>
        <p:nvSpPr>
          <p:cNvPr id="9" name="Flowchart: Off-page Connector 8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89835"/>
            <a:ext cx="734481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الإجابة الصحيحة في كل مما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76130" y="3645024"/>
            <a:ext cx="6970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جـ8–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66284" y="2174667"/>
            <a:ext cx="7072925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8 – أي الإجراءات التالية ينبغي اتباعها للتحقق من صحة نتائج التجربة :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15144" y="5161547"/>
            <a:ext cx="351371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إجراء عدة محاولات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619672" y="1184758"/>
            <a:ext cx="662473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الإجابة الصحيحة في كل مما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789040"/>
            <a:ext cx="6970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جـ9–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34236" y="2261394"/>
            <a:ext cx="7776864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Calibri"/>
                <a:cs typeface="Arial"/>
              </a:rPr>
              <a:t>9- ما الذي تستند إليه في توقع ما يحدث في تجربة ما ؟</a:t>
            </a:r>
            <a:endParaRPr lang="ar-SA" sz="4000" b="1" spc="50" dirty="0">
              <a:ln w="11430"/>
              <a:solidFill>
                <a:srgbClr val="9900CC"/>
              </a:solidFill>
              <a:latin typeface="Calibri"/>
              <a:cs typeface="Arial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07601" y="4725144"/>
            <a:ext cx="27287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Calibri"/>
                <a:cs typeface="Arial"/>
              </a:rPr>
              <a:t>المعرفة السابقة</a:t>
            </a:r>
            <a:endParaRPr lang="ar-EG" sz="3600" b="1" spc="50" dirty="0">
              <a:ln w="11430"/>
              <a:solidFill>
                <a:srgbClr val="006600"/>
              </a:solidFill>
              <a:latin typeface="Calibri"/>
              <a:cs typeface="Arial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403648" y="747033"/>
            <a:ext cx="6840760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الإجابة الصحيحة في كل مما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2990855"/>
            <a:ext cx="6970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جـ10 –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49652" y="1667416"/>
            <a:ext cx="6822045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10 – أي مما يلي يقلق العلماء اكثر عندما يستخدمون الإنترنت  : 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23525" y="4384977"/>
            <a:ext cx="40969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دقة المعلومات وصحتها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84964"/>
            <a:ext cx="734481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الإجابة الصحيحة في كل مما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4293096"/>
            <a:ext cx="6970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جـ11–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17898" y="2167987"/>
            <a:ext cx="691412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11 – استخدام كميات مختلفة من المضادات الحيوية في تجربة على البكتريا مثال على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50420" y="5373216"/>
            <a:ext cx="264315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العامل المتغير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09263"/>
            <a:ext cx="734481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الإجابة الصحيحة في كل مما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861048"/>
            <a:ext cx="6970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جـ12–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46266" y="2105561"/>
            <a:ext cx="765146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12 – في أي العمليات التالية تستخدم الحواسيب في العلم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15613" y="4725144"/>
            <a:ext cx="2512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جميع ما ذكر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12550"/>
            <a:ext cx="734481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الإجابة الصحيحة في كل مما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07827" y="4005064"/>
            <a:ext cx="6970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جـ13–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46130" y="2558159"/>
            <a:ext cx="691412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13 – استخدم الحاسوب في عمل صورة ثلاثية الأبعاد لبناء معين يعد مثالا على :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43605" y="5013176"/>
            <a:ext cx="265679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عمل النموذج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44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13965</TotalTime>
  <Words>701</Words>
  <Application>Microsoft Office PowerPoint</Application>
  <PresentationFormat>On-screen Show (4:3)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Tahoma</vt:lpstr>
      <vt:lpstr>Times New Roman</vt:lpstr>
      <vt:lpstr>سمة Office</vt:lpstr>
      <vt:lpstr>Organic</vt:lpstr>
      <vt:lpstr>مراجعة الفصل الأول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waleed</cp:lastModifiedBy>
  <cp:revision>1148</cp:revision>
  <dcterms:modified xsi:type="dcterms:W3CDTF">2016-05-12T17:54:08Z</dcterms:modified>
</cp:coreProperties>
</file>