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4"/>
  </p:notesMasterIdLst>
  <p:sldIdLst>
    <p:sldId id="421" r:id="rId3"/>
    <p:sldId id="417" r:id="rId4"/>
    <p:sldId id="418" r:id="rId5"/>
    <p:sldId id="405" r:id="rId6"/>
    <p:sldId id="404" r:id="rId7"/>
    <p:sldId id="406" r:id="rId8"/>
    <p:sldId id="407" r:id="rId9"/>
    <p:sldId id="413" r:id="rId10"/>
    <p:sldId id="414" r:id="rId11"/>
    <p:sldId id="397" r:id="rId12"/>
    <p:sldId id="398" r:id="rId13"/>
    <p:sldId id="399" r:id="rId14"/>
    <p:sldId id="420" r:id="rId15"/>
    <p:sldId id="385" r:id="rId16"/>
    <p:sldId id="386" r:id="rId17"/>
    <p:sldId id="400" r:id="rId18"/>
    <p:sldId id="401" r:id="rId19"/>
    <p:sldId id="402" r:id="rId20"/>
    <p:sldId id="415" r:id="rId21"/>
    <p:sldId id="419" r:id="rId22"/>
    <p:sldId id="416" r:id="rId2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900CC"/>
    <a:srgbClr val="3333FF"/>
    <a:srgbClr val="CC0066"/>
    <a:srgbClr val="FF33CC"/>
    <a:srgbClr val="008000"/>
    <a:srgbClr val="0099CC"/>
    <a:srgbClr val="FF00FF"/>
    <a:srgbClr val="CC0000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60"/>
  </p:normalViewPr>
  <p:slideViewPr>
    <p:cSldViewPr>
      <p:cViewPr varScale="1">
        <p:scale>
          <a:sx n="67" d="100"/>
          <a:sy n="67" d="100"/>
        </p:scale>
        <p:origin x="62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138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64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141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53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145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774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8831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29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90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46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245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053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04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4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6964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852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75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4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smtClean="0">
                <a:solidFill>
                  <a:schemeClr val="accent4">
                    <a:lumMod val="50000"/>
                  </a:schemeClr>
                </a:solidFill>
              </a:rPr>
              <a:t>مراجعة </a:t>
            </a:r>
            <a:r>
              <a:rPr lang="ar-EG" b="1" smtClean="0">
                <a:solidFill>
                  <a:schemeClr val="accent4">
                    <a:lumMod val="50000"/>
                  </a:schemeClr>
                </a:solidFill>
              </a:rPr>
              <a:t>الفصل الأول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العلم وعملياته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452980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1" y="1268760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14 – أي المهارات التالية يستخدم العلماء عندما يضعون توقعا يمكن اختباره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89007" y="4077072"/>
            <a:ext cx="656598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جـ14 – </a:t>
            </a:r>
            <a:endParaRPr lang="ar-SA" sz="4000" dirty="0">
              <a:solidFill>
                <a:srgbClr val="7030A0"/>
              </a:solidFill>
            </a:endParaRPr>
          </a:p>
          <a:p>
            <a:pPr algn="ctr"/>
            <a:r>
              <a:rPr lang="ar-SA" sz="4000" dirty="0" smtClean="0">
                <a:solidFill>
                  <a:srgbClr val="7030A0"/>
                </a:solidFill>
              </a:rPr>
              <a:t>الافتراض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927208" y="112474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15 أي مما يلي يمثل الخطوة الأولى للبحث عن حل مشكلة ما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33922" y="3789040"/>
            <a:ext cx="69313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جـ15 – </a:t>
            </a:r>
            <a:endParaRPr lang="ar-SA" sz="4000" dirty="0">
              <a:solidFill>
                <a:srgbClr val="7030A0"/>
              </a:solidFill>
            </a:endParaRPr>
          </a:p>
          <a:p>
            <a:pPr algn="ctr"/>
            <a:r>
              <a:rPr lang="ar-SA" sz="4000" dirty="0" smtClean="0">
                <a:solidFill>
                  <a:srgbClr val="006600"/>
                </a:solidFill>
              </a:rPr>
              <a:t>تحديد المشكلة</a:t>
            </a:r>
            <a:endParaRPr lang="ar-SA" sz="4000" dirty="0">
              <a:solidFill>
                <a:srgbClr val="00660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2474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16 – أي المصطلحات الآتية يصف العامل الذي لا يتغير في التجربة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80996" y="4221088"/>
            <a:ext cx="67820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جـ16 – </a:t>
            </a:r>
            <a:endParaRPr lang="ar-SA" sz="3600" dirty="0">
              <a:solidFill>
                <a:srgbClr val="7030A0"/>
              </a:solidFill>
            </a:endParaRPr>
          </a:p>
          <a:p>
            <a:pPr algn="ctr"/>
            <a:r>
              <a:rPr lang="ar-SA" sz="3600" dirty="0" smtClean="0">
                <a:solidFill>
                  <a:srgbClr val="9900CC"/>
                </a:solidFill>
              </a:rPr>
              <a:t>الثابت</a:t>
            </a:r>
            <a:endParaRPr lang="ar-SA" sz="3600" dirty="0">
              <a:solidFill>
                <a:srgbClr val="9900CC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1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9084"/>
            <a:ext cx="7344816" cy="317009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</a:t>
            </a:r>
            <a:r>
              <a:rPr lang="ar-EG" sz="4000" dirty="0" smtClean="0">
                <a:solidFill>
                  <a:srgbClr val="FF0000"/>
                </a:solidFill>
              </a:rPr>
              <a:t>17</a:t>
            </a:r>
            <a:r>
              <a:rPr lang="ar-SA" sz="4000" dirty="0" smtClean="0">
                <a:solidFill>
                  <a:srgbClr val="FF0000"/>
                </a:solidFill>
              </a:rPr>
              <a:t> – </a:t>
            </a:r>
            <a:r>
              <a:rPr lang="ar-EG" sz="4000" dirty="0" smtClean="0">
                <a:solidFill>
                  <a:srgbClr val="FF0000"/>
                </a:solidFill>
              </a:rPr>
              <a:t>أجرت هدى تجربة لتعرف ما إذا كانت السمكة يزداد طولها بشكل أسرع في الماء البارد فكانت تقيس طولها مرة واحدة كل أسبوع وتسجل بياناتها كيف يمكنك أن تحس من تجربتها </a:t>
            </a:r>
            <a:r>
              <a:rPr lang="ar-SA" sz="4000" dirty="0" smtClean="0">
                <a:solidFill>
                  <a:srgbClr val="FF0000"/>
                </a:solidFill>
              </a:rPr>
              <a:t>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80996" y="4581128"/>
            <a:ext cx="678200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جـ1</a:t>
            </a:r>
            <a:r>
              <a:rPr lang="ar-EG" sz="3600" dirty="0" smtClean="0">
                <a:solidFill>
                  <a:srgbClr val="7030A0"/>
                </a:solidFill>
              </a:rPr>
              <a:t>7</a:t>
            </a:r>
            <a:r>
              <a:rPr lang="ar-SA" sz="3600" dirty="0" smtClean="0">
                <a:solidFill>
                  <a:srgbClr val="7030A0"/>
                </a:solidFill>
              </a:rPr>
              <a:t> – </a:t>
            </a:r>
            <a:endParaRPr lang="ar-SA" sz="3600" dirty="0">
              <a:solidFill>
                <a:srgbClr val="7030A0"/>
              </a:solidFill>
            </a:endParaRPr>
          </a:p>
          <a:p>
            <a:pPr algn="ctr"/>
            <a:r>
              <a:rPr lang="ar-EG" sz="3600" dirty="0" smtClean="0">
                <a:solidFill>
                  <a:srgbClr val="9900CC"/>
                </a:solidFill>
              </a:rPr>
              <a:t>قياس درجة حرارة الماء</a:t>
            </a:r>
            <a:endParaRPr lang="ar-SA" sz="3600" dirty="0">
              <a:solidFill>
                <a:srgbClr val="9900CC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4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925138" y="98908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18 – ما اهمية تسجيل البيانات عند جمعها؟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566284" y="3717032"/>
            <a:ext cx="6062525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/>
            <a:r>
              <a:rPr lang="ar-SA" sz="4400" b="1" dirty="0" smtClean="0">
                <a:solidFill>
                  <a:srgbClr val="006600"/>
                </a:solidFill>
              </a:rPr>
              <a:t>جـ 18 </a:t>
            </a:r>
            <a:r>
              <a:rPr lang="ar-SA" sz="4400" b="1" dirty="0">
                <a:solidFill>
                  <a:srgbClr val="006600"/>
                </a:solidFill>
              </a:rPr>
              <a:t>- لكيلا لا تنسى البيانات أو تحصل على بيانات غير كاملة أو غير صحيحة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Action Button: Forward or Next 5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Back or Previous 6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24530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19 – قارن بين تحليل البيانات واستخلاص النتائج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547664" y="3212976"/>
            <a:ext cx="604867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جـ19 -  </a:t>
            </a:r>
            <a:r>
              <a:rPr lang="ar-SA" sz="3600" dirty="0">
                <a:solidFill>
                  <a:srgbClr val="7030A0"/>
                </a:solidFill>
              </a:rPr>
              <a:t>تحليل البيانات هو مراجعة البيانات وتنظيمها بطريقة منظمة لتستطيع فهمها ثم تستخدم هذه المعلومات اساساً </a:t>
            </a:r>
            <a:r>
              <a:rPr lang="ar-SA" sz="3600" dirty="0" smtClean="0">
                <a:solidFill>
                  <a:srgbClr val="7030A0"/>
                </a:solidFill>
              </a:rPr>
              <a:t>لاستنتاجاتك </a:t>
            </a:r>
            <a:r>
              <a:rPr lang="ar-SA" sz="3600" dirty="0">
                <a:solidFill>
                  <a:srgbClr val="7030A0"/>
                </a:solidFill>
              </a:rPr>
              <a:t>حول مسالة دعم الفرضية وتأييدها.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102444" y="1023389"/>
            <a:ext cx="6876948" cy="120032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20 – </a:t>
            </a:r>
            <a:r>
              <a:rPr lang="ar-SA" sz="3600" b="1" dirty="0" smtClean="0">
                <a:solidFill>
                  <a:srgbClr val="FF0000"/>
                </a:solidFill>
              </a:rPr>
              <a:t>وضح فوائد تجنب التحيز في التجارب  </a:t>
            </a:r>
            <a:r>
              <a:rPr lang="ar-SA" sz="3600" dirty="0" smtClean="0">
                <a:solidFill>
                  <a:srgbClr val="FF0000"/>
                </a:solidFill>
              </a:rPr>
              <a:t>؟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547664" y="3789040"/>
            <a:ext cx="604867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جـ20 -  </a:t>
            </a:r>
            <a:r>
              <a:rPr lang="ar-SA" sz="4000" dirty="0">
                <a:solidFill>
                  <a:srgbClr val="7030A0"/>
                </a:solidFill>
              </a:rPr>
              <a:t>تكون نتائج التجارب أكثر واقعية عندما يبتعد عن التحيز.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9084"/>
            <a:ext cx="7344816" cy="193899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21 – لماذا يجمع العلماء المعلومات المعروفة مسبقا عندما يرغبون في حل مشكلة ما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640991" y="3212976"/>
            <a:ext cx="5862017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جـ21 -  </a:t>
            </a:r>
            <a:r>
              <a:rPr lang="ar-SA" sz="4000" dirty="0">
                <a:solidFill>
                  <a:srgbClr val="7030A0"/>
                </a:solidFill>
              </a:rPr>
              <a:t>عند عمل قائمة بما يعرفونه , يحدد العلماء نقطة بداية </a:t>
            </a:r>
            <a:r>
              <a:rPr lang="ar-SA" sz="4000" dirty="0" smtClean="0">
                <a:solidFill>
                  <a:srgbClr val="7030A0"/>
                </a:solidFill>
              </a:rPr>
              <a:t>لاستقصاء اتهم </a:t>
            </a:r>
            <a:r>
              <a:rPr lang="ar-SA" sz="4000" dirty="0">
                <a:solidFill>
                  <a:srgbClr val="7030A0"/>
                </a:solidFill>
              </a:rPr>
              <a:t>فلن يهدرها المزيد من الوقت في تعلم اشياء قد تم اكتشافها مسبقاً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0282" y="989084"/>
            <a:ext cx="7363436" cy="175432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22 – إذا تغيرت ثلاثة عوامل في وقت واحد في تجربة ما فماذا يحدث لدقة وصحة النتائج المستخلصة ؟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74731" y="3717032"/>
            <a:ext cx="6794538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justLow"/>
            <a:r>
              <a:rPr lang="ar-SA" sz="4000" dirty="0" smtClean="0">
                <a:solidFill>
                  <a:srgbClr val="9900CC"/>
                </a:solidFill>
              </a:rPr>
              <a:t>جـ22 -  </a:t>
            </a:r>
            <a:r>
              <a:rPr lang="ar-SA" sz="3600" dirty="0">
                <a:solidFill>
                  <a:srgbClr val="9900CC"/>
                </a:solidFill>
              </a:rPr>
              <a:t>ستكون النتائج مشكوكا ً في صحتها ولن يمكنك تحديد سبب التفاعل إن كان من متغير معين أو حدث ذلك بسبب متغيرات مشتركة.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663698" y="1098921"/>
            <a:ext cx="7721194" cy="2308324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23 – إذا أضيف مضادين حيويين مختلفين إلى عينتين من البكتريا كلا على حدة ولم تضف مضادات حيوية الى العينة الضابطة , فنمت عينتا البكتريا في الظروف نفسها , فكيف يمكن أن تفسر نتائجك ؟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27026" y="3422674"/>
            <a:ext cx="6794538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justLow"/>
            <a:r>
              <a:rPr lang="ar-SA" sz="4000" dirty="0" smtClean="0">
                <a:solidFill>
                  <a:srgbClr val="9900CC"/>
                </a:solidFill>
              </a:rPr>
              <a:t>جـ23 -  </a:t>
            </a:r>
            <a:endParaRPr lang="ar-SA" sz="4000" dirty="0">
              <a:solidFill>
                <a:srgbClr val="9900CC"/>
              </a:solidFill>
            </a:endParaRPr>
          </a:p>
          <a:p>
            <a:pPr lvl="0" algn="justLow"/>
            <a:r>
              <a:rPr lang="ar-SA" sz="3600" dirty="0">
                <a:solidFill>
                  <a:srgbClr val="9900CC"/>
                </a:solidFill>
              </a:rPr>
              <a:t>قد يستنتج أحدهم ان المضاد الحيوي (ب) كان ناجحا في قتل البكتيريا في حين يظهر انه لا تأثير للمضاد الحيوي (أ) في نمو البكتيريا . ولا بد من عدة محاولات لدعم هذه النتائج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2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894658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ضح المصطلح الذي يصف العبارة التالية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348264" y="3000281"/>
            <a:ext cx="7344816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2- الحالة التي يمكنن اختبارها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1379557" y="1896472"/>
            <a:ext cx="7344816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1- العامل الذي يتم قياسه في التجربة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884795" y="3939896"/>
            <a:ext cx="6808285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3-استخدام المعرفة في عمل منتجات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2339752" y="4941168"/>
            <a:ext cx="6232220" cy="107721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4- العينة التي يتم معاملتها مثل المجموعات التجريبية الأخرى ما عدا متغيرا لا يطبق عليها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283213" y="1896472"/>
            <a:ext cx="211307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solidFill>
                  <a:srgbClr val="C00000"/>
                </a:solidFill>
                <a:latin typeface="Calibri"/>
                <a:cs typeface="Arial"/>
              </a:rPr>
              <a:t>المتغير التابع 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2525661" y="2891844"/>
            <a:ext cx="1446230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libri"/>
                <a:cs typeface="Arial"/>
              </a:rPr>
              <a:t>الفرضية 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1857160" y="4011648"/>
            <a:ext cx="1289134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libri"/>
                <a:cs typeface="Arial"/>
              </a:rPr>
              <a:t>التقنية 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128042" y="5433705"/>
            <a:ext cx="2293655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libri"/>
                <a:cs typeface="Arial"/>
              </a:rPr>
              <a:t>العينة الضابطة </a:t>
            </a:r>
          </a:p>
        </p:txBody>
      </p:sp>
      <p:sp>
        <p:nvSpPr>
          <p:cNvPr id="16" name="Flowchart: Off-page Connector 15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Home 18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4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0282" y="1340768"/>
            <a:ext cx="7363436" cy="175432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24 – صمم ملصقا يوضح خطوات الطريقة العلمية واستخدم صورا مبتكرة لتوضح خطوات حل المشكلة  ؟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74731" y="3789040"/>
            <a:ext cx="679453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justLow"/>
            <a:r>
              <a:rPr lang="ar-SA" sz="4000" dirty="0" smtClean="0">
                <a:solidFill>
                  <a:srgbClr val="9900CC"/>
                </a:solidFill>
              </a:rPr>
              <a:t>جـ24 -  </a:t>
            </a:r>
            <a:endParaRPr lang="ar-SA" sz="4000" dirty="0">
              <a:solidFill>
                <a:srgbClr val="9900CC"/>
              </a:solidFill>
            </a:endParaRPr>
          </a:p>
          <a:p>
            <a:pPr lvl="0" algn="ctr"/>
            <a:r>
              <a:rPr lang="ar-SA" sz="3600" dirty="0" smtClean="0">
                <a:solidFill>
                  <a:srgbClr val="9900CC"/>
                </a:solidFill>
              </a:rPr>
              <a:t>ستتنوع الملصقات</a:t>
            </a:r>
            <a:endParaRPr lang="ar-SA" sz="3600" dirty="0">
              <a:solidFill>
                <a:srgbClr val="9900CC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4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0282" y="967569"/>
            <a:ext cx="7363436" cy="646331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– اكمل خريطة المفاهيم التالية ؟</a:t>
            </a:r>
            <a:endParaRPr lang="ar-SA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25836" b="7461"/>
          <a:stretch/>
        </p:blipFill>
        <p:spPr bwMode="auto">
          <a:xfrm>
            <a:off x="1331640" y="2115464"/>
            <a:ext cx="7224344" cy="424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6004461" y="3555624"/>
            <a:ext cx="948929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جمع المعلومات حول المشكلة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4170279" y="2437797"/>
            <a:ext cx="779913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بحث وصفي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4045365" y="5378253"/>
            <a:ext cx="82329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بحث تجريبي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923672" y="3883463"/>
            <a:ext cx="82217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اجمع بياناتك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8" name="Flowchart: Off-page Connector 7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Action Button: Forward or Next 8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2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04184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ضح المصطلح الذي يصف العبارة التالية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715261" y="3377304"/>
            <a:ext cx="7344816" cy="107721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6- المتغير الذي يبقى كما هو أثناء إجراء التجربة عدة مرات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7" name="مستطيل 6"/>
          <p:cNvSpPr>
            <a:spLocks noChangeArrowheads="1"/>
          </p:cNvSpPr>
          <p:nvPr/>
        </p:nvSpPr>
        <p:spPr bwMode="auto">
          <a:xfrm>
            <a:off x="1811573" y="2317261"/>
            <a:ext cx="7344816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5- خطوات تتبع حل مشكلة ما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2289208" y="5085184"/>
            <a:ext cx="6808285" cy="58477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200" dirty="0" smtClean="0">
                <a:solidFill>
                  <a:srgbClr val="006600"/>
                </a:solidFill>
              </a:rPr>
              <a:t>7- العامل الذي يتغير أثناء التجربة .</a:t>
            </a:r>
            <a:endParaRPr lang="ar-SA" sz="3200" dirty="0">
              <a:solidFill>
                <a:srgbClr val="0066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988361" y="2440280"/>
            <a:ext cx="2428870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solidFill>
                  <a:srgbClr val="C00000"/>
                </a:solidFill>
                <a:latin typeface="Calibri"/>
                <a:cs typeface="Arial"/>
              </a:rPr>
              <a:t>الطرائق العلمية 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5283893" y="4025141"/>
            <a:ext cx="1116011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libri"/>
                <a:cs typeface="Arial"/>
              </a:rPr>
              <a:t>الثابت 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450276" y="5760140"/>
            <a:ext cx="272542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latin typeface="Calibri"/>
                <a:cs typeface="Arial"/>
              </a:rPr>
              <a:t>المتغير المستقل </a:t>
            </a:r>
          </a:p>
        </p:txBody>
      </p:sp>
      <p:sp>
        <p:nvSpPr>
          <p:cNvPr id="9" name="Flowchart: Off-page Connector 8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ction Button: Back or Previous 14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5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89835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الإجابة الصحيحة في كل مما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76130" y="3645024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جـ8–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566284" y="2174667"/>
            <a:ext cx="7072925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8 – أي الإجراءات التالية ينبغي اتباعها للتحقق من صحة نتائج التجربة :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815144" y="5161547"/>
            <a:ext cx="3513711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إجراء عدة محاولات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2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619672" y="1184758"/>
            <a:ext cx="662473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الإجابة الصحيحة في كل مما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789040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جـ9–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134236" y="2261394"/>
            <a:ext cx="7776864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Calibri"/>
                <a:cs typeface="Arial"/>
              </a:rPr>
              <a:t>9- ما الذي تستند إليه في توقع ما يحدث في تجربة ما ؟</a:t>
            </a:r>
            <a:endParaRPr lang="ar-SA" sz="4000" b="1" spc="50" dirty="0">
              <a:ln w="11430"/>
              <a:solidFill>
                <a:srgbClr val="9900CC"/>
              </a:solidFill>
              <a:latin typeface="Calibri"/>
              <a:cs typeface="Arial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207601" y="4725144"/>
            <a:ext cx="272879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Calibri"/>
                <a:cs typeface="Arial"/>
              </a:rPr>
              <a:t>المعرفة السابقة</a:t>
            </a:r>
            <a:endParaRPr lang="ar-EG" sz="3600" b="1" spc="50" dirty="0">
              <a:ln w="11430"/>
              <a:solidFill>
                <a:srgbClr val="006600"/>
              </a:solidFill>
              <a:latin typeface="Calibri"/>
              <a:cs typeface="Arial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2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403648" y="747033"/>
            <a:ext cx="6840760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الإجابة الصحيحة في كل مما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2990855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جـ10 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649652" y="1667416"/>
            <a:ext cx="6822045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10 – أي مما يلي يقلق العلماء اكثر عندما يستخدمون الإنترنت  : 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523525" y="4384977"/>
            <a:ext cx="409695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دقة المعلومات وصحتها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2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084964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الإجابة الصحيحة في كل مما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4293096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جـ11–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117898" y="2167987"/>
            <a:ext cx="691412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11 – استخدام كميات مختلفة من المضادات الحيوية في تجربة على البكتريا مثال على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250420" y="5373216"/>
            <a:ext cx="264315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العامل المتغير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2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09263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الإجابة الصحيحة في كل مما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41016" y="3861048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جـ12–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46266" y="2105561"/>
            <a:ext cx="7651468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12 – في أي العمليات التالية تستخدم الحواسيب في العلم ؟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15613" y="4725144"/>
            <a:ext cx="2512774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جميع ما ذكر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1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112550"/>
            <a:ext cx="7344816" cy="70788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اختر الإجابة الصحيحة في كل مما يلي :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907827" y="4005064"/>
            <a:ext cx="69700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جـ13– </a:t>
            </a:r>
            <a:endParaRPr lang="ar-SA" sz="40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146130" y="2558159"/>
            <a:ext cx="691412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spc="50" dirty="0" smtClean="0">
                <a:ln w="11430"/>
                <a:solidFill>
                  <a:srgbClr val="9900CC"/>
                </a:solidFill>
                <a:latin typeface="+mn-lt"/>
                <a:cs typeface="+mn-cs"/>
              </a:rPr>
              <a:t>13 – استخدم الحاسوب في عمل صورة ثلاثية الأبعاد لبناء معين يعد مثالا على :</a:t>
            </a:r>
            <a:endParaRPr lang="ar-SA" sz="4000" b="1" spc="50" dirty="0">
              <a:ln w="11430"/>
              <a:solidFill>
                <a:srgbClr val="9900CC"/>
              </a:solidFill>
              <a:latin typeface="+mn-lt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243605" y="5013176"/>
            <a:ext cx="265679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Low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spc="50" dirty="0" smtClean="0">
                <a:ln w="11430"/>
                <a:solidFill>
                  <a:srgbClr val="006600"/>
                </a:solidFill>
                <a:latin typeface="+mn-lt"/>
                <a:cs typeface="+mn-cs"/>
              </a:rPr>
              <a:t>عمل النموذج</a:t>
            </a:r>
            <a:endParaRPr lang="ar-EG" sz="3600" b="1" spc="50" dirty="0">
              <a:ln w="11430"/>
              <a:solidFill>
                <a:srgbClr val="006600"/>
              </a:solidFill>
              <a:latin typeface="+mn-lt"/>
              <a:cs typeface="+mn-cs"/>
            </a:endParaRPr>
          </a:p>
        </p:txBody>
      </p:sp>
      <p:sp>
        <p:nvSpPr>
          <p:cNvPr id="6" name="Flowchart: Off-page Connector 5"/>
          <p:cNvSpPr/>
          <p:nvPr/>
        </p:nvSpPr>
        <p:spPr>
          <a:xfrm>
            <a:off x="2282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44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Back or Previous 9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1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13965</TotalTime>
  <Words>701</Words>
  <Application>Microsoft Office PowerPoint</Application>
  <PresentationFormat>On-screen Show (4:3)</PresentationFormat>
  <Paragraphs>98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الفصل الأول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1148</cp:revision>
  <dcterms:modified xsi:type="dcterms:W3CDTF">2016-05-12T17:54:08Z</dcterms:modified>
</cp:coreProperties>
</file>