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63" r:id="rId3"/>
    <p:sldId id="413" r:id="rId4"/>
    <p:sldId id="474" r:id="rId5"/>
    <p:sldId id="477" r:id="rId6"/>
    <p:sldId id="478" r:id="rId7"/>
    <p:sldId id="479" r:id="rId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-72"/>
      </p:cViewPr>
      <p:guideLst>
        <p:guide orient="horz" pos="1624"/>
        <p:guide pos="48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6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.sv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gi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9.sv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الهُوِيَّة الوطنيّة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19421" y="259208"/>
            <a:ext cx="785521" cy="317004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59418" y="197880"/>
            <a:ext cx="1010952" cy="2720562"/>
            <a:chOff x="1130422" y="26022"/>
            <a:chExt cx="1010952" cy="272056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2" y="158797"/>
              <a:ext cx="461665" cy="2587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  <a:endParaRPr lang="ar-SY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31" y="26022"/>
              <a:ext cx="492443" cy="272056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4737100" y="217196"/>
            <a:ext cx="3498750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7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الهُوِيَّة الوطنيّة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0070751" y="3110296"/>
            <a:ext cx="1324552" cy="1502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مجموعة 23"/>
          <p:cNvGrpSpPr/>
          <p:nvPr/>
        </p:nvGrpSpPr>
        <p:grpSpPr>
          <a:xfrm>
            <a:off x="3166295" y="1324111"/>
            <a:ext cx="8540951" cy="1817615"/>
            <a:chOff x="4399196" y="1115161"/>
            <a:chExt cx="7297048" cy="1552898"/>
          </a:xfrm>
        </p:grpSpPr>
        <p:sp>
          <p:nvSpPr>
            <p:cNvPr id="25" name="Rectangle 13">
              <a:extLst>
                <a:ext uri="{FF2B5EF4-FFF2-40B4-BE49-F238E27FC236}">
                  <a16:creationId xmlns="" xmlns:a16="http://schemas.microsoft.com/office/drawing/2014/main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10">
              <a:extLst>
                <a:ext uri="{FF2B5EF4-FFF2-40B4-BE49-F238E27FC236}">
                  <a16:creationId xmlns="" xmlns:a16="http://schemas.microsoft.com/office/drawing/2014/main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46">
              <a:extLst>
                <a:ext uri="{FF2B5EF4-FFF2-40B4-BE49-F238E27FC236}">
                  <a16:creationId xmlns="" xmlns:a16="http://schemas.microsoft.com/office/drawing/2014/main" id="{6B14ACBE-14D9-4D3B-BAD8-0274A075EEBA}"/>
                </a:ext>
              </a:extLst>
            </p:cNvPr>
            <p:cNvSpPr/>
            <p:nvPr/>
          </p:nvSpPr>
          <p:spPr>
            <a:xfrm>
              <a:off x="4399196" y="1119094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30" name="Group 4">
              <a:extLst>
                <a:ext uri="{FF2B5EF4-FFF2-40B4-BE49-F238E27FC236}">
                  <a16:creationId xmlns="" xmlns:a16="http://schemas.microsoft.com/office/drawing/2014/main" id="{54CF8F33-453A-45BE-B988-F8BB194E6484}"/>
                </a:ext>
              </a:extLst>
            </p:cNvPr>
            <p:cNvGrpSpPr/>
            <p:nvPr/>
          </p:nvGrpSpPr>
          <p:grpSpPr>
            <a:xfrm>
              <a:off x="4862886" y="1449889"/>
              <a:ext cx="5455319" cy="884216"/>
              <a:chOff x="2618175" y="576307"/>
              <a:chExt cx="5957183" cy="1213025"/>
            </a:xfrm>
          </p:grpSpPr>
          <p:sp>
            <p:nvSpPr>
              <p:cNvPr id="44" name="TextBox 23">
                <a:extLst>
                  <a:ext uri="{FF2B5EF4-FFF2-40B4-BE49-F238E27FC236}">
                    <a16:creationId xmlns="" xmlns:a16="http://schemas.microsoft.com/office/drawing/2014/main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45" name="TextBox 24">
                <a:extLst>
                  <a:ext uri="{FF2B5EF4-FFF2-40B4-BE49-F238E27FC236}">
                    <a16:creationId xmlns="" xmlns:a16="http://schemas.microsoft.com/office/drawing/2014/main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618175" y="707127"/>
                <a:ext cx="5957183" cy="1082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تعتمد هُوِيَّتُنا المملكة العربية السعودية على عدد من المقوِّمات التي ترتبط بالدين , و اللغة , و المكان , و التاريخ , و الثقافة , و المستقبل المشترك , و ما نشعر به في وجدانا من عاطفة و فخر و محبة و ما نمارسه من سلوك و عمل تجاه الوطن </a:t>
                </a:r>
                <a:endParaRPr lang="ar-SY" b="1" dirty="0"/>
              </a:p>
            </p:txBody>
          </p:sp>
        </p:grpSp>
        <p:grpSp>
          <p:nvGrpSpPr>
            <p:cNvPr id="38" name="Group 7">
              <a:extLst>
                <a:ext uri="{FF2B5EF4-FFF2-40B4-BE49-F238E27FC236}">
                  <a16:creationId xmlns="" xmlns:a16="http://schemas.microsoft.com/office/drawing/2014/main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40" name="Rectangle 29">
                <a:extLst>
                  <a:ext uri="{FF2B5EF4-FFF2-40B4-BE49-F238E27FC236}">
                    <a16:creationId xmlns="" xmlns:a16="http://schemas.microsoft.com/office/drawing/2014/main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1" name="Group 1">
                <a:extLst>
                  <a:ext uri="{FF2B5EF4-FFF2-40B4-BE49-F238E27FC236}">
                    <a16:creationId xmlns="" xmlns:a16="http://schemas.microsoft.com/office/drawing/2014/main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42" name="Freeform: Shape 17">
                  <a:extLst>
                    <a:ext uri="{FF2B5EF4-FFF2-40B4-BE49-F238E27FC236}">
                      <a16:creationId xmlns="" xmlns:a16="http://schemas.microsoft.com/office/drawing/2014/main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3" name="Graphic 30" descr="Lightbulb">
                  <a:extLst>
                    <a:ext uri="{FF2B5EF4-FFF2-40B4-BE49-F238E27FC236}">
                      <a16:creationId xmlns="" xmlns:a16="http://schemas.microsoft.com/office/drawing/2014/main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39" name="Freeform: Shape 18">
              <a:extLst>
                <a:ext uri="{FF2B5EF4-FFF2-40B4-BE49-F238E27FC236}">
                  <a16:creationId xmlns="" xmlns:a16="http://schemas.microsoft.com/office/drawing/2014/main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" t="11382" r="9620" b="9651"/>
          <a:stretch/>
        </p:blipFill>
        <p:spPr bwMode="auto">
          <a:xfrm>
            <a:off x="8138148" y="3122996"/>
            <a:ext cx="1567925" cy="1460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7" t="25625"/>
          <a:stretch/>
        </p:blipFill>
        <p:spPr bwMode="auto">
          <a:xfrm>
            <a:off x="6199239" y="3121549"/>
            <a:ext cx="1616567" cy="1498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" r="27387" b="8548"/>
          <a:stretch/>
        </p:blipFill>
        <p:spPr bwMode="auto">
          <a:xfrm>
            <a:off x="3759282" y="5245101"/>
            <a:ext cx="1854200" cy="13842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1" t="18465" r="4680" b="1928"/>
          <a:stretch/>
        </p:blipFill>
        <p:spPr bwMode="auto">
          <a:xfrm>
            <a:off x="3709028" y="3122996"/>
            <a:ext cx="2169496" cy="1502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3" t="10057" r="5829"/>
          <a:stretch/>
        </p:blipFill>
        <p:spPr bwMode="auto">
          <a:xfrm>
            <a:off x="9480149" y="5232400"/>
            <a:ext cx="2032000" cy="1362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r="3577" b="7710"/>
          <a:stretch/>
        </p:blipFill>
        <p:spPr bwMode="auto">
          <a:xfrm>
            <a:off x="6511875" y="5245101"/>
            <a:ext cx="2127351" cy="1396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96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0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00"/>
                            </p:stCondLst>
                            <p:childTnLst>
                              <p:par>
                                <p:cTn id="8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13" y="3649947"/>
            <a:ext cx="925692" cy="628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09012" y="368244"/>
            <a:ext cx="1023027" cy="2560011"/>
            <a:chOff x="1105644" y="181056"/>
            <a:chExt cx="1023027" cy="2560011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05644" y="181056"/>
              <a:ext cx="461665" cy="256001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7132572" y="179150"/>
            <a:ext cx="3650661" cy="667827"/>
            <a:chOff x="5166610" y="157026"/>
            <a:chExt cx="1858780" cy="895505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17173" y="306741"/>
              <a:ext cx="1757652" cy="516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ما يُميِّز هويتنا السعودية عن غيرها :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16" name="Group 34">
            <a:extLst>
              <a:ext uri="{FF2B5EF4-FFF2-40B4-BE49-F238E27FC236}">
                <a16:creationId xmlns:a16="http://schemas.microsoft.com/office/drawing/2014/main" xmlns="" id="{3511D3EB-865D-4889-9F87-9D44BC1C5288}"/>
              </a:ext>
            </a:extLst>
          </p:cNvPr>
          <p:cNvGrpSpPr/>
          <p:nvPr/>
        </p:nvGrpSpPr>
        <p:grpSpPr>
          <a:xfrm>
            <a:off x="6615322" y="4560553"/>
            <a:ext cx="5544858" cy="1692996"/>
            <a:chOff x="3447142" y="1248229"/>
            <a:chExt cx="5297715" cy="1617536"/>
          </a:xfrm>
        </p:grpSpPr>
        <p:sp>
          <p:nvSpPr>
            <p:cNvPr id="17" name="Freeform: Shape 35">
              <a:extLst>
                <a:ext uri="{FF2B5EF4-FFF2-40B4-BE49-F238E27FC236}">
                  <a16:creationId xmlns:a16="http://schemas.microsoft.com/office/drawing/2014/main" xmlns="" id="{F1DB7F48-0863-484F-A5E2-22D1A4DEB065}"/>
                </a:ext>
              </a:extLst>
            </p:cNvPr>
            <p:cNvSpPr/>
            <p:nvPr/>
          </p:nvSpPr>
          <p:spPr>
            <a:xfrm>
              <a:off x="4049950" y="2081993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36">
              <a:extLst>
                <a:ext uri="{FF2B5EF4-FFF2-40B4-BE49-F238E27FC236}">
                  <a16:creationId xmlns:a16="http://schemas.microsoft.com/office/drawing/2014/main" xmlns="" id="{C30D1CF7-B671-4C58-B171-E5A72281CA7A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37">
              <a:extLst>
                <a:ext uri="{FF2B5EF4-FFF2-40B4-BE49-F238E27FC236}">
                  <a16:creationId xmlns:a16="http://schemas.microsoft.com/office/drawing/2014/main" xmlns="" id="{8F1CC41E-DD06-4E5C-84E4-BA75766F9ABF}"/>
                </a:ext>
              </a:extLst>
            </p:cNvPr>
            <p:cNvSpPr/>
            <p:nvPr/>
          </p:nvSpPr>
          <p:spPr>
            <a:xfrm>
              <a:off x="3525415" y="1516127"/>
              <a:ext cx="438780" cy="438779"/>
            </a:xfrm>
            <a:prstGeom prst="ellipse">
              <a:avLst/>
            </a:prstGeom>
            <a:solidFill>
              <a:srgbClr val="0066CC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38">
              <a:extLst>
                <a:ext uri="{FF2B5EF4-FFF2-40B4-BE49-F238E27FC236}">
                  <a16:creationId xmlns:a16="http://schemas.microsoft.com/office/drawing/2014/main" xmlns="" id="{4A67E37C-0FFB-45C4-8DF8-F98B60B12C89}"/>
                </a:ext>
              </a:extLst>
            </p:cNvPr>
            <p:cNvSpPr txBox="1"/>
            <p:nvPr/>
          </p:nvSpPr>
          <p:spPr>
            <a:xfrm>
              <a:off x="3525415" y="1487315"/>
              <a:ext cx="438780" cy="499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</a:rPr>
                <a:t>3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39">
              <a:extLst>
                <a:ext uri="{FF2B5EF4-FFF2-40B4-BE49-F238E27FC236}">
                  <a16:creationId xmlns:a16="http://schemas.microsoft.com/office/drawing/2014/main" xmlns="" id="{B1B7F90A-661A-4696-821B-B9CAA464FA3C}"/>
                </a:ext>
              </a:extLst>
            </p:cNvPr>
            <p:cNvSpPr txBox="1"/>
            <p:nvPr/>
          </p:nvSpPr>
          <p:spPr>
            <a:xfrm>
              <a:off x="4016986" y="1476476"/>
              <a:ext cx="4684315" cy="793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الحكم الملكي القائم على الأسرة المالكة العريقة (آل سعود) ذات التواضع و الارتباط الوثيق و القريب من المجتمع , و الحكم المعتمِد على كتاب الله تعالى و سنّة رسوله صلى الله عليه و سلّم و على البيعة الشرعية</a:t>
              </a:r>
              <a:endParaRPr lang="ar-SY" sz="16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2" name="TextBox 40">
              <a:extLst>
                <a:ext uri="{FF2B5EF4-FFF2-40B4-BE49-F238E27FC236}">
                  <a16:creationId xmlns:a16="http://schemas.microsoft.com/office/drawing/2014/main" xmlns="" id="{DD2C8D28-2EC4-449E-BCEC-9EF7842E2321}"/>
                </a:ext>
              </a:extLst>
            </p:cNvPr>
            <p:cNvSpPr txBox="1"/>
            <p:nvPr/>
          </p:nvSpPr>
          <p:spPr>
            <a:xfrm>
              <a:off x="5333998" y="2130322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1" name="Group 1">
            <a:extLst>
              <a:ext uri="{FF2B5EF4-FFF2-40B4-BE49-F238E27FC236}">
                <a16:creationId xmlns:a16="http://schemas.microsoft.com/office/drawing/2014/main" xmlns="" id="{A7289489-C1C6-473A-8D08-62CDB13BCBA5}"/>
              </a:ext>
            </a:extLst>
          </p:cNvPr>
          <p:cNvGrpSpPr/>
          <p:nvPr/>
        </p:nvGrpSpPr>
        <p:grpSpPr>
          <a:xfrm>
            <a:off x="6565717" y="1555911"/>
            <a:ext cx="5594068" cy="1705696"/>
            <a:chOff x="3400124" y="1248229"/>
            <a:chExt cx="5344733" cy="1629670"/>
          </a:xfrm>
        </p:grpSpPr>
        <p:sp>
          <p:nvSpPr>
            <p:cNvPr id="42" name="Freeform: Shape 7">
              <a:extLst>
                <a:ext uri="{FF2B5EF4-FFF2-40B4-BE49-F238E27FC236}">
                  <a16:creationId xmlns:a16="http://schemas.microsoft.com/office/drawing/2014/main" xmlns="" id="{4FFEBD75-CB09-4FFB-AE4F-9C354554489F}"/>
                </a:ext>
              </a:extLst>
            </p:cNvPr>
            <p:cNvSpPr/>
            <p:nvPr/>
          </p:nvSpPr>
          <p:spPr>
            <a:xfrm>
              <a:off x="3904342" y="2094127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xmlns="" id="{7449C522-E095-44D3-B485-A26748BB7D48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Oval 9">
              <a:extLst>
                <a:ext uri="{FF2B5EF4-FFF2-40B4-BE49-F238E27FC236}">
                  <a16:creationId xmlns:a16="http://schemas.microsoft.com/office/drawing/2014/main" xmlns="" id="{E177CB52-CA0F-43AB-AEB2-5719F38D00C3}"/>
                </a:ext>
              </a:extLst>
            </p:cNvPr>
            <p:cNvSpPr/>
            <p:nvPr/>
          </p:nvSpPr>
          <p:spPr>
            <a:xfrm>
              <a:off x="3488934" y="1494971"/>
              <a:ext cx="472875" cy="472875"/>
            </a:xfrm>
            <a:prstGeom prst="ellipse">
              <a:avLst/>
            </a:prstGeom>
            <a:solidFill>
              <a:srgbClr val="339966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TextBox 10">
              <a:extLst>
                <a:ext uri="{FF2B5EF4-FFF2-40B4-BE49-F238E27FC236}">
                  <a16:creationId xmlns:a16="http://schemas.microsoft.com/office/drawing/2014/main" xmlns="" id="{88A9A131-42AC-4F4E-8613-1EB89E15AD38}"/>
                </a:ext>
              </a:extLst>
            </p:cNvPr>
            <p:cNvSpPr txBox="1"/>
            <p:nvPr/>
          </p:nvSpPr>
          <p:spPr>
            <a:xfrm>
              <a:off x="3400124" y="1455811"/>
              <a:ext cx="625768" cy="499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</a:rPr>
                <a:t>1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xmlns="" id="{FA5A04EA-11D4-4185-844F-4BCA38D029C2}"/>
                </a:ext>
              </a:extLst>
            </p:cNvPr>
            <p:cNvSpPr txBox="1"/>
            <p:nvPr/>
          </p:nvSpPr>
          <p:spPr>
            <a:xfrm>
              <a:off x="3917042" y="1482620"/>
              <a:ext cx="4759528" cy="793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المملكة العربية السعودية مهبط الوحي , و قبلة المسلمين , و فيها الحرمان الشريفان , و مثوى خاتم الأنبياء محمد صلى الله عليه و سلّم , و منبع اللغة العربية</a:t>
              </a:r>
              <a:endParaRPr lang="en-US" sz="1600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7" name="TextBox 12">
              <a:extLst>
                <a:ext uri="{FF2B5EF4-FFF2-40B4-BE49-F238E27FC236}">
                  <a16:creationId xmlns:a16="http://schemas.microsoft.com/office/drawing/2014/main" xmlns="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8" name="Group 27">
            <a:extLst>
              <a:ext uri="{FF2B5EF4-FFF2-40B4-BE49-F238E27FC236}">
                <a16:creationId xmlns:a16="http://schemas.microsoft.com/office/drawing/2014/main" xmlns="" id="{0A6E9735-2FB0-4421-8EF2-B18BCBF31D8C}"/>
              </a:ext>
            </a:extLst>
          </p:cNvPr>
          <p:cNvGrpSpPr/>
          <p:nvPr/>
        </p:nvGrpSpPr>
        <p:grpSpPr>
          <a:xfrm>
            <a:off x="6603254" y="3053576"/>
            <a:ext cx="5579348" cy="1705696"/>
            <a:chOff x="3447142" y="1248229"/>
            <a:chExt cx="5330671" cy="1629670"/>
          </a:xfrm>
        </p:grpSpPr>
        <p:sp>
          <p:nvSpPr>
            <p:cNvPr id="49" name="Freeform: Shape 28">
              <a:extLst>
                <a:ext uri="{FF2B5EF4-FFF2-40B4-BE49-F238E27FC236}">
                  <a16:creationId xmlns:a16="http://schemas.microsoft.com/office/drawing/2014/main" xmlns="" id="{FBB9CE03-3B61-4110-956A-D3E520506BEE}"/>
                </a:ext>
              </a:extLst>
            </p:cNvPr>
            <p:cNvSpPr/>
            <p:nvPr/>
          </p:nvSpPr>
          <p:spPr>
            <a:xfrm>
              <a:off x="3904342" y="2094127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29">
              <a:extLst>
                <a:ext uri="{FF2B5EF4-FFF2-40B4-BE49-F238E27FC236}">
                  <a16:creationId xmlns:a16="http://schemas.microsoft.com/office/drawing/2014/main" xmlns="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30">
              <a:extLst>
                <a:ext uri="{FF2B5EF4-FFF2-40B4-BE49-F238E27FC236}">
                  <a16:creationId xmlns:a16="http://schemas.microsoft.com/office/drawing/2014/main" xmlns="" id="{04C4D275-D059-49B3-A6BA-673A5DA385E1}"/>
                </a:ext>
              </a:extLst>
            </p:cNvPr>
            <p:cNvSpPr/>
            <p:nvPr/>
          </p:nvSpPr>
          <p:spPr>
            <a:xfrm>
              <a:off x="3524671" y="1660341"/>
              <a:ext cx="457753" cy="457753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TextBox 31">
              <a:extLst>
                <a:ext uri="{FF2B5EF4-FFF2-40B4-BE49-F238E27FC236}">
                  <a16:creationId xmlns:a16="http://schemas.microsoft.com/office/drawing/2014/main" xmlns="" id="{1C3C0131-F55A-4360-B167-A10998DFC780}"/>
                </a:ext>
              </a:extLst>
            </p:cNvPr>
            <p:cNvSpPr txBox="1"/>
            <p:nvPr/>
          </p:nvSpPr>
          <p:spPr>
            <a:xfrm>
              <a:off x="3576002" y="1638621"/>
              <a:ext cx="376866" cy="499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</a:rPr>
                <a:t>2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32">
              <a:extLst>
                <a:ext uri="{FF2B5EF4-FFF2-40B4-BE49-F238E27FC236}">
                  <a16:creationId xmlns:a16="http://schemas.microsoft.com/office/drawing/2014/main" xmlns="" id="{93FCA17F-4597-42A5-BAA2-5A03C0E91876}"/>
                </a:ext>
              </a:extLst>
            </p:cNvPr>
            <p:cNvSpPr txBox="1"/>
            <p:nvPr/>
          </p:nvSpPr>
          <p:spPr>
            <a:xfrm>
              <a:off x="3952868" y="1268076"/>
              <a:ext cx="4808886" cy="1264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الوحدة الوطنية منذ عصر الدولة السعودية الأولى , مروراً بالدولة السعودية الثانية , ثم عهد الملك عبد العزيز بن عبد الرحمن آل سعود , حيث لم تتحقّق هذه الوحدة في شبه الجزيرة العربية قبل ذلك إلّا في عهد النبي محمّد صلّى الله عليه و سلّم و الخلافة الراشدة, فهي وحدة تكاتَفَ فيها المواطنون و القيادة.</a:t>
              </a:r>
              <a:endParaRPr lang="ar-SY" sz="1600" b="1" dirty="0">
                <a:solidFill>
                  <a:srgbClr val="FF0066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3">
              <a:extLst>
                <a:ext uri="{FF2B5EF4-FFF2-40B4-BE49-F238E27FC236}">
                  <a16:creationId xmlns:a16="http://schemas.microsoft.com/office/drawing/2014/main" xmlns="" id="{681B69C3-D67E-4819-95B2-5204461FC18B}"/>
                </a:ext>
              </a:extLst>
            </p:cNvPr>
            <p:cNvSpPr txBox="1"/>
            <p:nvPr/>
          </p:nvSpPr>
          <p:spPr>
            <a:xfrm>
              <a:off x="3856153" y="2328484"/>
              <a:ext cx="4921660" cy="428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/>
            </a:p>
          </p:txBody>
        </p:sp>
      </p:grp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8697" y1="36288" x2="192" y2="67590"/>
                        <a14:foregroundMark x1="36398" y1="39335" x2="18199" y2="39335"/>
                        <a14:foregroundMark x1="35249" y1="15512" x2="28161" y2="66205"/>
                        <a14:foregroundMark x1="44636" y1="28809" x2="42337" y2="98892"/>
                        <a14:foregroundMark x1="38123" y1="91413" x2="14176" y2="91413"/>
                        <a14:foregroundMark x1="32950" y1="64543" x2="4215" y2="86981"/>
                        <a14:foregroundMark x1="40613" y1="18283" x2="13602" y2="18283"/>
                        <a14:foregroundMark x1="5364" y1="24377" x2="5939" y2="34903"/>
                        <a14:foregroundMark x1="14751" y1="34903" x2="766" y2="49861"/>
                        <a14:foregroundMark x1="87931" y1="75069" x2="59770" y2="70637"/>
                        <a14:foregroundMark x1="41188" y1="12465" x2="41188" y2="12465"/>
                        <a14:foregroundMark x1="8238" y1="13850" x2="8238" y2="13850"/>
                        <a14:foregroundMark x1="8238" y1="88643" x2="8238" y2="88643"/>
                        <a14:foregroundMark x1="35441" y1="9418" x2="16092" y2="11634"/>
                        <a14:foregroundMark x1="2299" y1="21607" x2="6130" y2="79501"/>
                        <a14:foregroundMark x1="9579" y1="88366" x2="3257" y2="90582"/>
                        <a14:foregroundMark x1="3257" y1="35734" x2="2682" y2="52078"/>
                        <a14:foregroundMark x1="3640" y1="56510" x2="3640" y2="56510"/>
                        <a14:foregroundMark x1="3640" y1="21607" x2="2682" y2="65374"/>
                        <a14:foregroundMark x1="1916" y1="29086" x2="1916" y2="64266"/>
                        <a14:foregroundMark x1="1533" y1="33518" x2="958" y2="73961"/>
                        <a14:foregroundMark x1="2682" y1="13850" x2="2682" y2="13850"/>
                        <a14:foregroundMark x1="575" y1="13850" x2="575" y2="13850"/>
                        <a14:foregroundMark x1="575" y1="14958" x2="575" y2="14958"/>
                        <a14:backgroundMark x1="1533" y1="36842" x2="1533" y2="63158"/>
                        <a14:backgroundMark x1="1533" y1="44598" x2="1533" y2="68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0531" y="3065042"/>
            <a:ext cx="3868182" cy="15174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1980" y="677708"/>
            <a:ext cx="1525420" cy="19740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6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0995" y="346301"/>
            <a:ext cx="998246" cy="2411014"/>
            <a:chOff x="1130425" y="335569"/>
            <a:chExt cx="998246" cy="241101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5" y="335569"/>
              <a:ext cx="461665" cy="24110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5429" y="1451469"/>
            <a:ext cx="7446353" cy="1034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4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6063411" y="2841774"/>
            <a:ext cx="4908371" cy="677697"/>
            <a:chOff x="6819482" y="2432397"/>
            <a:chExt cx="4908369" cy="677697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289109" y="432459"/>
              <a:ext cx="438804" cy="443868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2" y="2463763"/>
              <a:ext cx="4210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</a:t>
              </a:r>
              <a:r>
                <a:rPr lang="ar-SY" b="1" dirty="0" smtClean="0">
                  <a:solidFill>
                    <a:schemeClr val="bg1"/>
                  </a:solidFill>
                </a:rPr>
                <a:t> يستنتج الطلبة مقوّمات الهوية الوطنية في هذا النّص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8290840" y="3543300"/>
            <a:ext cx="2136687" cy="397877"/>
            <a:chOff x="-12488602" y="1434405"/>
            <a:chExt cx="14450727" cy="463639"/>
          </a:xfrm>
        </p:grpSpPr>
        <p:sp>
          <p:nvSpPr>
            <p:cNvPr id="27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9810667" y="1434405"/>
              <a:ext cx="11772792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1-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الدين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الإسلامي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8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12488602" y="1434405"/>
              <a:ext cx="14364335" cy="46363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5675275" y="3554428"/>
            <a:ext cx="2281155" cy="397875"/>
            <a:chOff x="-6983162" y="1425160"/>
            <a:chExt cx="9405689" cy="463639"/>
          </a:xfrm>
        </p:grpSpPr>
        <p:sp>
          <p:nvSpPr>
            <p:cNvPr id="30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4085549" y="1447004"/>
              <a:ext cx="6508076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2-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الانتماء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6983162" y="1425160"/>
              <a:ext cx="8757346" cy="46363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3098684" y="3526590"/>
            <a:ext cx="2207511" cy="397875"/>
            <a:chOff x="-7331427" y="1425160"/>
            <a:chExt cx="9102036" cy="463639"/>
          </a:xfrm>
        </p:grpSpPr>
        <p:sp>
          <p:nvSpPr>
            <p:cNvPr id="33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4113703" y="1447004"/>
              <a:ext cx="5884312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3-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المجتمع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4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7331427" y="1425160"/>
              <a:ext cx="8757344" cy="46363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3111499" y="4235271"/>
            <a:ext cx="8139682" cy="438804"/>
            <a:chOff x="6819482" y="2432396"/>
            <a:chExt cx="8139679" cy="438804"/>
          </a:xfrm>
        </p:grpSpPr>
        <p:sp>
          <p:nvSpPr>
            <p:cNvPr id="36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697799" y="-976232"/>
              <a:ext cx="438804" cy="725606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5" y="2463763"/>
              <a:ext cx="7568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</a:t>
              </a:r>
              <a:r>
                <a:rPr lang="ar-SY" b="1" dirty="0" smtClean="0">
                  <a:solidFill>
                    <a:schemeClr val="bg1"/>
                  </a:solidFill>
                </a:rPr>
                <a:t> يُحدِّد الطلبة نص المادة في النظام الأساسي للحكم الذي يطابق العبارة التي تحتها خط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3162184" y="5003800"/>
            <a:ext cx="7297781" cy="787400"/>
            <a:chOff x="-47050762" y="1434405"/>
            <a:chExt cx="49355962" cy="917543"/>
          </a:xfrm>
        </p:grpSpPr>
        <p:sp>
          <p:nvSpPr>
            <p:cNvPr id="40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42576285" y="1508400"/>
              <a:ext cx="43507714" cy="753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المادة السابعة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: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يستمد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الحكم في المملكة العربية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السعودية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سلطته من كتاب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الله تعالى وسنّة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رسوله و هما الحاكمتان على هذا </a:t>
              </a:r>
              <a:r>
                <a:rPr lang="ar-SY" b="1" dirty="0">
                  <a:solidFill>
                    <a:schemeClr val="bg1"/>
                  </a:solidFill>
                </a:rPr>
                <a:t>النظام وجميع أنظمة </a:t>
              </a:r>
              <a:r>
                <a:rPr lang="ar-SY" b="1" dirty="0" smtClean="0">
                  <a:solidFill>
                    <a:schemeClr val="bg1"/>
                  </a:solidFill>
                </a:rPr>
                <a:t>الدولة.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47050762" y="1434405"/>
              <a:ext cx="49355962" cy="91754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718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>
            <a:extLst>
              <a:ext uri="{FF2B5EF4-FFF2-40B4-BE49-F238E27FC236}">
                <a16:creationId xmlns:a16="http://schemas.microsoft.com/office/drawing/2014/main" xmlns="" id="{83B0AEF1-0D84-44DC-8471-B65E40E3B440}"/>
              </a:ext>
            </a:extLst>
          </p:cNvPr>
          <p:cNvGrpSpPr/>
          <p:nvPr/>
        </p:nvGrpSpPr>
        <p:grpSpPr>
          <a:xfrm>
            <a:off x="908016" y="1714835"/>
            <a:ext cx="4601448" cy="840676"/>
            <a:chOff x="476988" y="1381544"/>
            <a:chExt cx="4601448" cy="84067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765A4F67-987F-4202-BE0C-D2D60FCE3F75}"/>
                </a:ext>
              </a:extLst>
            </p:cNvPr>
            <p:cNvSpPr/>
            <p:nvPr/>
          </p:nvSpPr>
          <p:spPr>
            <a:xfrm flipH="1">
              <a:off x="781176" y="1401946"/>
              <a:ext cx="4297260" cy="79192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xmlns="" id="{1EE49C3F-C4EA-46EC-8309-9F0EC946ACF7}"/>
                </a:ext>
              </a:extLst>
            </p:cNvPr>
            <p:cNvGrpSpPr/>
            <p:nvPr/>
          </p:nvGrpSpPr>
          <p:grpSpPr>
            <a:xfrm>
              <a:off x="476988" y="1381544"/>
              <a:ext cx="672102" cy="668466"/>
              <a:chOff x="10850948" y="1273510"/>
              <a:chExt cx="672102" cy="668466"/>
            </a:xfrm>
          </p:grpSpPr>
          <p:sp>
            <p:nvSpPr>
              <p:cNvPr id="62" name="Teardrop 61">
                <a:extLst>
                  <a:ext uri="{FF2B5EF4-FFF2-40B4-BE49-F238E27FC236}">
                    <a16:creationId xmlns:a16="http://schemas.microsoft.com/office/drawing/2014/main" xmlns="" id="{867BA90A-9D6A-4610-9B42-039F1C169B20}"/>
                  </a:ext>
                </a:extLst>
              </p:cNvPr>
              <p:cNvSpPr/>
              <p:nvPr/>
            </p:nvSpPr>
            <p:spPr>
              <a:xfrm rot="8141980">
                <a:off x="10850948" y="1273510"/>
                <a:ext cx="672102" cy="668466"/>
              </a:xfrm>
              <a:prstGeom prst="teardrop">
                <a:avLst>
                  <a:gd name="adj" fmla="val 114035"/>
                </a:avLst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xmlns="" id="{E433D3FF-134B-4303-A368-30EF5D1F2620}"/>
                  </a:ext>
                </a:extLst>
              </p:cNvPr>
              <p:cNvSpPr/>
              <p:nvPr/>
            </p:nvSpPr>
            <p:spPr>
              <a:xfrm>
                <a:off x="11023596" y="1460302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DE82C172-7C54-43B8-9C5E-501F35CB54F7}"/>
                </a:ext>
              </a:extLst>
            </p:cNvPr>
            <p:cNvSpPr txBox="1"/>
            <p:nvPr/>
          </p:nvSpPr>
          <p:spPr>
            <a:xfrm>
              <a:off x="1011132" y="1391223"/>
              <a:ext cx="36713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الجرائم الإلكترونية : </a:t>
              </a:r>
              <a:r>
                <a:rPr lang="ar-SY" sz="16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الإساءة للآخرين أو ابتزازهم أو نشر معلومات غير صحيحة في وسائل التواصل الاجتماعي</a:t>
              </a:r>
              <a:endParaRPr lang="en-US" sz="16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-95960" y="3000097"/>
            <a:ext cx="4702533" cy="1108684"/>
            <a:chOff x="-93671" y="2528890"/>
            <a:chExt cx="4702533" cy="1108684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414598" y="2583328"/>
              <a:ext cx="4194264" cy="99487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-93671" y="2528890"/>
              <a:ext cx="856021" cy="875960"/>
              <a:chOff x="10280289" y="1230751"/>
              <a:chExt cx="856021" cy="875960"/>
            </a:xfrm>
          </p:grpSpPr>
          <p:sp>
            <p:nvSpPr>
              <p:cNvPr id="59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0280289" y="1230751"/>
                <a:ext cx="856021" cy="875960"/>
              </a:xfrm>
              <a:prstGeom prst="teardrop">
                <a:avLst>
                  <a:gd name="adj" fmla="val 114035"/>
                </a:avLst>
              </a:prstGeom>
              <a:solidFill>
                <a:srgbClr val="0033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0478812" y="1467917"/>
                <a:ext cx="426768" cy="426768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658620" y="2560356"/>
              <a:ext cx="375232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rgbClr val="00B0F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التَّطرُّف : </a:t>
              </a:r>
              <a:r>
                <a:rPr lang="ar-SY" sz="16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مثل اعتناق الأفكار الضالة المخالفة للمبادئ الإسلامية و الأنظمة المقرّرة و الخروج عن القواعد الفكرية و القيم و السلوكيّات المستندة إلى الدّين الإسلامي و ثقافة المجتمع </a:t>
              </a:r>
              <a:endParaRPr lang="en-US" sz="16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xmlns="" id="{B1FB5BF1-24E5-4339-9152-844FA5BECE25}"/>
              </a:ext>
            </a:extLst>
          </p:cNvPr>
          <p:cNvGrpSpPr/>
          <p:nvPr/>
        </p:nvGrpSpPr>
        <p:grpSpPr>
          <a:xfrm>
            <a:off x="1080664" y="4644548"/>
            <a:ext cx="4130615" cy="662770"/>
            <a:chOff x="262579" y="3871371"/>
            <a:chExt cx="4130615" cy="66277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FBC1A429-7844-4121-AAC3-9BB8D4BFA20C}"/>
                </a:ext>
              </a:extLst>
            </p:cNvPr>
            <p:cNvSpPr/>
            <p:nvPr/>
          </p:nvSpPr>
          <p:spPr>
            <a:xfrm flipH="1">
              <a:off x="511753" y="3907571"/>
              <a:ext cx="3881441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xmlns="" id="{B3B5D88D-AB1F-4A72-A1DB-AC948698DBA5}"/>
                </a:ext>
              </a:extLst>
            </p:cNvPr>
            <p:cNvGrpSpPr/>
            <p:nvPr/>
          </p:nvGrpSpPr>
          <p:grpSpPr>
            <a:xfrm>
              <a:off x="262579" y="3871371"/>
              <a:ext cx="626117" cy="646423"/>
              <a:chOff x="10636539" y="1252220"/>
              <a:chExt cx="626117" cy="646423"/>
            </a:xfrm>
          </p:grpSpPr>
          <p:sp>
            <p:nvSpPr>
              <p:cNvPr id="56" name="Teardrop 55">
                <a:extLst>
                  <a:ext uri="{FF2B5EF4-FFF2-40B4-BE49-F238E27FC236}">
                    <a16:creationId xmlns:a16="http://schemas.microsoft.com/office/drawing/2014/main" xmlns="" id="{707C3E0D-9741-4146-B8A7-5F2364A27CC4}"/>
                  </a:ext>
                </a:extLst>
              </p:cNvPr>
              <p:cNvSpPr/>
              <p:nvPr/>
            </p:nvSpPr>
            <p:spPr>
              <a:xfrm rot="8141980">
                <a:off x="10636539" y="1252220"/>
                <a:ext cx="626117" cy="646423"/>
              </a:xfrm>
              <a:prstGeom prst="teardrop">
                <a:avLst>
                  <a:gd name="adj" fmla="val 114035"/>
                </a:avLst>
              </a:prstGeom>
              <a:solidFill>
                <a:srgbClr val="66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xmlns="" id="{B5B5AB39-D481-4AF7-A28E-DAEF9CD8BA04}"/>
                  </a:ext>
                </a:extLst>
              </p:cNvPr>
              <p:cNvSpPr/>
              <p:nvPr/>
            </p:nvSpPr>
            <p:spPr>
              <a:xfrm>
                <a:off x="10750101" y="1378886"/>
                <a:ext cx="380966" cy="395461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506BF21A-E698-409F-A354-C3FE858D1177}"/>
                </a:ext>
              </a:extLst>
            </p:cNvPr>
            <p:cNvSpPr txBox="1"/>
            <p:nvPr/>
          </p:nvSpPr>
          <p:spPr>
            <a:xfrm>
              <a:off x="699033" y="3949366"/>
              <a:ext cx="33226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 smtClean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سلبيات العولمة: </a:t>
              </a:r>
              <a:r>
                <a:rPr lang="ar-SY" sz="16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مثل ذوبان جوانب مهمة من الثقافة الوطنية , و تهميش اللغة العربية</a:t>
              </a:r>
              <a:endParaRPr lang="en-US" sz="16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xmlns="" id="{0D517EB2-01CC-4FE8-9794-803FF58548AE}"/>
              </a:ext>
            </a:extLst>
          </p:cNvPr>
          <p:cNvGrpSpPr/>
          <p:nvPr/>
        </p:nvGrpSpPr>
        <p:grpSpPr>
          <a:xfrm>
            <a:off x="7094664" y="1517562"/>
            <a:ext cx="5190261" cy="1176203"/>
            <a:chOff x="7767386" y="1339707"/>
            <a:chExt cx="4445516" cy="100743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E1661676-CFAC-4FA4-AADD-0BB58B205DEC}"/>
                </a:ext>
              </a:extLst>
            </p:cNvPr>
            <p:cNvSpPr/>
            <p:nvPr/>
          </p:nvSpPr>
          <p:spPr>
            <a:xfrm>
              <a:off x="7767386" y="1401946"/>
              <a:ext cx="4034376" cy="9335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6ACC9FA2-EE6B-475E-A2D2-D795F79077F4}"/>
                </a:ext>
              </a:extLst>
            </p:cNvPr>
            <p:cNvGrpSpPr/>
            <p:nvPr/>
          </p:nvGrpSpPr>
          <p:grpSpPr>
            <a:xfrm>
              <a:off x="11390623" y="1339707"/>
              <a:ext cx="822279" cy="817830"/>
              <a:chOff x="11954971" y="1231673"/>
              <a:chExt cx="822279" cy="817830"/>
            </a:xfrm>
          </p:grpSpPr>
          <p:sp>
            <p:nvSpPr>
              <p:cNvPr id="37" name="Teardrop 36">
                <a:extLst>
                  <a:ext uri="{FF2B5EF4-FFF2-40B4-BE49-F238E27FC236}">
                    <a16:creationId xmlns:a16="http://schemas.microsoft.com/office/drawing/2014/main" xmlns="" id="{BD22C72F-0760-4998-BB72-F02C0C1E1CA9}"/>
                  </a:ext>
                </a:extLst>
              </p:cNvPr>
              <p:cNvSpPr/>
              <p:nvPr/>
            </p:nvSpPr>
            <p:spPr>
              <a:xfrm rot="8141980">
                <a:off x="11954971" y="1231673"/>
                <a:ext cx="822279" cy="817830"/>
              </a:xfrm>
              <a:prstGeom prst="teardrop">
                <a:avLst>
                  <a:gd name="adj" fmla="val 114035"/>
                </a:avLst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xmlns="" id="{88099A5C-23D3-4F36-8950-1342B9B4D0BD}"/>
                  </a:ext>
                </a:extLst>
              </p:cNvPr>
              <p:cNvSpPr/>
              <p:nvPr/>
            </p:nvSpPr>
            <p:spPr>
              <a:xfrm>
                <a:off x="12179099" y="1462810"/>
                <a:ext cx="355557" cy="355557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BC38886A-A9A0-4A2F-A6BF-F1C0DA7D8DF6}"/>
                </a:ext>
              </a:extLst>
            </p:cNvPr>
            <p:cNvSpPr txBox="1"/>
            <p:nvPr/>
          </p:nvSpPr>
          <p:spPr>
            <a:xfrm>
              <a:off x="7907502" y="1424490"/>
              <a:ext cx="3760157" cy="92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خيانة الوطن : </a:t>
              </a:r>
              <a:r>
                <a:rPr lang="ar-SY" sz="16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مثل التعامل مع جهات مشبوهة ضد مصالح الوطن و تقديم معلومات داخلية غير مرخّص بنشرها لأطراف داخليّة أو خارجيّة تعمل لحسابها , و مساعدة الجماعات الإرهابية أو التعاطف معها</a:t>
              </a:r>
              <a:endParaRPr lang="en-US" sz="16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3CA8D11D-A767-4398-8E30-9ABDEDA0A9E9}"/>
              </a:ext>
            </a:extLst>
          </p:cNvPr>
          <p:cNvGrpSpPr/>
          <p:nvPr/>
        </p:nvGrpSpPr>
        <p:grpSpPr>
          <a:xfrm>
            <a:off x="7975179" y="3293445"/>
            <a:ext cx="4229496" cy="661509"/>
            <a:chOff x="7812887" y="2544583"/>
            <a:chExt cx="4229496" cy="66150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553F96CE-F6D6-4602-9D85-1EF024B2ABF6}"/>
                </a:ext>
              </a:extLst>
            </p:cNvPr>
            <p:cNvSpPr/>
            <p:nvPr/>
          </p:nvSpPr>
          <p:spPr>
            <a:xfrm>
              <a:off x="7812887" y="2583328"/>
              <a:ext cx="396094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44503852-E1D2-490B-B996-CC3E66DBEFB2}"/>
                </a:ext>
              </a:extLst>
            </p:cNvPr>
            <p:cNvGrpSpPr/>
            <p:nvPr/>
          </p:nvGrpSpPr>
          <p:grpSpPr>
            <a:xfrm>
              <a:off x="11505280" y="2544583"/>
              <a:ext cx="537103" cy="534197"/>
              <a:chOff x="12069628" y="1246444"/>
              <a:chExt cx="537103" cy="534197"/>
            </a:xfrm>
          </p:grpSpPr>
          <p:sp>
            <p:nvSpPr>
              <p:cNvPr id="44" name="Teardrop 43">
                <a:extLst>
                  <a:ext uri="{FF2B5EF4-FFF2-40B4-BE49-F238E27FC236}">
                    <a16:creationId xmlns:a16="http://schemas.microsoft.com/office/drawing/2014/main" xmlns="" id="{3CF776BB-CEA5-4584-9B43-9E24BEDEA4EB}"/>
                  </a:ext>
                </a:extLst>
              </p:cNvPr>
              <p:cNvSpPr/>
              <p:nvPr/>
            </p:nvSpPr>
            <p:spPr>
              <a:xfrm rot="8141980">
                <a:off x="12069628" y="1246444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A6414DF3-6DF5-4B0F-848F-F01776EE1EE1}"/>
                  </a:ext>
                </a:extLst>
              </p:cNvPr>
              <p:cNvSpPr/>
              <p:nvPr/>
            </p:nvSpPr>
            <p:spPr>
              <a:xfrm>
                <a:off x="12174777" y="1350140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D05D65E6-F779-4A21-8B0E-F10A7474C23C}"/>
                </a:ext>
              </a:extLst>
            </p:cNvPr>
            <p:cNvSpPr txBox="1"/>
            <p:nvPr/>
          </p:nvSpPr>
          <p:spPr>
            <a:xfrm>
              <a:off x="8112094" y="2565387"/>
              <a:ext cx="34155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 smtClean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الفساد المالي و الإداري : </a:t>
              </a:r>
              <a:r>
                <a:rPr lang="ar-SY" sz="16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مثل الرشوة و الغش و عدم الأمانة في أداء المسؤوليّة و عدم المساواة</a:t>
              </a:r>
              <a:endParaRPr lang="en-US" sz="16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xmlns="" id="{75841E1E-8B82-467C-8892-9F1C81360E9E}"/>
              </a:ext>
            </a:extLst>
          </p:cNvPr>
          <p:cNvGrpSpPr/>
          <p:nvPr/>
        </p:nvGrpSpPr>
        <p:grpSpPr>
          <a:xfrm>
            <a:off x="7672252" y="4722543"/>
            <a:ext cx="4443870" cy="830997"/>
            <a:chOff x="7767436" y="3883678"/>
            <a:chExt cx="4443870" cy="83099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F0E9C49C-4506-4E64-B030-24CA0980B403}"/>
                </a:ext>
              </a:extLst>
            </p:cNvPr>
            <p:cNvSpPr/>
            <p:nvPr/>
          </p:nvSpPr>
          <p:spPr>
            <a:xfrm>
              <a:off x="7767436" y="3907571"/>
              <a:ext cx="4132654" cy="75630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3B8DA231-9F34-4C5F-B056-12FC47D0C9B1}"/>
                </a:ext>
              </a:extLst>
            </p:cNvPr>
            <p:cNvGrpSpPr/>
            <p:nvPr/>
          </p:nvGrpSpPr>
          <p:grpSpPr>
            <a:xfrm>
              <a:off x="11587040" y="3895155"/>
              <a:ext cx="624266" cy="620888"/>
              <a:chOff x="12151388" y="1276004"/>
              <a:chExt cx="624266" cy="620888"/>
            </a:xfrm>
          </p:grpSpPr>
          <p:sp>
            <p:nvSpPr>
              <p:cNvPr id="47" name="Teardrop 46">
                <a:extLst>
                  <a:ext uri="{FF2B5EF4-FFF2-40B4-BE49-F238E27FC236}">
                    <a16:creationId xmlns:a16="http://schemas.microsoft.com/office/drawing/2014/main" xmlns="" id="{A297CF3D-879C-463E-8C36-87CE0C4B0826}"/>
                  </a:ext>
                </a:extLst>
              </p:cNvPr>
              <p:cNvSpPr/>
              <p:nvPr/>
            </p:nvSpPr>
            <p:spPr>
              <a:xfrm rot="8141980">
                <a:off x="12151388" y="1276004"/>
                <a:ext cx="624266" cy="620888"/>
              </a:xfrm>
              <a:prstGeom prst="teardrop">
                <a:avLst>
                  <a:gd name="adj" fmla="val 114035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C6330538-F312-4782-A253-A7FEA0CFD897}"/>
                  </a:ext>
                </a:extLst>
              </p:cNvPr>
              <p:cNvSpPr/>
              <p:nvPr/>
            </p:nvSpPr>
            <p:spPr>
              <a:xfrm>
                <a:off x="12301036" y="1448445"/>
                <a:ext cx="326805" cy="32680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468CED4C-DD6C-40A7-8FAC-033705BBAAFB}"/>
                </a:ext>
              </a:extLst>
            </p:cNvPr>
            <p:cNvSpPr txBox="1"/>
            <p:nvPr/>
          </p:nvSpPr>
          <p:spPr>
            <a:xfrm>
              <a:off x="7894859" y="3883678"/>
              <a:ext cx="377832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 smtClean="0">
                  <a:solidFill>
                    <a:srgbClr val="92D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التّصنيف الطائفي و الاجتماعي و الإقليمي : </a:t>
              </a:r>
              <a:r>
                <a:rPr lang="ar-SY" sz="1600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مثل الانتقاص من الآخرين بسبب مناطقهم أو وضعهم الاجتماعي أو ارتباطهم الأسري</a:t>
              </a:r>
              <a:endParaRPr lang="en-US" sz="16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7DAC9707-105A-4870-BE13-1C864DEFE17D}"/>
              </a:ext>
            </a:extLst>
          </p:cNvPr>
          <p:cNvSpPr/>
          <p:nvPr/>
        </p:nvSpPr>
        <p:spPr>
          <a:xfrm>
            <a:off x="5223244" y="2635601"/>
            <a:ext cx="2226860" cy="2226860"/>
          </a:xfrm>
          <a:prstGeom prst="ellipse">
            <a:avLst/>
          </a:prstGeom>
          <a:gradFill>
            <a:gsLst>
              <a:gs pos="1770">
                <a:srgbClr val="00B0F0">
                  <a:alpha val="41000"/>
                </a:srgbClr>
              </a:gs>
              <a:gs pos="100000">
                <a:srgbClr val="000099">
                  <a:alpha val="68000"/>
                </a:srgbClr>
              </a:gs>
            </a:gsLst>
            <a:lin ang="27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E99E0F0-7F05-40D8-908D-8686A0CE01A5}"/>
              </a:ext>
            </a:extLst>
          </p:cNvPr>
          <p:cNvGrpSpPr/>
          <p:nvPr/>
        </p:nvGrpSpPr>
        <p:grpSpPr>
          <a:xfrm>
            <a:off x="5046978" y="1610255"/>
            <a:ext cx="985522" cy="985522"/>
            <a:chOff x="3608900" y="1227358"/>
            <a:chExt cx="822423" cy="82242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640DA610-CC57-4026-8B4A-D3357E1BA910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9900C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7A34AEFA-E2BF-4D5B-9364-D6D569C6DC7E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B670949-E3D2-4A73-B24B-FE24938DD4F9}"/>
              </a:ext>
            </a:extLst>
          </p:cNvPr>
          <p:cNvGrpSpPr/>
          <p:nvPr/>
        </p:nvGrpSpPr>
        <p:grpSpPr>
          <a:xfrm>
            <a:off x="4281656" y="3081179"/>
            <a:ext cx="941588" cy="941588"/>
            <a:chOff x="3608900" y="1227358"/>
            <a:chExt cx="822423" cy="82242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D31F9321-6A88-472C-8934-92E810A68EDB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003366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49DD812A-9871-475D-8786-A27C90266A37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A008B990-FB1F-4306-8CFD-23D407693C0B}"/>
              </a:ext>
            </a:extLst>
          </p:cNvPr>
          <p:cNvGrpSpPr/>
          <p:nvPr/>
        </p:nvGrpSpPr>
        <p:grpSpPr>
          <a:xfrm>
            <a:off x="4800070" y="4586059"/>
            <a:ext cx="822423" cy="822423"/>
            <a:chOff x="3608900" y="1227358"/>
            <a:chExt cx="822423" cy="822423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988704C5-BDD2-4A92-A725-C1B5B04F1D94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6600FF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F96D9C0D-6973-4ADF-98D6-8EC1912AE32A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83CD384-4E5D-414C-9597-69077999E646}"/>
              </a:ext>
            </a:extLst>
          </p:cNvPr>
          <p:cNvGrpSpPr/>
          <p:nvPr/>
        </p:nvGrpSpPr>
        <p:grpSpPr>
          <a:xfrm>
            <a:off x="6350268" y="1545283"/>
            <a:ext cx="1012097" cy="1012097"/>
            <a:chOff x="3608900" y="1227358"/>
            <a:chExt cx="822423" cy="822423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46F44D83-FF0D-407A-A3BF-8A4207C5742F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FF9900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19DC3F46-B00C-4964-BF5C-C0A592457698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3D86FA54-C95D-442C-A3CE-05EFCE0C5E97}"/>
              </a:ext>
            </a:extLst>
          </p:cNvPr>
          <p:cNvGrpSpPr/>
          <p:nvPr/>
        </p:nvGrpSpPr>
        <p:grpSpPr>
          <a:xfrm>
            <a:off x="7518516" y="3195419"/>
            <a:ext cx="822423" cy="822423"/>
            <a:chOff x="3608900" y="1227358"/>
            <a:chExt cx="822423" cy="82242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AE80951A-3F18-444F-B0CA-D07B517291A4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FF5050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5000CC32-420A-446C-AD48-2B3AF6CF07F8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ED41D5FC-F9E9-4280-9EEF-1921F55A1193}"/>
              </a:ext>
            </a:extLst>
          </p:cNvPr>
          <p:cNvGrpSpPr/>
          <p:nvPr/>
        </p:nvGrpSpPr>
        <p:grpSpPr>
          <a:xfrm>
            <a:off x="7107305" y="4651747"/>
            <a:ext cx="822423" cy="822423"/>
            <a:chOff x="3608900" y="1227358"/>
            <a:chExt cx="822423" cy="82242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5887AA1B-22EA-4C99-B84A-F7A13BC939CE}"/>
                </a:ext>
              </a:extLst>
            </p:cNvPr>
            <p:cNvSpPr/>
            <p:nvPr/>
          </p:nvSpPr>
          <p:spPr>
            <a:xfrm>
              <a:off x="3608900" y="1227358"/>
              <a:ext cx="822423" cy="822423"/>
            </a:xfrm>
            <a:prstGeom prst="ellipse">
              <a:avLst/>
            </a:prstGeom>
            <a:solidFill>
              <a:srgbClr val="92D050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26397492-06F3-4D4C-BC6E-3279D4D741A1}"/>
                </a:ext>
              </a:extLst>
            </p:cNvPr>
            <p:cNvSpPr/>
            <p:nvPr/>
          </p:nvSpPr>
          <p:spPr>
            <a:xfrm>
              <a:off x="3675453" y="1293911"/>
              <a:ext cx="689317" cy="689317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Graphic 3" descr="Bar chart">
            <a:extLst>
              <a:ext uri="{FF2B5EF4-FFF2-40B4-BE49-F238E27FC236}">
                <a16:creationId xmlns:a16="http://schemas.microsoft.com/office/drawing/2014/main" xmlns="" id="{850202CA-6720-44F0-A8A0-45C33C1FB1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795626" y="3456378"/>
            <a:ext cx="365760" cy="365760"/>
          </a:xfrm>
          <a:prstGeom prst="rect">
            <a:avLst/>
          </a:prstGeom>
        </p:spPr>
      </p:pic>
      <p:pic>
        <p:nvPicPr>
          <p:cNvPr id="6" name="Graphic 5" descr="Upward trend RTL">
            <a:extLst>
              <a:ext uri="{FF2B5EF4-FFF2-40B4-BE49-F238E27FC236}">
                <a16:creationId xmlns:a16="http://schemas.microsoft.com/office/drawing/2014/main" xmlns="" id="{D02DFA87-F48B-4CA9-ABEC-CCD25DCFCD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673436" y="1877474"/>
            <a:ext cx="365760" cy="365760"/>
          </a:xfrm>
          <a:prstGeom prst="rect">
            <a:avLst/>
          </a:prstGeom>
        </p:spPr>
      </p:pic>
      <p:pic>
        <p:nvPicPr>
          <p:cNvPr id="64" name="Graphic 63" descr="Downward trend">
            <a:extLst>
              <a:ext uri="{FF2B5EF4-FFF2-40B4-BE49-F238E27FC236}">
                <a16:creationId xmlns:a16="http://schemas.microsoft.com/office/drawing/2014/main" xmlns="" id="{10EE7362-8878-4BAA-9EA4-701EBEEA59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36792" y="1883867"/>
            <a:ext cx="438296" cy="438296"/>
          </a:xfrm>
          <a:prstGeom prst="rect">
            <a:avLst/>
          </a:prstGeom>
        </p:spPr>
      </p:pic>
      <p:pic>
        <p:nvPicPr>
          <p:cNvPr id="66" name="Graphic 65" descr="Stopwatch">
            <a:extLst>
              <a:ext uri="{FF2B5EF4-FFF2-40B4-BE49-F238E27FC236}">
                <a16:creationId xmlns:a16="http://schemas.microsoft.com/office/drawing/2014/main" xmlns="" id="{EE9572EA-9324-4C50-9320-2DA60B217B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386690" y="3369093"/>
            <a:ext cx="365760" cy="365760"/>
          </a:xfrm>
          <a:prstGeom prst="rect">
            <a:avLst/>
          </a:prstGeom>
        </p:spPr>
      </p:pic>
      <p:pic>
        <p:nvPicPr>
          <p:cNvPr id="70" name="Graphic 69" descr="Research">
            <a:extLst>
              <a:ext uri="{FF2B5EF4-FFF2-40B4-BE49-F238E27FC236}">
                <a16:creationId xmlns:a16="http://schemas.microsoft.com/office/drawing/2014/main" xmlns="" id="{3AE9B385-9339-43CC-A834-9BE8F1A783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040260" y="4838674"/>
            <a:ext cx="365760" cy="365760"/>
          </a:xfrm>
          <a:prstGeom prst="rect">
            <a:avLst/>
          </a:prstGeom>
        </p:spPr>
      </p:pic>
      <p:pic>
        <p:nvPicPr>
          <p:cNvPr id="72" name="Graphic 71" descr="Eye">
            <a:extLst>
              <a:ext uri="{FF2B5EF4-FFF2-40B4-BE49-F238E27FC236}">
                <a16:creationId xmlns:a16="http://schemas.microsoft.com/office/drawing/2014/main" xmlns="" id="{0E0CADBC-8525-473E-83B1-0FC809F0BC3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306492" y="4885815"/>
            <a:ext cx="365760" cy="365760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2A907E60-359A-4B7B-A8ED-87654F922942}"/>
              </a:ext>
            </a:extLst>
          </p:cNvPr>
          <p:cNvSpPr txBox="1"/>
          <p:nvPr/>
        </p:nvSpPr>
        <p:spPr>
          <a:xfrm>
            <a:off x="5261113" y="3261885"/>
            <a:ext cx="19777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solidFill>
                  <a:srgbClr val="FFFF00"/>
                </a:solidFill>
                <a:latin typeface="Oswald" panose="02000503000000000000" pitchFamily="2" charset="0"/>
              </a:rPr>
              <a:t>مُهدِّدات</a:t>
            </a:r>
            <a:r>
              <a:rPr lang="ar-SY" sz="2800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ar-SY" sz="2800" b="1" dirty="0" smtClean="0">
                <a:solidFill>
                  <a:srgbClr val="FFFF00"/>
                </a:solidFill>
                <a:latin typeface="Oswald" panose="02000503000000000000" pitchFamily="2" charset="0"/>
              </a:rPr>
              <a:t>الهُوِيَّة الوطنيّة</a:t>
            </a:r>
            <a:r>
              <a:rPr lang="ar-SY" sz="2800" dirty="0" smtClean="0">
                <a:solidFill>
                  <a:srgbClr val="FFFF00"/>
                </a:solidFill>
              </a:rPr>
              <a:t> 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35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81902" y="275395"/>
            <a:ext cx="1010946" cy="2565526"/>
            <a:chOff x="1130425" y="181056"/>
            <a:chExt cx="1010946" cy="2565526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5" y="181056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6895876" y="1248356"/>
            <a:ext cx="4097529" cy="438804"/>
            <a:chOff x="6819482" y="2432398"/>
            <a:chExt cx="4097527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883688" y="837880"/>
              <a:ext cx="438804" cy="36278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3" y="2463763"/>
              <a:ext cx="3132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 </a:t>
              </a:r>
              <a:r>
                <a:rPr lang="ar-SY" b="1" dirty="0" smtClean="0">
                  <a:solidFill>
                    <a:schemeClr val="bg1"/>
                  </a:solidFill>
                </a:rPr>
                <a:t>يصفُ الطلبة الوحدة الوطنية: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3823781" y="1912768"/>
            <a:ext cx="7780303" cy="1630532"/>
            <a:chOff x="-43436672" y="1890592"/>
            <a:chExt cx="52619329" cy="1900029"/>
          </a:xfrm>
        </p:grpSpPr>
        <p:sp>
          <p:nvSpPr>
            <p:cNvPr id="27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42946452" y="2141245"/>
              <a:ext cx="52129109" cy="13987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الوحدة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الوطنية تعد أحد أبرز الركائز الوطنية وأحد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أهم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دعائمه ومقوماته التي تربط بين أبناء الوطن الواحد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وتقوم بشكل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أساسي على حبهم لهذا الوطن وانتمائهم له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ودفاعهم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هنه ضد أي قوة خارجية تحاول إيذائهم وتوحدهم على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نفس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المبادئ والعادات والتقاليد وأينما تحل الوحدة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الوطنية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تختفي كافة الشرور والخلافات والعنف والعنصرية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وتسود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أجواء المحبة والتسامح والتكاتف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والتآخي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8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43436672" y="1890592"/>
              <a:ext cx="52129109" cy="190002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3680334" y="3964752"/>
            <a:ext cx="8139682" cy="438804"/>
            <a:chOff x="6819482" y="2432396"/>
            <a:chExt cx="8139679" cy="438804"/>
          </a:xfrm>
        </p:grpSpPr>
        <p:sp>
          <p:nvSpPr>
            <p:cNvPr id="36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697799" y="-976232"/>
              <a:ext cx="438804" cy="725606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5" y="2463763"/>
              <a:ext cx="7568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</a:t>
              </a:r>
              <a:r>
                <a:rPr lang="ar-SY" b="1" dirty="0" smtClean="0">
                  <a:solidFill>
                    <a:schemeClr val="bg1"/>
                  </a:solidFill>
                </a:rPr>
                <a:t> يشرح الطلبة معنى ( </a:t>
              </a:r>
              <a:r>
                <a:rPr lang="ar-SY" b="1" dirty="0" smtClean="0">
                  <a:solidFill>
                    <a:srgbClr val="FFFF00"/>
                  </a:solidFill>
                </a:rPr>
                <a:t>الانتماء للوطن سلوك و فعل </a:t>
              </a:r>
              <a:r>
                <a:rPr lang="ar-SY" b="1" dirty="0" smtClean="0">
                  <a:solidFill>
                    <a:schemeClr val="bg1"/>
                  </a:solidFill>
                </a:rPr>
                <a:t>):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3815822" y="4673600"/>
            <a:ext cx="7715776" cy="787400"/>
            <a:chOff x="-47967101" y="1434405"/>
            <a:chExt cx="52182924" cy="917543"/>
          </a:xfrm>
        </p:grpSpPr>
        <p:sp>
          <p:nvSpPr>
            <p:cNvPr id="40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47967101" y="1508400"/>
              <a:ext cx="49355962" cy="753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بالجدّ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في طلب العلم واكتساب الخبرة وبالتالي خدمة الوطن في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شتَّى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المجالات والتعاون مع أفراد المجتمع من أجل المصلحة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العامة لتتَّحِد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كلمتهم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وتتوحّد صفوفهم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47913266" y="1434405"/>
              <a:ext cx="52129089" cy="91754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895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الدّرس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3002</TotalTime>
  <Words>512</Words>
  <Application>Microsoft Office PowerPoint</Application>
  <PresentationFormat>مخصص</PresentationFormat>
  <Paragraphs>47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1554</cp:revision>
  <dcterms:created xsi:type="dcterms:W3CDTF">2020-10-10T04:32:51Z</dcterms:created>
  <dcterms:modified xsi:type="dcterms:W3CDTF">2021-08-16T16:10:52Z</dcterms:modified>
</cp:coreProperties>
</file>