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9" name="Shape 3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7" name="Shape 1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gif"/><Relationship Id="rId4" Type="http://schemas.openxmlformats.org/officeDocument/2006/relationships/image" Target="../media/image0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gif"/><Relationship Id="rId4" Type="http://schemas.openxmlformats.org/officeDocument/2006/relationships/image" Target="../media/image0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8.gif"/><Relationship Id="rId4" Type="http://schemas.openxmlformats.org/officeDocument/2006/relationships/image" Target="../media/image0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00085.WMF" id="84" name="Shape 84"/>
          <p:cNvPicPr preferRelativeResize="0"/>
          <p:nvPr/>
        </p:nvPicPr>
        <p:blipFill rotWithShape="1">
          <a:blip r:embed="rId3">
            <a:alphaModFix/>
          </a:blip>
          <a:srcRect b="0" l="0" r="0" t="0"/>
          <a:stretch/>
        </p:blipFill>
        <p:spPr>
          <a:xfrm>
            <a:off x="539552" y="1289874"/>
            <a:ext cx="8280919" cy="4371374"/>
          </a:xfrm>
          <a:prstGeom prst="rect">
            <a:avLst/>
          </a:prstGeom>
          <a:noFill/>
          <a:ln>
            <a:noFill/>
          </a:ln>
          <a:effectLst>
            <a:outerShdw blurRad="225425" algn="ctr" dir="5220000" dist="50800">
              <a:srgbClr val="000000">
                <a:alpha val="32941"/>
              </a:srgbClr>
            </a:outerShdw>
          </a:effectLst>
        </p:spPr>
      </p:pic>
      <p:sp>
        <p:nvSpPr>
          <p:cNvPr id="85" name="Shape 85"/>
          <p:cNvSpPr/>
          <p:nvPr/>
        </p:nvSpPr>
        <p:spPr>
          <a:xfrm>
            <a:off x="1043608" y="2369993"/>
            <a:ext cx="3384375" cy="1111250"/>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FFF00"/>
                </a:solidFill>
                <a:latin typeface="Calibri"/>
                <a:ea typeface="Calibri"/>
                <a:cs typeface="Calibri"/>
                <a:sym typeface="Calibri"/>
              </a:rPr>
              <a:t>إدارة الانفعالات</a:t>
            </a:r>
          </a:p>
        </p:txBody>
      </p:sp>
      <p:sp>
        <p:nvSpPr>
          <p:cNvPr id="86" name="Shape 86"/>
          <p:cNvSpPr/>
          <p:nvPr/>
        </p:nvSpPr>
        <p:spPr>
          <a:xfrm>
            <a:off x="4716016" y="1916832"/>
            <a:ext cx="3744415"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الوحدة الر</a:t>
            </a:r>
            <a:r>
              <a:rPr b="1" i="0" lang="ar-EG" sz="6600" u="none" cap="none" strike="noStrike">
                <a:solidFill>
                  <a:srgbClr val="F4F0E2"/>
                </a:solidFill>
                <a:latin typeface="Calibri"/>
                <a:ea typeface="Calibri"/>
                <a:cs typeface="Calibri"/>
                <a:sym typeface="Calibri"/>
              </a:rPr>
              <a:t>ابعة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pic>
        <p:nvPicPr>
          <p:cNvPr descr="g.gif" id="153" name="Shape 153"/>
          <p:cNvPicPr preferRelativeResize="0"/>
          <p:nvPr/>
        </p:nvPicPr>
        <p:blipFill rotWithShape="1">
          <a:blip r:embed="rId3">
            <a:alphaModFix/>
          </a:blip>
          <a:srcRect b="0" l="0" r="0" t="0"/>
          <a:stretch/>
        </p:blipFill>
        <p:spPr>
          <a:xfrm>
            <a:off x="1547663" y="152400"/>
            <a:ext cx="6048671" cy="1447800"/>
          </a:xfrm>
          <a:prstGeom prst="rect">
            <a:avLst/>
          </a:prstGeom>
          <a:noFill/>
          <a:ln>
            <a:noFill/>
          </a:ln>
        </p:spPr>
      </p:pic>
      <p:sp>
        <p:nvSpPr>
          <p:cNvPr id="154" name="Shape 154"/>
          <p:cNvSpPr/>
          <p:nvPr/>
        </p:nvSpPr>
        <p:spPr>
          <a:xfrm>
            <a:off x="1691680" y="476672"/>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مشروع الوحدة</a:t>
            </a:r>
          </a:p>
        </p:txBody>
      </p:sp>
      <p:pic>
        <p:nvPicPr>
          <p:cNvPr descr="E:\شغل نجلاء\خلفيات وبراويز وصور\New folder\البراويز\البراويز\0151.bmp" id="155" name="Shape 155"/>
          <p:cNvPicPr preferRelativeResize="0"/>
          <p:nvPr/>
        </p:nvPicPr>
        <p:blipFill rotWithShape="1">
          <a:blip r:embed="rId4">
            <a:alphaModFix/>
          </a:blip>
          <a:srcRect b="0" l="0" r="0" t="0"/>
          <a:stretch/>
        </p:blipFill>
        <p:spPr>
          <a:xfrm>
            <a:off x="323528" y="2420888"/>
            <a:ext cx="8568951" cy="4104456"/>
          </a:xfrm>
          <a:prstGeom prst="rect">
            <a:avLst/>
          </a:prstGeom>
          <a:solidFill>
            <a:schemeClr val="lt1"/>
          </a:solidFill>
          <a:ln>
            <a:noFill/>
          </a:ln>
        </p:spPr>
      </p:pic>
      <p:sp>
        <p:nvSpPr>
          <p:cNvPr id="156" name="Shape 156"/>
          <p:cNvSpPr/>
          <p:nvPr/>
        </p:nvSpPr>
        <p:spPr>
          <a:xfrm>
            <a:off x="1403648" y="3068959"/>
            <a:ext cx="6774903"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عمل بحث بعنوان (الانفعالات السلبية السائدة لدى الطلاب في المدرسة الثانوية) مع الالتزام بالإجراءات التالية: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6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6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500"/>
                                        <p:tgtEl>
                                          <p:spTgt spid="1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pic>
        <p:nvPicPr>
          <p:cNvPr descr="g.gif" id="161" name="Shape 161"/>
          <p:cNvPicPr preferRelativeResize="0"/>
          <p:nvPr/>
        </p:nvPicPr>
        <p:blipFill rotWithShape="1">
          <a:blip r:embed="rId3">
            <a:alphaModFix/>
          </a:blip>
          <a:srcRect b="0" l="0" r="0" t="0"/>
          <a:stretch/>
        </p:blipFill>
        <p:spPr>
          <a:xfrm>
            <a:off x="1547663" y="152400"/>
            <a:ext cx="6048671" cy="1447800"/>
          </a:xfrm>
          <a:prstGeom prst="rect">
            <a:avLst/>
          </a:prstGeom>
          <a:noFill/>
          <a:ln>
            <a:noFill/>
          </a:ln>
        </p:spPr>
      </p:pic>
      <p:sp>
        <p:nvSpPr>
          <p:cNvPr id="162" name="Shape 162"/>
          <p:cNvSpPr/>
          <p:nvPr/>
        </p:nvSpPr>
        <p:spPr>
          <a:xfrm>
            <a:off x="1691680" y="476672"/>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مشروع الوحدة</a:t>
            </a:r>
          </a:p>
        </p:txBody>
      </p:sp>
      <p:pic>
        <p:nvPicPr>
          <p:cNvPr descr="E:\شغل نجلاء\خلفيات وبراويز وصور\New folder\البراويز\البراويز\0151.bmp" id="163" name="Shape 163"/>
          <p:cNvPicPr preferRelativeResize="0"/>
          <p:nvPr/>
        </p:nvPicPr>
        <p:blipFill rotWithShape="1">
          <a:blip r:embed="rId4">
            <a:alphaModFix/>
          </a:blip>
          <a:srcRect b="0" l="0" r="0" t="0"/>
          <a:stretch/>
        </p:blipFill>
        <p:spPr>
          <a:xfrm>
            <a:off x="323528" y="2420888"/>
            <a:ext cx="8568951" cy="4104456"/>
          </a:xfrm>
          <a:prstGeom prst="rect">
            <a:avLst/>
          </a:prstGeom>
          <a:solidFill>
            <a:schemeClr val="lt1"/>
          </a:solidFill>
          <a:ln>
            <a:noFill/>
          </a:ln>
        </p:spPr>
      </p:pic>
      <p:sp>
        <p:nvSpPr>
          <p:cNvPr id="164" name="Shape 164"/>
          <p:cNvSpPr/>
          <p:nvPr/>
        </p:nvSpPr>
        <p:spPr>
          <a:xfrm>
            <a:off x="1043608" y="2852935"/>
            <a:ext cx="7272808"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حصر الانفعالات السائدة السلبية لدى الطلاب في مدرستك.</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والإجابة عن تساؤل (هل لدى الطلاب ضبط 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500"/>
                                        <p:tgtEl>
                                          <p:spTgt spid="16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500"/>
                                        <p:tgtEl>
                                          <p:spTgt spid="16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pic>
        <p:nvPicPr>
          <p:cNvPr descr="g.gif" id="169" name="Shape 169"/>
          <p:cNvPicPr preferRelativeResize="0"/>
          <p:nvPr/>
        </p:nvPicPr>
        <p:blipFill rotWithShape="1">
          <a:blip r:embed="rId3">
            <a:alphaModFix/>
          </a:blip>
          <a:srcRect b="0" l="0" r="0" t="0"/>
          <a:stretch/>
        </p:blipFill>
        <p:spPr>
          <a:xfrm>
            <a:off x="1547663" y="152400"/>
            <a:ext cx="6048671" cy="1447800"/>
          </a:xfrm>
          <a:prstGeom prst="rect">
            <a:avLst/>
          </a:prstGeom>
          <a:noFill/>
          <a:ln>
            <a:noFill/>
          </a:ln>
        </p:spPr>
      </p:pic>
      <p:sp>
        <p:nvSpPr>
          <p:cNvPr id="170" name="Shape 170"/>
          <p:cNvSpPr/>
          <p:nvPr/>
        </p:nvSpPr>
        <p:spPr>
          <a:xfrm>
            <a:off x="1691680" y="476672"/>
            <a:ext cx="5904656" cy="101566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مشروع الوحدة</a:t>
            </a:r>
          </a:p>
        </p:txBody>
      </p:sp>
      <p:pic>
        <p:nvPicPr>
          <p:cNvPr descr="E:\شغل نجلاء\خلفيات وبراويز وصور\New folder\البراويز\البراويز\0151.bmp" id="171" name="Shape 171"/>
          <p:cNvPicPr preferRelativeResize="0"/>
          <p:nvPr/>
        </p:nvPicPr>
        <p:blipFill rotWithShape="1">
          <a:blip r:embed="rId4">
            <a:alphaModFix/>
          </a:blip>
          <a:srcRect b="0" l="0" r="0" t="0"/>
          <a:stretch/>
        </p:blipFill>
        <p:spPr>
          <a:xfrm>
            <a:off x="323528" y="2420888"/>
            <a:ext cx="8568951" cy="4104456"/>
          </a:xfrm>
          <a:prstGeom prst="rect">
            <a:avLst/>
          </a:prstGeom>
          <a:solidFill>
            <a:schemeClr val="lt1"/>
          </a:solidFill>
          <a:ln>
            <a:noFill/>
          </a:ln>
        </p:spPr>
      </p:pic>
      <p:sp>
        <p:nvSpPr>
          <p:cNvPr id="172" name="Shape 172"/>
          <p:cNvSpPr/>
          <p:nvPr/>
        </p:nvSpPr>
        <p:spPr>
          <a:xfrm>
            <a:off x="755575" y="2996951"/>
            <a:ext cx="7560839"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اعرض كل ذلك في عرض تقديمي.</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مع الالتزام بمعايير العروض:</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(دقة وعلمية المعلومات- الالتزام بخصائص العرض- استخدام الرسوم التوضيحية)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500"/>
                                        <p:tgtEl>
                                          <p:spTgt spid="17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500"/>
                                        <p:tgtEl>
                                          <p:spTgt spid="17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500"/>
                                        <p:tgtEl>
                                          <p:spTgt spid="1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grpSp>
        <p:nvGrpSpPr>
          <p:cNvPr id="177" name="Shape 177"/>
          <p:cNvGrpSpPr/>
          <p:nvPr/>
        </p:nvGrpSpPr>
        <p:grpSpPr>
          <a:xfrm>
            <a:off x="1259631" y="1268760"/>
            <a:ext cx="6624735" cy="4536503"/>
            <a:chOff x="3186476" y="1157124"/>
            <a:chExt cx="2113394" cy="4412828"/>
          </a:xfrm>
        </p:grpSpPr>
        <p:sp>
          <p:nvSpPr>
            <p:cNvPr id="178" name="Shape 178"/>
            <p:cNvSpPr/>
            <p:nvPr/>
          </p:nvSpPr>
          <p:spPr>
            <a:xfrm>
              <a:off x="3439164" y="1577392"/>
              <a:ext cx="1608017" cy="3362155"/>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23600.png" id="179" name="Shape 179"/>
            <p:cNvPicPr preferRelativeResize="0"/>
            <p:nvPr/>
          </p:nvPicPr>
          <p:blipFill rotWithShape="1">
            <a:blip r:embed="rId3">
              <a:alphaModFix/>
            </a:blip>
            <a:srcRect b="0" l="0" r="0" t="0"/>
            <a:stretch/>
          </p:blipFill>
          <p:spPr>
            <a:xfrm>
              <a:off x="3186476" y="1157124"/>
              <a:ext cx="2113394" cy="4412828"/>
            </a:xfrm>
            <a:prstGeom prst="rect">
              <a:avLst/>
            </a:prstGeom>
            <a:noFill/>
            <a:ln>
              <a:noFill/>
            </a:ln>
          </p:spPr>
        </p:pic>
      </p:grpSp>
      <p:sp>
        <p:nvSpPr>
          <p:cNvPr id="180" name="Shape 180"/>
          <p:cNvSpPr/>
          <p:nvPr/>
        </p:nvSpPr>
        <p:spPr>
          <a:xfrm>
            <a:off x="2051719" y="2636911"/>
            <a:ext cx="4933527"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8000" u="none" cap="none" strike="noStrike">
                <a:solidFill>
                  <a:srgbClr val="FF0000"/>
                </a:solidFill>
                <a:latin typeface="Calibri"/>
                <a:ea typeface="Calibri"/>
                <a:cs typeface="Calibri"/>
                <a:sym typeface="Calibri"/>
              </a:rPr>
              <a:t>الدرس الأول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6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6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pic>
        <p:nvPicPr>
          <p:cNvPr descr="99.gif" id="185" name="Shape 185"/>
          <p:cNvPicPr preferRelativeResize="0"/>
          <p:nvPr/>
        </p:nvPicPr>
        <p:blipFill rotWithShape="1">
          <a:blip r:embed="rId3">
            <a:alphaModFix/>
          </a:blip>
          <a:srcRect b="0" l="0" r="0" t="0"/>
          <a:stretch/>
        </p:blipFill>
        <p:spPr>
          <a:xfrm>
            <a:off x="6156176" y="476672"/>
            <a:ext cx="2378562" cy="1511439"/>
          </a:xfrm>
          <a:prstGeom prst="rect">
            <a:avLst/>
          </a:prstGeom>
          <a:noFill/>
          <a:ln>
            <a:noFill/>
          </a:ln>
          <a:effectLst>
            <a:outerShdw blurRad="190500" algn="ctr" dir="2700000" dist="228600">
              <a:srgbClr val="000000">
                <a:alpha val="29803"/>
              </a:srgbClr>
            </a:outerShdw>
          </a:effectLst>
        </p:spPr>
      </p:pic>
      <p:sp>
        <p:nvSpPr>
          <p:cNvPr id="186" name="Shape 186"/>
          <p:cNvSpPr/>
          <p:nvPr/>
        </p:nvSpPr>
        <p:spPr>
          <a:xfrm>
            <a:off x="6516216" y="836712"/>
            <a:ext cx="152798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lt1"/>
                </a:solidFill>
                <a:latin typeface="Calibri"/>
                <a:ea typeface="Calibri"/>
                <a:cs typeface="Calibri"/>
                <a:sym typeface="Calibri"/>
              </a:rPr>
              <a:t>4-1</a:t>
            </a:r>
          </a:p>
        </p:txBody>
      </p:sp>
      <p:pic>
        <p:nvPicPr>
          <p:cNvPr descr="img_1355588479_182.png" id="187" name="Shape 187"/>
          <p:cNvPicPr preferRelativeResize="0"/>
          <p:nvPr/>
        </p:nvPicPr>
        <p:blipFill rotWithShape="1">
          <a:blip r:embed="rId4">
            <a:alphaModFix/>
          </a:blip>
          <a:srcRect b="0" l="0" r="0" t="0"/>
          <a:stretch/>
        </p:blipFill>
        <p:spPr>
          <a:xfrm>
            <a:off x="899591" y="3284985"/>
            <a:ext cx="7237087" cy="2920318"/>
          </a:xfrm>
          <a:prstGeom prst="rect">
            <a:avLst/>
          </a:prstGeom>
          <a:noFill/>
          <a:ln>
            <a:noFill/>
          </a:ln>
        </p:spPr>
      </p:pic>
      <p:sp>
        <p:nvSpPr>
          <p:cNvPr id="188" name="Shape 188"/>
          <p:cNvSpPr txBox="1"/>
          <p:nvPr/>
        </p:nvSpPr>
        <p:spPr>
          <a:xfrm>
            <a:off x="1259632" y="3717032"/>
            <a:ext cx="6480719" cy="212365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6600" u="none" cap="none" strike="noStrike">
                <a:solidFill>
                  <a:srgbClr val="F4F0E2"/>
                </a:solidFill>
                <a:latin typeface="Calibri"/>
                <a:ea typeface="Calibri"/>
                <a:cs typeface="Calibri"/>
                <a:sym typeface="Calibri"/>
              </a:rPr>
              <a:t>أولاً: ماهية الانفعال وخصائصه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grpSp>
        <p:nvGrpSpPr>
          <p:cNvPr id="193" name="Shape 193"/>
          <p:cNvGrpSpPr/>
          <p:nvPr/>
        </p:nvGrpSpPr>
        <p:grpSpPr>
          <a:xfrm>
            <a:off x="2267743" y="404662"/>
            <a:ext cx="5976663" cy="1584177"/>
            <a:chOff x="561697" y="2219559"/>
            <a:chExt cx="7948629" cy="1982769"/>
          </a:xfrm>
        </p:grpSpPr>
        <p:sp>
          <p:nvSpPr>
            <p:cNvPr id="194" name="Shape 194"/>
            <p:cNvSpPr/>
            <p:nvPr/>
          </p:nvSpPr>
          <p:spPr>
            <a:xfrm>
              <a:off x="929108" y="2399813"/>
              <a:ext cx="7102385" cy="1528414"/>
            </a:xfrm>
            <a:prstGeom prst="roundRect">
              <a:avLst>
                <a:gd fmla="val 50000"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_672a8_10559990_L.png" id="195" name="Shape 195"/>
            <p:cNvPicPr preferRelativeResize="0"/>
            <p:nvPr/>
          </p:nvPicPr>
          <p:blipFill rotWithShape="1">
            <a:blip r:embed="rId3">
              <a:alphaModFix/>
            </a:blip>
            <a:srcRect b="0" l="0" r="0" t="0"/>
            <a:stretch/>
          </p:blipFill>
          <p:spPr>
            <a:xfrm>
              <a:off x="561697" y="2219559"/>
              <a:ext cx="7948629" cy="1982769"/>
            </a:xfrm>
            <a:prstGeom prst="rect">
              <a:avLst/>
            </a:prstGeom>
            <a:noFill/>
            <a:ln>
              <a:noFill/>
            </a:ln>
          </p:spPr>
        </p:pic>
      </p:grpSp>
      <p:sp>
        <p:nvSpPr>
          <p:cNvPr id="196" name="Shape 196"/>
          <p:cNvSpPr/>
          <p:nvPr/>
        </p:nvSpPr>
        <p:spPr>
          <a:xfrm>
            <a:off x="3563887" y="664820"/>
            <a:ext cx="3525323"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chemeClr val="dk1"/>
                </a:solidFill>
                <a:latin typeface="Calibri"/>
                <a:ea typeface="Calibri"/>
                <a:cs typeface="Calibri"/>
                <a:sym typeface="Calibri"/>
              </a:rPr>
              <a:t>ماذا سنتعلم؟</a:t>
            </a:r>
          </a:p>
        </p:txBody>
      </p:sp>
      <p:pic>
        <p:nvPicPr>
          <p:cNvPr descr="imagesCARN44A5.gif" id="197" name="Shape 197"/>
          <p:cNvPicPr preferRelativeResize="0"/>
          <p:nvPr/>
        </p:nvPicPr>
        <p:blipFill rotWithShape="1">
          <a:blip r:embed="rId4">
            <a:alphaModFix/>
          </a:blip>
          <a:srcRect b="0" l="0" r="0" t="0"/>
          <a:stretch/>
        </p:blipFill>
        <p:spPr>
          <a:xfrm>
            <a:off x="683568" y="3212975"/>
            <a:ext cx="8136903" cy="3240359"/>
          </a:xfrm>
          <a:prstGeom prst="rect">
            <a:avLst/>
          </a:prstGeom>
          <a:noFill/>
          <a:ln>
            <a:noFill/>
          </a:ln>
        </p:spPr>
      </p:pic>
      <p:sp>
        <p:nvSpPr>
          <p:cNvPr id="198" name="Shape 198"/>
          <p:cNvSpPr/>
          <p:nvPr/>
        </p:nvSpPr>
        <p:spPr>
          <a:xfrm>
            <a:off x="1835696" y="4005646"/>
            <a:ext cx="5640287" cy="1446550"/>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i="0" lang="ar-EG" sz="4400" u="none" cap="none" strike="noStrike">
                <a:solidFill>
                  <a:schemeClr val="lt1"/>
                </a:solidFill>
                <a:latin typeface="Calibri"/>
                <a:ea typeface="Calibri"/>
                <a:cs typeface="Calibri"/>
                <a:sym typeface="Calibri"/>
              </a:rPr>
              <a:t> تعريف الانفعال.</a:t>
            </a:r>
          </a:p>
          <a:p>
            <a:pPr indent="0" lvl="0" marL="0" marR="0" rtl="1" algn="r">
              <a:spcBef>
                <a:spcPts val="0"/>
              </a:spcBef>
              <a:buClr>
                <a:schemeClr val="lt1"/>
              </a:buClr>
              <a:buSzPct val="100000"/>
              <a:buFont typeface="Arial"/>
              <a:buChar char="•"/>
            </a:pPr>
            <a:r>
              <a:rPr b="1" i="0" lang="ar-EG" sz="4400" u="none" cap="none" strike="noStrike">
                <a:solidFill>
                  <a:schemeClr val="lt1"/>
                </a:solidFill>
                <a:latin typeface="Calibri"/>
                <a:ea typeface="Calibri"/>
                <a:cs typeface="Calibri"/>
                <a:sym typeface="Calibri"/>
              </a:rPr>
              <a:t> خصائص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descr="11970940161863283799gswanson_Storage_cylinder.svg.med.png" id="203" name="Shape 203"/>
          <p:cNvPicPr preferRelativeResize="0"/>
          <p:nvPr/>
        </p:nvPicPr>
        <p:blipFill rotWithShape="1">
          <a:blip r:embed="rId3">
            <a:alphaModFix/>
          </a:blip>
          <a:srcRect b="0" l="0" r="0" t="0"/>
          <a:stretch/>
        </p:blipFill>
        <p:spPr>
          <a:xfrm>
            <a:off x="2873135" y="1844824"/>
            <a:ext cx="3931112" cy="2952328"/>
          </a:xfrm>
          <a:prstGeom prst="rect">
            <a:avLst/>
          </a:prstGeom>
          <a:noFill/>
          <a:ln>
            <a:noFill/>
          </a:ln>
        </p:spPr>
      </p:pic>
      <p:sp>
        <p:nvSpPr>
          <p:cNvPr id="204" name="Shape 204"/>
          <p:cNvSpPr/>
          <p:nvPr/>
        </p:nvSpPr>
        <p:spPr>
          <a:xfrm>
            <a:off x="3131840" y="2272955"/>
            <a:ext cx="3240359" cy="186204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11500" u="none" cap="none" strike="noStrike">
                <a:solidFill>
                  <a:schemeClr val="lt1"/>
                </a:solidFill>
                <a:latin typeface="Calibri"/>
                <a:ea typeface="Calibri"/>
                <a:cs typeface="Calibri"/>
                <a:sym typeface="Calibri"/>
              </a:rPr>
              <a:t>تمهيد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descr="666666.gif" id="209" name="Shape 209"/>
          <p:cNvPicPr preferRelativeResize="0"/>
          <p:nvPr/>
        </p:nvPicPr>
        <p:blipFill rotWithShape="1">
          <a:blip r:embed="rId3">
            <a:alphaModFix/>
          </a:blip>
          <a:srcRect b="0" l="0" r="0" t="0"/>
          <a:stretch/>
        </p:blipFill>
        <p:spPr>
          <a:xfrm>
            <a:off x="323528" y="548679"/>
            <a:ext cx="8496944" cy="5976664"/>
          </a:xfrm>
          <a:prstGeom prst="roundRect">
            <a:avLst>
              <a:gd fmla="val 11572" name="adj"/>
            </a:avLst>
          </a:prstGeom>
          <a:solidFill>
            <a:schemeClr val="lt1"/>
          </a:solidFill>
          <a:ln>
            <a:noFill/>
          </a:ln>
        </p:spPr>
      </p:pic>
      <p:sp>
        <p:nvSpPr>
          <p:cNvPr id="210" name="Shape 210"/>
          <p:cNvSpPr/>
          <p:nvPr/>
        </p:nvSpPr>
        <p:spPr>
          <a:xfrm>
            <a:off x="899591" y="1124744"/>
            <a:ext cx="7128792" cy="452431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يعد الجانب الانفعالي جزء هام من الشخصية الإنسانية لارتباطه الوثيق بالعديد من جوانب الشخصية الأخرى ولاسيما العقلي والحركي منها. والإنسان يولد وهو مزود فطرياً بالاستعدادات التي تؤهله لإظهار انفعالاته المتعددة، وتتأثر انفعالات الفرد بالبيئة والمحيط الذي يعيش فيه، حيث تتوسع دائرة الانفعالات تبعا لنوعية الخبرات التي يواجها.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500"/>
                                        <p:tgtEl>
                                          <p:spTgt spid="2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descr="2d99ouc.png" id="215" name="Shape 215"/>
          <p:cNvPicPr preferRelativeResize="0"/>
          <p:nvPr/>
        </p:nvPicPr>
        <p:blipFill rotWithShape="1">
          <a:blip r:embed="rId3">
            <a:alphaModFix/>
          </a:blip>
          <a:srcRect b="0" l="0" r="0" t="0"/>
          <a:stretch/>
        </p:blipFill>
        <p:spPr>
          <a:xfrm>
            <a:off x="3851919" y="142516"/>
            <a:ext cx="4752527" cy="1826752"/>
          </a:xfrm>
          <a:prstGeom prst="rect">
            <a:avLst/>
          </a:prstGeom>
          <a:noFill/>
          <a:ln>
            <a:noFill/>
          </a:ln>
        </p:spPr>
      </p:pic>
      <p:sp>
        <p:nvSpPr>
          <p:cNvPr id="216" name="Shape 216"/>
          <p:cNvSpPr/>
          <p:nvPr/>
        </p:nvSpPr>
        <p:spPr>
          <a:xfrm>
            <a:off x="4211960" y="169477"/>
            <a:ext cx="4032448"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rgbClr val="FFFF00"/>
                </a:solidFill>
                <a:latin typeface="Calibri"/>
                <a:ea typeface="Calibri"/>
                <a:cs typeface="Calibri"/>
                <a:sym typeface="Calibri"/>
              </a:rPr>
              <a:t>مفاهيم ومصطلحات؟</a:t>
            </a:r>
          </a:p>
        </p:txBody>
      </p:sp>
      <p:pic>
        <p:nvPicPr>
          <p:cNvPr descr="gf.gif" id="217" name="Shape 217"/>
          <p:cNvPicPr preferRelativeResize="0"/>
          <p:nvPr/>
        </p:nvPicPr>
        <p:blipFill rotWithShape="1">
          <a:blip r:embed="rId4">
            <a:alphaModFix/>
          </a:blip>
          <a:srcRect b="0" l="0" r="0" t="0"/>
          <a:stretch/>
        </p:blipFill>
        <p:spPr>
          <a:xfrm>
            <a:off x="180528" y="2492896"/>
            <a:ext cx="9144000" cy="4221088"/>
          </a:xfrm>
          <a:prstGeom prst="roundRect">
            <a:avLst>
              <a:gd fmla="val 16667" name="adj"/>
            </a:avLst>
          </a:prstGeom>
          <a:noFill/>
          <a:ln>
            <a:noFill/>
          </a:ln>
        </p:spPr>
      </p:pic>
      <p:sp>
        <p:nvSpPr>
          <p:cNvPr id="218" name="Shape 218"/>
          <p:cNvSpPr/>
          <p:nvPr/>
        </p:nvSpPr>
        <p:spPr>
          <a:xfrm>
            <a:off x="899591" y="2924943"/>
            <a:ext cx="7416824"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الانفعالات: </a:t>
            </a:r>
            <a:r>
              <a:rPr b="1" i="0" lang="ar-EG" sz="3600" u="none" cap="none" strike="noStrike">
                <a:solidFill>
                  <a:schemeClr val="dk1"/>
                </a:solidFill>
                <a:latin typeface="Calibri"/>
                <a:ea typeface="Calibri"/>
                <a:cs typeface="Calibri"/>
                <a:sym typeface="Calibri"/>
              </a:rPr>
              <a:t>في اللغة العربية مأخوذ من الفعل (انفعل، منفعل، انفعالا) اي تأثر ومتأثر وتأثيراً.</a:t>
            </a:r>
          </a:p>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الانفعال (Emotions): </a:t>
            </a:r>
            <a:r>
              <a:rPr b="1" i="0" lang="ar-EG" sz="3600" u="none" cap="none" strike="noStrike">
                <a:solidFill>
                  <a:schemeClr val="dk1"/>
                </a:solidFill>
                <a:latin typeface="Calibri"/>
                <a:ea typeface="Calibri"/>
                <a:cs typeface="Calibri"/>
                <a:sym typeface="Calibri"/>
              </a:rPr>
              <a:t>حالة تحدث لدى الكائن الحي تصحبها تغيرات فيزيولوجية داخلية ومظاهر جسمية خارجية تعبر عن حالة الانفعال التي يعيشها الفرد في هذه اللحظة.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500"/>
                                        <p:tgtEl>
                                          <p:spTgt spid="21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500"/>
                                        <p:tgtEl>
                                          <p:spTgt spid="21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pic>
        <p:nvPicPr>
          <p:cNvPr descr="00239.jpg" id="223" name="Shape 223"/>
          <p:cNvPicPr preferRelativeResize="0"/>
          <p:nvPr/>
        </p:nvPicPr>
        <p:blipFill rotWithShape="1">
          <a:blip r:embed="rId3">
            <a:alphaModFix/>
          </a:blip>
          <a:srcRect b="0" l="0" r="0" t="0"/>
          <a:stretch/>
        </p:blipFill>
        <p:spPr>
          <a:xfrm>
            <a:off x="683568" y="1968500"/>
            <a:ext cx="7776864" cy="2997199"/>
          </a:xfrm>
          <a:prstGeom prst="rect">
            <a:avLst/>
          </a:prstGeom>
          <a:noFill/>
          <a:ln>
            <a:noFill/>
          </a:ln>
        </p:spPr>
      </p:pic>
      <p:sp>
        <p:nvSpPr>
          <p:cNvPr id="224" name="Shape 224"/>
          <p:cNvSpPr/>
          <p:nvPr/>
        </p:nvSpPr>
        <p:spPr>
          <a:xfrm>
            <a:off x="1403648" y="2708919"/>
            <a:ext cx="6300935"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000" u="none" cap="none" strike="noStrike">
                <a:solidFill>
                  <a:srgbClr val="66FFFF"/>
                </a:solidFill>
                <a:latin typeface="Calibri"/>
                <a:ea typeface="Calibri"/>
                <a:cs typeface="Calibri"/>
                <a:sym typeface="Calibri"/>
              </a:rPr>
              <a:t>ما طبيعة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ppt_w</p:attrName>
                                        </p:attrNameLst>
                                      </p:cBhvr>
                                      <p:tavLst>
                                        <p:tav fmla="" tm="0">
                                          <p:val>
                                            <p:strVal val="0"/>
                                          </p:val>
                                        </p:tav>
                                        <p:tav fmla="" tm="100000">
                                          <p:val>
                                            <p:strVal val="#ppt_w"/>
                                          </p:val>
                                        </p:tav>
                                      </p:tavLst>
                                    </p:anim>
                                    <p:anim calcmode="lin" valueType="num">
                                      <p:cBhvr additive="base">
                                        <p:cTn dur="500"/>
                                        <p:tgtEl>
                                          <p:spTgt spid="2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descr="99.gif" id="91" name="Shape 91"/>
          <p:cNvPicPr preferRelativeResize="0"/>
          <p:nvPr/>
        </p:nvPicPr>
        <p:blipFill rotWithShape="1">
          <a:blip r:embed="rId3">
            <a:alphaModFix/>
          </a:blip>
          <a:srcRect b="0" l="0" r="0" t="0"/>
          <a:stretch/>
        </p:blipFill>
        <p:spPr>
          <a:xfrm flipH="1">
            <a:off x="3779911" y="0"/>
            <a:ext cx="5040559" cy="2132855"/>
          </a:xfrm>
          <a:prstGeom prst="rect">
            <a:avLst/>
          </a:prstGeom>
          <a:noFill/>
          <a:ln>
            <a:noFill/>
          </a:ln>
          <a:effectLst>
            <a:outerShdw blurRad="190500" algn="ctr" dir="2700000" dist="228600">
              <a:srgbClr val="000000">
                <a:alpha val="29803"/>
              </a:srgbClr>
            </a:outerShdw>
          </a:effectLst>
        </p:spPr>
      </p:pic>
      <p:sp>
        <p:nvSpPr>
          <p:cNvPr id="92" name="Shape 92"/>
          <p:cNvSpPr/>
          <p:nvPr/>
        </p:nvSpPr>
        <p:spPr>
          <a:xfrm>
            <a:off x="4860032" y="620687"/>
            <a:ext cx="3358612"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FFF00"/>
                </a:solidFill>
                <a:latin typeface="Calibri"/>
                <a:ea typeface="Calibri"/>
                <a:cs typeface="Calibri"/>
                <a:sym typeface="Calibri"/>
              </a:rPr>
              <a:t>مدخل الوحدة</a:t>
            </a:r>
          </a:p>
        </p:txBody>
      </p:sp>
      <p:pic>
        <p:nvPicPr>
          <p:cNvPr descr="img_1355588190_703.png" id="93" name="Shape 93"/>
          <p:cNvPicPr preferRelativeResize="0"/>
          <p:nvPr/>
        </p:nvPicPr>
        <p:blipFill rotWithShape="1">
          <a:blip r:embed="rId4">
            <a:alphaModFix/>
          </a:blip>
          <a:srcRect b="0" l="0" r="0" t="0"/>
          <a:stretch/>
        </p:blipFill>
        <p:spPr>
          <a:xfrm>
            <a:off x="683568" y="2636911"/>
            <a:ext cx="7920880" cy="4032448"/>
          </a:xfrm>
          <a:prstGeom prst="rect">
            <a:avLst/>
          </a:prstGeom>
          <a:solidFill>
            <a:schemeClr val="lt1"/>
          </a:solidFill>
          <a:ln>
            <a:noFill/>
          </a:ln>
        </p:spPr>
      </p:pic>
      <p:sp>
        <p:nvSpPr>
          <p:cNvPr id="94" name="Shape 94"/>
          <p:cNvSpPr/>
          <p:nvPr/>
        </p:nvSpPr>
        <p:spPr>
          <a:xfrm>
            <a:off x="1115616" y="3158966"/>
            <a:ext cx="7200799"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إن إدارة الإنسان لانفعالاته بصورة جيدة من وسائل تحقيق التوازن بينه وبين مكونات بيئته البشرية والمادية لأنه يسهم في إصدار الأحكام بصورة صحيحة على المواقف التي تواجهه وبالتالي تفادي الوقوع في المشكلات.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308"/>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308"/>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grpSp>
        <p:nvGrpSpPr>
          <p:cNvPr id="229" name="Shape 229"/>
          <p:cNvGrpSpPr/>
          <p:nvPr/>
        </p:nvGrpSpPr>
        <p:grpSpPr>
          <a:xfrm>
            <a:off x="-35497" y="908721"/>
            <a:ext cx="9144000" cy="5544615"/>
            <a:chOff x="3590419" y="935169"/>
            <a:chExt cx="634416" cy="3085067"/>
          </a:xfrm>
        </p:grpSpPr>
        <p:sp>
          <p:nvSpPr>
            <p:cNvPr id="230" name="Shape 230"/>
            <p:cNvSpPr/>
            <p:nvPr/>
          </p:nvSpPr>
          <p:spPr>
            <a:xfrm>
              <a:off x="3626796" y="1270046"/>
              <a:ext cx="570410" cy="241531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7).GIF" id="231" name="Shape 231"/>
            <p:cNvPicPr preferRelativeResize="0"/>
            <p:nvPr/>
          </p:nvPicPr>
          <p:blipFill rotWithShape="1">
            <a:blip r:embed="rId3">
              <a:alphaModFix/>
            </a:blip>
            <a:srcRect b="0" l="0" r="0" t="0"/>
            <a:stretch/>
          </p:blipFill>
          <p:spPr>
            <a:xfrm>
              <a:off x="3590419" y="935169"/>
              <a:ext cx="634416" cy="3085067"/>
            </a:xfrm>
            <a:prstGeom prst="rect">
              <a:avLst/>
            </a:prstGeom>
            <a:noFill/>
            <a:ln>
              <a:noFill/>
            </a:ln>
          </p:spPr>
        </p:pic>
      </p:grpSp>
      <p:sp>
        <p:nvSpPr>
          <p:cNvPr id="232" name="Shape 232"/>
          <p:cNvSpPr/>
          <p:nvPr/>
        </p:nvSpPr>
        <p:spPr>
          <a:xfrm>
            <a:off x="1043608" y="1916832"/>
            <a:ext cx="6912767" cy="34778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400" u="none" cap="none" strike="noStrike">
                <a:solidFill>
                  <a:schemeClr val="dk1"/>
                </a:solidFill>
                <a:latin typeface="Calibri"/>
                <a:ea typeface="Calibri"/>
                <a:cs typeface="Calibri"/>
                <a:sym typeface="Calibri"/>
              </a:rPr>
              <a:t>للانفعال أثر قوى في تحريك السلوك بتنشيطه أو إعاقته. وتوجيهه لتجعل منه أداة تعبر عن الفرح والسرور وتجعل منه أداة منفرة تنم عن الألم والضيق.</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00239.jpg" id="237" name="Shape 237"/>
          <p:cNvPicPr preferRelativeResize="0"/>
          <p:nvPr/>
        </p:nvPicPr>
        <p:blipFill rotWithShape="1">
          <a:blip r:embed="rId3">
            <a:alphaModFix/>
          </a:blip>
          <a:srcRect b="0" l="0" r="0" t="0"/>
          <a:stretch/>
        </p:blipFill>
        <p:spPr>
          <a:xfrm>
            <a:off x="683568" y="1968500"/>
            <a:ext cx="7776864" cy="2997199"/>
          </a:xfrm>
          <a:prstGeom prst="rect">
            <a:avLst/>
          </a:prstGeom>
          <a:noFill/>
          <a:ln>
            <a:noFill/>
          </a:ln>
        </p:spPr>
      </p:pic>
      <p:sp>
        <p:nvSpPr>
          <p:cNvPr id="238" name="Shape 238"/>
          <p:cNvSpPr/>
          <p:nvPr/>
        </p:nvSpPr>
        <p:spPr>
          <a:xfrm>
            <a:off x="1403648" y="2708919"/>
            <a:ext cx="6300935"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000" u="none" cap="none" strike="noStrike">
                <a:solidFill>
                  <a:srgbClr val="66FFFF"/>
                </a:solidFill>
                <a:latin typeface="Calibri"/>
                <a:ea typeface="Calibri"/>
                <a:cs typeface="Calibri"/>
                <a:sym typeface="Calibri"/>
              </a:rPr>
              <a:t>خصائص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ppt_w</p:attrName>
                                        </p:attrNameLst>
                                      </p:cBhvr>
                                      <p:tavLst>
                                        <p:tav fmla="" tm="0">
                                          <p:val>
                                            <p:strVal val="0"/>
                                          </p:val>
                                        </p:tav>
                                        <p:tav fmla="" tm="100000">
                                          <p:val>
                                            <p:strVal val="#ppt_w"/>
                                          </p:val>
                                        </p:tav>
                                      </p:tavLst>
                                    </p:anim>
                                    <p:anim calcmode="lin" valueType="num">
                                      <p:cBhvr additive="base">
                                        <p:cTn dur="500"/>
                                        <p:tgtEl>
                                          <p:spTgt spid="2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ppt_w</p:attrName>
                                        </p:attrNameLst>
                                      </p:cBhvr>
                                      <p:tavLst>
                                        <p:tav fmla="" tm="0">
                                          <p:val>
                                            <p:strVal val="0"/>
                                          </p:val>
                                        </p:tav>
                                        <p:tav fmla="" tm="100000">
                                          <p:val>
                                            <p:strVal val="#ppt_w"/>
                                          </p:val>
                                        </p:tav>
                                      </p:tavLst>
                                    </p:anim>
                                    <p:anim calcmode="lin" valueType="num">
                                      <p:cBhvr additive="base">
                                        <p:cTn dur="500"/>
                                        <p:tgtEl>
                                          <p:spTgt spid="2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pic>
        <p:nvPicPr>
          <p:cNvPr descr="violet-flower-hi.png" id="243" name="Shape 243"/>
          <p:cNvPicPr preferRelativeResize="0"/>
          <p:nvPr/>
        </p:nvPicPr>
        <p:blipFill rotWithShape="1">
          <a:blip r:embed="rId3">
            <a:alphaModFix/>
          </a:blip>
          <a:srcRect b="0" l="0" r="0" t="0"/>
          <a:stretch/>
        </p:blipFill>
        <p:spPr>
          <a:xfrm>
            <a:off x="251519" y="692697"/>
            <a:ext cx="8568951" cy="2448271"/>
          </a:xfrm>
          <a:prstGeom prst="rect">
            <a:avLst/>
          </a:prstGeom>
          <a:noFill/>
          <a:ln>
            <a:noFill/>
          </a:ln>
        </p:spPr>
      </p:pic>
      <p:sp>
        <p:nvSpPr>
          <p:cNvPr id="244" name="Shape 244"/>
          <p:cNvSpPr txBox="1"/>
          <p:nvPr/>
        </p:nvSpPr>
        <p:spPr>
          <a:xfrm>
            <a:off x="1331640" y="1124744"/>
            <a:ext cx="6690319"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1- الانفعال حالة تغير مفاجيء تشمل الفرد كله.</a:t>
            </a:r>
          </a:p>
        </p:txBody>
      </p:sp>
      <p:pic>
        <p:nvPicPr>
          <p:cNvPr descr="violet-flower-hi.png" id="245" name="Shape 245"/>
          <p:cNvPicPr preferRelativeResize="0"/>
          <p:nvPr/>
        </p:nvPicPr>
        <p:blipFill rotWithShape="1">
          <a:blip r:embed="rId3">
            <a:alphaModFix/>
          </a:blip>
          <a:srcRect b="0" l="0" r="0" t="0"/>
          <a:stretch/>
        </p:blipFill>
        <p:spPr>
          <a:xfrm>
            <a:off x="251519" y="3501007"/>
            <a:ext cx="8568951" cy="2448271"/>
          </a:xfrm>
          <a:prstGeom prst="rect">
            <a:avLst/>
          </a:prstGeom>
          <a:noFill/>
          <a:ln>
            <a:noFill/>
          </a:ln>
        </p:spPr>
      </p:pic>
      <p:sp>
        <p:nvSpPr>
          <p:cNvPr id="246" name="Shape 246"/>
          <p:cNvSpPr txBox="1"/>
          <p:nvPr/>
        </p:nvSpPr>
        <p:spPr>
          <a:xfrm>
            <a:off x="1338063" y="3789039"/>
            <a:ext cx="6690319"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2- حالة شعورية يحس بها الفرد، ويستطيع وصفها وهي عادة تكون قوية ومصحوبة باضطرابات 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descr="violet-flower-hi.png" id="251" name="Shape 251"/>
          <p:cNvPicPr preferRelativeResize="0"/>
          <p:nvPr/>
        </p:nvPicPr>
        <p:blipFill rotWithShape="1">
          <a:blip r:embed="rId3">
            <a:alphaModFix/>
          </a:blip>
          <a:srcRect b="0" l="0" r="0" t="0"/>
          <a:stretch/>
        </p:blipFill>
        <p:spPr>
          <a:xfrm>
            <a:off x="251519" y="692697"/>
            <a:ext cx="8568951" cy="2448271"/>
          </a:xfrm>
          <a:prstGeom prst="rect">
            <a:avLst/>
          </a:prstGeom>
          <a:noFill/>
          <a:ln>
            <a:noFill/>
          </a:ln>
        </p:spPr>
      </p:pic>
      <p:sp>
        <p:nvSpPr>
          <p:cNvPr id="252" name="Shape 252"/>
          <p:cNvSpPr txBox="1"/>
          <p:nvPr/>
        </p:nvSpPr>
        <p:spPr>
          <a:xfrm>
            <a:off x="1331640" y="1340767"/>
            <a:ext cx="6690319"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3- الانفعال حالة مؤقتة.</a:t>
            </a:r>
          </a:p>
        </p:txBody>
      </p:sp>
      <p:pic>
        <p:nvPicPr>
          <p:cNvPr descr="violet-flower-hi.png" id="253" name="Shape 253"/>
          <p:cNvPicPr preferRelativeResize="0"/>
          <p:nvPr/>
        </p:nvPicPr>
        <p:blipFill rotWithShape="1">
          <a:blip r:embed="rId3">
            <a:alphaModFix/>
          </a:blip>
          <a:srcRect b="0" l="0" r="0" t="0"/>
          <a:stretch/>
        </p:blipFill>
        <p:spPr>
          <a:xfrm>
            <a:off x="251519" y="3501007"/>
            <a:ext cx="8568951" cy="2448271"/>
          </a:xfrm>
          <a:prstGeom prst="rect">
            <a:avLst/>
          </a:prstGeom>
          <a:noFill/>
          <a:ln>
            <a:noFill/>
          </a:ln>
        </p:spPr>
      </p:pic>
      <p:sp>
        <p:nvSpPr>
          <p:cNvPr id="254" name="Shape 254"/>
          <p:cNvSpPr txBox="1"/>
          <p:nvPr/>
        </p:nvSpPr>
        <p:spPr>
          <a:xfrm>
            <a:off x="1259632" y="3933055"/>
            <a:ext cx="6690319"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4- يصاحب الانفعال تغيرات داخلية وخارجية.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violet-flower-hi.png" id="259" name="Shape 259"/>
          <p:cNvPicPr preferRelativeResize="0"/>
          <p:nvPr/>
        </p:nvPicPr>
        <p:blipFill rotWithShape="1">
          <a:blip r:embed="rId3">
            <a:alphaModFix/>
          </a:blip>
          <a:srcRect b="0" l="0" r="0" t="0"/>
          <a:stretch/>
        </p:blipFill>
        <p:spPr>
          <a:xfrm>
            <a:off x="251519" y="692697"/>
            <a:ext cx="8568951" cy="2448271"/>
          </a:xfrm>
          <a:prstGeom prst="rect">
            <a:avLst/>
          </a:prstGeom>
          <a:noFill/>
          <a:ln>
            <a:noFill/>
          </a:ln>
        </p:spPr>
      </p:pic>
      <p:sp>
        <p:nvSpPr>
          <p:cNvPr id="260" name="Shape 260"/>
          <p:cNvSpPr txBox="1"/>
          <p:nvPr/>
        </p:nvSpPr>
        <p:spPr>
          <a:xfrm>
            <a:off x="1259632" y="1052736"/>
            <a:ext cx="6690319"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5- الانفعالات تختلف في أساليب التعبير عنها وشدتها من فرد لآخر ومن ثقافة إلى اخرى.</a:t>
            </a:r>
          </a:p>
        </p:txBody>
      </p:sp>
      <p:pic>
        <p:nvPicPr>
          <p:cNvPr descr="violet-flower-hi.png" id="261" name="Shape 261"/>
          <p:cNvPicPr preferRelativeResize="0"/>
          <p:nvPr/>
        </p:nvPicPr>
        <p:blipFill rotWithShape="1">
          <a:blip r:embed="rId3">
            <a:alphaModFix/>
          </a:blip>
          <a:srcRect b="0" l="0" r="0" t="0"/>
          <a:stretch/>
        </p:blipFill>
        <p:spPr>
          <a:xfrm>
            <a:off x="251519" y="3501007"/>
            <a:ext cx="8568951" cy="2448271"/>
          </a:xfrm>
          <a:prstGeom prst="rect">
            <a:avLst/>
          </a:prstGeom>
          <a:noFill/>
          <a:ln>
            <a:noFill/>
          </a:ln>
        </p:spPr>
      </p:pic>
      <p:sp>
        <p:nvSpPr>
          <p:cNvPr id="262" name="Shape 262"/>
          <p:cNvSpPr txBox="1"/>
          <p:nvPr/>
        </p:nvSpPr>
        <p:spPr>
          <a:xfrm>
            <a:off x="1259632" y="3789039"/>
            <a:ext cx="6690319"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6- الانفعالات قابلة للتعلم والتعديل: وذلك بالتقليد أو التعلم بالمحاولة والخطأ او الترابط والاقتران.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descr="99.gif" id="267" name="Shape 267"/>
          <p:cNvPicPr preferRelativeResize="0"/>
          <p:nvPr/>
        </p:nvPicPr>
        <p:blipFill rotWithShape="1">
          <a:blip r:embed="rId3">
            <a:alphaModFix/>
          </a:blip>
          <a:srcRect b="0" l="0" r="0" t="0"/>
          <a:stretch/>
        </p:blipFill>
        <p:spPr>
          <a:xfrm>
            <a:off x="5180405" y="260648"/>
            <a:ext cx="3963593" cy="1800199"/>
          </a:xfrm>
          <a:prstGeom prst="rect">
            <a:avLst/>
          </a:prstGeom>
          <a:noFill/>
          <a:ln>
            <a:noFill/>
          </a:ln>
          <a:effectLst>
            <a:outerShdw blurRad="190500" algn="ctr" dir="2700000" dist="228600">
              <a:srgbClr val="000000">
                <a:alpha val="29803"/>
              </a:srgbClr>
            </a:outerShdw>
          </a:effectLst>
        </p:spPr>
      </p:pic>
      <p:sp>
        <p:nvSpPr>
          <p:cNvPr id="268" name="Shape 268"/>
          <p:cNvSpPr/>
          <p:nvPr/>
        </p:nvSpPr>
        <p:spPr>
          <a:xfrm>
            <a:off x="6300192" y="404663"/>
            <a:ext cx="1420582"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CFCFF"/>
                </a:solidFill>
                <a:latin typeface="Calibri"/>
                <a:ea typeface="Calibri"/>
                <a:cs typeface="Calibri"/>
                <a:sym typeface="Calibri"/>
              </a:rPr>
              <a:t>إثراء</a:t>
            </a:r>
          </a:p>
        </p:txBody>
      </p:sp>
      <p:grpSp>
        <p:nvGrpSpPr>
          <p:cNvPr id="269" name="Shape 269"/>
          <p:cNvGrpSpPr/>
          <p:nvPr/>
        </p:nvGrpSpPr>
        <p:grpSpPr>
          <a:xfrm>
            <a:off x="0" y="1988840"/>
            <a:ext cx="9143999" cy="4752527"/>
            <a:chOff x="-1458732" y="4073964"/>
            <a:chExt cx="6410609" cy="2792346"/>
          </a:xfrm>
        </p:grpSpPr>
        <p:sp>
          <p:nvSpPr>
            <p:cNvPr id="270" name="Shape 270"/>
            <p:cNvSpPr/>
            <p:nvPr/>
          </p:nvSpPr>
          <p:spPr>
            <a:xfrm>
              <a:off x="-1239566" y="4203280"/>
              <a:ext cx="5972277" cy="247985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271" name="Shape 271"/>
            <p:cNvPicPr preferRelativeResize="0"/>
            <p:nvPr/>
          </p:nvPicPr>
          <p:blipFill rotWithShape="1">
            <a:blip r:embed="rId4">
              <a:alphaModFix/>
            </a:blip>
            <a:srcRect b="0" l="0" r="0" t="0"/>
            <a:stretch/>
          </p:blipFill>
          <p:spPr>
            <a:xfrm>
              <a:off x="-1458732" y="4073964"/>
              <a:ext cx="6410609" cy="2792346"/>
            </a:xfrm>
            <a:prstGeom prst="rect">
              <a:avLst/>
            </a:prstGeom>
            <a:noFill/>
            <a:ln>
              <a:noFill/>
            </a:ln>
          </p:spPr>
        </p:pic>
      </p:grpSp>
      <p:sp>
        <p:nvSpPr>
          <p:cNvPr id="272" name="Shape 272"/>
          <p:cNvSpPr/>
          <p:nvPr/>
        </p:nvSpPr>
        <p:spPr>
          <a:xfrm>
            <a:off x="467543" y="2376755"/>
            <a:ext cx="8064896"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عند حدوث مثير انفعالي تنتبه الغدتين الكظريتين لتفرز الأدرينالين في الدم، مما يؤدي إلى استثارة جميع الأجهزة في الجسم لتهيئته لمواجهة الموقف مثل تسريع التنفس، توسيع بؤبؤ العين وغيرها، وهي تحدث فجأة لا شعوريا، وبذلك يتهيأ الفرد للموقف هجوما او هرباً، وهذا ما اكدته نتائج العديد من الدراسات مثل دراسة (شيفر وستاوفر)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descr="img_1355587401_329.png" id="277" name="Shape 277"/>
          <p:cNvPicPr preferRelativeResize="0"/>
          <p:nvPr/>
        </p:nvPicPr>
        <p:blipFill rotWithShape="1">
          <a:blip r:embed="rId3">
            <a:alphaModFix/>
          </a:blip>
          <a:srcRect b="0" l="0" r="0" t="0"/>
          <a:stretch/>
        </p:blipFill>
        <p:spPr>
          <a:xfrm>
            <a:off x="2051719" y="1628800"/>
            <a:ext cx="5525594" cy="3528391"/>
          </a:xfrm>
          <a:prstGeom prst="rect">
            <a:avLst/>
          </a:prstGeom>
          <a:noFill/>
          <a:ln>
            <a:noFill/>
          </a:ln>
        </p:spPr>
      </p:pic>
      <p:sp>
        <p:nvSpPr>
          <p:cNvPr id="278" name="Shape 278"/>
          <p:cNvSpPr/>
          <p:nvPr/>
        </p:nvSpPr>
        <p:spPr>
          <a:xfrm rot="-685628">
            <a:off x="2324064" y="2322040"/>
            <a:ext cx="4962131" cy="144654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CFCFF"/>
                </a:solidFill>
                <a:latin typeface="Calibri"/>
                <a:ea typeface="Calibri"/>
                <a:cs typeface="Calibri"/>
                <a:sym typeface="Calibri"/>
              </a:rPr>
              <a:t>نشاط 4-1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grpSp>
        <p:nvGrpSpPr>
          <p:cNvPr id="283" name="Shape 283"/>
          <p:cNvGrpSpPr/>
          <p:nvPr/>
        </p:nvGrpSpPr>
        <p:grpSpPr>
          <a:xfrm>
            <a:off x="107504" y="171400"/>
            <a:ext cx="8784976" cy="6857999"/>
            <a:chOff x="1236086" y="980728"/>
            <a:chExt cx="7170397" cy="4896543"/>
          </a:xfrm>
        </p:grpSpPr>
        <p:sp>
          <p:nvSpPr>
            <p:cNvPr id="284" name="Shape 284"/>
            <p:cNvSpPr/>
            <p:nvPr/>
          </p:nvSpPr>
          <p:spPr>
            <a:xfrm>
              <a:off x="1403648" y="1124744"/>
              <a:ext cx="6840760" cy="453650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1025600976.png" id="285" name="Shape 285"/>
            <p:cNvPicPr preferRelativeResize="0"/>
            <p:nvPr/>
          </p:nvPicPr>
          <p:blipFill rotWithShape="1">
            <a:blip r:embed="rId3">
              <a:alphaModFix/>
            </a:blip>
            <a:srcRect b="0" l="0" r="0" t="0"/>
            <a:stretch/>
          </p:blipFill>
          <p:spPr>
            <a:xfrm>
              <a:off x="1236086" y="980728"/>
              <a:ext cx="7170397" cy="4896543"/>
            </a:xfrm>
            <a:prstGeom prst="rect">
              <a:avLst/>
            </a:prstGeom>
            <a:noFill/>
            <a:ln>
              <a:noFill/>
            </a:ln>
          </p:spPr>
        </p:pic>
      </p:grpSp>
      <p:sp>
        <p:nvSpPr>
          <p:cNvPr id="286" name="Shape 286"/>
          <p:cNvSpPr txBox="1"/>
          <p:nvPr/>
        </p:nvSpPr>
        <p:spPr>
          <a:xfrm>
            <a:off x="1259632" y="692695"/>
            <a:ext cx="7129189" cy="1200329"/>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صف خوفك لو أغلق عليك المصعد لفترة بسيطة:</a:t>
            </a:r>
          </a:p>
        </p:txBody>
      </p:sp>
      <p:sp>
        <p:nvSpPr>
          <p:cNvPr id="287" name="Shape 287"/>
          <p:cNvSpPr txBox="1"/>
          <p:nvPr/>
        </p:nvSpPr>
        <p:spPr>
          <a:xfrm>
            <a:off x="2483767" y="4005064"/>
            <a:ext cx="424847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سوف أشعر بالخوف الشديد.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grpSp>
        <p:nvGrpSpPr>
          <p:cNvPr id="292" name="Shape 292"/>
          <p:cNvGrpSpPr/>
          <p:nvPr/>
        </p:nvGrpSpPr>
        <p:grpSpPr>
          <a:xfrm>
            <a:off x="107504" y="171400"/>
            <a:ext cx="8784976" cy="6857999"/>
            <a:chOff x="1236086" y="980728"/>
            <a:chExt cx="7170397" cy="4896543"/>
          </a:xfrm>
        </p:grpSpPr>
        <p:sp>
          <p:nvSpPr>
            <p:cNvPr id="293" name="Shape 293"/>
            <p:cNvSpPr/>
            <p:nvPr/>
          </p:nvSpPr>
          <p:spPr>
            <a:xfrm>
              <a:off x="1403648" y="1124744"/>
              <a:ext cx="6840760" cy="453650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1025600976.png" id="294" name="Shape 294"/>
            <p:cNvPicPr preferRelativeResize="0"/>
            <p:nvPr/>
          </p:nvPicPr>
          <p:blipFill rotWithShape="1">
            <a:blip r:embed="rId3">
              <a:alphaModFix/>
            </a:blip>
            <a:srcRect b="0" l="0" r="0" t="0"/>
            <a:stretch/>
          </p:blipFill>
          <p:spPr>
            <a:xfrm>
              <a:off x="1236086" y="980728"/>
              <a:ext cx="7170397" cy="4896543"/>
            </a:xfrm>
            <a:prstGeom prst="rect">
              <a:avLst/>
            </a:prstGeom>
            <a:noFill/>
            <a:ln>
              <a:noFill/>
            </a:ln>
          </p:spPr>
        </p:pic>
      </p:grpSp>
      <p:sp>
        <p:nvSpPr>
          <p:cNvPr id="295" name="Shape 295"/>
          <p:cNvSpPr txBox="1"/>
          <p:nvPr/>
        </p:nvSpPr>
        <p:spPr>
          <a:xfrm>
            <a:off x="1259632" y="692695"/>
            <a:ext cx="7129189" cy="1200329"/>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ما التغيرات التي شعرت بها في جسمك داخلياً وخارجياً؟</a:t>
            </a:r>
          </a:p>
        </p:txBody>
      </p:sp>
      <p:sp>
        <p:nvSpPr>
          <p:cNvPr id="296" name="Shape 296"/>
          <p:cNvSpPr txBox="1"/>
          <p:nvPr/>
        </p:nvSpPr>
        <p:spPr>
          <a:xfrm>
            <a:off x="1835696" y="3212975"/>
            <a:ext cx="5904656"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داخلياً: </a:t>
            </a:r>
            <a:r>
              <a:rPr b="1" i="0" lang="ar-EG" sz="3600" u="none" cap="none" strike="noStrike">
                <a:solidFill>
                  <a:srgbClr val="FF0000"/>
                </a:solidFill>
                <a:latin typeface="Calibri"/>
                <a:ea typeface="Calibri"/>
                <a:cs typeface="Calibri"/>
                <a:sym typeface="Calibri"/>
              </a:rPr>
              <a:t>ضيق شديد في التنفس، سرعة في ضربات القلب.</a:t>
            </a:r>
          </a:p>
          <a:p>
            <a:pPr indent="0" lvl="0" marL="0" marR="0" rtl="0" algn="r">
              <a:spcBef>
                <a:spcPts val="0"/>
              </a:spcBef>
              <a:buSzPct val="25000"/>
              <a:buNone/>
            </a:pPr>
            <a:r>
              <a:rPr b="1" i="0" lang="ar-EG" sz="3600" u="none" cap="none" strike="noStrike">
                <a:solidFill>
                  <a:srgbClr val="FF0000"/>
                </a:solidFill>
                <a:latin typeface="Calibri"/>
                <a:ea typeface="Calibri"/>
                <a:cs typeface="Calibri"/>
                <a:sym typeface="Calibri"/>
              </a:rPr>
              <a:t>.</a:t>
            </a:r>
            <a:r>
              <a:rPr b="1" i="0" lang="ar-EG" sz="3600" u="none" cap="none" strike="noStrike">
                <a:solidFill>
                  <a:srgbClr val="0070C0"/>
                </a:solidFill>
                <a:latin typeface="Calibri"/>
                <a:ea typeface="Calibri"/>
                <a:cs typeface="Calibri"/>
                <a:sym typeface="Calibri"/>
              </a:rPr>
              <a:t>خارجياً: </a:t>
            </a:r>
            <a:r>
              <a:rPr b="1" i="0" lang="ar-EG" sz="3600" u="none" cap="none" strike="noStrike">
                <a:solidFill>
                  <a:srgbClr val="FF0000"/>
                </a:solidFill>
                <a:latin typeface="Calibri"/>
                <a:ea typeface="Calibri"/>
                <a:cs typeface="Calibri"/>
                <a:sym typeface="Calibri"/>
              </a:rPr>
              <a:t>عرق شديد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grpSp>
        <p:nvGrpSpPr>
          <p:cNvPr id="301" name="Shape 301"/>
          <p:cNvGrpSpPr/>
          <p:nvPr/>
        </p:nvGrpSpPr>
        <p:grpSpPr>
          <a:xfrm>
            <a:off x="539551" y="2780928"/>
            <a:ext cx="8352928" cy="3672408"/>
            <a:chOff x="1958678" y="1959397"/>
            <a:chExt cx="5896791" cy="2736523"/>
          </a:xfrm>
        </p:grpSpPr>
        <p:sp>
          <p:nvSpPr>
            <p:cNvPr id="302" name="Shape 302"/>
            <p:cNvSpPr/>
            <p:nvPr/>
          </p:nvSpPr>
          <p:spPr>
            <a:xfrm>
              <a:off x="2267743" y="2208172"/>
              <a:ext cx="5275156" cy="2232248"/>
            </a:xfrm>
            <a:prstGeom prst="roundRect">
              <a:avLst>
                <a:gd fmla="val 42516"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303" name="Shape 303"/>
            <p:cNvPicPr preferRelativeResize="0"/>
            <p:nvPr/>
          </p:nvPicPr>
          <p:blipFill rotWithShape="1">
            <a:blip r:embed="rId3">
              <a:alphaModFix/>
            </a:blip>
            <a:srcRect b="0" l="0" r="0" t="0"/>
            <a:stretch/>
          </p:blipFill>
          <p:spPr>
            <a:xfrm>
              <a:off x="1958678" y="1959397"/>
              <a:ext cx="5896791" cy="2736523"/>
            </a:xfrm>
            <a:prstGeom prst="rect">
              <a:avLst/>
            </a:prstGeom>
            <a:noFill/>
            <a:ln>
              <a:noFill/>
            </a:ln>
          </p:spPr>
        </p:pic>
      </p:grpSp>
      <p:pic>
        <p:nvPicPr>
          <p:cNvPr descr="22222.gif" id="304" name="Shape 304"/>
          <p:cNvPicPr preferRelativeResize="0"/>
          <p:nvPr/>
        </p:nvPicPr>
        <p:blipFill rotWithShape="1">
          <a:blip r:embed="rId4">
            <a:alphaModFix/>
          </a:blip>
          <a:srcRect b="0" l="0" r="0" t="0"/>
          <a:stretch/>
        </p:blipFill>
        <p:spPr>
          <a:xfrm>
            <a:off x="3923928" y="332656"/>
            <a:ext cx="4863991" cy="1440160"/>
          </a:xfrm>
          <a:prstGeom prst="rect">
            <a:avLst/>
          </a:prstGeom>
          <a:noFill/>
          <a:ln>
            <a:noFill/>
          </a:ln>
        </p:spPr>
      </p:pic>
      <p:sp>
        <p:nvSpPr>
          <p:cNvPr id="305" name="Shape 305"/>
          <p:cNvSpPr/>
          <p:nvPr/>
        </p:nvSpPr>
        <p:spPr>
          <a:xfrm>
            <a:off x="4355976" y="620687"/>
            <a:ext cx="3744415"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dk1"/>
                </a:solidFill>
                <a:latin typeface="Calibri"/>
                <a:ea typeface="Calibri"/>
                <a:cs typeface="Calibri"/>
                <a:sym typeface="Calibri"/>
              </a:rPr>
              <a:t>مهارات حياتية</a:t>
            </a:r>
          </a:p>
        </p:txBody>
      </p:sp>
      <p:sp>
        <p:nvSpPr>
          <p:cNvPr id="306" name="Shape 306"/>
          <p:cNvSpPr/>
          <p:nvPr/>
        </p:nvSpPr>
        <p:spPr>
          <a:xfrm>
            <a:off x="2051719" y="3501007"/>
            <a:ext cx="5400599"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dk1"/>
                </a:solidFill>
                <a:latin typeface="Calibri"/>
                <a:ea typeface="Calibri"/>
                <a:cs typeface="Calibri"/>
                <a:sym typeface="Calibri"/>
              </a:rPr>
              <a:t>الانفعالات قابلة للتعديل هل ينطبق ذلك عليك؟ اذكر أمثلة.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descr="vfLae.png" id="99" name="Shape 99"/>
          <p:cNvPicPr preferRelativeResize="0"/>
          <p:nvPr/>
        </p:nvPicPr>
        <p:blipFill rotWithShape="1">
          <a:blip r:embed="rId3">
            <a:alphaModFix/>
          </a:blip>
          <a:srcRect b="0" l="0" r="0" t="0"/>
          <a:stretch/>
        </p:blipFill>
        <p:spPr>
          <a:xfrm>
            <a:off x="843253" y="1470171"/>
            <a:ext cx="7529502" cy="3917233"/>
          </a:xfrm>
          <a:prstGeom prst="rect">
            <a:avLst/>
          </a:prstGeom>
          <a:noFill/>
          <a:ln>
            <a:noFill/>
          </a:ln>
        </p:spPr>
      </p:pic>
      <p:sp>
        <p:nvSpPr>
          <p:cNvPr id="100" name="Shape 100"/>
          <p:cNvSpPr/>
          <p:nvPr/>
        </p:nvSpPr>
        <p:spPr>
          <a:xfrm rot="-1453699">
            <a:off x="2687329" y="2806023"/>
            <a:ext cx="4240263" cy="120032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أهداف الوحدة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pic>
        <p:nvPicPr>
          <p:cNvPr descr="99.gif" id="311" name="Shape 311"/>
          <p:cNvPicPr preferRelativeResize="0"/>
          <p:nvPr/>
        </p:nvPicPr>
        <p:blipFill rotWithShape="1">
          <a:blip r:embed="rId3">
            <a:alphaModFix/>
          </a:blip>
          <a:srcRect b="0" l="0" r="0" t="0"/>
          <a:stretch/>
        </p:blipFill>
        <p:spPr>
          <a:xfrm>
            <a:off x="5180405" y="260648"/>
            <a:ext cx="3963593" cy="1800199"/>
          </a:xfrm>
          <a:prstGeom prst="rect">
            <a:avLst/>
          </a:prstGeom>
          <a:noFill/>
          <a:ln>
            <a:noFill/>
          </a:ln>
          <a:effectLst>
            <a:outerShdw blurRad="190500" algn="ctr" dir="2700000" dist="228600">
              <a:srgbClr val="000000">
                <a:alpha val="29803"/>
              </a:srgbClr>
            </a:outerShdw>
          </a:effectLst>
        </p:spPr>
      </p:pic>
      <p:sp>
        <p:nvSpPr>
          <p:cNvPr id="312" name="Shape 312"/>
          <p:cNvSpPr/>
          <p:nvPr/>
        </p:nvSpPr>
        <p:spPr>
          <a:xfrm>
            <a:off x="6300192" y="404663"/>
            <a:ext cx="1420582"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CFCFF"/>
                </a:solidFill>
                <a:latin typeface="Calibri"/>
                <a:ea typeface="Calibri"/>
                <a:cs typeface="Calibri"/>
                <a:sym typeface="Calibri"/>
              </a:rPr>
              <a:t>إثراء</a:t>
            </a:r>
          </a:p>
        </p:txBody>
      </p:sp>
      <p:grpSp>
        <p:nvGrpSpPr>
          <p:cNvPr id="313" name="Shape 313"/>
          <p:cNvGrpSpPr/>
          <p:nvPr/>
        </p:nvGrpSpPr>
        <p:grpSpPr>
          <a:xfrm>
            <a:off x="0" y="1988840"/>
            <a:ext cx="9143999" cy="4752527"/>
            <a:chOff x="-1458732" y="4073964"/>
            <a:chExt cx="6410609" cy="2792346"/>
          </a:xfrm>
        </p:grpSpPr>
        <p:sp>
          <p:nvSpPr>
            <p:cNvPr id="314" name="Shape 314"/>
            <p:cNvSpPr/>
            <p:nvPr/>
          </p:nvSpPr>
          <p:spPr>
            <a:xfrm>
              <a:off x="-1239566" y="4203280"/>
              <a:ext cx="5972277" cy="247985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315" name="Shape 315"/>
            <p:cNvPicPr preferRelativeResize="0"/>
            <p:nvPr/>
          </p:nvPicPr>
          <p:blipFill rotWithShape="1">
            <a:blip r:embed="rId4">
              <a:alphaModFix/>
            </a:blip>
            <a:srcRect b="0" l="0" r="0" t="0"/>
            <a:stretch/>
          </p:blipFill>
          <p:spPr>
            <a:xfrm>
              <a:off x="-1458732" y="4073964"/>
              <a:ext cx="6410609" cy="2792346"/>
            </a:xfrm>
            <a:prstGeom prst="rect">
              <a:avLst/>
            </a:prstGeom>
            <a:noFill/>
            <a:ln>
              <a:noFill/>
            </a:ln>
          </p:spPr>
        </p:pic>
      </p:grpSp>
      <p:sp>
        <p:nvSpPr>
          <p:cNvPr id="316" name="Shape 316"/>
          <p:cNvSpPr/>
          <p:nvPr/>
        </p:nvSpPr>
        <p:spPr>
          <a:xfrm>
            <a:off x="467543" y="2592198"/>
            <a:ext cx="8064896"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قام واطسون (مؤسس المدرسة السلوكية) بإجراء تجربه على الطفل (ألبرت) حيث جاء بفأر أبيض إليه فصار يلعب معه حتى ألف ذلك وتعود عليه، وبعد فترة من الزمن وبينما كان الفأر يقترب من الطفل أحدث المجرب صوتاً مرتفعاً مفاجئاً وبعد تكرار هذا الاقتران مرات عدة أظهر (ألبرت) خوفاُ من الفأر الأبيض وحين رأى حيوانات أخرى لها فرو شبيه بفرو الفأر بدا عليه الخوف أيضاً.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pic>
        <p:nvPicPr>
          <p:cNvPr descr="99.gif" id="321" name="Shape 321"/>
          <p:cNvPicPr preferRelativeResize="0"/>
          <p:nvPr/>
        </p:nvPicPr>
        <p:blipFill rotWithShape="1">
          <a:blip r:embed="rId3">
            <a:alphaModFix/>
          </a:blip>
          <a:srcRect b="0" l="0" r="0" t="0"/>
          <a:stretch/>
        </p:blipFill>
        <p:spPr>
          <a:xfrm>
            <a:off x="5180405" y="260648"/>
            <a:ext cx="3963593" cy="1800199"/>
          </a:xfrm>
          <a:prstGeom prst="rect">
            <a:avLst/>
          </a:prstGeom>
          <a:noFill/>
          <a:ln>
            <a:noFill/>
          </a:ln>
          <a:effectLst>
            <a:outerShdw blurRad="190500" algn="ctr" dir="2700000" dist="228600">
              <a:srgbClr val="000000">
                <a:alpha val="29803"/>
              </a:srgbClr>
            </a:outerShdw>
          </a:effectLst>
        </p:spPr>
      </p:pic>
      <p:sp>
        <p:nvSpPr>
          <p:cNvPr id="322" name="Shape 322"/>
          <p:cNvSpPr/>
          <p:nvPr/>
        </p:nvSpPr>
        <p:spPr>
          <a:xfrm>
            <a:off x="6300192" y="404663"/>
            <a:ext cx="1420582"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CFCFF"/>
                </a:solidFill>
                <a:latin typeface="Calibri"/>
                <a:ea typeface="Calibri"/>
                <a:cs typeface="Calibri"/>
                <a:sym typeface="Calibri"/>
              </a:rPr>
              <a:t>إثراء</a:t>
            </a:r>
          </a:p>
        </p:txBody>
      </p:sp>
      <p:grpSp>
        <p:nvGrpSpPr>
          <p:cNvPr id="323" name="Shape 323"/>
          <p:cNvGrpSpPr/>
          <p:nvPr/>
        </p:nvGrpSpPr>
        <p:grpSpPr>
          <a:xfrm>
            <a:off x="0" y="1988840"/>
            <a:ext cx="9143999" cy="4752527"/>
            <a:chOff x="-1458732" y="4073964"/>
            <a:chExt cx="6410609" cy="2792346"/>
          </a:xfrm>
        </p:grpSpPr>
        <p:sp>
          <p:nvSpPr>
            <p:cNvPr id="324" name="Shape 324"/>
            <p:cNvSpPr/>
            <p:nvPr/>
          </p:nvSpPr>
          <p:spPr>
            <a:xfrm>
              <a:off x="-1239566" y="4203280"/>
              <a:ext cx="5972277" cy="247985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325" name="Shape 325"/>
            <p:cNvPicPr preferRelativeResize="0"/>
            <p:nvPr/>
          </p:nvPicPr>
          <p:blipFill rotWithShape="1">
            <a:blip r:embed="rId4">
              <a:alphaModFix/>
            </a:blip>
            <a:srcRect b="0" l="0" r="0" t="0"/>
            <a:stretch/>
          </p:blipFill>
          <p:spPr>
            <a:xfrm>
              <a:off x="-1458732" y="4073964"/>
              <a:ext cx="6410609" cy="2792346"/>
            </a:xfrm>
            <a:prstGeom prst="rect">
              <a:avLst/>
            </a:prstGeom>
            <a:noFill/>
            <a:ln>
              <a:noFill/>
            </a:ln>
          </p:spPr>
        </p:pic>
      </p:grpSp>
      <p:sp>
        <p:nvSpPr>
          <p:cNvPr id="326" name="Shape 326"/>
          <p:cNvSpPr/>
          <p:nvPr/>
        </p:nvSpPr>
        <p:spPr>
          <a:xfrm>
            <a:off x="755575" y="2564903"/>
            <a:ext cx="7776864"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كما قام واطسون بتجربة أخرى استطاع فيها أن يزيل الخوف لدى الطفل وذلك عن طريق تقديم الفأر الأبيض بمصاحبة مثير يستدعي السرور لدى الطفل إلى أن استطاع تدريجياً التخلص من هذا الخوف، هذه الدراسة قدمت دليلاً على أن الانفعال يمكن اكتسابه كما يمكن التخلص منه أو تعديله.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animEffect filter="fade" transition="in">
                                      <p:cBhvr>
                                        <p:cTn dur="500"/>
                                        <p:tgtEl>
                                          <p:spTgt spid="3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pic>
        <p:nvPicPr>
          <p:cNvPr descr="img_1355587401_329.png" id="331" name="Shape 331"/>
          <p:cNvPicPr preferRelativeResize="0"/>
          <p:nvPr/>
        </p:nvPicPr>
        <p:blipFill rotWithShape="1">
          <a:blip r:embed="rId3">
            <a:alphaModFix/>
          </a:blip>
          <a:srcRect b="0" l="0" r="0" t="0"/>
          <a:stretch/>
        </p:blipFill>
        <p:spPr>
          <a:xfrm>
            <a:off x="2051719" y="1628800"/>
            <a:ext cx="5525594" cy="3528391"/>
          </a:xfrm>
          <a:prstGeom prst="rect">
            <a:avLst/>
          </a:prstGeom>
          <a:noFill/>
          <a:ln>
            <a:noFill/>
          </a:ln>
        </p:spPr>
      </p:pic>
      <p:sp>
        <p:nvSpPr>
          <p:cNvPr id="332" name="Shape 332"/>
          <p:cNvSpPr/>
          <p:nvPr/>
        </p:nvSpPr>
        <p:spPr>
          <a:xfrm rot="-685628">
            <a:off x="2324064" y="2322040"/>
            <a:ext cx="4962131" cy="144654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CFCFF"/>
                </a:solidFill>
                <a:latin typeface="Calibri"/>
                <a:ea typeface="Calibri"/>
                <a:cs typeface="Calibri"/>
                <a:sym typeface="Calibri"/>
              </a:rPr>
              <a:t>نشاط 4-2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grpSp>
        <p:nvGrpSpPr>
          <p:cNvPr id="337" name="Shape 337"/>
          <p:cNvGrpSpPr/>
          <p:nvPr/>
        </p:nvGrpSpPr>
        <p:grpSpPr>
          <a:xfrm>
            <a:off x="107504" y="171400"/>
            <a:ext cx="8784976" cy="6857999"/>
            <a:chOff x="1236086" y="980728"/>
            <a:chExt cx="7170397" cy="4896543"/>
          </a:xfrm>
        </p:grpSpPr>
        <p:sp>
          <p:nvSpPr>
            <p:cNvPr id="338" name="Shape 338"/>
            <p:cNvSpPr/>
            <p:nvPr/>
          </p:nvSpPr>
          <p:spPr>
            <a:xfrm>
              <a:off x="1403648" y="1124744"/>
              <a:ext cx="6840760" cy="453650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1025600976.png" id="339" name="Shape 339"/>
            <p:cNvPicPr preferRelativeResize="0"/>
            <p:nvPr/>
          </p:nvPicPr>
          <p:blipFill rotWithShape="1">
            <a:blip r:embed="rId3">
              <a:alphaModFix/>
            </a:blip>
            <a:srcRect b="0" l="0" r="0" t="0"/>
            <a:stretch/>
          </p:blipFill>
          <p:spPr>
            <a:xfrm>
              <a:off x="1236086" y="980728"/>
              <a:ext cx="7170397" cy="4896543"/>
            </a:xfrm>
            <a:prstGeom prst="rect">
              <a:avLst/>
            </a:prstGeom>
            <a:noFill/>
            <a:ln>
              <a:noFill/>
            </a:ln>
          </p:spPr>
        </p:pic>
      </p:grpSp>
      <p:sp>
        <p:nvSpPr>
          <p:cNvPr id="340" name="Shape 340"/>
          <p:cNvSpPr txBox="1"/>
          <p:nvPr/>
        </p:nvSpPr>
        <p:spPr>
          <a:xfrm>
            <a:off x="1259632" y="692695"/>
            <a:ext cx="712918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تخيل نفسك إنسان بدون انفعال، ماذا تتوقع؟ هل هذا طبيعي؟ لماذا؟</a:t>
            </a:r>
          </a:p>
        </p:txBody>
      </p:sp>
      <p:sp>
        <p:nvSpPr>
          <p:cNvPr id="341" name="Shape 341"/>
          <p:cNvSpPr txBox="1"/>
          <p:nvPr/>
        </p:nvSpPr>
        <p:spPr>
          <a:xfrm>
            <a:off x="1331640" y="2348880"/>
            <a:ext cx="6912767"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أتوقع أني في هذه الحالة لا أتأثر بأي شئ</a:t>
            </a:r>
          </a:p>
          <a:p>
            <a:pPr indent="0" lvl="0" marL="0" marR="0" rtl="1" algn="r">
              <a:spcBef>
                <a:spcPts val="0"/>
              </a:spcBef>
              <a:buSzPct val="25000"/>
              <a:buNone/>
            </a:pPr>
            <a:r>
              <a:rPr b="1" i="0" lang="ar-EG" sz="3600" u="none" cap="none" strike="noStrike">
                <a:solidFill>
                  <a:srgbClr val="0000FF"/>
                </a:solidFill>
                <a:latin typeface="Calibri"/>
                <a:ea typeface="Calibri"/>
                <a:cs typeface="Calibri"/>
                <a:sym typeface="Calibri"/>
              </a:rPr>
              <a:t>هذا غير طبيعي؛</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لأن الانفعال حالة تحدث لدى الكائن الحي تصاحبها تغيرات فسيولوجية داخلية ومظاهر جسمية خارجية تعبر عن حالة الانفعال التي يعيشها الفرد في هذه اللحظة.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Effect filter="fade" transition="in">
                                      <p:cBhvr>
                                        <p:cTn dur="500"/>
                                        <p:tgtEl>
                                          <p:spTgt spid="3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Effect filter="fade" transition="in">
                                      <p:cBhvr>
                                        <p:cTn dur="500"/>
                                        <p:tgtEl>
                                          <p:spTgt spid="34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descr="Bulletpoint_Bullet_Listicon_Shape_Bulletfont_Glyph_Typography_Bullet_Point_Customshape_Wingding_Custom_Smooth_Square-512.png" id="105" name="Shape 105"/>
          <p:cNvPicPr preferRelativeResize="0"/>
          <p:nvPr/>
        </p:nvPicPr>
        <p:blipFill rotWithShape="1">
          <a:blip r:embed="rId3">
            <a:alphaModFix/>
          </a:blip>
          <a:srcRect b="0" l="0" r="0" t="0"/>
          <a:stretch/>
        </p:blipFill>
        <p:spPr>
          <a:xfrm>
            <a:off x="323528" y="2204865"/>
            <a:ext cx="8820472" cy="4392488"/>
          </a:xfrm>
          <a:prstGeom prst="rect">
            <a:avLst/>
          </a:prstGeom>
          <a:noFill/>
          <a:ln>
            <a:noFill/>
          </a:ln>
        </p:spPr>
      </p:pic>
      <p:sp>
        <p:nvSpPr>
          <p:cNvPr id="106" name="Shape 106"/>
          <p:cNvSpPr/>
          <p:nvPr/>
        </p:nvSpPr>
        <p:spPr>
          <a:xfrm>
            <a:off x="3889755" y="2924943"/>
            <a:ext cx="4181099" cy="708000"/>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تشرح تعريف الانفعال.</a:t>
            </a:r>
          </a:p>
        </p:txBody>
      </p:sp>
      <p:sp>
        <p:nvSpPr>
          <p:cNvPr id="107" name="Shape 107"/>
          <p:cNvSpPr/>
          <p:nvPr/>
        </p:nvSpPr>
        <p:spPr>
          <a:xfrm>
            <a:off x="3563887" y="5085183"/>
            <a:ext cx="4467890"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تتفهم خصائص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8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8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8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descr="Bulletpoint_Bullet_Listicon_Shape_Bulletfont_Glyph_Typography_Bullet_Point_Customshape_Wingding_Custom_Smooth_Square-512.png" id="112" name="Shape 112"/>
          <p:cNvPicPr preferRelativeResize="0"/>
          <p:nvPr/>
        </p:nvPicPr>
        <p:blipFill rotWithShape="1">
          <a:blip r:embed="rId3">
            <a:alphaModFix/>
          </a:blip>
          <a:srcRect b="0" l="0" r="0" t="0"/>
          <a:stretch/>
        </p:blipFill>
        <p:spPr>
          <a:xfrm>
            <a:off x="323528" y="2204865"/>
            <a:ext cx="8820472" cy="4392488"/>
          </a:xfrm>
          <a:prstGeom prst="rect">
            <a:avLst/>
          </a:prstGeom>
          <a:noFill/>
          <a:ln>
            <a:noFill/>
          </a:ln>
        </p:spPr>
      </p:pic>
      <p:sp>
        <p:nvSpPr>
          <p:cNvPr id="113" name="Shape 113"/>
          <p:cNvSpPr/>
          <p:nvPr/>
        </p:nvSpPr>
        <p:spPr>
          <a:xfrm>
            <a:off x="635854" y="2852935"/>
            <a:ext cx="7824578"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تميز بين أنواع الانفعالات الإيجابية والسلبية.</a:t>
            </a:r>
          </a:p>
        </p:txBody>
      </p:sp>
      <p:sp>
        <p:nvSpPr>
          <p:cNvPr id="114" name="Shape 114"/>
          <p:cNvSpPr/>
          <p:nvPr/>
        </p:nvSpPr>
        <p:spPr>
          <a:xfrm>
            <a:off x="827583" y="4777407"/>
            <a:ext cx="7416825" cy="132343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تستنتج الآثار المصاحبة للانفعالات السلبية (جسمياً، اجتماعياً)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8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8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8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descr="Bulletpoint_Bullet_Listicon_Shape_Bulletfont_Glyph_Typography_Bullet_Point_Customshape_Wingding_Custom_Smooth_Square-512.png" id="119" name="Shape 119"/>
          <p:cNvPicPr preferRelativeResize="0"/>
          <p:nvPr/>
        </p:nvPicPr>
        <p:blipFill rotWithShape="1">
          <a:blip r:embed="rId3">
            <a:alphaModFix/>
          </a:blip>
          <a:srcRect b="0" l="0" r="0" t="0"/>
          <a:stretch/>
        </p:blipFill>
        <p:spPr>
          <a:xfrm>
            <a:off x="323528" y="2204864"/>
            <a:ext cx="8820472" cy="2376263"/>
          </a:xfrm>
          <a:prstGeom prst="rect">
            <a:avLst/>
          </a:prstGeom>
          <a:noFill/>
          <a:ln>
            <a:noFill/>
          </a:ln>
        </p:spPr>
      </p:pic>
      <p:sp>
        <p:nvSpPr>
          <p:cNvPr id="120" name="Shape 120"/>
          <p:cNvSpPr/>
          <p:nvPr/>
        </p:nvSpPr>
        <p:spPr>
          <a:xfrm>
            <a:off x="2881642" y="2852935"/>
            <a:ext cx="5165197"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تقيم وسائل الضبط الانفعالي.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8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8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pic>
        <p:nvPicPr>
          <p:cNvPr descr="الغلغف.gif" id="125" name="Shape 125"/>
          <p:cNvPicPr preferRelativeResize="0"/>
          <p:nvPr/>
        </p:nvPicPr>
        <p:blipFill rotWithShape="1">
          <a:blip r:embed="rId3">
            <a:alphaModFix/>
          </a:blip>
          <a:srcRect b="0" l="0" r="0" t="0"/>
          <a:stretch/>
        </p:blipFill>
        <p:spPr>
          <a:xfrm>
            <a:off x="1403649" y="0"/>
            <a:ext cx="6408712" cy="2132855"/>
          </a:xfrm>
          <a:prstGeom prst="rect">
            <a:avLst/>
          </a:prstGeom>
          <a:noFill/>
          <a:ln>
            <a:noFill/>
          </a:ln>
        </p:spPr>
      </p:pic>
      <p:sp>
        <p:nvSpPr>
          <p:cNvPr id="126" name="Shape 126"/>
          <p:cNvSpPr/>
          <p:nvPr/>
        </p:nvSpPr>
        <p:spPr>
          <a:xfrm>
            <a:off x="2195735" y="404663"/>
            <a:ext cx="4730781"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Calibri"/>
                <a:ea typeface="Calibri"/>
                <a:cs typeface="Calibri"/>
                <a:sym typeface="Calibri"/>
              </a:rPr>
              <a:t>موضوعات الوحدة</a:t>
            </a:r>
          </a:p>
        </p:txBody>
      </p:sp>
      <p:pic>
        <p:nvPicPr>
          <p:cNvPr descr="g.gif" id="127" name="Shape 127"/>
          <p:cNvPicPr preferRelativeResize="0"/>
          <p:nvPr/>
        </p:nvPicPr>
        <p:blipFill rotWithShape="1">
          <a:blip r:embed="rId4">
            <a:alphaModFix/>
          </a:blip>
          <a:srcRect b="0" l="0" r="0" t="0"/>
          <a:stretch/>
        </p:blipFill>
        <p:spPr>
          <a:xfrm>
            <a:off x="539552" y="2492896"/>
            <a:ext cx="8280919" cy="1872207"/>
          </a:xfrm>
          <a:prstGeom prst="rect">
            <a:avLst/>
          </a:prstGeom>
          <a:noFill/>
          <a:ln>
            <a:noFill/>
          </a:ln>
        </p:spPr>
      </p:pic>
      <p:sp>
        <p:nvSpPr>
          <p:cNvPr id="128" name="Shape 128"/>
          <p:cNvSpPr/>
          <p:nvPr/>
        </p:nvSpPr>
        <p:spPr>
          <a:xfrm>
            <a:off x="3923928" y="2996951"/>
            <a:ext cx="392407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1- ماهية الانفعال.</a:t>
            </a:r>
          </a:p>
        </p:txBody>
      </p:sp>
      <p:pic>
        <p:nvPicPr>
          <p:cNvPr descr="g.gif" id="129" name="Shape 129"/>
          <p:cNvPicPr preferRelativeResize="0"/>
          <p:nvPr/>
        </p:nvPicPr>
        <p:blipFill rotWithShape="1">
          <a:blip r:embed="rId4">
            <a:alphaModFix/>
          </a:blip>
          <a:srcRect b="0" l="0" r="0" t="0"/>
          <a:stretch/>
        </p:blipFill>
        <p:spPr>
          <a:xfrm>
            <a:off x="611560" y="4509119"/>
            <a:ext cx="8280919" cy="1872207"/>
          </a:xfrm>
          <a:prstGeom prst="rect">
            <a:avLst/>
          </a:prstGeom>
          <a:noFill/>
          <a:ln>
            <a:noFill/>
          </a:ln>
        </p:spPr>
      </p:pic>
      <p:sp>
        <p:nvSpPr>
          <p:cNvPr id="130" name="Shape 130"/>
          <p:cNvSpPr/>
          <p:nvPr/>
        </p:nvSpPr>
        <p:spPr>
          <a:xfrm>
            <a:off x="3635896" y="5013176"/>
            <a:ext cx="4284116"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2- خصائص الانفعال.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6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6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6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6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pic>
        <p:nvPicPr>
          <p:cNvPr descr="الغلغف.gif" id="135" name="Shape 135"/>
          <p:cNvPicPr preferRelativeResize="0"/>
          <p:nvPr/>
        </p:nvPicPr>
        <p:blipFill rotWithShape="1">
          <a:blip r:embed="rId3">
            <a:alphaModFix/>
          </a:blip>
          <a:srcRect b="0" l="0" r="0" t="0"/>
          <a:stretch/>
        </p:blipFill>
        <p:spPr>
          <a:xfrm>
            <a:off x="1403649" y="0"/>
            <a:ext cx="6408712" cy="2132855"/>
          </a:xfrm>
          <a:prstGeom prst="rect">
            <a:avLst/>
          </a:prstGeom>
          <a:noFill/>
          <a:ln>
            <a:noFill/>
          </a:ln>
        </p:spPr>
      </p:pic>
      <p:sp>
        <p:nvSpPr>
          <p:cNvPr id="136" name="Shape 136"/>
          <p:cNvSpPr/>
          <p:nvPr/>
        </p:nvSpPr>
        <p:spPr>
          <a:xfrm>
            <a:off x="2195735" y="404663"/>
            <a:ext cx="4730781"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Calibri"/>
                <a:ea typeface="Calibri"/>
                <a:cs typeface="Calibri"/>
                <a:sym typeface="Calibri"/>
              </a:rPr>
              <a:t>موضوعات الوحدة</a:t>
            </a:r>
          </a:p>
        </p:txBody>
      </p:sp>
      <p:pic>
        <p:nvPicPr>
          <p:cNvPr descr="g.gif" id="137" name="Shape 137"/>
          <p:cNvPicPr preferRelativeResize="0"/>
          <p:nvPr/>
        </p:nvPicPr>
        <p:blipFill rotWithShape="1">
          <a:blip r:embed="rId4">
            <a:alphaModFix/>
          </a:blip>
          <a:srcRect b="0" l="0" r="0" t="0"/>
          <a:stretch/>
        </p:blipFill>
        <p:spPr>
          <a:xfrm>
            <a:off x="539552" y="2492896"/>
            <a:ext cx="8280919" cy="1872207"/>
          </a:xfrm>
          <a:prstGeom prst="rect">
            <a:avLst/>
          </a:prstGeom>
          <a:noFill/>
          <a:ln>
            <a:noFill/>
          </a:ln>
        </p:spPr>
      </p:pic>
      <p:sp>
        <p:nvSpPr>
          <p:cNvPr id="138" name="Shape 138"/>
          <p:cNvSpPr/>
          <p:nvPr/>
        </p:nvSpPr>
        <p:spPr>
          <a:xfrm>
            <a:off x="1259632" y="2825641"/>
            <a:ext cx="6588372"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3- تصنيفات الانفعالات الإيجابية والسلبية.</a:t>
            </a:r>
          </a:p>
        </p:txBody>
      </p:sp>
      <p:pic>
        <p:nvPicPr>
          <p:cNvPr descr="g.gif" id="139" name="Shape 139"/>
          <p:cNvPicPr preferRelativeResize="0"/>
          <p:nvPr/>
        </p:nvPicPr>
        <p:blipFill rotWithShape="1">
          <a:blip r:embed="rId4">
            <a:alphaModFix/>
          </a:blip>
          <a:srcRect b="0" l="0" r="0" t="0"/>
          <a:stretch/>
        </p:blipFill>
        <p:spPr>
          <a:xfrm>
            <a:off x="611560" y="4509119"/>
            <a:ext cx="8280919" cy="1872207"/>
          </a:xfrm>
          <a:prstGeom prst="rect">
            <a:avLst/>
          </a:prstGeom>
          <a:noFill/>
          <a:ln>
            <a:noFill/>
          </a:ln>
        </p:spPr>
      </p:pic>
      <p:sp>
        <p:nvSpPr>
          <p:cNvPr id="140" name="Shape 140"/>
          <p:cNvSpPr/>
          <p:nvPr/>
        </p:nvSpPr>
        <p:spPr>
          <a:xfrm>
            <a:off x="1475655" y="4769857"/>
            <a:ext cx="6444356"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4- الآثار المصاحبة للانفعالات السلبية (جسمياً، اجتماعياً).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6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6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6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6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descr="الغلغف.gif" id="145" name="Shape 145"/>
          <p:cNvPicPr preferRelativeResize="0"/>
          <p:nvPr/>
        </p:nvPicPr>
        <p:blipFill rotWithShape="1">
          <a:blip r:embed="rId3">
            <a:alphaModFix/>
          </a:blip>
          <a:srcRect b="0" l="0" r="0" t="0"/>
          <a:stretch/>
        </p:blipFill>
        <p:spPr>
          <a:xfrm>
            <a:off x="1403649" y="0"/>
            <a:ext cx="6408712" cy="2132855"/>
          </a:xfrm>
          <a:prstGeom prst="rect">
            <a:avLst/>
          </a:prstGeom>
          <a:noFill/>
          <a:ln>
            <a:noFill/>
          </a:ln>
        </p:spPr>
      </p:pic>
      <p:sp>
        <p:nvSpPr>
          <p:cNvPr id="146" name="Shape 146"/>
          <p:cNvSpPr/>
          <p:nvPr/>
        </p:nvSpPr>
        <p:spPr>
          <a:xfrm>
            <a:off x="2195735" y="404663"/>
            <a:ext cx="4730781"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Calibri"/>
                <a:ea typeface="Calibri"/>
                <a:cs typeface="Calibri"/>
                <a:sym typeface="Calibri"/>
              </a:rPr>
              <a:t>موضوعات الوحدة</a:t>
            </a:r>
          </a:p>
        </p:txBody>
      </p:sp>
      <p:pic>
        <p:nvPicPr>
          <p:cNvPr descr="g.gif" id="147" name="Shape 147"/>
          <p:cNvPicPr preferRelativeResize="0"/>
          <p:nvPr/>
        </p:nvPicPr>
        <p:blipFill rotWithShape="1">
          <a:blip r:embed="rId4">
            <a:alphaModFix/>
          </a:blip>
          <a:srcRect b="0" l="0" r="0" t="0"/>
          <a:stretch/>
        </p:blipFill>
        <p:spPr>
          <a:xfrm>
            <a:off x="539552" y="2492896"/>
            <a:ext cx="8280919" cy="1872207"/>
          </a:xfrm>
          <a:prstGeom prst="rect">
            <a:avLst/>
          </a:prstGeom>
          <a:noFill/>
          <a:ln>
            <a:noFill/>
          </a:ln>
        </p:spPr>
      </p:pic>
      <p:sp>
        <p:nvSpPr>
          <p:cNvPr id="148" name="Shape 148"/>
          <p:cNvSpPr/>
          <p:nvPr/>
        </p:nvSpPr>
        <p:spPr>
          <a:xfrm>
            <a:off x="1259632" y="2924943"/>
            <a:ext cx="6588372"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5- وسائل الضبط الانفعالي.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6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6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