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17"/>
  </p:notesMasterIdLst>
  <p:sldIdLst>
    <p:sldId id="256" r:id="rId2"/>
    <p:sldId id="257" r:id="rId3"/>
    <p:sldId id="278" r:id="rId4"/>
    <p:sldId id="283" r:id="rId5"/>
    <p:sldId id="280" r:id="rId6"/>
    <p:sldId id="258" r:id="rId7"/>
    <p:sldId id="279" r:id="rId8"/>
    <p:sldId id="259" r:id="rId9"/>
    <p:sldId id="260" r:id="rId10"/>
    <p:sldId id="281" r:id="rId11"/>
    <p:sldId id="261" r:id="rId12"/>
    <p:sldId id="262" r:id="rId13"/>
    <p:sldId id="28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A9415-5A51-44C3-BEF0-FBEE268F5754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08585-87AE-43B3-9794-B1195221EC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1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08585-87AE-43B3-9794-B1195221ECE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5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51" y="73578"/>
            <a:ext cx="1465403" cy="365125"/>
          </a:xfrm>
        </p:spPr>
        <p:txBody>
          <a:bodyPr/>
          <a:lstStyle>
            <a:lvl1pPr>
              <a:defRPr sz="1600">
                <a:solidFill>
                  <a:schemeClr val="accent6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800" y="423333"/>
            <a:ext cx="4889501" cy="5638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7" t="-1408" r="-5634" b="1408"/>
          <a:stretch/>
        </p:blipFill>
        <p:spPr>
          <a:xfrm>
            <a:off x="7623958" y="73578"/>
            <a:ext cx="1520042" cy="2041097"/>
          </a:xfrm>
          <a:prstGeom prst="ellipse">
            <a:avLst/>
          </a:prstGeom>
          <a:effectLst>
            <a:glow rad="165100">
              <a:schemeClr val="bg2">
                <a:alpha val="5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914502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E62766-3EBC-8D4C-A356-F51E215DA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921AE9-583A-0445-89E8-5B34C3F90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A7E0526-F8A0-C44A-BCA6-E00D97FF4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5615A4-4998-8548-97C1-CB86FBFB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0897CD-6AFF-3D43-83C5-A560BCBD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2F7CCED-A99F-094F-AEE8-E62CE8351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5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9A6CE9-D68A-5547-8CC0-B719C9DE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964E1C8-DD87-4D4E-95FB-FB89D4EB8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372EA56-DD6B-D84D-8CB6-1C273F815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5817457-DF46-C643-913F-DC5B56D0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225A7DC-7CD4-DB43-B366-2A85E00CD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6355CC8-97B0-A847-8FEA-B9305BADA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48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B01158-AED3-BB41-8345-BDBEB76E2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43B90F2-D6CB-EB43-A2BE-C740AB834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0985C7-9159-984E-A753-7714A513F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BBEC14-7679-8C43-9C9C-EEC078FC1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2FB036-F901-284C-9225-DD7167CB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44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903031-CAB1-B54C-9E4B-3D77259F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B619E37-AF23-0C47-BFAC-0DE4CF0F2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45C8DF-19E0-B643-B1C8-248792875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2F4A94-A44E-7B4C-958E-61C40B36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BA7656-48D1-784D-9A9E-E52096A6D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lnSpc>
                <a:spcPct val="200000"/>
              </a:lnSpc>
              <a:defRPr/>
            </a:lvl1pPr>
            <a:lvl2pPr algn="r" rtl="1">
              <a:lnSpc>
                <a:spcPct val="200000"/>
              </a:lnSpc>
              <a:defRPr/>
            </a:lvl2pPr>
            <a:lvl3pPr algn="r" rtl="1">
              <a:lnSpc>
                <a:spcPct val="200000"/>
              </a:lnSpc>
              <a:defRPr/>
            </a:lvl3pPr>
            <a:lvl4pPr algn="r" rtl="1">
              <a:lnSpc>
                <a:spcPct val="200000"/>
              </a:lnSpc>
              <a:defRPr/>
            </a:lvl4pPr>
            <a:lvl5pPr algn="r" rtl="1">
              <a:lnSpc>
                <a:spcPct val="20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accent6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175" y="365125"/>
            <a:ext cx="4889501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427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6802F-715D-5F43-AF98-5B6295B40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388AAC5-E93C-F14E-B12A-2874F30B5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35FBB5-FD12-3B41-A151-F1FBB1BF0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EE3381-50FC-6942-BAC0-18EC6601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41E5CE-6EDC-E944-8757-B3105FA1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4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C99974-CAD8-B542-B340-49C8879E4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884868-BFBE-3B4A-B02E-CBCE63068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A7C2F4-6716-7240-BBFC-347421E59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FF0072-B977-B946-8AB3-A60BBDF5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F830B3-8C5D-1949-B683-5664B07BA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5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E19017-A956-F241-8B61-E56980010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6924D3-3225-EA46-92F4-49364030E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DB8F5D-71C7-7944-9B64-50895FC1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86D9CD-2F38-C44D-8751-CA080699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45F0C9-CCDF-5945-BAE1-83DF487C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1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AEAE35-0ACF-4E4B-ABB5-9464230F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056C81-C4D8-9C42-8016-CE16F2A345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66064AA-CD97-4E4D-AFA2-1E585675D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BCDF3CB-BC5A-214C-968F-F5D713CE9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9507420-015B-224C-B31B-5B6BE5202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4ACC29D-2F26-4E49-81A3-8B93A4A6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7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194195-6DF1-6146-BB65-C6069E408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D9B3638-57A0-5841-BF43-15DBAF360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A3DE88-4BA8-8844-A1D0-CEA5B69C5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236B1C7-381D-0547-8724-948403882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C59366D-D970-C24C-816D-42383DB7F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95FAE78-9BD4-C942-A448-6F0FECD0E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5BC6E7-9A69-7149-A897-EE03FB6D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7D8C6E0-2945-A249-915B-2FD232B0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E2BE0A-6D12-FB43-8E88-D25DABB7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B8154A1-AA1F-D04F-8619-F08FBA09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E939DD4-BFBE-E54A-97F4-ADBC02B8B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D57AFA-A3CA-774B-B8B0-9E669BB97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9660191-B304-0D4B-A51E-3448CD89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5D8D72F-6552-6846-B316-2426BA99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2F6D338-7835-4E44-830D-74FD857E9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9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D917D78-664E-3F48-B8BB-D9572F24C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2C908D-93CA-4C40-A36C-7D1D8B2C8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3A21BB-DE06-564A-B9F0-C8BBB1524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CB1027-854A-8F4A-BEE1-D4966CA160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EE4818-9ACE-9D48-BB2D-BB7F80CDD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4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33400"/>
            <a:ext cx="7772400" cy="1450975"/>
          </a:xfrm>
        </p:spPr>
        <p:txBody>
          <a:bodyPr>
            <a:normAutofit fontScale="90000"/>
          </a:bodyPr>
          <a:lstStyle/>
          <a:p>
            <a:r>
              <a:rPr lang="ar-SA" sz="4400" b="1" u="sng" dirty="0" smtClean="0">
                <a:solidFill>
                  <a:srgbClr val="FF0000"/>
                </a:solidFill>
              </a:rPr>
              <a:t>نظريات القيادة </a:t>
            </a:r>
            <a:r>
              <a:rPr lang="ar-SA" dirty="0" smtClean="0"/>
              <a:t/>
            </a:r>
            <a:br>
              <a:rPr lang="ar-SA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09800"/>
            <a:ext cx="8686800" cy="3962400"/>
          </a:xfrm>
        </p:spPr>
        <p:txBody>
          <a:bodyPr>
            <a:noAutofit/>
          </a:bodyPr>
          <a:lstStyle/>
          <a:p>
            <a:pPr algn="r" rtl="1"/>
            <a:r>
              <a:rPr lang="ar-SA" sz="2800" b="1" dirty="0" smtClean="0">
                <a:solidFill>
                  <a:srgbClr val="FF0000"/>
                </a:solidFill>
                <a:cs typeface="+mj-cs"/>
              </a:rPr>
              <a:t>نظريات القيادة الادارية التقليدية :</a:t>
            </a:r>
          </a:p>
          <a:p>
            <a:pPr algn="r" rtl="1"/>
            <a:r>
              <a:rPr lang="ar-SA" sz="2800" dirty="0" smtClean="0">
                <a:cs typeface="+mj-cs"/>
              </a:rPr>
              <a:t>انحصر الفكر التقليدى فى نظريات القيادة حول ثلاثة مداخل رئيسية :</a:t>
            </a:r>
          </a:p>
          <a:p>
            <a:pPr lvl="5" algn="r"/>
            <a:r>
              <a:rPr lang="ar-SA" sz="2800" dirty="0">
                <a:cs typeface="+mj-cs"/>
              </a:rPr>
              <a:t>أ</a:t>
            </a:r>
            <a:r>
              <a:rPr lang="ar-SA" sz="2800" dirty="0" smtClean="0">
                <a:cs typeface="+mj-cs"/>
              </a:rPr>
              <a:t>- نظرية السمات </a:t>
            </a:r>
          </a:p>
          <a:p>
            <a:pPr lvl="5" algn="r"/>
            <a:r>
              <a:rPr lang="ar-SA" sz="2800" dirty="0" smtClean="0">
                <a:cs typeface="+mj-cs"/>
              </a:rPr>
              <a:t>ب- نظرية الموقف </a:t>
            </a:r>
          </a:p>
          <a:p>
            <a:pPr lvl="5" algn="r"/>
            <a:r>
              <a:rPr lang="ar-SA" sz="2800" dirty="0" smtClean="0">
                <a:cs typeface="+mj-cs"/>
              </a:rPr>
              <a:t>ج- النظرية التفاعلية </a:t>
            </a:r>
          </a:p>
          <a:p>
            <a:pPr algn="r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29550" cy="5186363"/>
          </a:xfrm>
        </p:spPr>
        <p:txBody>
          <a:bodyPr/>
          <a:lstStyle/>
          <a:p>
            <a:pPr lvl="0"/>
            <a:r>
              <a:rPr lang="ar-SA" dirty="0">
                <a:solidFill>
                  <a:prstClr val="black"/>
                </a:solidFill>
                <a:cs typeface="+mj-cs"/>
              </a:rPr>
              <a:t>- انها لم تنكر نظرية السمات تماما و انما وضعت الموقف فى المقام الاول كأهم عامل مؤثر على القيادة الناجحة </a:t>
            </a:r>
          </a:p>
          <a:p>
            <a:pPr lvl="0"/>
            <a:r>
              <a:rPr lang="ar-SA" dirty="0">
                <a:solidFill>
                  <a:prstClr val="black"/>
                </a:solidFill>
                <a:cs typeface="+mj-cs"/>
              </a:rPr>
              <a:t>- لقد حددت هذة النظرية عدد من الانماط القيادية التى يلجا اليها القائد بعدما يتعرف على الموقف و يحدد ابعاده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82584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657"/>
            <a:ext cx="7773338" cy="1110343"/>
          </a:xfrm>
        </p:spPr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عيوب نظرية الموقف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82000" cy="5334000"/>
          </a:xfrm>
        </p:spPr>
        <p:txBody>
          <a:bodyPr>
            <a:noAutofit/>
          </a:bodyPr>
          <a:lstStyle/>
          <a:p>
            <a:pPr algn="r" rtl="1"/>
            <a:r>
              <a:rPr lang="ar-SA" sz="2400" dirty="0" smtClean="0"/>
              <a:t>- ان هذة النظرية تتطلب توفر قادة حازمين يتسمون بخصائص شخصية معينة يعتمد عليها لمواجهة المواقف المختلفة </a:t>
            </a:r>
          </a:p>
          <a:p>
            <a:pPr algn="r" rtl="1"/>
            <a:r>
              <a:rPr lang="ar-SA" sz="2400" dirty="0" smtClean="0"/>
              <a:t>- ليس هناك اتفاق تام بين الباحثين في هذة النظرية حول عناصر الموقف و مدى ملائمتها لنمط القيادة المتبع </a:t>
            </a:r>
          </a:p>
          <a:p>
            <a:pPr algn="r" rtl="1"/>
            <a:r>
              <a:rPr lang="ar-SA" sz="2400" dirty="0" smtClean="0"/>
              <a:t>- ليس هناك اتفاق بين منظري هذه النظرية حول انماط القيادة المتبعة فى المواقف المختلفة </a:t>
            </a:r>
          </a:p>
          <a:p>
            <a:pPr algn="r" rtl="1"/>
            <a:r>
              <a:rPr lang="ar-SA" sz="2400" dirty="0" smtClean="0"/>
              <a:t>- هذة النظرية افترضت ان الموقف هو الذى يؤدي الى  خروج القائد المناسب, بينما يرى اخرون بان القائد هو الذي يصنع المواقف و ليس العكس  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9322"/>
            <a:ext cx="7773338" cy="1596177"/>
          </a:xfrm>
        </p:spPr>
        <p:txBody>
          <a:bodyPr>
            <a:norm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ج- النظرية التفاعلية </a:t>
            </a:r>
            <a:r>
              <a:rPr lang="ar-SA" dirty="0" smtClean="0"/>
              <a:t/>
            </a:r>
            <a:br>
              <a:rPr lang="ar-S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674" y="1219200"/>
            <a:ext cx="8190264" cy="4719507"/>
          </a:xfrm>
        </p:spPr>
        <p:txBody>
          <a:bodyPr>
            <a:noAutofit/>
          </a:bodyPr>
          <a:lstStyle/>
          <a:p>
            <a:pPr algn="r" rtl="1"/>
            <a:r>
              <a:rPr lang="ar-SA" dirty="0" smtClean="0"/>
              <a:t>جاءت النظرية التفاعلية لتكون فى </a:t>
            </a:r>
            <a:r>
              <a:rPr lang="ar-SA" u="sng" dirty="0" smtClean="0"/>
              <a:t>موقع وسط </a:t>
            </a:r>
            <a:r>
              <a:rPr lang="ar-SA" dirty="0" smtClean="0"/>
              <a:t>بين الاراء المتطرفة لل</a:t>
            </a:r>
            <a:r>
              <a:rPr lang="ar-SA" u="sng" dirty="0" smtClean="0"/>
              <a:t>نظرتين </a:t>
            </a:r>
            <a:r>
              <a:rPr lang="ar-SA" dirty="0" smtClean="0"/>
              <a:t>و ترى النظرية التفاعلية ان </a:t>
            </a:r>
            <a:r>
              <a:rPr lang="ar-SA" u="sng" dirty="0" smtClean="0"/>
              <a:t>القيادة الناجحة</a:t>
            </a:r>
            <a:r>
              <a:rPr lang="ar-SA" dirty="0" smtClean="0"/>
              <a:t> تنبع من </a:t>
            </a:r>
            <a:r>
              <a:rPr lang="ar-SA" u="sng" dirty="0" smtClean="0"/>
              <a:t>التفاعل الكلي </a:t>
            </a:r>
            <a:r>
              <a:rPr lang="ar-SA" dirty="0" smtClean="0"/>
              <a:t>بين عناصر العملية القيادية المتمثلة فى </a:t>
            </a:r>
            <a:r>
              <a:rPr lang="ar-SA" u="sng" dirty="0" smtClean="0"/>
              <a:t>شخصية القائد و اتجاهات و حاجات الاتباع و عناصر الموقف</a:t>
            </a:r>
            <a:r>
              <a:rPr lang="ar-SA" dirty="0" smtClean="0"/>
              <a:t> و بالتالى فان القيادة الادارية تتولد عن التفاعل المستمر بين هذه العوامل الثلاثة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29550" cy="5567363"/>
          </a:xfrm>
        </p:spPr>
        <p:txBody>
          <a:bodyPr/>
          <a:lstStyle/>
          <a:p>
            <a:pPr lvl="0"/>
            <a:r>
              <a:rPr lang="ar-SA" sz="2400" dirty="0">
                <a:solidFill>
                  <a:prstClr val="black"/>
                </a:solidFill>
              </a:rPr>
              <a:t>و بالتالي فان هذه النظرية تفسر القيادة من خلال تحليل عملية ا</a:t>
            </a:r>
            <a:r>
              <a:rPr lang="ar-SA" sz="2400" u="sng" dirty="0">
                <a:solidFill>
                  <a:prstClr val="black"/>
                </a:solidFill>
              </a:rPr>
              <a:t>لتفاعل</a:t>
            </a:r>
            <a:r>
              <a:rPr lang="ar-SA" sz="2400" dirty="0">
                <a:solidFill>
                  <a:prstClr val="black"/>
                </a:solidFill>
              </a:rPr>
              <a:t> القائم بين </a:t>
            </a:r>
            <a:r>
              <a:rPr lang="ar-SA" sz="2400" u="sng" dirty="0">
                <a:solidFill>
                  <a:prstClr val="black"/>
                </a:solidFill>
              </a:rPr>
              <a:t>المحاور الثلاثة</a:t>
            </a:r>
            <a:r>
              <a:rPr lang="ar-SA" sz="2400" dirty="0">
                <a:solidFill>
                  <a:prstClr val="black"/>
                </a:solidFill>
              </a:rPr>
              <a:t> للعملية القيادية :</a:t>
            </a:r>
          </a:p>
          <a:p>
            <a:pPr lvl="1"/>
            <a:r>
              <a:rPr lang="ar-SA" dirty="0">
                <a:solidFill>
                  <a:prstClr val="black"/>
                </a:solidFill>
              </a:rPr>
              <a:t> </a:t>
            </a:r>
            <a:r>
              <a:rPr lang="ar-SA" sz="2000" u="sng" dirty="0">
                <a:solidFill>
                  <a:prstClr val="black"/>
                </a:solidFill>
              </a:rPr>
              <a:t>القائد </a:t>
            </a:r>
          </a:p>
          <a:p>
            <a:pPr lvl="1"/>
            <a:r>
              <a:rPr lang="ar-SA" sz="2000" u="sng" dirty="0" smtClean="0">
                <a:solidFill>
                  <a:prstClr val="black"/>
                </a:solidFill>
              </a:rPr>
              <a:t> </a:t>
            </a:r>
            <a:r>
              <a:rPr lang="ar-SA" sz="2000" u="sng" dirty="0">
                <a:solidFill>
                  <a:prstClr val="black"/>
                </a:solidFill>
              </a:rPr>
              <a:t>والمرؤوسين</a:t>
            </a:r>
          </a:p>
          <a:p>
            <a:pPr lvl="1"/>
            <a:r>
              <a:rPr lang="ar-SA" sz="2000" u="sng" dirty="0">
                <a:solidFill>
                  <a:prstClr val="black"/>
                </a:solidFill>
              </a:rPr>
              <a:t>الموقف </a:t>
            </a:r>
          </a:p>
          <a:p>
            <a:pPr marL="0" lvl="0" indent="0">
              <a:buNone/>
            </a:pPr>
            <a:r>
              <a:rPr lang="ar-SA" sz="2200" dirty="0">
                <a:solidFill>
                  <a:prstClr val="black"/>
                </a:solidFill>
              </a:rPr>
              <a:t>و ان </a:t>
            </a:r>
            <a:r>
              <a:rPr lang="ar-SA" sz="2600" dirty="0">
                <a:solidFill>
                  <a:prstClr val="black"/>
                </a:solidFill>
              </a:rPr>
              <a:t>هذا التفاعل يمكن ان يحقق لنا بيئة قيادية ناجحة </a:t>
            </a:r>
            <a:endParaRPr lang="en-US" sz="2600" dirty="0">
              <a:solidFill>
                <a:prstClr val="black"/>
              </a:solidFill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6566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37"/>
            <a:ext cx="7773338" cy="1596177"/>
          </a:xfrm>
        </p:spPr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مزايا النظرية التفاعلية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4033707"/>
          </a:xfrm>
        </p:spPr>
        <p:txBody>
          <a:bodyPr>
            <a:noAutofit/>
          </a:bodyPr>
          <a:lstStyle/>
          <a:p>
            <a:pPr algn="r" rtl="1"/>
            <a:r>
              <a:rPr lang="ar-SA" sz="3200" dirty="0" smtClean="0"/>
              <a:t>- </a:t>
            </a:r>
            <a:r>
              <a:rPr lang="ar-SA" dirty="0" smtClean="0">
                <a:cs typeface="+mj-cs"/>
              </a:rPr>
              <a:t>انها نظرية توفيقية معتدلة ، فهي </a:t>
            </a:r>
            <a:r>
              <a:rPr lang="ar-SA" u="sng" dirty="0" smtClean="0">
                <a:cs typeface="+mj-cs"/>
              </a:rPr>
              <a:t>لم تنكر نظرية السمات او نظرية الموقف و انما حاولت التوفيق بينهما </a:t>
            </a:r>
          </a:p>
          <a:p>
            <a:pPr algn="r" rtl="1"/>
            <a:r>
              <a:rPr lang="ar-SA" dirty="0" smtClean="0">
                <a:cs typeface="+mj-cs"/>
              </a:rPr>
              <a:t>- نوهت هذة النظرية الى </a:t>
            </a:r>
            <a:r>
              <a:rPr lang="ar-SA" u="sng" dirty="0" smtClean="0">
                <a:cs typeface="+mj-cs"/>
              </a:rPr>
              <a:t>دور البيئة الاجتماعية </a:t>
            </a:r>
            <a:r>
              <a:rPr lang="ar-SA" dirty="0" smtClean="0">
                <a:cs typeface="+mj-cs"/>
              </a:rPr>
              <a:t>داخل التنظيم الادارى </a:t>
            </a:r>
          </a:p>
          <a:p>
            <a:pPr algn="r" rtl="1"/>
            <a:r>
              <a:rPr lang="ar-SA" dirty="0" smtClean="0">
                <a:cs typeface="+mj-cs"/>
              </a:rPr>
              <a:t>- ركزت هذة النظرية على </a:t>
            </a:r>
            <a:r>
              <a:rPr lang="ar-SA" u="sng" dirty="0" smtClean="0">
                <a:cs typeface="+mj-cs"/>
              </a:rPr>
              <a:t>قدرة القائد على تمثيل اهداف مرؤوسيه و اشباع حاجاتهم</a:t>
            </a:r>
            <a:r>
              <a:rPr lang="ar-SA" dirty="0" smtClean="0">
                <a:cs typeface="+mj-cs"/>
              </a:rPr>
              <a:t> و بالمقابل </a:t>
            </a:r>
            <a:r>
              <a:rPr lang="ar-SA" u="sng" dirty="0" smtClean="0">
                <a:cs typeface="+mj-cs"/>
              </a:rPr>
              <a:t>ادراك المرؤوسين</a:t>
            </a:r>
            <a:r>
              <a:rPr lang="ar-SA" dirty="0" smtClean="0">
                <a:cs typeface="+mj-cs"/>
              </a:rPr>
              <a:t> بان ذلك </a:t>
            </a:r>
            <a:r>
              <a:rPr lang="ar-SA" u="sng" dirty="0" smtClean="0">
                <a:cs typeface="+mj-cs"/>
              </a:rPr>
              <a:t>القائد هو الانسب لهم </a:t>
            </a:r>
            <a:endParaRPr lang="en-US" u="sng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b="1" dirty="0" smtClean="0">
                <a:solidFill>
                  <a:srgbClr val="FF0000"/>
                </a:solidFill>
              </a:rPr>
              <a:t>عيوب النظرية التفاعلية 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7093"/>
            <a:ext cx="8229600" cy="3881307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ar-SA" sz="4000" dirty="0" smtClean="0"/>
              <a:t>- </a:t>
            </a:r>
            <a:r>
              <a:rPr lang="ar-SA" sz="3600" dirty="0" smtClean="0">
                <a:cs typeface="+mj-cs"/>
              </a:rPr>
              <a:t>انها افترضت ان سلوك المرؤوسين يكون مؤيدا للقيادة بشكل مطلق </a:t>
            </a:r>
          </a:p>
          <a:p>
            <a:pPr algn="r" rtl="1"/>
            <a:r>
              <a:rPr lang="ar-SA" sz="3600" dirty="0" smtClean="0">
                <a:cs typeface="+mj-cs"/>
              </a:rPr>
              <a:t>- انها اهملت ردود فعل القادة الاداريين نتيجة لسلوكيات العاملين غير المتوقعة و دوافعهم </a:t>
            </a:r>
            <a:endParaRPr lang="en-US" sz="3600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7250" y="304800"/>
            <a:ext cx="7243350" cy="1066800"/>
          </a:xfrm>
        </p:spPr>
        <p:txBody>
          <a:bodyPr>
            <a:norm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ا- نظرية السمات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610600" cy="6172200"/>
          </a:xfrm>
        </p:spPr>
        <p:txBody>
          <a:bodyPr>
            <a:noAutofit/>
          </a:bodyPr>
          <a:lstStyle/>
          <a:p>
            <a:pPr algn="just" rtl="1"/>
            <a:r>
              <a:rPr lang="ar-SA" dirty="0" smtClean="0">
                <a:cs typeface="+mj-cs"/>
              </a:rPr>
              <a:t>تسمى هذة النظرية ايضا بنظرية الرجل العظيم ، لأنها تقوم على مفهوم ان القائد رجل عظيم منحه الله عددا من الصفات او الخصائص التى لا تتوفر الا فى الرجال العظماء الذين ورثوها عن ابائهم و اجدادهم و يمكن تصنيف هذة السمات فى ثلاث مجموعات :</a:t>
            </a:r>
          </a:p>
          <a:p>
            <a:pPr marL="457200" lvl="1" indent="0" algn="just">
              <a:buNone/>
            </a:pPr>
            <a:r>
              <a:rPr lang="ar-SA" sz="2800" dirty="0" smtClean="0">
                <a:cs typeface="+mj-cs"/>
              </a:rPr>
              <a:t>أ- الخصائص الذاتية والحالة المزاجية المتزنة </a:t>
            </a:r>
          </a:p>
          <a:p>
            <a:pPr marL="457200" lvl="1" indent="0" algn="just">
              <a:buNone/>
            </a:pPr>
            <a:r>
              <a:rPr lang="ar-SA" sz="2800" dirty="0" smtClean="0">
                <a:cs typeface="+mj-cs"/>
              </a:rPr>
              <a:t>ب- القدرات العقلية و الابداعية </a:t>
            </a:r>
          </a:p>
          <a:p>
            <a:pPr marL="457200" lvl="1" indent="0" algn="just">
              <a:buNone/>
            </a:pPr>
            <a:r>
              <a:rPr lang="ar-SA" sz="2800" dirty="0" smtClean="0">
                <a:cs typeface="+mj-cs"/>
              </a:rPr>
              <a:t>ج- المهارات الاجتماعية</a:t>
            </a:r>
          </a:p>
          <a:p>
            <a:pPr algn="just" rtl="1">
              <a:buNone/>
            </a:pPr>
            <a:endParaRPr lang="ar-SA" dirty="0" smtClean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304800"/>
            <a:ext cx="8686800" cy="6248399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ar-SA" sz="3200" b="1" dirty="0">
                <a:solidFill>
                  <a:srgbClr val="FF0000"/>
                </a:solidFill>
              </a:rPr>
              <a:t>أ- </a:t>
            </a:r>
            <a:r>
              <a:rPr lang="ar-SA" sz="5100" b="1" dirty="0">
                <a:solidFill>
                  <a:srgbClr val="FF0000"/>
                </a:solidFill>
              </a:rPr>
              <a:t>الخصائص الذاتية والحالة المزاجية المتزنة ومنها :</a:t>
            </a:r>
          </a:p>
          <a:p>
            <a:pPr lvl="1" algn="just"/>
            <a:r>
              <a:rPr lang="ar-SA" sz="5100" dirty="0"/>
              <a:t>الصفات الذاتية و الجسمية و تمثل تلك الصفات </a:t>
            </a:r>
            <a:r>
              <a:rPr lang="ar-SA" sz="5100" dirty="0" smtClean="0"/>
              <a:t>التي </a:t>
            </a:r>
            <a:r>
              <a:rPr lang="ar-SA" sz="5100" dirty="0"/>
              <a:t>ورثها الانسان من خصائص لصيقة </a:t>
            </a:r>
            <a:r>
              <a:rPr lang="ar-SA" sz="5100" dirty="0" smtClean="0"/>
              <a:t>بشخصيته </a:t>
            </a:r>
            <a:r>
              <a:rPr lang="ar-SA" sz="5100" dirty="0"/>
              <a:t>كالذكاء ، المظهر </a:t>
            </a:r>
            <a:r>
              <a:rPr lang="ar-SA" sz="5100" dirty="0">
                <a:cs typeface="+mj-cs"/>
              </a:rPr>
              <a:t>العام</a:t>
            </a:r>
            <a:r>
              <a:rPr lang="ar-SA" sz="5100" dirty="0"/>
              <a:t> ، الابتكار ، ---</a:t>
            </a:r>
          </a:p>
          <a:p>
            <a:pPr lvl="1" algn="just"/>
            <a:r>
              <a:rPr lang="ar-SA" sz="5100" dirty="0"/>
              <a:t>الاتزان </a:t>
            </a:r>
            <a:r>
              <a:rPr lang="ar-SA" sz="5100" dirty="0" smtClean="0"/>
              <a:t>الانفعالي </a:t>
            </a:r>
            <a:r>
              <a:rPr lang="ar-SA" sz="5100" dirty="0"/>
              <a:t>: </a:t>
            </a:r>
            <a:r>
              <a:rPr lang="ar-SA" sz="5100" dirty="0" smtClean="0"/>
              <a:t>أي </a:t>
            </a:r>
            <a:r>
              <a:rPr lang="ar-SA" sz="5100" dirty="0"/>
              <a:t>قدرة الفرد على التحكم </a:t>
            </a:r>
            <a:r>
              <a:rPr lang="ar-SA" sz="5100" dirty="0" smtClean="0"/>
              <a:t>في مواجهة انفعالاته </a:t>
            </a:r>
            <a:endParaRPr lang="ar-SA" sz="5100" dirty="0"/>
          </a:p>
          <a:p>
            <a:pPr lvl="1" algn="just"/>
            <a:r>
              <a:rPr lang="ar-SA" sz="5100" dirty="0"/>
              <a:t>تحمل المشقة و يتم ذلك عن طريق التفكير و العمل على مواجهة المشكلات و الظروف العصبية </a:t>
            </a:r>
          </a:p>
          <a:p>
            <a:pPr lvl="1" algn="just"/>
            <a:r>
              <a:rPr lang="ar-SA" sz="5100" dirty="0"/>
              <a:t>المثابرة : و </a:t>
            </a:r>
            <a:r>
              <a:rPr lang="ar-SA" sz="5100" dirty="0" smtClean="0"/>
              <a:t>هي </a:t>
            </a:r>
            <a:r>
              <a:rPr lang="ar-SA" sz="5100" dirty="0"/>
              <a:t>قدرة القائد على مواصلة العمل لفترات طويلة </a:t>
            </a:r>
            <a:endParaRPr lang="en-US" sz="5100" dirty="0"/>
          </a:p>
          <a:p>
            <a:pPr algn="just">
              <a:buNone/>
            </a:pPr>
            <a:endParaRPr lang="ar-SA" sz="3200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1387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09600"/>
            <a:ext cx="7886700" cy="5567363"/>
          </a:xfrm>
        </p:spPr>
        <p:txBody>
          <a:bodyPr/>
          <a:lstStyle/>
          <a:p>
            <a:pPr lvl="0" algn="just"/>
            <a:r>
              <a:rPr lang="ar-SA" sz="2000" b="1" dirty="0">
                <a:solidFill>
                  <a:srgbClr val="FF0000"/>
                </a:solidFill>
              </a:rPr>
              <a:t>ب- </a:t>
            </a:r>
            <a:r>
              <a:rPr lang="ar-SA" b="1" dirty="0">
                <a:solidFill>
                  <a:srgbClr val="FF0000"/>
                </a:solidFill>
                <a:cs typeface="+mj-cs"/>
              </a:rPr>
              <a:t>القدرات العقلية و الابداعية و لها نماذج كثيرة  منها  :</a:t>
            </a:r>
          </a:p>
          <a:p>
            <a:pPr lvl="1" algn="just"/>
            <a:r>
              <a:rPr lang="ar-SA" sz="2800" dirty="0">
                <a:solidFill>
                  <a:prstClr val="black"/>
                </a:solidFill>
                <a:cs typeface="+mj-cs"/>
              </a:rPr>
              <a:t>الحساسية للمشكلات من خلال استشعارها و الاستعداد للتعامل معها و حلها </a:t>
            </a:r>
          </a:p>
          <a:p>
            <a:pPr lvl="1" algn="just"/>
            <a:r>
              <a:rPr lang="ar-SA" sz="2800" dirty="0">
                <a:solidFill>
                  <a:prstClr val="black"/>
                </a:solidFill>
                <a:cs typeface="+mj-cs"/>
              </a:rPr>
              <a:t>القدرة الاستدلالية و يتم ذلك عن طريق التوصل الى نتائج غير معروفة </a:t>
            </a:r>
          </a:p>
          <a:p>
            <a:pPr lvl="1" algn="just"/>
            <a:r>
              <a:rPr lang="ar-SA" sz="2800" dirty="0">
                <a:solidFill>
                  <a:prstClr val="black"/>
                </a:solidFill>
                <a:cs typeface="+mj-cs"/>
              </a:rPr>
              <a:t>المرونة العقلية أي القدرة على تغيير الوجهة الذهنية </a:t>
            </a:r>
          </a:p>
          <a:p>
            <a:pPr lvl="0" algn="just"/>
            <a:endParaRPr lang="ar-SA" sz="1300" dirty="0">
              <a:solidFill>
                <a:prstClr val="black"/>
              </a:solidFill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58635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7981950" cy="5186363"/>
          </a:xfrm>
        </p:spPr>
        <p:txBody>
          <a:bodyPr/>
          <a:lstStyle/>
          <a:p>
            <a:pPr lvl="0" algn="just"/>
            <a:r>
              <a:rPr lang="ar-SA" b="1" dirty="0">
                <a:solidFill>
                  <a:srgbClr val="FF0000"/>
                </a:solidFill>
                <a:cs typeface="+mj-cs"/>
              </a:rPr>
              <a:t>ج- المهارات الاجتماعية و لها امثلة كثيرة :</a:t>
            </a:r>
          </a:p>
          <a:p>
            <a:pPr lvl="1" algn="just"/>
            <a:r>
              <a:rPr lang="ar-SA" sz="2800" dirty="0">
                <a:solidFill>
                  <a:prstClr val="black"/>
                </a:solidFill>
                <a:cs typeface="+mj-cs"/>
              </a:rPr>
              <a:t>تأكيد الذات </a:t>
            </a:r>
          </a:p>
          <a:p>
            <a:pPr lvl="1" algn="just"/>
            <a:r>
              <a:rPr lang="ar-SA" sz="2800" dirty="0">
                <a:solidFill>
                  <a:prstClr val="black"/>
                </a:solidFill>
                <a:cs typeface="+mj-cs"/>
              </a:rPr>
              <a:t>القدرة على اقامة علاقات مع الاخرين  </a:t>
            </a:r>
          </a:p>
          <a:p>
            <a:pPr lvl="1" algn="just"/>
            <a:r>
              <a:rPr lang="ar-SA" sz="2800" dirty="0">
                <a:solidFill>
                  <a:prstClr val="black"/>
                </a:solidFill>
                <a:cs typeface="+mj-cs"/>
              </a:rPr>
              <a:t>القدرة على الاقناع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6544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32623"/>
            <a:ext cx="7773338" cy="1138977"/>
          </a:xfrm>
        </p:spPr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مزايا نظرية السمات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199"/>
          </a:xfrm>
        </p:spPr>
        <p:txBody>
          <a:bodyPr>
            <a:normAutofit fontScale="92500"/>
          </a:bodyPr>
          <a:lstStyle/>
          <a:p>
            <a:pPr lvl="1"/>
            <a:r>
              <a:rPr lang="ar-SA" sz="3200" dirty="0" smtClean="0">
                <a:cs typeface="+mj-cs"/>
              </a:rPr>
              <a:t>- كانت اول نظرية حاولت شرح و تفسير خصائص القائد </a:t>
            </a:r>
          </a:p>
          <a:p>
            <a:pPr lvl="1"/>
            <a:r>
              <a:rPr lang="ar-SA" sz="3200" dirty="0" smtClean="0">
                <a:cs typeface="+mj-cs"/>
              </a:rPr>
              <a:t>- وضعت عددا من الخصائص التى لا يمكن الاستغناء عنها </a:t>
            </a:r>
          </a:p>
          <a:p>
            <a:pPr lvl="1"/>
            <a:r>
              <a:rPr lang="ar-SA" sz="3200" dirty="0" smtClean="0">
                <a:cs typeface="+mj-cs"/>
              </a:rPr>
              <a:t>- كانت اول لبنة وضعها الباحثون فى بناء نظريات القيادة و لذلك سميت بالاب الشرعى لنظريات القيادة </a:t>
            </a:r>
          </a:p>
          <a:p>
            <a:pPr lvl="1"/>
            <a:r>
              <a:rPr lang="ar-SA" sz="3200" dirty="0" smtClean="0">
                <a:cs typeface="+mj-cs"/>
              </a:rPr>
              <a:t>- ساهمت فى تطوير الفكر القيادي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701674"/>
          </a:xfrm>
        </p:spPr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عيوب نظرية السمات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763000" cy="5867399"/>
          </a:xfrm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endParaRPr lang="ar-SA" dirty="0" smtClean="0"/>
          </a:p>
          <a:p>
            <a:pPr lvl="1"/>
            <a:r>
              <a:rPr lang="ar-SA" sz="3600" dirty="0" smtClean="0">
                <a:cs typeface="+mj-cs"/>
              </a:rPr>
              <a:t>- جاءت مبنية على فكرة الاسلوب الاستبدادي فى القيادة </a:t>
            </a:r>
          </a:p>
          <a:p>
            <a:pPr lvl="1"/>
            <a:r>
              <a:rPr lang="ar-SA" sz="3600" dirty="0" smtClean="0">
                <a:cs typeface="+mj-cs"/>
              </a:rPr>
              <a:t>- حددت هذة النظرية عددا من السمات التى قد لا يخلو منها كثير من الناس ، كما انه من الصعب ان تجتمع فى شخصية واحدة </a:t>
            </a:r>
          </a:p>
          <a:p>
            <a:pPr lvl="1"/>
            <a:r>
              <a:rPr lang="ar-SA" sz="3600" dirty="0" smtClean="0">
                <a:cs typeface="+mj-cs"/>
              </a:rPr>
              <a:t>- كانت نظرية السمات بعيدة عن الواقع اذا ان هناك عددا من القادة العظماء لا تتوفر فيهم كافة السمات التى اوردتها النظرية </a:t>
            </a:r>
          </a:p>
          <a:p>
            <a:pPr lvl="1"/>
            <a:r>
              <a:rPr lang="ar-SA" sz="3600" dirty="0" smtClean="0">
                <a:cs typeface="+mj-cs"/>
              </a:rPr>
              <a:t>- لم تحدد هذة النظرية الاهمية النسبية للسمات الواجب توافرها فى القائد </a:t>
            </a:r>
          </a:p>
          <a:p>
            <a:pPr lvl="1"/>
            <a:r>
              <a:rPr lang="ar-SA" sz="3600" dirty="0" smtClean="0">
                <a:cs typeface="+mj-cs"/>
              </a:rPr>
              <a:t>- ركزت هذة النظرية على القائد و اهملت المرؤوسين</a:t>
            </a:r>
          </a:p>
        </p:txBody>
      </p:sp>
    </p:spTree>
    <p:extLst>
      <p:ext uri="{BB962C8B-B14F-4D97-AF65-F5344CB8AC3E}">
        <p14:creationId xmlns:p14="http://schemas.microsoft.com/office/powerpoint/2010/main" val="400629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1"/>
            <a:ext cx="7773338" cy="1066800"/>
          </a:xfrm>
        </p:spPr>
        <p:txBody>
          <a:bodyPr>
            <a:norm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ب- نظرية الموقف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067800" cy="5867400"/>
          </a:xfrm>
        </p:spPr>
        <p:txBody>
          <a:bodyPr>
            <a:noAutofit/>
          </a:bodyPr>
          <a:lstStyle/>
          <a:p>
            <a:pPr algn="r" rtl="1"/>
            <a:r>
              <a:rPr lang="ar-SA" sz="2400" dirty="0" smtClean="0">
                <a:cs typeface="+mj-cs"/>
              </a:rPr>
              <a:t>ظهرت نظرية الموقف كردة فعل لنظرية السمات التي ركزت على القائد و اهملت المرؤوسين</a:t>
            </a:r>
          </a:p>
          <a:p>
            <a:pPr algn="r" rtl="1"/>
            <a:r>
              <a:rPr lang="ar-SA" sz="2400" dirty="0" smtClean="0">
                <a:cs typeface="+mj-cs"/>
              </a:rPr>
              <a:t>نظرية الموقف ترى بانه ليس من الضرورى توفر نفس الخصائص و السمات الذاتية للقائد فى كافة المواقف حتى يكون قائدا ناجحا </a:t>
            </a:r>
          </a:p>
          <a:p>
            <a:pPr algn="r" rtl="1"/>
            <a:r>
              <a:rPr lang="ar-SA" sz="2400" dirty="0" smtClean="0">
                <a:cs typeface="+mj-cs"/>
              </a:rPr>
              <a:t>ان انصار هذة النظرية يرون بان  المواقف نفسها تتطلب صفات يجب توفرها فى الشخص ليصبح قائدا ناجحا و قادرا على السيطرة عليها و التعامل معها</a:t>
            </a:r>
          </a:p>
          <a:p>
            <a:pPr algn="r" rtl="1"/>
            <a:r>
              <a:rPr lang="ar-SA" sz="2400" dirty="0" smtClean="0">
                <a:cs typeface="+mj-cs"/>
              </a:rPr>
              <a:t>كما يرون بان القيادة تظهر نتيجة لظروف يتواجد فيها الشخص فتظهر مواهبه و قدراته القيادية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730" y="232623"/>
            <a:ext cx="7773338" cy="1596177"/>
          </a:xfrm>
        </p:spPr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مزايا نظرية الموقف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730" y="1371600"/>
            <a:ext cx="8052270" cy="5029199"/>
          </a:xfrm>
        </p:spPr>
        <p:txBody>
          <a:bodyPr>
            <a:noAutofit/>
          </a:bodyPr>
          <a:lstStyle/>
          <a:p>
            <a:pPr algn="r" rtl="1"/>
            <a:r>
              <a:rPr lang="ar-SA" sz="2800" dirty="0" smtClean="0"/>
              <a:t>- ان السمات التي حددتها هذة النظرية ليست عامة و انما ترتبط بموقف قيادي محدد</a:t>
            </a:r>
          </a:p>
          <a:p>
            <a:pPr algn="r" rtl="1"/>
            <a:r>
              <a:rPr lang="ar-SA" sz="2800" dirty="0" smtClean="0"/>
              <a:t>- انها اول نظرية تبرز الموقف الاداري كعامل مؤثر على العملية القيادية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قالب العروض الخاص بكلية ادارة الاعمال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5" id="{396283F2-7431-7F43-AEC3-90C093297277}" vid="{D3D2870D-E4AE-984D-AD06-E0784AA39B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العروض الخاص بكلية ادارة الاعمال</Template>
  <TotalTime>4829</TotalTime>
  <Words>748</Words>
  <Application>Microsoft Office PowerPoint</Application>
  <PresentationFormat>On-screen Show (4:3)</PresentationFormat>
  <Paragraphs>66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قالب العروض الخاص بكلية ادارة الاعمال</vt:lpstr>
      <vt:lpstr>نظريات القيادة  </vt:lpstr>
      <vt:lpstr>ا- نظرية السمات </vt:lpstr>
      <vt:lpstr>PowerPoint Presentation</vt:lpstr>
      <vt:lpstr>PowerPoint Presentation</vt:lpstr>
      <vt:lpstr>PowerPoint Presentation</vt:lpstr>
      <vt:lpstr>مزايا نظرية السمات </vt:lpstr>
      <vt:lpstr>عيوب نظرية السمات </vt:lpstr>
      <vt:lpstr>ب- نظرية الموقف </vt:lpstr>
      <vt:lpstr>مزايا نظرية الموقف </vt:lpstr>
      <vt:lpstr>PowerPoint Presentation</vt:lpstr>
      <vt:lpstr>عيوب نظرية الموقف </vt:lpstr>
      <vt:lpstr>ج- النظرية التفاعلية  </vt:lpstr>
      <vt:lpstr>PowerPoint Presentation</vt:lpstr>
      <vt:lpstr>مزايا النظرية التفاعلية </vt:lpstr>
      <vt:lpstr>عيوب النظرية التفاعلية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نظريات القيادة  </dc:title>
  <dc:creator>dell</dc:creator>
  <cp:lastModifiedBy>United</cp:lastModifiedBy>
  <cp:revision>55</cp:revision>
  <dcterms:created xsi:type="dcterms:W3CDTF">2006-08-16T00:00:00Z</dcterms:created>
  <dcterms:modified xsi:type="dcterms:W3CDTF">2019-01-16T08:19:57Z</dcterms:modified>
</cp:coreProperties>
</file>