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media/image1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 rtl="1" autoCompressPictures="0">
  <p:sldMasterIdLst>
    <p:sldMasterId id="2147483648" r:id="rId1"/>
    <p:sldMasterId id="2147483661" r:id="rId3"/>
  </p:sldMasterIdLst>
  <p:notesMasterIdLst>
    <p:notesMasterId r:id="rId5"/>
  </p:notesMasterIdLst>
  <p:sldIdLst>
    <p:sldId id="533" r:id="rId4"/>
    <p:sldId id="508" r:id="rId6"/>
    <p:sldId id="459" r:id="rId7"/>
    <p:sldId id="498" r:id="rId8"/>
    <p:sldId id="461" r:id="rId9"/>
    <p:sldId id="499" r:id="rId10"/>
    <p:sldId id="511" r:id="rId11"/>
    <p:sldId id="482" r:id="rId12"/>
    <p:sldId id="504" r:id="rId13"/>
    <p:sldId id="506" r:id="rId14"/>
    <p:sldId id="507" r:id="rId15"/>
    <p:sldId id="535" r:id="rId16"/>
    <p:sldId id="512" r:id="rId17"/>
    <p:sldId id="513" r:id="rId18"/>
    <p:sldId id="514" r:id="rId19"/>
    <p:sldId id="516" r:id="rId20"/>
    <p:sldId id="515" r:id="rId21"/>
    <p:sldId id="488" r:id="rId22"/>
    <p:sldId id="519" r:id="rId23"/>
    <p:sldId id="496" r:id="rId24"/>
    <p:sldId id="521" r:id="rId25"/>
    <p:sldId id="524" r:id="rId26"/>
    <p:sldId id="525" r:id="rId27"/>
    <p:sldId id="526" r:id="rId28"/>
    <p:sldId id="528" r:id="rId29"/>
    <p:sldId id="532" r:id="rId30"/>
    <p:sldId id="536" r:id="rId3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mani Awadi" initials="A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4D07"/>
    <a:srgbClr val="CC0066"/>
    <a:srgbClr val="F2B600"/>
    <a:srgbClr val="642B91"/>
    <a:srgbClr val="EE6000"/>
    <a:srgbClr val="008000"/>
    <a:srgbClr val="009900"/>
    <a:srgbClr val="A400A4"/>
    <a:srgbClr val="FF0066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FECB4D8-DB02-4DC6-A0A2-4F2EBAE1DC90}" styleName="中度样式 1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B1032C-EA38-4F05-BA0D-38AFFFC7BED3}" styleName="浅色样式 3 - 强调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E171933-4619-4E11-9A3F-F7608DF75F80}" styleName="中度样式 1 - 强调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深色样式 2 - 强调 1/强调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7853C-536D-4A76-A0AE-DD22124D55A5}" styleName="主题样式 1 - 强调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8034E78-7F5D-4C2E-B375-FC64B27BC917}" styleName="深色样式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624"/>
    <p:restoredTop sz="94659"/>
  </p:normalViewPr>
  <p:slideViewPr>
    <p:cSldViewPr snapToGrid="0" snapToObjects="1">
      <p:cViewPr>
        <p:scale>
          <a:sx n="60" d="100"/>
          <a:sy n="60" d="100"/>
        </p:scale>
        <p:origin x="-1410" y="-222"/>
      </p:cViewPr>
      <p:guideLst>
        <p:guide orient="horz" pos="2160"/>
        <p:guide pos="29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5" Type="http://schemas.openxmlformats.org/officeDocument/2006/relationships/commentAuthors" Target="commentAuthors.xml"/><Relationship Id="rId34" Type="http://schemas.openxmlformats.org/officeDocument/2006/relationships/tableStyles" Target="tableStyles.xml"/><Relationship Id="rId33" Type="http://schemas.openxmlformats.org/officeDocument/2006/relationships/viewProps" Target="viewProps.xml"/><Relationship Id="rId32" Type="http://schemas.openxmlformats.org/officeDocument/2006/relationships/presProps" Target="presProps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5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055F15F-2621-9A4F-AE8F-88E9F0E7E2E0}" type="datetimeFigureOut">
              <a:rPr lang="ar-SA" smtClean="0"/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  <a:endParaRPr lang="ar-SA"/>
          </a:p>
          <a:p>
            <a:pPr lvl="1"/>
            <a:r>
              <a:rPr lang="ar-SA"/>
              <a:t>المستوى الثاني</a:t>
            </a:r>
            <a:endParaRPr lang="ar-SA"/>
          </a:p>
          <a:p>
            <a:pPr lvl="2"/>
            <a:r>
              <a:rPr lang="ar-SA"/>
              <a:t>المستوى الثالث</a:t>
            </a:r>
            <a:endParaRPr lang="ar-SA"/>
          </a:p>
          <a:p>
            <a:pPr lvl="3"/>
            <a:r>
              <a:rPr lang="ar-SA"/>
              <a:t>المستوى الرابع</a:t>
            </a:r>
            <a:endParaRPr lang="ar-SA"/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392B432-A9B5-FF40-A235-EEEA579C2250}" type="slidenum">
              <a:rPr lang="ar-SA" smtClean="0"/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92B432-A9B5-FF40-A235-EEEA579C2250}" type="slidenum">
              <a:rPr lang="ar-SA" smtClean="0"/>
            </a:fld>
            <a:endParaRPr lang="ar-S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 hasCustomPrompt="1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</a:rPr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E437E-54E4-429E-AE07-EECD5E2AD354}" type="slidenum">
              <a:rPr lang="ar-SA" altLang="ar-SA"/>
            </a:fld>
            <a:endParaRPr lang="ar-SA" alt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  <a:endParaRPr lang="ar-SA"/>
          </a:p>
          <a:p>
            <a:pPr lvl="1"/>
            <a:r>
              <a:rPr lang="ar-SA"/>
              <a:t>المستوى الثاني</a:t>
            </a:r>
            <a:endParaRPr lang="ar-SA"/>
          </a:p>
          <a:p>
            <a:pPr lvl="2"/>
            <a:r>
              <a:rPr lang="ar-SA"/>
              <a:t>المستوى الثالث</a:t>
            </a:r>
            <a:endParaRPr lang="ar-SA"/>
          </a:p>
          <a:p>
            <a:pPr lvl="3"/>
            <a:r>
              <a:rPr lang="ar-SA"/>
              <a:t>المستوى الرابع</a:t>
            </a:r>
            <a:endParaRPr lang="ar-SA"/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</a:rPr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CB662-0B97-47CA-8A3D-57C190AD46CA}" type="slidenum">
              <a:rPr lang="ar-SA" altLang="ar-SA"/>
            </a:fld>
            <a:endParaRPr lang="ar-SA" alt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 hasCustomPrompt="1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  <a:endParaRPr lang="ar-SA"/>
          </a:p>
          <a:p>
            <a:pPr lvl="1"/>
            <a:r>
              <a:rPr lang="ar-SA"/>
              <a:t>المستوى الثاني</a:t>
            </a:r>
            <a:endParaRPr lang="ar-SA"/>
          </a:p>
          <a:p>
            <a:pPr lvl="2"/>
            <a:r>
              <a:rPr lang="ar-SA"/>
              <a:t>المستوى الثالث</a:t>
            </a:r>
            <a:endParaRPr lang="ar-SA"/>
          </a:p>
          <a:p>
            <a:pPr lvl="3"/>
            <a:r>
              <a:rPr lang="ar-SA"/>
              <a:t>المستوى الرابع</a:t>
            </a:r>
            <a:endParaRPr lang="ar-SA"/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</a:rPr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E2A2D-3D33-4E07-8090-06C90AA42C4E}" type="slidenum">
              <a:rPr lang="ar-SA" altLang="ar-SA"/>
            </a:fld>
            <a:endParaRPr lang="ar-SA" alt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</a:fld>
            <a:endParaRPr lang="ar-SA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ar-SA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B4D316E-8D06-41E0-9318-B97E3158CFB3}" type="slidenum">
              <a:rPr lang="ar-SA" altLang="ar-SA">
                <a:latin typeface="Arial" panose="020B0604020202020204" pitchFamily="34" charset="0"/>
              </a:rPr>
            </a:fld>
            <a:endParaRPr lang="ar-SA" altLang="ar-SA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 hasCustomPrompt="1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</a:rPr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E437E-54E4-429E-AE07-EECD5E2AD354}" type="slidenum">
              <a:rPr lang="ar-SA" altLang="ar-SA"/>
            </a:fld>
            <a:endParaRPr lang="ar-SA" altLang="ar-S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  <a:endParaRPr lang="ar-SA"/>
          </a:p>
          <a:p>
            <a:pPr lvl="1"/>
            <a:r>
              <a:rPr lang="ar-SA"/>
              <a:t>المستوى الثاني</a:t>
            </a:r>
            <a:endParaRPr lang="ar-SA"/>
          </a:p>
          <a:p>
            <a:pPr lvl="2"/>
            <a:r>
              <a:rPr lang="ar-SA"/>
              <a:t>المستوى الثالث</a:t>
            </a:r>
            <a:endParaRPr lang="ar-SA"/>
          </a:p>
          <a:p>
            <a:pPr lvl="3"/>
            <a:r>
              <a:rPr lang="ar-SA"/>
              <a:t>المستوى الرابع</a:t>
            </a:r>
            <a:endParaRPr lang="ar-SA"/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</a:rPr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3216A-5128-44E4-B9AA-AF504AAE2E1C}" type="slidenum">
              <a:rPr lang="ar-SA" altLang="ar-SA"/>
            </a:fld>
            <a:endParaRPr lang="ar-SA" altLang="ar-S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623888" y="170974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 hasCustomPrompt="1"/>
          </p:nvPr>
        </p:nvSpPr>
        <p:spPr>
          <a:xfrm>
            <a:off x="623888" y="458947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</a:rPr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84381-BB75-48C6-829C-6A79D7635D81}" type="slidenum">
              <a:rPr lang="ar-SA" altLang="ar-SA"/>
            </a:fld>
            <a:endParaRPr lang="ar-SA" altLang="ar-S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  <a:endParaRPr lang="ar-SA"/>
          </a:p>
          <a:p>
            <a:pPr lvl="1"/>
            <a:r>
              <a:rPr lang="ar-SA"/>
              <a:t>المستوى الثاني</a:t>
            </a:r>
            <a:endParaRPr lang="ar-SA"/>
          </a:p>
          <a:p>
            <a:pPr lvl="2"/>
            <a:r>
              <a:rPr lang="ar-SA"/>
              <a:t>المستوى الثالث</a:t>
            </a:r>
            <a:endParaRPr lang="ar-SA"/>
          </a:p>
          <a:p>
            <a:pPr lvl="3"/>
            <a:r>
              <a:rPr lang="ar-SA"/>
              <a:t>المستوى الرابع</a:t>
            </a:r>
            <a:endParaRPr lang="ar-SA"/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 hasCustomPrompt="1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  <a:endParaRPr lang="ar-SA"/>
          </a:p>
          <a:p>
            <a:pPr lvl="1"/>
            <a:r>
              <a:rPr lang="ar-SA"/>
              <a:t>المستوى الثاني</a:t>
            </a:r>
            <a:endParaRPr lang="ar-SA"/>
          </a:p>
          <a:p>
            <a:pPr lvl="2"/>
            <a:r>
              <a:rPr lang="ar-SA"/>
              <a:t>المستوى الثالث</a:t>
            </a:r>
            <a:endParaRPr lang="ar-SA"/>
          </a:p>
          <a:p>
            <a:pPr lvl="3"/>
            <a:r>
              <a:rPr lang="ar-SA"/>
              <a:t>المستوى الرابع</a:t>
            </a:r>
            <a:endParaRPr lang="ar-SA"/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</a:rPr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73D20-77AD-4124-BB00-19F54F6F9260}" type="slidenum">
              <a:rPr lang="ar-SA" altLang="ar-SA"/>
            </a:fld>
            <a:endParaRPr lang="ar-SA" altLang="ar-S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 hasCustomPrompt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 hasCustomPrompt="1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  <a:endParaRPr lang="ar-SA"/>
          </a:p>
          <a:p>
            <a:pPr lvl="1"/>
            <a:r>
              <a:rPr lang="ar-SA"/>
              <a:t>المستوى الثاني</a:t>
            </a:r>
            <a:endParaRPr lang="ar-SA"/>
          </a:p>
          <a:p>
            <a:pPr lvl="2"/>
            <a:r>
              <a:rPr lang="ar-SA"/>
              <a:t>المستوى الثالث</a:t>
            </a:r>
            <a:endParaRPr lang="ar-SA"/>
          </a:p>
          <a:p>
            <a:pPr lvl="3"/>
            <a:r>
              <a:rPr lang="ar-SA"/>
              <a:t>المستوى الرابع</a:t>
            </a:r>
            <a:endParaRPr lang="ar-SA"/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  <a:endParaRPr lang="ar-SA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 hasCustomPrompt="1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  <a:endParaRPr lang="ar-SA"/>
          </a:p>
          <a:p>
            <a:pPr lvl="1"/>
            <a:r>
              <a:rPr lang="ar-SA"/>
              <a:t>المستوى الثاني</a:t>
            </a:r>
            <a:endParaRPr lang="ar-SA"/>
          </a:p>
          <a:p>
            <a:pPr lvl="2"/>
            <a:r>
              <a:rPr lang="ar-SA"/>
              <a:t>المستوى الثالث</a:t>
            </a:r>
            <a:endParaRPr lang="ar-SA"/>
          </a:p>
          <a:p>
            <a:pPr lvl="3"/>
            <a:r>
              <a:rPr lang="ar-SA"/>
              <a:t>المستوى الرابع</a:t>
            </a:r>
            <a:endParaRPr lang="ar-SA"/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</a:rPr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66E9F-4153-4E11-8953-1DC48951D2E1}" type="slidenum">
              <a:rPr lang="ar-SA" altLang="ar-SA"/>
            </a:fld>
            <a:endParaRPr lang="ar-SA" altLang="ar-S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</a:rPr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5114F-D6F2-4AAE-9D28-34FE66C58A65}" type="slidenum">
              <a:rPr lang="ar-SA" altLang="ar-SA"/>
            </a:fld>
            <a:endParaRPr lang="ar-SA" altLang="ar-S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</a:rPr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7436B-6C34-4C7F-9C52-074E64193257}" type="slidenum">
              <a:rPr lang="ar-SA" altLang="ar-SA"/>
            </a:fld>
            <a:endParaRPr lang="ar-SA" alt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  <a:endParaRPr lang="ar-SA"/>
          </a:p>
          <a:p>
            <a:pPr lvl="1"/>
            <a:r>
              <a:rPr lang="ar-SA"/>
              <a:t>المستوى الثاني</a:t>
            </a:r>
            <a:endParaRPr lang="ar-SA"/>
          </a:p>
          <a:p>
            <a:pPr lvl="2"/>
            <a:r>
              <a:rPr lang="ar-SA"/>
              <a:t>المستوى الثالث</a:t>
            </a:r>
            <a:endParaRPr lang="ar-SA"/>
          </a:p>
          <a:p>
            <a:pPr lvl="3"/>
            <a:r>
              <a:rPr lang="ar-SA"/>
              <a:t>المستوى الرابع</a:t>
            </a:r>
            <a:endParaRPr lang="ar-SA"/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</a:rPr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3216A-5128-44E4-B9AA-AF504AAE2E1C}" type="slidenum">
              <a:rPr lang="ar-SA" altLang="ar-SA"/>
            </a:fld>
            <a:endParaRPr lang="ar-SA" altLang="ar-S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 hasCustomPrompt="1"/>
          </p:nvPr>
        </p:nvSpPr>
        <p:spPr>
          <a:xfrm>
            <a:off x="3887391" y="98743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نص الشكل الرئيسي</a:t>
            </a:r>
            <a:endParaRPr lang="ar-SA"/>
          </a:p>
          <a:p>
            <a:pPr lvl="1"/>
            <a:r>
              <a:rPr lang="ar-SA"/>
              <a:t>المستوى الثاني</a:t>
            </a:r>
            <a:endParaRPr lang="ar-SA"/>
          </a:p>
          <a:p>
            <a:pPr lvl="2"/>
            <a:r>
              <a:rPr lang="ar-SA"/>
              <a:t>المستوى الثالث</a:t>
            </a:r>
            <a:endParaRPr lang="ar-SA"/>
          </a:p>
          <a:p>
            <a:pPr lvl="3"/>
            <a:r>
              <a:rPr lang="ar-SA"/>
              <a:t>المستوى الرابع</a:t>
            </a:r>
            <a:endParaRPr lang="ar-SA"/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</a:rPr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51A26-EEE6-40CB-AAC9-9343CBA9038C}" type="slidenum">
              <a:rPr lang="ar-SA" altLang="ar-SA"/>
            </a:fld>
            <a:endParaRPr lang="ar-SA" altLang="ar-S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3887391" y="987436"/>
            <a:ext cx="4629150" cy="4873625"/>
          </a:xfrm>
        </p:spPr>
        <p:txBody>
          <a:bodyPr rtlCol="1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</a:rPr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ABEA1-6B9A-4DCB-B940-57961E3BE79B}" type="slidenum">
              <a:rPr lang="ar-SA" altLang="ar-SA"/>
            </a:fld>
            <a:endParaRPr lang="ar-SA" altLang="ar-S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  <a:endParaRPr lang="ar-SA"/>
          </a:p>
          <a:p>
            <a:pPr lvl="1"/>
            <a:r>
              <a:rPr lang="ar-SA"/>
              <a:t>المستوى الثاني</a:t>
            </a:r>
            <a:endParaRPr lang="ar-SA"/>
          </a:p>
          <a:p>
            <a:pPr lvl="2"/>
            <a:r>
              <a:rPr lang="ar-SA"/>
              <a:t>المستوى الثالث</a:t>
            </a:r>
            <a:endParaRPr lang="ar-SA"/>
          </a:p>
          <a:p>
            <a:pPr lvl="3"/>
            <a:r>
              <a:rPr lang="ar-SA"/>
              <a:t>المستوى الرابع</a:t>
            </a:r>
            <a:endParaRPr lang="ar-SA"/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</a:rPr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CB662-0B97-47CA-8A3D-57C190AD46CA}" type="slidenum">
              <a:rPr lang="ar-SA" altLang="ar-SA"/>
            </a:fld>
            <a:endParaRPr lang="ar-SA" altLang="ar-S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 hasCustomPrompt="1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  <a:endParaRPr lang="ar-SA"/>
          </a:p>
          <a:p>
            <a:pPr lvl="1"/>
            <a:r>
              <a:rPr lang="ar-SA"/>
              <a:t>المستوى الثاني</a:t>
            </a:r>
            <a:endParaRPr lang="ar-SA"/>
          </a:p>
          <a:p>
            <a:pPr lvl="2"/>
            <a:r>
              <a:rPr lang="ar-SA"/>
              <a:t>المستوى الثالث</a:t>
            </a:r>
            <a:endParaRPr lang="ar-SA"/>
          </a:p>
          <a:p>
            <a:pPr lvl="3"/>
            <a:r>
              <a:rPr lang="ar-SA"/>
              <a:t>المستوى الرابع</a:t>
            </a:r>
            <a:endParaRPr lang="ar-SA"/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</a:rPr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E2A2D-3D33-4E07-8090-06C90AA42C4E}" type="slidenum">
              <a:rPr lang="ar-SA" altLang="ar-SA"/>
            </a:fld>
            <a:endParaRPr lang="ar-SA" alt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623888" y="170974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 hasCustomPrompt="1"/>
          </p:nvPr>
        </p:nvSpPr>
        <p:spPr>
          <a:xfrm>
            <a:off x="623888" y="458947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</a:rPr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84381-BB75-48C6-829C-6A79D7635D81}" type="slidenum">
              <a:rPr lang="ar-SA" altLang="ar-SA"/>
            </a:fld>
            <a:endParaRPr lang="ar-SA" alt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 hasCustomPrompt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  <a:endParaRPr lang="ar-SA"/>
          </a:p>
          <a:p>
            <a:pPr lvl="1"/>
            <a:r>
              <a:rPr lang="ar-SA"/>
              <a:t>المستوى الثاني</a:t>
            </a:r>
            <a:endParaRPr lang="ar-SA"/>
          </a:p>
          <a:p>
            <a:pPr lvl="2"/>
            <a:r>
              <a:rPr lang="ar-SA"/>
              <a:t>المستوى الثالث</a:t>
            </a:r>
            <a:endParaRPr lang="ar-SA"/>
          </a:p>
          <a:p>
            <a:pPr lvl="3"/>
            <a:r>
              <a:rPr lang="ar-SA"/>
              <a:t>المستوى الرابع</a:t>
            </a:r>
            <a:endParaRPr lang="ar-SA"/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 hasCustomPrompt="1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  <a:endParaRPr lang="ar-SA"/>
          </a:p>
          <a:p>
            <a:pPr lvl="1"/>
            <a:r>
              <a:rPr lang="ar-SA"/>
              <a:t>المستوى الثاني</a:t>
            </a:r>
            <a:endParaRPr lang="ar-SA"/>
          </a:p>
          <a:p>
            <a:pPr lvl="2"/>
            <a:r>
              <a:rPr lang="ar-SA"/>
              <a:t>المستوى الثالث</a:t>
            </a:r>
            <a:endParaRPr lang="ar-SA"/>
          </a:p>
          <a:p>
            <a:pPr lvl="3"/>
            <a:r>
              <a:rPr lang="ar-SA"/>
              <a:t>المستوى الرابع</a:t>
            </a:r>
            <a:endParaRPr lang="ar-SA"/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</a:rPr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73D20-77AD-4124-BB00-19F54F6F9260}" type="slidenum">
              <a:rPr lang="ar-SA" altLang="ar-SA"/>
            </a:fld>
            <a:endParaRPr lang="ar-SA" alt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 hasCustomPrompt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 hasCustomPrompt="1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  <a:endParaRPr lang="ar-SA"/>
          </a:p>
          <a:p>
            <a:pPr lvl="1"/>
            <a:r>
              <a:rPr lang="ar-SA"/>
              <a:t>المستوى الثاني</a:t>
            </a:r>
            <a:endParaRPr lang="ar-SA"/>
          </a:p>
          <a:p>
            <a:pPr lvl="2"/>
            <a:r>
              <a:rPr lang="ar-SA"/>
              <a:t>المستوى الثالث</a:t>
            </a:r>
            <a:endParaRPr lang="ar-SA"/>
          </a:p>
          <a:p>
            <a:pPr lvl="3"/>
            <a:r>
              <a:rPr lang="ar-SA"/>
              <a:t>المستوى الرابع</a:t>
            </a:r>
            <a:endParaRPr lang="ar-SA"/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  <a:endParaRPr lang="ar-SA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 hasCustomPrompt="1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  <a:endParaRPr lang="ar-SA"/>
          </a:p>
          <a:p>
            <a:pPr lvl="1"/>
            <a:r>
              <a:rPr lang="ar-SA"/>
              <a:t>المستوى الثاني</a:t>
            </a:r>
            <a:endParaRPr lang="ar-SA"/>
          </a:p>
          <a:p>
            <a:pPr lvl="2"/>
            <a:r>
              <a:rPr lang="ar-SA"/>
              <a:t>المستوى الثالث</a:t>
            </a:r>
            <a:endParaRPr lang="ar-SA"/>
          </a:p>
          <a:p>
            <a:pPr lvl="3"/>
            <a:r>
              <a:rPr lang="ar-SA"/>
              <a:t>المستوى الرابع</a:t>
            </a:r>
            <a:endParaRPr lang="ar-SA"/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</a:rPr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66E9F-4153-4E11-8953-1DC48951D2E1}" type="slidenum">
              <a:rPr lang="ar-SA" altLang="ar-SA"/>
            </a:fld>
            <a:endParaRPr lang="ar-SA" alt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SA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</a:rPr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5114F-D6F2-4AAE-9D28-34FE66C58A65}" type="slidenum">
              <a:rPr lang="ar-SA" altLang="ar-SA"/>
            </a:fld>
            <a:endParaRPr lang="ar-SA" alt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</a:rPr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7436B-6C34-4C7F-9C52-074E64193257}" type="slidenum">
              <a:rPr lang="ar-SA" altLang="ar-SA"/>
            </a:fld>
            <a:endParaRPr lang="ar-SA" alt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 hasCustomPrompt="1"/>
          </p:nvPr>
        </p:nvSpPr>
        <p:spPr>
          <a:xfrm>
            <a:off x="3887391" y="98743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نص الشكل الرئيسي</a:t>
            </a:r>
            <a:endParaRPr lang="ar-SA"/>
          </a:p>
          <a:p>
            <a:pPr lvl="1"/>
            <a:r>
              <a:rPr lang="ar-SA"/>
              <a:t>المستوى الثاني</a:t>
            </a:r>
            <a:endParaRPr lang="ar-SA"/>
          </a:p>
          <a:p>
            <a:pPr lvl="2"/>
            <a:r>
              <a:rPr lang="ar-SA"/>
              <a:t>المستوى الثالث</a:t>
            </a:r>
            <a:endParaRPr lang="ar-SA"/>
          </a:p>
          <a:p>
            <a:pPr lvl="3"/>
            <a:r>
              <a:rPr lang="ar-SA"/>
              <a:t>المستوى الرابع</a:t>
            </a:r>
            <a:endParaRPr lang="ar-SA"/>
          </a:p>
          <a:p>
            <a:pPr lvl="4"/>
            <a:r>
              <a:rPr lang="ar-SA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</a:rPr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51A26-EEE6-40CB-AAC9-9343CBA9038C}" type="slidenum">
              <a:rPr lang="ar-SA" altLang="ar-SA"/>
            </a:fld>
            <a:endParaRPr lang="ar-SA" alt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 hasCustomPrompt="1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3887391" y="987436"/>
            <a:ext cx="4629150" cy="4873625"/>
          </a:xfrm>
        </p:spPr>
        <p:txBody>
          <a:bodyPr rtlCol="1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ar-SA" noProof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  <a:endParaRPr lang="ar-SA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</a:rPr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ABEA1-6B9A-4DCB-B940-57961E3BE79B}" type="slidenum">
              <a:rPr lang="ar-SA" altLang="ar-SA"/>
            </a:fld>
            <a:endParaRPr lang="ar-SA" alt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عنصر نائب للعنوان 1"/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ar-SA" altLang="ar-SA" smtClean="0"/>
              <a:t>انقر لتحرير نمط عنوان الشكل الرئيسي</a:t>
            </a:r>
            <a:endParaRPr lang="ar-SA" altLang="ar-SA" smtClean="0"/>
          </a:p>
        </p:txBody>
      </p:sp>
      <p:sp>
        <p:nvSpPr>
          <p:cNvPr id="2051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ar-SA" altLang="ar-SA" smtClean="0"/>
              <a:t>انقر لتحرير أنماط نص الشكل الرئيسي</a:t>
            </a:r>
            <a:endParaRPr lang="ar-SA" altLang="ar-SA" smtClean="0"/>
          </a:p>
          <a:p>
            <a:pPr lvl="1"/>
            <a:r>
              <a:rPr lang="ar-SA" altLang="ar-SA" smtClean="0"/>
              <a:t>المستوى الثاني</a:t>
            </a:r>
            <a:endParaRPr lang="ar-SA" altLang="ar-SA" smtClean="0"/>
          </a:p>
          <a:p>
            <a:pPr lvl="2"/>
            <a:r>
              <a:rPr lang="ar-SA" altLang="ar-SA" smtClean="0"/>
              <a:t>المستوى الثالث</a:t>
            </a:r>
            <a:endParaRPr lang="ar-SA" altLang="ar-SA" smtClean="0"/>
          </a:p>
          <a:p>
            <a:pPr lvl="3"/>
            <a:r>
              <a:rPr lang="ar-SA" altLang="ar-SA" smtClean="0"/>
              <a:t>المستوى الرابع</a:t>
            </a:r>
            <a:endParaRPr lang="ar-SA" altLang="ar-SA" smtClean="0"/>
          </a:p>
          <a:p>
            <a:pPr lvl="4"/>
            <a:r>
              <a:rPr lang="ar-SA" altLang="ar-SA" smtClean="0"/>
              <a:t>المستوى الخامس</a:t>
            </a:r>
            <a:endParaRPr lang="ar-SA" altLang="ar-SA" smtClean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457950" y="635636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</a:fld>
            <a:endParaRPr lang="ar-SA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028950" y="635636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ar-SA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B4D316E-8D06-41E0-9318-B97E3158CFB3}" type="slidenum">
              <a:rPr lang="ar-SA" altLang="ar-SA">
                <a:latin typeface="Arial" panose="020B0604020202020204" pitchFamily="34" charset="0"/>
              </a:rPr>
            </a:fld>
            <a:endParaRPr lang="ar-SA" altLang="ar-SA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r" defTabSz="68580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r" defTabSz="68580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2pPr>
      <a:lvl3pPr algn="r" defTabSz="68580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3pPr>
      <a:lvl4pPr algn="r" defTabSz="68580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4pPr>
      <a:lvl5pPr algn="r" defTabSz="68580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5pPr>
      <a:lvl6pPr marL="457200" algn="r" defTabSz="685800" rtl="1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6pPr>
      <a:lvl7pPr marL="914400" algn="r" defTabSz="685800" rtl="1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7pPr>
      <a:lvl8pPr marL="1371600" algn="r" defTabSz="685800" rtl="1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8pPr>
      <a:lvl9pPr marL="1828800" algn="r" defTabSz="685800" rtl="1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9pPr>
    </p:titleStyle>
    <p:bodyStyle>
      <a:lvl1pPr marL="171450" indent="-171450" algn="r" defTabSz="685800" rtl="1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عنصر نائب للعنوان 1"/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ar-SA" altLang="ar-SA" smtClean="0"/>
              <a:t>انقر لتحرير نمط عنوان الشكل الرئيسي</a:t>
            </a:r>
            <a:endParaRPr lang="ar-SA" altLang="ar-SA" smtClean="0"/>
          </a:p>
        </p:txBody>
      </p:sp>
      <p:sp>
        <p:nvSpPr>
          <p:cNvPr id="2051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ar-SA" altLang="ar-SA" smtClean="0"/>
              <a:t>انقر لتحرير أنماط نص الشكل الرئيسي</a:t>
            </a:r>
            <a:endParaRPr lang="ar-SA" altLang="ar-SA" smtClean="0"/>
          </a:p>
          <a:p>
            <a:pPr lvl="1"/>
            <a:r>
              <a:rPr lang="ar-SA" altLang="ar-SA" smtClean="0"/>
              <a:t>المستوى الثاني</a:t>
            </a:r>
            <a:endParaRPr lang="ar-SA" altLang="ar-SA" smtClean="0"/>
          </a:p>
          <a:p>
            <a:pPr lvl="2"/>
            <a:r>
              <a:rPr lang="ar-SA" altLang="ar-SA" smtClean="0"/>
              <a:t>المستوى الثالث</a:t>
            </a:r>
            <a:endParaRPr lang="ar-SA" altLang="ar-SA" smtClean="0"/>
          </a:p>
          <a:p>
            <a:pPr lvl="3"/>
            <a:r>
              <a:rPr lang="ar-SA" altLang="ar-SA" smtClean="0"/>
              <a:t>المستوى الرابع</a:t>
            </a:r>
            <a:endParaRPr lang="ar-SA" altLang="ar-SA" smtClean="0"/>
          </a:p>
          <a:p>
            <a:pPr lvl="4"/>
            <a:r>
              <a:rPr lang="ar-SA" altLang="ar-SA" smtClean="0"/>
              <a:t>المستوى الخامس</a:t>
            </a:r>
            <a:endParaRPr lang="ar-SA" altLang="ar-SA" smtClean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457950" y="635636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5CB9F11F-3617-534B-8283-DB87C5C238FF}" type="datetimeFigureOut">
              <a:rPr lang="ar-SA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</a:fld>
            <a:endParaRPr lang="ar-SA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028950" y="635636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ar-SA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28650" y="635636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CB4D316E-8D06-41E0-9318-B97E3158CFB3}" type="slidenum">
              <a:rPr lang="ar-SA" altLang="ar-SA">
                <a:latin typeface="Arial" panose="020B0604020202020204" pitchFamily="34" charset="0"/>
              </a:rPr>
            </a:fld>
            <a:endParaRPr lang="ar-SA" altLang="ar-SA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r" defTabSz="68580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r" defTabSz="68580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2pPr>
      <a:lvl3pPr algn="r" defTabSz="68580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3pPr>
      <a:lvl4pPr algn="r" defTabSz="68580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4pPr>
      <a:lvl5pPr algn="r" defTabSz="685800" rtl="1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5pPr>
      <a:lvl6pPr marL="457200" algn="r" defTabSz="685800" rtl="1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6pPr>
      <a:lvl7pPr marL="914400" algn="r" defTabSz="685800" rtl="1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7pPr>
      <a:lvl8pPr marL="1371600" algn="r" defTabSz="685800" rtl="1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8pPr>
      <a:lvl9pPr marL="1828800" algn="r" defTabSz="685800" rtl="1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  <a:cs typeface="Times New Roman" panose="02020603050405020304" pitchFamily="18" charset="0"/>
        </a:defRPr>
      </a:lvl9pPr>
    </p:titleStyle>
    <p:bodyStyle>
      <a:lvl1pPr marL="171450" indent="-171450" algn="r" defTabSz="685800" rtl="1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sv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196993" y="1109099"/>
            <a:ext cx="5029200" cy="233807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3600" b="1" u="sng" dirty="0" smtClean="0">
                <a:solidFill>
                  <a:srgbClr val="FF0066"/>
                </a:solidFill>
              </a:rPr>
              <a:t>مراجعة</a:t>
            </a:r>
            <a:endParaRPr lang="ar-SA" sz="3600" b="1" u="sng" dirty="0" smtClean="0">
              <a:solidFill>
                <a:srgbClr val="FF0066"/>
              </a:solidFill>
            </a:endParaRPr>
          </a:p>
          <a:p>
            <a:pPr algn="ctr"/>
            <a:r>
              <a:rPr lang="ar-SA" sz="3200" b="1" dirty="0" smtClean="0">
                <a:solidFill>
                  <a:srgbClr val="FF0066"/>
                </a:solidFill>
              </a:rPr>
              <a:t>للاختبار النهائي</a:t>
            </a:r>
            <a:endParaRPr lang="ar-SA" sz="1200" b="1" u="sng" dirty="0" smtClean="0">
              <a:solidFill>
                <a:srgbClr val="FF0066"/>
              </a:solidFill>
            </a:endParaRPr>
          </a:p>
          <a:p>
            <a:pPr algn="ctr">
              <a:lnSpc>
                <a:spcPct val="130000"/>
              </a:lnSpc>
            </a:pPr>
            <a:r>
              <a:rPr lang="ar-SA" sz="2000" dirty="0">
                <a:solidFill>
                  <a:srgbClr val="00B050"/>
                </a:solidFill>
              </a:rPr>
              <a:t>لك الحرية بالمذاكرة من خلال العرض</a:t>
            </a:r>
            <a:endParaRPr lang="ar-SA" sz="2000" dirty="0">
              <a:solidFill>
                <a:srgbClr val="00B050"/>
              </a:solidFill>
            </a:endParaRPr>
          </a:p>
          <a:p>
            <a:pPr algn="ctr">
              <a:lnSpc>
                <a:spcPct val="130000"/>
              </a:lnSpc>
            </a:pPr>
            <a:r>
              <a:rPr lang="ar-SA" sz="2000" dirty="0">
                <a:solidFill>
                  <a:srgbClr val="00B050"/>
                </a:solidFill>
              </a:rPr>
              <a:t> أو الكتاب المدرسي </a:t>
            </a:r>
            <a:endParaRPr lang="ar-SA" sz="2000" dirty="0">
              <a:solidFill>
                <a:srgbClr val="00B050"/>
              </a:solidFill>
            </a:endParaRPr>
          </a:p>
          <a:p>
            <a:pPr algn="ctr">
              <a:lnSpc>
                <a:spcPct val="130000"/>
              </a:lnSpc>
            </a:pPr>
            <a:r>
              <a:rPr lang="ar-SA" sz="2000" dirty="0">
                <a:solidFill>
                  <a:srgbClr val="A400A4"/>
                </a:solidFill>
              </a:rPr>
              <a:t>فالمعلومات واحدة لكن الترتيب يختلف</a:t>
            </a:r>
            <a:endParaRPr lang="ar-SA" sz="2000" dirty="0">
              <a:solidFill>
                <a:srgbClr val="A400A4"/>
              </a:solidFill>
            </a:endParaRPr>
          </a:p>
        </p:txBody>
      </p:sp>
      <p:pic>
        <p:nvPicPr>
          <p:cNvPr id="4" name="رسم 3" descr="قلم رصاص"/>
          <p:cNvPicPr>
            <a:picLocks noChangeAspect="1"/>
          </p:cNvPicPr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 rot="1642818">
            <a:off x="6394450" y="1179195"/>
            <a:ext cx="2186940" cy="2915920"/>
          </a:xfrm>
          <a:prstGeom prst="rect">
            <a:avLst/>
          </a:prstGeom>
        </p:spPr>
      </p:pic>
      <p:sp>
        <p:nvSpPr>
          <p:cNvPr id="5" name="مربع نص 4"/>
          <p:cNvSpPr txBox="1"/>
          <p:nvPr/>
        </p:nvSpPr>
        <p:spPr>
          <a:xfrm>
            <a:off x="7047186" y="939797"/>
            <a:ext cx="1842408" cy="9220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dirty="0" smtClean="0">
                <a:solidFill>
                  <a:schemeClr val="accent6">
                    <a:lumMod val="50000"/>
                  </a:schemeClr>
                </a:solidFill>
              </a:rPr>
              <a:t>21/ 7/ 1444 هـ</a:t>
            </a:r>
            <a:endParaRPr lang="ar-SA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ar-SA" dirty="0" smtClean="0">
                <a:solidFill>
                  <a:schemeClr val="accent6">
                    <a:lumMod val="50000"/>
                  </a:schemeClr>
                </a:solidFill>
              </a:rPr>
              <a:t>دراسات اسلامية</a:t>
            </a:r>
            <a:endParaRPr lang="ar-SA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ar-SA" dirty="0" smtClean="0">
                <a:solidFill>
                  <a:schemeClr val="accent6">
                    <a:lumMod val="50000"/>
                  </a:schemeClr>
                </a:solidFill>
              </a:rPr>
              <a:t>1متوسط</a:t>
            </a:r>
            <a:endParaRPr lang="ar-SA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مربع نص 1"/>
          <p:cNvSpPr txBox="1"/>
          <p:nvPr/>
        </p:nvSpPr>
        <p:spPr>
          <a:xfrm>
            <a:off x="3860183" y="3553849"/>
            <a:ext cx="5029200" cy="2799715"/>
          </a:xfrm>
          <a:prstGeom prst="rect">
            <a:avLst/>
          </a:prstGeom>
          <a:noFill/>
        </p:spPr>
        <p:txBody>
          <a:bodyPr wrap="square" rtlCol="1">
            <a:spAutoFit/>
          </a:bodyPr>
          <a:p>
            <a:pPr algn="r"/>
            <a:r>
              <a:rPr lang="ar-SA" sz="1600" b="1" u="sng" dirty="0" smtClean="0">
                <a:solidFill>
                  <a:srgbClr val="FF0066"/>
                </a:solidFill>
              </a:rPr>
              <a:t>أهداف مادة الدراسات الإسلامية:</a:t>
            </a:r>
            <a:endParaRPr lang="ar-SA" sz="1600" b="1" u="sng" dirty="0" smtClean="0">
              <a:solidFill>
                <a:srgbClr val="FF0066"/>
              </a:solidFill>
            </a:endParaRPr>
          </a:p>
          <a:p>
            <a:pPr algn="r"/>
            <a:r>
              <a:rPr lang="ar-SA" sz="2000" dirty="0">
                <a:solidFill>
                  <a:srgbClr val="0070C0"/>
                </a:solidFill>
              </a:rPr>
              <a:t>- أن تفسر الطالبة الآيات تفسيرًا سليمًا.</a:t>
            </a:r>
            <a:endParaRPr lang="ar-SA" sz="2000" dirty="0">
              <a:solidFill>
                <a:srgbClr val="0070C0"/>
              </a:solidFill>
            </a:endParaRPr>
          </a:p>
          <a:p>
            <a:pPr algn="r"/>
            <a:r>
              <a:rPr lang="ar-SA" sz="2000" dirty="0">
                <a:solidFill>
                  <a:srgbClr val="0070C0"/>
                </a:solidFill>
              </a:rPr>
              <a:t>- أن تستنبط الطالبة الفوائد من الأدلة.</a:t>
            </a:r>
            <a:endParaRPr lang="ar-SA" sz="2000" dirty="0">
              <a:solidFill>
                <a:srgbClr val="0070C0"/>
              </a:solidFill>
            </a:endParaRPr>
          </a:p>
          <a:p>
            <a:pPr algn="r"/>
            <a:r>
              <a:rPr lang="ar-SA" sz="2000" dirty="0">
                <a:solidFill>
                  <a:srgbClr val="0070C0"/>
                </a:solidFill>
              </a:rPr>
              <a:t>- أن تبين الطالبة معاني الكلمات الغامضة من الأدلة.</a:t>
            </a:r>
            <a:endParaRPr lang="ar-SA" sz="2000" dirty="0">
              <a:solidFill>
                <a:srgbClr val="0070C0"/>
              </a:solidFill>
            </a:endParaRPr>
          </a:p>
          <a:p>
            <a:pPr algn="r"/>
            <a:r>
              <a:rPr lang="ar-SA" sz="2000" dirty="0">
                <a:solidFill>
                  <a:srgbClr val="0070C0"/>
                </a:solidFill>
              </a:rPr>
              <a:t>- أن تترجم الطالبة لراوي الحديث.</a:t>
            </a:r>
            <a:endParaRPr lang="ar-SA" sz="2000" dirty="0">
              <a:solidFill>
                <a:srgbClr val="0070C0"/>
              </a:solidFill>
            </a:endParaRPr>
          </a:p>
          <a:p>
            <a:pPr algn="r"/>
            <a:r>
              <a:rPr lang="ar-SA" sz="2000" dirty="0">
                <a:solidFill>
                  <a:srgbClr val="0070C0"/>
                </a:solidFill>
              </a:rPr>
              <a:t>- أن تستدل الطالبة بأدلة من الكتاب والسنة.</a:t>
            </a:r>
            <a:endParaRPr lang="ar-SA" sz="2000" dirty="0">
              <a:solidFill>
                <a:srgbClr val="0070C0"/>
              </a:solidFill>
            </a:endParaRPr>
          </a:p>
          <a:p>
            <a:pPr algn="r"/>
            <a:r>
              <a:rPr lang="ar-SA" sz="2000" dirty="0">
                <a:solidFill>
                  <a:srgbClr val="0070C0"/>
                </a:solidFill>
              </a:rPr>
              <a:t>- أن تستنتج الطالبة وجه الدلالة من الأدلة.</a:t>
            </a:r>
            <a:endParaRPr lang="ar-SA" sz="2000" dirty="0">
              <a:solidFill>
                <a:srgbClr val="0070C0"/>
              </a:solidFill>
            </a:endParaRPr>
          </a:p>
          <a:p>
            <a:pPr algn="r"/>
            <a:r>
              <a:rPr lang="ar-SA" sz="2000" dirty="0">
                <a:solidFill>
                  <a:srgbClr val="0070C0"/>
                </a:solidFill>
              </a:rPr>
              <a:t>- أن توضح الطالبة الأحكام الشرعية.</a:t>
            </a:r>
            <a:endParaRPr lang="ar-SA" sz="2000" dirty="0">
              <a:solidFill>
                <a:srgbClr val="0070C0"/>
              </a:solidFill>
            </a:endParaRPr>
          </a:p>
          <a:p>
            <a:pPr algn="r"/>
            <a:r>
              <a:rPr lang="ar-SA" sz="2000" dirty="0">
                <a:solidFill>
                  <a:srgbClr val="0070C0"/>
                </a:solidFill>
              </a:rPr>
              <a:t>- أن تميز الطالبة بين الشروط والواجبات والسنن.</a:t>
            </a:r>
            <a:endParaRPr lang="ar-SA" sz="2000" dirty="0">
              <a:solidFill>
                <a:srgbClr val="0070C0"/>
              </a:solidFill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2479675" y="6353810"/>
            <a:ext cx="2063115" cy="4603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p>
            <a:r>
              <a:rPr lang="ar-SA" altLang="en-US" sz="2400">
                <a:solidFill>
                  <a:srgbClr val="002060"/>
                </a:solidFill>
              </a:rPr>
              <a:t>أ. خولة الطريقي</a:t>
            </a:r>
            <a:endParaRPr lang="ar-SA" altLang="en-US" sz="240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814145" y="974009"/>
            <a:ext cx="2944211" cy="52197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0070C0"/>
                </a:solidFill>
                <a:sym typeface="+mn-ea"/>
              </a:rPr>
              <a:t>التعداد في ( التوحيد )</a:t>
            </a:r>
            <a:endParaRPr lang="ar-SA" sz="2800" dirty="0">
              <a:solidFill>
                <a:srgbClr val="0070C0"/>
              </a:solidFill>
              <a:sym typeface="+mn-ea"/>
            </a:endParaRPr>
          </a:p>
        </p:txBody>
      </p:sp>
      <p:sp>
        <p:nvSpPr>
          <p:cNvPr id="5" name="مربع نص 2"/>
          <p:cNvSpPr txBox="1"/>
          <p:nvPr/>
        </p:nvSpPr>
        <p:spPr>
          <a:xfrm>
            <a:off x="4766310" y="1577975"/>
            <a:ext cx="4153535" cy="439991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p>
            <a:r>
              <a:rPr lang="ar-SA" sz="2000" dirty="0" smtClean="0">
                <a:solidFill>
                  <a:srgbClr val="002060"/>
                </a:solidFill>
              </a:rPr>
              <a:t>أنواع الهداية:</a:t>
            </a:r>
            <a:endParaRPr lang="ar-SA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هداية التوفيق والالهام</a:t>
            </a: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هادية البيان والارشاد</a:t>
            </a: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SA" sz="2000" smtClean="0">
              <a:solidFill>
                <a:srgbClr val="002060"/>
              </a:solidFill>
            </a:endParaRPr>
          </a:p>
          <a:p>
            <a:pPr marL="342900" indent="-342900"/>
            <a:r>
              <a:rPr lang="ar-SA" sz="2000" dirty="0" smtClean="0">
                <a:solidFill>
                  <a:srgbClr val="002060"/>
                </a:solidFill>
              </a:rPr>
              <a:t>اسباب الهداية:</a:t>
            </a:r>
            <a:endParaRPr lang="ar-SA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الدعاء</a:t>
            </a: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تلاوة القرآن وتدبره</a:t>
            </a: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الاكثار من الطاعات</a:t>
            </a: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تذكر الاخره</a:t>
            </a: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/>
            <a:r>
              <a:rPr lang="ar-SA" sz="2000" dirty="0" smtClean="0">
                <a:solidFill>
                  <a:srgbClr val="002060"/>
                </a:solidFill>
                <a:sym typeface="+mn-ea"/>
              </a:rPr>
              <a:t>موانع الهداية:</a:t>
            </a:r>
            <a:endParaRPr lang="ar-SA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  <a:sym typeface="+mn-ea"/>
              </a:rPr>
              <a:t>الجهل بالشريعه والاعراض عن تعلمها</a:t>
            </a: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مجالسة الفاسدين</a:t>
            </a: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فعل المعاصي</a:t>
            </a:r>
            <a:endParaRPr lang="ar-SA" sz="2000" dirty="0" smtClean="0">
              <a:solidFill>
                <a:srgbClr val="EE6000"/>
              </a:solidFill>
            </a:endParaRPr>
          </a:p>
        </p:txBody>
      </p:sp>
      <p:sp>
        <p:nvSpPr>
          <p:cNvPr id="7" name="مربع نص 2"/>
          <p:cNvSpPr txBox="1"/>
          <p:nvPr/>
        </p:nvSpPr>
        <p:spPr>
          <a:xfrm>
            <a:off x="302895" y="1577340"/>
            <a:ext cx="4257675" cy="439991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p>
            <a:r>
              <a:rPr lang="ar-SA" sz="2000" dirty="0" smtClean="0">
                <a:solidFill>
                  <a:srgbClr val="002060"/>
                </a:solidFill>
              </a:rPr>
              <a:t>شروط قبول العبادة:</a:t>
            </a:r>
            <a:endParaRPr lang="ar-SA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الاخلاص</a:t>
            </a: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متابعة النبي </a:t>
            </a:r>
            <a:r>
              <a:rPr lang="ar-SA" sz="2000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ﷺ</a:t>
            </a:r>
            <a:endParaRPr lang="ar-SA" sz="2000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SA" sz="2000" smtClean="0">
              <a:solidFill>
                <a:srgbClr val="002060"/>
              </a:solidFill>
            </a:endParaRPr>
          </a:p>
          <a:p>
            <a:pPr marL="342900" indent="-342900"/>
            <a:r>
              <a:rPr lang="ar-SA" sz="2000" dirty="0" smtClean="0">
                <a:solidFill>
                  <a:srgbClr val="002060"/>
                </a:solidFill>
              </a:rPr>
              <a:t>اركان العبادة:</a:t>
            </a:r>
            <a:endParaRPr lang="ar-SA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محبة الله</a:t>
            </a: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الخوف من الله</a:t>
            </a: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الرجاء</a:t>
            </a: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/>
            <a:r>
              <a:rPr lang="ar-SA" sz="2000" dirty="0" smtClean="0">
                <a:solidFill>
                  <a:srgbClr val="002060"/>
                </a:solidFill>
                <a:sym typeface="+mn-ea"/>
              </a:rPr>
              <a:t>علامات صدق محبتنا لله وللنبي </a:t>
            </a:r>
            <a:r>
              <a:rPr lang="ar-SA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ﷺ</a:t>
            </a:r>
            <a:r>
              <a:rPr lang="ar-SA" sz="2000" dirty="0" smtClean="0">
                <a:solidFill>
                  <a:srgbClr val="002060"/>
                </a:solidFill>
                <a:sym typeface="+mn-ea"/>
              </a:rPr>
              <a:t>:</a:t>
            </a:r>
            <a:endParaRPr lang="ar-SA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  <a:sym typeface="+mn-ea"/>
              </a:rPr>
              <a:t>طاعتهما.</a:t>
            </a:r>
            <a:endParaRPr lang="ar-SA" sz="2000" dirty="0" smtClean="0">
              <a:solidFill>
                <a:srgbClr val="EE6000"/>
              </a:solidFill>
              <a:sym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تقديم محبتهم.</a:t>
            </a: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تعظيم أمرهما.</a:t>
            </a:r>
            <a:endParaRPr lang="ar-SA" sz="2000" dirty="0" smtClean="0">
              <a:solidFill>
                <a:srgbClr val="EE6000"/>
              </a:solidFill>
            </a:endParaRPr>
          </a:p>
          <a:p>
            <a:pPr indent="0">
              <a:buFont typeface="Arial" panose="020B0604020202020204" pitchFamily="34" charset="0"/>
              <a:buNone/>
            </a:pPr>
            <a:endParaRPr lang="ar-SA" sz="2000" dirty="0" smtClean="0">
              <a:solidFill>
                <a:srgbClr val="EE6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814145" y="974009"/>
            <a:ext cx="2944211" cy="52197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0070C0"/>
                </a:solidFill>
                <a:sym typeface="+mn-ea"/>
              </a:rPr>
              <a:t>التعداد في ( التوحيد )</a:t>
            </a:r>
            <a:endParaRPr lang="ar-SA" sz="2800" dirty="0">
              <a:solidFill>
                <a:srgbClr val="0070C0"/>
              </a:solidFill>
              <a:sym typeface="+mn-ea"/>
            </a:endParaRPr>
          </a:p>
        </p:txBody>
      </p:sp>
      <p:sp>
        <p:nvSpPr>
          <p:cNvPr id="5" name="مربع نص 2"/>
          <p:cNvSpPr txBox="1"/>
          <p:nvPr/>
        </p:nvSpPr>
        <p:spPr>
          <a:xfrm>
            <a:off x="4766310" y="1577975"/>
            <a:ext cx="4153535" cy="439991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p>
            <a:r>
              <a:rPr lang="ar-SA" sz="2000" dirty="0" smtClean="0">
                <a:solidFill>
                  <a:srgbClr val="002060"/>
                </a:solidFill>
              </a:rPr>
              <a:t>نتائج التوحيد في </a:t>
            </a:r>
            <a:r>
              <a:rPr lang="ar-SA" sz="2000" u="sng" dirty="0" smtClean="0">
                <a:solidFill>
                  <a:srgbClr val="002060"/>
                </a:solidFill>
              </a:rPr>
              <a:t>حياة الانسان</a:t>
            </a:r>
            <a:r>
              <a:rPr lang="ar-SA" sz="2000" dirty="0" smtClean="0">
                <a:solidFill>
                  <a:srgbClr val="002060"/>
                </a:solidFill>
              </a:rPr>
              <a:t>:</a:t>
            </a:r>
            <a:endParaRPr lang="ar-SA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انشراح الصدر وتعلق القلب بالله.</a:t>
            </a: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يؤدي إلى هداية العبد هداية التوفيق.</a:t>
            </a: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/>
            <a:r>
              <a:rPr lang="ar-SA" sz="2000" dirty="0" smtClean="0">
                <a:solidFill>
                  <a:srgbClr val="002060"/>
                </a:solidFill>
              </a:rPr>
              <a:t>نتائج التوحيد على</a:t>
            </a:r>
            <a:r>
              <a:rPr lang="ar-SA" sz="2000" u="sng" dirty="0" smtClean="0">
                <a:solidFill>
                  <a:srgbClr val="002060"/>
                </a:solidFill>
              </a:rPr>
              <a:t> الحياة الاجتماعية</a:t>
            </a:r>
            <a:r>
              <a:rPr lang="ar-SA" sz="2000" dirty="0" smtClean="0">
                <a:solidFill>
                  <a:srgbClr val="002060"/>
                </a:solidFill>
              </a:rPr>
              <a:t>:</a:t>
            </a:r>
            <a:endParaRPr lang="ar-SA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دفاع الله عن أهل التوحيد.</a:t>
            </a: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تماسك المجتمع ووحدة صفه.</a:t>
            </a: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انتشار المحبة والألفة.</a:t>
            </a: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/>
            <a:r>
              <a:rPr lang="ar-SA" sz="2000" dirty="0" smtClean="0">
                <a:solidFill>
                  <a:srgbClr val="002060"/>
                </a:solidFill>
                <a:sym typeface="+mn-ea"/>
              </a:rPr>
              <a:t>نتائج التوحيد في </a:t>
            </a:r>
            <a:r>
              <a:rPr lang="ar-SA" sz="2000" u="sng" dirty="0" smtClean="0">
                <a:solidFill>
                  <a:srgbClr val="002060"/>
                </a:solidFill>
                <a:sym typeface="+mn-ea"/>
              </a:rPr>
              <a:t>الآخرة</a:t>
            </a:r>
            <a:r>
              <a:rPr lang="ar-SA" sz="2000" dirty="0" smtClean="0">
                <a:solidFill>
                  <a:srgbClr val="002060"/>
                </a:solidFill>
                <a:sym typeface="+mn-ea"/>
              </a:rPr>
              <a:t>:</a:t>
            </a:r>
            <a:endParaRPr lang="ar-SA" sz="2000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  <a:sym typeface="+mn-ea"/>
              </a:rPr>
              <a:t>تكفير السيئات.</a:t>
            </a:r>
            <a:endParaRPr lang="ar-SA" sz="2000" dirty="0" smtClean="0">
              <a:solidFill>
                <a:srgbClr val="EE6000"/>
              </a:solidFill>
              <a:sym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دخول الجنة.</a:t>
            </a: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تحريم النار عن أهل التوحيد.</a:t>
            </a:r>
            <a:endParaRPr lang="ar-SA" sz="2000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sz="2000" dirty="0" smtClean="0">
                <a:solidFill>
                  <a:srgbClr val="EE6000"/>
                </a:solidFill>
              </a:rPr>
              <a:t>الموحدين تبيض وجوههم يوم القيامة</a:t>
            </a:r>
            <a:endParaRPr lang="ar-SA" sz="2000" dirty="0" smtClean="0">
              <a:solidFill>
                <a:srgbClr val="EE6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024810" y="1069952"/>
            <a:ext cx="5449976" cy="52197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الرواة</a:t>
            </a:r>
            <a:r>
              <a:rPr lang="x-none" sz="2800" u="sng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x-none" sz="2800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126365" y="1765935"/>
            <a:ext cx="5896610" cy="39693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عبد الرحمن بن صخر الدوسي، اسلم في السنة السابعة من الهجرة، اكثر الصحابة رواية للحديث.</a:t>
            </a:r>
            <a:endParaRPr lang="ar-SA" dirty="0" smtClean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x-none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أعلم الأمة بالحلال والحرام، كان سمحًا شجاعًا من خيرة شباب قومه.</a:t>
            </a:r>
            <a:endParaRPr lang="ar-SA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SA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altLang="x-none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ابن بُجدُد، مولى رسول الله ﷺ، لزم النبي ﷺ وصحبه وخدمه، وحفظ عنه كثيرا من العلم. </a:t>
            </a:r>
            <a:endParaRPr lang="ar-SA" altLang="x-none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SA" altLang="x-none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اسمه جرهم بن ناشم، وصفه النبي ﷺ بأنه: نُوَيبتة خير.</a:t>
            </a:r>
            <a:endParaRPr lang="ar-SA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SA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يكنى بأبي عبدالرحمن، ابن عمر بن الخطاب رضي الله عنهما، أحد المكثرين من رواية الحديث.</a:t>
            </a:r>
            <a:endParaRPr lang="ar-SA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SA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اسلم هو وابوه سنة سبع من الهجرة، .</a:t>
            </a:r>
            <a:endParaRPr lang="ar-SA" dirty="0" smtClean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6189345" y="1765935"/>
            <a:ext cx="2731770" cy="39541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marL="342900" indent="-342900" algn="r" rtl="1">
              <a:buAutoNum type="arabicPeriod"/>
            </a:pPr>
            <a:r>
              <a:rPr lang="ar-SA" altLang="x-none" dirty="0" smtClean="0">
                <a:solidFill>
                  <a:srgbClr val="FF0066"/>
                </a:solidFill>
              </a:rPr>
              <a:t>أبو هريرة </a:t>
            </a:r>
            <a:r>
              <a:rPr lang="ar-SA" altLang="x-none" sz="1200" dirty="0" smtClean="0">
                <a:solidFill>
                  <a:srgbClr val="FF0066"/>
                </a:solidFill>
              </a:rPr>
              <a:t>رضي الله عنه</a:t>
            </a:r>
            <a:endParaRPr lang="x-none" dirty="0" smtClean="0">
              <a:solidFill>
                <a:srgbClr val="00B050"/>
              </a:solidFill>
            </a:endParaRPr>
          </a:p>
          <a:p>
            <a:pPr marL="342900" indent="-342900" algn="r" rtl="1">
              <a:buAutoNum type="arabicPeriod"/>
            </a:pPr>
            <a:endParaRPr lang="ar-SA" dirty="0">
              <a:solidFill>
                <a:srgbClr val="FF6600"/>
              </a:solidFill>
            </a:endParaRPr>
          </a:p>
          <a:p>
            <a:pPr marL="342900" indent="-342900" algn="r" rtl="1">
              <a:buAutoNum type="arabicPeriod"/>
            </a:pPr>
            <a:endParaRPr lang="ar-SA" sz="1400" dirty="0">
              <a:solidFill>
                <a:srgbClr val="FF6600"/>
              </a:solidFill>
            </a:endParaRPr>
          </a:p>
          <a:p>
            <a:pPr marL="228600" indent="-228600" algn="r" rtl="1">
              <a:buAutoNum type="arabicPeriod"/>
            </a:pPr>
            <a:endParaRPr lang="ar-SA" sz="300" dirty="0">
              <a:solidFill>
                <a:srgbClr val="FF6600"/>
              </a:solidFill>
            </a:endParaRPr>
          </a:p>
          <a:p>
            <a:pPr marL="342900" indent="-342900" algn="r" rtl="1">
              <a:buAutoNum type="arabicPeriod"/>
            </a:pPr>
            <a:r>
              <a:rPr lang="ar-SA" dirty="0" smtClean="0">
                <a:solidFill>
                  <a:srgbClr val="7030A0"/>
                </a:solidFill>
              </a:rPr>
              <a:t>معاذ بن جبل </a:t>
            </a:r>
            <a:r>
              <a:rPr lang="ar-SA" sz="1200" dirty="0" smtClean="0">
                <a:solidFill>
                  <a:srgbClr val="7030A0"/>
                </a:solidFill>
              </a:rPr>
              <a:t>رضي الله عنه</a:t>
            </a:r>
            <a:endParaRPr lang="ar-SA" sz="1200" dirty="0" smtClean="0">
              <a:solidFill>
                <a:srgbClr val="7030A0"/>
              </a:solidFill>
            </a:endParaRPr>
          </a:p>
          <a:p>
            <a:pPr marL="342900" indent="-342900" algn="r" rtl="1">
              <a:buAutoNum type="arabicPeriod"/>
            </a:pPr>
            <a:endParaRPr lang="ar-SA" dirty="0">
              <a:solidFill>
                <a:srgbClr val="7030A0"/>
              </a:solidFill>
            </a:endParaRPr>
          </a:p>
          <a:p>
            <a:pPr marL="342900" indent="-342900" algn="r" rtl="1">
              <a:buAutoNum type="arabicPeriod"/>
            </a:pPr>
            <a:r>
              <a:rPr lang="ar-SA" dirty="0" smtClean="0">
                <a:solidFill>
                  <a:schemeClr val="accent4">
                    <a:lumMod val="75000"/>
                  </a:schemeClr>
                </a:solidFill>
              </a:rPr>
              <a:t>ثوبان </a:t>
            </a:r>
            <a:r>
              <a:rPr lang="ar-SA" sz="1200" dirty="0" smtClean="0">
                <a:solidFill>
                  <a:schemeClr val="accent4">
                    <a:lumMod val="75000"/>
                  </a:schemeClr>
                </a:solidFill>
              </a:rPr>
              <a:t>رضي الله عنه</a:t>
            </a:r>
            <a:endParaRPr lang="ar-S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342900" indent="-342900" algn="r" rtl="1">
              <a:buAutoNum type="arabicPeriod"/>
            </a:pPr>
            <a:endParaRPr lang="ar-SA" dirty="0">
              <a:solidFill>
                <a:srgbClr val="7030A0"/>
              </a:solidFill>
            </a:endParaRPr>
          </a:p>
          <a:p>
            <a:pPr marL="342900" indent="-342900" algn="r" rtl="1">
              <a:buAutoNum type="arabicPeriod"/>
            </a:pPr>
            <a:endParaRPr lang="ar-SA" dirty="0">
              <a:solidFill>
                <a:srgbClr val="7030A0"/>
              </a:solidFill>
            </a:endParaRPr>
          </a:p>
          <a:p>
            <a:pPr marL="342900" indent="-342900" algn="r" rtl="1">
              <a:buAutoNum type="arabicPeriod"/>
            </a:pPr>
            <a:r>
              <a:rPr lang="ar-SA" dirty="0" smtClean="0">
                <a:solidFill>
                  <a:srgbClr val="C00000"/>
                </a:solidFill>
              </a:rPr>
              <a:t>ابو ثعلبة الخشني </a:t>
            </a:r>
            <a:r>
              <a:rPr lang="ar-SA" sz="1200" dirty="0" smtClean="0">
                <a:solidFill>
                  <a:srgbClr val="C00000"/>
                </a:solidFill>
              </a:rPr>
              <a:t>رضي الله عنه</a:t>
            </a:r>
            <a:endParaRPr lang="ar-SA" sz="1200" dirty="0" smtClean="0">
              <a:solidFill>
                <a:srgbClr val="C00000"/>
              </a:solidFill>
            </a:endParaRPr>
          </a:p>
          <a:p>
            <a:pPr marL="342900" indent="-342900" algn="r" rtl="1">
              <a:buAutoNum type="arabicPeriod"/>
            </a:pPr>
            <a:endParaRPr lang="ar-SA" dirty="0" smtClean="0">
              <a:solidFill>
                <a:srgbClr val="C00000"/>
              </a:solidFill>
            </a:endParaRPr>
          </a:p>
          <a:p>
            <a:pPr marL="342900" indent="-342900" algn="r" rtl="1">
              <a:buAutoNum type="arabicPeriod"/>
            </a:pPr>
            <a:r>
              <a:rPr lang="ar-SA" dirty="0" smtClean="0">
                <a:solidFill>
                  <a:srgbClr val="0070C0"/>
                </a:solidFill>
              </a:rPr>
              <a:t>عبدالله بن عمر </a:t>
            </a:r>
            <a:r>
              <a:rPr lang="ar-SA" sz="1200" dirty="0" smtClean="0">
                <a:solidFill>
                  <a:srgbClr val="0070C0"/>
                </a:solidFill>
              </a:rPr>
              <a:t>رضي الله عنه</a:t>
            </a:r>
            <a:endParaRPr lang="ar-SA" sz="1200" dirty="0" smtClean="0">
              <a:solidFill>
                <a:srgbClr val="0070C0"/>
              </a:solidFill>
            </a:endParaRPr>
          </a:p>
          <a:p>
            <a:pPr marL="228600" indent="-228600" algn="r" rtl="1">
              <a:buAutoNum type="arabicPeriod"/>
            </a:pPr>
            <a:endParaRPr lang="ar-SA" sz="1200" dirty="0" smtClean="0">
              <a:solidFill>
                <a:srgbClr val="C00000"/>
              </a:solidFill>
            </a:endParaRPr>
          </a:p>
          <a:p>
            <a:pPr marL="228600" indent="-228600" algn="r" rtl="1">
              <a:buAutoNum type="arabicPeriod"/>
            </a:pPr>
            <a:endParaRPr lang="ar-SA" sz="1200" dirty="0" smtClean="0">
              <a:solidFill>
                <a:srgbClr val="C00000"/>
              </a:solidFill>
            </a:endParaRPr>
          </a:p>
          <a:p>
            <a:pPr marL="228600" indent="-228600" algn="r" rtl="1">
              <a:buAutoNum type="arabicPeriod"/>
            </a:pPr>
            <a:endParaRPr lang="ar-SA" sz="1200" dirty="0" smtClean="0">
              <a:solidFill>
                <a:srgbClr val="C00000"/>
              </a:solidFill>
            </a:endParaRPr>
          </a:p>
          <a:p>
            <a:pPr marL="342900" indent="-342900" algn="r" rtl="1">
              <a:buAutoNum type="arabicPeriod"/>
            </a:pPr>
            <a:r>
              <a:rPr lang="ar-SA" dirty="0" smtClean="0">
                <a:solidFill>
                  <a:srgbClr val="008000"/>
                </a:solidFill>
              </a:rPr>
              <a:t>عمران بن الحصين </a:t>
            </a:r>
            <a:r>
              <a:rPr lang="ar-SA" sz="1200" dirty="0" smtClean="0">
                <a:solidFill>
                  <a:srgbClr val="008000"/>
                </a:solidFill>
              </a:rPr>
              <a:t>رضي الله عنه</a:t>
            </a:r>
            <a:endParaRPr lang="ar-SA" sz="1200" dirty="0" smtClean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مستطيل مستدير الزوايا 13"/>
          <p:cNvSpPr/>
          <p:nvPr/>
        </p:nvSpPr>
        <p:spPr>
          <a:xfrm>
            <a:off x="1461135" y="1353185"/>
            <a:ext cx="6520180" cy="713105"/>
          </a:xfrm>
          <a:prstGeom prst="roundRect">
            <a:avLst>
              <a:gd name="adj" fmla="val 0"/>
            </a:avLst>
          </a:prstGeo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p>
            <a:pPr algn="ctr">
              <a:defRPr/>
            </a:pPr>
            <a:r>
              <a:rPr lang="ar-SA" sz="2400" dirty="0">
                <a:solidFill>
                  <a:srgbClr val="FF0000"/>
                </a:solidFill>
              </a:rPr>
              <a:t>مقارنة </a:t>
            </a:r>
            <a:r>
              <a:rPr lang="ar-SA" sz="2400" dirty="0">
                <a:solidFill>
                  <a:srgbClr val="006A68"/>
                </a:solidFill>
              </a:rPr>
              <a:t>بين </a:t>
            </a:r>
            <a:r>
              <a:rPr lang="ar-SA" sz="2400" dirty="0">
                <a:solidFill>
                  <a:srgbClr val="C34D07"/>
                </a:solidFill>
              </a:rPr>
              <a:t>اركان الصلاة وواجباتها</a:t>
            </a:r>
            <a:endParaRPr lang="ar-SA" sz="2400" dirty="0">
              <a:solidFill>
                <a:srgbClr val="006A68"/>
              </a:solidFill>
            </a:endParaRPr>
          </a:p>
          <a:p>
            <a:pPr algn="ctr">
              <a:defRPr/>
            </a:pPr>
            <a:r>
              <a:rPr lang="ar-SA" sz="2400" dirty="0">
                <a:solidFill>
                  <a:srgbClr val="006A68"/>
                </a:solidFill>
              </a:rPr>
              <a:t>من حيث الحكم عند ترك أحدها</a:t>
            </a:r>
            <a:endParaRPr lang="ar-SA" sz="2400" dirty="0">
              <a:solidFill>
                <a:srgbClr val="006A68"/>
              </a:solidFill>
            </a:endParaRPr>
          </a:p>
        </p:txBody>
      </p:sp>
      <p:graphicFrame>
        <p:nvGraphicFramePr>
          <p:cNvPr id="5" name="Table 4"/>
          <p:cNvGraphicFramePr/>
          <p:nvPr/>
        </p:nvGraphicFramePr>
        <p:xfrm>
          <a:off x="746125" y="2362200"/>
          <a:ext cx="7810500" cy="3444240"/>
        </p:xfrm>
        <a:graphic>
          <a:graphicData uri="http://schemas.openxmlformats.org/drawingml/2006/table">
            <a:tbl>
              <a:tblPr firstRow="1">
                <a:tableStyleId>{0660B408-B3CF-4A94-85FC-2B1E0A45F4A2}</a:tableStyleId>
              </a:tblPr>
              <a:tblGrid>
                <a:gridCol w="2446020"/>
                <a:gridCol w="3494405"/>
                <a:gridCol w="1870075"/>
              </a:tblGrid>
              <a:tr h="39624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2800" b="0"/>
                        <a:t>واجبات الصلاة</a:t>
                      </a:r>
                      <a:endParaRPr lang="ar-SA" altLang="en-US" sz="2800" b="0"/>
                    </a:p>
                  </a:txBody>
                  <a:tcPr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2800" b="0"/>
                        <a:t>اركان الصلاة</a:t>
                      </a:r>
                      <a:endParaRPr lang="ar-SA" altLang="en-US" sz="2800" b="0"/>
                    </a:p>
                  </a:txBody>
                  <a:tcPr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2800" b="0"/>
                        <a:t>الحكم إذا:</a:t>
                      </a:r>
                      <a:endParaRPr lang="ar-SA" altLang="en-US" sz="2800" b="0"/>
                    </a:p>
                  </a:txBody>
                  <a:tcPr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accent2"/>
                    </a:solidFill>
                  </a:tcPr>
                </a:tc>
              </a:tr>
              <a:tr h="638175">
                <a:tc>
                  <a:txBody>
                    <a:bodyPr/>
                    <a:p>
                      <a:pPr algn="ctr">
                        <a:buNone/>
                      </a:pPr>
                      <a:endParaRPr lang="ar-SA" altLang="en-US" sz="1000"/>
                    </a:p>
                    <a:p>
                      <a:pPr algn="ctr">
                        <a:buNone/>
                      </a:pPr>
                      <a:endParaRPr lang="ar-SA" altLang="en-US" sz="1000"/>
                    </a:p>
                  </a:txBody>
                  <a:tcPr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ar-SA" altLang="en-US" sz="1000"/>
                    </a:p>
                    <a:p>
                      <a:pPr algn="ctr">
                        <a:buNone/>
                      </a:pPr>
                      <a:endParaRPr lang="ar-SA" altLang="en-US" sz="1000"/>
                    </a:p>
                  </a:txBody>
                  <a:tcPr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ar-SA" altLang="en-US" sz="1000">
                        <a:solidFill>
                          <a:schemeClr val="bg1"/>
                        </a:solidFill>
                      </a:endParaRPr>
                    </a:p>
                    <a:p>
                      <a:pPr algn="ctr">
                        <a:buNone/>
                      </a:pPr>
                      <a:r>
                        <a:rPr lang="ar-SA" altLang="en-US" sz="2000">
                          <a:solidFill>
                            <a:schemeClr val="bg1"/>
                          </a:solidFill>
                        </a:rPr>
                        <a:t>تركه المصلي </a:t>
                      </a:r>
                      <a:r>
                        <a:rPr lang="ar-SA" altLang="en-US" sz="2000" u="sng">
                          <a:solidFill>
                            <a:schemeClr val="bg1"/>
                          </a:solidFill>
                        </a:rPr>
                        <a:t>عمدا</a:t>
                      </a:r>
                      <a:endParaRPr lang="ar-SA" altLang="en-US" sz="2000">
                        <a:solidFill>
                          <a:schemeClr val="bg1"/>
                        </a:solidFill>
                      </a:endParaRPr>
                    </a:p>
                    <a:p>
                      <a:pPr algn="ctr">
                        <a:buNone/>
                      </a:pPr>
                      <a:endParaRPr lang="ar-SA" altLang="en-US" sz="200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accent2"/>
                    </a:solidFill>
                  </a:tcPr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endParaRPr lang="ar-SA" altLang="en-US" sz="2000"/>
                    </a:p>
                  </a:txBody>
                  <a:tcPr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ar-SA" sz="2000" dirty="0" smtClean="0"/>
                    </a:p>
                    <a:p>
                      <a:pPr algn="ctr">
                        <a:buNone/>
                      </a:pPr>
                      <a:endParaRPr lang="ar-SA" sz="2000" dirty="0" smtClean="0"/>
                    </a:p>
                    <a:p>
                      <a:pPr algn="ctr">
                        <a:buNone/>
                      </a:pPr>
                      <a:endParaRPr lang="ar-SA" sz="2000" dirty="0" smtClean="0"/>
                    </a:p>
                    <a:p>
                      <a:pPr algn="ctr">
                        <a:buNone/>
                      </a:pPr>
                      <a:endParaRPr lang="ar-SA" sz="2000" dirty="0" smtClean="0"/>
                    </a:p>
                    <a:p>
                      <a:pPr algn="ctr">
                        <a:buNone/>
                      </a:pPr>
                      <a:endParaRPr lang="ar-SA" sz="2000" dirty="0" smtClean="0"/>
                    </a:p>
                    <a:p>
                      <a:pPr algn="ctr">
                        <a:buNone/>
                      </a:pPr>
                      <a:endParaRPr lang="ar-SA" sz="2000" dirty="0" smtClean="0"/>
                    </a:p>
                    <a:p>
                      <a:pPr algn="ctr">
                        <a:buNone/>
                      </a:pPr>
                      <a:endParaRPr lang="ar-SA" sz="2000" dirty="0" smtClean="0"/>
                    </a:p>
                  </a:txBody>
                  <a:tcPr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ar-SA" altLang="en-US" sz="2000">
                        <a:solidFill>
                          <a:schemeClr val="bg1"/>
                        </a:solidFill>
                      </a:endParaRPr>
                    </a:p>
                    <a:p>
                      <a:pPr algn="ctr">
                        <a:buNone/>
                      </a:pPr>
                      <a:endParaRPr lang="ar-SA" altLang="en-US" sz="2000">
                        <a:solidFill>
                          <a:schemeClr val="bg1"/>
                        </a:solidFill>
                      </a:endParaRPr>
                    </a:p>
                    <a:p>
                      <a:pPr algn="ctr">
                        <a:buNone/>
                      </a:pPr>
                      <a:r>
                        <a:rPr lang="ar-SA" altLang="en-US" sz="2000">
                          <a:solidFill>
                            <a:schemeClr val="bg1"/>
                          </a:solidFill>
                        </a:rPr>
                        <a:t>تركه المصلي </a:t>
                      </a:r>
                      <a:r>
                        <a:rPr lang="ar-SA" altLang="en-US" sz="2000" u="sng">
                          <a:solidFill>
                            <a:schemeClr val="bg1"/>
                          </a:solidFill>
                        </a:rPr>
                        <a:t>سهوا</a:t>
                      </a:r>
                      <a:endParaRPr lang="ar-SA" altLang="en-US" sz="2000" u="sng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6" name="Text Box 5"/>
          <p:cNvSpPr txBox="1"/>
          <p:nvPr/>
        </p:nvSpPr>
        <p:spPr>
          <a:xfrm>
            <a:off x="4078605" y="3035300"/>
            <a:ext cx="16744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buNone/>
            </a:pPr>
            <a:r>
              <a:rPr lang="ar-SA" altLang="en-US" sz="2000">
                <a:solidFill>
                  <a:srgbClr val="C00000"/>
                </a:solidFill>
                <a:sym typeface="+mn-ea"/>
              </a:rPr>
              <a:t>تبطل </a:t>
            </a:r>
            <a:r>
              <a:rPr lang="ar-SA" sz="2000" dirty="0" smtClean="0">
                <a:solidFill>
                  <a:srgbClr val="0070C0"/>
                </a:solidFill>
                <a:sym typeface="+mn-ea"/>
              </a:rPr>
              <a:t>الصلاة</a:t>
            </a:r>
            <a:endParaRPr lang="ar-SA" sz="2000" dirty="0" smtClean="0">
              <a:solidFill>
                <a:srgbClr val="0070C0"/>
              </a:solidFill>
              <a:sym typeface="+mn-ea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1078865" y="3035300"/>
            <a:ext cx="16744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buNone/>
            </a:pPr>
            <a:r>
              <a:rPr lang="ar-SA" altLang="en-US" sz="2000">
                <a:solidFill>
                  <a:srgbClr val="C00000"/>
                </a:solidFill>
                <a:sym typeface="+mn-ea"/>
              </a:rPr>
              <a:t>تبطل </a:t>
            </a:r>
            <a:r>
              <a:rPr lang="ar-SA" sz="2000" dirty="0" smtClean="0">
                <a:solidFill>
                  <a:srgbClr val="0070C0"/>
                </a:solidFill>
                <a:sym typeface="+mn-ea"/>
              </a:rPr>
              <a:t>الصلاة</a:t>
            </a:r>
            <a:endParaRPr lang="ar-SA" sz="2000" dirty="0" smtClean="0">
              <a:solidFill>
                <a:srgbClr val="0070C0"/>
              </a:solidFill>
              <a:sym typeface="+mn-ea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3295650" y="3857625"/>
            <a:ext cx="330835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buNone/>
            </a:pPr>
            <a:r>
              <a:rPr lang="ar-SA" sz="2000" dirty="0" smtClean="0">
                <a:solidFill>
                  <a:srgbClr val="0070C0"/>
                </a:solidFill>
                <a:sym typeface="+mn-ea"/>
              </a:rPr>
              <a:t>اذا تذكره قبل الوصول إلى محله من الركعة التالية: </a:t>
            </a:r>
            <a:r>
              <a:rPr lang="ar-SA" sz="2000" dirty="0" smtClean="0">
                <a:solidFill>
                  <a:srgbClr val="008000"/>
                </a:solidFill>
                <a:sym typeface="+mn-ea"/>
              </a:rPr>
              <a:t>يرجع إليه </a:t>
            </a:r>
            <a:r>
              <a:rPr lang="ar-SA" sz="2000" dirty="0" smtClean="0">
                <a:solidFill>
                  <a:srgbClr val="0070C0"/>
                </a:solidFill>
                <a:sym typeface="+mn-ea"/>
              </a:rPr>
              <a:t>ويأتي به ثم يكمل صلاته </a:t>
            </a:r>
            <a:r>
              <a:rPr lang="ar-SA" sz="2000" dirty="0" smtClean="0">
                <a:solidFill>
                  <a:srgbClr val="FF6600"/>
                </a:solidFill>
                <a:sym typeface="+mn-ea"/>
              </a:rPr>
              <a:t>ويسجد للسهو</a:t>
            </a:r>
            <a:r>
              <a:rPr lang="ar-SA" sz="2000" dirty="0" smtClean="0">
                <a:solidFill>
                  <a:srgbClr val="0070C0"/>
                </a:solidFill>
                <a:sym typeface="+mn-ea"/>
              </a:rPr>
              <a:t>.</a:t>
            </a:r>
            <a:endParaRPr lang="ar-SA" sz="2000" dirty="0" smtClean="0">
              <a:solidFill>
                <a:srgbClr val="0070C0"/>
              </a:solidFill>
            </a:endParaRPr>
          </a:p>
          <a:p>
            <a:pPr algn="ctr">
              <a:buNone/>
            </a:pPr>
            <a:r>
              <a:rPr lang="ar-SA" sz="2000" dirty="0" smtClean="0">
                <a:solidFill>
                  <a:srgbClr val="0070C0"/>
                </a:solidFill>
                <a:sym typeface="+mn-ea"/>
              </a:rPr>
              <a:t>أما اذا تذكره بعد أن وصل إلى محله من الركعة التاليه: </a:t>
            </a:r>
            <a:r>
              <a:rPr lang="ar-SA" sz="2000" dirty="0" smtClean="0">
                <a:solidFill>
                  <a:srgbClr val="008000"/>
                </a:solidFill>
                <a:sym typeface="+mn-ea"/>
              </a:rPr>
              <a:t>يعيد الركعة</a:t>
            </a:r>
            <a:r>
              <a:rPr lang="ar-SA" sz="2000" dirty="0" smtClean="0">
                <a:solidFill>
                  <a:srgbClr val="0070C0"/>
                </a:solidFill>
                <a:sym typeface="+mn-ea"/>
              </a:rPr>
              <a:t> التي حدث فيها النقص </a:t>
            </a:r>
            <a:r>
              <a:rPr lang="ar-SA" sz="2000" dirty="0" smtClean="0">
                <a:solidFill>
                  <a:srgbClr val="FF6600"/>
                </a:solidFill>
                <a:sym typeface="+mn-ea"/>
              </a:rPr>
              <a:t>ويسجد للسهو.</a:t>
            </a:r>
            <a:endParaRPr lang="ar-SA" sz="2000" dirty="0" smtClean="0">
              <a:solidFill>
                <a:srgbClr val="0070C0"/>
              </a:solidFill>
              <a:sym typeface="+mn-ea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846455" y="4126865"/>
            <a:ext cx="224726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buNone/>
            </a:pPr>
            <a:r>
              <a:rPr lang="ar-SA" sz="2000" dirty="0" smtClean="0">
                <a:solidFill>
                  <a:srgbClr val="0070C0"/>
                </a:solidFill>
                <a:sym typeface="+mn-ea"/>
              </a:rPr>
              <a:t>لا يرجع إليه </a:t>
            </a:r>
            <a:endParaRPr lang="ar-SA" sz="2000" dirty="0" smtClean="0">
              <a:solidFill>
                <a:srgbClr val="0070C0"/>
              </a:solidFill>
              <a:sym typeface="+mn-ea"/>
            </a:endParaRPr>
          </a:p>
          <a:p>
            <a:pPr algn="ctr">
              <a:buNone/>
            </a:pPr>
            <a:r>
              <a:rPr lang="ar-SA" sz="2000" dirty="0" smtClean="0">
                <a:solidFill>
                  <a:srgbClr val="FF6600"/>
                </a:solidFill>
                <a:sym typeface="+mn-ea"/>
              </a:rPr>
              <a:t>ويسجد للسهو</a:t>
            </a:r>
            <a:endParaRPr lang="ar-SA" sz="2000" dirty="0" smtClean="0">
              <a:solidFill>
                <a:srgbClr val="FF6600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  <p:bldLst>
      <p:bldP spid="6" grpId="1"/>
      <p:bldP spid="7" grpId="1"/>
      <p:bldP spid="8" grpId="1"/>
      <p:bldP spid="9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مستطيل مستدير الزوايا 13"/>
          <p:cNvSpPr/>
          <p:nvPr/>
        </p:nvSpPr>
        <p:spPr>
          <a:xfrm>
            <a:off x="1461135" y="1353185"/>
            <a:ext cx="6520180" cy="713105"/>
          </a:xfrm>
          <a:prstGeom prst="roundRect">
            <a:avLst>
              <a:gd name="adj" fmla="val 0"/>
            </a:avLst>
          </a:prstGeo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p>
            <a:pPr algn="ctr">
              <a:defRPr/>
            </a:pPr>
            <a:r>
              <a:rPr lang="ar-SA" sz="2400" dirty="0">
                <a:solidFill>
                  <a:srgbClr val="FF0000"/>
                </a:solidFill>
              </a:rPr>
              <a:t>مقارنة </a:t>
            </a:r>
            <a:r>
              <a:rPr lang="ar-SA" sz="2400" dirty="0">
                <a:solidFill>
                  <a:srgbClr val="006A68"/>
                </a:solidFill>
              </a:rPr>
              <a:t>بين </a:t>
            </a:r>
            <a:r>
              <a:rPr lang="ar-SA" sz="2400" dirty="0">
                <a:solidFill>
                  <a:srgbClr val="0070C0"/>
                </a:solidFill>
              </a:rPr>
              <a:t>سنن الصلاة وواجباتها</a:t>
            </a:r>
            <a:endParaRPr lang="ar-SA" sz="2400" dirty="0">
              <a:solidFill>
                <a:srgbClr val="006A68"/>
              </a:solidFill>
            </a:endParaRPr>
          </a:p>
          <a:p>
            <a:pPr algn="ctr">
              <a:defRPr/>
            </a:pPr>
            <a:r>
              <a:rPr lang="ar-SA" sz="2400" dirty="0">
                <a:solidFill>
                  <a:srgbClr val="006A68"/>
                </a:solidFill>
              </a:rPr>
              <a:t>من حيث الحكم عند ترك أحدها</a:t>
            </a:r>
            <a:endParaRPr lang="ar-SA" sz="2400" dirty="0">
              <a:solidFill>
                <a:srgbClr val="006A68"/>
              </a:solidFill>
            </a:endParaRPr>
          </a:p>
        </p:txBody>
      </p:sp>
      <p:graphicFrame>
        <p:nvGraphicFramePr>
          <p:cNvPr id="5" name="Table 4"/>
          <p:cNvGraphicFramePr/>
          <p:nvPr/>
        </p:nvGraphicFramePr>
        <p:xfrm>
          <a:off x="746125" y="2362200"/>
          <a:ext cx="7810500" cy="2834640"/>
        </p:xfrm>
        <a:graphic>
          <a:graphicData uri="http://schemas.openxmlformats.org/drawingml/2006/table">
            <a:tbl>
              <a:tblPr firstRow="1">
                <a:tableStyleId>{69C7853C-536D-4A76-A0AE-DD22124D55A5}</a:tableStyleId>
              </a:tblPr>
              <a:tblGrid>
                <a:gridCol w="2446020"/>
                <a:gridCol w="3494405"/>
                <a:gridCol w="1870075"/>
              </a:tblGrid>
              <a:tr h="51816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2800" b="0">
                          <a:solidFill>
                            <a:schemeClr val="bg1"/>
                          </a:solidFill>
                        </a:rPr>
                        <a:t>سنن الصلاة</a:t>
                      </a:r>
                      <a:endParaRPr lang="ar-SA" altLang="en-US" sz="2800" b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B>
                    <a:solidFill>
                      <a:srgbClr val="4575C5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2800" b="0">
                          <a:solidFill>
                            <a:schemeClr val="bg1"/>
                          </a:solidFill>
                        </a:rPr>
                        <a:t>واجبات الصلاة</a:t>
                      </a:r>
                      <a:endParaRPr lang="ar-SA" altLang="en-US" sz="2800" b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B>
                    <a:solidFill>
                      <a:srgbClr val="4575C5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2800" b="0">
                          <a:solidFill>
                            <a:schemeClr val="bg1"/>
                          </a:solidFill>
                        </a:rPr>
                        <a:t>الحكم إذا:</a:t>
                      </a:r>
                      <a:endParaRPr lang="ar-SA" altLang="en-US" sz="2800" b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B>
                    <a:solidFill>
                      <a:srgbClr val="4575C5"/>
                    </a:solidFill>
                  </a:tcPr>
                </a:tc>
              </a:tr>
              <a:tr h="638175">
                <a:tc>
                  <a:txBody>
                    <a:bodyPr/>
                    <a:p>
                      <a:pPr algn="ctr">
                        <a:buNone/>
                      </a:pPr>
                      <a:endParaRPr lang="ar-SA" altLang="en-US" sz="1000">
                        <a:solidFill>
                          <a:srgbClr val="C00000"/>
                        </a:solidFill>
                      </a:endParaRPr>
                    </a:p>
                    <a:p>
                      <a:pPr algn="ctr">
                        <a:buNone/>
                      </a:pPr>
                      <a:endParaRPr lang="ar-SA" altLang="en-US" sz="200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B>
                    <a:solidFill>
                      <a:srgbClr val="E9EFF8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ar-SA" altLang="en-US" sz="1000">
                        <a:solidFill>
                          <a:srgbClr val="C00000"/>
                        </a:solidFill>
                      </a:endParaRPr>
                    </a:p>
                    <a:p>
                      <a:pPr algn="ctr">
                        <a:buNone/>
                      </a:pPr>
                      <a:endParaRPr lang="ar-SA" altLang="en-US" sz="200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B>
                    <a:solidFill>
                      <a:srgbClr val="E9EFF8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ar-SA" altLang="en-US" sz="1000">
                        <a:solidFill>
                          <a:schemeClr val="bg1"/>
                        </a:solidFill>
                      </a:endParaRPr>
                    </a:p>
                    <a:p>
                      <a:pPr algn="ctr">
                        <a:buNone/>
                      </a:pPr>
                      <a:r>
                        <a:rPr lang="ar-SA" altLang="en-US" sz="2000">
                          <a:solidFill>
                            <a:schemeClr val="bg1"/>
                          </a:solidFill>
                        </a:rPr>
                        <a:t>تركه المصلي </a:t>
                      </a:r>
                      <a:r>
                        <a:rPr lang="ar-SA" altLang="en-US" sz="2000" u="sng">
                          <a:solidFill>
                            <a:schemeClr val="bg1"/>
                          </a:solidFill>
                        </a:rPr>
                        <a:t>عمدا</a:t>
                      </a:r>
                      <a:endParaRPr lang="ar-SA" altLang="en-US" sz="2000">
                        <a:solidFill>
                          <a:schemeClr val="bg1"/>
                        </a:solidFill>
                      </a:endParaRPr>
                    </a:p>
                    <a:p>
                      <a:pPr algn="ctr">
                        <a:buNone/>
                      </a:pPr>
                      <a:endParaRPr lang="ar-SA" altLang="en-US" sz="100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B>
                    <a:solidFill>
                      <a:srgbClr val="4575C5"/>
                    </a:solidFill>
                  </a:tcPr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endParaRPr lang="ar-SA" altLang="en-US" sz="200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B>
                    <a:solidFill>
                      <a:srgbClr val="E9EFF8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ar-SA" sz="2000" dirty="0" smtClean="0">
                        <a:solidFill>
                          <a:srgbClr val="FF6600"/>
                        </a:solidFill>
                        <a:sym typeface="+mn-ea"/>
                      </a:endParaRPr>
                    </a:p>
                    <a:p>
                      <a:pPr algn="ctr">
                        <a:buNone/>
                      </a:pPr>
                      <a:endParaRPr lang="ar-SA" sz="2000" dirty="0" smtClean="0">
                        <a:solidFill>
                          <a:srgbClr val="FF6600"/>
                        </a:solidFill>
                        <a:sym typeface="+mn-ea"/>
                      </a:endParaRPr>
                    </a:p>
                    <a:p>
                      <a:pPr algn="ctr">
                        <a:buNone/>
                      </a:pPr>
                      <a:endParaRPr lang="ar-SA" sz="2000" dirty="0" smtClean="0">
                        <a:solidFill>
                          <a:srgbClr val="FF6600"/>
                        </a:solidFill>
                        <a:sym typeface="+mn-ea"/>
                      </a:endParaRPr>
                    </a:p>
                    <a:p>
                      <a:pPr algn="ctr">
                        <a:buNone/>
                      </a:pPr>
                      <a:endParaRPr lang="ar-SA" sz="2000" dirty="0" smtClean="0">
                        <a:solidFill>
                          <a:srgbClr val="FF6600"/>
                        </a:solidFill>
                        <a:sym typeface="+mn-ea"/>
                      </a:endParaRPr>
                    </a:p>
                    <a:p>
                      <a:pPr algn="ctr">
                        <a:buNone/>
                      </a:pPr>
                      <a:endParaRPr lang="ar-SA" sz="2000" dirty="0" smtClean="0">
                        <a:solidFill>
                          <a:srgbClr val="FF6600"/>
                        </a:solidFill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B>
                    <a:solidFill>
                      <a:srgbClr val="E9EFF8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ar-SA" altLang="en-US" sz="2000">
                        <a:solidFill>
                          <a:schemeClr val="bg1"/>
                        </a:solidFill>
                        <a:sym typeface="+mn-ea"/>
                      </a:endParaRPr>
                    </a:p>
                    <a:p>
                      <a:pPr algn="ctr">
                        <a:buNone/>
                      </a:pPr>
                      <a:endParaRPr lang="ar-SA" altLang="en-US" sz="2000">
                        <a:solidFill>
                          <a:schemeClr val="bg1"/>
                        </a:solidFill>
                        <a:sym typeface="+mn-ea"/>
                      </a:endParaRPr>
                    </a:p>
                    <a:p>
                      <a:pPr algn="ctr">
                        <a:buNone/>
                      </a:pPr>
                      <a:r>
                        <a:rPr lang="ar-SA" altLang="en-US" sz="2000">
                          <a:solidFill>
                            <a:schemeClr val="bg1"/>
                          </a:solidFill>
                          <a:sym typeface="+mn-ea"/>
                        </a:rPr>
                        <a:t>تركه المصلي </a:t>
                      </a:r>
                      <a:r>
                        <a:rPr lang="ar-SA" altLang="en-US" sz="2000" u="sng">
                          <a:solidFill>
                            <a:schemeClr val="bg1"/>
                          </a:solidFill>
                          <a:sym typeface="+mn-ea"/>
                        </a:rPr>
                        <a:t>سهوا</a:t>
                      </a:r>
                      <a:endParaRPr lang="ar-SA" altLang="en-US" sz="2000" u="sng">
                        <a:solidFill>
                          <a:schemeClr val="bg1"/>
                        </a:solidFill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B>
                    <a:solidFill>
                      <a:srgbClr val="4575C5"/>
                    </a:solidFill>
                  </a:tcPr>
                </a:tc>
              </a:tr>
            </a:tbl>
          </a:graphicData>
        </a:graphic>
      </p:graphicFrame>
      <p:sp>
        <p:nvSpPr>
          <p:cNvPr id="6" name="Text Box 5"/>
          <p:cNvSpPr txBox="1"/>
          <p:nvPr/>
        </p:nvSpPr>
        <p:spPr>
          <a:xfrm>
            <a:off x="1132840" y="3035300"/>
            <a:ext cx="16744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buNone/>
            </a:pPr>
            <a:r>
              <a:rPr lang="ar-SA" altLang="en-US" sz="2000">
                <a:solidFill>
                  <a:srgbClr val="C00000"/>
                </a:solidFill>
                <a:sym typeface="+mn-ea"/>
              </a:rPr>
              <a:t>لا تبطل </a:t>
            </a:r>
            <a:r>
              <a:rPr lang="ar-SA" sz="2000" dirty="0" smtClean="0">
                <a:solidFill>
                  <a:srgbClr val="0070C0"/>
                </a:solidFill>
                <a:sym typeface="+mn-ea"/>
              </a:rPr>
              <a:t>الصلاة</a:t>
            </a:r>
            <a:endParaRPr lang="ar-SA" sz="2000" dirty="0" smtClean="0">
              <a:solidFill>
                <a:srgbClr val="0070C0"/>
              </a:solidFill>
              <a:sym typeface="+mn-ea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4128135" y="3035300"/>
            <a:ext cx="16744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buNone/>
            </a:pPr>
            <a:r>
              <a:rPr lang="ar-SA" altLang="en-US" sz="2000">
                <a:solidFill>
                  <a:srgbClr val="C00000"/>
                </a:solidFill>
                <a:sym typeface="+mn-ea"/>
              </a:rPr>
              <a:t>تبطل </a:t>
            </a:r>
            <a:r>
              <a:rPr lang="ar-SA" sz="2000" dirty="0" smtClean="0">
                <a:solidFill>
                  <a:srgbClr val="0070C0"/>
                </a:solidFill>
                <a:sym typeface="+mn-ea"/>
              </a:rPr>
              <a:t>الصلاة</a:t>
            </a:r>
            <a:endParaRPr lang="ar-SA" sz="2000" dirty="0" smtClean="0">
              <a:solidFill>
                <a:srgbClr val="0070C0"/>
              </a:solidFill>
              <a:sym typeface="+mn-ea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3761105" y="4039870"/>
            <a:ext cx="224726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buNone/>
            </a:pPr>
            <a:r>
              <a:rPr lang="ar-SA" sz="2000" u="sng" dirty="0" smtClean="0">
                <a:solidFill>
                  <a:srgbClr val="FF0000"/>
                </a:solidFill>
                <a:sym typeface="+mn-ea"/>
              </a:rPr>
              <a:t>يجب </a:t>
            </a:r>
            <a:r>
              <a:rPr lang="ar-SA" sz="2000" dirty="0" smtClean="0">
                <a:solidFill>
                  <a:srgbClr val="FF6600"/>
                </a:solidFill>
                <a:sym typeface="+mn-ea"/>
              </a:rPr>
              <a:t>أن يسجد للسهو</a:t>
            </a:r>
            <a:endParaRPr lang="ar-SA" sz="2000" dirty="0" smtClean="0">
              <a:solidFill>
                <a:srgbClr val="FF6600"/>
              </a:solidFill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846455" y="4039870"/>
            <a:ext cx="224726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buNone/>
            </a:pPr>
            <a:r>
              <a:rPr lang="ar-SA" sz="2000" u="sng" dirty="0" smtClean="0">
                <a:solidFill>
                  <a:srgbClr val="00B050"/>
                </a:solidFill>
                <a:sym typeface="+mn-ea"/>
              </a:rPr>
              <a:t>يستحب </a:t>
            </a:r>
            <a:r>
              <a:rPr lang="ar-SA" sz="2000" dirty="0" smtClean="0">
                <a:solidFill>
                  <a:srgbClr val="FF6600"/>
                </a:solidFill>
                <a:sym typeface="+mn-ea"/>
              </a:rPr>
              <a:t>أن يسجد للسهو</a:t>
            </a:r>
            <a:endParaRPr lang="ar-SA" sz="2000" dirty="0" smtClean="0">
              <a:solidFill>
                <a:srgbClr val="FF6600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  <p:bldLst>
      <p:bldP spid="6" grpId="1"/>
      <p:bldP spid="7" grpId="1"/>
      <p:bldP spid="9" grpId="1"/>
      <p:bldP spid="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مستطيل مستدير الزوايا 13"/>
          <p:cNvSpPr/>
          <p:nvPr/>
        </p:nvSpPr>
        <p:spPr>
          <a:xfrm>
            <a:off x="1461135" y="1353185"/>
            <a:ext cx="6520180" cy="713105"/>
          </a:xfrm>
          <a:prstGeom prst="roundRect">
            <a:avLst>
              <a:gd name="adj" fmla="val 0"/>
            </a:avLst>
          </a:prstGeom>
          <a:noFill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p>
            <a:pPr algn="ctr">
              <a:defRPr/>
            </a:pPr>
            <a:r>
              <a:rPr lang="ar-SA" sz="2400" dirty="0">
                <a:solidFill>
                  <a:srgbClr val="FF0000"/>
                </a:solidFill>
              </a:rPr>
              <a:t>مقارنة </a:t>
            </a:r>
            <a:r>
              <a:rPr lang="ar-SA" sz="2400" dirty="0">
                <a:solidFill>
                  <a:srgbClr val="006A68"/>
                </a:solidFill>
              </a:rPr>
              <a:t>بين </a:t>
            </a:r>
            <a:r>
              <a:rPr lang="ar-SA" sz="2400" dirty="0">
                <a:solidFill>
                  <a:schemeClr val="accent4">
                    <a:lumMod val="50000"/>
                  </a:schemeClr>
                </a:solidFill>
              </a:rPr>
              <a:t>مكروهات الصلاة ومبطلاتها</a:t>
            </a:r>
            <a:endParaRPr lang="ar-SA" sz="2400" dirty="0">
              <a:solidFill>
                <a:srgbClr val="006A68"/>
              </a:solidFill>
            </a:endParaRPr>
          </a:p>
          <a:p>
            <a:pPr algn="ctr">
              <a:defRPr/>
            </a:pPr>
            <a:r>
              <a:rPr lang="ar-SA" sz="2400" dirty="0">
                <a:solidFill>
                  <a:srgbClr val="006A68"/>
                </a:solidFill>
              </a:rPr>
              <a:t>من حيث الحكم عند </a:t>
            </a:r>
            <a:r>
              <a:rPr lang="ar-SA" sz="2400" u="sng" dirty="0">
                <a:solidFill>
                  <a:srgbClr val="006A68"/>
                </a:solidFill>
              </a:rPr>
              <a:t>فعل </a:t>
            </a:r>
            <a:r>
              <a:rPr lang="ar-SA" sz="2400" dirty="0">
                <a:solidFill>
                  <a:srgbClr val="006A68"/>
                </a:solidFill>
              </a:rPr>
              <a:t>أحدها</a:t>
            </a:r>
            <a:endParaRPr lang="ar-SA" sz="2400" dirty="0">
              <a:solidFill>
                <a:srgbClr val="006A68"/>
              </a:solidFill>
            </a:endParaRPr>
          </a:p>
        </p:txBody>
      </p:sp>
      <p:graphicFrame>
        <p:nvGraphicFramePr>
          <p:cNvPr id="5" name="Table 4"/>
          <p:cNvGraphicFramePr/>
          <p:nvPr/>
        </p:nvGraphicFramePr>
        <p:xfrm>
          <a:off x="746125" y="2362200"/>
          <a:ext cx="7810500" cy="3444240"/>
        </p:xfrm>
        <a:graphic>
          <a:graphicData uri="http://schemas.openxmlformats.org/drawingml/2006/table">
            <a:tbl>
              <a:tblPr firstRow="1">
                <a:tableStyleId>{69C7853C-536D-4A76-A0AE-DD22124D55A5}</a:tableStyleId>
              </a:tblPr>
              <a:tblGrid>
                <a:gridCol w="2446020"/>
                <a:gridCol w="3494405"/>
                <a:gridCol w="1870075"/>
              </a:tblGrid>
              <a:tr h="39624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2800" b="0">
                          <a:solidFill>
                            <a:schemeClr val="bg1"/>
                          </a:solidFill>
                        </a:rPr>
                        <a:t>مبطلات الصلاة</a:t>
                      </a:r>
                      <a:endParaRPr lang="ar-SA" altLang="en-US" sz="2800" b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B>
                    <a:solidFill>
                      <a:srgbClr val="F2B600">
                        <a:alpha val="83922"/>
                      </a:srgb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2800" b="0">
                          <a:solidFill>
                            <a:schemeClr val="bg1"/>
                          </a:solidFill>
                        </a:rPr>
                        <a:t>مكروهات الصلاة</a:t>
                      </a:r>
                      <a:endParaRPr lang="ar-SA" altLang="en-US" sz="2800" b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B>
                    <a:solidFill>
                      <a:srgbClr val="F2B600">
                        <a:alpha val="83922"/>
                      </a:srgbClr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2800" b="0">
                          <a:solidFill>
                            <a:schemeClr val="bg1"/>
                          </a:solidFill>
                        </a:rPr>
                        <a:t>الحكم إذا:</a:t>
                      </a:r>
                      <a:endParaRPr lang="ar-SA" altLang="en-US" sz="2800" b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B>
                    <a:solidFill>
                      <a:srgbClr val="F2B600"/>
                    </a:solidFill>
                  </a:tcPr>
                </a:tc>
              </a:tr>
              <a:tr h="638175">
                <a:tc>
                  <a:txBody>
                    <a:bodyPr/>
                    <a:p>
                      <a:pPr algn="ctr">
                        <a:buNone/>
                      </a:pPr>
                      <a:endParaRPr lang="ar-SA" altLang="en-US" sz="1000">
                        <a:solidFill>
                          <a:srgbClr val="C00000"/>
                        </a:solidFill>
                      </a:endParaRPr>
                    </a:p>
                    <a:p>
                      <a:pPr algn="ctr">
                        <a:buNone/>
                      </a:pPr>
                      <a:endParaRPr lang="ar-SA" altLang="en-US" sz="200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B>
                    <a:solidFill>
                      <a:srgbClr val="E9EFF8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ar-SA" altLang="en-US" sz="1000">
                        <a:solidFill>
                          <a:srgbClr val="C00000"/>
                        </a:solidFill>
                      </a:endParaRPr>
                    </a:p>
                    <a:p>
                      <a:pPr algn="ctr">
                        <a:buNone/>
                      </a:pPr>
                      <a:endParaRPr lang="ar-SA" altLang="en-US" sz="200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B>
                    <a:solidFill>
                      <a:srgbClr val="E9EFF8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ar-SA" altLang="en-US" sz="1000">
                        <a:solidFill>
                          <a:schemeClr val="bg1"/>
                        </a:solidFill>
                      </a:endParaRPr>
                    </a:p>
                    <a:p>
                      <a:pPr algn="ctr">
                        <a:buNone/>
                      </a:pPr>
                      <a:r>
                        <a:rPr lang="ar-SA" altLang="en-US" sz="2000">
                          <a:solidFill>
                            <a:schemeClr val="bg1"/>
                          </a:solidFill>
                        </a:rPr>
                        <a:t>فعله المصلي </a:t>
                      </a:r>
                      <a:r>
                        <a:rPr lang="ar-SA" altLang="en-US" sz="2000" u="sng">
                          <a:solidFill>
                            <a:schemeClr val="bg1"/>
                          </a:solidFill>
                        </a:rPr>
                        <a:t>عمدا</a:t>
                      </a:r>
                      <a:endParaRPr lang="ar-SA" altLang="en-US" sz="2000">
                        <a:solidFill>
                          <a:schemeClr val="bg1"/>
                        </a:solidFill>
                      </a:endParaRPr>
                    </a:p>
                    <a:p>
                      <a:pPr algn="ctr">
                        <a:buNone/>
                      </a:pPr>
                      <a:endParaRPr lang="ar-SA" altLang="en-US" sz="100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B>
                    <a:solidFill>
                      <a:srgbClr val="F2B600"/>
                    </a:solidFill>
                  </a:tcPr>
                </a:tc>
              </a:tr>
              <a:tr h="381000">
                <a:tc>
                  <a:txBody>
                    <a:bodyPr/>
                    <a:p>
                      <a:pPr algn="ctr">
                        <a:buNone/>
                      </a:pPr>
                      <a:endParaRPr lang="ar-SA" altLang="en-US" sz="200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B>
                    <a:solidFill>
                      <a:srgbClr val="E9EFF8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ar-SA" sz="2000" dirty="0" smtClean="0">
                        <a:solidFill>
                          <a:srgbClr val="FF6600"/>
                        </a:solidFill>
                        <a:sym typeface="+mn-ea"/>
                      </a:endParaRPr>
                    </a:p>
                    <a:p>
                      <a:pPr algn="ctr">
                        <a:buNone/>
                      </a:pPr>
                      <a:endParaRPr lang="ar-SA" sz="2000" dirty="0" smtClean="0">
                        <a:solidFill>
                          <a:srgbClr val="FF6600"/>
                        </a:solidFill>
                        <a:sym typeface="+mn-ea"/>
                      </a:endParaRPr>
                    </a:p>
                    <a:p>
                      <a:pPr algn="ctr">
                        <a:buNone/>
                      </a:pPr>
                      <a:endParaRPr lang="ar-SA" sz="2000" dirty="0" smtClean="0">
                        <a:solidFill>
                          <a:srgbClr val="FF6600"/>
                        </a:solidFill>
                        <a:sym typeface="+mn-ea"/>
                      </a:endParaRPr>
                    </a:p>
                    <a:p>
                      <a:pPr algn="ctr">
                        <a:buNone/>
                      </a:pPr>
                      <a:endParaRPr lang="ar-SA" sz="2000" dirty="0" smtClean="0">
                        <a:solidFill>
                          <a:srgbClr val="FF6600"/>
                        </a:solidFill>
                        <a:sym typeface="+mn-ea"/>
                      </a:endParaRPr>
                    </a:p>
                    <a:p>
                      <a:pPr algn="ctr">
                        <a:buNone/>
                      </a:pPr>
                      <a:endParaRPr lang="ar-SA" sz="2000" dirty="0" smtClean="0">
                        <a:solidFill>
                          <a:srgbClr val="FF6600"/>
                        </a:solidFill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B>
                    <a:solidFill>
                      <a:srgbClr val="E9EFF8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ar-SA" altLang="en-US" sz="2000">
                        <a:solidFill>
                          <a:schemeClr val="bg1"/>
                        </a:solidFill>
                        <a:sym typeface="+mn-ea"/>
                      </a:endParaRPr>
                    </a:p>
                    <a:p>
                      <a:pPr algn="ctr">
                        <a:buNone/>
                      </a:pPr>
                      <a:endParaRPr lang="ar-SA" altLang="en-US" sz="2000">
                        <a:solidFill>
                          <a:schemeClr val="bg1"/>
                        </a:solidFill>
                        <a:sym typeface="+mn-ea"/>
                      </a:endParaRPr>
                    </a:p>
                    <a:p>
                      <a:pPr algn="ctr">
                        <a:buNone/>
                      </a:pPr>
                      <a:r>
                        <a:rPr lang="ar-SA" altLang="en-US" sz="2000">
                          <a:solidFill>
                            <a:schemeClr val="bg1"/>
                          </a:solidFill>
                          <a:sym typeface="+mn-ea"/>
                        </a:rPr>
                        <a:t>فعه المصلي </a:t>
                      </a:r>
                      <a:r>
                        <a:rPr lang="ar-SA" altLang="en-US" sz="2000" u="sng">
                          <a:solidFill>
                            <a:schemeClr val="bg1"/>
                          </a:solidFill>
                          <a:sym typeface="+mn-ea"/>
                        </a:rPr>
                        <a:t>سهوا</a:t>
                      </a:r>
                      <a:endParaRPr lang="ar-SA" altLang="en-US" sz="2000" u="sng">
                        <a:solidFill>
                          <a:schemeClr val="bg1"/>
                        </a:solidFill>
                        <a:sym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miter lim="800000"/>
                    </a:lnB>
                    <a:solidFill>
                      <a:srgbClr val="F2B600"/>
                    </a:solidFill>
                  </a:tcPr>
                </a:tc>
              </a:tr>
            </a:tbl>
          </a:graphicData>
        </a:graphic>
      </p:graphicFrame>
      <p:sp>
        <p:nvSpPr>
          <p:cNvPr id="6" name="Text Box 5"/>
          <p:cNvSpPr txBox="1"/>
          <p:nvPr/>
        </p:nvSpPr>
        <p:spPr>
          <a:xfrm>
            <a:off x="3690620" y="3035300"/>
            <a:ext cx="219773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buNone/>
            </a:pPr>
            <a:r>
              <a:rPr lang="ar-SA" altLang="en-US" sz="2000">
                <a:solidFill>
                  <a:srgbClr val="C00000"/>
                </a:solidFill>
                <a:sym typeface="+mn-ea"/>
              </a:rPr>
              <a:t>ينقص ثواب</a:t>
            </a:r>
            <a:r>
              <a:rPr lang="ar-SA" sz="2000" dirty="0" smtClean="0">
                <a:solidFill>
                  <a:srgbClr val="0070C0"/>
                </a:solidFill>
                <a:sym typeface="+mn-ea"/>
              </a:rPr>
              <a:t> المصلي</a:t>
            </a:r>
            <a:endParaRPr lang="ar-SA" sz="2000" dirty="0" smtClean="0">
              <a:solidFill>
                <a:srgbClr val="0070C0"/>
              </a:solidFill>
              <a:sym typeface="+mn-ea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1078865" y="3035300"/>
            <a:ext cx="16744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buNone/>
            </a:pPr>
            <a:r>
              <a:rPr lang="ar-SA" altLang="en-US" sz="2000">
                <a:solidFill>
                  <a:srgbClr val="C00000"/>
                </a:solidFill>
                <a:sym typeface="+mn-ea"/>
              </a:rPr>
              <a:t>تبطل </a:t>
            </a:r>
            <a:r>
              <a:rPr lang="ar-SA" sz="2000" dirty="0" smtClean="0">
                <a:solidFill>
                  <a:srgbClr val="0070C0"/>
                </a:solidFill>
                <a:sym typeface="+mn-ea"/>
              </a:rPr>
              <a:t>الصلاة</a:t>
            </a:r>
            <a:endParaRPr lang="ar-SA" sz="2000" dirty="0" smtClean="0">
              <a:solidFill>
                <a:srgbClr val="0070C0"/>
              </a:solidFill>
              <a:sym typeface="+mn-ea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1078865" y="4225290"/>
            <a:ext cx="16744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buNone/>
            </a:pPr>
            <a:r>
              <a:rPr lang="ar-SA" altLang="en-US" sz="2000">
                <a:solidFill>
                  <a:srgbClr val="C00000"/>
                </a:solidFill>
                <a:sym typeface="+mn-ea"/>
              </a:rPr>
              <a:t>لا تبطل </a:t>
            </a:r>
            <a:r>
              <a:rPr lang="ar-SA" sz="2000" dirty="0" smtClean="0">
                <a:solidFill>
                  <a:srgbClr val="0070C0"/>
                </a:solidFill>
                <a:sym typeface="+mn-ea"/>
              </a:rPr>
              <a:t>الصلاة</a:t>
            </a:r>
            <a:endParaRPr lang="ar-SA" sz="2000" dirty="0" smtClean="0">
              <a:solidFill>
                <a:srgbClr val="0070C0"/>
              </a:solidFill>
              <a:sym typeface="+mn-ea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4213860" y="4225290"/>
            <a:ext cx="16744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buNone/>
            </a:pPr>
            <a:r>
              <a:rPr lang="ar-SA" altLang="en-US" sz="2000">
                <a:solidFill>
                  <a:srgbClr val="C00000"/>
                </a:solidFill>
                <a:sym typeface="+mn-ea"/>
              </a:rPr>
              <a:t>لا تبطل </a:t>
            </a:r>
            <a:r>
              <a:rPr lang="ar-SA" sz="2000" dirty="0" smtClean="0">
                <a:solidFill>
                  <a:srgbClr val="0070C0"/>
                </a:solidFill>
                <a:sym typeface="+mn-ea"/>
              </a:rPr>
              <a:t>الصلاة</a:t>
            </a:r>
            <a:endParaRPr lang="ar-SA" sz="2000" dirty="0" smtClean="0">
              <a:solidFill>
                <a:srgbClr val="0070C0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  <p:bldLst>
      <p:bldP spid="6" grpId="1"/>
      <p:bldP spid="7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814145" y="972265"/>
            <a:ext cx="2944211" cy="52197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>
                <a:solidFill>
                  <a:srgbClr val="002060"/>
                </a:solidFill>
              </a:rPr>
              <a:t>الادلة ووجه الدلالة</a:t>
            </a:r>
            <a:endParaRPr lang="ar-SA" sz="2800" dirty="0" smtClean="0">
              <a:solidFill>
                <a:srgbClr val="002060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4514215" y="1694180"/>
            <a:ext cx="4425315" cy="421576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" لا تجعلوا بيُوتكُم قُبوراً، ولا تجعلوا قبري عيداً، وصلُّوا عليّ فإنّ صلاتكم تُبلغني حيثُ كنتم”</a:t>
            </a:r>
            <a:r>
              <a:rPr lang="ar-SA" sz="20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ar-SA" sz="2000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000" dirty="0" smtClean="0">
                <a:solidFill>
                  <a:srgbClr val="CC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دل على نهيه ﷺ عن اتخاذ قبره عيدا يزار.</a:t>
            </a:r>
            <a:endParaRPr lang="ar-SA" sz="2000" dirty="0" smtClean="0">
              <a:solidFill>
                <a:srgbClr val="CC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sz="1400" dirty="0" smtClean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0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{ إنك </a:t>
            </a:r>
            <a:r>
              <a:rPr lang="ar-SA" sz="2000" u="sng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لا تهدي</a:t>
            </a:r>
            <a:r>
              <a:rPr lang="ar-SA" sz="20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من أحببت ولكن الله يهدي من يشاء }</a:t>
            </a:r>
            <a:endParaRPr lang="ar-SA" sz="2000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000" dirty="0">
                <a:solidFill>
                  <a:srgbClr val="CC0066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دل على </a:t>
            </a:r>
            <a:r>
              <a:rPr lang="ar-SA" sz="2000" dirty="0" smtClean="0">
                <a:solidFill>
                  <a:srgbClr val="CC0066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نوع من أنواع الهداية وهو هداية التوفيق والالهام.</a:t>
            </a:r>
            <a:endParaRPr lang="ar-SA" sz="2000" dirty="0" smtClean="0">
              <a:solidFill>
                <a:srgbClr val="CC0066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endParaRPr lang="ar-SA" sz="1400" dirty="0">
              <a:solidFill>
                <a:srgbClr val="008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000" dirty="0">
                <a:solidFill>
                  <a:srgbClr val="008000"/>
                </a:solidFill>
                <a:sym typeface="+mn-ea"/>
              </a:rPr>
              <a:t>{ وإنك </a:t>
            </a:r>
            <a:r>
              <a:rPr lang="ar-SA" sz="2000" u="sng" dirty="0">
                <a:solidFill>
                  <a:srgbClr val="008000"/>
                </a:solidFill>
                <a:sym typeface="+mn-ea"/>
              </a:rPr>
              <a:t>لتهدي</a:t>
            </a:r>
            <a:r>
              <a:rPr lang="ar-SA" sz="2000" dirty="0">
                <a:solidFill>
                  <a:srgbClr val="008000"/>
                </a:solidFill>
                <a:sym typeface="+mn-ea"/>
              </a:rPr>
              <a:t> إلى صراط مستقيم }</a:t>
            </a:r>
            <a:r>
              <a:rPr lang="ar-SA" sz="2000" dirty="0" smtClean="0">
                <a:solidFill>
                  <a:srgbClr val="008000"/>
                </a:solidFill>
                <a:sym typeface="+mn-ea"/>
              </a:rPr>
              <a:t> </a:t>
            </a:r>
            <a:endParaRPr lang="ar-SA" sz="2000" dirty="0" smtClean="0">
              <a:solidFill>
                <a:srgbClr val="008000"/>
              </a:solidFill>
            </a:endParaRPr>
          </a:p>
          <a:p>
            <a:r>
              <a:rPr lang="ar-SA" sz="2000" dirty="0">
                <a:solidFill>
                  <a:srgbClr val="CC0066"/>
                </a:solidFill>
                <a:sym typeface="+mn-ea"/>
              </a:rPr>
              <a:t>دل على نوع من أنواع الهداية وهو هداية البيان والارشاد.</a:t>
            </a:r>
            <a:endParaRPr lang="ar-SA" sz="2000" dirty="0">
              <a:solidFill>
                <a:srgbClr val="CC0066"/>
              </a:solidFill>
              <a:sym typeface="+mn-ea"/>
            </a:endParaRPr>
          </a:p>
          <a:p>
            <a:endParaRPr lang="ar-SA" sz="2000" dirty="0">
              <a:solidFill>
                <a:srgbClr val="CC0066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r>
              <a:rPr lang="ar-SA" sz="20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{ ولئن سَألتَهُم مَنَّ خَلَقهُم لَيَقولُنَّ الله  }</a:t>
            </a:r>
            <a:r>
              <a:rPr lang="ar-SA" sz="2000" dirty="0">
                <a:solidFill>
                  <a:srgbClr val="002060"/>
                </a:solidFill>
                <a:sym typeface="+mn-ea"/>
              </a:rPr>
              <a:t> </a:t>
            </a:r>
            <a:endParaRPr lang="ar-SA" sz="2000" dirty="0">
              <a:solidFill>
                <a:srgbClr val="002060"/>
              </a:solidFill>
            </a:endParaRPr>
          </a:p>
          <a:p>
            <a:pPr algn="r">
              <a:buClrTx/>
              <a:buSzTx/>
              <a:buFontTx/>
            </a:pPr>
            <a:r>
              <a:rPr lang="ar-SA" sz="2000" dirty="0">
                <a:solidFill>
                  <a:srgbClr val="CC0066"/>
                </a:solidFill>
                <a:sym typeface="+mn-ea"/>
              </a:rPr>
              <a:t>دل على ان عامة المشركون يقرون بتوحيد الربوبية.</a:t>
            </a:r>
            <a:endParaRPr lang="ar-SA" sz="2000" dirty="0">
              <a:solidFill>
                <a:srgbClr val="CC0066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222250" y="1694180"/>
            <a:ext cx="4109085" cy="40925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{ أَفَمَن شَرَحَ اللَّهُ صَدْرَهُ لِلْإِسْلَامِ فَهُوَ عَلَىٰ نُورٍ مِّن رَّبِّهِ ۚ }</a:t>
            </a:r>
            <a:r>
              <a:rPr lang="ar-SA" sz="2000" dirty="0" smtClean="0">
                <a:solidFill>
                  <a:srgbClr val="008000"/>
                </a:solidFill>
              </a:rPr>
              <a:t> </a:t>
            </a:r>
            <a:endParaRPr lang="ar-SA" sz="2000" dirty="0" smtClean="0">
              <a:solidFill>
                <a:srgbClr val="008000"/>
              </a:solidFill>
            </a:endParaRPr>
          </a:p>
          <a:p>
            <a:r>
              <a:rPr lang="ar-SA" sz="2000" dirty="0">
                <a:solidFill>
                  <a:srgbClr val="CC0066"/>
                </a:solidFill>
                <a:sym typeface="+mn-ea"/>
              </a:rPr>
              <a:t>دل على أن من نتائج التوحيد على الفرد: انشراح الصدر واطمئنان القلب.</a:t>
            </a:r>
            <a:endParaRPr lang="ar-SA" sz="2000" dirty="0">
              <a:solidFill>
                <a:srgbClr val="CC0066"/>
              </a:solidFill>
              <a:sym typeface="+mn-ea"/>
            </a:endParaRPr>
          </a:p>
          <a:p>
            <a:endParaRPr lang="ar-SA" sz="2000" dirty="0">
              <a:solidFill>
                <a:srgbClr val="008000"/>
              </a:solidFill>
            </a:endParaRPr>
          </a:p>
          <a:p>
            <a:r>
              <a:rPr lang="ar-SA" sz="2000" dirty="0">
                <a:solidFill>
                  <a:srgbClr val="008000"/>
                </a:solidFill>
                <a:sym typeface="+mn-ea"/>
              </a:rPr>
              <a:t>{  إِنَّمَا ٱلۡمُؤۡمِنُونَ إِخۡوَةٞ فَأَصۡلِحُواْ بَيۡنَ أَخَوَيۡكُمۡۚ }</a:t>
            </a:r>
            <a:endParaRPr lang="ar-SA" sz="2000" dirty="0">
              <a:solidFill>
                <a:srgbClr val="008000"/>
              </a:solidFill>
            </a:endParaRPr>
          </a:p>
          <a:p>
            <a:r>
              <a:rPr lang="ar-SA" sz="2000" dirty="0">
                <a:solidFill>
                  <a:srgbClr val="CC0066"/>
                </a:solidFill>
              </a:rPr>
              <a:t>دل على ان من نتائج التوحيد على المجتمع: تماسك المجتمع ووحدة صفه.</a:t>
            </a:r>
            <a:endParaRPr lang="ar-SA" sz="2000" dirty="0">
              <a:solidFill>
                <a:srgbClr val="CC0066"/>
              </a:solidFill>
            </a:endParaRPr>
          </a:p>
          <a:p>
            <a:endParaRPr lang="ar-SA" sz="2000" dirty="0">
              <a:solidFill>
                <a:srgbClr val="008000"/>
              </a:solidFill>
            </a:endParaRPr>
          </a:p>
          <a:p>
            <a:r>
              <a:rPr lang="ar-SA" sz="2000" dirty="0">
                <a:solidFill>
                  <a:srgbClr val="008000"/>
                </a:solidFill>
                <a:sym typeface="+mn-ea"/>
              </a:rPr>
              <a:t>{ وَبَشِّرِ الَّذِينَ آمَنُوا وَعَمِلُوا الصَّالِحَاتِ أَنَّ لَهُمْ جَنَّاتٍ تَجْرِي مِن تَحْتِهَا الْأَنْهَارُ}</a:t>
            </a:r>
            <a:endParaRPr lang="ar-SA" sz="2000" dirty="0">
              <a:solidFill>
                <a:srgbClr val="008000"/>
              </a:solidFill>
            </a:endParaRPr>
          </a:p>
          <a:p>
            <a:r>
              <a:rPr lang="ar-SA" sz="2000" dirty="0">
                <a:solidFill>
                  <a:srgbClr val="CC0066"/>
                </a:solidFill>
                <a:sym typeface="+mn-ea"/>
              </a:rPr>
              <a:t>دل على ان من نتائج التوحيد في الآخرة: دخول الجنة.</a:t>
            </a:r>
            <a:endParaRPr lang="ar-SA" sz="2000" dirty="0">
              <a:solidFill>
                <a:srgbClr val="CC0066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814145" y="972265"/>
            <a:ext cx="2944211" cy="52197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>
                <a:solidFill>
                  <a:srgbClr val="002060"/>
                </a:solidFill>
              </a:rPr>
              <a:t>الادلة ووجه الدلالة</a:t>
            </a:r>
            <a:endParaRPr lang="ar-SA" sz="2800" dirty="0" smtClean="0">
              <a:solidFill>
                <a:srgbClr val="002060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230505" y="1694180"/>
            <a:ext cx="8709025" cy="439991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2000" dirty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{ ولقد بعثنا في كل أمة رسولا أن اعبدوا الله واجتنبوا الطاغوت}</a:t>
            </a:r>
            <a:r>
              <a:rPr lang="ar-SA" sz="2000" dirty="0">
                <a:solidFill>
                  <a:srgbClr val="002060"/>
                </a:solidFill>
                <a:sym typeface="+mn-ea"/>
              </a:rPr>
              <a:t> </a:t>
            </a:r>
            <a:endParaRPr lang="ar-SA" sz="2000" dirty="0">
              <a:solidFill>
                <a:srgbClr val="002060"/>
              </a:solidFill>
            </a:endParaRPr>
          </a:p>
          <a:p>
            <a:r>
              <a:rPr lang="ar-SA" sz="2000" dirty="0">
                <a:solidFill>
                  <a:srgbClr val="CC0066"/>
                </a:solidFill>
                <a:sym typeface="+mn-ea"/>
              </a:rPr>
              <a:t>دل على أن الله ارسل جميع الانبياء للدعوة إلى توحيد الالوهية.</a:t>
            </a:r>
            <a:endParaRPr lang="ar-SA" sz="2000" dirty="0" smtClean="0">
              <a:solidFill>
                <a:srgbClr val="EE6000"/>
              </a:solidFill>
            </a:endParaRPr>
          </a:p>
          <a:p>
            <a:endParaRPr lang="ar-SA" sz="2000" dirty="0" smtClean="0">
              <a:solidFill>
                <a:srgbClr val="002060"/>
              </a:solidFill>
            </a:endParaRPr>
          </a:p>
          <a:p>
            <a:r>
              <a:rPr lang="ar-SA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قوله ﷺ: “لا صلاة لمن لم يقرأ بفاتحة الكتاب”</a:t>
            </a:r>
            <a:endParaRPr lang="ar-SA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000" dirty="0">
                <a:solidFill>
                  <a:srgbClr val="C34D07"/>
                </a:solidFill>
                <a:sym typeface="+mn-ea"/>
              </a:rPr>
              <a:t>دل على ان قراءة الفاتحة ركن في الصلاة.</a:t>
            </a:r>
            <a:endParaRPr lang="ar-SA" sz="2000" dirty="0">
              <a:solidFill>
                <a:srgbClr val="C34D07"/>
              </a:solidFill>
              <a:sym typeface="+mn-ea"/>
            </a:endParaRPr>
          </a:p>
          <a:p>
            <a:endParaRPr lang="ar-SA" sz="2000" dirty="0">
              <a:solidFill>
                <a:srgbClr val="0070C0"/>
              </a:solidFill>
              <a:sym typeface="+mn-ea"/>
            </a:endParaRPr>
          </a:p>
          <a:p>
            <a:r>
              <a:rPr lang="ar-SA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قول عائشة رضي الله عنها: “أن النبي ﷺ كان يقول في كل ركعتين </a:t>
            </a:r>
            <a:r>
              <a:rPr lang="ar-SA" sz="20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التحية</a:t>
            </a:r>
            <a:r>
              <a:rPr lang="ar-SA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”</a:t>
            </a:r>
            <a:r>
              <a:rPr lang="ar-SA" sz="2000" dirty="0" smtClean="0">
                <a:solidFill>
                  <a:srgbClr val="0070C0"/>
                </a:solidFill>
                <a:sym typeface="+mn-ea"/>
              </a:rPr>
              <a:t> </a:t>
            </a:r>
            <a:endParaRPr lang="ar-SA" sz="2000" dirty="0" smtClean="0">
              <a:solidFill>
                <a:srgbClr val="0070C0"/>
              </a:solidFill>
            </a:endParaRPr>
          </a:p>
          <a:p>
            <a:r>
              <a:rPr lang="ar-SA" sz="2000" dirty="0">
                <a:solidFill>
                  <a:srgbClr val="C34D07"/>
                </a:solidFill>
                <a:sym typeface="+mn-ea"/>
              </a:rPr>
              <a:t>دل على واجب من واجبات الصلاة، وهو التشهد الأول.</a:t>
            </a:r>
            <a:endParaRPr lang="ar-SA" sz="2000" dirty="0">
              <a:solidFill>
                <a:srgbClr val="C34D07"/>
              </a:solidFill>
              <a:sym typeface="+mn-ea"/>
            </a:endParaRPr>
          </a:p>
          <a:p>
            <a:endParaRPr lang="ar-SA" sz="2000" dirty="0">
              <a:solidFill>
                <a:srgbClr val="0070C0"/>
              </a:solidFill>
              <a:sym typeface="+mn-ea"/>
            </a:endParaRPr>
          </a:p>
          <a:p>
            <a:r>
              <a:rPr lang="ar-SA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قوله ﷺ:“ إنما الاعمال بالنيات وإنما لكل امرئ ما نوى”</a:t>
            </a:r>
            <a:r>
              <a:rPr lang="ar-SA" sz="2000" dirty="0" smtClean="0">
                <a:solidFill>
                  <a:srgbClr val="0070C0"/>
                </a:solidFill>
                <a:sym typeface="+mn-ea"/>
              </a:rPr>
              <a:t> </a:t>
            </a:r>
            <a:endParaRPr lang="ar-SA" sz="2000" dirty="0" smtClean="0">
              <a:solidFill>
                <a:srgbClr val="0070C0"/>
              </a:solidFill>
            </a:endParaRPr>
          </a:p>
          <a:p>
            <a:pPr algn="r">
              <a:buClrTx/>
              <a:buSzTx/>
              <a:buFontTx/>
            </a:pPr>
            <a:r>
              <a:rPr lang="ar-SA" sz="2000" dirty="0">
                <a:solidFill>
                  <a:srgbClr val="C34D07"/>
                </a:solidFill>
                <a:sym typeface="+mn-ea"/>
              </a:rPr>
              <a:t>دل على ان النية شرط من شروط الصلاة.</a:t>
            </a:r>
            <a:endParaRPr lang="ar-SA" sz="2000" dirty="0">
              <a:solidFill>
                <a:srgbClr val="C34D07"/>
              </a:solidFill>
            </a:endParaRPr>
          </a:p>
          <a:p>
            <a:endParaRPr lang="ar-SA" sz="2000" dirty="0">
              <a:solidFill>
                <a:srgbClr val="0070C0"/>
              </a:solidFill>
            </a:endParaRPr>
          </a:p>
          <a:p>
            <a:r>
              <a:rPr lang="ar-SA" sz="2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{ إنَّ الصلاة كَانتْ على المُؤمِنينَ كتَابًا مَّوقُوتًا}</a:t>
            </a:r>
            <a:endParaRPr lang="ar-SA" sz="2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buClrTx/>
              <a:buSzTx/>
              <a:buFontTx/>
            </a:pPr>
            <a:r>
              <a:rPr lang="ar-SA" sz="2000" dirty="0">
                <a:solidFill>
                  <a:srgbClr val="C34D07"/>
                </a:solidFill>
                <a:sym typeface="+mn-ea"/>
              </a:rPr>
              <a:t>دل على ان دخول الوقت شرط من شروط الصلاة.</a:t>
            </a:r>
            <a:endParaRPr lang="ar-SA" sz="2000" dirty="0">
              <a:solidFill>
                <a:srgbClr val="C34D07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814145" y="982425"/>
            <a:ext cx="2944211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>
                <a:solidFill>
                  <a:schemeClr val="accent6">
                    <a:lumMod val="75000"/>
                  </a:schemeClr>
                </a:solidFill>
              </a:rPr>
              <a:t>اسئلة عامة</a:t>
            </a:r>
            <a:endParaRPr lang="ar-SA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4635500" y="1620520"/>
            <a:ext cx="4370705" cy="42157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2000" dirty="0" smtClean="0">
                <a:solidFill>
                  <a:srgbClr val="002060"/>
                </a:solidFill>
              </a:rPr>
              <a:t>نوع الوحي الذي اوحاه الله لام موسى:</a:t>
            </a:r>
            <a:endParaRPr lang="ar-SA" sz="2000" dirty="0" smtClean="0">
              <a:solidFill>
                <a:srgbClr val="002060"/>
              </a:solidFill>
            </a:endParaRPr>
          </a:p>
          <a:p>
            <a:r>
              <a:rPr lang="ar-SA" sz="2000" dirty="0" smtClean="0">
                <a:solidFill>
                  <a:srgbClr val="EE6000"/>
                </a:solidFill>
              </a:rPr>
              <a:t>وحي الهام.</a:t>
            </a:r>
            <a:endParaRPr lang="ar-SA" sz="2000" dirty="0" smtClean="0">
              <a:solidFill>
                <a:srgbClr val="EE6000"/>
              </a:solidFill>
            </a:endParaRPr>
          </a:p>
          <a:p>
            <a:endParaRPr lang="ar-SA" sz="1200" dirty="0">
              <a:solidFill>
                <a:srgbClr val="002060"/>
              </a:solidFill>
            </a:endParaRPr>
          </a:p>
          <a:p>
            <a:r>
              <a:rPr lang="ar-SA" sz="2000" dirty="0" smtClean="0">
                <a:solidFill>
                  <a:srgbClr val="002060"/>
                </a:solidFill>
              </a:rPr>
              <a:t>حكم الشرك في توحيد الالوهية والربوبية:</a:t>
            </a:r>
            <a:endParaRPr lang="ar-SA" sz="2000" dirty="0" smtClean="0">
              <a:solidFill>
                <a:srgbClr val="002060"/>
              </a:solidFill>
            </a:endParaRPr>
          </a:p>
          <a:p>
            <a:r>
              <a:rPr lang="ar-SA" sz="2000" dirty="0" smtClean="0">
                <a:solidFill>
                  <a:srgbClr val="EE6000"/>
                </a:solidFill>
              </a:rPr>
              <a:t>شرك أكبر.</a:t>
            </a:r>
            <a:endParaRPr lang="ar-SA" sz="2000" dirty="0" smtClean="0">
              <a:solidFill>
                <a:srgbClr val="EE6000"/>
              </a:solidFill>
            </a:endParaRPr>
          </a:p>
          <a:p>
            <a:endParaRPr lang="ar-SA" sz="1200" dirty="0">
              <a:solidFill>
                <a:srgbClr val="002060"/>
              </a:solidFill>
            </a:endParaRPr>
          </a:p>
          <a:p>
            <a:r>
              <a:rPr lang="ar-SA" sz="2000" dirty="0" smtClean="0">
                <a:solidFill>
                  <a:srgbClr val="002060"/>
                </a:solidFill>
                <a:sym typeface="+mn-ea"/>
              </a:rPr>
              <a:t>عورة المرأة في الصلاة:</a:t>
            </a:r>
            <a:endParaRPr lang="ar-SA" sz="2000" dirty="0" smtClean="0">
              <a:solidFill>
                <a:srgbClr val="002060"/>
              </a:solidFill>
            </a:endParaRPr>
          </a:p>
          <a:p>
            <a:r>
              <a:rPr lang="ar-SA" sz="2000" dirty="0" smtClean="0">
                <a:solidFill>
                  <a:srgbClr val="EE6000"/>
                </a:solidFill>
                <a:sym typeface="+mn-ea"/>
              </a:rPr>
              <a:t>كلها عورة الا كفيها ووجهها.</a:t>
            </a:r>
            <a:endParaRPr lang="ar-SA" sz="2000" dirty="0" smtClean="0">
              <a:solidFill>
                <a:srgbClr val="EE6000"/>
              </a:solidFill>
            </a:endParaRPr>
          </a:p>
          <a:p>
            <a:endParaRPr lang="ar-SA" sz="1200" dirty="0">
              <a:solidFill>
                <a:srgbClr val="002060"/>
              </a:solidFill>
            </a:endParaRPr>
          </a:p>
          <a:p>
            <a:r>
              <a:rPr lang="ar-SA" sz="2000" dirty="0" smtClean="0">
                <a:solidFill>
                  <a:srgbClr val="002060"/>
                </a:solidFill>
                <a:sym typeface="+mn-ea"/>
              </a:rPr>
              <a:t>عورة الرجل في الصلاة:</a:t>
            </a:r>
            <a:endParaRPr lang="ar-SA" sz="2000" dirty="0" smtClean="0">
              <a:solidFill>
                <a:srgbClr val="002060"/>
              </a:solidFill>
              <a:sym typeface="+mn-ea"/>
            </a:endParaRPr>
          </a:p>
          <a:p>
            <a:r>
              <a:rPr lang="ar-SA" sz="2000" dirty="0" smtClean="0">
                <a:solidFill>
                  <a:srgbClr val="EE6000"/>
                </a:solidFill>
                <a:sym typeface="+mn-ea"/>
              </a:rPr>
              <a:t>ما بين السرة إلى الركبة والمنكبية.</a:t>
            </a:r>
            <a:endParaRPr lang="ar-SA" sz="2000" dirty="0" smtClean="0">
              <a:solidFill>
                <a:srgbClr val="EE6000"/>
              </a:solidFill>
              <a:sym typeface="+mn-ea"/>
            </a:endParaRPr>
          </a:p>
          <a:p>
            <a:endParaRPr lang="ar-SA" sz="2000" dirty="0" smtClean="0">
              <a:solidFill>
                <a:srgbClr val="EE6000"/>
              </a:solidFill>
              <a:sym typeface="+mn-ea"/>
            </a:endParaRPr>
          </a:p>
          <a:p>
            <a:r>
              <a:rPr lang="ar-SA" sz="2000" dirty="0" smtClean="0">
                <a:solidFill>
                  <a:srgbClr val="002060"/>
                </a:solidFill>
                <a:sym typeface="+mn-ea"/>
              </a:rPr>
              <a:t>عللي. ضرب الامثال في القرآن الكريم:</a:t>
            </a:r>
            <a:endParaRPr lang="ar-SA" sz="2000" dirty="0">
              <a:solidFill>
                <a:srgbClr val="002060"/>
              </a:solidFill>
            </a:endParaRPr>
          </a:p>
          <a:p>
            <a:r>
              <a:rPr lang="ar-SA" sz="2000" dirty="0">
                <a:solidFill>
                  <a:srgbClr val="EE6000"/>
                </a:solidFill>
                <a:sym typeface="+mn-ea"/>
              </a:rPr>
              <a:t>لتقريب المعنى وتوضيحه.</a:t>
            </a:r>
            <a:endParaRPr lang="ar-SA" sz="2000" dirty="0">
              <a:solidFill>
                <a:srgbClr val="EE6000"/>
              </a:solidFill>
            </a:endParaRPr>
          </a:p>
          <a:p>
            <a:endParaRPr lang="ar-SA" sz="1200" dirty="0">
              <a:solidFill>
                <a:srgbClr val="00206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250190" y="1610360"/>
            <a:ext cx="4178935" cy="47078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2000" dirty="0" smtClean="0">
                <a:solidFill>
                  <a:srgbClr val="002060"/>
                </a:solidFill>
              </a:rPr>
              <a:t>عامة المشركون يقرون بتوحيد:</a:t>
            </a:r>
            <a:endParaRPr lang="ar-SA" sz="2000" dirty="0">
              <a:solidFill>
                <a:srgbClr val="002060"/>
              </a:solidFill>
            </a:endParaRPr>
          </a:p>
          <a:p>
            <a:r>
              <a:rPr lang="ar-SA" sz="2000" dirty="0">
                <a:solidFill>
                  <a:srgbClr val="EE6000"/>
                </a:solidFill>
              </a:rPr>
              <a:t>الربوبية</a:t>
            </a:r>
            <a:endParaRPr lang="ar-SA" sz="2000" dirty="0">
              <a:solidFill>
                <a:srgbClr val="EE6000"/>
              </a:solidFill>
            </a:endParaRPr>
          </a:p>
          <a:p>
            <a:endParaRPr lang="ar-SA" sz="1200" dirty="0">
              <a:solidFill>
                <a:srgbClr val="002060"/>
              </a:solidFill>
            </a:endParaRPr>
          </a:p>
          <a:p>
            <a:r>
              <a:rPr lang="ar-SA" sz="2000" dirty="0" smtClean="0">
                <a:solidFill>
                  <a:srgbClr val="002060"/>
                </a:solidFill>
                <a:sym typeface="+mn-ea"/>
              </a:rPr>
              <a:t>ارسل الله الرسل للدعوة لتوحيد:</a:t>
            </a:r>
            <a:endParaRPr lang="ar-SA" sz="2000" dirty="0">
              <a:solidFill>
                <a:srgbClr val="002060"/>
              </a:solidFill>
            </a:endParaRPr>
          </a:p>
          <a:p>
            <a:r>
              <a:rPr lang="ar-SA" sz="2000" dirty="0">
                <a:solidFill>
                  <a:srgbClr val="EE6000"/>
                </a:solidFill>
                <a:sym typeface="+mn-ea"/>
              </a:rPr>
              <a:t>الالوهية</a:t>
            </a:r>
            <a:endParaRPr lang="ar-SA" sz="2000" dirty="0">
              <a:solidFill>
                <a:srgbClr val="EE6000"/>
              </a:solidFill>
              <a:sym typeface="+mn-ea"/>
            </a:endParaRPr>
          </a:p>
          <a:p>
            <a:endParaRPr lang="ar-SA" sz="1200" dirty="0">
              <a:solidFill>
                <a:srgbClr val="002060"/>
              </a:solidFill>
            </a:endParaRPr>
          </a:p>
          <a:p>
            <a:r>
              <a:rPr lang="ar-SA" sz="2000" dirty="0" smtClean="0">
                <a:solidFill>
                  <a:srgbClr val="002060"/>
                </a:solidFill>
                <a:sym typeface="+mn-ea"/>
              </a:rPr>
              <a:t>بماذا عذب الله قارون:</a:t>
            </a:r>
            <a:endParaRPr lang="ar-SA" sz="2000" dirty="0" smtClean="0">
              <a:solidFill>
                <a:srgbClr val="002060"/>
              </a:solidFill>
            </a:endParaRPr>
          </a:p>
          <a:p>
            <a:r>
              <a:rPr lang="ar-SA" sz="2000" dirty="0" smtClean="0">
                <a:solidFill>
                  <a:srgbClr val="EE6000"/>
                </a:solidFill>
                <a:sym typeface="+mn-ea"/>
              </a:rPr>
              <a:t>خسف به وبداره الارض.</a:t>
            </a:r>
            <a:endParaRPr lang="ar-SA" sz="2000" dirty="0" smtClean="0">
              <a:solidFill>
                <a:srgbClr val="EE6000"/>
              </a:solidFill>
            </a:endParaRPr>
          </a:p>
          <a:p>
            <a:endParaRPr lang="ar-SA" sz="1200" dirty="0">
              <a:solidFill>
                <a:srgbClr val="002060"/>
              </a:solidFill>
            </a:endParaRPr>
          </a:p>
          <a:p>
            <a:r>
              <a:rPr lang="ar-SA" sz="2000" dirty="0" smtClean="0">
                <a:solidFill>
                  <a:srgbClr val="002060"/>
                </a:solidFill>
                <a:sym typeface="+mn-ea"/>
              </a:rPr>
              <a:t>الهداية التي يملكها الانبياء وكل من تبعهم:</a:t>
            </a:r>
            <a:endParaRPr lang="ar-SA" sz="2000" dirty="0" smtClean="0">
              <a:solidFill>
                <a:srgbClr val="002060"/>
              </a:solidFill>
            </a:endParaRPr>
          </a:p>
          <a:p>
            <a:r>
              <a:rPr lang="ar-SA" sz="2000" dirty="0" smtClean="0">
                <a:solidFill>
                  <a:srgbClr val="EE6000"/>
                </a:solidFill>
                <a:sym typeface="+mn-ea"/>
              </a:rPr>
              <a:t>هداية البيان والارشاد</a:t>
            </a:r>
            <a:endParaRPr lang="ar-SA" sz="2000" dirty="0" smtClean="0">
              <a:solidFill>
                <a:srgbClr val="EE6000"/>
              </a:solidFill>
            </a:endParaRPr>
          </a:p>
          <a:p>
            <a:endParaRPr lang="ar-SA" sz="1200" dirty="0" smtClean="0">
              <a:solidFill>
                <a:srgbClr val="EE6000"/>
              </a:solidFill>
            </a:endParaRPr>
          </a:p>
          <a:p>
            <a:r>
              <a:rPr lang="ar-SA" sz="2000" dirty="0" smtClean="0">
                <a:solidFill>
                  <a:srgbClr val="002060"/>
                </a:solidFill>
                <a:sym typeface="+mn-ea"/>
              </a:rPr>
              <a:t>الهداية الخاصة بالله ولا يملكها احد سواه:</a:t>
            </a:r>
            <a:endParaRPr lang="ar-SA" sz="2000" dirty="0" smtClean="0">
              <a:solidFill>
                <a:srgbClr val="002060"/>
              </a:solidFill>
            </a:endParaRPr>
          </a:p>
          <a:p>
            <a:r>
              <a:rPr lang="ar-SA" sz="2000" dirty="0" smtClean="0">
                <a:solidFill>
                  <a:srgbClr val="EE6000"/>
                </a:solidFill>
                <a:sym typeface="+mn-ea"/>
              </a:rPr>
              <a:t>هداية التوفيق والالهام</a:t>
            </a:r>
            <a:endParaRPr lang="ar-SA" sz="2000" dirty="0" smtClean="0">
              <a:solidFill>
                <a:srgbClr val="EE6000"/>
              </a:solidFill>
              <a:sym typeface="+mn-ea"/>
            </a:endParaRPr>
          </a:p>
          <a:p>
            <a:endParaRPr lang="ar-SA" sz="1200" dirty="0" smtClean="0">
              <a:solidFill>
                <a:srgbClr val="EE6000"/>
              </a:solidFill>
              <a:sym typeface="+mn-ea"/>
            </a:endParaRPr>
          </a:p>
          <a:p>
            <a:r>
              <a:rPr lang="ar-SA" sz="2000" dirty="0" smtClean="0">
                <a:solidFill>
                  <a:srgbClr val="002060"/>
                </a:solidFill>
                <a:sym typeface="+mn-ea"/>
              </a:rPr>
              <a:t>الصلوات الاثقل على المنافقين كما بينها النبي </a:t>
            </a:r>
            <a:r>
              <a:rPr lang="ar-SA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ﷺ</a:t>
            </a:r>
            <a:r>
              <a:rPr lang="ar-SA" sz="2000" dirty="0" smtClean="0">
                <a:solidFill>
                  <a:srgbClr val="002060"/>
                </a:solidFill>
                <a:sym typeface="+mn-ea"/>
              </a:rPr>
              <a:t>:</a:t>
            </a:r>
            <a:endParaRPr lang="ar-SA" sz="2000" dirty="0" smtClean="0">
              <a:solidFill>
                <a:srgbClr val="002060"/>
              </a:solidFill>
            </a:endParaRPr>
          </a:p>
          <a:p>
            <a:r>
              <a:rPr lang="ar-SA" sz="2000" dirty="0" smtClean="0">
                <a:solidFill>
                  <a:srgbClr val="EE6000"/>
                </a:solidFill>
                <a:sym typeface="+mn-ea"/>
              </a:rPr>
              <a:t>الفجر والعشاء.</a:t>
            </a:r>
            <a:endParaRPr lang="ar-SA" sz="2000" dirty="0" smtClean="0">
              <a:solidFill>
                <a:srgbClr val="EE6000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814145" y="982425"/>
            <a:ext cx="2944211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>
                <a:solidFill>
                  <a:schemeClr val="accent6">
                    <a:lumMod val="75000"/>
                  </a:schemeClr>
                </a:solidFill>
              </a:rPr>
              <a:t>اسئلة عامة</a:t>
            </a:r>
            <a:endParaRPr lang="ar-SA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4655820" y="1620520"/>
            <a:ext cx="4350385" cy="43383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indent="0">
              <a:buNone/>
            </a:pPr>
            <a:r>
              <a:rPr lang="ar-SA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في حديث “ آية المنافق ثلاث” ذكر النبي ﷺ ثلاث من صفات المنافقين:</a:t>
            </a:r>
            <a:endParaRPr lang="ar-SA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000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الكذب/ خيانة الامانة/ عدم الوفاء بالوعد</a:t>
            </a:r>
            <a:endParaRPr lang="ar-SA" sz="2000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النفاق نوعان:</a:t>
            </a:r>
            <a:endParaRPr lang="ar-SA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000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نفاق اعتقادي اكبر / ونفاق عملي اصغر.</a:t>
            </a:r>
            <a:endParaRPr lang="ar-SA" sz="2000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بماذا فسر النبي ﷺ معنى (ذي الوجهين) في الحديث:</a:t>
            </a:r>
            <a:endParaRPr lang="ar-SA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000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هو الذي يأتي هؤلاء بوجه وهؤلاء بوجه.</a:t>
            </a:r>
            <a:endParaRPr lang="ar-SA" sz="2000" dirty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sz="1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وجه الشبه بين بيت العنكبوت وبين وآلهة المشركين:</a:t>
            </a:r>
            <a:endParaRPr lang="ar-SA" sz="2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000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أن كلها ضعيفة لا تنفع ولا تضر.</a:t>
            </a:r>
            <a:endParaRPr lang="ar-SA" sz="2000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endParaRPr lang="ar-SA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sz="2000" dirty="0" smtClean="0">
                <a:solidFill>
                  <a:srgbClr val="002060"/>
                </a:solidFill>
                <a:sym typeface="+mn-ea"/>
              </a:rPr>
              <a:t>لقبول العبادة شرطان:</a:t>
            </a:r>
            <a:endParaRPr lang="ar-SA" sz="2000" dirty="0">
              <a:solidFill>
                <a:srgbClr val="002060"/>
              </a:solidFill>
            </a:endParaRPr>
          </a:p>
          <a:p>
            <a:r>
              <a:rPr lang="ar-SA" sz="2000" dirty="0">
                <a:solidFill>
                  <a:srgbClr val="EE6000"/>
                </a:solidFill>
                <a:sym typeface="+mn-ea"/>
              </a:rPr>
              <a:t>الاخلاص ومتابعة النبي </a:t>
            </a:r>
            <a:r>
              <a:rPr lang="ar-SA" sz="2000" dirty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ﷺ.</a:t>
            </a:r>
            <a:endParaRPr lang="ar-SA" sz="2000" dirty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353695" y="1617345"/>
            <a:ext cx="4227195" cy="39693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p>
            <a:r>
              <a:rPr lang="ar-SA" dirty="0" smtClean="0">
                <a:solidFill>
                  <a:srgbClr val="002060"/>
                </a:solidFill>
                <a:sym typeface="+mn-ea"/>
              </a:rPr>
              <a:t>ما الحكمة من سجود السهو:</a:t>
            </a:r>
            <a:endParaRPr lang="ar-SA" dirty="0" smtClean="0">
              <a:solidFill>
                <a:srgbClr val="002060"/>
              </a:solidFill>
              <a:sym typeface="+mn-ea"/>
            </a:endParaRPr>
          </a:p>
          <a:p>
            <a:r>
              <a:rPr lang="ar-SA" dirty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لجبر الخلل الحاصل في الصلاة/ ارغام للشيطان</a:t>
            </a:r>
            <a:endParaRPr lang="ar-SA" dirty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endParaRPr lang="ar-SA" dirty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r>
              <a:rPr lang="ar-SA" dirty="0" smtClean="0">
                <a:solidFill>
                  <a:srgbClr val="002060"/>
                </a:solidFill>
                <a:sym typeface="+mn-ea"/>
              </a:rPr>
              <a:t>بما شبه النبي ﷺ الجليس الصالح والجليس السوء في حديث: "مَثَلُ الجَلِيسِ الصَّالِحِ والسَّوْءِ..":</a:t>
            </a:r>
            <a:r>
              <a:rPr lang="ar-SA" dirty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endParaRPr lang="ar-SA" dirty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r>
              <a:rPr lang="ar-SA" dirty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الجليس الصالح بـ .حامل المسك</a:t>
            </a:r>
            <a:endParaRPr lang="ar-SA" dirty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r>
              <a:rPr lang="ar-SA" dirty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والجليس السوء بـ  نافخ الكير</a:t>
            </a:r>
            <a:endParaRPr lang="ar-SA" dirty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endParaRPr lang="ar-SA" dirty="0" smtClean="0">
              <a:solidFill>
                <a:srgbClr val="002060"/>
              </a:solidFill>
            </a:endParaRPr>
          </a:p>
          <a:p>
            <a:pPr lvl="0" algn="r" rtl="1"/>
            <a:r>
              <a:rPr lang="ar-SA" dirty="0" smtClean="0">
                <a:solidFill>
                  <a:srgbClr val="002060"/>
                </a:solidFill>
              </a:rPr>
              <a:t>في قوله تعالى: { وَأَوۡحَيۡنَآ إِلَىٰٓ أُمِّ مُوسَىٰٓ أَنۡ أَرۡضِعِيهِۖ فَإِذَا خِفۡتِ عَلَيۡهِ فَأَلۡقِيهِ فِي ٱلۡيَمِّ وَلَا تَخَافِي وَلَا تَحۡزَنِيٓۖ .....}</a:t>
            </a:r>
            <a:endParaRPr lang="ar-SA" dirty="0" smtClean="0">
              <a:solidFill>
                <a:srgbClr val="002060"/>
              </a:solidFill>
            </a:endParaRPr>
          </a:p>
          <a:p>
            <a:pPr lvl="0" algn="r" rtl="0"/>
            <a:r>
              <a:rPr lang="ar-SA" dirty="0" smtClean="0">
                <a:solidFill>
                  <a:srgbClr val="002060"/>
                </a:solidFill>
              </a:rPr>
              <a:t>أمرين لأم موسى ونهيين وبشارتين ما هما:</a:t>
            </a:r>
            <a:endParaRPr lang="ar-SA" dirty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 rtl="0"/>
            <a:r>
              <a:rPr lang="ar-SA" dirty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الأمرين: أرضعيه/ ألقيه</a:t>
            </a:r>
            <a:endParaRPr lang="ar-SA" dirty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 rtl="0"/>
            <a:r>
              <a:rPr lang="ar-SA" dirty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النهيين: لا تخافي/ ولا تحزني</a:t>
            </a:r>
            <a:endParaRPr lang="ar-SA" dirty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 rtl="0"/>
            <a:r>
              <a:rPr lang="ar-SA" dirty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البشارتين: انا رادوه إليك/ وجاعلوه من المرسلين</a:t>
            </a:r>
            <a:endParaRPr lang="ar-SA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814145" y="1052839"/>
            <a:ext cx="2944211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>
                <a:solidFill>
                  <a:srgbClr val="C00000"/>
                </a:solidFill>
              </a:rPr>
              <a:t>المصطلحات</a:t>
            </a:r>
            <a:endParaRPr lang="ar-SA" sz="2800" dirty="0" smtClean="0">
              <a:solidFill>
                <a:srgbClr val="C00000"/>
              </a:solidFill>
            </a:endParaRPr>
          </a:p>
        </p:txBody>
      </p:sp>
      <p:graphicFrame>
        <p:nvGraphicFramePr>
          <p:cNvPr id="5" name="Table 4"/>
          <p:cNvGraphicFramePr/>
          <p:nvPr/>
        </p:nvGraphicFramePr>
        <p:xfrm>
          <a:off x="602615" y="1905000"/>
          <a:ext cx="8208000" cy="3063240"/>
        </p:xfrm>
        <a:graphic>
          <a:graphicData uri="http://schemas.openxmlformats.org/drawingml/2006/table">
            <a:tbl>
              <a:tblPr bandRow="1">
                <a:tableStyleId>{1FECB4D8-DB02-4DC6-A0A2-4F2EBAE1DC90}</a:tableStyleId>
              </a:tblPr>
              <a:tblGrid>
                <a:gridCol w="5508000"/>
                <a:gridCol w="2700000"/>
              </a:tblGrid>
              <a:tr h="38100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20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التعريف</a:t>
                      </a:r>
                      <a:endParaRPr lang="ar-SA" altLang="en-US" sz="2000" b="1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20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المصطلح</a:t>
                      </a:r>
                      <a:endParaRPr lang="ar-SA" altLang="en-US" sz="2000" b="1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ar-SA" altLang="en-US" sz="2000" b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بيان طريق الحق والتوفيق لقبوله.</a:t>
                      </a:r>
                      <a:endParaRPr lang="ar-SA" altLang="en-US" sz="2000" b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2000" b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الهداية</a:t>
                      </a:r>
                      <a:endParaRPr lang="ar-SA" altLang="en-US" sz="2000" b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ar-SA" altLang="en-US" sz="2000" b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اسم جامع لكل ما يحبه الله ويرضاه من الأقوال والأعمال الظاهرة والباطنة.</a:t>
                      </a:r>
                      <a:endParaRPr lang="ar-SA" altLang="en-US" sz="2000" b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2000" b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العبادة</a:t>
                      </a:r>
                      <a:endParaRPr lang="ar-SA" altLang="en-US" sz="2000" b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ar-SA" altLang="en-US" sz="2000" b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سجدتان يسجدهما المصلي آخر صلاته إذا حصل سهو بزيادة أو شك أو نقص في الصلاة.</a:t>
                      </a:r>
                      <a:endParaRPr lang="ar-SA" altLang="en-US" sz="2000" b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2000" b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سجود السهو</a:t>
                      </a:r>
                      <a:endParaRPr lang="ar-SA" altLang="en-US" sz="2000" b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ar-SA" altLang="en-US" sz="2000" b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صرف شيئ من العبادة لغير الله تعالى.</a:t>
                      </a:r>
                      <a:endParaRPr lang="ar-SA" altLang="en-US" sz="2000" b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2000" b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الشرك في توحيد الألوهية</a:t>
                      </a:r>
                      <a:endParaRPr lang="ar-SA" altLang="en-US" sz="2000" b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ar-SA" sz="200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جعل شريك مع الله تعالى في ربوبيته.</a:t>
                      </a:r>
                      <a:endParaRPr lang="ar-SA" sz="2000" b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 marL="68580" marR="68580" marT="0" marB="0" vert="horz" anchor="t" anchorCtr="0">
                    <a:lnL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2000" b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الشرك في توحيد الربوبية</a:t>
                      </a:r>
                      <a:endParaRPr lang="ar-SA" altLang="en-US" sz="2000" b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ar-SA" altLang="en-US" sz="2000" b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اظهار الخير وابطان الشر.</a:t>
                      </a:r>
                      <a:endParaRPr lang="ar-SA" altLang="en-US" sz="2000" b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2000" b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النفاق</a:t>
                      </a:r>
                      <a:endParaRPr lang="ar-SA" altLang="en-US" sz="2000" b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</a:tr>
              <a:tr h="3810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ar-SA" altLang="en-US" sz="2000" b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خلق يبعث على فعل الحسن وترك القبيح.</a:t>
                      </a:r>
                      <a:endParaRPr lang="ar-SA" altLang="en-US" sz="2000" b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horz" anchor="t" anchorCtr="0">
                    <a:lnL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2000" b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الحياء</a:t>
                      </a:r>
                      <a:endParaRPr lang="ar-SA" altLang="en-US" sz="2000" b="0">
                        <a:solidFill>
                          <a:schemeClr val="accent6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47370" y="1226185"/>
            <a:ext cx="8208010" cy="52197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rgbClr val="CC0066"/>
                </a:solidFill>
              </a:rPr>
              <a:t>ماذا نفعل في الحالات التالية</a:t>
            </a:r>
            <a:endParaRPr lang="ar-SA" sz="2800" dirty="0">
              <a:solidFill>
                <a:srgbClr val="CC0066"/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504190" y="1898015"/>
            <a:ext cx="8251190" cy="372300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sz="2000" dirty="0" smtClean="0">
                <a:solidFill>
                  <a:srgbClr val="CC0066"/>
                </a:solidFill>
              </a:rPr>
              <a:t>صليتي ناسية أنك على غير طهارة، ثم تذكرتي بعد انتهاء الصلاة:</a:t>
            </a:r>
            <a:endParaRPr lang="ar-SA" sz="2000" dirty="0" smtClean="0">
              <a:solidFill>
                <a:srgbClr val="CC0066"/>
              </a:solidFill>
            </a:endParaRPr>
          </a:p>
          <a:p>
            <a:r>
              <a:rPr lang="ar-SA" sz="2000" dirty="0" smtClean="0">
                <a:solidFill>
                  <a:srgbClr val="0070C0"/>
                </a:solidFill>
              </a:rPr>
              <a:t>اتوضأ واعيد صلاتي.</a:t>
            </a:r>
            <a:endParaRPr lang="ar-SA" sz="2000" dirty="0" smtClean="0">
              <a:solidFill>
                <a:srgbClr val="0070C0"/>
              </a:solidFill>
            </a:endParaRPr>
          </a:p>
          <a:p>
            <a:endParaRPr lang="ar-SA" sz="1200" dirty="0">
              <a:solidFill>
                <a:srgbClr val="CC0066"/>
              </a:solidFill>
            </a:endParaRPr>
          </a:p>
          <a:p>
            <a:r>
              <a:rPr lang="ar-SA" sz="2000" dirty="0" smtClean="0">
                <a:solidFill>
                  <a:srgbClr val="CC0066"/>
                </a:solidFill>
              </a:rPr>
              <a:t>صليت وعلى ثوبي نجاسة، ولم ارها إلا بعد انتهاء الصلاة:</a:t>
            </a:r>
            <a:endParaRPr lang="ar-SA" sz="2000" dirty="0" smtClean="0">
              <a:solidFill>
                <a:srgbClr val="CC0066"/>
              </a:solidFill>
            </a:endParaRPr>
          </a:p>
          <a:p>
            <a:r>
              <a:rPr lang="ar-SA" sz="2000" dirty="0" smtClean="0">
                <a:solidFill>
                  <a:srgbClr val="0070C0"/>
                </a:solidFill>
              </a:rPr>
              <a:t>لا أعيد صلاتي.</a:t>
            </a:r>
            <a:endParaRPr lang="ar-SA" sz="2000" dirty="0" smtClean="0">
              <a:solidFill>
                <a:srgbClr val="0070C0"/>
              </a:solidFill>
            </a:endParaRPr>
          </a:p>
          <a:p>
            <a:endParaRPr lang="ar-SA" sz="1200" dirty="0">
              <a:solidFill>
                <a:srgbClr val="CC0066"/>
              </a:solidFill>
            </a:endParaRPr>
          </a:p>
          <a:p>
            <a:r>
              <a:rPr lang="ar-SA" sz="2000" dirty="0" smtClean="0">
                <a:solidFill>
                  <a:srgbClr val="CC0066"/>
                </a:solidFill>
              </a:rPr>
              <a:t>نسيت ركن من أركان الصلاة:</a:t>
            </a:r>
            <a:endParaRPr lang="ar-SA" sz="2000" dirty="0" smtClean="0">
              <a:solidFill>
                <a:srgbClr val="CC0066"/>
              </a:solidFill>
            </a:endParaRPr>
          </a:p>
          <a:p>
            <a:r>
              <a:rPr lang="ar-SA" sz="2000" dirty="0" smtClean="0">
                <a:solidFill>
                  <a:srgbClr val="0070C0"/>
                </a:solidFill>
              </a:rPr>
              <a:t>اذا تذكرته قبل أن أصل إلى محله من الركعة التالية ارجع إليه وآتي به ثم أكمل صلاتي واسجد للسهو.</a:t>
            </a:r>
            <a:endParaRPr lang="ar-SA" sz="2000" dirty="0" smtClean="0">
              <a:solidFill>
                <a:srgbClr val="0070C0"/>
              </a:solidFill>
            </a:endParaRPr>
          </a:p>
          <a:p>
            <a:r>
              <a:rPr lang="ar-SA" sz="2000" dirty="0" smtClean="0">
                <a:solidFill>
                  <a:srgbClr val="0070C0"/>
                </a:solidFill>
              </a:rPr>
              <a:t>أما اذا تذكرته بعد أن وصلت إلى محله من الركعة الثانية اعيد الركعة التي حدث فيها النقص واسجد للسهو.</a:t>
            </a:r>
            <a:endParaRPr lang="ar-SA" sz="2000" dirty="0" smtClean="0">
              <a:solidFill>
                <a:srgbClr val="0070C0"/>
              </a:solidFill>
            </a:endParaRPr>
          </a:p>
          <a:p>
            <a:endParaRPr lang="ar-SA" sz="1200" dirty="0">
              <a:solidFill>
                <a:srgbClr val="CC0066"/>
              </a:solidFill>
            </a:endParaRPr>
          </a:p>
          <a:p>
            <a:r>
              <a:rPr lang="ar-SA" sz="2000" dirty="0" smtClean="0">
                <a:solidFill>
                  <a:srgbClr val="CC0066"/>
                </a:solidFill>
              </a:rPr>
              <a:t>نمتِ عن صلاة أو نسيتيها إلى أن خرج وقتها، فماذا تفعلين اذا استيقظت أو تذكرتيها:</a:t>
            </a:r>
            <a:endParaRPr lang="ar-SA" sz="2000" dirty="0" smtClean="0">
              <a:solidFill>
                <a:srgbClr val="CC0066"/>
              </a:solidFill>
            </a:endParaRPr>
          </a:p>
          <a:p>
            <a:r>
              <a:rPr lang="ar-SA" sz="2000" dirty="0" smtClean="0">
                <a:solidFill>
                  <a:srgbClr val="0070C0"/>
                </a:solidFill>
              </a:rPr>
              <a:t>اصليها اول ما أستيقظ أو أتذكرها.</a:t>
            </a:r>
            <a:endParaRPr lang="ar-SA" sz="2000" dirty="0" smtClean="0">
              <a:solidFill>
                <a:srgbClr val="0070C0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47370" y="1226185"/>
            <a:ext cx="8208010" cy="52197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u="sng" dirty="0">
                <a:solidFill>
                  <a:srgbClr val="FF0000"/>
                </a:solidFill>
              </a:rPr>
              <a:t>قيمي نفسك</a:t>
            </a:r>
            <a:endParaRPr lang="ar-SA" sz="2800" u="sng" dirty="0">
              <a:solidFill>
                <a:srgbClr val="FF0000"/>
              </a:solidFill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546735" y="1960245"/>
            <a:ext cx="8208645" cy="230695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p>
            <a:r>
              <a:rPr lang="ar-SA" altLang="en-US"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اكتبي المصطلح المناسب لكل من التعاريف الآتية:</a:t>
            </a:r>
            <a:endParaRPr lang="ar-SA" altLang="en-US" u="sng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 </a:t>
            </a:r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+mn-ea"/>
              </a:rPr>
              <a:t>بيان طريق الحق والتوفيق لقبوله         ..................................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+mn-ea"/>
              </a:rPr>
              <a:t>2/ اسم جامع لكل ما يحبه الله ويرضاه من الأقوال والأعمال الظاهرة والباطنة .......................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+mn-ea"/>
              </a:rPr>
              <a:t>3/ سجدتان يسجدهما المصلي آخر صلاته إذا حصل سهو بزيادة أو شك أو نقص في الصلاة ................... 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+mn-ea"/>
              </a:rPr>
              <a:t>4/ صرف شيئ من العبادة لغير الله تعالى  ........................ 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+mn-ea"/>
              </a:rPr>
              <a:t>5/ </a:t>
            </a:r>
            <a:r>
              <a:rPr lang="ar-SA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جعل شريك مع الله تعالى في ربوبيته.............................</a:t>
            </a:r>
            <a:endParaRPr lang="ar-SA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r>
              <a:rPr lang="ar-SA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6/ </a:t>
            </a:r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+mn-ea"/>
              </a:rPr>
              <a:t>اظهار الخير وابطان الشر ...................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7/ </a:t>
            </a:r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+mn-ea"/>
              </a:rPr>
              <a:t>خلق يبعث على فعل الحسن وترك القبيح   ...................</a:t>
            </a:r>
            <a:r>
              <a:rPr lang="ar-SA" altLang="en-US"/>
              <a:t> </a:t>
            </a:r>
            <a:endParaRPr lang="ar-SA" altLang="en-US"/>
          </a:p>
        </p:txBody>
      </p:sp>
      <p:sp>
        <p:nvSpPr>
          <p:cNvPr id="6" name="Text Box 5"/>
          <p:cNvSpPr txBox="1"/>
          <p:nvPr/>
        </p:nvSpPr>
        <p:spPr>
          <a:xfrm>
            <a:off x="546735" y="4378325"/>
            <a:ext cx="8208645" cy="189166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p>
            <a:r>
              <a:rPr lang="ar-SA" altLang="en-US"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بيني معاني الكلمات التالية:</a:t>
            </a:r>
            <a:endParaRPr lang="ar-SA" altLang="en-US" u="sng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altLang="en-US"/>
              <a:t>اليم ..............................                   فارغا ......................</a:t>
            </a:r>
            <a:endParaRPr lang="ar-SA" altLang="en-US"/>
          </a:p>
          <a:p>
            <a:r>
              <a:rPr lang="ar-SA" altLang="en-US"/>
              <a:t>العصبة .........................                    حظ .......................</a:t>
            </a:r>
            <a:endParaRPr lang="ar-SA" altLang="en-US"/>
          </a:p>
          <a:p>
            <a:r>
              <a:rPr lang="ar-SA" altLang="en-US"/>
              <a:t>أحسب ..........................                   وصينا .....................</a:t>
            </a:r>
            <a:endParaRPr lang="ar-SA" altLang="en-US"/>
          </a:p>
          <a:p>
            <a:r>
              <a:rPr lang="ar-SA" altLang="en-US"/>
              <a:t>أوهن ...........................                   حبوا   .....................</a:t>
            </a:r>
            <a:endParaRPr lang="ar-SA" altLang="en-US"/>
          </a:p>
          <a:p>
            <a:r>
              <a:rPr lang="ar-SA" altLang="en-US"/>
              <a:t>دعه ............................                   آية المنافق .................</a:t>
            </a:r>
            <a:endParaRPr lang="ar-SA" altLang="en-US"/>
          </a:p>
          <a:p>
            <a:r>
              <a:rPr lang="ar-SA" altLang="en-US" sz="900"/>
              <a:t>   </a:t>
            </a:r>
            <a:endParaRPr lang="ar-SA" altLang="en-US" sz="9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47370" y="1226185"/>
            <a:ext cx="8208010" cy="52197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u="sng" dirty="0">
                <a:solidFill>
                  <a:srgbClr val="FF0000"/>
                </a:solidFill>
              </a:rPr>
              <a:t>قيمي نفسك</a:t>
            </a:r>
            <a:endParaRPr lang="ar-SA" sz="2800" u="sng" dirty="0">
              <a:solidFill>
                <a:srgbClr val="FF0000"/>
              </a:solidFill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582930" y="1960245"/>
            <a:ext cx="8172450" cy="19380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p>
            <a:r>
              <a:rPr lang="ar-SA" altLang="en-US"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فسري تفسيرا صحيحا سليما ما يلي:</a:t>
            </a:r>
            <a:endParaRPr lang="ar-SA" altLang="en-US" u="sng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 </a:t>
            </a:r>
            <a:r>
              <a:rPr lang="ar-S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{خَلَقَ اللَّهُ السَّمَاوَاتِ وَالْأَرْضَ بِالْحَقِّ إِنَّ فِي ذَلِكَ لَآيَةً لِلْمُؤْمِنِينَ}</a:t>
            </a:r>
            <a:endParaRPr lang="ar-S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..................................................................................................................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altLang="en-US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 </a:t>
            </a:r>
            <a:r>
              <a:rPr lang="ar-S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{وَوَصَّيۡنَا ٱلۡإِنسَٰنَ بِوَٰلِدَيۡهِ حُسۡنٗاۖ وَإِن جَٰهَدَاكَ لِتُشۡرِكَ بِي مَا لَيۡسَ لَكَ بِهِۦ عِلۡمٞ فَلَا تُطِعۡهُمَآۚ إِلَيَّ مَرۡجِعُكُمۡ فَأُنَبِّئُكُم بِمَا كُنتُمۡ تَعۡمَلُونَ }</a:t>
            </a:r>
            <a:endParaRPr lang="ar-S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................................................................................................................... 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582930" y="4203065"/>
            <a:ext cx="8172450" cy="19380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p>
            <a:r>
              <a:rPr lang="ar-SA" altLang="en-US"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استنبطي فائدة مما يلي:</a:t>
            </a:r>
            <a:endParaRPr lang="ar-SA" altLang="en-US" u="sng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 </a:t>
            </a:r>
            <a:r>
              <a:rPr lang="ar-SA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{ مَنْ جَاءَ بِالْحَسَنَةِ فَلَهُ خَيْرٌ مِنْهَا وَمَنْ جَاءَ بِالسَّيِّئَةِ فَلَا يُجْزَى الَّذِينَ عَمِلُوا السَّيِّئَاتِ إِلَّا مَا كَانُوا يَعْمَلُونَ</a:t>
            </a:r>
            <a:r>
              <a:rPr lang="ar-SA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}</a:t>
            </a:r>
            <a:endParaRPr lang="ar-S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................................................................................................................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altLang="en-US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 </a:t>
            </a:r>
            <a:r>
              <a:rPr lang="ar-SA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قوله ﷺ: “إن احبكم إلي وأقربكم مني في الآخرة محاسنكم أخلاقا”.</a:t>
            </a:r>
            <a:endParaRPr lang="ar-SA" b="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...................................................................................................................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47370" y="1226185"/>
            <a:ext cx="8208010" cy="52197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u="sng" dirty="0">
                <a:solidFill>
                  <a:srgbClr val="FF0000"/>
                </a:solidFill>
              </a:rPr>
              <a:t>قيمي نفسك</a:t>
            </a:r>
            <a:endParaRPr lang="ar-SA" sz="2800" u="sng" dirty="0">
              <a:solidFill>
                <a:srgbClr val="FF0000"/>
              </a:solidFill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546735" y="1960245"/>
            <a:ext cx="8208645" cy="203009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p>
            <a:r>
              <a:rPr lang="ar-SA" altLang="en-US"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بيني الحكم فيما يلي:</a:t>
            </a:r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 </a:t>
            </a:r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+mn-ea"/>
              </a:rPr>
              <a:t>استقبال القبلة تعتبر من ............................ الصلاة.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r>
              <a:rPr lang="ar-SA" altLang="en-US"/>
              <a:t>2/ الركوع يعتبر من .................................. الصلاة.</a:t>
            </a:r>
            <a:endParaRPr lang="ar-SA" altLang="en-US"/>
          </a:p>
          <a:p>
            <a:r>
              <a:rPr lang="ar-SA" altLang="en-US"/>
              <a:t>3/ قول ربي اغفر لي بين السجدتين تعتبر من .......................... الصلاة.</a:t>
            </a:r>
            <a:endParaRPr lang="ar-SA" altLang="en-US"/>
          </a:p>
          <a:p>
            <a:r>
              <a:rPr lang="ar-SA" altLang="en-US"/>
              <a:t>4/ دعاء الاستفتاح يعتبر من .......................... الصلاة.</a:t>
            </a:r>
            <a:endParaRPr lang="ar-SA" altLang="en-US"/>
          </a:p>
          <a:p>
            <a:r>
              <a:rPr lang="ar-SA" altLang="en-US"/>
              <a:t>5/ تغميض العينين يعتبر من ..................... الصلاة.</a:t>
            </a:r>
            <a:endParaRPr lang="ar-SA" altLang="en-US"/>
          </a:p>
          <a:p>
            <a:r>
              <a:rPr lang="ar-SA" altLang="en-US"/>
              <a:t>6/ الاكل والشرب والضحك يعتبر من ..................... الصلاة.</a:t>
            </a:r>
            <a:endParaRPr lang="ar-SA" altLang="en-US"/>
          </a:p>
        </p:txBody>
      </p:sp>
      <p:sp>
        <p:nvSpPr>
          <p:cNvPr id="6" name="Text Box 5"/>
          <p:cNvSpPr txBox="1"/>
          <p:nvPr/>
        </p:nvSpPr>
        <p:spPr>
          <a:xfrm>
            <a:off x="546735" y="4144645"/>
            <a:ext cx="8208645" cy="189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p>
            <a:r>
              <a:rPr lang="ar-SA" altLang="en-US" u="sng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عددي 3 مما يلي:</a:t>
            </a:r>
            <a:endParaRPr lang="ar-SA" altLang="en-US" u="sng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altLang="en-US"/>
              <a:t>اسباب سجود السهو ........................ و ................................ و ...........................</a:t>
            </a:r>
            <a:endParaRPr lang="ar-SA" alt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altLang="en-US"/>
              <a:t>اركان العبادة        ......................... و ............................... و ...........................</a:t>
            </a:r>
            <a:endParaRPr lang="ar-SA" alt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altLang="en-US"/>
              <a:t>مبطلات الصلاة     </a:t>
            </a:r>
            <a:r>
              <a:rPr lang="ar-SA" altLang="en-US">
                <a:sym typeface="+mn-ea"/>
              </a:rPr>
              <a:t>......................... و ............................... و ...........................</a:t>
            </a:r>
            <a:endParaRPr lang="ar-SA" altLang="en-US"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altLang="en-US">
                <a:sym typeface="+mn-ea"/>
              </a:rPr>
              <a:t>نتائج التوحيد على الفرد .................... و ............................... و ...........................</a:t>
            </a:r>
            <a:endParaRPr lang="ar-SA" altLang="en-US">
              <a:sym typeface="+mn-e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altLang="en-US">
                <a:sym typeface="+mn-ea"/>
              </a:rPr>
              <a:t>نتائج التوحيد في الآخرة .................... و ............................... و ...........................</a:t>
            </a:r>
            <a:r>
              <a:rPr lang="ar-SA" altLang="en-US"/>
              <a:t>   </a:t>
            </a:r>
            <a:endParaRPr lang="ar-SA" altLang="en-US"/>
          </a:p>
          <a:p>
            <a:r>
              <a:rPr lang="ar-SA" altLang="en-US" sz="900"/>
              <a:t>   </a:t>
            </a:r>
            <a:endParaRPr lang="ar-SA" altLang="en-US" sz="9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47370" y="1226185"/>
            <a:ext cx="8208010" cy="52197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u="sng" dirty="0">
                <a:solidFill>
                  <a:srgbClr val="FF0000"/>
                </a:solidFill>
              </a:rPr>
              <a:t>قيمي نفسك</a:t>
            </a:r>
            <a:endParaRPr lang="ar-SA" sz="2800" u="sng" dirty="0">
              <a:solidFill>
                <a:srgbClr val="FF0000"/>
              </a:solidFill>
            </a:endParaRPr>
          </a:p>
        </p:txBody>
      </p:sp>
      <p:sp>
        <p:nvSpPr>
          <p:cNvPr id="4" name="مربع نص 2"/>
          <p:cNvSpPr txBox="1"/>
          <p:nvPr/>
        </p:nvSpPr>
        <p:spPr>
          <a:xfrm>
            <a:off x="2858770" y="1988185"/>
            <a:ext cx="5896610" cy="39693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1">
            <a:spAutoFit/>
          </a:bodyPr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عبد الرحمن بن صخر الدوسي، اسلم في السنة السابعة من الهجرة، اكثر الصحابة رواية للحديث.</a:t>
            </a:r>
            <a:endParaRPr lang="ar-SA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x-non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أعلم الأمة بالحلال والحرام، كان سمحًا شجاعًا من خيرة شباب قومه.</a:t>
            </a:r>
            <a:endParaRPr lang="ar-S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S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altLang="x-none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ابن بُجدُد، مولى رسول الله ﷺ، لزم النبي ﷺ وصحبه وخدمه، وحفظ عنه كثيرا من العلم. </a:t>
            </a:r>
            <a:endParaRPr lang="ar-SA" altLang="x-none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SA" altLang="x-none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اسمه جرهم بن ناشم، وصفه النبي ﷺ بأنه: نُوَيبتة خير.</a:t>
            </a:r>
            <a:endParaRPr lang="ar-SA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SA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يكنى بأبي عبدالرحمن، ابن عمر بن الخطاب رضي الله عنهما، أحد المكثرين من رواية الحديث.</a:t>
            </a:r>
            <a:endParaRPr lang="ar-SA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ar-SA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اسلم هو وابوه سنة سبع من الهجرة، .</a:t>
            </a:r>
            <a:endParaRPr lang="ar-SA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</p:txBody>
      </p:sp>
      <p:sp>
        <p:nvSpPr>
          <p:cNvPr id="5" name="مربع نص 3"/>
          <p:cNvSpPr txBox="1"/>
          <p:nvPr/>
        </p:nvSpPr>
        <p:spPr>
          <a:xfrm>
            <a:off x="523240" y="2003425"/>
            <a:ext cx="2208530" cy="41382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1">
            <a:spAutoFit/>
          </a:bodyPr>
          <a:p>
            <a:pPr marL="342900" indent="-342900" algn="r" rtl="1">
              <a:buAutoNum type="arabicPeriod"/>
            </a:pPr>
            <a:r>
              <a:rPr lang="ar-SA" altLang="x-none" dirty="0" smtClean="0">
                <a:solidFill>
                  <a:schemeClr val="tx1"/>
                </a:solidFill>
              </a:rPr>
              <a:t>....................</a:t>
            </a:r>
            <a:endParaRPr lang="x-none" dirty="0" smtClean="0">
              <a:solidFill>
                <a:schemeClr val="tx1"/>
              </a:solidFill>
            </a:endParaRPr>
          </a:p>
          <a:p>
            <a:pPr marL="342900" indent="-342900" algn="r" rtl="1">
              <a:buAutoNum type="arabicPeriod"/>
            </a:pPr>
            <a:endParaRPr lang="ar-SA" dirty="0">
              <a:solidFill>
                <a:schemeClr val="tx1"/>
              </a:solidFill>
            </a:endParaRPr>
          </a:p>
          <a:p>
            <a:pPr marL="342900" indent="-342900" algn="r" rtl="1">
              <a:buAutoNum type="arabicPeriod"/>
            </a:pPr>
            <a:endParaRPr lang="ar-SA" sz="1400" dirty="0">
              <a:solidFill>
                <a:schemeClr val="tx1"/>
              </a:solidFill>
            </a:endParaRPr>
          </a:p>
          <a:p>
            <a:pPr marL="228600" indent="-228600" algn="r" rtl="1">
              <a:buAutoNum type="arabicPeriod"/>
            </a:pPr>
            <a:endParaRPr lang="ar-SA" sz="300" dirty="0">
              <a:solidFill>
                <a:schemeClr val="tx1"/>
              </a:solidFill>
            </a:endParaRPr>
          </a:p>
          <a:p>
            <a:pPr marL="342900" indent="-342900" algn="r" rtl="1">
              <a:buAutoNum type="arabicPeriod"/>
            </a:pPr>
            <a:r>
              <a:rPr lang="ar-SA" altLang="x-none" dirty="0" smtClean="0">
                <a:solidFill>
                  <a:schemeClr val="tx1"/>
                </a:solidFill>
                <a:sym typeface="+mn-ea"/>
              </a:rPr>
              <a:t>....................</a:t>
            </a:r>
            <a:endParaRPr lang="x-none" dirty="0" smtClean="0">
              <a:solidFill>
                <a:schemeClr val="tx1"/>
              </a:solidFill>
            </a:endParaRPr>
          </a:p>
          <a:p>
            <a:pPr marL="342900" indent="-342900" algn="r" rtl="1">
              <a:buAutoNum type="arabicPeriod"/>
            </a:pPr>
            <a:endParaRPr lang="ar-SA" dirty="0">
              <a:solidFill>
                <a:schemeClr val="tx1"/>
              </a:solidFill>
            </a:endParaRPr>
          </a:p>
          <a:p>
            <a:pPr marL="342900" indent="-342900" algn="r" rtl="1">
              <a:buAutoNum type="arabicPeriod"/>
            </a:pPr>
            <a:r>
              <a:rPr lang="ar-SA" altLang="x-none" dirty="0" smtClean="0">
                <a:solidFill>
                  <a:schemeClr val="tx1"/>
                </a:solidFill>
                <a:sym typeface="+mn-ea"/>
              </a:rPr>
              <a:t>....................</a:t>
            </a:r>
            <a:endParaRPr lang="x-none" dirty="0" smtClean="0">
              <a:solidFill>
                <a:schemeClr val="tx1"/>
              </a:solidFill>
            </a:endParaRPr>
          </a:p>
          <a:p>
            <a:pPr marL="342900" indent="-342900" algn="r" rtl="1">
              <a:buAutoNum type="arabicPeriod"/>
            </a:pPr>
            <a:endParaRPr lang="ar-SA" dirty="0">
              <a:solidFill>
                <a:schemeClr val="tx1"/>
              </a:solidFill>
            </a:endParaRPr>
          </a:p>
          <a:p>
            <a:pPr marL="342900" indent="-342900" algn="r" rtl="1">
              <a:buAutoNum type="arabicPeriod"/>
            </a:pPr>
            <a:endParaRPr lang="ar-SA" dirty="0">
              <a:solidFill>
                <a:schemeClr val="tx1"/>
              </a:solidFill>
            </a:endParaRPr>
          </a:p>
          <a:p>
            <a:pPr marL="342900" indent="-342900" algn="r" rtl="1">
              <a:buAutoNum type="arabicPeriod"/>
            </a:pPr>
            <a:r>
              <a:rPr lang="ar-SA" altLang="x-none" dirty="0" smtClean="0">
                <a:solidFill>
                  <a:schemeClr val="tx1"/>
                </a:solidFill>
                <a:sym typeface="+mn-ea"/>
              </a:rPr>
              <a:t>....................</a:t>
            </a:r>
            <a:endParaRPr lang="x-none" dirty="0" smtClean="0">
              <a:solidFill>
                <a:schemeClr val="tx1"/>
              </a:solidFill>
            </a:endParaRPr>
          </a:p>
          <a:p>
            <a:pPr marL="342900" indent="-342900" algn="r" rtl="1">
              <a:buAutoNum type="arabicPeriod"/>
            </a:pPr>
            <a:endParaRPr lang="ar-SA" dirty="0" smtClean="0">
              <a:solidFill>
                <a:schemeClr val="tx1"/>
              </a:solidFill>
            </a:endParaRPr>
          </a:p>
          <a:p>
            <a:pPr marL="342900" indent="-342900" algn="r" rtl="1">
              <a:buAutoNum type="arabicPeriod"/>
            </a:pPr>
            <a:r>
              <a:rPr lang="ar-SA" altLang="x-none" dirty="0" smtClean="0">
                <a:solidFill>
                  <a:schemeClr val="tx1"/>
                </a:solidFill>
                <a:sym typeface="+mn-ea"/>
              </a:rPr>
              <a:t>....................</a:t>
            </a:r>
            <a:endParaRPr lang="x-none" dirty="0" smtClean="0">
              <a:solidFill>
                <a:schemeClr val="tx1"/>
              </a:solidFill>
            </a:endParaRPr>
          </a:p>
          <a:p>
            <a:pPr marL="342900" indent="-342900" algn="r" rtl="1">
              <a:buAutoNum type="arabicPeriod"/>
            </a:pPr>
            <a:endParaRPr lang="ar-SA" sz="1200" dirty="0" smtClean="0">
              <a:solidFill>
                <a:schemeClr val="tx1"/>
              </a:solidFill>
            </a:endParaRPr>
          </a:p>
          <a:p>
            <a:pPr marL="228600" indent="-228600" algn="r" rtl="1">
              <a:buAutoNum type="arabicPeriod"/>
            </a:pPr>
            <a:endParaRPr lang="ar-SA" sz="1200" dirty="0" smtClean="0">
              <a:solidFill>
                <a:schemeClr val="tx1"/>
              </a:solidFill>
            </a:endParaRPr>
          </a:p>
          <a:p>
            <a:pPr marL="228600" indent="-228600" algn="r" rtl="1">
              <a:buAutoNum type="arabicPeriod"/>
            </a:pPr>
            <a:endParaRPr lang="ar-SA" sz="1200" dirty="0" smtClean="0">
              <a:solidFill>
                <a:schemeClr val="tx1"/>
              </a:solidFill>
            </a:endParaRPr>
          </a:p>
          <a:p>
            <a:pPr marL="342900" indent="-342900" algn="r" rtl="1">
              <a:buAutoNum type="arabicPeriod"/>
            </a:pPr>
            <a:r>
              <a:rPr lang="ar-SA" altLang="x-none" dirty="0" smtClean="0">
                <a:solidFill>
                  <a:schemeClr val="tx1"/>
                </a:solidFill>
                <a:sym typeface="+mn-ea"/>
              </a:rPr>
              <a:t>....................</a:t>
            </a:r>
            <a:endParaRPr lang="x-none" dirty="0" smtClean="0">
              <a:solidFill>
                <a:schemeClr val="tx1"/>
              </a:solidFill>
            </a:endParaRPr>
          </a:p>
          <a:p>
            <a:pPr marL="342900" indent="-342900" algn="r" rtl="1">
              <a:buAutoNum type="arabicPeriod"/>
            </a:pPr>
            <a:endParaRPr lang="x-none" sz="12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47370" y="1165225"/>
            <a:ext cx="8208010" cy="52197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u="sng" dirty="0">
                <a:solidFill>
                  <a:srgbClr val="FF0000"/>
                </a:solidFill>
              </a:rPr>
              <a:t>قيمي نفسك</a:t>
            </a:r>
            <a:endParaRPr lang="ar-SA" sz="2800" u="sng" dirty="0">
              <a:solidFill>
                <a:srgbClr val="FF0000"/>
              </a:solidFill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546735" y="1899285"/>
            <a:ext cx="8208645" cy="44088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ar-SA" altLang="en-US" u="sng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اكملي الفراغات التالية:</a:t>
            </a:r>
            <a:endParaRPr lang="ar-SA" altLang="en-US" u="sng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ar-SA" altLang="en-US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1/ الحكمة من سجود السهو في الصلاة......................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ar-SA" altLang="en-US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2/ نوع الوحي الذي أوحاه الله لأم موسى ........................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ar-SA" altLang="en-US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3/ شروط قبول العبادة ........................... و ............................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ar-SA" altLang="en-US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4/ الصلوات الاثقل على المنافقين ................. و .............................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ar-SA" altLang="en-US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5/ عورة المرأة في الصلاة ..................................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ar-SA" altLang="en-US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6/ عورة الرجل في الصلاة ..................................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ar-SA" altLang="en-US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7/ الحكمة من ضرب الامثال في القرآن ....................... </a:t>
            </a:r>
            <a:r>
              <a:rPr lang="ar-SA" altLang="en-US"/>
              <a:t> </a:t>
            </a:r>
            <a:endParaRPr lang="ar-SA" altLang="en-US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ar-SA" altLang="en-US"/>
              <a:t>8/ وجه الشبه بين العنكبوت وآلهة الكفار ....................................</a:t>
            </a:r>
            <a:endParaRPr lang="ar-SA" altLang="en-US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ar-SA" altLang="en-US"/>
              <a:t>9/ في حديث “ آية المنافق ثلاث” ذكر النبي </a:t>
            </a:r>
            <a:r>
              <a:rPr lang="ar-SA" altLang="en-US">
                <a:latin typeface="Arial" panose="020B0604020202020204" pitchFamily="34" charset="0"/>
                <a:cs typeface="Arial" panose="020B0604020202020204" pitchFamily="34" charset="0"/>
              </a:rPr>
              <a:t>ﷺ ثلاث صفات للمنافقين وهي .......... و ........... و..........</a:t>
            </a:r>
            <a:endParaRPr lang="ar-SA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ar-SA" altLang="en-US">
                <a:latin typeface="Arial" panose="020B0604020202020204" pitchFamily="34" charset="0"/>
                <a:cs typeface="Arial" panose="020B0604020202020204" pitchFamily="34" charset="0"/>
              </a:rPr>
              <a:t>10/ عامة المشركون يقرون بتوحيد ............... لذا ارسل الله الرسل للدعوة لتوحيد ..............</a:t>
            </a:r>
            <a:endParaRPr lang="ar-SA" alt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ar-SA" altLang="en-US">
                <a:latin typeface="Arial" panose="020B0604020202020204" pitchFamily="34" charset="0"/>
                <a:cs typeface="Arial" panose="020B0604020202020204" pitchFamily="34" charset="0"/>
              </a:rPr>
              <a:t>11/ دل </a:t>
            </a:r>
            <a:r>
              <a:rPr lang="ar-SA" altLang="en-US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قول عائشة </a:t>
            </a:r>
            <a:r>
              <a:rPr lang="ar-SA" altLang="en-US" sz="1000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رضي الله عنها</a:t>
            </a:r>
            <a:r>
              <a:rPr lang="ar-SA" altLang="en-US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 “أن النبي ﷺ كان يقول في كل ركعتين التحية” على واجب من واجبات الصلاة وهو .....................</a:t>
            </a:r>
            <a:endParaRPr lang="ar-SA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47370" y="1012825"/>
            <a:ext cx="8208010" cy="52197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u="sng" dirty="0">
                <a:solidFill>
                  <a:srgbClr val="FF0000"/>
                </a:solidFill>
              </a:rPr>
              <a:t>قيمي نفسك</a:t>
            </a:r>
            <a:endParaRPr lang="ar-SA" sz="2800" u="sng" dirty="0">
              <a:solidFill>
                <a:srgbClr val="FF0000"/>
              </a:solidFill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546735" y="1746885"/>
            <a:ext cx="8208645" cy="3538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p>
            <a:r>
              <a:rPr lang="ar-SA" altLang="en-US" u="sng"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بيني وجه الدلالة فيما يلي:</a:t>
            </a:r>
            <a:endParaRPr lang="ar-SA" altLang="en-US" u="sng"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endParaRPr lang="ar-SA" altLang="en-US" u="sng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1/ </a:t>
            </a:r>
            <a:r>
              <a:rPr lang="ar-S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" لا تجعلوا بيُوتكُم قُبوراً، ولا تجعلوا قبري عيداً، وصلُّوا عليّ فإنّ صلاتكم تُبلغني حيثُ كنتم”</a:t>
            </a:r>
            <a:r>
              <a:rPr lang="ar-S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 </a:t>
            </a:r>
            <a:endParaRPr lang="ar-SA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algn="ctr"/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....................................................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altLang="en-US" sz="1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2/ </a:t>
            </a:r>
            <a:r>
              <a:rPr lang="ar-S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{ إنك لا تهدي من أحببت ولكن الله يهدي من يشاء }         </a:t>
            </a:r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...............................................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altLang="en-US" sz="1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  </a:t>
            </a:r>
            <a:r>
              <a:rPr lang="ar-S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{ وإنك لتهدي إلى صراط مستقيم }                            </a:t>
            </a:r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...............................................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altLang="en-US" sz="1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4/ </a:t>
            </a:r>
            <a:r>
              <a:rPr lang="ar-S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{ أَفَمَن شَرَحَ اللَّهُ صَدْرَهُ لِلْإِسْلَامِ فَهُوَ عَلَىٰ نُورٍ مِّن رَّبِّهِ ۚ }    </a:t>
            </a:r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..............................................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altLang="en-US" sz="1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5/ </a:t>
            </a:r>
            <a:r>
              <a:rPr lang="ar-S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{ إنَّ الصلاة كَانتْ على المُؤمِنينَ كتَابًا مَّوقُوتًا}                </a:t>
            </a:r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.............................................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altLang="en-US" sz="10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6/ </a:t>
            </a:r>
            <a:r>
              <a:rPr lang="ar-SA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{ ولئن سَألتَهُم مَنَّ خَلَقهُم لَيَقولُنَّ الله  }                  </a:t>
            </a:r>
            <a:r>
              <a:rPr lang="ar-SA" altLang="en-US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............................................</a:t>
            </a:r>
            <a:endParaRPr lang="ar-SA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ar-SA" altLang="en-US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47370" y="1012825"/>
            <a:ext cx="8208010" cy="52197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u="sng" dirty="0">
                <a:solidFill>
                  <a:srgbClr val="FF0000"/>
                </a:solidFill>
              </a:rPr>
              <a:t>قيمي نفسك</a:t>
            </a:r>
            <a:endParaRPr lang="ar-SA" sz="2800" u="sng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4"/>
          <p:cNvGraphicFramePr/>
          <p:nvPr/>
        </p:nvGraphicFramePr>
        <p:xfrm>
          <a:off x="1451610" y="2333625"/>
          <a:ext cx="6399530" cy="3962400"/>
        </p:xfrm>
        <a:graphic>
          <a:graphicData uri="http://schemas.openxmlformats.org/drawingml/2006/table">
            <a:tbl>
              <a:tblPr lastRow="1">
                <a:tableStyleId>{E8034E78-7F5D-4C2E-B375-FC64B27BC917}</a:tableStyleId>
              </a:tblPr>
              <a:tblGrid>
                <a:gridCol w="1664970"/>
                <a:gridCol w="4734560"/>
              </a:tblGrid>
              <a:tr h="396000">
                <a:tc>
                  <a:txBody>
                    <a:bodyPr/>
                    <a:p>
                      <a:pPr algn="ctr">
                        <a:buNone/>
                      </a:pPr>
                      <a:endParaRPr lang="en-US" sz="1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1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الركوع والسجود</a:t>
                      </a:r>
                      <a:endParaRPr lang="ar-SA" altLang="en-US" sz="1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</a:tr>
              <a:tr h="396000">
                <a:tc>
                  <a:txBody>
                    <a:bodyPr/>
                    <a:p>
                      <a:pPr algn="ctr">
                        <a:buNone/>
                      </a:pPr>
                      <a:endParaRPr lang="en-US" sz="1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1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دعاء الاستفتاح</a:t>
                      </a:r>
                      <a:endParaRPr lang="ar-SA" altLang="en-US" sz="1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</a:tr>
              <a:tr h="396000">
                <a:tc>
                  <a:txBody>
                    <a:bodyPr/>
                    <a:p>
                      <a:pPr algn="ctr">
                        <a:buNone/>
                      </a:pPr>
                      <a:endParaRPr lang="en-US" sz="1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1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تكبيرة الاحرام</a:t>
                      </a:r>
                      <a:endParaRPr lang="ar-SA" altLang="en-US" sz="1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</a:tr>
              <a:tr h="396000">
                <a:tc>
                  <a:txBody>
                    <a:bodyPr/>
                    <a:p>
                      <a:pPr algn="ctr">
                        <a:buNone/>
                      </a:pPr>
                      <a:endParaRPr lang="en-US" sz="1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1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تغميض العينين في الصلاة</a:t>
                      </a:r>
                      <a:endParaRPr lang="ar-SA" altLang="en-US" sz="1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</a:tr>
              <a:tr h="396000">
                <a:tc>
                  <a:txBody>
                    <a:bodyPr/>
                    <a:p>
                      <a:pPr algn="ctr">
                        <a:buNone/>
                      </a:pPr>
                      <a:endParaRPr lang="en-US" sz="1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1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وضع اليد اليمنى على اليسرى على الصدر أثناء القيام</a:t>
                      </a:r>
                      <a:endParaRPr lang="ar-SA" altLang="en-US" sz="1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</a:tr>
              <a:tr h="396000">
                <a:tc>
                  <a:txBody>
                    <a:bodyPr/>
                    <a:p>
                      <a:pPr algn="ctr">
                        <a:buNone/>
                      </a:pPr>
                      <a:endParaRPr lang="en-US" sz="1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1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رفع البصر إلى السماء</a:t>
                      </a:r>
                      <a:endParaRPr lang="ar-SA" altLang="en-US" sz="1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</a:tr>
              <a:tr h="396000">
                <a:tc>
                  <a:txBody>
                    <a:bodyPr/>
                    <a:p>
                      <a:pPr algn="ctr">
                        <a:buNone/>
                      </a:pPr>
                      <a:endParaRPr lang="en-US" sz="1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1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استقبال القبلة</a:t>
                      </a:r>
                      <a:endParaRPr lang="ar-SA" altLang="en-US" sz="1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</a:tr>
              <a:tr h="396000">
                <a:tc>
                  <a:txBody>
                    <a:bodyPr/>
                    <a:p>
                      <a:pPr algn="ctr">
                        <a:buNone/>
                      </a:pPr>
                      <a:endParaRPr lang="en-US" sz="1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1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قول رب اغفر لي بين السجدتين</a:t>
                      </a:r>
                      <a:endParaRPr lang="ar-SA" altLang="en-US" sz="1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</a:tr>
              <a:tr h="396000">
                <a:tc>
                  <a:txBody>
                    <a:bodyPr/>
                    <a:p>
                      <a:pPr algn="ctr">
                        <a:buNone/>
                      </a:pPr>
                      <a:endParaRPr lang="en-US" sz="1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1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قول سبحان رب الاعلى في السجود</a:t>
                      </a:r>
                      <a:endParaRPr lang="ar-SA" altLang="en-US" sz="1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</a:tr>
              <a:tr h="396000">
                <a:tc>
                  <a:txBody>
                    <a:bodyPr/>
                    <a:p>
                      <a:pPr algn="ctr">
                        <a:buNone/>
                      </a:pPr>
                      <a:endParaRPr lang="en-US" sz="1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ar-SA" altLang="en-US" sz="1800" b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دخول الوقت</a:t>
                      </a:r>
                      <a:endParaRPr lang="ar-SA" altLang="en-US" sz="18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bg1"/>
                      </a:solidFill>
                      <a:prstDash val="solid"/>
                    </a:lnL>
                    <a:lnR w="12700">
                      <a:solidFill>
                        <a:schemeClr val="bg1"/>
                      </a:solidFill>
                      <a:prstDash val="solid"/>
                    </a:lnR>
                    <a:lnT w="12700">
                      <a:solidFill>
                        <a:schemeClr val="bg1"/>
                      </a:solidFill>
                      <a:prstDash val="solid"/>
                    </a:lnT>
                    <a:lnB w="12700">
                      <a:solidFill>
                        <a:schemeClr val="bg1"/>
                      </a:solidFill>
                      <a:prstDash val="solid"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6" name="Text Box 5"/>
          <p:cNvSpPr txBox="1"/>
          <p:nvPr/>
        </p:nvSpPr>
        <p:spPr>
          <a:xfrm>
            <a:off x="1359535" y="1670685"/>
            <a:ext cx="73958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lvl="0" algn="just" rtl="1"/>
            <a:r>
              <a:rPr lang="ar-SA" altLang="en-US">
                <a:latin typeface="Arial" panose="020B0604020202020204" pitchFamily="34" charset="0"/>
                <a:cs typeface="Arial" panose="020B0604020202020204" pitchFamily="34" charset="0"/>
              </a:rPr>
              <a:t>ميزي بين :( شروط الصلاة - وأركانها – وواجباتها– وسننها - ومكروهاتها) فيما يلي:</a:t>
            </a:r>
            <a:endParaRPr lang="ar-SA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/>
        </p:nvGraphicFramePr>
        <p:xfrm>
          <a:off x="295603" y="1741360"/>
          <a:ext cx="8496300" cy="3810635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2893695"/>
                <a:gridCol w="2012315"/>
                <a:gridCol w="1446530"/>
                <a:gridCol w="2143460"/>
              </a:tblGrid>
              <a:tr h="4680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0" dirty="0" smtClean="0">
                          <a:solidFill>
                            <a:srgbClr val="DE005A"/>
                          </a:solidFill>
                        </a:rPr>
                        <a:t>معناها</a:t>
                      </a:r>
                      <a:endParaRPr lang="ar-SA" sz="2000" b="0" dirty="0" smtClean="0">
                        <a:solidFill>
                          <a:srgbClr val="DE005A"/>
                        </a:solidFill>
                      </a:endParaRPr>
                    </a:p>
                  </a:txBody>
                  <a:tcPr marL="68580" marR="68580" anchor="ctr" anchorCtr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0" dirty="0" smtClean="0">
                          <a:solidFill>
                            <a:srgbClr val="DE005A"/>
                          </a:solidFill>
                        </a:rPr>
                        <a:t>الكلمة</a:t>
                      </a:r>
                      <a:endParaRPr lang="ar-SA" sz="2000" b="0" dirty="0" smtClean="0">
                        <a:solidFill>
                          <a:srgbClr val="DE005A"/>
                        </a:solidFill>
                      </a:endParaRPr>
                    </a:p>
                  </a:txBody>
                  <a:tcPr marL="68580" marR="68580" anchor="ctr" anchorCtr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0" dirty="0" smtClean="0">
                          <a:solidFill>
                            <a:srgbClr val="DE005A"/>
                          </a:solidFill>
                        </a:rPr>
                        <a:t>معناها</a:t>
                      </a:r>
                      <a:endParaRPr lang="ar-SA" sz="2000" b="0" dirty="0" smtClean="0">
                        <a:solidFill>
                          <a:srgbClr val="DE005A"/>
                        </a:solidFill>
                      </a:endParaRPr>
                    </a:p>
                  </a:txBody>
                  <a:tcPr marL="68580" marR="68580" anchor="ctr" anchorCtr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0" dirty="0" smtClean="0">
                          <a:solidFill>
                            <a:srgbClr val="DE005A"/>
                          </a:solidFill>
                        </a:rPr>
                        <a:t>الكلمة</a:t>
                      </a:r>
                      <a:endParaRPr lang="ar-SA" sz="2000" b="0" dirty="0" smtClean="0">
                        <a:solidFill>
                          <a:srgbClr val="DE005A"/>
                        </a:solidFill>
                      </a:endParaRPr>
                    </a:p>
                  </a:txBody>
                  <a:tcPr marL="68580" marR="68580" anchor="ctr" anchorCtr="0"/>
                </a:tc>
              </a:tr>
              <a:tr h="46800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يُختبرون ويمتحنون</a:t>
                      </a:r>
                      <a:endParaRPr lang="ar-SA" sz="1800" b="0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/>
                </a:tc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SA" sz="18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وَهُمۡ لَا </a:t>
                      </a:r>
                      <a:r>
                        <a:rPr lang="ar-SA" sz="1800" b="0" u="sng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يُفۡتَنُونَ</a:t>
                      </a:r>
                      <a:r>
                        <a:rPr lang="ar-SA" sz="18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..</a:t>
                      </a:r>
                      <a:endParaRPr lang="ar-SA" sz="1800" b="0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وحي الهام</a:t>
                      </a:r>
                      <a:endParaRPr lang="ar-SA" sz="1800" b="0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/>
                </a:tc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SA" sz="1800" b="0" u="sng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وَأَوۡحَيۡنَآ </a:t>
                      </a:r>
                      <a:r>
                        <a:rPr lang="ar-SA" sz="18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إِلَىٰٓ أُمِّ مُوسَىٰٓ...</a:t>
                      </a:r>
                      <a:endParaRPr lang="ar-SA" sz="1800" b="0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/>
                </a:tc>
              </a:tr>
              <a:tr h="46800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امرنا</a:t>
                      </a:r>
                      <a:endParaRPr lang="ar-SA" sz="1800" b="0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/>
                </a:tc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SA" sz="1800" b="0" u="sng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وَوَصَّيۡنَا </a:t>
                      </a:r>
                      <a:r>
                        <a:rPr lang="ar-SA" sz="18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ٱلۡإِنسَٰنَ بِوَٰلِدَيۡهِ..</a:t>
                      </a:r>
                      <a:endParaRPr lang="ar-SA" sz="1800" b="0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البحر</a:t>
                      </a:r>
                      <a:endParaRPr lang="ar-SA" sz="1800" b="0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/>
                </a:tc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SA" sz="18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فَأَلۡقِيهِ فِي </a:t>
                      </a:r>
                      <a:r>
                        <a:rPr lang="ar-SA" sz="1800" b="0" u="sng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ٱلۡيَمِّ</a:t>
                      </a:r>
                      <a:r>
                        <a:rPr lang="ar-SA" sz="18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...</a:t>
                      </a:r>
                      <a:endParaRPr lang="ar-SA" sz="1800" b="0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/>
                </a:tc>
              </a:tr>
              <a:tr h="46800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أضعف</a:t>
                      </a:r>
                      <a:endParaRPr lang="ar-SA" sz="1800" b="0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/>
                </a:tc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SA" sz="18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وَإِنَّ </a:t>
                      </a:r>
                      <a:r>
                        <a:rPr lang="ar-SA" sz="1800" b="0" u="sng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أَوۡهَنَ </a:t>
                      </a:r>
                      <a:r>
                        <a:rPr lang="ar-SA" sz="18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ٱلۡبُيُوتِ...</a:t>
                      </a:r>
                      <a:endParaRPr lang="ar-SA" sz="1800" b="0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مصدر سرور</a:t>
                      </a:r>
                      <a:endParaRPr lang="ar-SA" sz="1800" b="0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/>
                </a:tc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SA" sz="18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قُرَّتُ عَيۡنٖ</a:t>
                      </a:r>
                      <a:endParaRPr lang="ar-SA" sz="1800" b="0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/>
                </a:tc>
              </a:tr>
              <a:tr h="46800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المجادلة: المحاورة على سبيل المغالبة</a:t>
                      </a:r>
                      <a:endParaRPr lang="ar-SA" sz="1800" b="0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/>
                </a:tc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SA" sz="18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وَلَا </a:t>
                      </a:r>
                      <a:r>
                        <a:rPr lang="ar-SA" sz="1800" b="0" u="sng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تُجَٰدِلُوٓاْ </a:t>
                      </a:r>
                      <a:r>
                        <a:rPr lang="ar-SA" sz="18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أَهۡلَ ٱلۡكِتَٰبِ...</a:t>
                      </a:r>
                      <a:endParaRPr lang="ar-SA" sz="1800" b="0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خاليا</a:t>
                      </a:r>
                      <a:endParaRPr lang="ar-SA" sz="1800" b="0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/>
                </a:tc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SA" sz="18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وَأَصۡبَحَ فُؤَادُ أُمِّ مُوسَىٰ </a:t>
                      </a:r>
                      <a:r>
                        <a:rPr lang="ar-SA" sz="1800" b="0" u="sng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فَٰرِغًاۖ</a:t>
                      </a:r>
                      <a:endParaRPr lang="ar-SA" sz="1800" b="0" u="sng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/>
                </a:tc>
              </a:tr>
              <a:tr h="46800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تجاوز الحد</a:t>
                      </a:r>
                      <a:endParaRPr lang="ar-SA" sz="1800" b="0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/>
                </a:tc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SA" sz="1800" b="0" u="sng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فَبَغَى </a:t>
                      </a:r>
                      <a:r>
                        <a:rPr lang="ar-SA" sz="18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عَلَيْهِمْ...</a:t>
                      </a:r>
                      <a:endParaRPr lang="ar-SA" sz="1800" b="0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اتبعي اثره</a:t>
                      </a:r>
                      <a:endParaRPr lang="ar-SA" sz="1800" b="0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/>
                </a:tc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SA" sz="18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وَقَالَتۡ لِأُخۡتِهِۦ </a:t>
                      </a:r>
                      <a:r>
                        <a:rPr lang="ar-SA" sz="1800" b="0" u="sng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قُصِّيهِۖ</a:t>
                      </a:r>
                      <a:r>
                        <a:rPr lang="ar-SA" sz="18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..</a:t>
                      </a:r>
                      <a:endParaRPr lang="ar-SA" sz="1800" b="0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/>
                </a:tc>
              </a:tr>
              <a:tr h="46800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البضع: من 3 إلى 9</a:t>
                      </a:r>
                      <a:endParaRPr lang="ar-SA" sz="1800" b="0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SA" sz="18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فِي </a:t>
                      </a:r>
                      <a:r>
                        <a:rPr lang="ar-SA" sz="1800" b="0" u="sng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بِضۡعِ </a:t>
                      </a:r>
                      <a:r>
                        <a:rPr lang="ar-SA" sz="18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سِنِينَۗ..</a:t>
                      </a:r>
                      <a:endParaRPr lang="ar-SA" sz="1800" b="0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الجماعة</a:t>
                      </a:r>
                      <a:endParaRPr lang="ar-SA" sz="1800" b="0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/>
                </a:tc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SA" sz="18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لَتَنُوٓأُ </a:t>
                      </a:r>
                      <a:r>
                        <a:rPr lang="ar-SA" sz="1800" b="0" u="sng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بِٱلۡعُصۡبَةِ </a:t>
                      </a:r>
                      <a:r>
                        <a:rPr lang="ar-SA" sz="18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أُوْلِي ٱلۡقُوَّةِ ..</a:t>
                      </a:r>
                      <a:endParaRPr lang="ar-SA" sz="1800" b="0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/>
                </a:tc>
              </a:tr>
              <a:tr h="468000"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endParaRPr lang="ar-SA" sz="1800" b="0" kern="1200" dirty="0" smtClean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0" kern="1200" dirty="0" smtClean="0">
                        <a:solidFill>
                          <a:srgbClr val="EE6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نصيب</a:t>
                      </a:r>
                      <a:endParaRPr lang="ar-SA" sz="1800" b="0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SA" sz="18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لَذُو </a:t>
                      </a:r>
                      <a:r>
                        <a:rPr lang="ar-SA" sz="1800" b="0" u="sng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حَظٍّ </a:t>
                      </a:r>
                      <a:r>
                        <a:rPr lang="ar-SA" sz="18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عَظِيمٖ..</a:t>
                      </a:r>
                      <a:endParaRPr lang="ar-SA" sz="1800" b="0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>
                    <a:solidFill>
                      <a:schemeClr val="bg2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endParaRPr lang="ar-SA" sz="1800" b="0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0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أظن</a:t>
                      </a:r>
                      <a:endParaRPr lang="ar-SA" sz="1800" b="0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SA" sz="1800" b="0" u="sng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أَحَسِبَ </a:t>
                      </a:r>
                      <a:r>
                        <a:rPr lang="ar-SA" sz="1800" b="0" kern="12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ٱلنَّاسُ ..</a:t>
                      </a:r>
                      <a:endParaRPr lang="ar-SA" sz="1800" b="0" kern="1200" dirty="0" smtClean="0">
                        <a:solidFill>
                          <a:schemeClr val="accent4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مربع نص 2"/>
          <p:cNvSpPr txBox="1"/>
          <p:nvPr/>
        </p:nvSpPr>
        <p:spPr>
          <a:xfrm>
            <a:off x="295604" y="963143"/>
            <a:ext cx="8442435" cy="58477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3200" dirty="0" smtClean="0">
                <a:solidFill>
                  <a:srgbClr val="002060"/>
                </a:solidFill>
              </a:rPr>
              <a:t>معاني الكلمات</a:t>
            </a:r>
            <a:endParaRPr lang="ar-SA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/>
        </p:nvGraphicFramePr>
        <p:xfrm>
          <a:off x="295603" y="1741360"/>
          <a:ext cx="8442325" cy="3810635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2016125"/>
                <a:gridCol w="2352675"/>
                <a:gridCol w="2279936"/>
                <a:gridCol w="1793700"/>
              </a:tblGrid>
              <a:tr h="4680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0" dirty="0" smtClean="0">
                          <a:solidFill>
                            <a:srgbClr val="DE005A"/>
                          </a:solidFill>
                        </a:rPr>
                        <a:t>معناها</a:t>
                      </a:r>
                      <a:endParaRPr lang="ar-SA" sz="2000" b="0" dirty="0" smtClean="0">
                        <a:solidFill>
                          <a:srgbClr val="DE005A"/>
                        </a:solidFill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0" dirty="0" smtClean="0">
                          <a:solidFill>
                            <a:srgbClr val="DE005A"/>
                          </a:solidFill>
                        </a:rPr>
                        <a:t>الكلمة</a:t>
                      </a:r>
                      <a:endParaRPr lang="ar-SA" sz="2000" b="0" dirty="0" smtClean="0">
                        <a:solidFill>
                          <a:srgbClr val="DE005A"/>
                        </a:solidFill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0" dirty="0" smtClean="0">
                          <a:solidFill>
                            <a:srgbClr val="DE005A"/>
                          </a:solidFill>
                        </a:rPr>
                        <a:t>معناها</a:t>
                      </a:r>
                      <a:endParaRPr lang="ar-SA" sz="2000" b="0" dirty="0" smtClean="0">
                        <a:solidFill>
                          <a:srgbClr val="DE005A"/>
                        </a:solidFill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0" dirty="0" smtClean="0">
                          <a:solidFill>
                            <a:srgbClr val="DE005A"/>
                          </a:solidFill>
                        </a:rPr>
                        <a:t>الكلمة</a:t>
                      </a:r>
                      <a:endParaRPr lang="ar-SA" sz="2000" b="0" dirty="0" smtClean="0">
                        <a:solidFill>
                          <a:srgbClr val="DE005A"/>
                        </a:solidFill>
                      </a:endParaRPr>
                    </a:p>
                  </a:txBody>
                  <a:tcPr marL="68580" marR="68580"/>
                </a:tc>
              </a:tr>
              <a:tr h="468000"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SA" sz="1800" b="0" kern="1200" dirty="0" smtClean="0">
                          <a:solidFill>
                            <a:srgbClr val="009900"/>
                          </a:solidFill>
                          <a:latin typeface="+mn-lt"/>
                          <a:ea typeface="+mn-ea"/>
                          <a:cs typeface="+mn-cs"/>
                        </a:rPr>
                        <a:t>المتنفل في الصلاة</a:t>
                      </a:r>
                      <a:endParaRPr lang="ar-SA" sz="1800" b="0" kern="1200" dirty="0" smtClean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kern="1200" dirty="0" smtClean="0">
                          <a:solidFill>
                            <a:srgbClr val="EE6000"/>
                          </a:solidFill>
                          <a:latin typeface="+mn-lt"/>
                          <a:ea typeface="+mn-ea"/>
                          <a:cs typeface="+mn-cs"/>
                        </a:rPr>
                        <a:t>درجةَ الصَّائمِ </a:t>
                      </a:r>
                      <a:r>
                        <a:rPr lang="ar-SA" sz="1800" b="0" u="sng" kern="1200" dirty="0" smtClean="0">
                          <a:solidFill>
                            <a:srgbClr val="EE6000"/>
                          </a:solidFill>
                          <a:latin typeface="+mn-lt"/>
                          <a:ea typeface="+mn-ea"/>
                          <a:cs typeface="+mn-cs"/>
                        </a:rPr>
                        <a:t>القائمِ</a:t>
                      </a:r>
                      <a:endParaRPr lang="ar-SA" sz="1800" b="0" u="sng" kern="1200" dirty="0" smtClean="0">
                        <a:solidFill>
                          <a:srgbClr val="EE6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 smtClean="0">
                          <a:solidFill>
                            <a:srgbClr val="009900"/>
                          </a:solidFill>
                        </a:rPr>
                        <a:t>ولم يدركهم</a:t>
                      </a:r>
                      <a:endParaRPr lang="ar-SA" sz="1800" b="0" dirty="0" smtClean="0">
                        <a:solidFill>
                          <a:srgbClr val="009900"/>
                        </a:solidFill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>
                          <a:solidFill>
                            <a:srgbClr val="EE6000"/>
                          </a:solidFill>
                          <a:sym typeface="+mn-ea"/>
                        </a:rPr>
                        <a:t>ولَمْ يَلْحَقْ بهِمْ</a:t>
                      </a:r>
                      <a:endParaRPr lang="ar-SA" sz="1800" b="0" kern="1200" dirty="0" smtClean="0">
                        <a:solidFill>
                          <a:srgbClr val="EE6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</a:tr>
              <a:tr h="468000"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SA" sz="1800" b="0" kern="1200" dirty="0" smtClean="0">
                          <a:solidFill>
                            <a:srgbClr val="009900"/>
                          </a:solidFill>
                          <a:latin typeface="+mn-lt"/>
                          <a:ea typeface="+mn-ea"/>
                          <a:cs typeface="+mn-cs"/>
                        </a:rPr>
                        <a:t>اتركه</a:t>
                      </a:r>
                      <a:endParaRPr lang="ar-SA" sz="1800" b="0" kern="1200" dirty="0" smtClean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u="sng" kern="1200" dirty="0" smtClean="0">
                          <a:solidFill>
                            <a:srgbClr val="EE6000"/>
                          </a:solidFill>
                          <a:latin typeface="+mn-lt"/>
                          <a:ea typeface="+mn-ea"/>
                          <a:cs typeface="+mn-cs"/>
                        </a:rPr>
                        <a:t>دَعْهُ </a:t>
                      </a:r>
                      <a:r>
                        <a:rPr lang="ar-SA" sz="1800" b="0" kern="1200" dirty="0" smtClean="0">
                          <a:solidFill>
                            <a:srgbClr val="EE6000"/>
                          </a:solidFill>
                          <a:latin typeface="+mn-lt"/>
                          <a:ea typeface="+mn-ea"/>
                          <a:cs typeface="+mn-cs"/>
                        </a:rPr>
                        <a:t>فإنَّ الحَيَاءَ مِنَ الإيمَانِ</a:t>
                      </a:r>
                      <a:endParaRPr lang="ar-SA" sz="1800" b="0" kern="1200" dirty="0" smtClean="0">
                        <a:solidFill>
                          <a:srgbClr val="EE6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SA" sz="1800" b="0" kern="1200" dirty="0" smtClean="0">
                          <a:solidFill>
                            <a:srgbClr val="009900"/>
                          </a:solidFill>
                          <a:latin typeface="+mn-lt"/>
                          <a:ea typeface="+mn-ea"/>
                          <a:cs typeface="+mn-cs"/>
                        </a:rPr>
                        <a:t>اجود انواع الطيب</a:t>
                      </a:r>
                      <a:endParaRPr lang="ar-SA" sz="1800" b="0" kern="1200" dirty="0" smtClean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>
                          <a:solidFill>
                            <a:srgbClr val="EE6000"/>
                          </a:solidFill>
                          <a:sym typeface="+mn-ea"/>
                        </a:rPr>
                        <a:t> المِسْكِ </a:t>
                      </a:r>
                      <a:endParaRPr lang="ar-SA" sz="1800" b="0" u="sng" kern="1200" dirty="0" smtClean="0">
                        <a:solidFill>
                          <a:srgbClr val="EE6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</a:tr>
              <a:tr h="468000"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endParaRPr lang="ar-SA" sz="1800" b="0" kern="1200" dirty="0" smtClean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0" kern="1200" dirty="0" smtClean="0">
                        <a:solidFill>
                          <a:srgbClr val="EE6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SA" sz="1800" b="0" kern="1200" dirty="0" smtClean="0">
                          <a:solidFill>
                            <a:srgbClr val="009900"/>
                          </a:solidFill>
                          <a:latin typeface="+mn-lt"/>
                          <a:ea typeface="+mn-ea"/>
                          <a:cs typeface="+mn-cs"/>
                        </a:rPr>
                        <a:t>الحداد</a:t>
                      </a:r>
                      <a:endParaRPr lang="ar-SA" sz="1800" b="0" kern="1200" dirty="0" smtClean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>
                          <a:solidFill>
                            <a:srgbClr val="EE6000"/>
                          </a:solidFill>
                          <a:sym typeface="+mn-ea"/>
                        </a:rPr>
                        <a:t>ونافِخِ الكِيرِ</a:t>
                      </a:r>
                      <a:endParaRPr lang="ar-SA" sz="1800" b="0" kern="1200" dirty="0" smtClean="0">
                        <a:solidFill>
                          <a:srgbClr val="EE6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</a:tr>
              <a:tr h="468000"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endParaRPr lang="ar-SA" sz="1800" b="0" kern="1200" dirty="0" smtClean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0" kern="1200" dirty="0" smtClean="0">
                        <a:solidFill>
                          <a:srgbClr val="EE6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SA" sz="1800" b="0" kern="1200" dirty="0" smtClean="0">
                          <a:solidFill>
                            <a:srgbClr val="009900"/>
                          </a:solidFill>
                          <a:latin typeface="+mn-lt"/>
                          <a:ea typeface="+mn-ea"/>
                          <a:cs typeface="+mn-cs"/>
                        </a:rPr>
                        <a:t>تشتري منه</a:t>
                      </a:r>
                      <a:endParaRPr lang="ar-SA" sz="1800" b="0" kern="1200" dirty="0" smtClean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>
                          <a:solidFill>
                            <a:srgbClr val="EE6000"/>
                          </a:solidFill>
                          <a:sym typeface="+mn-ea"/>
                        </a:rPr>
                        <a:t>تَبْتاعَ منه</a:t>
                      </a:r>
                      <a:endParaRPr lang="ar-SA" sz="1800" b="0" kern="1200" dirty="0" smtClean="0">
                        <a:solidFill>
                          <a:srgbClr val="EE6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</a:tr>
              <a:tr h="468000"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endParaRPr lang="ar-SA" sz="1800" b="0" kern="1200" dirty="0" smtClean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0" kern="1200" dirty="0" smtClean="0">
                        <a:solidFill>
                          <a:srgbClr val="EE6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SA" sz="1800" b="0" kern="1200" dirty="0" smtClean="0">
                          <a:solidFill>
                            <a:srgbClr val="009900"/>
                          </a:solidFill>
                          <a:latin typeface="+mn-lt"/>
                          <a:ea typeface="+mn-ea"/>
                          <a:cs typeface="+mn-cs"/>
                        </a:rPr>
                        <a:t>كثير الكلام</a:t>
                      </a:r>
                      <a:endParaRPr lang="ar-SA" sz="1800" b="0" kern="1200" dirty="0" smtClean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0" kern="1200" dirty="0" smtClean="0">
                          <a:solidFill>
                            <a:srgbClr val="EE6000"/>
                          </a:solidFill>
                          <a:latin typeface="+mn-lt"/>
                          <a:ea typeface="+mn-ea"/>
                          <a:cs typeface="+mn-cs"/>
                        </a:rPr>
                        <a:t> الثَّرثارونَ </a:t>
                      </a:r>
                      <a:endParaRPr lang="ar-SA" sz="2000" b="0" kern="1200" dirty="0" smtClean="0">
                        <a:solidFill>
                          <a:srgbClr val="EE6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</a:tr>
              <a:tr h="468000"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endParaRPr lang="ar-SA" sz="1800" b="0" kern="1200" dirty="0" smtClean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0" kern="1200" dirty="0" smtClean="0">
                        <a:solidFill>
                          <a:srgbClr val="EE6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SA" sz="1800" b="0" kern="1200" dirty="0" smtClean="0">
                          <a:solidFill>
                            <a:srgbClr val="009900"/>
                          </a:solidFill>
                          <a:latin typeface="+mn-lt"/>
                          <a:ea typeface="+mn-ea"/>
                          <a:cs typeface="+mn-cs"/>
                        </a:rPr>
                        <a:t>الذي يتكلم باستعلاء وتكبر</a:t>
                      </a:r>
                      <a:endParaRPr lang="ar-SA" sz="1800" b="0" kern="1200" dirty="0" smtClean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0" kern="1200" dirty="0" smtClean="0">
                          <a:solidFill>
                            <a:srgbClr val="EE6000"/>
                          </a:solidFill>
                          <a:latin typeface="+mn-lt"/>
                          <a:ea typeface="+mn-ea"/>
                          <a:cs typeface="+mn-cs"/>
                        </a:rPr>
                        <a:t> المُتَفْيهِقونَ</a:t>
                      </a:r>
                      <a:endParaRPr lang="ar-SA" sz="2000" b="0" kern="1200" dirty="0" smtClean="0">
                        <a:solidFill>
                          <a:srgbClr val="EE6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/>
                </a:tc>
              </a:tr>
              <a:tr h="468000">
                <a:tc>
                  <a:txBody>
                    <a:bodyPr/>
                    <a:lstStyle/>
                    <a:p>
                      <a:pPr algn="ctr" rtl="1"/>
                      <a:endParaRPr lang="ar-SA" sz="1800" b="0" u="sng" dirty="0" smtClean="0">
                        <a:solidFill>
                          <a:srgbClr val="009900"/>
                        </a:solidFill>
                      </a:endParaRPr>
                    </a:p>
                  </a:txBody>
                  <a:tcPr marL="68580" marR="6858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0" kern="1200" dirty="0" smtClean="0">
                        <a:solidFill>
                          <a:srgbClr val="EE6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dirty="0" smtClean="0">
                          <a:solidFill>
                            <a:srgbClr val="009900"/>
                          </a:solidFill>
                        </a:rPr>
                        <a:t>علامة </a:t>
                      </a:r>
                      <a:endParaRPr lang="ar-SA" sz="1800" b="0" dirty="0" smtClean="0">
                        <a:solidFill>
                          <a:srgbClr val="009900"/>
                        </a:solidFill>
                      </a:endParaRPr>
                    </a:p>
                  </a:txBody>
                  <a:tcPr marL="68580" marR="6858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u="sng" kern="1200" dirty="0" smtClean="0">
                          <a:solidFill>
                            <a:srgbClr val="EE6000"/>
                          </a:solidFill>
                          <a:latin typeface="+mn-lt"/>
                          <a:ea typeface="+mn-ea"/>
                          <a:cs typeface="+mn-cs"/>
                        </a:rPr>
                        <a:t>آيَةُ </a:t>
                      </a:r>
                      <a:r>
                        <a:rPr lang="ar-SA" sz="1800" b="0" kern="1200" dirty="0" smtClean="0">
                          <a:solidFill>
                            <a:srgbClr val="EE6000"/>
                          </a:solidFill>
                          <a:latin typeface="+mn-lt"/>
                          <a:ea typeface="+mn-ea"/>
                          <a:cs typeface="+mn-cs"/>
                        </a:rPr>
                        <a:t>المُنَافِقِ ثَلَاثٌ</a:t>
                      </a:r>
                      <a:endParaRPr lang="ar-SA" sz="1800" b="0" kern="1200" dirty="0" smtClean="0">
                        <a:solidFill>
                          <a:srgbClr val="EE6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>
                    <a:solidFill>
                      <a:schemeClr val="bg2"/>
                    </a:solidFill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endParaRPr lang="ar-SA" sz="1800" b="0" kern="1200" dirty="0" smtClean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800" b="0" u="sng" kern="1200" dirty="0" smtClean="0">
                        <a:solidFill>
                          <a:srgbClr val="EE6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1" eaLnBrk="1" latinLnBrk="0" hangingPunct="1"/>
                      <a:r>
                        <a:rPr lang="ar-SA" sz="1800" b="0" kern="1200" dirty="0" smtClean="0">
                          <a:solidFill>
                            <a:srgbClr val="009900"/>
                          </a:solidFill>
                          <a:latin typeface="+mn-lt"/>
                          <a:ea typeface="+mn-ea"/>
                          <a:cs typeface="+mn-cs"/>
                        </a:rPr>
                        <a:t>زحفا</a:t>
                      </a:r>
                      <a:endParaRPr lang="ar-SA" sz="1800" b="0" kern="1200" dirty="0" smtClean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b="0" kern="1200" dirty="0" smtClean="0">
                          <a:solidFill>
                            <a:srgbClr val="EE6000"/>
                          </a:solidFill>
                          <a:latin typeface="+mn-lt"/>
                          <a:ea typeface="+mn-ea"/>
                          <a:cs typeface="+mn-cs"/>
                        </a:rPr>
                        <a:t>لأتوهُما ولو </a:t>
                      </a:r>
                      <a:r>
                        <a:rPr lang="ar-SA" sz="1800" b="0" u="sng" kern="1200" dirty="0" smtClean="0">
                          <a:solidFill>
                            <a:srgbClr val="EE6000"/>
                          </a:solidFill>
                          <a:latin typeface="+mn-lt"/>
                          <a:ea typeface="+mn-ea"/>
                          <a:cs typeface="+mn-cs"/>
                        </a:rPr>
                        <a:t>حبوًا</a:t>
                      </a:r>
                      <a:endParaRPr lang="ar-SA" sz="1800" b="0" u="sng" kern="1200" dirty="0" smtClean="0">
                        <a:solidFill>
                          <a:srgbClr val="EE6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مربع نص 2"/>
          <p:cNvSpPr txBox="1"/>
          <p:nvPr/>
        </p:nvSpPr>
        <p:spPr>
          <a:xfrm>
            <a:off x="295604" y="963143"/>
            <a:ext cx="8442435" cy="58477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3200" dirty="0" smtClean="0">
                <a:solidFill>
                  <a:srgbClr val="002060"/>
                </a:solidFill>
              </a:rPr>
              <a:t>معاني الكلمات</a:t>
            </a:r>
            <a:endParaRPr lang="ar-SA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295604" y="1105035"/>
            <a:ext cx="8442435" cy="52197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>
                <a:solidFill>
                  <a:srgbClr val="002060"/>
                </a:solidFill>
              </a:rPr>
              <a:t>استنباط الفوائد من الآيات</a:t>
            </a:r>
            <a:endParaRPr lang="ar-SA" sz="2800" dirty="0" smtClean="0">
              <a:solidFill>
                <a:srgbClr val="002060"/>
              </a:solidFill>
            </a:endParaRPr>
          </a:p>
        </p:txBody>
      </p:sp>
      <p:graphicFrame>
        <p:nvGraphicFramePr>
          <p:cNvPr id="7" name="Table 6"/>
          <p:cNvGraphicFramePr/>
          <p:nvPr/>
        </p:nvGraphicFramePr>
        <p:xfrm>
          <a:off x="335280" y="1864995"/>
          <a:ext cx="8462645" cy="4470400"/>
        </p:xfrm>
        <a:graphic>
          <a:graphicData uri="http://schemas.openxmlformats.org/drawingml/2006/table">
            <a:tbl>
              <a:tblPr bandRow="1">
                <a:tableStyleId>{B301B821-A1FF-4177-AEE7-76D212191A09}</a:tableStyleId>
              </a:tblPr>
              <a:tblGrid>
                <a:gridCol w="4236720"/>
                <a:gridCol w="4225925"/>
              </a:tblGrid>
              <a:tr h="756000">
                <a:tc>
                  <a:txBody>
                    <a:bodyPr/>
                    <a:p>
                      <a:pPr algn="ctr" rtl="1"/>
                      <a:r>
                        <a:rPr lang="ar-SA" sz="2000" b="1" dirty="0" smtClean="0">
                          <a:solidFill>
                            <a:srgbClr val="002060"/>
                          </a:solidFill>
                        </a:rPr>
                        <a:t>الفائدة</a:t>
                      </a:r>
                      <a:endParaRPr lang="ar-SA" sz="2000" b="1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anchor="ctr" anchorCtr="0">
                    <a:lnL w="12700" cmpd="sng">
                      <a:solidFill>
                        <a:srgbClr val="0070C0"/>
                      </a:solidFill>
                      <a:prstDash val="solid"/>
                    </a:lnL>
                    <a:lnR w="12700">
                      <a:solidFill>
                        <a:srgbClr val="0070C0"/>
                      </a:solidFill>
                      <a:prstDash val="solid"/>
                    </a:lnR>
                    <a:lnT w="12700" cmpd="sng">
                      <a:solidFill>
                        <a:srgbClr val="0070C0"/>
                      </a:solidFill>
                      <a:prstDash val="solid"/>
                    </a:lnT>
                    <a:lnB w="12700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ctr" rtl="1"/>
                      <a:r>
                        <a:rPr lang="ar-SA" sz="2000" b="1" dirty="0" smtClean="0">
                          <a:solidFill>
                            <a:srgbClr val="002060"/>
                          </a:solidFill>
                        </a:rPr>
                        <a:t>الآية </a:t>
                      </a:r>
                      <a:endParaRPr lang="ar-SA" sz="2000" b="1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 anchor="ctr" anchorCtr="0">
                    <a:lnL w="12700">
                      <a:solidFill>
                        <a:srgbClr val="0070C0"/>
                      </a:solidFill>
                      <a:prstDash val="solid"/>
                    </a:lnL>
                    <a:lnR w="12700" cmpd="sng">
                      <a:solidFill>
                        <a:srgbClr val="0070C0"/>
                      </a:solidFill>
                      <a:prstDash val="solid"/>
                    </a:lnR>
                    <a:lnT w="12700" cmpd="sng">
                      <a:solidFill>
                        <a:srgbClr val="0070C0"/>
                      </a:solidFill>
                      <a:prstDash val="solid"/>
                    </a:lnT>
                    <a:lnB w="12700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900000">
                <a:tc>
                  <a:txBody>
                    <a:bodyPr/>
                    <a:p>
                      <a:pPr rtl="1"/>
                      <a:r>
                        <a:rPr lang="ar-SA" sz="1800" b="0" kern="1200" baseline="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تحقق وعد الله سبحانه لام موسى، فالله لا يخلف الميعاد.</a:t>
                      </a:r>
                      <a:endParaRPr lang="ar-SA" sz="1800" b="0" kern="1200" baseline="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>
                    <a:lnL w="12700" cmpd="sng">
                      <a:solidFill>
                        <a:srgbClr val="0070C0"/>
                      </a:solidFill>
                      <a:prstDash val="solid"/>
                    </a:lnL>
                    <a:lnR w="12700">
                      <a:solidFill>
                        <a:srgbClr val="0070C0"/>
                      </a:solidFill>
                      <a:prstDash val="solid"/>
                    </a:lnR>
                    <a:lnT w="12700" cmpd="sng">
                      <a:solidFill>
                        <a:srgbClr val="0070C0"/>
                      </a:solidFill>
                      <a:prstDash val="solid"/>
                    </a:lnT>
                    <a:lnB w="12700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rtl="1"/>
                      <a:r>
                        <a:rPr lang="ar-SA" sz="1800" b="0" dirty="0" smtClean="0">
                          <a:solidFill>
                            <a:srgbClr val="CC0066"/>
                          </a:solidFill>
                        </a:rPr>
                        <a:t>{ فَرَدَدۡنَٰهُ إِلَىٰٓ أُمِّهِۦ كَيۡ تَقَرَّ عَيۡنُهَا وَلَا تَحۡزَنَ وَلِتَعۡلَمَ أَنَّ وَعۡدَ ٱللَّهِ حَقّٞ وَلَٰكِنَّ أَكۡثَرَهُمۡ لَا يَعۡلَمُونَ }</a:t>
                      </a:r>
                      <a:endParaRPr lang="ar-SA" sz="1800" b="0" dirty="0" smtClean="0">
                        <a:solidFill>
                          <a:srgbClr val="CC0066"/>
                        </a:solidFill>
                      </a:endParaRPr>
                    </a:p>
                  </a:txBody>
                  <a:tcPr marL="68580" marR="68580" anchor="ctr" anchorCtr="0">
                    <a:lnL w="12700">
                      <a:solidFill>
                        <a:srgbClr val="0070C0"/>
                      </a:solidFill>
                      <a:prstDash val="solid"/>
                    </a:lnL>
                    <a:lnR w="12700" cmpd="sng">
                      <a:solidFill>
                        <a:srgbClr val="0070C0"/>
                      </a:solidFill>
                      <a:prstDash val="solid"/>
                    </a:lnR>
                    <a:lnT w="12700" cmpd="sng">
                      <a:solidFill>
                        <a:srgbClr val="0070C0"/>
                      </a:solidFill>
                      <a:prstDash val="solid"/>
                    </a:lnT>
                    <a:lnB w="12700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900000">
                <a:tc>
                  <a:txBody>
                    <a:bodyPr/>
                    <a:p>
                      <a:pPr rtl="1"/>
                      <a:r>
                        <a:rPr lang="ar-SA" sz="1800" b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لطف الله على عباده حيث ضاعف لهم الحسنات ولم يضاعف لهم السيئات.</a:t>
                      </a:r>
                      <a:endParaRPr lang="ar-SA" sz="1800" b="0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>
                    <a:lnL w="12700" cmpd="sng">
                      <a:solidFill>
                        <a:srgbClr val="0070C0"/>
                      </a:solidFill>
                      <a:prstDash val="solid"/>
                    </a:lnL>
                    <a:lnR w="12700">
                      <a:solidFill>
                        <a:srgbClr val="0070C0"/>
                      </a:solidFill>
                      <a:prstDash val="solid"/>
                    </a:lnR>
                    <a:lnT w="12700" cmpd="sng">
                      <a:solidFill>
                        <a:srgbClr val="0070C0"/>
                      </a:solidFill>
                      <a:prstDash val="solid"/>
                    </a:lnT>
                    <a:lnB w="12700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algn="r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ar-SA" sz="1800" b="0" dirty="0" smtClean="0">
                          <a:solidFill>
                            <a:srgbClr val="CC0066"/>
                          </a:solidFill>
                        </a:rPr>
                        <a:t>{ </a:t>
                      </a:r>
                      <a:r>
                        <a:rPr lang="ar-SA" sz="1800" dirty="0" smtClean="0">
                          <a:solidFill>
                            <a:srgbClr val="CC0066"/>
                          </a:solidFill>
                          <a:sym typeface="+mn-ea"/>
                        </a:rPr>
                        <a:t>مَنْ جَاءَ بِالْحَسَنَةِ فَلَهُ خَيْرٌ مِنْهَا وَمَنْ جَاءَ بِالسَّيِّئَةِ فَلَا يُجْزَى الَّذِينَ عَمِلُوا السَّيِّئَاتِ إِلَّا مَا كَانُوا يَعْمَلُونَ</a:t>
                      </a:r>
                      <a:r>
                        <a:rPr lang="ar-SA" sz="1800" b="0" dirty="0" smtClean="0">
                          <a:solidFill>
                            <a:srgbClr val="CC0066"/>
                          </a:solidFill>
                        </a:rPr>
                        <a:t>}</a:t>
                      </a:r>
                      <a:endParaRPr lang="ar-SA" sz="1800" b="0" dirty="0" smtClean="0">
                        <a:solidFill>
                          <a:srgbClr val="CC0066"/>
                        </a:solidFill>
                      </a:endParaRPr>
                    </a:p>
                  </a:txBody>
                  <a:tcPr marL="68580" marR="68580" anchor="ctr" anchorCtr="0">
                    <a:lnL w="12700">
                      <a:solidFill>
                        <a:srgbClr val="0070C0"/>
                      </a:solidFill>
                      <a:prstDash val="solid"/>
                    </a:lnL>
                    <a:lnR w="12700" cmpd="sng">
                      <a:solidFill>
                        <a:srgbClr val="0070C0"/>
                      </a:solidFill>
                      <a:prstDash val="solid"/>
                    </a:lnR>
                    <a:lnT w="12700" cmpd="sng">
                      <a:solidFill>
                        <a:srgbClr val="0070C0"/>
                      </a:solidFill>
                      <a:prstDash val="solid"/>
                    </a:lnT>
                    <a:lnB w="12700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  <a:tr h="900000">
                <a:tc>
                  <a:txBody>
                    <a:bodyPr/>
                    <a:p>
                      <a:pPr rtl="1"/>
                      <a:r>
                        <a:rPr lang="ar-SA" altLang="en-US" sz="1800" b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المحافظة على الصلاة وآداءها كاملة تنهى صاحبها عن الفحشاء والمنكر</a:t>
                      </a:r>
                      <a:r>
                        <a:rPr lang="en-US" sz="1800" b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800" b="0" kern="1200" dirty="0" smtClean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anchor="ctr" anchorCtr="0">
                    <a:lnL w="12700" cmpd="sng">
                      <a:solidFill>
                        <a:srgbClr val="0070C0"/>
                      </a:solidFill>
                      <a:prstDash val="solid"/>
                    </a:lnL>
                    <a:lnR w="12700">
                      <a:solidFill>
                        <a:srgbClr val="0070C0"/>
                      </a:solidFill>
                      <a:prstDash val="solid"/>
                    </a:lnR>
                    <a:lnT w="12700" cmpd="sng">
                      <a:solidFill>
                        <a:srgbClr val="0070C0"/>
                      </a:solidFill>
                      <a:prstDash val="solid"/>
                    </a:lnT>
                    <a:lnB w="12700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  <a:tc>
                  <a:txBody>
                    <a:bodyPr/>
                    <a:p>
                      <a:pPr rtl="1"/>
                      <a:r>
                        <a:rPr lang="ar-SA" sz="1800" b="0" dirty="0" smtClean="0">
                          <a:solidFill>
                            <a:srgbClr val="CC0066"/>
                          </a:solidFill>
                        </a:rPr>
                        <a:t>{ </a:t>
                      </a:r>
                      <a:r>
                        <a:rPr lang="ar-SA" sz="1800" dirty="0" smtClean="0">
                          <a:solidFill>
                            <a:srgbClr val="CC0066"/>
                          </a:solidFill>
                          <a:sym typeface="+mn-ea"/>
                        </a:rPr>
                        <a:t>اتْلُ مَا أُوحِيَ إِلَيْكَ مِنَ الْكِتَابِ وَأَقِمِ الصَّلَاةَ إِنَّ الصَّلَاةَ تَنْهَى عَنِ الْفَحْشَاءِ وَالْمُنْكَرِ}</a:t>
                      </a:r>
                      <a:endParaRPr lang="ar-SA" sz="1800" b="0" dirty="0" smtClean="0">
                        <a:solidFill>
                          <a:srgbClr val="CC0066"/>
                        </a:solidFill>
                        <a:sym typeface="+mn-ea"/>
                      </a:endParaRPr>
                    </a:p>
                  </a:txBody>
                  <a:tcPr marL="68580" marR="68580" anchor="ctr" anchorCtr="0">
                    <a:lnL w="12700">
                      <a:solidFill>
                        <a:srgbClr val="0070C0"/>
                      </a:solidFill>
                      <a:prstDash val="solid"/>
                    </a:lnL>
                    <a:lnR w="12700" cmpd="sng">
                      <a:solidFill>
                        <a:srgbClr val="0070C0"/>
                      </a:solidFill>
                      <a:prstDash val="solid"/>
                    </a:lnR>
                    <a:lnT w="12700" cmpd="sng">
                      <a:solidFill>
                        <a:srgbClr val="0070C0"/>
                      </a:solidFill>
                      <a:prstDash val="solid"/>
                    </a:lnT>
                    <a:lnB w="12700" cmpd="sng">
                      <a:solidFill>
                        <a:srgbClr val="0070C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/>
        </p:nvGraphicFramePr>
        <p:xfrm>
          <a:off x="295603" y="1962380"/>
          <a:ext cx="8442325" cy="2859405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3892550"/>
                <a:gridCol w="4549886"/>
              </a:tblGrid>
              <a:tr h="756000"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rgbClr val="008000"/>
                          </a:solidFill>
                        </a:rPr>
                        <a:t>الفائدة</a:t>
                      </a:r>
                      <a:endParaRPr lang="ar-SA" sz="2000" b="1" dirty="0" smtClean="0">
                        <a:solidFill>
                          <a:srgbClr val="008000"/>
                        </a:solidFill>
                      </a:endParaRPr>
                    </a:p>
                  </a:txBody>
                  <a:tcPr marL="68580" marR="68580" anchor="ctr" anchorCtr="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000" b="1" dirty="0" smtClean="0">
                          <a:solidFill>
                            <a:srgbClr val="008000"/>
                          </a:solidFill>
                        </a:rPr>
                        <a:t> الحديث</a:t>
                      </a:r>
                      <a:endParaRPr lang="ar-SA" sz="2000" b="1" dirty="0" smtClean="0">
                        <a:solidFill>
                          <a:srgbClr val="008000"/>
                        </a:solidFill>
                      </a:endParaRPr>
                    </a:p>
                  </a:txBody>
                  <a:tcPr marL="68580" marR="68580" anchor="ctr" anchorCtr="0"/>
                </a:tc>
              </a:tr>
              <a:tr h="900000">
                <a:tc>
                  <a:txBody>
                    <a:bodyPr/>
                    <a:lstStyle/>
                    <a:p>
                      <a:pPr rtl="1"/>
                      <a:r>
                        <a:rPr lang="ar-SA" sz="2000" b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من ثواب حسن الخلق القرب من النبي </a:t>
                      </a:r>
                      <a:r>
                        <a:rPr lang="ar-SA" sz="2000" b="0" kern="120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ﷺ يوم القيامة.</a:t>
                      </a:r>
                      <a:endParaRPr lang="ar-SA" sz="2000" b="0" kern="120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0" kern="1200" dirty="0" smtClean="0">
                          <a:solidFill>
                            <a:srgbClr val="642B91"/>
                          </a:solidFill>
                        </a:rPr>
                        <a:t>قوله ﷺ: “إن احبكم إلي وأقربكم مني في الآخرة محاسنكم أخلاقا”.</a:t>
                      </a:r>
                      <a:endParaRPr lang="ar-SA" sz="2000" b="0" kern="1200" dirty="0" smtClean="0">
                        <a:solidFill>
                          <a:srgbClr val="642B91"/>
                        </a:solidFill>
                      </a:endParaRPr>
                    </a:p>
                  </a:txBody>
                  <a:tcPr marL="68580" marR="68580"/>
                </a:tc>
              </a:tr>
              <a:tr h="900000">
                <a:tc>
                  <a:txBody>
                    <a:bodyPr/>
                    <a:lstStyle/>
                    <a:p>
                      <a:pPr rtl="1"/>
                      <a:r>
                        <a:rPr lang="ar-SA" sz="2000" b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التثاقل عن الصلاة من صفات المنافقين</a:t>
                      </a:r>
                      <a:r>
                        <a:rPr lang="ar-SA" sz="2000" b="0" kern="120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ar-SA" sz="2000" b="0" kern="120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0" kern="1200" dirty="0" smtClean="0">
                          <a:solidFill>
                            <a:srgbClr val="642B91"/>
                          </a:solidFill>
                        </a:rPr>
                        <a:t>قوله ﷺ: “ليس صلاة أثقل على المنافقين من الفجر والعشاء ولو يعلمون ما فيهما لأتوهما ولو حبوا”.</a:t>
                      </a:r>
                      <a:endParaRPr lang="ar-SA" sz="2000" b="0" kern="1200" dirty="0" smtClean="0">
                        <a:solidFill>
                          <a:srgbClr val="642B91"/>
                        </a:solidFill>
                      </a:endParaRPr>
                    </a:p>
                  </a:txBody>
                  <a:tcPr marL="68580" marR="68580"/>
                </a:tc>
              </a:tr>
              <a:tr h="900000">
                <a:tc>
                  <a:txBody>
                    <a:bodyPr/>
                    <a:lstStyle/>
                    <a:p>
                      <a:pPr rtl="1"/>
                      <a:r>
                        <a:rPr lang="ar-SA" sz="2000" b="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التفاضل بين الناس يوم القيامة يكون بحسب أعمالهم لا بصورهم</a:t>
                      </a:r>
                      <a:r>
                        <a:rPr lang="ar-SA" sz="2000" b="0" kern="1200" dirty="0" smtClean="0">
                          <a:solidFill>
                            <a:srgbClr val="0070C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ar-SA" sz="2000" b="0" kern="120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b="0" kern="1200" dirty="0" smtClean="0">
                          <a:solidFill>
                            <a:srgbClr val="642B91"/>
                          </a:solidFill>
                        </a:rPr>
                        <a:t>قوله ﷺ: “إن الله لا ينظر إلى صوركم وأموالكم، ولكن ينظر إلى قلوبكم وأعمالكم”.</a:t>
                      </a:r>
                      <a:endParaRPr lang="ar-SA" sz="2000" b="0" kern="1200" dirty="0" smtClean="0">
                        <a:solidFill>
                          <a:srgbClr val="642B91"/>
                        </a:solidFill>
                      </a:endParaRPr>
                    </a:p>
                  </a:txBody>
                  <a:tcPr marL="68580" marR="6858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295604" y="1105035"/>
            <a:ext cx="8442435" cy="521970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>
                <a:solidFill>
                  <a:srgbClr val="008000"/>
                </a:solidFill>
              </a:rPr>
              <a:t>استنباط الفوائد من الأحاديث</a:t>
            </a:r>
            <a:endParaRPr lang="ar-SA" sz="2800" dirty="0" smtClean="0">
              <a:solidFill>
                <a:srgbClr val="008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/>
        </p:nvGraphicFramePr>
        <p:xfrm>
          <a:off x="295603" y="1942060"/>
          <a:ext cx="8442325" cy="4486275"/>
        </p:xfrm>
        <a:graphic>
          <a:graphicData uri="http://schemas.openxmlformats.org/drawingml/2006/table">
            <a:tbl>
              <a:tblPr bandRow="1">
                <a:tableStyleId>{1E171933-4619-4E11-9A3F-F7608DF75F80}</a:tableStyleId>
              </a:tblPr>
              <a:tblGrid>
                <a:gridCol w="4221480"/>
                <a:gridCol w="4220956"/>
              </a:tblGrid>
              <a:tr h="46990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C34D07"/>
                          </a:solidFill>
                        </a:rPr>
                        <a:t>التفسير</a:t>
                      </a:r>
                      <a:endParaRPr lang="ar-SA" sz="2400" dirty="0" smtClean="0">
                        <a:solidFill>
                          <a:srgbClr val="C34D07"/>
                        </a:solidFill>
                      </a:endParaRPr>
                    </a:p>
                  </a:txBody>
                  <a:tcPr marL="68580" marR="68580">
                    <a:lnL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>
                          <a:solidFill>
                            <a:srgbClr val="C34D07"/>
                          </a:solidFill>
                        </a:rPr>
                        <a:t>الآية</a:t>
                      </a:r>
                      <a:endParaRPr lang="ar-SA" sz="2400" dirty="0" smtClean="0">
                        <a:solidFill>
                          <a:srgbClr val="C34D07"/>
                        </a:solidFill>
                      </a:endParaRPr>
                    </a:p>
                  </a:txBody>
                  <a:tcPr marL="68580" marR="68580"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</a:tr>
              <a:tr h="499461">
                <a:tc>
                  <a:txBody>
                    <a:bodyPr/>
                    <a:lstStyle/>
                    <a:p>
                      <a:pPr rtl="1"/>
                      <a:r>
                        <a:rPr lang="ar-SA" sz="2000" kern="1200" baseline="0" dirty="0" smtClean="0">
                          <a:solidFill>
                            <a:srgbClr val="002060"/>
                          </a:solidFill>
                        </a:rPr>
                        <a:t>أي أمرنا الانسان بالاحسان الى الوالدين وبرهم، وان بذلا جهدهما لتشرك بالله فلا تطعهما، لانه معصية لله.</a:t>
                      </a:r>
                      <a:endParaRPr lang="ar-SA" sz="2000" kern="1200" baseline="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>
                    <a:lnL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{وَوَصَّيۡنَا ٱلۡإِنسَٰنَ بِوَٰلِدَيۡهِ حُسۡنٗاۖ وَإِن جَٰهَدَاكَ لِتُشۡرِكَ بِي مَا لَيۡسَ لَكَ بِهِۦ عِلۡمٞ فَلَا تُطِعۡهُمَآۚ إِلَيَّ مَرۡجِعُكُمۡ فَأُنَبِّئُكُم بِمَا كُنتُمۡ تَعۡمَلُونَ }</a:t>
                      </a:r>
                      <a:endParaRPr lang="ar-SA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</a:tr>
              <a:tr h="499461">
                <a:tc>
                  <a:txBody>
                    <a:bodyPr/>
                    <a:lstStyle/>
                    <a:p>
                      <a:pPr rtl="1"/>
                      <a:r>
                        <a:rPr lang="ar-SA" sz="2000" kern="1200" dirty="0" smtClean="0">
                          <a:solidFill>
                            <a:srgbClr val="002060"/>
                          </a:solidFill>
                        </a:rPr>
                        <a:t>خلق الله السماوات والارض لحكمه بالغة وليس عبثا، وفي ذلك علامة تدل المؤمنين على قدرته ووحدانيته.</a:t>
                      </a:r>
                      <a:endParaRPr lang="ar-SA" sz="2000" kern="12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>
                    <a:lnL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ar-SA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{خَلَقَ اللَّهُ السَّمَاوَاتِ وَالْأَرْضَ بِالْحَقِّ إِنَّ فِي ذَلِكَ لَآيَةً لِلْمُؤْمِنِينَ}</a:t>
                      </a:r>
                      <a:endParaRPr lang="ar-SA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</a:tr>
              <a:tr h="499461">
                <a:tc>
                  <a:txBody>
                    <a:bodyPr/>
                    <a:lstStyle/>
                    <a:p>
                      <a:pPr rtl="1"/>
                      <a:r>
                        <a:rPr lang="ar-SA" altLang="en-US" sz="2000" kern="1200" dirty="0" smtClean="0">
                          <a:solidFill>
                            <a:srgbClr val="002060"/>
                          </a:solidFill>
                        </a:rPr>
                        <a:t>من جاء يوم القيامة بالاعمال الصالحة، فله خير منها بالفوز بالجنة ، ومن جاء بالاعمال السيئة فلا يجزى الا بقدر ما عمل. </a:t>
                      </a:r>
                      <a:endParaRPr lang="ar-SA" altLang="en-US" sz="2000" kern="1200" dirty="0" smtClean="0">
                        <a:solidFill>
                          <a:srgbClr val="002060"/>
                        </a:solidFill>
                      </a:endParaRPr>
                    </a:p>
                  </a:txBody>
                  <a:tcPr marL="68580" marR="68580">
                    <a:lnL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ar-SA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{ مَنْ جَاءَ بِالْحَسَنَةِ فَلَهُ خَيْرٌ مِنْهَا وَمَنْ جَاءَ بِالسَّيِّئَةِ فَلَا يُجْزَى الَّذِينَ عَمِلُوا السَّيِّئَاتِ إِلَّا مَا </a:t>
                      </a:r>
                      <a:endParaRPr lang="ar-SA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  <a:p>
                      <a:pPr algn="ctr" rtl="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ar-SA" sz="20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كَانُوا يَعْمَلُونَ}</a:t>
                      </a:r>
                      <a:endParaRPr lang="ar-SA" sz="2000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marL="68580" marR="68580">
                    <a:lnL w="12700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L>
                    <a:lnR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R>
                    <a:lnT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T>
                    <a:lnB w="12700" cmpd="sng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295604" y="1105035"/>
            <a:ext cx="8442435" cy="52197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dirty="0" smtClean="0">
                <a:solidFill>
                  <a:srgbClr val="C34D07"/>
                </a:solidFill>
              </a:rPr>
              <a:t>تفسير الايات</a:t>
            </a:r>
            <a:endParaRPr lang="ar-SA" sz="2800" dirty="0" smtClean="0">
              <a:solidFill>
                <a:srgbClr val="C34D07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814145" y="892729"/>
            <a:ext cx="2944211" cy="52197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chemeClr val="accent6">
                    <a:lumMod val="75000"/>
                  </a:schemeClr>
                </a:solidFill>
              </a:rPr>
              <a:t>التعداد في ( الفقه )</a:t>
            </a:r>
            <a:endParaRPr lang="ar-SA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5097780" y="1496060"/>
            <a:ext cx="3933190" cy="452310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dirty="0" smtClean="0">
                <a:solidFill>
                  <a:srgbClr val="002060"/>
                </a:solidFill>
              </a:rPr>
              <a:t>شروط الصلاة 6:</a:t>
            </a:r>
            <a:endParaRPr lang="ar-SA" dirty="0" smtClean="0">
              <a:solidFill>
                <a:srgbClr val="002060"/>
              </a:solidFill>
            </a:endParaRPr>
          </a:p>
          <a:p>
            <a:r>
              <a:rPr lang="ar-SA" dirty="0" smtClean="0">
                <a:solidFill>
                  <a:srgbClr val="EE6000"/>
                </a:solidFill>
              </a:rPr>
              <a:t>الطهارة من الحدث أو الغسل</a:t>
            </a:r>
            <a:endParaRPr lang="ar-SA" dirty="0" smtClean="0">
              <a:solidFill>
                <a:srgbClr val="EE6000"/>
              </a:solidFill>
            </a:endParaRPr>
          </a:p>
          <a:p>
            <a:r>
              <a:rPr lang="ar-SA" dirty="0" smtClean="0">
                <a:solidFill>
                  <a:srgbClr val="EE6000"/>
                </a:solidFill>
              </a:rPr>
              <a:t>اجتناب النجاسة</a:t>
            </a:r>
            <a:endParaRPr lang="ar-SA" dirty="0" smtClean="0">
              <a:solidFill>
                <a:srgbClr val="EE6000"/>
              </a:solidFill>
            </a:endParaRPr>
          </a:p>
          <a:p>
            <a:r>
              <a:rPr lang="ar-SA" dirty="0" smtClean="0">
                <a:solidFill>
                  <a:srgbClr val="EE6000"/>
                </a:solidFill>
              </a:rPr>
              <a:t>دخول الوقت</a:t>
            </a:r>
            <a:endParaRPr lang="ar-SA" dirty="0" smtClean="0">
              <a:solidFill>
                <a:srgbClr val="EE6000"/>
              </a:solidFill>
            </a:endParaRPr>
          </a:p>
          <a:p>
            <a:r>
              <a:rPr lang="ar-SA" dirty="0" smtClean="0">
                <a:solidFill>
                  <a:srgbClr val="EE6000"/>
                </a:solidFill>
              </a:rPr>
              <a:t>ستر العورة</a:t>
            </a:r>
            <a:endParaRPr lang="ar-SA" dirty="0" smtClean="0">
              <a:solidFill>
                <a:srgbClr val="EE6000"/>
              </a:solidFill>
            </a:endParaRPr>
          </a:p>
          <a:p>
            <a:r>
              <a:rPr lang="ar-SA" dirty="0" smtClean="0">
                <a:solidFill>
                  <a:srgbClr val="EE6000"/>
                </a:solidFill>
              </a:rPr>
              <a:t>استقبال القبلة</a:t>
            </a:r>
            <a:endParaRPr lang="ar-SA" dirty="0" smtClean="0">
              <a:solidFill>
                <a:srgbClr val="EE6000"/>
              </a:solidFill>
            </a:endParaRPr>
          </a:p>
          <a:p>
            <a:r>
              <a:rPr lang="ar-SA" dirty="0" smtClean="0">
                <a:solidFill>
                  <a:srgbClr val="EE6000"/>
                </a:solidFill>
              </a:rPr>
              <a:t>النية</a:t>
            </a:r>
            <a:endParaRPr lang="ar-SA" dirty="0" smtClean="0">
              <a:solidFill>
                <a:srgbClr val="EE6000"/>
              </a:solidFill>
            </a:endParaRPr>
          </a:p>
          <a:p>
            <a:endParaRPr lang="ar-SA" dirty="0">
              <a:solidFill>
                <a:srgbClr val="002060"/>
              </a:solidFill>
            </a:endParaRPr>
          </a:p>
          <a:p>
            <a:r>
              <a:rPr lang="ar-SA" smtClean="0">
                <a:solidFill>
                  <a:srgbClr val="002060"/>
                </a:solidFill>
              </a:rPr>
              <a:t>اركان الصلاة 14</a:t>
            </a:r>
            <a:r>
              <a:rPr lang="ar-SA" dirty="0" smtClean="0">
                <a:solidFill>
                  <a:srgbClr val="002060"/>
                </a:solidFill>
              </a:rPr>
              <a:t>:</a:t>
            </a:r>
            <a:endParaRPr lang="ar-SA" dirty="0" smtClean="0">
              <a:solidFill>
                <a:srgbClr val="002060"/>
              </a:solidFill>
            </a:endParaRPr>
          </a:p>
          <a:p>
            <a:r>
              <a:rPr lang="ar-SA" dirty="0" smtClean="0">
                <a:solidFill>
                  <a:srgbClr val="EE6000"/>
                </a:solidFill>
              </a:rPr>
              <a:t>القيام مع القدرة                  تكبيرة الاحرام</a:t>
            </a:r>
            <a:endParaRPr lang="ar-SA" dirty="0" smtClean="0">
              <a:solidFill>
                <a:srgbClr val="EE6000"/>
              </a:solidFill>
            </a:endParaRPr>
          </a:p>
          <a:p>
            <a:r>
              <a:rPr lang="ar-SA" dirty="0" smtClean="0">
                <a:solidFill>
                  <a:srgbClr val="EE6000"/>
                </a:solidFill>
              </a:rPr>
              <a:t>قراءة الفاتحة                    الركوع</a:t>
            </a:r>
            <a:endParaRPr lang="ar-SA" dirty="0" smtClean="0">
              <a:solidFill>
                <a:srgbClr val="EE6000"/>
              </a:solidFill>
            </a:endParaRPr>
          </a:p>
          <a:p>
            <a:r>
              <a:rPr lang="ar-SA" dirty="0" smtClean="0">
                <a:solidFill>
                  <a:srgbClr val="EE6000"/>
                </a:solidFill>
              </a:rPr>
              <a:t>الرفع من الركوع              الاعتدال بعد الرفع منه</a:t>
            </a:r>
            <a:endParaRPr lang="ar-SA" dirty="0" smtClean="0">
              <a:solidFill>
                <a:srgbClr val="EE6000"/>
              </a:solidFill>
            </a:endParaRPr>
          </a:p>
          <a:p>
            <a:r>
              <a:rPr lang="ar-SA" dirty="0" smtClean="0">
                <a:solidFill>
                  <a:srgbClr val="EE6000"/>
                </a:solidFill>
              </a:rPr>
              <a:t>السجود على الاعضاء 7      الاعتدال من السجود</a:t>
            </a:r>
            <a:endParaRPr lang="ar-SA" dirty="0" smtClean="0">
              <a:solidFill>
                <a:srgbClr val="EE6000"/>
              </a:solidFill>
            </a:endParaRPr>
          </a:p>
          <a:p>
            <a:r>
              <a:rPr lang="ar-SA" dirty="0" smtClean="0">
                <a:solidFill>
                  <a:srgbClr val="EE6000"/>
                </a:solidFill>
              </a:rPr>
              <a:t>الجلسة بين السجدتين          الجلوس للتشهد الاخير</a:t>
            </a:r>
            <a:endParaRPr lang="ar-SA" dirty="0" smtClean="0">
              <a:solidFill>
                <a:srgbClr val="EE6000"/>
              </a:solidFill>
            </a:endParaRPr>
          </a:p>
          <a:p>
            <a:r>
              <a:rPr lang="ar-SA" dirty="0" smtClean="0">
                <a:solidFill>
                  <a:srgbClr val="EE6000"/>
                </a:solidFill>
              </a:rPr>
              <a:t>التشهد الاخير                  التسليم</a:t>
            </a:r>
            <a:endParaRPr lang="ar-SA" dirty="0" smtClean="0">
              <a:solidFill>
                <a:srgbClr val="EE6000"/>
              </a:solidFill>
            </a:endParaRPr>
          </a:p>
          <a:p>
            <a:r>
              <a:rPr lang="ar-SA" dirty="0" smtClean="0">
                <a:solidFill>
                  <a:srgbClr val="EE6000"/>
                </a:solidFill>
              </a:rPr>
              <a:t>الطمأنينة                       الترتيب</a:t>
            </a:r>
            <a:endParaRPr lang="ar-SA" dirty="0" smtClean="0">
              <a:solidFill>
                <a:srgbClr val="EE6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50495" y="1477010"/>
            <a:ext cx="4770755" cy="50774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واجبات الصلاة 8:</a:t>
            </a:r>
            <a:endParaRPr lang="ar-SA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جميع التكبيرات غير تكبيرة الاحرام</a:t>
            </a:r>
            <a:endParaRPr lang="ar-SA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قول سبحان ربي العظيم في الركوع</a:t>
            </a:r>
            <a:endParaRPr lang="ar-SA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قول سبحان ربي الأعلى في السجود</a:t>
            </a:r>
            <a:endParaRPr lang="ar-SA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قول سمع الله لمن حمده </a:t>
            </a:r>
            <a:r>
              <a:rPr lang="ar-SA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عند الرفع من الركوع</a:t>
            </a:r>
            <a:endParaRPr lang="ar-SA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وقول ربنا ولك الحمد عند الرفع من الركوع</a:t>
            </a:r>
            <a:endParaRPr lang="ar-SA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قول ربي اغفر لي بين السجدتين</a:t>
            </a:r>
            <a:endParaRPr lang="ar-SA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التشهد الاول والجلوس له</a:t>
            </a:r>
            <a:endParaRPr lang="ar-SA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الصلاة على النبي ﷺ في التشهد الأخير</a:t>
            </a:r>
            <a:endParaRPr lang="ar-SA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/>
            <a:r>
              <a:rPr lang="ar-SA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سنن الصلاة كثيره، منها</a:t>
            </a:r>
            <a:r>
              <a:rPr lang="ar-SA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:</a:t>
            </a:r>
            <a:endParaRPr lang="ar-SA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دعاء الاستفتاح</a:t>
            </a:r>
            <a:endParaRPr lang="ar-SA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الاستعاذة والبسملة قبل الفاتحة</a:t>
            </a:r>
            <a:endParaRPr lang="ar-SA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قراءة سورة بعد الفاتحة في الركعة الاولى والثانية</a:t>
            </a:r>
            <a:endParaRPr lang="ar-SA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ما زاد عن الواحدة في قول: سبحان ربي الاعلى/ سبحان ربي العظيم/ ربي اغفر لي</a:t>
            </a:r>
            <a:endParaRPr lang="ar-SA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وضع اليد اليمنى على اليسرى اثناء القيام</a:t>
            </a:r>
            <a:endParaRPr lang="ar-SA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وضعية الافتراش في الجلوس بين السجدتين و التشهد الاول</a:t>
            </a:r>
            <a:endParaRPr lang="ar-SA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  <a:sym typeface="+mn-ea"/>
              </a:rPr>
              <a:t>التورك في التشهد الاخير</a:t>
            </a:r>
            <a:endParaRPr lang="ar-SA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814145" y="902889"/>
            <a:ext cx="2944211" cy="52197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schemeClr val="accent6">
                    <a:lumMod val="75000"/>
                  </a:schemeClr>
                </a:solidFill>
                <a:sym typeface="+mn-ea"/>
              </a:rPr>
              <a:t>التعداد في ( الفقه )</a:t>
            </a:r>
            <a:endParaRPr lang="ar-SA" sz="28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4693285" y="1517015"/>
            <a:ext cx="4226560" cy="479996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lstStyle/>
          <a:p>
            <a:r>
              <a:rPr lang="ar-SA" dirty="0" smtClean="0">
                <a:solidFill>
                  <a:srgbClr val="002060"/>
                </a:solidFill>
              </a:rPr>
              <a:t>مكروهات الصلاة 7:</a:t>
            </a:r>
            <a:endParaRPr lang="ar-SA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</a:rPr>
              <a:t>الالتفات لغير حاجة</a:t>
            </a:r>
            <a:endParaRPr lang="ar-SA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</a:rPr>
              <a:t>رفع البصر إلى السماء</a:t>
            </a:r>
            <a:endParaRPr lang="ar-SA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</a:rPr>
              <a:t>تغميض العينين لغير حاجة</a:t>
            </a:r>
            <a:endParaRPr lang="ar-SA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</a:rPr>
              <a:t>افتراش الذراعين في السجود</a:t>
            </a:r>
            <a:endParaRPr lang="ar-SA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</a:rPr>
              <a:t>التلثم لغير حاجة</a:t>
            </a:r>
            <a:endParaRPr lang="ar-SA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</a:rPr>
              <a:t>الصلاة حال مدافعة البول أو الغائط أوبحضرة طعام يشتهيه</a:t>
            </a:r>
            <a:endParaRPr lang="ar-SA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</a:rPr>
              <a:t>العبث</a:t>
            </a:r>
            <a:endParaRPr lang="ar-SA" dirty="0" smtClean="0">
              <a:solidFill>
                <a:srgbClr val="EE6000"/>
              </a:solidFill>
            </a:endParaRPr>
          </a:p>
          <a:p>
            <a:pPr marL="342900" indent="-342900"/>
            <a:r>
              <a:rPr lang="ar-SA" smtClean="0">
                <a:solidFill>
                  <a:srgbClr val="002060"/>
                </a:solidFill>
              </a:rPr>
              <a:t>مبطلات الصلاة 6</a:t>
            </a:r>
            <a:r>
              <a:rPr lang="ar-SA" dirty="0" smtClean="0">
                <a:solidFill>
                  <a:srgbClr val="002060"/>
                </a:solidFill>
              </a:rPr>
              <a:t>:</a:t>
            </a:r>
            <a:endParaRPr lang="ar-SA" dirty="0" smtClean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</a:rPr>
              <a:t>الاكل والشرب</a:t>
            </a:r>
            <a:endParaRPr lang="ar-SA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</a:rPr>
              <a:t>الضحك</a:t>
            </a:r>
            <a:endParaRPr lang="ar-SA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</a:rPr>
              <a:t>الكلام الخارج عن الصلاة</a:t>
            </a:r>
            <a:endParaRPr lang="ar-SA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</a:rPr>
              <a:t>الحركة الكثيرة الخارجة عن الصلاة</a:t>
            </a:r>
            <a:endParaRPr lang="ar-SA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</a:rPr>
              <a:t>تعمد: زيادة ركعة أو ركعتين / تعمد: ترك ركن أو واجب / تعمد: السلام قبل الامام</a:t>
            </a:r>
            <a:endParaRPr lang="ar-SA" dirty="0" smtClean="0">
              <a:solidFill>
                <a:srgbClr val="EE6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ar-SA" dirty="0" smtClean="0">
                <a:solidFill>
                  <a:srgbClr val="EE6000"/>
                </a:solidFill>
              </a:rPr>
              <a:t>ترك أحد شروط الصلاة</a:t>
            </a:r>
            <a:endParaRPr lang="ar-SA" dirty="0" smtClean="0">
              <a:solidFill>
                <a:srgbClr val="EE6000"/>
              </a:solidFill>
            </a:endParaRPr>
          </a:p>
        </p:txBody>
      </p:sp>
      <p:sp>
        <p:nvSpPr>
          <p:cNvPr id="5" name="مربع نص 3"/>
          <p:cNvSpPr txBox="1"/>
          <p:nvPr/>
        </p:nvSpPr>
        <p:spPr>
          <a:xfrm>
            <a:off x="272415" y="1517015"/>
            <a:ext cx="4237990" cy="14763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1">
            <a:spAutoFit/>
          </a:bodyPr>
          <a:p>
            <a:r>
              <a:rPr lang="ar-SA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أسباب سجود السهو:</a:t>
            </a:r>
            <a:endParaRPr lang="ar-SA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/>
            <a:r>
              <a:rPr lang="ar-SA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الشك</a:t>
            </a:r>
            <a:endParaRPr lang="ar-SA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/>
            <a:r>
              <a:rPr lang="ar-SA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الزيادة</a:t>
            </a:r>
            <a:endParaRPr lang="ar-SA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/>
            <a:r>
              <a:rPr lang="ar-SA" dirty="0" smtClean="0">
                <a:solidFill>
                  <a:srgbClr val="EE6000"/>
                </a:solidFill>
                <a:latin typeface="Arial" panose="020B0604020202020204" pitchFamily="34" charset="0"/>
                <a:cs typeface="Arial" panose="020B0604020202020204" pitchFamily="34" charset="0"/>
                <a:sym typeface="+mn-ea"/>
              </a:rPr>
              <a:t>النقصان</a:t>
            </a:r>
            <a:endParaRPr lang="ar-SA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  <a:sym typeface="+mn-ea"/>
            </a:endParaRPr>
          </a:p>
          <a:p>
            <a:pPr marL="342900" indent="-342900"/>
            <a:endParaRPr lang="ar-SA" dirty="0" smtClean="0">
              <a:solidFill>
                <a:srgbClr val="EE6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15934</Words>
  <Application>WPS Presentation</Application>
  <PresentationFormat>عرض على الشاشة (3:4)‏</PresentationFormat>
  <Paragraphs>732</Paragraphs>
  <Slides>27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27</vt:i4>
      </vt:variant>
    </vt:vector>
  </HeadingPairs>
  <TitlesOfParts>
    <vt:vector size="40" baseType="lpstr">
      <vt:lpstr>Arial</vt:lpstr>
      <vt:lpstr>SimSun</vt:lpstr>
      <vt:lpstr>Wingdings</vt:lpstr>
      <vt:lpstr>Calibri Light</vt:lpstr>
      <vt:lpstr>Times New Roman</vt:lpstr>
      <vt:lpstr>Microsoft YaHei</vt:lpstr>
      <vt:lpstr>ae_AlMohanad</vt:lpstr>
      <vt:lpstr>Tahoma</vt:lpstr>
      <vt:lpstr>Arial Unicode MS</vt:lpstr>
      <vt:lpstr>Calibri</vt:lpstr>
      <vt:lpstr>Sakkal Majalla</vt:lpstr>
      <vt:lpstr>2_نسق Office</vt:lpstr>
      <vt:lpstr>1_نسق Office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القياس القائم على المنهج</dc:title>
  <dc:creator>Amani Awadi</dc:creator>
  <cp:lastModifiedBy>Khawlah ALTARIQI</cp:lastModifiedBy>
  <cp:revision>567</cp:revision>
  <dcterms:created xsi:type="dcterms:W3CDTF">2019-10-21T14:25:00Z</dcterms:created>
  <dcterms:modified xsi:type="dcterms:W3CDTF">2023-02-11T10:48:50Z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40347DD7F2C54AFE92EA490942CBF4F3</vt:lpwstr>
  </property>
  <property fmtid="{D5CDD505-2E9C-101B-9397-08002B2CF9AE}" pid="3" name="KSOProductBuildVer">
    <vt:lpwstr>1033-11.2.0.11440</vt:lpwstr>
  </property>
</Properties>
</file>