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6"/>
  </p:notesMasterIdLst>
  <p:sldIdLst>
    <p:sldId id="293" r:id="rId4"/>
    <p:sldId id="295" r:id="rId5"/>
    <p:sldId id="378" r:id="rId6"/>
    <p:sldId id="362" r:id="rId7"/>
    <p:sldId id="363" r:id="rId8"/>
    <p:sldId id="364" r:id="rId9"/>
    <p:sldId id="365" r:id="rId10"/>
    <p:sldId id="338" r:id="rId11"/>
    <p:sldId id="366" r:id="rId12"/>
    <p:sldId id="367" r:id="rId13"/>
    <p:sldId id="368" r:id="rId14"/>
    <p:sldId id="369" r:id="rId15"/>
    <p:sldId id="371" r:id="rId16"/>
    <p:sldId id="370" r:id="rId17"/>
    <p:sldId id="373" r:id="rId18"/>
    <p:sldId id="372" r:id="rId19"/>
    <p:sldId id="374" r:id="rId20"/>
    <p:sldId id="375" r:id="rId21"/>
    <p:sldId id="361" r:id="rId22"/>
    <p:sldId id="360" r:id="rId23"/>
    <p:sldId id="376" r:id="rId24"/>
    <p:sldId id="377" r:id="rId2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F3300"/>
    <a:srgbClr val="660033"/>
    <a:srgbClr val="52A4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نمط ذو نسُق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90929"/>
  </p:normalViewPr>
  <p:slideViewPr>
    <p:cSldViewPr>
      <p:cViewPr>
        <p:scale>
          <a:sx n="90" d="100"/>
          <a:sy n="90" d="100"/>
        </p:scale>
        <p:origin x="-9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3865B11-C019-4B72-B4A7-F73182048044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546C6B-521A-4766-9041-52761CA12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02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46C6B-521A-4766-9041-52761CA1226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82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46C6B-521A-4766-9041-52761CA1226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3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BD05-6091-48A5-877E-8D73C2FEC4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2EEF-F79A-4BD7-AFEF-3E4866A337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EE754-48AB-4551-9D40-FCFB9739CF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6450A-BAD4-4480-B2C9-F6448897F4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0C40A-2E23-4D09-9F3A-792F6CC36E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85E13-D6BB-47AF-8745-22743516C9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6AC87-BBCF-4382-9366-ED1FB162A8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1DF3F-87A7-4FD1-9E5E-56FB151DB0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EC14C-7753-447E-8C03-38137C48AC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9CA68-2B74-4E5A-98A1-368BC77995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ADB1F-3FB5-4580-919F-D6D9A92732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1675B6-E46E-4EF7-B32F-3CF6E544F3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ar-SA" sz="3200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23905" name="Rectangle 1"/>
          <p:cNvSpPr>
            <a:spLocks noChangeArrowheads="1"/>
          </p:cNvSpPr>
          <p:nvPr/>
        </p:nvSpPr>
        <p:spPr bwMode="auto">
          <a:xfrm>
            <a:off x="0" y="122872"/>
            <a:ext cx="3810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rtl="1" eaLnBrk="0" hangingPunct="0">
              <a:lnSpc>
                <a:spcPts val="4000"/>
              </a:lnSpc>
            </a:pPr>
            <a:r>
              <a:rPr lang="en-US" b="1" dirty="0" smtClean="0">
                <a:solidFill>
                  <a:srgbClr val="000000"/>
                </a:solidFill>
                <a:latin typeface="Arial Narrow" panose="020B0606020202030204" pitchFamily="34" charset="0"/>
                <a:ea typeface="SimSun" pitchFamily="2" charset="-122"/>
                <a:cs typeface="Arial" pitchFamily="34" charset="0"/>
              </a:rPr>
              <a:t>UNIVERSITY of Tabuk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Narrow" panose="020B0606020202030204" pitchFamily="34" charset="0"/>
              <a:ea typeface="SimSun" pitchFamily="2" charset="-122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 smtClean="0">
                <a:solidFill>
                  <a:srgbClr val="000000"/>
                </a:solidFill>
                <a:latin typeface="Arial Narrow" panose="020B0606020202030204" pitchFamily="34" charset="0"/>
                <a:ea typeface="SimSun" pitchFamily="2" charset="-122"/>
                <a:cs typeface="Arial" pitchFamily="34" charset="0"/>
              </a:rPr>
              <a:t>Faculty of Science</a:t>
            </a:r>
          </a:p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SimSun" pitchFamily="2" charset="-122"/>
                <a:cs typeface="Arial" pitchFamily="34" charset="0"/>
              </a:rPr>
              <a:t>Department of Stat.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105400" y="18490"/>
            <a:ext cx="4114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3600" b="1" dirty="0" smtClean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جامعة تبوك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كلية</a:t>
            </a:r>
            <a:r>
              <a:rPr kumimoji="0" lang="ar-SA" sz="3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العلوم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قسم الاحصاء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2152999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rtl="1" eaLnBrk="0" hangingPunct="0"/>
            <a:r>
              <a:rPr lang="ar-S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مقدمة في الاحصاء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04800" y="2896462"/>
            <a:ext cx="883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cs typeface="Arial" pitchFamily="34" charset="0"/>
              </a:rPr>
              <a:t>STAT 001</a:t>
            </a:r>
            <a:endParaRPr kumimoji="0" lang="en-US" sz="3200" b="1" i="0" u="none" strike="noStrike" cap="none" normalizeH="0" baseline="0" dirty="0" smtClean="0">
              <a:ln>
                <a:noFill/>
              </a:ln>
              <a:effectLst/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36000" y="1785926"/>
            <a:ext cx="9108000" cy="72000"/>
          </a:xfrm>
          <a:prstGeom prst="line">
            <a:avLst/>
          </a:prstGeom>
          <a:ln w="57150">
            <a:headEnd type="none" w="med" len="med"/>
            <a:tailEnd type="none" w="med" len="med"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78764" y="3356992"/>
            <a:ext cx="62150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Arial Black" pitchFamily="34" charset="0"/>
              </a:rPr>
              <a:t>Second Semester 1437/1438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0"/>
            <a:ext cx="1285874" cy="176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7" y="4005064"/>
            <a:ext cx="4752527" cy="2106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0" y="20804"/>
                <a:ext cx="9144000" cy="3480203"/>
              </a:xfr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/>
              <a:lstStyle/>
              <a:p>
                <a:pPr marL="0" indent="0" algn="r" rtl="1">
                  <a:buNone/>
                </a:pPr>
                <a:r>
                  <a:rPr lang="ar-SA" sz="2800" b="1" kern="1200" dirty="0" smtClean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(15) عدد العينات الممكنة بطريقة المعاينة بإرجاع يساوي</a:t>
                </a:r>
                <a:endParaRPr lang="en-US" sz="2800" b="1" kern="1200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None/>
                </a:pPr>
                <a:r>
                  <a:rPr lang="ar-EG" sz="2400" b="1" kern="1200" dirty="0">
                    <a:latin typeface="Times New Roman" pitchFamily="18" charset="0"/>
                    <a:cs typeface="Times New Roman" pitchFamily="18" charset="0"/>
                  </a:rPr>
                  <a:t>(ِ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(A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kern="1200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e>
                      <m:sup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sup>
                    </m:sSup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(B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kern="1200" dirty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sup>
                    </m:sSup>
                    <m:r>
                      <a:rPr lang="en-US" sz="2400" b="1" i="1" kern="1200" dirty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kern="1200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1" i="1" kern="1200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𝑪</m:t>
                            </m:r>
                          </m:sub>
                        </m:sSub>
                      </m:e>
                      <m:sub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  <m:r>
                      <a:rPr lang="en-US" sz="2400" b="1" i="1" kern="1200" dirty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kern="1200" dirty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1" i="1" kern="1200" dirty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kern="1200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𝑪</m:t>
                            </m:r>
                          </m:sub>
                        </m:sSub>
                      </m:e>
                      <m:sub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ar-SA" b="1" dirty="0" smtClean="0"/>
                  <a:t>       </a:t>
                </a: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0804"/>
                <a:ext cx="9144000" cy="3480203"/>
              </a:xfrm>
              <a:blipFill rotWithShape="0">
                <a:blip r:embed="rId2"/>
                <a:stretch>
                  <a:fillRect t="-175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شكل بيضاوي 7"/>
          <p:cNvSpPr/>
          <p:nvPr/>
        </p:nvSpPr>
        <p:spPr bwMode="auto">
          <a:xfrm>
            <a:off x="8520184" y="619783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عنصر نائب للمحتوى 2"/>
              <p:cNvSpPr txBox="1">
                <a:spLocks/>
              </p:cNvSpPr>
              <p:nvPr/>
            </p:nvSpPr>
            <p:spPr bwMode="auto">
              <a:xfrm>
                <a:off x="0" y="3501008"/>
                <a:ext cx="9144000" cy="3291563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 marL="0" indent="0" algn="r" rtl="1">
                  <a:buFontTx/>
                  <a:buNone/>
                </a:pPr>
                <a:r>
                  <a:rPr lang="ar-SA" sz="2800" b="1" kern="1200" dirty="0" smtClean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(16) عدد العينات الممكنة بطريقة المعاينة بدون إرجاع يساوي</a:t>
                </a:r>
                <a:endParaRPr lang="en-US" sz="2800" b="1" kern="1200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>
                    <a:latin typeface="Times New Roman" pitchFamily="18" charset="0"/>
                    <a:cs typeface="Times New Roman" pitchFamily="18" charset="0"/>
                  </a:rPr>
                  <a:t>(ِ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(A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kern="1200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e>
                      <m:sup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sup>
                    </m:sSup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(B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kern="1200" dirty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sup>
                    </m:sSup>
                    <m:r>
                      <a:rPr lang="en-US" sz="2400" b="1" i="1" kern="1200" dirty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kern="1200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1" i="1" kern="1200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𝑪</m:t>
                            </m:r>
                          </m:sub>
                        </m:sSub>
                      </m:e>
                      <m:sub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  <m:r>
                      <a:rPr lang="en-US" sz="2400" b="1" i="1" kern="1200" dirty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ar-SA" sz="2400" b="1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kern="1200" dirty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1" i="1" kern="1200" dirty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kern="1200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kern="1200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𝑪</m:t>
                            </m:r>
                          </m:sub>
                        </m:sSub>
                      </m:e>
                      <m:sub>
                        <m:r>
                          <a:rPr lang="en-US" sz="2400" b="1" i="1" kern="1200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ar-SA" b="1" kern="0" dirty="0" smtClean="0"/>
                  <a:t>       </a:t>
                </a:r>
                <a:endParaRPr lang="ar-SA" kern="0" dirty="0"/>
              </a:p>
            </p:txBody>
          </p:sp>
        </mc:Choice>
        <mc:Fallback xmlns="">
          <p:sp>
            <p:nvSpPr>
              <p:cNvPr id="7" name="عنصر نائب للمحتوى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3501008"/>
                <a:ext cx="9144000" cy="3291563"/>
              </a:xfrm>
              <a:prstGeom prst="rect">
                <a:avLst/>
              </a:prstGeom>
              <a:blipFill rotWithShape="0">
                <a:blip r:embed="rId3"/>
                <a:stretch>
                  <a:fillRect t="-1852" r="-1333" b="-314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شكل بيضاوي 9"/>
          <p:cNvSpPr/>
          <p:nvPr/>
        </p:nvSpPr>
        <p:spPr bwMode="auto">
          <a:xfrm>
            <a:off x="8520184" y="5517232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9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7" grpId="0" build="p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4"/>
            <a:ext cx="9144000" cy="348020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465138" indent="-465138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(17) 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أراد باحث سحب عينة مكونة من </a:t>
            </a:r>
            <a:r>
              <a:rPr lang="en-US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عناصر من مجتمع يتكون من </a:t>
            </a:r>
            <a:r>
              <a:rPr lang="en-US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عناصر </a:t>
            </a: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اوجد 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عدد العينات الممكنة اذا كان السحب بدون ارجاع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125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59558" y="1758981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 bwMode="auto">
          <a:xfrm>
            <a:off x="6714" y="3377797"/>
            <a:ext cx="9144000" cy="348020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65138" indent="-465138" algn="r" rtl="1">
              <a:buFontTx/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(18) أراد باحث سحب عينة مكونة من </a:t>
            </a:r>
            <a:r>
              <a:rPr lang="en-US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عناصر من مجتمع يتكون من </a:t>
            </a:r>
            <a:r>
              <a:rPr lang="en-US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عناصر اوجد عدد العينات الممكنة اذا كان السحب بإرجاع</a:t>
            </a:r>
            <a:endParaRPr lang="en-US" sz="28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125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en-US" sz="2400" b="1" kern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marL="0" indent="0" algn="r" rtl="1">
              <a:buFontTx/>
              <a:buNone/>
            </a:pPr>
            <a:r>
              <a:rPr lang="ar-SA" b="1" kern="0" dirty="0" smtClean="0"/>
              <a:t>       </a:t>
            </a:r>
            <a:endParaRPr lang="ar-SA" kern="0" dirty="0"/>
          </a:p>
        </p:txBody>
      </p:sp>
      <p:sp>
        <p:nvSpPr>
          <p:cNvPr id="9" name="شكل بيضاوي 8"/>
          <p:cNvSpPr/>
          <p:nvPr/>
        </p:nvSpPr>
        <p:spPr bwMode="auto">
          <a:xfrm>
            <a:off x="8589538" y="4466624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78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6" grpId="0" build="p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34486" y="44624"/>
            <a:ext cx="9144000" cy="32316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854075" indent="-793750" algn="r" rtl="1">
              <a:lnSpc>
                <a:spcPct val="150000"/>
              </a:lnSpc>
              <a:buNone/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(19) </a:t>
            </a:r>
            <a:r>
              <a:rPr lang="ar-SA" sz="2800" b="1" dirty="0">
                <a:solidFill>
                  <a:schemeClr val="accent2"/>
                </a:solidFill>
              </a:rPr>
              <a:t>اذا كان عدد الطلبة في كلية الآداب </a:t>
            </a:r>
            <a:r>
              <a:rPr lang="en-US" sz="2800" b="1" dirty="0" smtClean="0">
                <a:solidFill>
                  <a:schemeClr val="accent2"/>
                </a:solidFill>
              </a:rPr>
              <a:t>300</a:t>
            </a:r>
            <a:r>
              <a:rPr lang="ar-SA" sz="2800" b="1" dirty="0" smtClean="0">
                <a:solidFill>
                  <a:schemeClr val="accent2"/>
                </a:solidFill>
              </a:rPr>
              <a:t> طالب</a:t>
            </a:r>
            <a:r>
              <a:rPr lang="ar-SA" sz="2800" b="1" dirty="0">
                <a:solidFill>
                  <a:schemeClr val="accent2"/>
                </a:solidFill>
              </a:rPr>
              <a:t>، وعدد طلبة قسم اللغة العربية </a:t>
            </a:r>
            <a:r>
              <a:rPr lang="en-US" sz="2800" b="1" dirty="0" smtClean="0">
                <a:solidFill>
                  <a:schemeClr val="accent2"/>
                </a:solidFill>
              </a:rPr>
              <a:t>75</a:t>
            </a:r>
            <a:r>
              <a:rPr lang="ar-SA" sz="2800" b="1" dirty="0" smtClean="0">
                <a:solidFill>
                  <a:schemeClr val="accent2"/>
                </a:solidFill>
              </a:rPr>
              <a:t> طالبا </a:t>
            </a:r>
            <a:r>
              <a:rPr lang="ar-SA" sz="2800" b="1" dirty="0">
                <a:solidFill>
                  <a:schemeClr val="accent2"/>
                </a:solidFill>
              </a:rPr>
              <a:t>فان الزاوية التي تمثل قطاع اللغة العربية تساوي  </a:t>
            </a:r>
            <a:r>
              <a:rPr lang="en-US" sz="2800" b="1" dirty="0">
                <a:solidFill>
                  <a:schemeClr val="accent2"/>
                </a:solidFill>
              </a:rPr>
              <a:t>60</a:t>
            </a:r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  <a:p>
            <a:pPr algn="r" rtl="1">
              <a:lnSpc>
                <a:spcPct val="250000"/>
              </a:lnSpc>
            </a:pPr>
            <a:endParaRPr lang="ar-SA" b="1" dirty="0"/>
          </a:p>
        </p:txBody>
      </p:sp>
      <p:sp>
        <p:nvSpPr>
          <p:cNvPr id="3" name="شكل بيضاوي 2"/>
          <p:cNvSpPr/>
          <p:nvPr/>
        </p:nvSpPr>
        <p:spPr bwMode="auto">
          <a:xfrm>
            <a:off x="6372200" y="1704874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0" y="3103800"/>
            <a:ext cx="9144000" cy="38779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854075" indent="-793750" algn="r" rtl="1">
              <a:lnSpc>
                <a:spcPct val="150000"/>
              </a:lnSpc>
              <a:buNone/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(20) </a:t>
            </a:r>
            <a:r>
              <a:rPr lang="ar-SA" sz="2800" b="1" dirty="0">
                <a:solidFill>
                  <a:schemeClr val="accent2"/>
                </a:solidFill>
              </a:rPr>
              <a:t>اذا كان عدد الطلبة في كلية الآداب </a:t>
            </a:r>
            <a:r>
              <a:rPr lang="en-US" sz="2800" b="1" dirty="0" smtClean="0">
                <a:solidFill>
                  <a:schemeClr val="accent2"/>
                </a:solidFill>
              </a:rPr>
              <a:t>300</a:t>
            </a:r>
            <a:r>
              <a:rPr lang="ar-SA" sz="2800" b="1" dirty="0" smtClean="0">
                <a:solidFill>
                  <a:schemeClr val="accent2"/>
                </a:solidFill>
              </a:rPr>
              <a:t> طالب</a:t>
            </a:r>
            <a:r>
              <a:rPr lang="ar-SA" sz="2800" b="1" dirty="0">
                <a:solidFill>
                  <a:schemeClr val="accent2"/>
                </a:solidFill>
              </a:rPr>
              <a:t>، وعدد طلبة قسم اللغة </a:t>
            </a:r>
            <a:r>
              <a:rPr lang="ar-SA" sz="2800" b="1" dirty="0" smtClean="0">
                <a:solidFill>
                  <a:schemeClr val="accent2"/>
                </a:solidFill>
              </a:rPr>
              <a:t>الإنجليزية</a:t>
            </a:r>
            <a:r>
              <a:rPr lang="en-US" sz="2800" b="1" dirty="0" smtClean="0">
                <a:solidFill>
                  <a:schemeClr val="accent2"/>
                </a:solidFill>
              </a:rPr>
              <a:t>150 </a:t>
            </a:r>
            <a:r>
              <a:rPr lang="ar-SA" sz="2800" b="1" dirty="0" smtClean="0">
                <a:solidFill>
                  <a:schemeClr val="accent2"/>
                </a:solidFill>
              </a:rPr>
              <a:t> طالبا </a:t>
            </a:r>
            <a:r>
              <a:rPr lang="ar-SA" sz="2800" b="1" dirty="0">
                <a:solidFill>
                  <a:schemeClr val="accent2"/>
                </a:solidFill>
              </a:rPr>
              <a:t>فان الزاوية التي تمثل قطاع اللغة </a:t>
            </a:r>
            <a:r>
              <a:rPr lang="ar-SA" sz="2800" b="1" dirty="0" smtClean="0">
                <a:solidFill>
                  <a:schemeClr val="accent2"/>
                </a:solidFill>
              </a:rPr>
              <a:t>الإنجليزية تساوي  180</a:t>
            </a:r>
            <a:endParaRPr lang="en-US" sz="2800" b="1" dirty="0">
              <a:solidFill>
                <a:schemeClr val="accent2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  <a:p>
            <a:pPr algn="r" rtl="1">
              <a:lnSpc>
                <a:spcPct val="250000"/>
              </a:lnSpc>
            </a:pPr>
            <a:endParaRPr lang="ar-SA" b="1" dirty="0"/>
          </a:p>
        </p:txBody>
      </p:sp>
      <p:sp>
        <p:nvSpPr>
          <p:cNvPr id="12" name="شكل بيضاوي 11"/>
          <p:cNvSpPr/>
          <p:nvPr/>
        </p:nvSpPr>
        <p:spPr bwMode="auto">
          <a:xfrm>
            <a:off x="2858798" y="5361168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4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3" grpId="0" animBg="1"/>
      <p:bldP spid="3" grpId="1" animBg="1"/>
      <p:bldP spid="11" grpId="0" build="p" animBg="1"/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4"/>
            <a:ext cx="9144000" cy="348020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465138" indent="-465138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(21) 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مجموع التكرارات النسبية دائما يساوي</a:t>
            </a:r>
            <a:r>
              <a:rPr lang="ar-SA" sz="2800" b="1" dirty="0"/>
              <a:t> 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1-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89538" y="1863911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عنصر نائب للمحتوى 2"/>
              <p:cNvSpPr txBox="1">
                <a:spLocks/>
              </p:cNvSpPr>
              <p:nvPr/>
            </p:nvSpPr>
            <p:spPr bwMode="auto">
              <a:xfrm>
                <a:off x="6714" y="3377797"/>
                <a:ext cx="9144000" cy="3480203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 marL="0" lvl="0" indent="0" algn="r" rtl="1">
                  <a:buNone/>
                </a:pPr>
                <a:r>
                  <a:rPr lang="ar-SA" sz="2800" b="1" kern="1200" dirty="0" smtClean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(22) </a:t>
                </a:r>
                <a:r>
                  <a:rPr lang="ar-SA" sz="2800" b="1" dirty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يحسب طول الفترة باستخدام الصيغة التالية</a:t>
                </a:r>
                <a:endParaRPr lang="en-US" sz="2800" b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(A</a:t>
                </a:r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المدى</m:t>
                        </m:r>
                      </m:num>
                      <m:den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الفترات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عدد</m:t>
                        </m:r>
                      </m:den>
                    </m:f>
                  </m:oMath>
                </a14:m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     </a:t>
                </a: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(B</a:t>
                </a:r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المدى</m:t>
                        </m:r>
                      </m:num>
                      <m:den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الفترة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تكرار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lnSpc>
                    <a:spcPct val="150000"/>
                  </a:lnSpc>
                  <a:buFontTx/>
                  <a:buNone/>
                </a:pP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(ِ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(C</a:t>
                </a:r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الفترات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عدد</m:t>
                        </m:r>
                      </m:num>
                      <m:den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المدى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  <m:r>
                      <a:rPr lang="ar-SA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    </a:t>
                </a:r>
                <a:r>
                  <a:rPr lang="ar-EG" sz="2400" b="1" kern="1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kern="1200" dirty="0" smtClean="0">
                    <a:latin typeface="Times New Roman" pitchFamily="18" charset="0"/>
                    <a:cs typeface="Times New Roman" pitchFamily="18" charset="0"/>
                  </a:rPr>
                  <a:t>(D</a:t>
                </a:r>
                <a:r>
                  <a:rPr lang="ar-SA" sz="2400" b="1" kern="1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الفترة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تكرار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ar-SA" sz="2400">
                            <a:latin typeface="Cambria Math" panose="02040503050406030204" pitchFamily="18" charset="0"/>
                          </a:rPr>
                          <m:t>الفترة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طول</m:t>
                        </m:r>
                        <m:r>
                          <a:rPr lang="ar-SA" sz="2400">
                            <a:latin typeface="Cambria Math" panose="02040503050406030204" pitchFamily="18" charset="0"/>
                          </a:rPr>
                          <m:t>   </m:t>
                        </m:r>
                      </m:den>
                    </m:f>
                  </m:oMath>
                </a14:m>
                <a:endParaRPr lang="ar-SA" sz="2400" b="1" kern="1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 rtl="1">
                  <a:buFontTx/>
                  <a:buNone/>
                </a:pPr>
                <a:r>
                  <a:rPr lang="ar-SA" b="1" kern="0" dirty="0" smtClean="0"/>
                  <a:t>       </a:t>
                </a:r>
                <a:endParaRPr lang="ar-SA" kern="0" dirty="0"/>
              </a:p>
            </p:txBody>
          </p:sp>
        </mc:Choice>
        <mc:Fallback xmlns="">
          <p:sp>
            <p:nvSpPr>
              <p:cNvPr id="6" name="عنصر نائب للمحتوى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14" y="3377797"/>
                <a:ext cx="9144000" cy="3480203"/>
              </a:xfrm>
              <a:prstGeom prst="rect">
                <a:avLst/>
              </a:prstGeom>
              <a:blipFill rotWithShape="0">
                <a:blip r:embed="rId2"/>
                <a:stretch>
                  <a:fillRect t="-1751" r="-1733" b="-70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شكل بيضاوي 8"/>
          <p:cNvSpPr/>
          <p:nvPr/>
        </p:nvSpPr>
        <p:spPr bwMode="auto">
          <a:xfrm>
            <a:off x="8560898" y="4302013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7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6" grpId="0" build="p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34486" y="44624"/>
            <a:ext cx="91440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854075" indent="-793750" algn="r" rtl="1">
              <a:lnSpc>
                <a:spcPct val="150000"/>
              </a:lnSpc>
              <a:buNone/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(23) </a:t>
            </a:r>
            <a:r>
              <a:rPr lang="ar-SA" sz="2800" b="1" dirty="0" smtClean="0">
                <a:solidFill>
                  <a:srgbClr val="FF0000"/>
                </a:solidFill>
              </a:rPr>
              <a:t>الاعمدة البيانية</a:t>
            </a:r>
            <a:r>
              <a:rPr lang="ar-EG" sz="2800" b="1" dirty="0" smtClean="0">
                <a:solidFill>
                  <a:srgbClr val="FF0000"/>
                </a:solidFill>
              </a:rPr>
              <a:t> </a:t>
            </a:r>
            <a:r>
              <a:rPr lang="ar-EG" sz="2800" b="1" dirty="0">
                <a:solidFill>
                  <a:schemeClr val="accent2"/>
                </a:solidFill>
              </a:rPr>
              <a:t>يتم </a:t>
            </a:r>
            <a:r>
              <a:rPr lang="ar-EG" sz="2800" b="1" dirty="0" smtClean="0">
                <a:solidFill>
                  <a:schemeClr val="accent2"/>
                </a:solidFill>
              </a:rPr>
              <a:t>فيه</a:t>
            </a:r>
            <a:r>
              <a:rPr lang="ar-SA" sz="2800" b="1" dirty="0" smtClean="0">
                <a:solidFill>
                  <a:schemeClr val="accent2"/>
                </a:solidFill>
              </a:rPr>
              <a:t>ا</a:t>
            </a:r>
            <a:r>
              <a:rPr lang="ar-EG" sz="2800" b="1" dirty="0" smtClean="0">
                <a:solidFill>
                  <a:schemeClr val="accent2"/>
                </a:solidFill>
              </a:rPr>
              <a:t> </a:t>
            </a:r>
            <a:r>
              <a:rPr lang="ar-EG" sz="2800" b="1" dirty="0">
                <a:solidFill>
                  <a:schemeClr val="accent2"/>
                </a:solidFill>
              </a:rPr>
              <a:t>رسم حدود الفترات الحقيقية مع التكرار على </a:t>
            </a:r>
            <a:r>
              <a:rPr lang="ar-EG" sz="2800" b="1" dirty="0" smtClean="0">
                <a:solidFill>
                  <a:schemeClr val="accent2"/>
                </a:solidFill>
              </a:rPr>
              <a:t>شكل </a:t>
            </a:r>
            <a:r>
              <a:rPr lang="ar-EG" sz="2800" b="1" dirty="0">
                <a:solidFill>
                  <a:schemeClr val="accent2"/>
                </a:solidFill>
              </a:rPr>
              <a:t>مستطيلات قاعدته هي طول الفترة وارتفاعه تكرار الفترة</a:t>
            </a:r>
            <a:r>
              <a:rPr lang="ar-SA" b="1" dirty="0" smtClean="0"/>
              <a:t>    </a:t>
            </a:r>
          </a:p>
          <a:p>
            <a:pPr marL="854075" indent="-793750" algn="r" rtl="1">
              <a:lnSpc>
                <a:spcPct val="150000"/>
              </a:lnSpc>
              <a:buNone/>
            </a:pPr>
            <a:endParaRPr lang="ar-SA" b="1" dirty="0"/>
          </a:p>
          <a:p>
            <a:pPr marL="854075" indent="-793750" algn="r" rtl="1">
              <a:lnSpc>
                <a:spcPct val="150000"/>
              </a:lnSpc>
              <a:buNone/>
            </a:pPr>
            <a:r>
              <a:rPr lang="ar-SA" b="1" dirty="0" smtClean="0"/>
              <a:t>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SA" b="1" dirty="0" smtClean="0"/>
              <a:t>                 </a:t>
            </a:r>
            <a:r>
              <a:rPr lang="ar-EG" b="1" dirty="0" smtClean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  <a:p>
            <a:pPr algn="r" rtl="1">
              <a:lnSpc>
                <a:spcPct val="250000"/>
              </a:lnSpc>
            </a:pPr>
            <a:endParaRPr lang="ar-SA" b="1" dirty="0"/>
          </a:p>
        </p:txBody>
      </p:sp>
      <p:sp>
        <p:nvSpPr>
          <p:cNvPr id="3" name="شكل بيضاوي 2"/>
          <p:cNvSpPr/>
          <p:nvPr/>
        </p:nvSpPr>
        <p:spPr bwMode="auto">
          <a:xfrm>
            <a:off x="7362380" y="1916832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0" y="3284398"/>
            <a:ext cx="9144000" cy="36009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854075" indent="-793750" algn="r" rtl="1">
              <a:lnSpc>
                <a:spcPct val="150000"/>
              </a:lnSpc>
              <a:buNone/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(24) عند تكوين جدول توزيع تكراري اذا علمت ان المدى هو 50 وعدد الفترات المطلوب 5 فترات فان طول الفترة يساوي 10</a:t>
            </a:r>
          </a:p>
          <a:p>
            <a:pPr marL="854075" indent="-793750" algn="r" rtl="1">
              <a:lnSpc>
                <a:spcPct val="150000"/>
              </a:lnSpc>
              <a:buNone/>
            </a:pPr>
            <a:endParaRPr lang="ar-SA" sz="2800" b="1" dirty="0" smtClean="0">
              <a:solidFill>
                <a:schemeClr val="accent2"/>
              </a:solidFill>
            </a:endParaRPr>
          </a:p>
          <a:p>
            <a:pPr marL="854075" indent="-793750" algn="r" rtl="1">
              <a:lnSpc>
                <a:spcPct val="150000"/>
              </a:lnSpc>
              <a:buNone/>
            </a:pPr>
            <a:r>
              <a:rPr lang="ar-SA" sz="2800" b="1" dirty="0">
                <a:solidFill>
                  <a:schemeClr val="accent2"/>
                </a:solidFill>
              </a:rPr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</a:t>
            </a:r>
            <a:r>
              <a:rPr lang="ar-SA" b="1" dirty="0" smtClean="0"/>
              <a:t>                         </a:t>
            </a:r>
            <a:r>
              <a:rPr lang="ar-EG" b="1" dirty="0" smtClean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  <a:p>
            <a:pPr algn="r" rtl="1">
              <a:lnSpc>
                <a:spcPct val="250000"/>
              </a:lnSpc>
            </a:pPr>
            <a:endParaRPr lang="ar-SA" b="1" dirty="0"/>
          </a:p>
        </p:txBody>
      </p:sp>
      <p:sp>
        <p:nvSpPr>
          <p:cNvPr id="12" name="شكل بيضاوي 11"/>
          <p:cNvSpPr/>
          <p:nvPr/>
        </p:nvSpPr>
        <p:spPr bwMode="auto">
          <a:xfrm>
            <a:off x="2771800" y="5322810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7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3" grpId="0" animBg="1"/>
      <p:bldP spid="3" grpId="1" animBg="1"/>
      <p:bldP spid="11" grpId="0" build="p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1"/>
          <p:cNvSpPr txBox="1">
            <a:spLocks/>
          </p:cNvSpPr>
          <p:nvPr/>
        </p:nvSpPr>
        <p:spPr bwMode="auto">
          <a:xfrm>
            <a:off x="0" y="116632"/>
            <a:ext cx="894526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r" rtl="1">
              <a:lnSpc>
                <a:spcPct val="150000"/>
              </a:lnSpc>
              <a:buNone/>
            </a:pPr>
            <a:r>
              <a:rPr lang="ar-SA" sz="2800" b="1" u="sng" dirty="0" smtClean="0">
                <a:solidFill>
                  <a:srgbClr val="FF0000"/>
                </a:solidFill>
              </a:rPr>
              <a:t>     الأسئلة  </a:t>
            </a:r>
            <a:r>
              <a:rPr lang="en-US" sz="2800" b="1" u="sng" dirty="0" smtClean="0">
                <a:solidFill>
                  <a:srgbClr val="FF0000"/>
                </a:solidFill>
              </a:rPr>
              <a:t>26-25</a:t>
            </a:r>
            <a:r>
              <a:rPr lang="ar-SA" sz="2800" b="1" u="sng" dirty="0" smtClean="0">
                <a:solidFill>
                  <a:srgbClr val="FF0000"/>
                </a:solidFill>
              </a:rPr>
              <a:t> </a:t>
            </a:r>
            <a:r>
              <a:rPr lang="ar-SA" sz="2800" b="1" u="sng" dirty="0">
                <a:solidFill>
                  <a:srgbClr val="FF0000"/>
                </a:solidFill>
              </a:rPr>
              <a:t>التالية على الجدول التالي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0" y="2157994"/>
            <a:ext cx="9144000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(25)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ar-EG" sz="2800" b="1" dirty="0" smtClean="0">
                <a:solidFill>
                  <a:schemeClr val="accent2"/>
                </a:solidFill>
              </a:rPr>
              <a:t>التكرار </a:t>
            </a:r>
            <a:r>
              <a:rPr lang="ar-EG" sz="2800" b="1" dirty="0">
                <a:solidFill>
                  <a:schemeClr val="accent2"/>
                </a:solidFill>
              </a:rPr>
              <a:t>المتجمع الصاعد أقل من 8.5 </a:t>
            </a:r>
            <a:r>
              <a:rPr lang="ar-EG" sz="2800" b="1" dirty="0" smtClean="0">
                <a:solidFill>
                  <a:schemeClr val="accent2"/>
                </a:solidFill>
              </a:rPr>
              <a:t>هو</a:t>
            </a:r>
            <a:endParaRPr lang="ar-SA" sz="2800" b="1" dirty="0" smtClean="0">
              <a:solidFill>
                <a:schemeClr val="accent2"/>
              </a:solidFill>
            </a:endParaRPr>
          </a:p>
          <a:p>
            <a:pPr lvl="0" algn="r" rtl="1">
              <a:lnSpc>
                <a:spcPct val="200000"/>
              </a:lnSpc>
            </a:pPr>
            <a:r>
              <a:rPr lang="ar-EG" sz="2800" dirty="0" smtClean="0"/>
              <a:t>(</a:t>
            </a:r>
            <a:r>
              <a:rPr lang="en-US" sz="2800" dirty="0" smtClean="0"/>
              <a:t>(A</a:t>
            </a:r>
            <a:r>
              <a:rPr lang="ar-EG" sz="2800" dirty="0" smtClean="0"/>
              <a:t>2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EG" sz="2800" dirty="0" smtClean="0"/>
              <a:t>5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EG" sz="2800" dirty="0" smtClean="0"/>
              <a:t>7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13</a:t>
            </a:r>
            <a:r>
              <a:rPr lang="ar-EG" dirty="0" smtClean="0"/>
              <a:t>    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3" name="شكل بيضاوي 2"/>
          <p:cNvSpPr/>
          <p:nvPr/>
        </p:nvSpPr>
        <p:spPr bwMode="auto">
          <a:xfrm>
            <a:off x="3944805" y="3290172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/>
          </p:nvPr>
        </p:nvGraphicFramePr>
        <p:xfrm>
          <a:off x="1115616" y="980728"/>
          <a:ext cx="7416824" cy="952942"/>
        </p:xfrm>
        <a:graphic>
          <a:graphicData uri="http://schemas.openxmlformats.org/drawingml/2006/table">
            <a:tbl>
              <a:tblPr rtl="1" firstRow="1" firstCol="1" bandRow="1"/>
              <a:tblGrid>
                <a:gridCol w="898624"/>
                <a:gridCol w="1148477"/>
                <a:gridCol w="1148477"/>
                <a:gridCol w="1148477"/>
                <a:gridCol w="1146783"/>
                <a:gridCol w="1146783"/>
                <a:gridCol w="779203"/>
              </a:tblGrid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المجموع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20-17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16-13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1-4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الفترات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التكرار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مستطيل 7"/>
          <p:cNvSpPr/>
          <p:nvPr/>
        </p:nvSpPr>
        <p:spPr>
          <a:xfrm>
            <a:off x="0" y="4421430"/>
            <a:ext cx="914400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(26) </a:t>
            </a:r>
            <a:r>
              <a:rPr lang="ar-EG" sz="2800" b="1" dirty="0" smtClean="0">
                <a:solidFill>
                  <a:schemeClr val="accent2"/>
                </a:solidFill>
              </a:rPr>
              <a:t>التكرار </a:t>
            </a:r>
            <a:r>
              <a:rPr lang="ar-EG" sz="2800" b="1" dirty="0">
                <a:solidFill>
                  <a:schemeClr val="accent2"/>
                </a:solidFill>
              </a:rPr>
              <a:t>المتجمع </a:t>
            </a:r>
            <a:r>
              <a:rPr lang="ar-SA" sz="2800" b="1" dirty="0" smtClean="0">
                <a:solidFill>
                  <a:schemeClr val="accent2"/>
                </a:solidFill>
              </a:rPr>
              <a:t>الهابط </a:t>
            </a:r>
            <a:r>
              <a:rPr lang="ar-EG" sz="2800" b="1" dirty="0" smtClean="0">
                <a:solidFill>
                  <a:schemeClr val="accent2"/>
                </a:solidFill>
              </a:rPr>
              <a:t>أ</a:t>
            </a:r>
            <a:r>
              <a:rPr lang="ar-SA" sz="2800" b="1" dirty="0" smtClean="0">
                <a:solidFill>
                  <a:schemeClr val="accent2"/>
                </a:solidFill>
              </a:rPr>
              <a:t>كبر</a:t>
            </a:r>
            <a:r>
              <a:rPr lang="ar-EG" sz="2800" b="1" dirty="0" smtClean="0">
                <a:solidFill>
                  <a:schemeClr val="accent2"/>
                </a:solidFill>
              </a:rPr>
              <a:t> </a:t>
            </a:r>
            <a:r>
              <a:rPr lang="ar-EG" sz="2800" b="1" dirty="0">
                <a:solidFill>
                  <a:schemeClr val="accent2"/>
                </a:solidFill>
              </a:rPr>
              <a:t>من 8.5 </a:t>
            </a:r>
            <a:r>
              <a:rPr lang="ar-EG" sz="2800" b="1" dirty="0" smtClean="0">
                <a:solidFill>
                  <a:schemeClr val="accent2"/>
                </a:solidFill>
              </a:rPr>
              <a:t>هو</a:t>
            </a:r>
            <a:endParaRPr lang="ar-SA" sz="2800" b="1" dirty="0" smtClean="0">
              <a:solidFill>
                <a:schemeClr val="accent2"/>
              </a:solidFill>
            </a:endParaRPr>
          </a:p>
          <a:p>
            <a:pPr lvl="0" algn="r" rtl="1">
              <a:lnSpc>
                <a:spcPct val="200000"/>
              </a:lnSpc>
            </a:pPr>
            <a:r>
              <a:rPr lang="ar-EG" sz="2800" dirty="0"/>
              <a:t>(ِ</a:t>
            </a:r>
            <a:r>
              <a:rPr lang="en-US" sz="2800" dirty="0" smtClean="0"/>
              <a:t>(A</a:t>
            </a:r>
            <a:r>
              <a:rPr lang="ar-EG" sz="2800" dirty="0" smtClean="0"/>
              <a:t>2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EG" sz="2800" dirty="0" smtClean="0"/>
              <a:t>5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EG" sz="2800" dirty="0" smtClean="0"/>
              <a:t>7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EG" sz="2800" dirty="0" smtClean="0"/>
              <a:t>13</a:t>
            </a:r>
            <a:r>
              <a:rPr lang="ar-EG" dirty="0" smtClean="0"/>
              <a:t>    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11" name="شكل بيضاوي 10"/>
          <p:cNvSpPr/>
          <p:nvPr/>
        </p:nvSpPr>
        <p:spPr bwMode="auto">
          <a:xfrm>
            <a:off x="1604682" y="5604230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28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 animBg="1"/>
      <p:bldP spid="3" grpId="0" animBg="1"/>
      <p:bldP spid="8" grpId="0" build="p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1"/>
          <p:cNvSpPr txBox="1">
            <a:spLocks/>
          </p:cNvSpPr>
          <p:nvPr/>
        </p:nvSpPr>
        <p:spPr bwMode="auto">
          <a:xfrm>
            <a:off x="0" y="116632"/>
            <a:ext cx="894526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r" rtl="1">
              <a:lnSpc>
                <a:spcPct val="150000"/>
              </a:lnSpc>
              <a:buNone/>
            </a:pPr>
            <a:r>
              <a:rPr lang="ar-SA" sz="2800" b="1" u="sng" dirty="0" smtClean="0">
                <a:solidFill>
                  <a:srgbClr val="FF0000"/>
                </a:solidFill>
              </a:rPr>
              <a:t>     الأسئلة  </a:t>
            </a:r>
            <a:r>
              <a:rPr lang="en-US" sz="2800" b="1" u="sng" dirty="0" smtClean="0">
                <a:solidFill>
                  <a:srgbClr val="FF0000"/>
                </a:solidFill>
              </a:rPr>
              <a:t>28-27</a:t>
            </a:r>
            <a:r>
              <a:rPr lang="ar-SA" sz="2800" b="1" u="sng" dirty="0" smtClean="0">
                <a:solidFill>
                  <a:srgbClr val="FF0000"/>
                </a:solidFill>
              </a:rPr>
              <a:t> </a:t>
            </a:r>
            <a:r>
              <a:rPr lang="ar-SA" sz="2800" b="1" u="sng" dirty="0">
                <a:solidFill>
                  <a:srgbClr val="FF0000"/>
                </a:solidFill>
              </a:rPr>
              <a:t>التالية على الجدول التالي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0" y="2157994"/>
            <a:ext cx="9144000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</a:t>
            </a:r>
            <a:r>
              <a:rPr lang="en-US" sz="2800" b="1" dirty="0" smtClean="0">
                <a:solidFill>
                  <a:schemeClr val="accent2"/>
                </a:solidFill>
              </a:rPr>
              <a:t>27</a:t>
            </a:r>
            <a:r>
              <a:rPr lang="ar-SA" sz="2800" b="1" dirty="0" smtClean="0">
                <a:solidFill>
                  <a:schemeClr val="accent2"/>
                </a:solidFill>
              </a:rPr>
              <a:t>)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مركز الفترة الثانية هو</a:t>
            </a:r>
          </a:p>
          <a:p>
            <a:pPr lvl="0" algn="r" rtl="1">
              <a:lnSpc>
                <a:spcPct val="200000"/>
              </a:lnSpc>
            </a:pPr>
            <a:r>
              <a:rPr lang="ar-EG" sz="2800" dirty="0" smtClean="0"/>
              <a:t>(</a:t>
            </a:r>
            <a:r>
              <a:rPr lang="en-US" sz="2800" dirty="0" smtClean="0"/>
              <a:t>(A</a:t>
            </a:r>
            <a:r>
              <a:rPr lang="ar-SA" sz="2800" dirty="0" smtClean="0"/>
              <a:t>5</a:t>
            </a:r>
            <a:r>
              <a:rPr lang="ar-EG" sz="2800" dirty="0" smtClean="0"/>
              <a:t>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SA" sz="2800" dirty="0" smtClean="0"/>
              <a:t>8</a:t>
            </a:r>
            <a:r>
              <a:rPr lang="ar-EG" sz="2800" dirty="0" smtClean="0"/>
              <a:t>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SA" sz="2800" dirty="0" smtClean="0"/>
              <a:t>6.5</a:t>
            </a:r>
            <a:r>
              <a:rPr lang="ar-EG" sz="2800" dirty="0" smtClean="0"/>
              <a:t>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8 - 5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3" name="شكل بيضاوي 2"/>
          <p:cNvSpPr/>
          <p:nvPr/>
        </p:nvSpPr>
        <p:spPr bwMode="auto">
          <a:xfrm>
            <a:off x="3938598" y="3326960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/>
          </p:nvPr>
        </p:nvGraphicFramePr>
        <p:xfrm>
          <a:off x="1115616" y="980728"/>
          <a:ext cx="7416824" cy="952942"/>
        </p:xfrm>
        <a:graphic>
          <a:graphicData uri="http://schemas.openxmlformats.org/drawingml/2006/table">
            <a:tbl>
              <a:tblPr rtl="1" firstRow="1" firstCol="1" bandRow="1"/>
              <a:tblGrid>
                <a:gridCol w="898624"/>
                <a:gridCol w="1148477"/>
                <a:gridCol w="1148477"/>
                <a:gridCol w="1148477"/>
                <a:gridCol w="1146783"/>
                <a:gridCol w="1146783"/>
                <a:gridCol w="779203"/>
              </a:tblGrid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المجموع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20-17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16-13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1-4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الفترات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التكرار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مستطيل 7"/>
          <p:cNvSpPr/>
          <p:nvPr/>
        </p:nvSpPr>
        <p:spPr>
          <a:xfrm>
            <a:off x="0" y="4421430"/>
            <a:ext cx="914400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</a:t>
            </a:r>
            <a:r>
              <a:rPr lang="en-US" sz="2800" b="1" dirty="0" smtClean="0">
                <a:solidFill>
                  <a:schemeClr val="accent2"/>
                </a:solidFill>
              </a:rPr>
              <a:t>28</a:t>
            </a:r>
            <a:r>
              <a:rPr lang="ar-SA" sz="2800" b="1" dirty="0" smtClean="0">
                <a:solidFill>
                  <a:schemeClr val="accent2"/>
                </a:solidFill>
              </a:rPr>
              <a:t>) الحد الأعلى </a:t>
            </a:r>
            <a:r>
              <a:rPr lang="ar-SA" sz="2800" b="1" dirty="0">
                <a:solidFill>
                  <a:schemeClr val="accent2"/>
                </a:solidFill>
              </a:rPr>
              <a:t>الحقيقي للفترة الثالثة </a:t>
            </a:r>
            <a:r>
              <a:rPr lang="ar-SA" sz="2800" b="1" dirty="0" smtClean="0">
                <a:solidFill>
                  <a:schemeClr val="accent2"/>
                </a:solidFill>
              </a:rPr>
              <a:t>هو</a:t>
            </a:r>
          </a:p>
          <a:p>
            <a:pPr lvl="0" algn="r" rtl="1">
              <a:lnSpc>
                <a:spcPct val="200000"/>
              </a:lnSpc>
            </a:pPr>
            <a:r>
              <a:rPr lang="ar-EG" sz="2800" dirty="0"/>
              <a:t>(ِ</a:t>
            </a:r>
            <a:r>
              <a:rPr lang="en-US" sz="2800" dirty="0" smtClean="0"/>
              <a:t>(A</a:t>
            </a:r>
            <a:r>
              <a:rPr lang="ar-SA" sz="2800" dirty="0" smtClean="0"/>
              <a:t>8.5</a:t>
            </a:r>
            <a:r>
              <a:rPr lang="ar-EG" sz="2800" dirty="0" smtClean="0"/>
              <a:t>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SA" sz="2800" dirty="0" smtClean="0"/>
              <a:t>9</a:t>
            </a:r>
            <a:r>
              <a:rPr lang="ar-EG" sz="2800" dirty="0" smtClean="0"/>
              <a:t>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SA" sz="2800" dirty="0" smtClean="0"/>
              <a:t>12</a:t>
            </a:r>
            <a:r>
              <a:rPr lang="ar-EG" sz="2800" dirty="0" smtClean="0"/>
              <a:t>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12.5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11" name="شكل بيضاوي 10"/>
          <p:cNvSpPr/>
          <p:nvPr/>
        </p:nvSpPr>
        <p:spPr bwMode="auto">
          <a:xfrm>
            <a:off x="1160586" y="5574250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94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 animBg="1"/>
      <p:bldP spid="3" grpId="0" animBg="1"/>
      <p:bldP spid="8" grpId="0" build="p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1"/>
          <p:cNvSpPr txBox="1">
            <a:spLocks/>
          </p:cNvSpPr>
          <p:nvPr/>
        </p:nvSpPr>
        <p:spPr bwMode="auto">
          <a:xfrm>
            <a:off x="0" y="116632"/>
            <a:ext cx="894526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r" rtl="1">
              <a:lnSpc>
                <a:spcPct val="150000"/>
              </a:lnSpc>
              <a:buNone/>
            </a:pPr>
            <a:r>
              <a:rPr lang="ar-SA" sz="2800" b="1" u="sng" dirty="0" smtClean="0">
                <a:solidFill>
                  <a:srgbClr val="FF0000"/>
                </a:solidFill>
              </a:rPr>
              <a:t>     الأسئلة  </a:t>
            </a:r>
            <a:r>
              <a:rPr lang="en-US" sz="2800" b="1" u="sng" dirty="0" smtClean="0">
                <a:solidFill>
                  <a:srgbClr val="FF0000"/>
                </a:solidFill>
              </a:rPr>
              <a:t>30-29</a:t>
            </a:r>
            <a:r>
              <a:rPr lang="ar-SA" sz="2800" b="1" u="sng" dirty="0" smtClean="0">
                <a:solidFill>
                  <a:srgbClr val="FF0000"/>
                </a:solidFill>
              </a:rPr>
              <a:t> </a:t>
            </a:r>
            <a:r>
              <a:rPr lang="ar-SA" sz="2800" b="1" u="sng" dirty="0">
                <a:solidFill>
                  <a:srgbClr val="FF0000"/>
                </a:solidFill>
              </a:rPr>
              <a:t>التالية على الجدول التالي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0" y="2157994"/>
            <a:ext cx="9144000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(29)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 التكرار النسبي للفترة الرابعة هو</a:t>
            </a:r>
          </a:p>
          <a:p>
            <a:pPr lvl="0" algn="r" rtl="1">
              <a:lnSpc>
                <a:spcPct val="200000"/>
              </a:lnSpc>
            </a:pPr>
            <a:r>
              <a:rPr lang="ar-EG" sz="2800" dirty="0" smtClean="0"/>
              <a:t>(</a:t>
            </a:r>
            <a:r>
              <a:rPr lang="en-US" sz="2800" dirty="0" smtClean="0"/>
              <a:t>(A</a:t>
            </a:r>
            <a:r>
              <a:rPr lang="ar-SA" sz="2800" dirty="0" smtClean="0"/>
              <a:t>5</a:t>
            </a:r>
            <a:r>
              <a:rPr lang="ar-EG" sz="2800" dirty="0" smtClean="0"/>
              <a:t>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SA" sz="2800" dirty="0" smtClean="0"/>
              <a:t>18</a:t>
            </a:r>
            <a:r>
              <a:rPr lang="ar-EG" sz="2800" dirty="0" smtClean="0"/>
              <a:t>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SA" sz="2800" dirty="0" smtClean="0"/>
              <a:t>0.25</a:t>
            </a:r>
            <a:r>
              <a:rPr lang="ar-EG" sz="2800" dirty="0" smtClean="0"/>
              <a:t>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 0.3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3" name="شكل بيضاوي 2"/>
          <p:cNvSpPr/>
          <p:nvPr/>
        </p:nvSpPr>
        <p:spPr bwMode="auto">
          <a:xfrm>
            <a:off x="3764922" y="3296980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/>
          </p:nvPr>
        </p:nvGraphicFramePr>
        <p:xfrm>
          <a:off x="1115616" y="980728"/>
          <a:ext cx="7416824" cy="952942"/>
        </p:xfrm>
        <a:graphic>
          <a:graphicData uri="http://schemas.openxmlformats.org/drawingml/2006/table">
            <a:tbl>
              <a:tblPr rtl="1" firstRow="1" firstCol="1" bandRow="1"/>
              <a:tblGrid>
                <a:gridCol w="898624"/>
                <a:gridCol w="1148477"/>
                <a:gridCol w="1148477"/>
                <a:gridCol w="1148477"/>
                <a:gridCol w="1146783"/>
                <a:gridCol w="1146783"/>
                <a:gridCol w="779203"/>
              </a:tblGrid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المجموع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20-17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16-13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1-4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الفترات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التكرار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مستطيل 7"/>
          <p:cNvSpPr/>
          <p:nvPr/>
        </p:nvSpPr>
        <p:spPr>
          <a:xfrm>
            <a:off x="0" y="4421430"/>
            <a:ext cx="914400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(30) الفترة المنوالية هي </a:t>
            </a:r>
          </a:p>
          <a:p>
            <a:pPr lvl="0" algn="r" rtl="1">
              <a:lnSpc>
                <a:spcPct val="200000"/>
              </a:lnSpc>
            </a:pPr>
            <a:r>
              <a:rPr lang="ar-EG" sz="2800" dirty="0"/>
              <a:t>(ِ</a:t>
            </a:r>
            <a:r>
              <a:rPr lang="en-US" sz="2800" dirty="0" smtClean="0"/>
              <a:t>(A</a:t>
            </a:r>
            <a:r>
              <a:rPr lang="ar-SA" sz="2800" dirty="0" smtClean="0"/>
              <a:t>4 -1</a:t>
            </a:r>
            <a:r>
              <a:rPr lang="ar-EG" sz="2800" dirty="0" smtClean="0"/>
              <a:t>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SA" sz="2800" dirty="0" smtClean="0"/>
              <a:t>12 -9 </a:t>
            </a:r>
            <a:r>
              <a:rPr lang="ar-EG" sz="2800" dirty="0" smtClean="0"/>
              <a:t>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SA" sz="2800" dirty="0" smtClean="0"/>
              <a:t>6</a:t>
            </a:r>
            <a:r>
              <a:rPr lang="ar-EG" sz="2800" dirty="0" smtClean="0"/>
              <a:t>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 كلها خاطئة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11" name="شكل بيضاوي 10"/>
          <p:cNvSpPr/>
          <p:nvPr/>
        </p:nvSpPr>
        <p:spPr bwMode="auto">
          <a:xfrm>
            <a:off x="6531206" y="5574250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3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 animBg="1"/>
      <p:bldP spid="3" grpId="0" animBg="1"/>
      <p:bldP spid="8" grpId="0" build="p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1"/>
          <p:cNvSpPr txBox="1">
            <a:spLocks/>
          </p:cNvSpPr>
          <p:nvPr/>
        </p:nvSpPr>
        <p:spPr bwMode="auto">
          <a:xfrm>
            <a:off x="0" y="116632"/>
            <a:ext cx="894526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r" rtl="1">
              <a:lnSpc>
                <a:spcPct val="150000"/>
              </a:lnSpc>
              <a:buNone/>
            </a:pPr>
            <a:r>
              <a:rPr lang="ar-SA" sz="2800" b="1" u="sng" dirty="0" smtClean="0">
                <a:solidFill>
                  <a:srgbClr val="FF0000"/>
                </a:solidFill>
              </a:rPr>
              <a:t>     الأسئلة  </a:t>
            </a:r>
            <a:r>
              <a:rPr lang="en-US" sz="2800" b="1" u="sng" dirty="0" smtClean="0">
                <a:solidFill>
                  <a:srgbClr val="FF0000"/>
                </a:solidFill>
              </a:rPr>
              <a:t>32-31</a:t>
            </a:r>
            <a:r>
              <a:rPr lang="ar-SA" sz="2800" b="1" u="sng" dirty="0" smtClean="0">
                <a:solidFill>
                  <a:srgbClr val="FF0000"/>
                </a:solidFill>
              </a:rPr>
              <a:t> </a:t>
            </a:r>
            <a:r>
              <a:rPr lang="ar-SA" sz="2800" b="1" u="sng" dirty="0">
                <a:solidFill>
                  <a:srgbClr val="FF0000"/>
                </a:solidFill>
              </a:rPr>
              <a:t>التالية على الجدول التالي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0" y="2157994"/>
            <a:ext cx="9144000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(31)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 طول الفترة للجدول التكراري يساوي </a:t>
            </a:r>
          </a:p>
          <a:p>
            <a:pPr lvl="0" algn="r" rtl="1">
              <a:lnSpc>
                <a:spcPct val="200000"/>
              </a:lnSpc>
            </a:pPr>
            <a:r>
              <a:rPr lang="ar-EG" sz="2800" dirty="0" smtClean="0"/>
              <a:t>(</a:t>
            </a:r>
            <a:r>
              <a:rPr lang="en-US" sz="2800" dirty="0" smtClean="0"/>
              <a:t>(A</a:t>
            </a:r>
            <a:r>
              <a:rPr lang="ar-SA" sz="2800" dirty="0" smtClean="0"/>
              <a:t>3</a:t>
            </a:r>
            <a:r>
              <a:rPr lang="ar-EG" sz="2800" dirty="0" smtClean="0"/>
              <a:t>                     </a:t>
            </a:r>
            <a:r>
              <a:rPr lang="ar-EG" sz="2800" dirty="0"/>
              <a:t>(ِ</a:t>
            </a:r>
            <a:r>
              <a:rPr lang="en-US" sz="2800" dirty="0" smtClean="0"/>
              <a:t>(B</a:t>
            </a:r>
            <a:r>
              <a:rPr lang="ar-SA" sz="2800" dirty="0" smtClean="0"/>
              <a:t>4</a:t>
            </a:r>
            <a:r>
              <a:rPr lang="ar-EG" sz="2800" dirty="0" smtClean="0"/>
              <a:t>                </a:t>
            </a:r>
            <a:r>
              <a:rPr lang="ar-EG" sz="2800" dirty="0"/>
              <a:t>(ِ</a:t>
            </a:r>
            <a:r>
              <a:rPr lang="en-US" sz="2800" dirty="0" smtClean="0"/>
              <a:t>(C</a:t>
            </a:r>
            <a:r>
              <a:rPr lang="ar-SA" sz="2800" dirty="0" smtClean="0"/>
              <a:t>1</a:t>
            </a:r>
            <a:r>
              <a:rPr lang="ar-EG" sz="2800" dirty="0" smtClean="0"/>
              <a:t>                   </a:t>
            </a:r>
            <a:r>
              <a:rPr lang="ar-EG" sz="2800" dirty="0"/>
              <a:t>(ِ</a:t>
            </a:r>
            <a:r>
              <a:rPr lang="en-US" sz="2800" dirty="0" smtClean="0"/>
              <a:t>(D</a:t>
            </a:r>
            <a:r>
              <a:rPr lang="ar-SA" sz="2800" dirty="0" smtClean="0"/>
              <a:t> 20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3" name="شكل بيضاوي 2"/>
          <p:cNvSpPr/>
          <p:nvPr/>
        </p:nvSpPr>
        <p:spPr bwMode="auto">
          <a:xfrm>
            <a:off x="6372200" y="3328452"/>
            <a:ext cx="504056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/>
          </p:nvPr>
        </p:nvGraphicFramePr>
        <p:xfrm>
          <a:off x="1115616" y="980728"/>
          <a:ext cx="7416824" cy="952942"/>
        </p:xfrm>
        <a:graphic>
          <a:graphicData uri="http://schemas.openxmlformats.org/drawingml/2006/table">
            <a:tbl>
              <a:tblPr rtl="1" firstRow="1" firstCol="1" bandRow="1"/>
              <a:tblGrid>
                <a:gridCol w="898624"/>
                <a:gridCol w="1148477"/>
                <a:gridCol w="1148477"/>
                <a:gridCol w="1148477"/>
                <a:gridCol w="1146783"/>
                <a:gridCol w="1146783"/>
                <a:gridCol w="779203"/>
              </a:tblGrid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المجموع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20-17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16-13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1-4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الفترات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47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ar-S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التكرار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مستطيل 7"/>
          <p:cNvSpPr/>
          <p:nvPr/>
        </p:nvSpPr>
        <p:spPr>
          <a:xfrm>
            <a:off x="0" y="4421430"/>
            <a:ext cx="9144000" cy="16845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(32) المنوال يساوي 13.75 </a:t>
            </a:r>
          </a:p>
          <a:p>
            <a:pPr lvl="0" algn="r" rtl="1">
              <a:lnSpc>
                <a:spcPct val="200000"/>
              </a:lnSpc>
            </a:pPr>
            <a:r>
              <a:rPr lang="ar-SA" sz="2800" b="1" dirty="0"/>
              <a:t> </a:t>
            </a:r>
            <a:r>
              <a:rPr lang="ar-EG" sz="2800" b="1" dirty="0"/>
              <a:t>(</a:t>
            </a:r>
            <a:r>
              <a:rPr lang="en-US" sz="2800" b="1" dirty="0"/>
              <a:t>(A </a:t>
            </a:r>
            <a:r>
              <a:rPr lang="ar-SA" sz="2800" b="1" dirty="0"/>
              <a:t> خطأ                                                   </a:t>
            </a:r>
            <a:r>
              <a:rPr lang="ar-EG" sz="2800" b="1" dirty="0"/>
              <a:t>(</a:t>
            </a:r>
            <a:r>
              <a:rPr lang="en-US" sz="2800" b="1" dirty="0"/>
              <a:t>(B </a:t>
            </a:r>
            <a:r>
              <a:rPr lang="ar-SA" sz="2800" b="1" dirty="0"/>
              <a:t> صح</a:t>
            </a:r>
            <a:endParaRPr lang="ar-SA" sz="2800" b="1" dirty="0" smtClean="0">
              <a:solidFill>
                <a:schemeClr val="accent2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 bwMode="auto">
          <a:xfrm>
            <a:off x="8380468" y="5589240"/>
            <a:ext cx="609908" cy="52277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8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 animBg="1"/>
      <p:bldP spid="3" grpId="0" animBg="1"/>
      <p:bldP spid="8" grpId="0" build="p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34486" y="81569"/>
            <a:ext cx="9144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(33) من مقاييس النزعة المركزية</a:t>
            </a:r>
            <a:endParaRPr lang="en-US" sz="2800" b="1" dirty="0">
              <a:solidFill>
                <a:schemeClr val="accent2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EG" dirty="0"/>
              <a:t>    (ِ</a:t>
            </a:r>
            <a:r>
              <a:rPr lang="en-US" dirty="0"/>
              <a:t>(A </a:t>
            </a:r>
            <a:r>
              <a:rPr lang="ar-SA" dirty="0" smtClean="0"/>
              <a:t> الوسط الحسابي                                                     </a:t>
            </a:r>
            <a:r>
              <a:rPr lang="ar-EG" dirty="0" smtClean="0"/>
              <a:t>   (</a:t>
            </a:r>
            <a:r>
              <a:rPr lang="en-US" dirty="0" smtClean="0"/>
              <a:t>(B </a:t>
            </a:r>
            <a:r>
              <a:rPr lang="ar-SA" dirty="0" smtClean="0"/>
              <a:t> الوسيط</a:t>
            </a:r>
          </a:p>
          <a:p>
            <a:pPr algn="r" rtl="1">
              <a:lnSpc>
                <a:spcPct val="250000"/>
              </a:lnSpc>
            </a:pPr>
            <a:r>
              <a:rPr lang="en-US" dirty="0" smtClean="0"/>
              <a:t>    </a:t>
            </a:r>
            <a:r>
              <a:rPr lang="ar-SA" dirty="0" smtClean="0"/>
              <a:t>(</a:t>
            </a:r>
            <a:r>
              <a:rPr lang="en-US" dirty="0" smtClean="0"/>
              <a:t>C</a:t>
            </a:r>
            <a:r>
              <a:rPr lang="ar-SA" dirty="0" smtClean="0"/>
              <a:t>) المنوال                                                                 </a:t>
            </a:r>
            <a:r>
              <a:rPr lang="ar-EG" dirty="0" smtClean="0"/>
              <a:t> </a:t>
            </a:r>
            <a:r>
              <a:rPr lang="ar-SA" dirty="0" smtClean="0"/>
              <a:t> </a:t>
            </a:r>
            <a:r>
              <a:rPr lang="en-US" dirty="0" smtClean="0"/>
              <a:t> </a:t>
            </a:r>
            <a:r>
              <a:rPr lang="ar-EG" dirty="0" smtClean="0"/>
              <a:t>(</a:t>
            </a:r>
            <a:r>
              <a:rPr lang="en-US" dirty="0" smtClean="0"/>
              <a:t>(D</a:t>
            </a:r>
            <a:r>
              <a:rPr lang="ar-SA" dirty="0" smtClean="0"/>
              <a:t> كلما سبق صحيح</a:t>
            </a:r>
            <a:endParaRPr lang="en-US" sz="2000" b="1" dirty="0">
              <a:ea typeface="SimSun" panose="02010600030101010101" pitchFamily="2" charset="-122"/>
            </a:endParaRPr>
          </a:p>
        </p:txBody>
      </p:sp>
      <p:sp>
        <p:nvSpPr>
          <p:cNvPr id="3" name="شكل بيضاوي 2"/>
          <p:cNvSpPr/>
          <p:nvPr/>
        </p:nvSpPr>
        <p:spPr bwMode="auto">
          <a:xfrm>
            <a:off x="1907704" y="2013284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ستطيل 5"/>
              <p:cNvSpPr/>
              <p:nvPr/>
            </p:nvSpPr>
            <p:spPr>
              <a:xfrm>
                <a:off x="-29887" y="2636912"/>
                <a:ext cx="9144000" cy="1661993"/>
              </a:xfrm>
              <a:prstGeom prst="rect">
                <a:avLst/>
              </a:prstGeom>
              <a:solidFill>
                <a:schemeClr val="accent5"/>
              </a:solidFill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50000"/>
                  </a:lnSpc>
                </a:pPr>
                <a:r>
                  <a:rPr lang="en-US" sz="2800" dirty="0" smtClean="0"/>
                  <a:t> </a:t>
                </a:r>
                <a:r>
                  <a:rPr lang="ar-SA" sz="2800" b="1" dirty="0" smtClean="0">
                    <a:solidFill>
                      <a:schemeClr val="accent2"/>
                    </a:solidFill>
                  </a:rPr>
                  <a:t>(34) الوسيط للبيانات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ar-SA" dirty="0" smtClean="0"/>
              </a:p>
              <a:p>
                <a:pPr algn="r" rtl="1">
                  <a:lnSpc>
                    <a:spcPct val="250000"/>
                  </a:lnSpc>
                </a:pPr>
                <a:r>
                  <a:rPr lang="ar-EG" b="1" dirty="0"/>
                  <a:t>(ِ</a:t>
                </a:r>
                <a:r>
                  <a:rPr lang="en-US" b="1" dirty="0"/>
                  <a:t>(A </a:t>
                </a:r>
                <a:r>
                  <a:rPr lang="ar-SA" b="1" dirty="0"/>
                  <a:t> </a:t>
                </a:r>
                <a:r>
                  <a:rPr lang="ar-SA" b="1" dirty="0" smtClean="0"/>
                  <a:t>7.5                   </a:t>
                </a:r>
                <a:r>
                  <a:rPr lang="ar-EG" b="1" dirty="0"/>
                  <a:t>(</a:t>
                </a:r>
                <a:r>
                  <a:rPr lang="en-US" b="1" dirty="0"/>
                  <a:t>(B </a:t>
                </a:r>
                <a:r>
                  <a:rPr lang="ar-SA" b="1" dirty="0"/>
                  <a:t> </a:t>
                </a:r>
                <a:r>
                  <a:rPr lang="en-US" b="1" dirty="0" smtClean="0"/>
                  <a:t>8</a:t>
                </a:r>
                <a:r>
                  <a:rPr lang="ar-SA" b="1" dirty="0" smtClean="0"/>
                  <a:t> 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(C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9</a:t>
                </a:r>
                <a:r>
                  <a:rPr lang="ar-SA" b="1" dirty="0" smtClean="0"/>
                  <a:t>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    </a:t>
                </a:r>
                <a:r>
                  <a:rPr lang="ar-EG" b="1" dirty="0" smtClean="0"/>
                  <a:t>(</a:t>
                </a:r>
                <a:r>
                  <a:rPr lang="en-US" b="1" dirty="0" smtClean="0"/>
                  <a:t>(D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10</a:t>
                </a:r>
                <a:endParaRPr lang="ar-SA" b="1" dirty="0" smtClean="0"/>
              </a:p>
            </p:txBody>
          </p:sp>
        </mc:Choice>
        <mc:Fallback xmlns="">
          <p:sp>
            <p:nvSpPr>
              <p:cNvPr id="6" name="مستطيل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887" y="2636912"/>
                <a:ext cx="9144000" cy="1661993"/>
              </a:xfrm>
              <a:prstGeom prst="rect">
                <a:avLst/>
              </a:prstGeom>
              <a:blipFill rotWithShape="0">
                <a:blip r:embed="rId2"/>
                <a:stretch>
                  <a:fillRect r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شكل بيضاوي 6"/>
          <p:cNvSpPr/>
          <p:nvPr/>
        </p:nvSpPr>
        <p:spPr bwMode="auto">
          <a:xfrm>
            <a:off x="4033458" y="3717032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ستطيل 7"/>
              <p:cNvSpPr/>
              <p:nvPr/>
            </p:nvSpPr>
            <p:spPr>
              <a:xfrm>
                <a:off x="-35496" y="4293096"/>
                <a:ext cx="9144000" cy="166199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50000"/>
                  </a:lnSpc>
                </a:pPr>
                <a:r>
                  <a:rPr lang="en-US" sz="2800" dirty="0" smtClean="0"/>
                  <a:t> </a:t>
                </a:r>
                <a:r>
                  <a:rPr lang="ar-SA" sz="2800" b="1" dirty="0" smtClean="0">
                    <a:solidFill>
                      <a:schemeClr val="accent2"/>
                    </a:solidFill>
                  </a:rPr>
                  <a:t>(35) المنوال للبيانات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ar-SA" dirty="0" smtClean="0"/>
              </a:p>
              <a:p>
                <a:pPr algn="r" rtl="1">
                  <a:lnSpc>
                    <a:spcPct val="250000"/>
                  </a:lnSpc>
                </a:pPr>
                <a:r>
                  <a:rPr lang="ar-EG" b="1" dirty="0"/>
                  <a:t>(ِ</a:t>
                </a:r>
                <a:r>
                  <a:rPr lang="en-US" b="1" dirty="0"/>
                  <a:t>(A </a:t>
                </a:r>
                <a:r>
                  <a:rPr lang="ar-SA" b="1" dirty="0"/>
                  <a:t> </a:t>
                </a:r>
                <a:r>
                  <a:rPr lang="ar-SA" b="1" dirty="0" smtClean="0"/>
                  <a:t>7.5                   </a:t>
                </a:r>
                <a:r>
                  <a:rPr lang="ar-EG" b="1" dirty="0"/>
                  <a:t>(</a:t>
                </a:r>
                <a:r>
                  <a:rPr lang="en-US" b="1" dirty="0"/>
                  <a:t>(B </a:t>
                </a:r>
                <a:r>
                  <a:rPr lang="ar-SA" b="1" dirty="0"/>
                  <a:t> </a:t>
                </a:r>
                <a:r>
                  <a:rPr lang="en-US" b="1" dirty="0" smtClean="0"/>
                  <a:t>8</a:t>
                </a:r>
                <a:r>
                  <a:rPr lang="ar-SA" b="1" dirty="0" smtClean="0"/>
                  <a:t> 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(C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9</a:t>
                </a:r>
                <a:r>
                  <a:rPr lang="ar-SA" b="1" dirty="0" smtClean="0"/>
                  <a:t>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    </a:t>
                </a:r>
                <a:r>
                  <a:rPr lang="ar-EG" b="1" dirty="0" smtClean="0"/>
                  <a:t>(</a:t>
                </a:r>
                <a:r>
                  <a:rPr lang="en-US" b="1" dirty="0" smtClean="0"/>
                  <a:t>(D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10</a:t>
                </a:r>
                <a:endParaRPr lang="ar-SA" b="1" dirty="0" smtClean="0"/>
              </a:p>
            </p:txBody>
          </p:sp>
        </mc:Choice>
        <mc:Fallback xmlns="">
          <p:sp>
            <p:nvSpPr>
              <p:cNvPr id="8" name="مستطيل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5496" y="4293096"/>
                <a:ext cx="9144000" cy="1661993"/>
              </a:xfrm>
              <a:prstGeom prst="rect">
                <a:avLst/>
              </a:prstGeom>
              <a:blipFill rotWithShape="0">
                <a:blip r:embed="rId3"/>
                <a:stretch>
                  <a:fillRect r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شكل بيضاوي 9"/>
          <p:cNvSpPr/>
          <p:nvPr/>
        </p:nvSpPr>
        <p:spPr bwMode="auto">
          <a:xfrm>
            <a:off x="1685656" y="5373216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3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3" grpId="0" animBg="1"/>
      <p:bldP spid="3" grpId="1" animBg="1"/>
      <p:bldP spid="6" grpId="0" build="p" animBg="1"/>
      <p:bldP spid="7" grpId="0" animBg="1"/>
      <p:bldP spid="7" grpId="1" animBg="1"/>
      <p:bldP spid="8" grpId="0" build="p" animBg="1"/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051720" y="1628800"/>
            <a:ext cx="50161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5400" b="1" dirty="0" smtClean="0">
                <a:solidFill>
                  <a:srgbClr val="FF0000"/>
                </a:solidFill>
              </a:rPr>
              <a:t>مراجعة للاختبار الاول</a:t>
            </a:r>
            <a:endParaRPr lang="ar-SA" sz="5400" b="1" dirty="0">
              <a:solidFill>
                <a:srgbClr val="FF0000"/>
              </a:solidFill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 bwMode="auto">
          <a:xfrm>
            <a:off x="2327530" y="3356992"/>
            <a:ext cx="446449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ctr" rtl="1">
              <a:buNone/>
            </a:pPr>
            <a:r>
              <a:rPr lang="ar-SA" sz="4000" b="1" dirty="0" smtClean="0"/>
              <a:t>اختر الإجابة الصحيحة</a:t>
            </a:r>
            <a:r>
              <a:rPr lang="en-US" sz="4000" b="1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8538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5496" y="2245705"/>
            <a:ext cx="9108504" cy="1754326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(37) من عيوب الوسط الحسابي انه لا يأخذ جميع القيم بعين الاعتبار </a:t>
            </a:r>
            <a:endParaRPr lang="ar-SA" sz="2800" b="1" dirty="0" smtClean="0"/>
          </a:p>
          <a:p>
            <a:pPr lvl="0" algn="r" rtl="1">
              <a:lnSpc>
                <a:spcPct val="150000"/>
              </a:lnSpc>
            </a:pPr>
            <a:endParaRPr lang="ar-SA" sz="2000" dirty="0"/>
          </a:p>
          <a:p>
            <a:pPr lvl="0" algn="r" rtl="1">
              <a:lnSpc>
                <a:spcPct val="150000"/>
              </a:lnSpc>
            </a:pPr>
            <a:r>
              <a:rPr lang="ar-EG" dirty="0" smtClean="0"/>
              <a:t>    </a:t>
            </a: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 smtClean="0"/>
              <a:t> خطأ                                             </a:t>
            </a:r>
            <a:r>
              <a:rPr lang="ar-EG" b="1" dirty="0" smtClean="0"/>
              <a:t>    (</a:t>
            </a:r>
            <a:r>
              <a:rPr lang="en-US" b="1" dirty="0" smtClean="0"/>
              <a:t>(B </a:t>
            </a:r>
            <a:r>
              <a:rPr lang="ar-SA" b="1" dirty="0" smtClean="0"/>
              <a:t> صح</a:t>
            </a:r>
          </a:p>
        </p:txBody>
      </p:sp>
      <p:sp>
        <p:nvSpPr>
          <p:cNvPr id="7" name="شكل بيضاوي 6"/>
          <p:cNvSpPr/>
          <p:nvPr/>
        </p:nvSpPr>
        <p:spPr bwMode="auto">
          <a:xfrm>
            <a:off x="8244408" y="3472874"/>
            <a:ext cx="540568" cy="52715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مستطيل 1"/>
              <p:cNvSpPr/>
              <p:nvPr/>
            </p:nvSpPr>
            <p:spPr>
              <a:xfrm>
                <a:off x="17748" y="4030035"/>
                <a:ext cx="9108504" cy="199086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50000"/>
                  </a:lnSpc>
                </a:pPr>
                <a:r>
                  <a:rPr lang="en-US" sz="2800" dirty="0" smtClean="0"/>
                  <a:t> </a:t>
                </a:r>
                <a:r>
                  <a:rPr lang="ar-SA" sz="2800" b="1" dirty="0" smtClean="0">
                    <a:solidFill>
                      <a:schemeClr val="accent2"/>
                    </a:solidFill>
                  </a:rPr>
                  <a:t>(38) اذا كان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sz="2800" i="1" smtClean="0">
                            <a:solidFill>
                              <a:srgbClr val="A5002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800" i="1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</m:nary>
                  </m:oMath>
                </a14:m>
                <a:r>
                  <a:rPr lang="ar-SA" sz="2800" b="1" dirty="0" smtClean="0">
                    <a:solidFill>
                      <a:schemeClr val="accent2"/>
                    </a:solidFill>
                  </a:rPr>
                  <a:t> وكان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sz="2800" i="1">
                            <a:solidFill>
                              <a:srgbClr val="A5002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800" i="1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sz="2800" i="1">
                                <a:solidFill>
                                  <a:srgbClr val="A5002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A5002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rgbClr val="A5002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nary>
                  </m:oMath>
                </a14:m>
                <a:r>
                  <a:rPr lang="ar-SA" sz="2800" b="1" dirty="0" smtClean="0">
                    <a:solidFill>
                      <a:schemeClr val="accent2"/>
                    </a:solidFill>
                  </a:rPr>
                  <a:t> فان الوسط الحسابي  يساوي </a:t>
                </a:r>
                <a:endParaRPr lang="ar-SA" sz="2000" b="1" dirty="0" smtClean="0"/>
              </a:p>
              <a:p>
                <a:pPr algn="r" rtl="1">
                  <a:lnSpc>
                    <a:spcPct val="150000"/>
                  </a:lnSpc>
                </a:pPr>
                <a:r>
                  <a:rPr lang="ar-EG" dirty="0" smtClean="0"/>
                  <a:t>    </a:t>
                </a:r>
                <a:r>
                  <a:rPr lang="ar-EG" b="1" dirty="0"/>
                  <a:t>(ِ</a:t>
                </a:r>
                <a:r>
                  <a:rPr lang="en-US" b="1" dirty="0"/>
                  <a:t>(A </a:t>
                </a:r>
                <a:r>
                  <a:rPr lang="ar-SA" b="1" dirty="0"/>
                  <a:t> </a:t>
                </a:r>
                <a:r>
                  <a:rPr lang="en-US" b="1" dirty="0" smtClean="0"/>
                  <a:t>45</a:t>
                </a:r>
                <a:r>
                  <a:rPr lang="ar-SA" b="1" dirty="0" smtClean="0"/>
                  <a:t>                        </a:t>
                </a:r>
                <a:r>
                  <a:rPr lang="ar-EG" b="1" dirty="0" smtClean="0"/>
                  <a:t>    </a:t>
                </a:r>
                <a:r>
                  <a:rPr lang="ar-EG" b="1" dirty="0"/>
                  <a:t>(</a:t>
                </a:r>
                <a:r>
                  <a:rPr lang="en-US" b="1" dirty="0"/>
                  <a:t>(B </a:t>
                </a:r>
                <a:r>
                  <a:rPr lang="ar-SA" b="1" dirty="0"/>
                  <a:t> </a:t>
                </a:r>
                <a:r>
                  <a:rPr lang="en-US" b="1" dirty="0" smtClean="0"/>
                  <a:t>5 </a:t>
                </a:r>
                <a:r>
                  <a:rPr lang="ar-SA" b="1" dirty="0" smtClean="0"/>
                  <a:t>     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(C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9</a:t>
                </a:r>
                <a:r>
                  <a:rPr lang="ar-SA" b="1" dirty="0" smtClean="0"/>
                  <a:t>        </a:t>
                </a:r>
                <a:r>
                  <a:rPr lang="en-US" b="1" dirty="0" smtClean="0"/>
                  <a:t>   </a:t>
                </a:r>
                <a:r>
                  <a:rPr lang="ar-SA" b="1" dirty="0" smtClean="0"/>
                  <a:t>  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(D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225</a:t>
                </a:r>
                <a:endParaRPr lang="ar-SA" b="1" dirty="0"/>
              </a:p>
            </p:txBody>
          </p:sp>
        </mc:Choice>
        <mc:Fallback xmlns="">
          <p:sp>
            <p:nvSpPr>
              <p:cNvPr id="2" name="مستطيل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8" y="4030035"/>
                <a:ext cx="9108504" cy="1990866"/>
              </a:xfrm>
              <a:prstGeom prst="rect">
                <a:avLst/>
              </a:prstGeom>
              <a:blipFill rotWithShape="0">
                <a:blip r:embed="rId2"/>
                <a:stretch>
                  <a:fillRect r="-1339" b="-275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شكل بيضاوي 9"/>
          <p:cNvSpPr/>
          <p:nvPr/>
        </p:nvSpPr>
        <p:spPr bwMode="auto">
          <a:xfrm>
            <a:off x="3785613" y="5349912"/>
            <a:ext cx="540568" cy="52715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ستطيل 10"/>
              <p:cNvSpPr/>
              <p:nvPr/>
            </p:nvSpPr>
            <p:spPr>
              <a:xfrm>
                <a:off x="0" y="108683"/>
                <a:ext cx="9144000" cy="212365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50000"/>
                  </a:lnSpc>
                </a:pPr>
                <a:r>
                  <a:rPr lang="ar-SA" sz="2800" b="1" dirty="0">
                    <a:solidFill>
                      <a:schemeClr val="accent2"/>
                    </a:solidFill>
                  </a:rPr>
                  <a:t>(36) </a:t>
                </a:r>
                <a:r>
                  <a:rPr lang="ar-EG" sz="2800" b="1" dirty="0" smtClean="0">
                    <a:solidFill>
                      <a:schemeClr val="accent2"/>
                    </a:solidFill>
                  </a:rPr>
                  <a:t>الوسط </a:t>
                </a:r>
                <a:r>
                  <a:rPr lang="ar-SA" sz="2800" b="1" dirty="0" smtClean="0">
                    <a:solidFill>
                      <a:schemeClr val="accent2"/>
                    </a:solidFill>
                  </a:rPr>
                  <a:t> الحسابي للبيانات</a:t>
                </a:r>
                <a:r>
                  <a:rPr lang="ar-EG" sz="2800" b="1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ar-SA" dirty="0" smtClean="0"/>
              </a:p>
              <a:p>
                <a:pPr lvl="0" algn="r" rtl="1">
                  <a:lnSpc>
                    <a:spcPct val="150000"/>
                  </a:lnSpc>
                </a:pPr>
                <a:endParaRPr lang="ar-SA" sz="1800" dirty="0" smtClean="0"/>
              </a:p>
              <a:p>
                <a:pPr algn="r" rtl="1">
                  <a:lnSpc>
                    <a:spcPct val="250000"/>
                  </a:lnSpc>
                </a:pPr>
                <a:r>
                  <a:rPr lang="ar-EG" b="1" dirty="0"/>
                  <a:t>(ِ</a:t>
                </a:r>
                <a:r>
                  <a:rPr lang="en-US" b="1" dirty="0"/>
                  <a:t>(A </a:t>
                </a:r>
                <a:r>
                  <a:rPr lang="ar-SA" b="1" dirty="0"/>
                  <a:t> </a:t>
                </a:r>
                <a:r>
                  <a:rPr lang="en-US" b="1" dirty="0" smtClean="0"/>
                  <a:t>7</a:t>
                </a:r>
                <a:r>
                  <a:rPr lang="ar-SA" b="1" dirty="0" smtClean="0"/>
                  <a:t>                   </a:t>
                </a:r>
                <a:r>
                  <a:rPr lang="ar-EG" b="1" dirty="0"/>
                  <a:t>(</a:t>
                </a:r>
                <a:r>
                  <a:rPr lang="en-US" b="1" dirty="0"/>
                  <a:t>(B </a:t>
                </a:r>
                <a:r>
                  <a:rPr lang="ar-SA" b="1" dirty="0"/>
                  <a:t> </a:t>
                </a:r>
                <a:r>
                  <a:rPr lang="en-US" b="1" dirty="0" smtClean="0"/>
                  <a:t>6.5</a:t>
                </a:r>
                <a:r>
                  <a:rPr lang="ar-SA" b="1" dirty="0" smtClean="0"/>
                  <a:t> 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(C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5</a:t>
                </a:r>
                <a:r>
                  <a:rPr lang="ar-SA" b="1" dirty="0" smtClean="0"/>
                  <a:t>        </a:t>
                </a:r>
                <a:r>
                  <a:rPr lang="en-US" b="1" dirty="0" smtClean="0"/>
                  <a:t> </a:t>
                </a:r>
                <a:r>
                  <a:rPr lang="ar-SA" b="1" dirty="0" smtClean="0"/>
                  <a:t>            </a:t>
                </a:r>
                <a:r>
                  <a:rPr lang="ar-EG" b="1" dirty="0"/>
                  <a:t>(</a:t>
                </a:r>
                <a:r>
                  <a:rPr lang="en-US" b="1" dirty="0" smtClean="0"/>
                  <a:t>(D </a:t>
                </a:r>
                <a:r>
                  <a:rPr lang="ar-SA" b="1" dirty="0" smtClean="0"/>
                  <a:t> </a:t>
                </a:r>
                <a:r>
                  <a:rPr lang="en-US" b="1" dirty="0" smtClean="0"/>
                  <a:t>4</a:t>
                </a:r>
                <a:endParaRPr lang="ar-SA" b="1" dirty="0" smtClean="0"/>
              </a:p>
            </p:txBody>
          </p:sp>
        </mc:Choice>
        <mc:Fallback xmlns="">
          <p:sp>
            <p:nvSpPr>
              <p:cNvPr id="11" name="مستطيل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08683"/>
                <a:ext cx="9144000" cy="2123658"/>
              </a:xfrm>
              <a:prstGeom prst="rect">
                <a:avLst/>
              </a:prstGeom>
              <a:blipFill rotWithShape="0">
                <a:blip r:embed="rId3"/>
                <a:stretch>
                  <a:fillRect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شكل بيضاوي 7"/>
          <p:cNvSpPr/>
          <p:nvPr/>
        </p:nvSpPr>
        <p:spPr bwMode="auto">
          <a:xfrm>
            <a:off x="4028869" y="1635679"/>
            <a:ext cx="594625" cy="52715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92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animBg="1"/>
      <p:bldP spid="2" grpId="0" uiExpand="1" build="p" animBg="1"/>
      <p:bldP spid="10" grpId="0" animBg="1"/>
      <p:bldP spid="11" grpId="0" build="p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108969"/>
            <a:ext cx="9144000" cy="33239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 (39)  من جدول التوزيع التكراري التالي ترتيب الوسيط يساوي </a:t>
            </a:r>
            <a:r>
              <a:rPr lang="en-US" sz="2800" b="1" dirty="0" smtClean="0">
                <a:solidFill>
                  <a:schemeClr val="accent2"/>
                </a:solidFill>
              </a:rPr>
              <a:t>10</a:t>
            </a:r>
            <a:endParaRPr lang="ar-SA" sz="2800" b="1" dirty="0" smtClean="0">
              <a:solidFill>
                <a:schemeClr val="accent2"/>
              </a:solidFill>
            </a:endParaRPr>
          </a:p>
          <a:p>
            <a:pPr algn="r" rtl="1">
              <a:lnSpc>
                <a:spcPct val="150000"/>
              </a:lnSpc>
            </a:pPr>
            <a:endParaRPr lang="ar-SA" sz="2800" b="1" dirty="0" smtClean="0"/>
          </a:p>
          <a:p>
            <a:pPr algn="r" rtl="1">
              <a:lnSpc>
                <a:spcPct val="150000"/>
              </a:lnSpc>
            </a:pPr>
            <a:endParaRPr lang="ar-SA" sz="2800" b="1" dirty="0"/>
          </a:p>
          <a:p>
            <a:pPr algn="r" rtl="1">
              <a:lnSpc>
                <a:spcPct val="150000"/>
              </a:lnSpc>
            </a:pPr>
            <a:endParaRPr lang="ar-SA" sz="2800" b="1" dirty="0" smtClean="0"/>
          </a:p>
          <a:p>
            <a:pPr algn="r" rtl="1">
              <a:lnSpc>
                <a:spcPct val="150000"/>
              </a:lnSpc>
            </a:pPr>
            <a:endParaRPr lang="en-US" sz="2800" b="1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132543"/>
              </p:ext>
            </p:extLst>
          </p:nvPr>
        </p:nvGraphicFramePr>
        <p:xfrm>
          <a:off x="2116098" y="1113768"/>
          <a:ext cx="5832647" cy="1021442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974450"/>
                <a:gridCol w="890124"/>
                <a:gridCol w="774563"/>
                <a:gridCol w="760508"/>
                <a:gridCol w="562183"/>
                <a:gridCol w="650414"/>
                <a:gridCol w="1220405"/>
              </a:tblGrid>
              <a:tr h="51072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18-21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14-17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10-13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6-9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الدرجات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72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عدد الطلاب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914907" y="2503561"/>
            <a:ext cx="7272808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EG" dirty="0"/>
              <a:t>  </a:t>
            </a: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/>
              <a:t> خطأ                                             </a:t>
            </a:r>
            <a:r>
              <a:rPr lang="ar-EG" b="1" dirty="0"/>
              <a:t>    (</a:t>
            </a:r>
            <a:r>
              <a:rPr lang="en-US" b="1" dirty="0"/>
              <a:t>(B </a:t>
            </a:r>
            <a:r>
              <a:rPr lang="ar-SA" b="1" dirty="0"/>
              <a:t> صح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7357" y="3451879"/>
            <a:ext cx="9143999" cy="3323987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arenBoth" startAt="40"/>
            </a:pPr>
            <a:r>
              <a:rPr lang="ar-SA" sz="2800" b="1" dirty="0" smtClean="0">
                <a:solidFill>
                  <a:schemeClr val="accent2"/>
                </a:solidFill>
              </a:rPr>
              <a:t>من جدول التوزيع التكراري التالي فترة الوسيط هي</a:t>
            </a:r>
          </a:p>
          <a:p>
            <a:pPr algn="r" rtl="1">
              <a:lnSpc>
                <a:spcPct val="150000"/>
              </a:lnSpc>
            </a:pPr>
            <a:endParaRPr lang="ar-SA" sz="2000" b="1" dirty="0">
              <a:solidFill>
                <a:schemeClr val="accent2"/>
              </a:solidFill>
            </a:endParaRPr>
          </a:p>
          <a:p>
            <a:pPr marL="514350" indent="-514350" algn="r" rtl="1">
              <a:lnSpc>
                <a:spcPct val="150000"/>
              </a:lnSpc>
              <a:buAutoNum type="arabicParenBoth" startAt="40"/>
            </a:pPr>
            <a:endParaRPr lang="ar-SA" sz="2800" b="1" dirty="0" smtClean="0">
              <a:solidFill>
                <a:schemeClr val="accent2"/>
              </a:solidFill>
            </a:endParaRPr>
          </a:p>
          <a:p>
            <a:pPr algn="r" rtl="1">
              <a:lnSpc>
                <a:spcPct val="150000"/>
              </a:lnSpc>
            </a:pPr>
            <a:endParaRPr lang="ar-SA" sz="3600" b="1" dirty="0">
              <a:solidFill>
                <a:schemeClr val="accent2"/>
              </a:solidFill>
            </a:endParaRPr>
          </a:p>
          <a:p>
            <a:pPr algn="r" rtl="1">
              <a:lnSpc>
                <a:spcPct val="150000"/>
              </a:lnSpc>
            </a:pPr>
            <a:endParaRPr lang="en-US" sz="2800" b="1" dirty="0"/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/>
          </p:nvPr>
        </p:nvGraphicFramePr>
        <p:xfrm>
          <a:off x="2100601" y="4682772"/>
          <a:ext cx="5832647" cy="1021442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974450"/>
                <a:gridCol w="890124"/>
                <a:gridCol w="774563"/>
                <a:gridCol w="760508"/>
                <a:gridCol w="562183"/>
                <a:gridCol w="650414"/>
                <a:gridCol w="1220405"/>
              </a:tblGrid>
              <a:tr h="51072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18-21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14-17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10-13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6-9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الدرجات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72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عدد الطلاب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شكل بيضاوي 9"/>
          <p:cNvSpPr/>
          <p:nvPr/>
        </p:nvSpPr>
        <p:spPr bwMode="auto">
          <a:xfrm>
            <a:off x="7433657" y="2692971"/>
            <a:ext cx="504056" cy="43204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39552" y="5704214"/>
            <a:ext cx="81196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/>
              <a:t> </a:t>
            </a:r>
            <a:r>
              <a:rPr lang="en-US" b="1" dirty="0" smtClean="0"/>
              <a:t>10</a:t>
            </a:r>
            <a:r>
              <a:rPr lang="ar-SA" b="1" dirty="0" smtClean="0"/>
              <a:t>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en-US" b="1" dirty="0" smtClean="0"/>
              <a:t>14-17</a:t>
            </a:r>
            <a:r>
              <a:rPr lang="ar-SA" b="1" dirty="0" smtClean="0"/>
              <a:t>              </a:t>
            </a:r>
            <a:r>
              <a:rPr lang="ar-EG" b="1" dirty="0"/>
              <a:t>(</a:t>
            </a:r>
            <a:r>
              <a:rPr lang="en-US" b="1" dirty="0"/>
              <a:t>(C </a:t>
            </a:r>
            <a:r>
              <a:rPr lang="ar-SA" b="1" dirty="0"/>
              <a:t> </a:t>
            </a:r>
            <a:r>
              <a:rPr lang="en-US" b="1" dirty="0" smtClean="0"/>
              <a:t>10-13</a:t>
            </a:r>
            <a:r>
              <a:rPr lang="ar-SA" b="1" dirty="0" smtClean="0"/>
              <a:t>             </a:t>
            </a:r>
            <a:r>
              <a:rPr lang="ar-EG" b="1" dirty="0"/>
              <a:t>(</a:t>
            </a:r>
            <a:r>
              <a:rPr lang="en-US" b="1" dirty="0"/>
              <a:t>(D </a:t>
            </a:r>
            <a:r>
              <a:rPr lang="ar-SA" b="1" dirty="0"/>
              <a:t> </a:t>
            </a:r>
            <a:r>
              <a:rPr lang="en-US" b="1" dirty="0" smtClean="0"/>
              <a:t>15</a:t>
            </a:r>
            <a:endParaRPr lang="ar-SA" b="1" dirty="0"/>
          </a:p>
        </p:txBody>
      </p:sp>
      <p:sp>
        <p:nvSpPr>
          <p:cNvPr id="11" name="شكل بيضاوي 10"/>
          <p:cNvSpPr/>
          <p:nvPr/>
        </p:nvSpPr>
        <p:spPr bwMode="auto">
          <a:xfrm>
            <a:off x="3563888" y="6125809"/>
            <a:ext cx="504056" cy="43204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06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4" grpId="0"/>
      <p:bldP spid="6" grpId="0" build="p" animBg="1"/>
      <p:bldP spid="10" grpId="0" animBg="1"/>
      <p:bldP spid="5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17747" y="0"/>
            <a:ext cx="9144000" cy="3970318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marL="688975" indent="-688975" algn="r" rtl="1">
              <a:lnSpc>
                <a:spcPct val="150000"/>
              </a:lnSpc>
              <a:tabLst>
                <a:tab pos="225425" algn="l"/>
              </a:tabLst>
            </a:pPr>
            <a:r>
              <a:rPr lang="ar-SA" sz="2800" b="1" dirty="0" smtClean="0">
                <a:solidFill>
                  <a:schemeClr val="accent2"/>
                </a:solidFill>
              </a:rPr>
              <a:t>(41) احسب </a:t>
            </a:r>
            <a:r>
              <a:rPr lang="ar-EG" sz="2800" b="1" dirty="0" smtClean="0">
                <a:solidFill>
                  <a:schemeClr val="accent2"/>
                </a:solidFill>
              </a:rPr>
              <a:t>المعدل </a:t>
            </a:r>
            <a:r>
              <a:rPr lang="ar-EG" sz="2800" b="1" dirty="0">
                <a:solidFill>
                  <a:schemeClr val="accent2"/>
                </a:solidFill>
              </a:rPr>
              <a:t>الفصلي لطالب جامعي مسجل </a:t>
            </a:r>
            <a:r>
              <a:rPr lang="ar-SA" sz="2800" b="1" dirty="0" smtClean="0">
                <a:solidFill>
                  <a:schemeClr val="accent2"/>
                </a:solidFill>
              </a:rPr>
              <a:t>3</a:t>
            </a:r>
            <a:r>
              <a:rPr lang="ar-EG" sz="2800" b="1" dirty="0" smtClean="0">
                <a:solidFill>
                  <a:schemeClr val="accent2"/>
                </a:solidFill>
              </a:rPr>
              <a:t> </a:t>
            </a:r>
            <a:r>
              <a:rPr lang="ar-EG" sz="2800" b="1" dirty="0">
                <a:solidFill>
                  <a:schemeClr val="accent2"/>
                </a:solidFill>
              </a:rPr>
              <a:t>مقررات للفصل الدراسي </a:t>
            </a:r>
            <a:r>
              <a:rPr lang="ar-SA" sz="2800" b="1" dirty="0" smtClean="0">
                <a:solidFill>
                  <a:schemeClr val="accent2"/>
                </a:solidFill>
              </a:rPr>
              <a:t>الحالي </a:t>
            </a:r>
            <a:r>
              <a:rPr lang="ar-EG" sz="2800" b="1" dirty="0" smtClean="0">
                <a:solidFill>
                  <a:schemeClr val="accent2"/>
                </a:solidFill>
              </a:rPr>
              <a:t>و </a:t>
            </a:r>
            <a:r>
              <a:rPr lang="ar-EG" sz="2800" b="1" dirty="0">
                <a:solidFill>
                  <a:schemeClr val="accent2"/>
                </a:solidFill>
              </a:rPr>
              <a:t>حصل علي النتائج المعطاة </a:t>
            </a:r>
            <a:r>
              <a:rPr lang="ar-EG" sz="2800" b="1" dirty="0" smtClean="0">
                <a:solidFill>
                  <a:schemeClr val="accent2"/>
                </a:solidFill>
              </a:rPr>
              <a:t>بالجدول</a:t>
            </a:r>
            <a:endParaRPr lang="ar-SA" sz="2800" b="1" dirty="0" smtClean="0">
              <a:solidFill>
                <a:schemeClr val="accent2"/>
              </a:solidFill>
            </a:endParaRPr>
          </a:p>
          <a:p>
            <a:pPr marL="688975" indent="-688975" algn="r" rtl="1">
              <a:lnSpc>
                <a:spcPct val="150000"/>
              </a:lnSpc>
              <a:tabLst>
                <a:tab pos="225425" algn="l"/>
              </a:tabLst>
            </a:pPr>
            <a:endParaRPr lang="ar-SA" sz="2800" b="1" dirty="0">
              <a:solidFill>
                <a:schemeClr val="accent2"/>
              </a:solidFill>
            </a:endParaRPr>
          </a:p>
          <a:p>
            <a:pPr marL="688975" indent="-688975" algn="r" rtl="1">
              <a:lnSpc>
                <a:spcPct val="150000"/>
              </a:lnSpc>
              <a:tabLst>
                <a:tab pos="225425" algn="l"/>
              </a:tabLst>
            </a:pPr>
            <a:endParaRPr lang="ar-SA" sz="2800" b="1" dirty="0" smtClean="0">
              <a:solidFill>
                <a:schemeClr val="accent2"/>
              </a:solidFill>
            </a:endParaRPr>
          </a:p>
          <a:p>
            <a:pPr marL="688975" indent="-688975" algn="r" rtl="1">
              <a:lnSpc>
                <a:spcPct val="150000"/>
              </a:lnSpc>
              <a:tabLst>
                <a:tab pos="225425" algn="l"/>
              </a:tabLst>
            </a:pPr>
            <a:endParaRPr lang="ar-SA" sz="2800" b="1" dirty="0">
              <a:solidFill>
                <a:schemeClr val="accent2"/>
              </a:solidFill>
            </a:endParaRPr>
          </a:p>
          <a:p>
            <a:pPr marL="688975" indent="-688975" algn="r" rtl="1">
              <a:lnSpc>
                <a:spcPct val="150000"/>
              </a:lnSpc>
              <a:tabLst>
                <a:tab pos="225425" algn="l"/>
              </a:tabLst>
            </a:pP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4005064"/>
            <a:ext cx="9126253" cy="2816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688975" lvl="0" indent="-688975" algn="r" rtl="1">
              <a:lnSpc>
                <a:spcPct val="150000"/>
              </a:lnSpc>
              <a:tabLst>
                <a:tab pos="225425" algn="l"/>
              </a:tabLst>
            </a:pPr>
            <a:r>
              <a:rPr lang="ar-SA" sz="2800" b="1" dirty="0">
                <a:solidFill>
                  <a:schemeClr val="accent2"/>
                </a:solidFill>
              </a:rPr>
              <a:t>(42) </a:t>
            </a:r>
            <a:r>
              <a:rPr lang="ar-SA" sz="2800" b="1" dirty="0" smtClean="0">
                <a:solidFill>
                  <a:schemeClr val="accent2"/>
                </a:solidFill>
              </a:rPr>
              <a:t>إذا </a:t>
            </a:r>
            <a:r>
              <a:rPr lang="ar-SA" sz="2800" b="1" dirty="0">
                <a:solidFill>
                  <a:schemeClr val="accent2"/>
                </a:solidFill>
              </a:rPr>
              <a:t>كان الوسط </a:t>
            </a:r>
            <a:r>
              <a:rPr lang="ar-SA" sz="2800" b="1" dirty="0" smtClean="0">
                <a:solidFill>
                  <a:schemeClr val="accent2"/>
                </a:solidFill>
              </a:rPr>
              <a:t>الحسابي لـ 9  مشاهدات </a:t>
            </a:r>
            <a:r>
              <a:rPr lang="ar-SA" sz="2800" b="1" dirty="0">
                <a:solidFill>
                  <a:schemeClr val="accent2"/>
                </a:solidFill>
              </a:rPr>
              <a:t>يساوي  </a:t>
            </a:r>
            <a:r>
              <a:rPr lang="ar-SA" sz="2800" b="1" dirty="0" smtClean="0">
                <a:solidFill>
                  <a:schemeClr val="accent2"/>
                </a:solidFill>
              </a:rPr>
              <a:t>20 والوسط </a:t>
            </a:r>
            <a:r>
              <a:rPr lang="ar-SA" sz="2800" b="1" dirty="0">
                <a:solidFill>
                  <a:schemeClr val="accent2"/>
                </a:solidFill>
              </a:rPr>
              <a:t>الحسابي </a:t>
            </a:r>
            <a:r>
              <a:rPr lang="ar-SA" sz="2800" b="1" dirty="0" smtClean="0">
                <a:solidFill>
                  <a:schemeClr val="accent2"/>
                </a:solidFill>
              </a:rPr>
              <a:t>لـ 6 </a:t>
            </a:r>
            <a:r>
              <a:rPr lang="ar-SA" sz="2800" b="1" dirty="0">
                <a:solidFill>
                  <a:schemeClr val="accent2"/>
                </a:solidFill>
              </a:rPr>
              <a:t>مشاهدات يساوي  </a:t>
            </a:r>
            <a:r>
              <a:rPr lang="ar-SA" sz="2800" b="1" dirty="0" smtClean="0">
                <a:solidFill>
                  <a:schemeClr val="accent2"/>
                </a:solidFill>
              </a:rPr>
              <a:t>10 أوجد </a:t>
            </a:r>
            <a:r>
              <a:rPr lang="ar-SA" sz="2800" b="1" dirty="0">
                <a:solidFill>
                  <a:schemeClr val="accent2"/>
                </a:solidFill>
              </a:rPr>
              <a:t>الوسط الحسابي لجميع المشاهدات</a:t>
            </a:r>
            <a:endParaRPr lang="en-US" sz="2800" b="1" dirty="0">
              <a:solidFill>
                <a:schemeClr val="accent2"/>
              </a:solidFill>
            </a:endParaRPr>
          </a:p>
          <a:p>
            <a:pPr lvl="0" algn="r" rtl="1">
              <a:lnSpc>
                <a:spcPct val="150000"/>
              </a:lnSpc>
            </a:pPr>
            <a:endParaRPr lang="ar-SA" sz="1800" dirty="0" smtClean="0"/>
          </a:p>
          <a:p>
            <a:pPr lvl="0" algn="r" rtl="1">
              <a:lnSpc>
                <a:spcPct val="150000"/>
              </a:lnSpc>
            </a:pPr>
            <a:endParaRPr lang="ar-SA" sz="1800" dirty="0"/>
          </a:p>
          <a:p>
            <a:pPr algn="r" rtl="1">
              <a:lnSpc>
                <a:spcPct val="150000"/>
              </a:lnSpc>
            </a:pPr>
            <a:r>
              <a:rPr lang="ar-EG" dirty="0" smtClean="0"/>
              <a:t>    </a:t>
            </a: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 smtClean="0"/>
              <a:t> 9               </a:t>
            </a:r>
            <a:r>
              <a:rPr lang="ar-EG" b="1" dirty="0" smtClean="0"/>
              <a:t>(</a:t>
            </a:r>
            <a:r>
              <a:rPr lang="en-US" b="1" dirty="0" smtClean="0"/>
              <a:t>(B </a:t>
            </a:r>
            <a:r>
              <a:rPr lang="ar-SA" b="1" dirty="0" smtClean="0"/>
              <a:t> 15              </a:t>
            </a:r>
            <a:r>
              <a:rPr lang="ar-EG" b="1" dirty="0" smtClean="0"/>
              <a:t>(</a:t>
            </a:r>
            <a:r>
              <a:rPr lang="en-US" b="1" dirty="0" smtClean="0"/>
              <a:t>(C </a:t>
            </a:r>
            <a:r>
              <a:rPr lang="ar-SA" b="1" dirty="0" smtClean="0"/>
              <a:t> 10                 </a:t>
            </a:r>
            <a:r>
              <a:rPr lang="ar-EG" b="1" dirty="0"/>
              <a:t>(</a:t>
            </a:r>
            <a:r>
              <a:rPr lang="en-US" b="1" dirty="0" smtClean="0"/>
              <a:t>(D </a:t>
            </a:r>
            <a:r>
              <a:rPr lang="ar-SA" b="1" dirty="0" smtClean="0"/>
              <a:t> 16</a:t>
            </a:r>
          </a:p>
        </p:txBody>
      </p:sp>
      <p:sp>
        <p:nvSpPr>
          <p:cNvPr id="3" name="شكل بيضاوي 2"/>
          <p:cNvSpPr/>
          <p:nvPr/>
        </p:nvSpPr>
        <p:spPr bwMode="auto">
          <a:xfrm>
            <a:off x="2267744" y="6197937"/>
            <a:ext cx="609727" cy="550699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637377"/>
              </p:ext>
            </p:extLst>
          </p:nvPr>
        </p:nvGraphicFramePr>
        <p:xfrm>
          <a:off x="1097360" y="1478001"/>
          <a:ext cx="7056784" cy="1527240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1695733"/>
                <a:gridCol w="1414621"/>
                <a:gridCol w="1414621"/>
                <a:gridCol w="2531809"/>
              </a:tblGrid>
              <a:tr h="5090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لغة</a:t>
                      </a:r>
                      <a:r>
                        <a:rPr lang="ar-SA" sz="2000" b="1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 انجليزية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ثقافة إسلامية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احصاء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المقرر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090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90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100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60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Simplified Arabic" panose="02020603050405020304" pitchFamily="18" charset="-78"/>
                        </a:rPr>
                        <a:t>الدرجة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090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عدد الوحدات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مستطيل 1"/>
          <p:cNvSpPr/>
          <p:nvPr/>
        </p:nvSpPr>
        <p:spPr>
          <a:xfrm>
            <a:off x="311946" y="3164614"/>
            <a:ext cx="853244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/>
              <a:t> </a:t>
            </a:r>
            <a:r>
              <a:rPr lang="en-US" b="1" dirty="0" smtClean="0"/>
              <a:t>60</a:t>
            </a:r>
            <a:r>
              <a:rPr lang="ar-SA" b="1" dirty="0" smtClean="0"/>
              <a:t>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en-US" b="1" dirty="0" smtClean="0"/>
              <a:t>85</a:t>
            </a:r>
            <a:r>
              <a:rPr lang="ar-SA" b="1" dirty="0" smtClean="0"/>
              <a:t>              </a:t>
            </a:r>
            <a:r>
              <a:rPr lang="ar-EG" b="1" dirty="0"/>
              <a:t>(</a:t>
            </a:r>
            <a:r>
              <a:rPr lang="en-US" b="1" dirty="0"/>
              <a:t>(C </a:t>
            </a:r>
            <a:r>
              <a:rPr lang="ar-SA" b="1" dirty="0"/>
              <a:t> </a:t>
            </a:r>
            <a:r>
              <a:rPr lang="en-US" b="1" dirty="0" smtClean="0"/>
              <a:t>90</a:t>
            </a:r>
            <a:r>
              <a:rPr lang="ar-SA" b="1" dirty="0" smtClean="0"/>
              <a:t>                 </a:t>
            </a:r>
            <a:r>
              <a:rPr lang="ar-EG" b="1" dirty="0"/>
              <a:t>(</a:t>
            </a:r>
            <a:r>
              <a:rPr lang="en-US" b="1" dirty="0"/>
              <a:t>(D </a:t>
            </a:r>
            <a:r>
              <a:rPr lang="ar-SA" b="1" dirty="0"/>
              <a:t> </a:t>
            </a:r>
            <a:r>
              <a:rPr lang="ar-SA" b="1" dirty="0" smtClean="0"/>
              <a:t>كلها خاطئة</a:t>
            </a:r>
            <a:endParaRPr lang="ar-SA" b="1" dirty="0"/>
          </a:p>
        </p:txBody>
      </p:sp>
      <p:sp>
        <p:nvSpPr>
          <p:cNvPr id="7" name="شكل بيضاوي 6"/>
          <p:cNvSpPr/>
          <p:nvPr/>
        </p:nvSpPr>
        <p:spPr bwMode="auto">
          <a:xfrm>
            <a:off x="6228184" y="3217342"/>
            <a:ext cx="576064" cy="57723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91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6" grpId="0" build="p" animBg="1"/>
      <p:bldP spid="3" grpId="0" animBg="1"/>
      <p:bldP spid="2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93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5"/>
            <a:ext cx="9144000" cy="316835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ar-EG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البارامتر </a:t>
            </a:r>
            <a:r>
              <a:rPr lang="ar-EG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هو 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مقياس يمكن حسابه من المجتمع  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مقياس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يمكن حسابه 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من العينة    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جميع القياسات لظاهرة ما    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مجموعة جزئية من المجتمع    </a:t>
            </a: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 bwMode="auto">
          <a:xfrm>
            <a:off x="0" y="3189157"/>
            <a:ext cx="9119999" cy="36688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630238" indent="-630238" algn="r" rtl="1"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(2) العينة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مقياس يمكن حسابه من المجتمع   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مقياس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يمكن حسابه 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من العينة  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جميع القياسات لظاهرة ما     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مجموعة جزئية من المجتمع    </a:t>
            </a:r>
          </a:p>
          <a:p>
            <a:pPr marL="0" indent="0" algn="r" rtl="1">
              <a:buFontTx/>
              <a:buNone/>
            </a:pPr>
            <a:r>
              <a:rPr lang="ar-SA" b="1" kern="0" dirty="0" smtClean="0"/>
              <a:t>       </a:t>
            </a:r>
            <a:endParaRPr lang="ar-SA" kern="0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79245" y="671094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شكل بيضاوي 8"/>
          <p:cNvSpPr/>
          <p:nvPr/>
        </p:nvSpPr>
        <p:spPr bwMode="auto">
          <a:xfrm>
            <a:off x="8520392" y="5718266"/>
            <a:ext cx="504056" cy="43204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48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5"/>
            <a:ext cx="9144000" cy="316835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ar-SA" sz="2800" b="1" kern="12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الاحصاءة</a:t>
            </a: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هي </a:t>
            </a:r>
            <a:r>
              <a:rPr lang="ar-EG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مقياس يمكن حسابه من المجتمع  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مقياس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يمكن حسابه 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من العينة    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جميع القياسات لظاهرة ما    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مجموعة جزئية من المجتمع    </a:t>
            </a: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 bwMode="auto">
          <a:xfrm>
            <a:off x="0" y="3189157"/>
            <a:ext cx="9119999" cy="36688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630238" indent="-630238" algn="r" rtl="1"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(4) المجتمع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مقياس يمكن حسابه من المجتمع   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مقياس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يمكن حسابه 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من العينة  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جميع القياسات لظاهرة ما     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مجموعة جزئية من المجتمع    </a:t>
            </a:r>
          </a:p>
          <a:p>
            <a:pPr marL="0" indent="0" algn="r" rtl="1">
              <a:buFontTx/>
              <a:buNone/>
            </a:pPr>
            <a:r>
              <a:rPr lang="ar-SA" b="1" kern="0" dirty="0" smtClean="0"/>
              <a:t>       </a:t>
            </a:r>
            <a:endParaRPr lang="ar-SA" kern="0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80803" y="1196783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شكل بيضاوي 8"/>
          <p:cNvSpPr/>
          <p:nvPr/>
        </p:nvSpPr>
        <p:spPr bwMode="auto">
          <a:xfrm>
            <a:off x="8580803" y="5041979"/>
            <a:ext cx="504056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55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4"/>
            <a:ext cx="9144000" cy="348020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(5) </a:t>
            </a:r>
            <a:r>
              <a:rPr lang="ar-EG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البيانات المأخوذة من المصدر مباشرة في صورتها الاصلية وقبل تطبيق اي عمليات احصائية عليها تسمى 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البيانات الوصفية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البيانات الكمية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البيانات المبوبة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البيانات الخام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 bwMode="auto">
          <a:xfrm>
            <a:off x="0" y="3473624"/>
            <a:ext cx="9119999" cy="33843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630238" indent="-630238" algn="r" rtl="1"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(6) البيانات التي تحدد الصفات او الخواص تعرف بالبيانات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الوصفية</a:t>
            </a:r>
            <a:endParaRPr lang="ar-SA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الكمية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الخام</a:t>
            </a:r>
            <a:endParaRPr lang="ar-SA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كل الإجابات خاطئة</a:t>
            </a:r>
            <a:endParaRPr lang="ar-SA" kern="0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55600" y="2878208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شكل بيضاوي 8"/>
          <p:cNvSpPr/>
          <p:nvPr/>
        </p:nvSpPr>
        <p:spPr bwMode="auto">
          <a:xfrm>
            <a:off x="8555600" y="4131148"/>
            <a:ext cx="504056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8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0804"/>
            <a:ext cx="9144000" cy="348020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r" rtl="1"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(7) </a:t>
            </a:r>
            <a:r>
              <a:rPr lang="ar-SA" sz="28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أي من الاتي مثال لبيانات متقطعة</a:t>
            </a:r>
            <a:endParaRPr lang="en-US" sz="2800" b="1" kern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الوقت اللازم للوصول الى الجامعة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وزن الطالب</a:t>
            </a:r>
            <a:endParaRPr lang="en-US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طول الطالب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r-SA" sz="24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عدد الطلاب</a:t>
            </a:r>
            <a:endParaRPr lang="ar-SA" sz="24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buNone/>
            </a:pPr>
            <a:r>
              <a:rPr lang="ar-SA" b="1" dirty="0" smtClean="0"/>
              <a:t>       </a:t>
            </a:r>
            <a:endParaRPr lang="ar-SA" dirty="0"/>
          </a:p>
        </p:txBody>
      </p:sp>
      <p:sp>
        <p:nvSpPr>
          <p:cNvPr id="8" name="شكل بيضاوي 7"/>
          <p:cNvSpPr/>
          <p:nvPr/>
        </p:nvSpPr>
        <p:spPr bwMode="auto">
          <a:xfrm>
            <a:off x="8555600" y="2518448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 bwMode="auto">
          <a:xfrm>
            <a:off x="0" y="3474269"/>
            <a:ext cx="9144000" cy="348020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 rtl="1">
              <a:buFontTx/>
              <a:buNone/>
            </a:pPr>
            <a:r>
              <a:rPr lang="ar-SA" sz="2800" b="1" kern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(8) أي من الاتي مثال لبيانات وصفية</a:t>
            </a:r>
            <a:endParaRPr lang="en-US" sz="28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فصيلة دم الطالب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(B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عمر الطالب</a:t>
            </a:r>
            <a:endParaRPr lang="en-US" sz="2400" b="1" kern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(ِ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طول الطالب</a:t>
            </a:r>
          </a:p>
          <a:p>
            <a:pPr marL="0" indent="0" algn="r" rtl="1">
              <a:lnSpc>
                <a:spcPct val="150000"/>
              </a:lnSpc>
              <a:buFontTx/>
              <a:buNone/>
            </a:pPr>
            <a:r>
              <a:rPr lang="ar-EG" sz="2400" b="1" kern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kern="1200" dirty="0" smtClean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ar-SA" sz="2400" b="1" kern="1200" dirty="0" smtClean="0">
                <a:latin typeface="Times New Roman" pitchFamily="18" charset="0"/>
                <a:cs typeface="Times New Roman" pitchFamily="18" charset="0"/>
              </a:rPr>
              <a:t> عدد الطلاب</a:t>
            </a:r>
          </a:p>
          <a:p>
            <a:pPr marL="0" indent="0" algn="r" rtl="1">
              <a:buFontTx/>
              <a:buNone/>
            </a:pPr>
            <a:r>
              <a:rPr lang="ar-SA" b="1" kern="0" dirty="0" smtClean="0"/>
              <a:t>       </a:t>
            </a:r>
            <a:endParaRPr lang="ar-SA" kern="0" dirty="0"/>
          </a:p>
        </p:txBody>
      </p:sp>
      <p:sp>
        <p:nvSpPr>
          <p:cNvPr id="10" name="شكل بيضاوي 9"/>
          <p:cNvSpPr/>
          <p:nvPr/>
        </p:nvSpPr>
        <p:spPr bwMode="auto">
          <a:xfrm>
            <a:off x="8559558" y="4119100"/>
            <a:ext cx="554462" cy="475253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6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7" grpId="0" build="p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34486" y="81569"/>
            <a:ext cx="9144000" cy="18774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630238" lvl="0" indent="-630238" algn="r" rtl="1"/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(9) </a:t>
            </a:r>
            <a:r>
              <a:rPr lang="ar-SA" sz="2800" b="1" dirty="0">
                <a:solidFill>
                  <a:schemeClr val="accent2"/>
                </a:solidFill>
              </a:rPr>
              <a:t>مجموعة القياسات أو المشاهدات التي يمكن جمعها لتجربة أو ظاهرة معينة هي</a:t>
            </a:r>
            <a:endParaRPr lang="en-US" sz="2800" b="1" dirty="0">
              <a:solidFill>
                <a:schemeClr val="accent2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EG" dirty="0"/>
              <a:t>    </a:t>
            </a:r>
            <a:r>
              <a:rPr lang="ar-EG" b="1" dirty="0"/>
              <a:t>(ِ</a:t>
            </a:r>
            <a:r>
              <a:rPr lang="en-US" b="1" dirty="0"/>
              <a:t>(A </a:t>
            </a:r>
            <a:r>
              <a:rPr lang="ar-SA" b="1" dirty="0"/>
              <a:t> المجتمع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العينة     </a:t>
            </a:r>
            <a:r>
              <a:rPr lang="en-US" b="1" dirty="0"/>
              <a:t>    </a:t>
            </a:r>
            <a:r>
              <a:rPr lang="ar-SA" b="1" dirty="0"/>
              <a:t>(</a:t>
            </a:r>
            <a:r>
              <a:rPr lang="en-US" b="1" dirty="0"/>
              <a:t>C</a:t>
            </a:r>
            <a:r>
              <a:rPr lang="ar-SA" b="1" dirty="0"/>
              <a:t>) البارامتر      </a:t>
            </a:r>
            <a:r>
              <a:rPr lang="ar-EG" b="1" dirty="0"/>
              <a:t> </a:t>
            </a:r>
            <a:r>
              <a:rPr lang="ar-SA" b="1" dirty="0"/>
              <a:t> </a:t>
            </a:r>
            <a:r>
              <a:rPr lang="en-US" b="1" dirty="0"/>
              <a:t> </a:t>
            </a:r>
            <a:r>
              <a:rPr lang="ar-EG" b="1" dirty="0"/>
              <a:t>(</a:t>
            </a:r>
            <a:r>
              <a:rPr lang="en-US" b="1" dirty="0"/>
              <a:t>(D</a:t>
            </a:r>
            <a:r>
              <a:rPr lang="ar-SA" b="1" dirty="0"/>
              <a:t> البيانات</a:t>
            </a:r>
            <a:endParaRPr lang="en-US" b="1" dirty="0"/>
          </a:p>
        </p:txBody>
      </p:sp>
      <p:sp>
        <p:nvSpPr>
          <p:cNvPr id="3" name="شكل بيضاوي 2"/>
          <p:cNvSpPr/>
          <p:nvPr/>
        </p:nvSpPr>
        <p:spPr bwMode="auto">
          <a:xfrm>
            <a:off x="2123728" y="1052736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988840"/>
            <a:ext cx="9144000" cy="23083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569913" lvl="0" indent="-404813" algn="r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(10) البيانات المتقطعة هي البيانات الكمية التي تأخذ قيمة محددة والتي يمكن عدها ولا تحوي كسورا </a:t>
            </a:r>
            <a:endParaRPr lang="ar-SA" dirty="0" smtClean="0"/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  </a:t>
            </a:r>
            <a:r>
              <a:rPr lang="ar-EG" b="1" dirty="0" smtClean="0"/>
              <a:t>(</a:t>
            </a:r>
            <a:r>
              <a:rPr lang="en-US" b="1" dirty="0" smtClean="0"/>
              <a:t>(</a:t>
            </a:r>
            <a:r>
              <a:rPr lang="en-US" b="1" dirty="0"/>
              <a:t>A </a:t>
            </a:r>
            <a:r>
              <a:rPr lang="ar-SA" b="1" dirty="0" smtClean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</p:txBody>
      </p:sp>
      <p:sp>
        <p:nvSpPr>
          <p:cNvPr id="7" name="شكل بيضاوي 6"/>
          <p:cNvSpPr/>
          <p:nvPr/>
        </p:nvSpPr>
        <p:spPr bwMode="auto">
          <a:xfrm>
            <a:off x="2786790" y="3688344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6512" y="4293096"/>
            <a:ext cx="9144000" cy="2308324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marL="630238" indent="-630238" algn="r" rtl="1">
              <a:lnSpc>
                <a:spcPct val="150000"/>
              </a:lnSpc>
            </a:pPr>
            <a:r>
              <a:rPr lang="en-US" sz="2800" dirty="0" smtClean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(11) </a:t>
            </a:r>
            <a:r>
              <a:rPr lang="ar-SA" sz="2800" b="1" dirty="0">
                <a:solidFill>
                  <a:schemeClr val="accent2"/>
                </a:solidFill>
              </a:rPr>
              <a:t>المسح الشامل هو ان </a:t>
            </a:r>
            <a:r>
              <a:rPr lang="ar-AE" sz="2800" b="1" dirty="0">
                <a:solidFill>
                  <a:schemeClr val="accent2"/>
                </a:solidFill>
              </a:rPr>
              <a:t>يتم جمع البيانات من جزء فقط من أفراد المجتمع ، ثم تعمم</a:t>
            </a:r>
            <a:r>
              <a:rPr lang="ar-SA" sz="2800" b="1" dirty="0">
                <a:solidFill>
                  <a:schemeClr val="accent2"/>
                </a:solidFill>
              </a:rPr>
              <a:t> </a:t>
            </a:r>
            <a:r>
              <a:rPr lang="ar-AE" sz="2800" b="1" dirty="0">
                <a:solidFill>
                  <a:schemeClr val="accent2"/>
                </a:solidFill>
              </a:rPr>
              <a:t>النتائج على جميع مفردات المجتمع.</a:t>
            </a:r>
            <a:endParaRPr lang="ar-SA" sz="2800" b="1" dirty="0">
              <a:solidFill>
                <a:schemeClr val="accent2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SA" b="1" dirty="0"/>
              <a:t> </a:t>
            </a:r>
            <a:r>
              <a:rPr lang="ar-SA" b="1" dirty="0" smtClean="0"/>
              <a:t>            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</p:txBody>
      </p:sp>
      <p:sp>
        <p:nvSpPr>
          <p:cNvPr id="10" name="شكل بيضاوي 9"/>
          <p:cNvSpPr/>
          <p:nvPr/>
        </p:nvSpPr>
        <p:spPr bwMode="auto">
          <a:xfrm>
            <a:off x="6516216" y="5949280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2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3" grpId="0" animBg="1"/>
      <p:bldP spid="3" grpId="1" animBg="1"/>
      <p:bldP spid="6" grpId="0" build="p" animBg="1"/>
      <p:bldP spid="7" grpId="0" animBg="1"/>
      <p:bldP spid="7" grpId="1" animBg="1"/>
      <p:bldP spid="8" grpId="0" build="p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-34486" y="81569"/>
            <a:ext cx="9144000" cy="18774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69913" lvl="0" indent="-569913" algn="r" rtl="1">
              <a:buNone/>
            </a:pPr>
            <a:r>
              <a:rPr lang="en-US" sz="2800" dirty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(12) </a:t>
            </a:r>
            <a:r>
              <a:rPr lang="ar-SA" sz="2800" b="1" dirty="0">
                <a:solidFill>
                  <a:schemeClr val="accent2"/>
                </a:solidFill>
              </a:rPr>
              <a:t>أسلوب المعاينة هو ان </a:t>
            </a:r>
            <a:r>
              <a:rPr lang="ar-AE" sz="2800" b="1" dirty="0">
                <a:solidFill>
                  <a:schemeClr val="accent2"/>
                </a:solidFill>
              </a:rPr>
              <a:t>يتم جمع البيانات من جزء فقط من أفراد المجتمع ، ثم تعمم</a:t>
            </a:r>
            <a:r>
              <a:rPr lang="ar-SA" sz="2800" b="1" dirty="0">
                <a:solidFill>
                  <a:schemeClr val="accent2"/>
                </a:solidFill>
              </a:rPr>
              <a:t> </a:t>
            </a:r>
            <a:r>
              <a:rPr lang="ar-AE" sz="2800" b="1" dirty="0">
                <a:solidFill>
                  <a:schemeClr val="accent2"/>
                </a:solidFill>
              </a:rPr>
              <a:t>النتائج على جميع مفردات المجتمع.</a:t>
            </a:r>
            <a:endParaRPr lang="ar-SA" sz="2800" b="1" dirty="0">
              <a:solidFill>
                <a:schemeClr val="accent2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صح</a:t>
            </a:r>
          </a:p>
        </p:txBody>
      </p:sp>
      <p:sp>
        <p:nvSpPr>
          <p:cNvPr id="3" name="شكل بيضاوي 2"/>
          <p:cNvSpPr/>
          <p:nvPr/>
        </p:nvSpPr>
        <p:spPr bwMode="auto">
          <a:xfrm>
            <a:off x="2816770" y="1288712"/>
            <a:ext cx="504056" cy="55446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988840"/>
            <a:ext cx="9144000" cy="23083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569913" lvl="0" indent="-404813" algn="r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accent2"/>
                </a:solidFill>
              </a:rPr>
              <a:t>(13) البيانات المتصلة هي البيانات الكمية التي يمكن ان تأخذ أي قيمة خلال أي فترة </a:t>
            </a:r>
            <a:endParaRPr lang="ar-SA" dirty="0" smtClean="0"/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  </a:t>
            </a:r>
            <a:r>
              <a:rPr lang="ar-EG" b="1" dirty="0" smtClean="0"/>
              <a:t>(</a:t>
            </a:r>
            <a:r>
              <a:rPr lang="en-US" b="1" dirty="0" smtClean="0"/>
              <a:t>(</a:t>
            </a:r>
            <a:r>
              <a:rPr lang="en-US" b="1" dirty="0"/>
              <a:t>A </a:t>
            </a:r>
            <a:r>
              <a:rPr lang="ar-SA" b="1" dirty="0" smtClean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</p:txBody>
      </p:sp>
      <p:sp>
        <p:nvSpPr>
          <p:cNvPr id="7" name="شكل بيضاوي 6"/>
          <p:cNvSpPr/>
          <p:nvPr/>
        </p:nvSpPr>
        <p:spPr bwMode="auto">
          <a:xfrm>
            <a:off x="2786790" y="3688344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6512" y="4293096"/>
            <a:ext cx="9144000" cy="2308324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marL="569913" indent="-569913" algn="r" rtl="1">
              <a:lnSpc>
                <a:spcPct val="150000"/>
              </a:lnSpc>
            </a:pPr>
            <a:r>
              <a:rPr lang="en-US" sz="2800" dirty="0" smtClean="0"/>
              <a:t> </a:t>
            </a:r>
            <a:r>
              <a:rPr lang="ar-SA" sz="2800" b="1" dirty="0" smtClean="0">
                <a:solidFill>
                  <a:schemeClr val="accent2"/>
                </a:solidFill>
              </a:rPr>
              <a:t>(14) ا</a:t>
            </a:r>
            <a:r>
              <a:rPr lang="ar-AE" sz="2800" b="1" dirty="0" smtClean="0">
                <a:solidFill>
                  <a:schemeClr val="accent2"/>
                </a:solidFill>
              </a:rPr>
              <a:t>لمعاينة </a:t>
            </a:r>
            <a:r>
              <a:rPr lang="ar-AE" sz="2800" b="1" dirty="0">
                <a:solidFill>
                  <a:schemeClr val="accent2"/>
                </a:solidFill>
              </a:rPr>
              <a:t>بالإرجاع</a:t>
            </a:r>
            <a:r>
              <a:rPr lang="en-US" sz="2800" b="1" dirty="0">
                <a:solidFill>
                  <a:schemeClr val="accent2"/>
                </a:solidFill>
              </a:rPr>
              <a:t>  </a:t>
            </a:r>
            <a:r>
              <a:rPr lang="ar-SA" sz="2800" b="1" dirty="0">
                <a:solidFill>
                  <a:schemeClr val="accent2"/>
                </a:solidFill>
              </a:rPr>
              <a:t>تعني ارجاع العنصر المسحوب الى المجتمع قبل اجراء عملية السحب مرة أخرى.</a:t>
            </a:r>
          </a:p>
          <a:p>
            <a:pPr algn="r" rtl="1">
              <a:lnSpc>
                <a:spcPct val="250000"/>
              </a:lnSpc>
            </a:pPr>
            <a:r>
              <a:rPr lang="ar-SA" b="1" dirty="0" smtClean="0"/>
              <a:t>                           </a:t>
            </a:r>
            <a:r>
              <a:rPr lang="ar-EG" b="1" dirty="0" smtClean="0"/>
              <a:t>(</a:t>
            </a:r>
            <a:r>
              <a:rPr lang="en-US" b="1" dirty="0"/>
              <a:t>(A </a:t>
            </a:r>
            <a:r>
              <a:rPr lang="ar-SA" b="1" dirty="0"/>
              <a:t> خطأ                                  </a:t>
            </a:r>
            <a:r>
              <a:rPr lang="ar-EG" b="1" dirty="0"/>
              <a:t>(</a:t>
            </a:r>
            <a:r>
              <a:rPr lang="en-US" b="1" dirty="0"/>
              <a:t>(B </a:t>
            </a:r>
            <a:r>
              <a:rPr lang="ar-SA" b="1" dirty="0"/>
              <a:t> </a:t>
            </a:r>
            <a:r>
              <a:rPr lang="ar-SA" b="1" dirty="0" smtClean="0"/>
              <a:t>صح</a:t>
            </a:r>
          </a:p>
        </p:txBody>
      </p:sp>
      <p:sp>
        <p:nvSpPr>
          <p:cNvPr id="10" name="شكل بيضاوي 9"/>
          <p:cNvSpPr/>
          <p:nvPr/>
        </p:nvSpPr>
        <p:spPr bwMode="auto">
          <a:xfrm>
            <a:off x="2978858" y="5917098"/>
            <a:ext cx="504056" cy="504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71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  <p:bldP spid="3" grpId="0" animBg="1"/>
      <p:bldP spid="3" grpId="1" animBg="1"/>
      <p:bldP spid="6" grpId="0" build="p" animBg="1"/>
      <p:bldP spid="7" grpId="0" animBg="1"/>
      <p:bldP spid="7" grpId="1" animBg="1"/>
      <p:bldP spid="8" grpId="0" build="p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C32F484F93D4F9B8E501223455319" ma:contentTypeVersion="0" ma:contentTypeDescription="Create a new document." ma:contentTypeScope="" ma:versionID="3ec5575861c1510ba7f793f5e278f893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D051C8C-FF12-44E7-A5AB-6818D3364E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69EF4E-02EC-4A43-86F3-A1F8722ED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1555</Words>
  <Application>Microsoft Office PowerPoint</Application>
  <PresentationFormat>On-screen Show (4:3)</PresentationFormat>
  <Paragraphs>261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Hussein</dc:creator>
  <cp:lastModifiedBy>Rahmtalla ayousif Adam Yagoub</cp:lastModifiedBy>
  <cp:revision>202</cp:revision>
  <dcterms:modified xsi:type="dcterms:W3CDTF">2017-03-16T07:13:43Z</dcterms:modified>
</cp:coreProperties>
</file>