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5" r:id="rId2"/>
    <p:sldId id="276" r:id="rId3"/>
    <p:sldId id="277" r:id="rId4"/>
    <p:sldId id="278" r:id="rId5"/>
    <p:sldId id="279" r:id="rId6"/>
    <p:sldId id="281" r:id="rId7"/>
    <p:sldId id="292" r:id="rId8"/>
    <p:sldId id="293" r:id="rId9"/>
    <p:sldId id="294" r:id="rId10"/>
    <p:sldId id="295" r:id="rId11"/>
    <p:sldId id="296" r:id="rId12"/>
    <p:sldId id="297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7" r:id="rId30"/>
    <p:sldId id="318" r:id="rId31"/>
    <p:sldId id="319" r:id="rId32"/>
    <p:sldId id="320" r:id="rId33"/>
    <p:sldId id="321" r:id="rId34"/>
    <p:sldId id="323" r:id="rId35"/>
    <p:sldId id="324" r:id="rId36"/>
    <p:sldId id="325" r:id="rId37"/>
    <p:sldId id="326" r:id="rId38"/>
    <p:sldId id="327" r:id="rId39"/>
    <p:sldId id="329" r:id="rId40"/>
    <p:sldId id="330" r:id="rId4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66" autoAdjust="0"/>
    <p:restoredTop sz="94671" autoAdjust="0"/>
  </p:normalViewPr>
  <p:slideViewPr>
    <p:cSldViewPr>
      <p:cViewPr>
        <p:scale>
          <a:sx n="68" d="100"/>
          <a:sy n="68" d="100"/>
        </p:scale>
        <p:origin x="-143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15 ربيع الثاني، 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59024" y="-34636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1- يتحقق باستخدام الخريطة الذهنية  ما يلي: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-738654" y="2361763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اختصار</a:t>
            </a:r>
          </a:p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سهولة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تركيز 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د- جميع </a:t>
            </a:r>
            <a:r>
              <a:rPr lang="ar-SA" sz="4400" b="1" dirty="0" err="1">
                <a:solidFill>
                  <a:schemeClr val="tx1"/>
                </a:solidFill>
              </a:rPr>
              <a:t>ماسبق</a:t>
            </a:r>
            <a:endParaRPr lang="ar-SA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757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10-	خاصية تفرد الدماغ البشري تفيد في نواح مختلفة منها: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أ‌-أن كل شخص يحمل أفكارا وروابط تختلف عما يحمله غيره.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ب‌-أن تنوع الأفكار ظاهرة صحية.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ج- التعامل مع الناس كمجموعات لا كأفراد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85109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11-	من القواعد الهامة في التعلم والاستذكار:</a:t>
            </a:r>
          </a:p>
          <a:p>
            <a:endParaRPr lang="ar-SA" sz="3600" b="1" dirty="0">
              <a:latin typeface="+mj-lt"/>
              <a:ea typeface="+mj-ea"/>
              <a:cs typeface="+mj-cs"/>
            </a:endParaRPr>
          </a:p>
          <a:p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أ-ثق بقدراتك       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ب- قم بتنظيم نفسك وعملك. 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ج- تحل بالإصرار والمثابرة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214794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12-	من القواعد الهامة في التعلم والاستذكار: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أ‌-كن سريعاً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ب- كن مرشحا للمعلومات      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ج- لا تخش أخطاءك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د- جميع ما سبق.</a:t>
            </a:r>
          </a:p>
        </p:txBody>
      </p:sp>
    </p:spTree>
    <p:extLst>
      <p:ext uri="{BB962C8B-B14F-4D97-AF65-F5344CB8AC3E}">
        <p14:creationId xmlns:p14="http://schemas.microsoft.com/office/powerpoint/2010/main" val="4238221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13-	الفص الأيمن من العقل يختص بـ: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‌أ-الاعداد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‌ب-الحسابات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‌ج-المنطق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‌د-المشاعر</a:t>
            </a:r>
          </a:p>
        </p:txBody>
      </p:sp>
    </p:spTree>
    <p:extLst>
      <p:ext uri="{BB962C8B-B14F-4D97-AF65-F5344CB8AC3E}">
        <p14:creationId xmlns:p14="http://schemas.microsoft.com/office/powerpoint/2010/main" val="10552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14-	عند استخدامك للخرائط الذهنية فإنك تحقق: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أ‌-اختصار  كل المعلومات في ورقه واحده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ب‌-عند الممارسة ستجدها سهله جداً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ج- تدوم وتستمر معلومتها أطول من الطرق التقليدية.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د- جميع ما سبق صحيح</a:t>
            </a:r>
          </a:p>
        </p:txBody>
      </p:sp>
    </p:spTree>
    <p:extLst>
      <p:ext uri="{BB962C8B-B14F-4D97-AF65-F5344CB8AC3E}">
        <p14:creationId xmlns:p14="http://schemas.microsoft.com/office/powerpoint/2010/main" val="165765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15-	من أهم أنواع خرائط المفاهيم: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أ- خرائط المفاهيم الهرمية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ب- خرائط المفاهيم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النجميه</a:t>
            </a:r>
            <a:r>
              <a:rPr lang="ar-SA" sz="3600" b="1" dirty="0">
                <a:latin typeface="+mj-lt"/>
                <a:ea typeface="+mj-ea"/>
                <a:cs typeface="+mj-c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ج-خرائط المفاهيم المتسلسلة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د‌-جميع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ماسبق</a:t>
            </a:r>
            <a:r>
              <a:rPr lang="ar-SA" sz="3600" b="1" dirty="0">
                <a:latin typeface="+mj-lt"/>
                <a:ea typeface="+mj-ea"/>
                <a:cs typeface="+mj-cs"/>
              </a:rPr>
              <a:t> صحيح</a:t>
            </a:r>
          </a:p>
        </p:txBody>
      </p:sp>
    </p:spTree>
    <p:extLst>
      <p:ext uri="{BB962C8B-B14F-4D97-AF65-F5344CB8AC3E}">
        <p14:creationId xmlns:p14="http://schemas.microsoft.com/office/powerpoint/2010/main" val="1961717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16-	من أحد شروط  بناء الخريطة الذهنية: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أ‌-الجمع بين الخطوط والرسوم والرموز والألوان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ب‌-عدم استخدام الألوان والصور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ج- عدم ترك فراغات بين الخطوط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د‌-استخدام ورقة مسطرة</a:t>
            </a:r>
          </a:p>
        </p:txBody>
      </p:sp>
    </p:spTree>
    <p:extLst>
      <p:ext uri="{BB962C8B-B14F-4D97-AF65-F5344CB8AC3E}">
        <p14:creationId xmlns:p14="http://schemas.microsoft.com/office/powerpoint/2010/main" val="211576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17-	تعرف الخريطة الذهنية على إنها: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‌أ-وسيله يستخدمها الدماغ لتنظيم الأفكار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‌ب-وسيلة يستخدمها الدماغ بشكل يسمح بتدفق الأفكار 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‌ج-انتشار الأفكار من المركز الى كل الاتجاهات</a:t>
            </a: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+mj-lt"/>
                <a:ea typeface="+mj-ea"/>
                <a:cs typeface="+mj-cs"/>
              </a:rPr>
              <a:t>‌د-جميع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ماذكر</a:t>
            </a:r>
            <a:r>
              <a:rPr lang="ar-SA" sz="3600" b="1" dirty="0">
                <a:latin typeface="+mj-lt"/>
                <a:ea typeface="+mj-ea"/>
                <a:cs typeface="+mj-cs"/>
              </a:rPr>
              <a:t> صحيح</a:t>
            </a:r>
          </a:p>
        </p:txBody>
      </p:sp>
    </p:spTree>
    <p:extLst>
      <p:ext uri="{BB962C8B-B14F-4D97-AF65-F5344CB8AC3E}">
        <p14:creationId xmlns:p14="http://schemas.microsoft.com/office/powerpoint/2010/main" val="43118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18- النصف الأيمن من المخ يتحكم في النصف الأيسر من الجسم والعكس صحيح.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71483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19- الخرائط الذهنية هي أداة تنظيمية للمعرفة.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24827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2- من شروط بناء الخريطة الذهنية: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3600" b="1" dirty="0">
                <a:solidFill>
                  <a:schemeClr val="tx1"/>
                </a:solidFill>
              </a:rPr>
              <a:t>التسلسل في طرح الأفكار وترابطها وتوزيعها</a:t>
            </a:r>
          </a:p>
          <a:p>
            <a:pPr algn="r"/>
            <a:r>
              <a:rPr lang="ar-SA" sz="3600" b="1" dirty="0">
                <a:solidFill>
                  <a:schemeClr val="tx1"/>
                </a:solidFill>
              </a:rPr>
              <a:t>ب – لابد من استخدام لون واحد أو عدة ألوان</a:t>
            </a:r>
          </a:p>
          <a:p>
            <a:pPr algn="r"/>
            <a:r>
              <a:rPr lang="ar-SA" sz="3600" b="1" dirty="0">
                <a:solidFill>
                  <a:schemeClr val="tx1"/>
                </a:solidFill>
              </a:rPr>
              <a:t>جـ - تكون الخطوط منحنية وليست مائلة متعرجة</a:t>
            </a:r>
          </a:p>
          <a:p>
            <a:pPr algn="r"/>
            <a:r>
              <a:rPr lang="ar-SA" sz="3600" b="1" dirty="0">
                <a:solidFill>
                  <a:schemeClr val="tx1"/>
                </a:solidFill>
              </a:rPr>
              <a:t>د – جميع </a:t>
            </a:r>
            <a:r>
              <a:rPr lang="ar-SA" sz="3600" b="1" dirty="0" err="1">
                <a:solidFill>
                  <a:schemeClr val="tx1"/>
                </a:solidFill>
              </a:rPr>
              <a:t>ماسبق</a:t>
            </a:r>
            <a:endParaRPr lang="ar-SA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2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20- الخرائط الذهنية وسيلة يستخدمها الدماغ لتنظيم الأفكار وصياغتها بشكل يسمح بتدفق الأفكار.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42407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21- ليس لكل دماغ خريطته الذهنية.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278428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22- يتكون المخ من خلايا عصبية صغيرة تسمى ( </a:t>
            </a:r>
            <a:r>
              <a:rPr lang="ar-SA" b="1" dirty="0" err="1"/>
              <a:t>نيورون</a:t>
            </a:r>
            <a:r>
              <a:rPr lang="ar-SA" b="1" dirty="0"/>
              <a:t>).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5540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23- تتوقف درجة ذكاء الإنسان على عدد نقاط التشابك العصبي.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401877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24- من فوائد استخدام الخريطة الذهنية الاختصار حيث تكون المعلومات ستكون في ورقة واحدة بدلا من وجودها في أوراق كثيرة.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369213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25- كلمات الربط في خريطة المفاهيم هي عبارة عن جمل أو كلمات أو حروف تستخدم للربط بين مفهومين أو أكثر.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373683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26- الوصلات في خريطة المفاهيم هي عبارة عن خطوط عرضية تصل بين مفهومين أو أكثر في التسلسل النجمي.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649822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27- الأمثلة في خريطة المفاهيم تحاط بشكل بيضاوي أو دائري.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57085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28- في خريطة المفاهيم الهرمية يكون المفهوم العام في البداية يليه المفاهيم الأقل عمومية ثم الأمثلة في النهاية.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61343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29- في خرائط المفاهيم النجمية يوضع المفهوم العام في منتصف الخارطة ثم يليه المفاهيم الأقل عمومية ثم الأقل.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671941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3- من القواعد المتبعة في رسم الخريطة الذهنية أن تكون الموضوعات الأساسية للمادة تشع من مركز الصورة في شكل أشعة أو أفرع.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62301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30- تستخدم خرائط المفاهيم المتسلسلة عندما نتكلم عن الأشياء التي بها عمليات متسلسلة 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70294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31- لتوضيح دورة حياة كائن يمكن استخدام خرائط المفاهيم الدائرية.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62484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32- التخطيط هو نوع من العضلات الذهنية: تتحسن كلما زادت مرات استخدامك لها.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96913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33- أي نظام غير منضبط </a:t>
            </a:r>
            <a:r>
              <a:rPr lang="ar-SA" b="1" dirty="0" err="1"/>
              <a:t>يتطلبه</a:t>
            </a:r>
            <a:r>
              <a:rPr lang="ar-SA" b="1" dirty="0"/>
              <a:t> الأمر للحفاظ على وجودك على المسار السليم هو حرية لك، وليس قيدا.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423312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34- النصف الأيمن من العقل مسئول عن الألوان والخيال والرسم والأصوات والمنطق والحساب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55671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35- الخرائط الذهنية هي أداة تساعد على التفكير والتعلّم والتذكر.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34658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36- عند رسم الخريطة الذهنية يجب أن تكون الخطوط متعرجة وكلها ذات لون واحد.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153664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37- في خرائط المفاهيم الهرمية  يوضع المفهوم الخاص في قمة الهرم  ثم المفاهيم العامة في الأسفل.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965234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38- يجب تمييز الأمثلة في خرائط المفاهيم بوضعها داخل إطار.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09551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39- دورة حياة الكائن الحي هي مثال لخريطة مفهوم نجمية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380396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4- المكونات الأساسية لخرائط المفاهيم تتضمن: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12976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المفهوم العلمي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ب – كلمات الربط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الوصلات العرضية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 – جميع </a:t>
            </a:r>
            <a:r>
              <a:rPr lang="ar-SA" sz="4400" b="1" dirty="0" err="1">
                <a:solidFill>
                  <a:schemeClr val="tx1"/>
                </a:solidFill>
              </a:rPr>
              <a:t>ماسبق</a:t>
            </a:r>
            <a:r>
              <a:rPr lang="ar-SA" sz="44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137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b="1" dirty="0"/>
              <a:t>40- في خريطة المفاهيم الهرمية يكون المفهوم العام في البداية يليه الأمثلة ثم المفاهيم الأقل عمومية في النهاية.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573016"/>
            <a:ext cx="8496944" cy="230425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800" b="1" dirty="0">
                <a:solidFill>
                  <a:schemeClr val="tx1"/>
                </a:solidFill>
              </a:rPr>
              <a:t>صح</a:t>
            </a:r>
          </a:p>
          <a:p>
            <a:pPr algn="r"/>
            <a:r>
              <a:rPr lang="ar-SA" sz="4800" b="1" dirty="0">
                <a:solidFill>
                  <a:schemeClr val="tx1"/>
                </a:solidFill>
              </a:rPr>
              <a:t>ب – خطأ</a:t>
            </a:r>
          </a:p>
        </p:txBody>
      </p:sp>
    </p:spTree>
    <p:extLst>
      <p:ext uri="{BB962C8B-B14F-4D97-AF65-F5344CB8AC3E}">
        <p14:creationId xmlns:p14="http://schemas.microsoft.com/office/powerpoint/2010/main" val="271472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rmAutofit/>
          </a:bodyPr>
          <a:lstStyle/>
          <a:p>
            <a:r>
              <a:rPr lang="ar-SA" sz="5400" b="1" dirty="0"/>
              <a:t>5- لشرح دورة حياة كائن يفضل استخدام خارطة مفاهيم من نوع: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51520" y="3284984"/>
            <a:ext cx="8496944" cy="3384376"/>
          </a:xfrm>
        </p:spPr>
        <p:txBody>
          <a:bodyPr>
            <a:noAutofit/>
          </a:bodyPr>
          <a:lstStyle/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النجمية</a:t>
            </a:r>
          </a:p>
          <a:p>
            <a:pPr marL="514350" indent="-514350" algn="r"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المتسلسلة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الدائرية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 - الهرمية</a:t>
            </a:r>
          </a:p>
        </p:txBody>
      </p:sp>
    </p:spTree>
    <p:extLst>
      <p:ext uri="{BB962C8B-B14F-4D97-AF65-F5344CB8AC3E}">
        <p14:creationId xmlns:p14="http://schemas.microsoft.com/office/powerpoint/2010/main" val="227583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476672"/>
            <a:ext cx="8784976" cy="2088232"/>
          </a:xfrm>
        </p:spPr>
        <p:txBody>
          <a:bodyPr>
            <a:noAutofit/>
          </a:bodyPr>
          <a:lstStyle/>
          <a:p>
            <a:r>
              <a:rPr lang="ar-SA" sz="4800" b="1" dirty="0"/>
              <a:t>6- لشرح دورة المياه في الطبيعة يفضل استخدام خارطة ذهنية من نوع:</a:t>
            </a:r>
          </a:p>
        </p:txBody>
      </p:sp>
      <p:sp>
        <p:nvSpPr>
          <p:cNvPr id="5" name="عنوان فرعي 2"/>
          <p:cNvSpPr txBox="1">
            <a:spLocks/>
          </p:cNvSpPr>
          <p:nvPr/>
        </p:nvSpPr>
        <p:spPr>
          <a:xfrm>
            <a:off x="2483768" y="3284984"/>
            <a:ext cx="6043474" cy="338437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r">
              <a:buFont typeface="Arial" pitchFamily="34" charset="0"/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النجمية</a:t>
            </a:r>
          </a:p>
          <a:p>
            <a:pPr marL="514350" indent="-514350" algn="r">
              <a:buFont typeface="Arial" pitchFamily="34" charset="0"/>
              <a:buAutoNum type="arabic1Minus"/>
            </a:pPr>
            <a:r>
              <a:rPr lang="ar-SA" sz="4400" b="1" dirty="0">
                <a:solidFill>
                  <a:schemeClr val="tx1"/>
                </a:solidFill>
              </a:rPr>
              <a:t>المتسلسلة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جـ - الدائرية</a:t>
            </a:r>
          </a:p>
          <a:p>
            <a:pPr algn="r"/>
            <a:r>
              <a:rPr lang="ar-SA" sz="4400" b="1" dirty="0">
                <a:solidFill>
                  <a:schemeClr val="tx1"/>
                </a:solidFill>
              </a:rPr>
              <a:t>د - الهرمية</a:t>
            </a:r>
          </a:p>
        </p:txBody>
      </p:sp>
    </p:spTree>
    <p:extLst>
      <p:ext uri="{BB962C8B-B14F-4D97-AF65-F5344CB8AC3E}">
        <p14:creationId xmlns:p14="http://schemas.microsoft.com/office/powerpoint/2010/main" val="162057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7-	إذا وضعنا المفهوم العام في الوسط ثم يليه المفاهيم الأقل عمومية فان خريطة المفاهيم في هذه الحالة تسمى:</a:t>
            </a:r>
          </a:p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 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أ‌-خرائط المفاهيم الهرمية.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ب‌-خرائط المفاهيم النجمية.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ج‌-خرائط المفاهيم المتسلسلة.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د‌-خرائط المفاهيم الحلقية ( الدائرية).</a:t>
            </a:r>
          </a:p>
        </p:txBody>
      </p:sp>
    </p:spTree>
    <p:extLst>
      <p:ext uri="{BB962C8B-B14F-4D97-AF65-F5344CB8AC3E}">
        <p14:creationId xmlns:p14="http://schemas.microsoft.com/office/powerpoint/2010/main" val="119700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683568" y="476672"/>
            <a:ext cx="799288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8-يصنف المفهوم  حسب درجة </a:t>
            </a:r>
            <a:r>
              <a:rPr lang="ar-SA" sz="3600" b="1" dirty="0" err="1">
                <a:latin typeface="+mj-lt"/>
                <a:ea typeface="+mj-ea"/>
                <a:cs typeface="+mj-cs"/>
              </a:rPr>
              <a:t>عموميته</a:t>
            </a:r>
            <a:r>
              <a:rPr lang="ar-SA" sz="3600" b="1" dirty="0">
                <a:latin typeface="+mj-lt"/>
                <a:ea typeface="+mj-ea"/>
                <a:cs typeface="+mj-cs"/>
              </a:rPr>
              <a:t> حسب الترتيب الآتي: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200" b="1" dirty="0">
                <a:latin typeface="+mj-lt"/>
                <a:ea typeface="+mj-ea"/>
                <a:cs typeface="+mj-cs"/>
              </a:rPr>
              <a:t>أ‌-المفهوم الرئيس – المفاهيم الفرعية – المفاهيم العامة.</a:t>
            </a:r>
          </a:p>
          <a:p>
            <a:endParaRPr lang="ar-SA" sz="3200" b="1" dirty="0">
              <a:latin typeface="+mj-lt"/>
              <a:ea typeface="+mj-ea"/>
              <a:cs typeface="+mj-cs"/>
            </a:endParaRPr>
          </a:p>
          <a:p>
            <a:r>
              <a:rPr lang="ar-SA" sz="3200" b="1" dirty="0">
                <a:latin typeface="+mj-lt"/>
                <a:ea typeface="+mj-ea"/>
                <a:cs typeface="+mj-cs"/>
              </a:rPr>
              <a:t>ب‌-المفاهيم العامة – المفهوم الرئيس – المفاهيم الفرعية.</a:t>
            </a:r>
          </a:p>
          <a:p>
            <a:endParaRPr lang="ar-SA" sz="3200" b="1" dirty="0">
              <a:latin typeface="+mj-lt"/>
              <a:ea typeface="+mj-ea"/>
              <a:cs typeface="+mj-cs"/>
            </a:endParaRPr>
          </a:p>
          <a:p>
            <a:r>
              <a:rPr lang="ar-SA" sz="3200" b="1" dirty="0">
                <a:latin typeface="+mj-lt"/>
                <a:ea typeface="+mj-ea"/>
                <a:cs typeface="+mj-cs"/>
              </a:rPr>
              <a:t>ج- المفهوم الرئيس – المفاهيم العامة – المفاهيم الفرعية.</a:t>
            </a:r>
          </a:p>
          <a:p>
            <a:endParaRPr lang="ar-SA" sz="3200" b="1" dirty="0">
              <a:latin typeface="+mj-lt"/>
              <a:ea typeface="+mj-ea"/>
              <a:cs typeface="+mj-cs"/>
            </a:endParaRPr>
          </a:p>
          <a:p>
            <a:r>
              <a:rPr lang="ar-SA" sz="3200" b="1" dirty="0">
                <a:latin typeface="+mj-lt"/>
                <a:ea typeface="+mj-ea"/>
                <a:cs typeface="+mj-cs"/>
              </a:rPr>
              <a:t>د‌-المفاهيم الفرعية – المفهوم الرئيس – المفاهيم العامة.</a:t>
            </a:r>
          </a:p>
        </p:txBody>
      </p:sp>
    </p:spTree>
    <p:extLst>
      <p:ext uri="{BB962C8B-B14F-4D97-AF65-F5344CB8AC3E}">
        <p14:creationId xmlns:p14="http://schemas.microsoft.com/office/powerpoint/2010/main" val="758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39552" y="1340768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+mj-lt"/>
                <a:ea typeface="+mj-ea"/>
                <a:cs typeface="+mj-cs"/>
              </a:rPr>
              <a:t>9-الفص الأيسر من العقل يختص بـ:</a:t>
            </a: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pPr algn="ctr"/>
            <a:endParaRPr lang="ar-SA" sz="3600" b="1" dirty="0">
              <a:latin typeface="+mj-lt"/>
              <a:ea typeface="+mj-ea"/>
              <a:cs typeface="+mj-cs"/>
            </a:endParaRP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أ‌-الألوان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ب‌-الحب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ج‌-الأصوات</a:t>
            </a:r>
          </a:p>
          <a:p>
            <a:r>
              <a:rPr lang="ar-SA" sz="3600" b="1" dirty="0">
                <a:latin typeface="+mj-lt"/>
                <a:ea typeface="+mj-ea"/>
                <a:cs typeface="+mj-cs"/>
              </a:rPr>
              <a:t>د‌-الأرقام</a:t>
            </a:r>
          </a:p>
        </p:txBody>
      </p:sp>
    </p:spTree>
    <p:extLst>
      <p:ext uri="{BB962C8B-B14F-4D97-AF65-F5344CB8AC3E}">
        <p14:creationId xmlns:p14="http://schemas.microsoft.com/office/powerpoint/2010/main" val="313791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7114</TotalTime>
  <Words>630</Words>
  <Application>Microsoft Office PowerPoint</Application>
  <PresentationFormat>عرض على الشاشة (4:3)‏</PresentationFormat>
  <Paragraphs>172</Paragraphs>
  <Slides>40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40</vt:i4>
      </vt:variant>
    </vt:vector>
  </HeadingPairs>
  <TitlesOfParts>
    <vt:vector size="41" baseType="lpstr">
      <vt:lpstr>سمة Office</vt:lpstr>
      <vt:lpstr>1- يتحقق باستخدام الخريطة الذهنية  ما يلي:</vt:lpstr>
      <vt:lpstr>2- من شروط بناء الخريطة الذهنية:</vt:lpstr>
      <vt:lpstr>3- من القواعد المتبعة في رسم الخريطة الذهنية أن تكون الموضوعات الأساسية للمادة تشع من مركز الصورة في شكل أشعة أو أفرع.</vt:lpstr>
      <vt:lpstr>4- المكونات الأساسية لخرائط المفاهيم تتضمن:</vt:lpstr>
      <vt:lpstr>5- لشرح دورة حياة كائن يفضل استخدام خارطة مفاهيم من نوع:</vt:lpstr>
      <vt:lpstr>6- لشرح دورة المياه في الطبيعة يفضل استخدام خارطة ذهنية من نوع: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18- النصف الأيمن من المخ يتحكم في النصف الأيسر من الجسم والعكس صحيح.</vt:lpstr>
      <vt:lpstr>19- الخرائط الذهنية هي أداة تنظيمية للمعرفة.</vt:lpstr>
      <vt:lpstr>20- الخرائط الذهنية وسيلة يستخدمها الدماغ لتنظيم الأفكار وصياغتها بشكل يسمح بتدفق الأفكار.</vt:lpstr>
      <vt:lpstr>21- ليس لكل دماغ خريطته الذهنية.</vt:lpstr>
      <vt:lpstr>22- يتكون المخ من خلايا عصبية صغيرة تسمى ( نيورون).</vt:lpstr>
      <vt:lpstr>23- تتوقف درجة ذكاء الإنسان على عدد نقاط التشابك العصبي.</vt:lpstr>
      <vt:lpstr>24- من فوائد استخدام الخريطة الذهنية الاختصار حيث تكون المعلومات ستكون في ورقة واحدة بدلا من وجودها في أوراق كثيرة.</vt:lpstr>
      <vt:lpstr>25- كلمات الربط في خريطة المفاهيم هي عبارة عن جمل أو كلمات أو حروف تستخدم للربط بين مفهومين أو أكثر.</vt:lpstr>
      <vt:lpstr>26- الوصلات في خريطة المفاهيم هي عبارة عن خطوط عرضية تصل بين مفهومين أو أكثر في التسلسل النجمي.</vt:lpstr>
      <vt:lpstr>27- الأمثلة في خريطة المفاهيم تحاط بشكل بيضاوي أو دائري.</vt:lpstr>
      <vt:lpstr>28- في خريطة المفاهيم الهرمية يكون المفهوم العام في البداية يليه المفاهيم الأقل عمومية ثم الأمثلة في النهاية.</vt:lpstr>
      <vt:lpstr>29- في خرائط المفاهيم النجمية يوضع المفهوم العام في منتصف الخارطة ثم يليه المفاهيم الأقل عمومية ثم الأقل.</vt:lpstr>
      <vt:lpstr>30- تستخدم خرائط المفاهيم المتسلسلة عندما نتكلم عن الأشياء التي بها عمليات متسلسلة .</vt:lpstr>
      <vt:lpstr>31- لتوضيح دورة حياة كائن يمكن استخدام خرائط المفاهيم الدائرية.</vt:lpstr>
      <vt:lpstr>32- التخطيط هو نوع من العضلات الذهنية: تتحسن كلما زادت مرات استخدامك لها.</vt:lpstr>
      <vt:lpstr>33- أي نظام غير منضبط يتطلبه الأمر للحفاظ على وجودك على المسار السليم هو حرية لك، وليس قيدا.</vt:lpstr>
      <vt:lpstr>34- النصف الأيمن من العقل مسئول عن الألوان والخيال والرسم والأصوات والمنطق والحساب</vt:lpstr>
      <vt:lpstr>35- الخرائط الذهنية هي أداة تساعد على التفكير والتعلّم والتذكر.</vt:lpstr>
      <vt:lpstr>36- عند رسم الخريطة الذهنية يجب أن تكون الخطوط متعرجة وكلها ذات لون واحد.</vt:lpstr>
      <vt:lpstr>37- في خرائط المفاهيم الهرمية  يوضع المفهوم الخاص في قمة الهرم  ثم المفاهيم العامة في الأسفل.</vt:lpstr>
      <vt:lpstr>38- يجب تمييز الأمثلة في خرائط المفاهيم بوضعها داخل إطار.</vt:lpstr>
      <vt:lpstr>39- دورة حياة الكائن الحي هي مثال لخريطة مفهوم نجمية</vt:lpstr>
      <vt:lpstr>40- في خريطة المفاهيم الهرمية يكون المفهوم العام في البداية يليه الأمثلة ثم المفاهيم الأقل عمومية في النهاية.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 توزيع التدريب أثناء التعلم على فترات يتخللها أوقات للراحة يعرف بـــ :</dc:title>
  <dc:creator>Ghassan</dc:creator>
  <cp:lastModifiedBy>Owner</cp:lastModifiedBy>
  <cp:revision>94</cp:revision>
  <dcterms:created xsi:type="dcterms:W3CDTF">2017-09-24T19:48:45Z</dcterms:created>
  <dcterms:modified xsi:type="dcterms:W3CDTF">2018-01-02T16:11:45Z</dcterms:modified>
</cp:coreProperties>
</file>