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315" r:id="rId3"/>
    <p:sldId id="316" r:id="rId4"/>
    <p:sldId id="329" r:id="rId5"/>
    <p:sldId id="332" r:id="rId6"/>
    <p:sldId id="328" r:id="rId7"/>
    <p:sldId id="331" r:id="rId8"/>
    <p:sldId id="334" r:id="rId9"/>
    <p:sldId id="336" r:id="rId10"/>
    <p:sldId id="333" r:id="rId11"/>
    <p:sldId id="337" r:id="rId12"/>
    <p:sldId id="335" r:id="rId13"/>
    <p:sldId id="317" r:id="rId14"/>
    <p:sldId id="338" r:id="rId15"/>
    <p:sldId id="339" r:id="rId16"/>
    <p:sldId id="289" r:id="rId17"/>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l Mohammed S Alidarous" initials="MMSA"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78" d="100"/>
          <a:sy n="78" d="100"/>
        </p:scale>
        <p:origin x="-12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cap="all" spc="0" baseline="0">
              <a:solidFill>
                <a:schemeClr val="tx1"/>
              </a:solidFill>
              <a:latin typeface="+mn-lt"/>
              <a:ea typeface="+mn-ea"/>
              <a:cs typeface="+mn-cs"/>
            </a:defRPr>
          </a:pPr>
          <a:endParaRPr lang="en-US"/>
        </a:p>
      </c:txPr>
    </c:title>
    <c:autoTitleDeleted val="0"/>
    <c:plotArea>
      <c:layout>
        <c:manualLayout>
          <c:layoutTarget val="inner"/>
          <c:xMode val="edge"/>
          <c:yMode val="edge"/>
          <c:x val="1.405152224824356E-2"/>
          <c:y val="0.16685377517994299"/>
          <c:w val="0.97423887587822011"/>
          <c:h val="0.68521741530774916"/>
        </c:manualLayout>
      </c:layout>
      <c:lineChart>
        <c:grouping val="stacked"/>
        <c:varyColors val="0"/>
        <c:ser>
          <c:idx val="0"/>
          <c:order val="0"/>
          <c:tx>
            <c:strRef>
              <c:f>Sheet1!$T$10</c:f>
              <c:strCache>
                <c:ptCount val="1"/>
                <c:pt idx="0">
                  <c:v>نسبة مجموع الديون إلى مجموع الأصول لشركة مجموعة فتيحي  </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dLbl>
              <c:idx val="1"/>
              <c:spPr>
                <a:noFill/>
                <a:ln>
                  <a:noFill/>
                </a:ln>
                <a:effectLst/>
              </c:spPr>
              <c:txPr>
                <a:bodyPr rot="0" spcFirstLastPara="1" vertOverflow="ellipsis" vert="horz" wrap="square" anchor="ctr" anchorCtr="1"/>
                <a:lstStyle/>
                <a:p>
                  <a:pPr>
                    <a:defRPr sz="20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dLbl>
            <c:dLbl>
              <c:idx val="3"/>
              <c:spPr>
                <a:noFill/>
                <a:ln>
                  <a:noFill/>
                </a:ln>
                <a:effectLst/>
              </c:spPr>
              <c:txPr>
                <a:bodyPr rot="0" spcFirstLastPara="1" vertOverflow="ellipsis" vert="horz" wrap="square" anchor="ctr" anchorCtr="1"/>
                <a:lstStyle/>
                <a:p>
                  <a:pPr>
                    <a:defRPr sz="20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Sheet1!$U$9:$AE$9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Sheet1!$U$10:$AE$10</c:f>
              <c:numCache>
                <c:formatCode>0%</c:formatCode>
                <c:ptCount val="11"/>
                <c:pt idx="0">
                  <c:v>0.4</c:v>
                </c:pt>
                <c:pt idx="1">
                  <c:v>0.6</c:v>
                </c:pt>
                <c:pt idx="2">
                  <c:v>0.52</c:v>
                </c:pt>
                <c:pt idx="3">
                  <c:v>0.75</c:v>
                </c:pt>
                <c:pt idx="4">
                  <c:v>0.4</c:v>
                </c:pt>
                <c:pt idx="5">
                  <c:v>0.42</c:v>
                </c:pt>
                <c:pt idx="6">
                  <c:v>0.45</c:v>
                </c:pt>
                <c:pt idx="7">
                  <c:v>0.43</c:v>
                </c:pt>
                <c:pt idx="8">
                  <c:v>0.47</c:v>
                </c:pt>
                <c:pt idx="9">
                  <c:v>0.5</c:v>
                </c:pt>
                <c:pt idx="10">
                  <c:v>0.55000000000000004</c:v>
                </c:pt>
              </c:numCache>
            </c:numRef>
          </c:val>
          <c:smooth val="0"/>
          <c:extLst xmlns:c16r2="http://schemas.microsoft.com/office/drawing/2015/06/chart">
            <c:ext xmlns:c16="http://schemas.microsoft.com/office/drawing/2014/chart" uri="{C3380CC4-5D6E-409C-BE32-E72D297353CC}">
              <c16:uniqueId val="{00000000-1295-4B80-B902-3E49B14197ED}"/>
            </c:ext>
          </c:extLst>
        </c:ser>
        <c:dLbls>
          <c:dLblPos val="ctr"/>
          <c:showLegendKey val="0"/>
          <c:showVal val="1"/>
          <c:showCatName val="0"/>
          <c:showSerName val="0"/>
          <c:showPercent val="0"/>
          <c:showBubbleSize val="0"/>
        </c:dLbls>
        <c:marker val="1"/>
        <c:smooth val="0"/>
        <c:axId val="78537856"/>
        <c:axId val="78539392"/>
      </c:lineChart>
      <c:catAx>
        <c:axId val="78537856"/>
        <c:scaling>
          <c:orientation val="maxMin"/>
        </c:scaling>
        <c:delete val="0"/>
        <c:axPos val="b"/>
        <c:numFmt formatCode="General" sourceLinked="1"/>
        <c:majorTickMark val="none"/>
        <c:minorTickMark val="none"/>
        <c:tickLblPos val="nextTo"/>
        <c:spPr>
          <a:solidFill>
            <a:schemeClr val="bg1"/>
          </a:solid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78539392"/>
        <c:crosses val="autoZero"/>
        <c:auto val="1"/>
        <c:lblAlgn val="ctr"/>
        <c:lblOffset val="100"/>
        <c:noMultiLvlLbl val="0"/>
      </c:catAx>
      <c:valAx>
        <c:axId val="78539392"/>
        <c:scaling>
          <c:orientation val="minMax"/>
        </c:scaling>
        <c:delete val="1"/>
        <c:axPos val="r"/>
        <c:numFmt formatCode="0%" sourceLinked="1"/>
        <c:majorTickMark val="none"/>
        <c:minorTickMark val="none"/>
        <c:tickLblPos val="nextTo"/>
        <c:crossAx val="78537856"/>
        <c:crosses val="autoZero"/>
        <c:crossBetween val="between"/>
      </c:valAx>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sz="2000" b="1">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cap="all" spc="0" baseline="0">
              <a:solidFill>
                <a:schemeClr val="tx1"/>
              </a:solidFill>
              <a:latin typeface="+mn-lt"/>
              <a:ea typeface="+mn-ea"/>
              <a:cs typeface="+mn-cs"/>
            </a:defRPr>
          </a:pPr>
          <a:endParaRPr lang="en-US"/>
        </a:p>
      </c:txPr>
    </c:title>
    <c:autoTitleDeleted val="0"/>
    <c:plotArea>
      <c:layout/>
      <c:lineChart>
        <c:grouping val="stacked"/>
        <c:varyColors val="0"/>
        <c:ser>
          <c:idx val="0"/>
          <c:order val="0"/>
          <c:tx>
            <c:strRef>
              <c:f>Sheet1!$AE$43</c:f>
              <c:strCache>
                <c:ptCount val="1"/>
                <c:pt idx="0">
                  <c:v>هامش الربح لشركة مجموعة فتيحي </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dLbl>
              <c:idx val="1"/>
              <c:spPr>
                <a:noFill/>
                <a:ln>
                  <a:noFill/>
                </a:ln>
                <a:effectLst/>
              </c:spPr>
              <c:txPr>
                <a:bodyPr rot="0" spcFirstLastPara="1" vertOverflow="ellipsis" vert="horz" wrap="square" anchor="ctr" anchorCtr="1"/>
                <a:lstStyle/>
                <a:p>
                  <a:pPr>
                    <a:defRPr sz="20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dLbl>
            <c:dLbl>
              <c:idx val="3"/>
              <c:spPr>
                <a:noFill/>
                <a:ln>
                  <a:noFill/>
                </a:ln>
                <a:effectLst/>
              </c:spPr>
              <c:txPr>
                <a:bodyPr rot="0" spcFirstLastPara="1" vertOverflow="ellipsis" vert="horz" wrap="square" anchor="ctr" anchorCtr="1"/>
                <a:lstStyle/>
                <a:p>
                  <a:pPr>
                    <a:defRPr sz="20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Sheet1!$AF$42:$AP$42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Sheet1!$AF$43:$AP$43</c:f>
              <c:numCache>
                <c:formatCode>0%</c:formatCode>
                <c:ptCount val="11"/>
                <c:pt idx="0">
                  <c:v>0.12</c:v>
                </c:pt>
                <c:pt idx="1">
                  <c:v>0.06</c:v>
                </c:pt>
                <c:pt idx="2">
                  <c:v>0.1</c:v>
                </c:pt>
                <c:pt idx="3">
                  <c:v>0.03</c:v>
                </c:pt>
                <c:pt idx="4">
                  <c:v>0.04</c:v>
                </c:pt>
                <c:pt idx="5">
                  <c:v>0.05</c:v>
                </c:pt>
                <c:pt idx="6">
                  <c:v>0.06</c:v>
                </c:pt>
                <c:pt idx="7">
                  <c:v>7.0000000000000007E-2</c:v>
                </c:pt>
                <c:pt idx="8">
                  <c:v>0.08</c:v>
                </c:pt>
                <c:pt idx="9">
                  <c:v>0.08</c:v>
                </c:pt>
                <c:pt idx="10">
                  <c:v>0.09</c:v>
                </c:pt>
              </c:numCache>
            </c:numRef>
          </c:val>
          <c:smooth val="0"/>
          <c:extLst xmlns:c16r2="http://schemas.microsoft.com/office/drawing/2015/06/chart">
            <c:ext xmlns:c16="http://schemas.microsoft.com/office/drawing/2014/chart" uri="{C3380CC4-5D6E-409C-BE32-E72D297353CC}">
              <c16:uniqueId val="{00000000-428D-4731-ACB8-95506FBC91CE}"/>
            </c:ext>
          </c:extLst>
        </c:ser>
        <c:dLbls>
          <c:dLblPos val="ctr"/>
          <c:showLegendKey val="0"/>
          <c:showVal val="1"/>
          <c:showCatName val="0"/>
          <c:showSerName val="0"/>
          <c:showPercent val="0"/>
          <c:showBubbleSize val="0"/>
        </c:dLbls>
        <c:marker val="1"/>
        <c:smooth val="0"/>
        <c:axId val="23888640"/>
        <c:axId val="23890176"/>
      </c:lineChart>
      <c:catAx>
        <c:axId val="23888640"/>
        <c:scaling>
          <c:orientation val="maxMin"/>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dk1">
                    <a:lumMod val="65000"/>
                    <a:lumOff val="35000"/>
                  </a:schemeClr>
                </a:solidFill>
                <a:latin typeface="+mn-lt"/>
                <a:ea typeface="+mn-ea"/>
                <a:cs typeface="+mn-cs"/>
              </a:defRPr>
            </a:pPr>
            <a:endParaRPr lang="en-US"/>
          </a:p>
        </c:txPr>
        <c:crossAx val="23890176"/>
        <c:crosses val="autoZero"/>
        <c:auto val="1"/>
        <c:lblAlgn val="ctr"/>
        <c:lblOffset val="100"/>
        <c:noMultiLvlLbl val="0"/>
      </c:catAx>
      <c:valAx>
        <c:axId val="23890176"/>
        <c:scaling>
          <c:orientation val="minMax"/>
        </c:scaling>
        <c:delete val="1"/>
        <c:axPos val="r"/>
        <c:numFmt formatCode="0%" sourceLinked="1"/>
        <c:majorTickMark val="none"/>
        <c:minorTickMark val="none"/>
        <c:tickLblPos val="nextTo"/>
        <c:crossAx val="23888640"/>
        <c:crosses val="autoZero"/>
        <c:crossBetween val="between"/>
      </c:valAx>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sz="20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Sheet1!$AC$60</c:f>
              <c:strCache>
                <c:ptCount val="1"/>
                <c:pt idx="0">
                  <c:v>نسبة مجموع الديون إلى مجموع الأصول لشركة مجموعة فتيحي  </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dLbl>
              <c:idx val="7"/>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B050"/>
                      </a:solidFill>
                      <a:latin typeface="+mn-lt"/>
                      <a:ea typeface="+mn-ea"/>
                      <a:cs typeface="+mn-cs"/>
                    </a:defRPr>
                  </a:pPr>
                  <a:endParaRPr lang="en-US"/>
                </a:p>
              </c:txPr>
              <c:dLblPos val="ctr"/>
              <c:showLegendKey val="0"/>
              <c:showVal val="1"/>
              <c:showCatName val="0"/>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B050"/>
                      </a:solidFill>
                      <a:latin typeface="+mn-lt"/>
                      <a:ea typeface="+mn-ea"/>
                      <a:cs typeface="+mn-cs"/>
                    </a:defRPr>
                  </a:pPr>
                  <a:endParaRPr lang="en-US"/>
                </a:p>
              </c:txPr>
              <c:dLblPos val="ctr"/>
              <c:showLegendKey val="0"/>
              <c:showVal val="1"/>
              <c:showCatName val="0"/>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B050"/>
                      </a:solidFill>
                      <a:latin typeface="+mn-lt"/>
                      <a:ea typeface="+mn-ea"/>
                      <a:cs typeface="+mn-cs"/>
                    </a:defRPr>
                  </a:pPr>
                  <a:endParaRPr lang="en-US"/>
                </a:p>
              </c:txPr>
              <c:dLblPos val="ctr"/>
              <c:showLegendKey val="0"/>
              <c:showVal val="1"/>
              <c:showCatName val="0"/>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B050"/>
                      </a:solidFill>
                      <a:latin typeface="+mn-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Sheet1!$AD$59:$AN$59</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Sheet1!$AD$60:$AN$60</c:f>
              <c:numCache>
                <c:formatCode>0%</c:formatCode>
                <c:ptCount val="11"/>
                <c:pt idx="0">
                  <c:v>0.43</c:v>
                </c:pt>
                <c:pt idx="1">
                  <c:v>0.47</c:v>
                </c:pt>
                <c:pt idx="2">
                  <c:v>0.5</c:v>
                </c:pt>
                <c:pt idx="3">
                  <c:v>0.55000000000000004</c:v>
                </c:pt>
                <c:pt idx="4">
                  <c:v>0.45</c:v>
                </c:pt>
                <c:pt idx="5">
                  <c:v>0.43</c:v>
                </c:pt>
                <c:pt idx="6">
                  <c:v>0.47</c:v>
                </c:pt>
                <c:pt idx="7">
                  <c:v>0.45</c:v>
                </c:pt>
                <c:pt idx="8">
                  <c:v>0.43</c:v>
                </c:pt>
                <c:pt idx="9">
                  <c:v>0.4</c:v>
                </c:pt>
                <c:pt idx="10">
                  <c:v>0.38</c:v>
                </c:pt>
              </c:numCache>
            </c:numRef>
          </c:val>
          <c:smooth val="0"/>
          <c:extLst xmlns:c16r2="http://schemas.microsoft.com/office/drawing/2015/06/chart">
            <c:ext xmlns:c16="http://schemas.microsoft.com/office/drawing/2014/chart" uri="{C3380CC4-5D6E-409C-BE32-E72D297353CC}">
              <c16:uniqueId val="{00000000-C08D-40F4-978D-B603B472108D}"/>
            </c:ext>
          </c:extLst>
        </c:ser>
        <c:ser>
          <c:idx val="1"/>
          <c:order val="1"/>
          <c:tx>
            <c:strRef>
              <c:f>Sheet1!$AC$61</c:f>
              <c:strCache>
                <c:ptCount val="1"/>
                <c:pt idx="0">
                  <c:v>هامش الربح لشركة مجموعة فتيحي </c:v>
                </c:pt>
              </c:strCache>
            </c:strRef>
          </c:tx>
          <c:spPr>
            <a:ln w="19050" cap="rnd" cmpd="sng" algn="ctr">
              <a:solidFill>
                <a:schemeClr val="accent4">
                  <a:lumMod val="75000"/>
                </a:schemeClr>
              </a:solidFill>
              <a:round/>
            </a:ln>
            <a:effectLst/>
          </c:spPr>
          <c:marker>
            <c:symbol val="circle"/>
            <c:size val="17"/>
            <c:spPr>
              <a:solidFill>
                <a:schemeClr val="lt1"/>
              </a:solidFill>
              <a:ln>
                <a:noFill/>
              </a:ln>
              <a:effectLst/>
            </c:spPr>
          </c:marker>
          <c:dLbls>
            <c:dLbl>
              <c:idx val="7"/>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B050"/>
                      </a:solidFill>
                      <a:latin typeface="+mn-lt"/>
                      <a:ea typeface="+mn-ea"/>
                      <a:cs typeface="+mn-cs"/>
                    </a:defRPr>
                  </a:pPr>
                  <a:endParaRPr lang="en-US"/>
                </a:p>
              </c:txPr>
              <c:dLblPos val="ctr"/>
              <c:showLegendKey val="0"/>
              <c:showVal val="1"/>
              <c:showCatName val="0"/>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B050"/>
                      </a:solidFill>
                      <a:latin typeface="+mn-lt"/>
                      <a:ea typeface="+mn-ea"/>
                      <a:cs typeface="+mn-cs"/>
                    </a:defRPr>
                  </a:pPr>
                  <a:endParaRPr lang="en-US"/>
                </a:p>
              </c:txPr>
              <c:dLblPos val="ctr"/>
              <c:showLegendKey val="0"/>
              <c:showVal val="1"/>
              <c:showCatName val="0"/>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B050"/>
                      </a:solidFill>
                      <a:latin typeface="+mn-lt"/>
                      <a:ea typeface="+mn-ea"/>
                      <a:cs typeface="+mn-cs"/>
                    </a:defRPr>
                  </a:pPr>
                  <a:endParaRPr lang="en-US"/>
                </a:p>
              </c:txPr>
              <c:dLblPos val="ctr"/>
              <c:showLegendKey val="0"/>
              <c:showVal val="1"/>
              <c:showCatName val="0"/>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B050"/>
                      </a:solidFill>
                      <a:latin typeface="+mn-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4">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Sheet1!$AD$59:$AN$59</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Sheet1!$AD$61:$AN$61</c:f>
              <c:numCache>
                <c:formatCode>0%</c:formatCode>
                <c:ptCount val="11"/>
                <c:pt idx="0">
                  <c:v>7.0000000000000007E-2</c:v>
                </c:pt>
                <c:pt idx="1">
                  <c:v>0.08</c:v>
                </c:pt>
                <c:pt idx="2">
                  <c:v>0.08</c:v>
                </c:pt>
                <c:pt idx="3">
                  <c:v>0.09</c:v>
                </c:pt>
                <c:pt idx="4">
                  <c:v>0.15</c:v>
                </c:pt>
                <c:pt idx="5">
                  <c:v>0.14000000000000001</c:v>
                </c:pt>
                <c:pt idx="6">
                  <c:v>0.16</c:v>
                </c:pt>
                <c:pt idx="7">
                  <c:v>0.17</c:v>
                </c:pt>
                <c:pt idx="8">
                  <c:v>0.18</c:v>
                </c:pt>
                <c:pt idx="9">
                  <c:v>0.19</c:v>
                </c:pt>
                <c:pt idx="10">
                  <c:v>0.2</c:v>
                </c:pt>
              </c:numCache>
            </c:numRef>
          </c:val>
          <c:smooth val="0"/>
          <c:extLst xmlns:c16r2="http://schemas.microsoft.com/office/drawing/2015/06/chart">
            <c:ext xmlns:c16="http://schemas.microsoft.com/office/drawing/2014/chart" uri="{C3380CC4-5D6E-409C-BE32-E72D297353CC}">
              <c16:uniqueId val="{00000001-C08D-40F4-978D-B603B472108D}"/>
            </c:ext>
          </c:extLst>
        </c:ser>
        <c:dLbls>
          <c:dLblPos val="ctr"/>
          <c:showLegendKey val="0"/>
          <c:showVal val="1"/>
          <c:showCatName val="0"/>
          <c:showSerName val="0"/>
          <c:showPercent val="0"/>
          <c:showBubbleSize val="0"/>
        </c:dLbls>
        <c:marker val="1"/>
        <c:smooth val="0"/>
        <c:axId val="91629440"/>
        <c:axId val="91630976"/>
      </c:lineChart>
      <c:catAx>
        <c:axId val="91629440"/>
        <c:scaling>
          <c:orientation val="maxMin"/>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dk1">
                    <a:lumMod val="65000"/>
                    <a:lumOff val="35000"/>
                  </a:schemeClr>
                </a:solidFill>
                <a:latin typeface="+mn-lt"/>
                <a:ea typeface="+mn-ea"/>
                <a:cs typeface="+mn-cs"/>
              </a:defRPr>
            </a:pPr>
            <a:endParaRPr lang="en-US"/>
          </a:p>
        </c:txPr>
        <c:crossAx val="91630976"/>
        <c:crosses val="autoZero"/>
        <c:auto val="1"/>
        <c:lblAlgn val="ctr"/>
        <c:lblOffset val="100"/>
        <c:noMultiLvlLbl val="0"/>
      </c:catAx>
      <c:valAx>
        <c:axId val="91630976"/>
        <c:scaling>
          <c:orientation val="minMax"/>
        </c:scaling>
        <c:delete val="1"/>
        <c:axPos val="r"/>
        <c:numFmt formatCode="0%" sourceLinked="1"/>
        <c:majorTickMark val="none"/>
        <c:minorTickMark val="none"/>
        <c:tickLblPos val="nextTo"/>
        <c:crossAx val="916294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1"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accent4">
                    <a:lumMod val="75000"/>
                  </a:schemeClr>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05D8D4-D72B-410B-A552-B4CC8E0381E6}" type="doc">
      <dgm:prSet loTypeId="urn:microsoft.com/office/officeart/2005/8/layout/cycle6" loCatId="cycle" qsTypeId="urn:microsoft.com/office/officeart/2005/8/quickstyle/3d1" qsCatId="3D" csTypeId="urn:microsoft.com/office/officeart/2005/8/colors/colorful1" csCatId="colorful" phldr="1"/>
      <dgm:spPr/>
      <dgm:t>
        <a:bodyPr/>
        <a:lstStyle/>
        <a:p>
          <a:pPr rtl="1"/>
          <a:endParaRPr lang="ar-SA"/>
        </a:p>
      </dgm:t>
    </dgm:pt>
    <dgm:pt modelId="{44897B0E-0187-4D3B-B2F7-9C8776935B92}">
      <dgm:prSet phldrT="[Text]" custT="1"/>
      <dgm:spPr/>
      <dgm:t>
        <a:bodyPr/>
        <a:lstStyle/>
        <a:p>
          <a:pPr rtl="1"/>
          <a:r>
            <a:rPr lang="ar-SA" sz="2000" b="1" dirty="0">
              <a:solidFill>
                <a:schemeClr val="tx1"/>
              </a:solidFill>
              <a:cs typeface="+mj-cs"/>
            </a:rPr>
            <a:t>متوسط الصناعة</a:t>
          </a:r>
        </a:p>
      </dgm:t>
    </dgm:pt>
    <dgm:pt modelId="{210312A6-67EE-4EA5-A5A6-46599727A1F9}" type="parTrans" cxnId="{A08E1418-287F-4258-9CA5-7DF6224DB7CA}">
      <dgm:prSet/>
      <dgm:spPr/>
      <dgm:t>
        <a:bodyPr/>
        <a:lstStyle/>
        <a:p>
          <a:pPr rtl="1"/>
          <a:endParaRPr lang="ar-SA" sz="1600" b="1">
            <a:solidFill>
              <a:schemeClr val="tx1"/>
            </a:solidFill>
            <a:cs typeface="+mj-cs"/>
          </a:endParaRPr>
        </a:p>
      </dgm:t>
    </dgm:pt>
    <dgm:pt modelId="{99CCA16E-0D12-4582-84BF-91EDE3C02AA0}" type="sibTrans" cxnId="{A08E1418-287F-4258-9CA5-7DF6224DB7CA}">
      <dgm:prSet/>
      <dgm:spPr/>
      <dgm:t>
        <a:bodyPr/>
        <a:lstStyle/>
        <a:p>
          <a:pPr rtl="1"/>
          <a:endParaRPr lang="ar-SA" sz="1600" b="1">
            <a:solidFill>
              <a:schemeClr val="tx1"/>
            </a:solidFill>
            <a:cs typeface="+mj-cs"/>
          </a:endParaRPr>
        </a:p>
      </dgm:t>
    </dgm:pt>
    <dgm:pt modelId="{9AABD91A-F700-40E6-B395-3ECAB9EF6BBC}">
      <dgm:prSet phldrT="[Text]" custT="1"/>
      <dgm:spPr/>
      <dgm:t>
        <a:bodyPr/>
        <a:lstStyle/>
        <a:p>
          <a:pPr rtl="1"/>
          <a:r>
            <a:rPr lang="ar-SA" sz="2000" b="1" dirty="0">
              <a:solidFill>
                <a:schemeClr val="tx1"/>
              </a:solidFill>
              <a:cs typeface="+mj-cs"/>
            </a:rPr>
            <a:t>توقعات المستقبل</a:t>
          </a:r>
        </a:p>
      </dgm:t>
    </dgm:pt>
    <dgm:pt modelId="{75AA311F-67D6-4C68-9814-2B49A34D4825}" type="parTrans" cxnId="{97B68393-A1A6-47B1-AFAB-863CD9526615}">
      <dgm:prSet/>
      <dgm:spPr/>
      <dgm:t>
        <a:bodyPr/>
        <a:lstStyle/>
        <a:p>
          <a:pPr rtl="1"/>
          <a:endParaRPr lang="ar-SA" sz="1600" b="1">
            <a:solidFill>
              <a:schemeClr val="tx1"/>
            </a:solidFill>
            <a:cs typeface="+mj-cs"/>
          </a:endParaRPr>
        </a:p>
      </dgm:t>
    </dgm:pt>
    <dgm:pt modelId="{9DF6793C-5ACC-48BB-904F-633CC1476E00}" type="sibTrans" cxnId="{97B68393-A1A6-47B1-AFAB-863CD9526615}">
      <dgm:prSet/>
      <dgm:spPr/>
      <dgm:t>
        <a:bodyPr/>
        <a:lstStyle/>
        <a:p>
          <a:pPr rtl="1"/>
          <a:endParaRPr lang="ar-SA" sz="1600" b="1">
            <a:solidFill>
              <a:schemeClr val="tx1"/>
            </a:solidFill>
            <a:cs typeface="+mj-cs"/>
          </a:endParaRPr>
        </a:p>
      </dgm:t>
    </dgm:pt>
    <dgm:pt modelId="{079B1E34-137D-4A1F-B7F6-29A4A20481F7}">
      <dgm:prSet phldrT="[Text]" custT="1"/>
      <dgm:spPr/>
      <dgm:t>
        <a:bodyPr/>
        <a:lstStyle/>
        <a:p>
          <a:pPr rtl="1"/>
          <a:r>
            <a:rPr lang="ar-SA" sz="2000" b="1" dirty="0">
              <a:solidFill>
                <a:schemeClr val="tx1"/>
              </a:solidFill>
              <a:cs typeface="+mj-cs"/>
            </a:rPr>
            <a:t>شركة مشابهة</a:t>
          </a:r>
        </a:p>
      </dgm:t>
    </dgm:pt>
    <dgm:pt modelId="{EA393B09-15C8-458A-8771-6A7E9FE1F49B}" type="parTrans" cxnId="{7652B22E-F8BF-4987-8052-8050E86ED85D}">
      <dgm:prSet/>
      <dgm:spPr/>
      <dgm:t>
        <a:bodyPr/>
        <a:lstStyle/>
        <a:p>
          <a:pPr rtl="1"/>
          <a:endParaRPr lang="ar-SA" sz="1600" b="1">
            <a:solidFill>
              <a:schemeClr val="tx1"/>
            </a:solidFill>
            <a:cs typeface="+mj-cs"/>
          </a:endParaRPr>
        </a:p>
      </dgm:t>
    </dgm:pt>
    <dgm:pt modelId="{07E37FE5-2349-42B0-B65E-053C7D413F1E}" type="sibTrans" cxnId="{7652B22E-F8BF-4987-8052-8050E86ED85D}">
      <dgm:prSet/>
      <dgm:spPr/>
      <dgm:t>
        <a:bodyPr/>
        <a:lstStyle/>
        <a:p>
          <a:pPr rtl="1"/>
          <a:endParaRPr lang="ar-SA" sz="1600" b="1">
            <a:solidFill>
              <a:schemeClr val="tx1"/>
            </a:solidFill>
            <a:cs typeface="+mj-cs"/>
          </a:endParaRPr>
        </a:p>
      </dgm:t>
    </dgm:pt>
    <dgm:pt modelId="{482A098A-2EF4-4FD6-86F7-1C6ADE83FDE4}" type="pres">
      <dgm:prSet presAssocID="{0105D8D4-D72B-410B-A552-B4CC8E0381E6}" presName="cycle" presStyleCnt="0">
        <dgm:presLayoutVars>
          <dgm:dir/>
          <dgm:resizeHandles val="exact"/>
        </dgm:presLayoutVars>
      </dgm:prSet>
      <dgm:spPr/>
      <dgm:t>
        <a:bodyPr/>
        <a:lstStyle/>
        <a:p>
          <a:endParaRPr lang="en-US"/>
        </a:p>
      </dgm:t>
    </dgm:pt>
    <dgm:pt modelId="{1231550F-45FB-46E5-BF95-E482B1AAC101}" type="pres">
      <dgm:prSet presAssocID="{44897B0E-0187-4D3B-B2F7-9C8776935B92}" presName="node" presStyleLbl="node1" presStyleIdx="0" presStyleCnt="3">
        <dgm:presLayoutVars>
          <dgm:bulletEnabled val="1"/>
        </dgm:presLayoutVars>
      </dgm:prSet>
      <dgm:spPr/>
      <dgm:t>
        <a:bodyPr/>
        <a:lstStyle/>
        <a:p>
          <a:endParaRPr lang="en-US"/>
        </a:p>
      </dgm:t>
    </dgm:pt>
    <dgm:pt modelId="{DED73247-68C5-4B9A-97CA-B277D20E7E6E}" type="pres">
      <dgm:prSet presAssocID="{44897B0E-0187-4D3B-B2F7-9C8776935B92}" presName="spNode" presStyleCnt="0"/>
      <dgm:spPr/>
    </dgm:pt>
    <dgm:pt modelId="{A90BDBC2-E9E4-48DE-B79E-F345C4D8E360}" type="pres">
      <dgm:prSet presAssocID="{99CCA16E-0D12-4582-84BF-91EDE3C02AA0}" presName="sibTrans" presStyleLbl="sibTrans1D1" presStyleIdx="0" presStyleCnt="3"/>
      <dgm:spPr/>
      <dgm:t>
        <a:bodyPr/>
        <a:lstStyle/>
        <a:p>
          <a:endParaRPr lang="en-US"/>
        </a:p>
      </dgm:t>
    </dgm:pt>
    <dgm:pt modelId="{9620823B-8AB5-479B-A715-32E10A7E69F9}" type="pres">
      <dgm:prSet presAssocID="{079B1E34-137D-4A1F-B7F6-29A4A20481F7}" presName="node" presStyleLbl="node1" presStyleIdx="1" presStyleCnt="3">
        <dgm:presLayoutVars>
          <dgm:bulletEnabled val="1"/>
        </dgm:presLayoutVars>
      </dgm:prSet>
      <dgm:spPr/>
      <dgm:t>
        <a:bodyPr/>
        <a:lstStyle/>
        <a:p>
          <a:endParaRPr lang="en-US"/>
        </a:p>
      </dgm:t>
    </dgm:pt>
    <dgm:pt modelId="{461EA258-C687-45A0-9500-E13B08A3E65C}" type="pres">
      <dgm:prSet presAssocID="{079B1E34-137D-4A1F-B7F6-29A4A20481F7}" presName="spNode" presStyleCnt="0"/>
      <dgm:spPr/>
    </dgm:pt>
    <dgm:pt modelId="{F48A1252-CCF3-45B2-BE7E-80855D3048BB}" type="pres">
      <dgm:prSet presAssocID="{07E37FE5-2349-42B0-B65E-053C7D413F1E}" presName="sibTrans" presStyleLbl="sibTrans1D1" presStyleIdx="1" presStyleCnt="3"/>
      <dgm:spPr/>
      <dgm:t>
        <a:bodyPr/>
        <a:lstStyle/>
        <a:p>
          <a:endParaRPr lang="en-US"/>
        </a:p>
      </dgm:t>
    </dgm:pt>
    <dgm:pt modelId="{39074604-90DD-40DC-85D0-D68A7D6BF820}" type="pres">
      <dgm:prSet presAssocID="{9AABD91A-F700-40E6-B395-3ECAB9EF6BBC}" presName="node" presStyleLbl="node1" presStyleIdx="2" presStyleCnt="3">
        <dgm:presLayoutVars>
          <dgm:bulletEnabled val="1"/>
        </dgm:presLayoutVars>
      </dgm:prSet>
      <dgm:spPr/>
      <dgm:t>
        <a:bodyPr/>
        <a:lstStyle/>
        <a:p>
          <a:endParaRPr lang="en-US"/>
        </a:p>
      </dgm:t>
    </dgm:pt>
    <dgm:pt modelId="{D1AD9928-635C-4264-BC9E-F380D343CE08}" type="pres">
      <dgm:prSet presAssocID="{9AABD91A-F700-40E6-B395-3ECAB9EF6BBC}" presName="spNode" presStyleCnt="0"/>
      <dgm:spPr/>
    </dgm:pt>
    <dgm:pt modelId="{0A7CCBB5-820B-4F1A-8EF0-ACBBF24526A2}" type="pres">
      <dgm:prSet presAssocID="{9DF6793C-5ACC-48BB-904F-633CC1476E00}" presName="sibTrans" presStyleLbl="sibTrans1D1" presStyleIdx="2" presStyleCnt="3"/>
      <dgm:spPr/>
      <dgm:t>
        <a:bodyPr/>
        <a:lstStyle/>
        <a:p>
          <a:endParaRPr lang="en-US"/>
        </a:p>
      </dgm:t>
    </dgm:pt>
  </dgm:ptLst>
  <dgm:cxnLst>
    <dgm:cxn modelId="{A08E1418-287F-4258-9CA5-7DF6224DB7CA}" srcId="{0105D8D4-D72B-410B-A552-B4CC8E0381E6}" destId="{44897B0E-0187-4D3B-B2F7-9C8776935B92}" srcOrd="0" destOrd="0" parTransId="{210312A6-67EE-4EA5-A5A6-46599727A1F9}" sibTransId="{99CCA16E-0D12-4582-84BF-91EDE3C02AA0}"/>
    <dgm:cxn modelId="{97B68393-A1A6-47B1-AFAB-863CD9526615}" srcId="{0105D8D4-D72B-410B-A552-B4CC8E0381E6}" destId="{9AABD91A-F700-40E6-B395-3ECAB9EF6BBC}" srcOrd="2" destOrd="0" parTransId="{75AA311F-67D6-4C68-9814-2B49A34D4825}" sibTransId="{9DF6793C-5ACC-48BB-904F-633CC1476E00}"/>
    <dgm:cxn modelId="{98F4C37C-DAEF-4B33-BA16-CB13C117FBF7}" type="presOf" srcId="{99CCA16E-0D12-4582-84BF-91EDE3C02AA0}" destId="{A90BDBC2-E9E4-48DE-B79E-F345C4D8E360}" srcOrd="0" destOrd="0" presId="urn:microsoft.com/office/officeart/2005/8/layout/cycle6"/>
    <dgm:cxn modelId="{D3EAA3E8-2CAE-4A47-93E0-A67029DFC510}" type="presOf" srcId="{9DF6793C-5ACC-48BB-904F-633CC1476E00}" destId="{0A7CCBB5-820B-4F1A-8EF0-ACBBF24526A2}" srcOrd="0" destOrd="0" presId="urn:microsoft.com/office/officeart/2005/8/layout/cycle6"/>
    <dgm:cxn modelId="{EC14B39F-3D3A-4A13-9F82-BF5C55C2FB7E}" type="presOf" srcId="{0105D8D4-D72B-410B-A552-B4CC8E0381E6}" destId="{482A098A-2EF4-4FD6-86F7-1C6ADE83FDE4}" srcOrd="0" destOrd="0" presId="urn:microsoft.com/office/officeart/2005/8/layout/cycle6"/>
    <dgm:cxn modelId="{91CC06CC-1EA3-41A3-9450-5A4E8233DDBC}" type="presOf" srcId="{079B1E34-137D-4A1F-B7F6-29A4A20481F7}" destId="{9620823B-8AB5-479B-A715-32E10A7E69F9}" srcOrd="0" destOrd="0" presId="urn:microsoft.com/office/officeart/2005/8/layout/cycle6"/>
    <dgm:cxn modelId="{7652B22E-F8BF-4987-8052-8050E86ED85D}" srcId="{0105D8D4-D72B-410B-A552-B4CC8E0381E6}" destId="{079B1E34-137D-4A1F-B7F6-29A4A20481F7}" srcOrd="1" destOrd="0" parTransId="{EA393B09-15C8-458A-8771-6A7E9FE1F49B}" sibTransId="{07E37FE5-2349-42B0-B65E-053C7D413F1E}"/>
    <dgm:cxn modelId="{FC1D8072-4E76-418F-B3F6-BCF63EC251A4}" type="presOf" srcId="{44897B0E-0187-4D3B-B2F7-9C8776935B92}" destId="{1231550F-45FB-46E5-BF95-E482B1AAC101}" srcOrd="0" destOrd="0" presId="urn:microsoft.com/office/officeart/2005/8/layout/cycle6"/>
    <dgm:cxn modelId="{C57C7DFD-E070-4B45-9911-05A9974E42B9}" type="presOf" srcId="{9AABD91A-F700-40E6-B395-3ECAB9EF6BBC}" destId="{39074604-90DD-40DC-85D0-D68A7D6BF820}" srcOrd="0" destOrd="0" presId="urn:microsoft.com/office/officeart/2005/8/layout/cycle6"/>
    <dgm:cxn modelId="{D3BFF4CF-94FF-414E-9FB5-E010DB5EA52A}" type="presOf" srcId="{07E37FE5-2349-42B0-B65E-053C7D413F1E}" destId="{F48A1252-CCF3-45B2-BE7E-80855D3048BB}" srcOrd="0" destOrd="0" presId="urn:microsoft.com/office/officeart/2005/8/layout/cycle6"/>
    <dgm:cxn modelId="{DBC0E9E1-B82B-4440-A4A8-381D67BC7063}" type="presParOf" srcId="{482A098A-2EF4-4FD6-86F7-1C6ADE83FDE4}" destId="{1231550F-45FB-46E5-BF95-E482B1AAC101}" srcOrd="0" destOrd="0" presId="urn:microsoft.com/office/officeart/2005/8/layout/cycle6"/>
    <dgm:cxn modelId="{DF5D546C-9BB4-4960-BC98-01D136782936}" type="presParOf" srcId="{482A098A-2EF4-4FD6-86F7-1C6ADE83FDE4}" destId="{DED73247-68C5-4B9A-97CA-B277D20E7E6E}" srcOrd="1" destOrd="0" presId="urn:microsoft.com/office/officeart/2005/8/layout/cycle6"/>
    <dgm:cxn modelId="{CA875893-9709-4BFA-82C8-11AE5CAB2201}" type="presParOf" srcId="{482A098A-2EF4-4FD6-86F7-1C6ADE83FDE4}" destId="{A90BDBC2-E9E4-48DE-B79E-F345C4D8E360}" srcOrd="2" destOrd="0" presId="urn:microsoft.com/office/officeart/2005/8/layout/cycle6"/>
    <dgm:cxn modelId="{65E96136-600C-42D4-8816-AC90854049E0}" type="presParOf" srcId="{482A098A-2EF4-4FD6-86F7-1C6ADE83FDE4}" destId="{9620823B-8AB5-479B-A715-32E10A7E69F9}" srcOrd="3" destOrd="0" presId="urn:microsoft.com/office/officeart/2005/8/layout/cycle6"/>
    <dgm:cxn modelId="{F0D75F6A-98F3-48EF-9F74-7FF259F6FB1E}" type="presParOf" srcId="{482A098A-2EF4-4FD6-86F7-1C6ADE83FDE4}" destId="{461EA258-C687-45A0-9500-E13B08A3E65C}" srcOrd="4" destOrd="0" presId="urn:microsoft.com/office/officeart/2005/8/layout/cycle6"/>
    <dgm:cxn modelId="{45E02760-2243-45F8-B8CA-DA6E7EED7BBC}" type="presParOf" srcId="{482A098A-2EF4-4FD6-86F7-1C6ADE83FDE4}" destId="{F48A1252-CCF3-45B2-BE7E-80855D3048BB}" srcOrd="5" destOrd="0" presId="urn:microsoft.com/office/officeart/2005/8/layout/cycle6"/>
    <dgm:cxn modelId="{387C0D81-7394-4350-873B-7744418B383B}" type="presParOf" srcId="{482A098A-2EF4-4FD6-86F7-1C6ADE83FDE4}" destId="{39074604-90DD-40DC-85D0-D68A7D6BF820}" srcOrd="6" destOrd="0" presId="urn:microsoft.com/office/officeart/2005/8/layout/cycle6"/>
    <dgm:cxn modelId="{20343808-499F-47AA-B576-8A122FEC1F3C}" type="presParOf" srcId="{482A098A-2EF4-4FD6-86F7-1C6ADE83FDE4}" destId="{D1AD9928-635C-4264-BC9E-F380D343CE08}" srcOrd="7" destOrd="0" presId="urn:microsoft.com/office/officeart/2005/8/layout/cycle6"/>
    <dgm:cxn modelId="{85F39E0E-1805-4AF6-979F-D9CE77CD35D6}" type="presParOf" srcId="{482A098A-2EF4-4FD6-86F7-1C6ADE83FDE4}" destId="{0A7CCBB5-820B-4F1A-8EF0-ACBBF24526A2}"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1550F-45FB-46E5-BF95-E482B1AAC101}">
      <dsp:nvSpPr>
        <dsp:cNvPr id="0" name=""/>
        <dsp:cNvSpPr/>
      </dsp:nvSpPr>
      <dsp:spPr>
        <a:xfrm>
          <a:off x="3810356" y="1398"/>
          <a:ext cx="1752992" cy="11394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a:solidFill>
                <a:schemeClr val="tx1"/>
              </a:solidFill>
              <a:cs typeface="+mj-cs"/>
            </a:rPr>
            <a:t>متوسط الصناعة</a:t>
          </a:r>
        </a:p>
      </dsp:txBody>
      <dsp:txXfrm>
        <a:off x="3865979" y="57021"/>
        <a:ext cx="1641746" cy="1028199"/>
      </dsp:txXfrm>
    </dsp:sp>
    <dsp:sp modelId="{A90BDBC2-E9E4-48DE-B79E-F345C4D8E360}">
      <dsp:nvSpPr>
        <dsp:cNvPr id="0" name=""/>
        <dsp:cNvSpPr/>
      </dsp:nvSpPr>
      <dsp:spPr>
        <a:xfrm>
          <a:off x="3167078" y="571121"/>
          <a:ext cx="3039547" cy="3039547"/>
        </a:xfrm>
        <a:custGeom>
          <a:avLst/>
          <a:gdLst/>
          <a:ahLst/>
          <a:cxnLst/>
          <a:rect l="0" t="0" r="0" b="0"/>
          <a:pathLst>
            <a:path>
              <a:moveTo>
                <a:pt x="2409006" y="287305"/>
              </a:moveTo>
              <a:arcTo wR="1519773" hR="1519773" stAng="18348639" swAng="3647251"/>
            </a:path>
          </a:pathLst>
        </a:custGeom>
        <a:noFill/>
        <a:ln w="6350" cap="flat" cmpd="sng" algn="ctr">
          <a:solidFill>
            <a:schemeClr val="accent2">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620823B-8AB5-479B-A715-32E10A7E69F9}">
      <dsp:nvSpPr>
        <dsp:cNvPr id="0" name=""/>
        <dsp:cNvSpPr/>
      </dsp:nvSpPr>
      <dsp:spPr>
        <a:xfrm>
          <a:off x="5126519" y="2281059"/>
          <a:ext cx="1752992" cy="113944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a:solidFill>
                <a:schemeClr val="tx1"/>
              </a:solidFill>
              <a:cs typeface="+mj-cs"/>
            </a:rPr>
            <a:t>شركة مشابهة</a:t>
          </a:r>
        </a:p>
      </dsp:txBody>
      <dsp:txXfrm>
        <a:off x="5182142" y="2336682"/>
        <a:ext cx="1641746" cy="1028199"/>
      </dsp:txXfrm>
    </dsp:sp>
    <dsp:sp modelId="{F48A1252-CCF3-45B2-BE7E-80855D3048BB}">
      <dsp:nvSpPr>
        <dsp:cNvPr id="0" name=""/>
        <dsp:cNvSpPr/>
      </dsp:nvSpPr>
      <dsp:spPr>
        <a:xfrm>
          <a:off x="3167078" y="571121"/>
          <a:ext cx="3039547" cy="3039547"/>
        </a:xfrm>
        <a:custGeom>
          <a:avLst/>
          <a:gdLst/>
          <a:ahLst/>
          <a:cxnLst/>
          <a:rect l="0" t="0" r="0" b="0"/>
          <a:pathLst>
            <a:path>
              <a:moveTo>
                <a:pt x="2242965" y="2856451"/>
              </a:moveTo>
              <a:arcTo wR="1519773" hR="1519773" stAng="3695100" swAng="3409799"/>
            </a:path>
          </a:pathLst>
        </a:custGeom>
        <a:noFill/>
        <a:ln w="6350" cap="flat" cmpd="sng" algn="ctr">
          <a:solidFill>
            <a:schemeClr val="accent3">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9074604-90DD-40DC-85D0-D68A7D6BF820}">
      <dsp:nvSpPr>
        <dsp:cNvPr id="0" name=""/>
        <dsp:cNvSpPr/>
      </dsp:nvSpPr>
      <dsp:spPr>
        <a:xfrm>
          <a:off x="2494193" y="2281059"/>
          <a:ext cx="1752992" cy="113944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a:solidFill>
                <a:schemeClr val="tx1"/>
              </a:solidFill>
              <a:cs typeface="+mj-cs"/>
            </a:rPr>
            <a:t>توقعات المستقبل</a:t>
          </a:r>
        </a:p>
      </dsp:txBody>
      <dsp:txXfrm>
        <a:off x="2549816" y="2336682"/>
        <a:ext cx="1641746" cy="1028199"/>
      </dsp:txXfrm>
    </dsp:sp>
    <dsp:sp modelId="{0A7CCBB5-820B-4F1A-8EF0-ACBBF24526A2}">
      <dsp:nvSpPr>
        <dsp:cNvPr id="0" name=""/>
        <dsp:cNvSpPr/>
      </dsp:nvSpPr>
      <dsp:spPr>
        <a:xfrm>
          <a:off x="3167078" y="571121"/>
          <a:ext cx="3039547" cy="3039547"/>
        </a:xfrm>
        <a:custGeom>
          <a:avLst/>
          <a:gdLst/>
          <a:ahLst/>
          <a:cxnLst/>
          <a:rect l="0" t="0" r="0" b="0"/>
          <a:pathLst>
            <a:path>
              <a:moveTo>
                <a:pt x="10066" y="1694404"/>
              </a:moveTo>
              <a:arcTo wR="1519773" hR="1519773" stAng="10404110" swAng="3647251"/>
            </a:path>
          </a:pathLst>
        </a:custGeom>
        <a:noFill/>
        <a:ln w="6350" cap="flat" cmpd="sng" algn="ctr">
          <a:solidFill>
            <a:schemeClr val="accent4">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D6BBA-FF67-4E1F-A4E0-39522651F7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a:extLst>
              <a:ext uri="{FF2B5EF4-FFF2-40B4-BE49-F238E27FC236}">
                <a16:creationId xmlns:a16="http://schemas.microsoft.com/office/drawing/2014/main" xmlns="" id="{279F7A8D-BBF0-427E-9A29-0202EABDEE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a:extLst>
              <a:ext uri="{FF2B5EF4-FFF2-40B4-BE49-F238E27FC236}">
                <a16:creationId xmlns:a16="http://schemas.microsoft.com/office/drawing/2014/main" xmlns="" id="{3EE04560-0970-405E-9244-18CBD0AABBFC}"/>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5" name="Footer Placeholder 4">
            <a:extLst>
              <a:ext uri="{FF2B5EF4-FFF2-40B4-BE49-F238E27FC236}">
                <a16:creationId xmlns:a16="http://schemas.microsoft.com/office/drawing/2014/main" xmlns="" id="{06437098-E1A3-4383-9394-1144F00A1ECB}"/>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xmlns="" id="{AA011E83-1462-401C-BC16-64D87CE5C37D}"/>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427126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A1B7D6-E8FE-4B07-A520-71810002F4B8}"/>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a16="http://schemas.microsoft.com/office/drawing/2014/main" xmlns="" id="{D4C040A8-DCBE-4738-B74A-D7E24CD53F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xmlns="" id="{70238E3D-CEB5-4B52-A7E1-013BF46F0009}"/>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5" name="Footer Placeholder 4">
            <a:extLst>
              <a:ext uri="{FF2B5EF4-FFF2-40B4-BE49-F238E27FC236}">
                <a16:creationId xmlns:a16="http://schemas.microsoft.com/office/drawing/2014/main" xmlns="" id="{B5C2B8ED-E314-4CA4-BB35-F90CE86844DC}"/>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xmlns="" id="{AA3C6AB9-2C2E-4DAD-9D87-7C1741F8ECF9}"/>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10166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8DD8F62-DCC4-48AA-A279-E3151FA360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a:extLst>
              <a:ext uri="{FF2B5EF4-FFF2-40B4-BE49-F238E27FC236}">
                <a16:creationId xmlns:a16="http://schemas.microsoft.com/office/drawing/2014/main" xmlns="" id="{A60C2368-6BB9-4E95-8FE3-B6FB508ED8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xmlns="" id="{A6566171-E876-46D2-94E3-4C68733BB2B3}"/>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5" name="Footer Placeholder 4">
            <a:extLst>
              <a:ext uri="{FF2B5EF4-FFF2-40B4-BE49-F238E27FC236}">
                <a16:creationId xmlns:a16="http://schemas.microsoft.com/office/drawing/2014/main" xmlns="" id="{C07E8CCA-6623-4661-951A-6A1CBD418536}"/>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xmlns="" id="{D321930D-E684-4086-B8DE-D83E75707279}"/>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60469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AF8BA-7B1E-48EC-AA95-3BB032D16433}"/>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xmlns="" id="{D0311B84-2958-49C0-9C68-72EAC4437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xmlns="" id="{4EB9A948-1682-491E-BB85-320CD561C7D9}"/>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5" name="Footer Placeholder 4">
            <a:extLst>
              <a:ext uri="{FF2B5EF4-FFF2-40B4-BE49-F238E27FC236}">
                <a16:creationId xmlns:a16="http://schemas.microsoft.com/office/drawing/2014/main" xmlns="" id="{453C9A45-A2BD-4BA7-AAF7-0DA8B9959332}"/>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xmlns="" id="{4DE2FC2D-4DAC-4664-9135-9B0C50DB0FDA}"/>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105404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7D209-D9AD-4EEC-A021-7F4109048B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a:extLst>
              <a:ext uri="{FF2B5EF4-FFF2-40B4-BE49-F238E27FC236}">
                <a16:creationId xmlns:a16="http://schemas.microsoft.com/office/drawing/2014/main" xmlns="" id="{FDEB7CE7-00D6-41B5-9CE8-456C9A0350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2EA0955-8071-4495-93F0-28E6EE896A7E}"/>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5" name="Footer Placeholder 4">
            <a:extLst>
              <a:ext uri="{FF2B5EF4-FFF2-40B4-BE49-F238E27FC236}">
                <a16:creationId xmlns:a16="http://schemas.microsoft.com/office/drawing/2014/main" xmlns="" id="{8520C79D-62E0-4392-B21A-EEDD3A568355}"/>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xmlns="" id="{260A4616-5146-4519-9563-A25061F5F108}"/>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169623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63139-7032-4249-A2FD-50EEF0BF4CAE}"/>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xmlns="" id="{E3866D6A-66CE-4636-AEED-C3DD9302C7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a16="http://schemas.microsoft.com/office/drawing/2014/main" xmlns="" id="{0FE00C28-BB9F-40F9-9BCF-65EFE37D4E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a16="http://schemas.microsoft.com/office/drawing/2014/main" xmlns="" id="{B9926C83-436F-4419-A50E-1E2C889917D2}"/>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6" name="Footer Placeholder 5">
            <a:extLst>
              <a:ext uri="{FF2B5EF4-FFF2-40B4-BE49-F238E27FC236}">
                <a16:creationId xmlns:a16="http://schemas.microsoft.com/office/drawing/2014/main" xmlns="" id="{1721C924-DE32-436E-A398-155A5B50CD57}"/>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xmlns="" id="{B2F2F209-9243-48D2-BCA2-85991A6E2252}"/>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314555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89B8AD-F446-4E09-92DE-3413062FEED2}"/>
              </a:ext>
            </a:extLst>
          </p:cNvPr>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a:extLst>
              <a:ext uri="{FF2B5EF4-FFF2-40B4-BE49-F238E27FC236}">
                <a16:creationId xmlns:a16="http://schemas.microsoft.com/office/drawing/2014/main" xmlns="" id="{45F5F26D-C49E-485A-BD00-B122FE6624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F675111-B061-42B4-BA4B-B44EE0D400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a16="http://schemas.microsoft.com/office/drawing/2014/main" xmlns="" id="{7D40F7F9-3608-4798-BFA4-161A6F71F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4EF482D-F6BF-42A3-B410-C74B8F2640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a16="http://schemas.microsoft.com/office/drawing/2014/main" xmlns="" id="{A5A33951-0F87-4250-90E5-496F3571E902}"/>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8" name="Footer Placeholder 7">
            <a:extLst>
              <a:ext uri="{FF2B5EF4-FFF2-40B4-BE49-F238E27FC236}">
                <a16:creationId xmlns:a16="http://schemas.microsoft.com/office/drawing/2014/main" xmlns="" id="{6A0D63AB-DD73-4437-9185-7D84852F89C4}"/>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xmlns="" id="{70FCACFD-A374-43FE-84AB-1DC33FEEA499}"/>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150002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ED51BF-2B68-45B5-AD22-400D1FB5BA31}"/>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a16="http://schemas.microsoft.com/office/drawing/2014/main" xmlns="" id="{CC10B6CC-2731-4C87-BAF3-FDA009A342D1}"/>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4" name="Footer Placeholder 3">
            <a:extLst>
              <a:ext uri="{FF2B5EF4-FFF2-40B4-BE49-F238E27FC236}">
                <a16:creationId xmlns:a16="http://schemas.microsoft.com/office/drawing/2014/main" xmlns="" id="{FC52A076-08A0-4646-8B9E-49AD48D66C9B}"/>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xmlns="" id="{3818BE07-24BB-4ED8-979B-0A87B5EA3C50}"/>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153319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30CA00B-089A-4A83-BF83-98D2D5821A8F}"/>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3" name="Footer Placeholder 2">
            <a:extLst>
              <a:ext uri="{FF2B5EF4-FFF2-40B4-BE49-F238E27FC236}">
                <a16:creationId xmlns:a16="http://schemas.microsoft.com/office/drawing/2014/main" xmlns="" id="{ECC8BCF6-4085-4B3F-B278-68036CE796AB}"/>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xmlns="" id="{F132930F-1FF3-4ECC-A61E-472F4A7F824E}"/>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5348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8D2036-1BCB-4017-AAA7-83BF10349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a:extLst>
              <a:ext uri="{FF2B5EF4-FFF2-40B4-BE49-F238E27FC236}">
                <a16:creationId xmlns:a16="http://schemas.microsoft.com/office/drawing/2014/main" xmlns="" id="{CDAAD057-EEB4-4DB5-B917-958643CABC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a16="http://schemas.microsoft.com/office/drawing/2014/main" xmlns="" id="{EBE7BCED-FE5B-4F59-8770-1E8AAAD98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2DE878-B647-422E-A8BA-6EF17BBC02ED}"/>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6" name="Footer Placeholder 5">
            <a:extLst>
              <a:ext uri="{FF2B5EF4-FFF2-40B4-BE49-F238E27FC236}">
                <a16:creationId xmlns:a16="http://schemas.microsoft.com/office/drawing/2014/main" xmlns="" id="{A025A60B-B5E3-4131-AB37-428EF6FFC2F6}"/>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xmlns="" id="{6A479FCC-C540-41C9-9F51-D6BD6F988B98}"/>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85213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80B00-AB15-49C8-A72C-9800C6BFF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a:extLst>
              <a:ext uri="{FF2B5EF4-FFF2-40B4-BE49-F238E27FC236}">
                <a16:creationId xmlns:a16="http://schemas.microsoft.com/office/drawing/2014/main" xmlns="" id="{B4D11EE1-C3BF-474F-B182-691D292520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a16="http://schemas.microsoft.com/office/drawing/2014/main" xmlns="" id="{1AB00852-D0BD-4BA7-ACD5-4D3E56019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620DCE-37E0-4774-8BEB-07FFA0600713}"/>
              </a:ext>
            </a:extLst>
          </p:cNvPr>
          <p:cNvSpPr>
            <a:spLocks noGrp="1"/>
          </p:cNvSpPr>
          <p:nvPr>
            <p:ph type="dt" sz="half" idx="10"/>
          </p:nvPr>
        </p:nvSpPr>
        <p:spPr/>
        <p:txBody>
          <a:bodyPr/>
          <a:lstStyle/>
          <a:p>
            <a:fld id="{620E76E8-5DB6-4CFB-AE45-EF21ABB5F062}" type="datetimeFigureOut">
              <a:rPr lang="ar-SA" smtClean="0"/>
              <a:t>03/07/41</a:t>
            </a:fld>
            <a:endParaRPr lang="ar-SA"/>
          </a:p>
        </p:txBody>
      </p:sp>
      <p:sp>
        <p:nvSpPr>
          <p:cNvPr id="6" name="Footer Placeholder 5">
            <a:extLst>
              <a:ext uri="{FF2B5EF4-FFF2-40B4-BE49-F238E27FC236}">
                <a16:creationId xmlns:a16="http://schemas.microsoft.com/office/drawing/2014/main" xmlns="" id="{82CE2FE0-83E0-4F91-8463-E95FBE01398E}"/>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xmlns="" id="{CD240F65-B808-4E58-9EFF-E5CD616D6EDA}"/>
              </a:ext>
            </a:extLst>
          </p:cNvPr>
          <p:cNvSpPr>
            <a:spLocks noGrp="1"/>
          </p:cNvSpPr>
          <p:nvPr>
            <p:ph type="sldNum" sz="quarter" idx="12"/>
          </p:nvPr>
        </p:nvSpPr>
        <p:spPr/>
        <p:txBody>
          <a:bodyPr/>
          <a:lstStyle/>
          <a:p>
            <a:fld id="{A1622ED8-7C8E-455E-9F0F-9B2575D04188}" type="slidenum">
              <a:rPr lang="ar-SA" smtClean="0"/>
              <a:t>‹#›</a:t>
            </a:fld>
            <a:endParaRPr lang="ar-SA"/>
          </a:p>
        </p:txBody>
      </p:sp>
    </p:spTree>
    <p:extLst>
      <p:ext uri="{BB962C8B-B14F-4D97-AF65-F5344CB8AC3E}">
        <p14:creationId xmlns:p14="http://schemas.microsoft.com/office/powerpoint/2010/main" val="229446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190EA3B-5572-4B4F-8F2C-097826221F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a16="http://schemas.microsoft.com/office/drawing/2014/main" xmlns="" id="{402A9B8D-D77F-4AA6-A35D-961A33F83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xmlns="" id="{089B5F4A-7DB4-4B52-8BB0-C160A8C9C6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E76E8-5DB6-4CFB-AE45-EF21ABB5F062}" type="datetimeFigureOut">
              <a:rPr lang="ar-SA" smtClean="0"/>
              <a:t>03/07/41</a:t>
            </a:fld>
            <a:endParaRPr lang="ar-SA"/>
          </a:p>
        </p:txBody>
      </p:sp>
      <p:sp>
        <p:nvSpPr>
          <p:cNvPr id="5" name="Footer Placeholder 4">
            <a:extLst>
              <a:ext uri="{FF2B5EF4-FFF2-40B4-BE49-F238E27FC236}">
                <a16:creationId xmlns:a16="http://schemas.microsoft.com/office/drawing/2014/main" xmlns="" id="{CD7D60F0-926B-4F58-99E1-C0934DCA9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a:extLst>
              <a:ext uri="{FF2B5EF4-FFF2-40B4-BE49-F238E27FC236}">
                <a16:creationId xmlns:a16="http://schemas.microsoft.com/office/drawing/2014/main" xmlns="" id="{1A455742-E35B-420F-91CB-F92F0E6CFA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22ED8-7C8E-455E-9F0F-9B2575D04188}" type="slidenum">
              <a:rPr lang="ar-SA" smtClean="0"/>
              <a:t>‹#›</a:t>
            </a:fld>
            <a:endParaRPr lang="ar-SA"/>
          </a:p>
        </p:txBody>
      </p:sp>
    </p:spTree>
    <p:extLst>
      <p:ext uri="{BB962C8B-B14F-4D97-AF65-F5344CB8AC3E}">
        <p14:creationId xmlns:p14="http://schemas.microsoft.com/office/powerpoint/2010/main" val="3417074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tadawul.com.sa/wps/portal/tadawul/markets/equities/indices/today/!ut/p/z1/hY7BbsIwEES_pQcfyy5JCGlvURCBNk1FhQT4YrnGggjHjuyFlL-v-YH2OJqnmQcc9sCtvHUnSZ2z0sR84LlIkqqYvmTYYDOfYpnXuN58ZGm9RDhEYC7aVVOtsEje63aWRqBYVlnZJp95Cm_A_16IF2ei4ZUhw3EcJ913P1GuZ_jTGxsYDt4dGR4lSboPmqFylrQlhl4Hd_VKPytnjFYP4wBcnaUnQTJ0Ql29j6QIsXQe9ttFuYbdf8LD5cvc7uXTLxAeEuk!/"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9EC371-BB48-4D75-A635-8EB6E29E4C39}"/>
              </a:ext>
            </a:extLst>
          </p:cNvPr>
          <p:cNvSpPr>
            <a:spLocks noGrp="1"/>
          </p:cNvSpPr>
          <p:nvPr>
            <p:ph type="title"/>
          </p:nvPr>
        </p:nvSpPr>
        <p:spPr>
          <a:xfrm>
            <a:off x="783258" y="2566749"/>
            <a:ext cx="10515600" cy="1325563"/>
          </a:xfrm>
        </p:spPr>
        <p:txBody>
          <a:bodyPr>
            <a:normAutofit/>
          </a:bodyPr>
          <a:lstStyle/>
          <a:p>
            <a:pPr algn="ctr"/>
            <a:r>
              <a:rPr lang="ar-SA" sz="3200" b="1" dirty="0">
                <a:ea typeface="Times New Roman" panose="02020603050405020304" pitchFamily="18" charset="0"/>
              </a:rPr>
              <a:t>بسم الله الرحمن الرحيم</a:t>
            </a:r>
            <a:endParaRPr lang="ar-SA" sz="3200" b="1" dirty="0"/>
          </a:p>
        </p:txBody>
      </p:sp>
      <p:pic>
        <p:nvPicPr>
          <p:cNvPr id="5" name="Picture 4">
            <a:extLst>
              <a:ext uri="{FF2B5EF4-FFF2-40B4-BE49-F238E27FC236}">
                <a16:creationId xmlns:a16="http://schemas.microsoft.com/office/drawing/2014/main" xmlns="" id="{06D58061-9942-48D8-99D5-BED524D9D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3057969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926923"/>
            <a:ext cx="10855065" cy="5418935"/>
          </a:xfrm>
        </p:spPr>
        <p:txBody>
          <a:bodyPr>
            <a:normAutofit/>
          </a:bodyPr>
          <a:lstStyle/>
          <a:p>
            <a:pPr marL="0" indent="0" algn="just" rtl="1">
              <a:buNone/>
            </a:pPr>
            <a:r>
              <a:rPr lang="ar-SA" sz="2000" b="1" dirty="0">
                <a:solidFill>
                  <a:srgbClr val="0070C0"/>
                </a:solidFill>
              </a:rPr>
              <a:t>ثالثا: دراسة أداء المنشأة أو الصناعة خلال فترات زمنية مختلفة</a:t>
            </a:r>
          </a:p>
          <a:p>
            <a:pPr marL="0" indent="0" algn="just" rtl="1">
              <a:buNone/>
            </a:pPr>
            <a:r>
              <a:rPr lang="ar-SA" sz="2000" dirty="0"/>
              <a:t>على سبيل المثال يمكن مقارنة أداء المنشاة المالي من ناحية العائد الأصول أو نسب المديونية أو حركة المخزون خلال أخر خمس سنوات أو الثلاث سنوات أو عشر سنوات للوقوف على التطور الزمني هذه النسب </a:t>
            </a:r>
            <a:r>
              <a:rPr lang="ar-SA" sz="2000" b="1" dirty="0"/>
              <a:t>انهيار سوق الأسهم السعودي لعام 2006 والأزمة العالمية لعام 2008</a:t>
            </a:r>
            <a:r>
              <a:rPr lang="ar-SA" sz="2000" dirty="0"/>
              <a:t> </a:t>
            </a:r>
          </a:p>
          <a:p>
            <a:pPr marL="0" indent="0" algn="just" rtl="1">
              <a:buNone/>
            </a:pPr>
            <a:endParaRPr lang="ar-SA" sz="2000" dirty="0"/>
          </a:p>
          <a:p>
            <a:pPr marL="0" indent="0" algn="just" rtl="1">
              <a:buNone/>
            </a:pPr>
            <a:endParaRPr lang="ar-SA" sz="2000"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
        <p:nvSpPr>
          <p:cNvPr id="5" name="Rectangle 4">
            <a:extLst>
              <a:ext uri="{FF2B5EF4-FFF2-40B4-BE49-F238E27FC236}">
                <a16:creationId xmlns:a16="http://schemas.microsoft.com/office/drawing/2014/main" xmlns="" id="{C5067356-03D7-4B5F-B50A-3B25B3A15D0C}"/>
              </a:ext>
            </a:extLst>
          </p:cNvPr>
          <p:cNvSpPr/>
          <p:nvPr/>
        </p:nvSpPr>
        <p:spPr>
          <a:xfrm>
            <a:off x="6217537" y="2235832"/>
            <a:ext cx="5571549" cy="400110"/>
          </a:xfrm>
          <a:prstGeom prst="rect">
            <a:avLst/>
          </a:prstGeom>
        </p:spPr>
        <p:txBody>
          <a:bodyPr wrap="square">
            <a:spAutoFit/>
          </a:bodyPr>
          <a:lstStyle/>
          <a:p>
            <a:r>
              <a:rPr lang="ar-SA" sz="2000" b="1" u="sng" dirty="0">
                <a:solidFill>
                  <a:srgbClr val="0070C0"/>
                </a:solidFill>
                <a:latin typeface="Tahoma" panose="020B0604030504040204" pitchFamily="34" charset="0"/>
              </a:rPr>
              <a:t>مقارنة  التغير الزمني في المراكز المالية لشركة مجموعة فتيحي</a:t>
            </a:r>
          </a:p>
        </p:txBody>
      </p:sp>
      <p:graphicFrame>
        <p:nvGraphicFramePr>
          <p:cNvPr id="6" name="Table 5">
            <a:extLst>
              <a:ext uri="{FF2B5EF4-FFF2-40B4-BE49-F238E27FC236}">
                <a16:creationId xmlns:a16="http://schemas.microsoft.com/office/drawing/2014/main" xmlns="" id="{7B38C27D-F41E-488B-A714-182EECBCD106}"/>
              </a:ext>
            </a:extLst>
          </p:cNvPr>
          <p:cNvGraphicFramePr>
            <a:graphicFrameLocks noGrp="1"/>
          </p:cNvGraphicFramePr>
          <p:nvPr>
            <p:extLst>
              <p:ext uri="{D42A27DB-BD31-4B8C-83A1-F6EECF244321}">
                <p14:modId xmlns:p14="http://schemas.microsoft.com/office/powerpoint/2010/main" val="2862298405"/>
              </p:ext>
            </p:extLst>
          </p:nvPr>
        </p:nvGraphicFramePr>
        <p:xfrm>
          <a:off x="337503" y="2737230"/>
          <a:ext cx="11218735" cy="1798320"/>
        </p:xfrm>
        <a:graphic>
          <a:graphicData uri="http://schemas.openxmlformats.org/drawingml/2006/table">
            <a:tbl>
              <a:tblPr rtl="1" firstRow="1" bandRow="1">
                <a:tableStyleId>{F5AB1C69-6EDB-4FF4-983F-18BD219EF322}</a:tableStyleId>
              </a:tblPr>
              <a:tblGrid>
                <a:gridCol w="1866720">
                  <a:extLst>
                    <a:ext uri="{9D8B030D-6E8A-4147-A177-3AD203B41FA5}">
                      <a16:colId xmlns:a16="http://schemas.microsoft.com/office/drawing/2014/main" xmlns="" val="3319197284"/>
                    </a:ext>
                  </a:extLst>
                </a:gridCol>
                <a:gridCol w="766170">
                  <a:extLst>
                    <a:ext uri="{9D8B030D-6E8A-4147-A177-3AD203B41FA5}">
                      <a16:colId xmlns:a16="http://schemas.microsoft.com/office/drawing/2014/main" xmlns="" val="1945665336"/>
                    </a:ext>
                  </a:extLst>
                </a:gridCol>
                <a:gridCol w="750373">
                  <a:extLst>
                    <a:ext uri="{9D8B030D-6E8A-4147-A177-3AD203B41FA5}">
                      <a16:colId xmlns:a16="http://schemas.microsoft.com/office/drawing/2014/main" xmlns="" val="1184558788"/>
                    </a:ext>
                  </a:extLst>
                </a:gridCol>
                <a:gridCol w="762222">
                  <a:extLst>
                    <a:ext uri="{9D8B030D-6E8A-4147-A177-3AD203B41FA5}">
                      <a16:colId xmlns:a16="http://schemas.microsoft.com/office/drawing/2014/main" xmlns="" val="2664551685"/>
                    </a:ext>
                  </a:extLst>
                </a:gridCol>
                <a:gridCol w="702981">
                  <a:extLst>
                    <a:ext uri="{9D8B030D-6E8A-4147-A177-3AD203B41FA5}">
                      <a16:colId xmlns:a16="http://schemas.microsoft.com/office/drawing/2014/main" xmlns="" val="2234941407"/>
                    </a:ext>
                  </a:extLst>
                </a:gridCol>
                <a:gridCol w="797765">
                  <a:extLst>
                    <a:ext uri="{9D8B030D-6E8A-4147-A177-3AD203B41FA5}">
                      <a16:colId xmlns:a16="http://schemas.microsoft.com/office/drawing/2014/main" xmlns="" val="1166103703"/>
                    </a:ext>
                  </a:extLst>
                </a:gridCol>
                <a:gridCol w="706930">
                  <a:extLst>
                    <a:ext uri="{9D8B030D-6E8A-4147-A177-3AD203B41FA5}">
                      <a16:colId xmlns:a16="http://schemas.microsoft.com/office/drawing/2014/main" xmlns="" val="4039886809"/>
                    </a:ext>
                  </a:extLst>
                </a:gridCol>
                <a:gridCol w="710879">
                  <a:extLst>
                    <a:ext uri="{9D8B030D-6E8A-4147-A177-3AD203B41FA5}">
                      <a16:colId xmlns:a16="http://schemas.microsoft.com/office/drawing/2014/main" xmlns="" val="3707063224"/>
                    </a:ext>
                  </a:extLst>
                </a:gridCol>
                <a:gridCol w="714829">
                  <a:extLst>
                    <a:ext uri="{9D8B030D-6E8A-4147-A177-3AD203B41FA5}">
                      <a16:colId xmlns:a16="http://schemas.microsoft.com/office/drawing/2014/main" xmlns="" val="4053625394"/>
                    </a:ext>
                  </a:extLst>
                </a:gridCol>
                <a:gridCol w="702982">
                  <a:extLst>
                    <a:ext uri="{9D8B030D-6E8A-4147-A177-3AD203B41FA5}">
                      <a16:colId xmlns:a16="http://schemas.microsoft.com/office/drawing/2014/main" xmlns="" val="1153445388"/>
                    </a:ext>
                  </a:extLst>
                </a:gridCol>
                <a:gridCol w="910094">
                  <a:extLst>
                    <a:ext uri="{9D8B030D-6E8A-4147-A177-3AD203B41FA5}">
                      <a16:colId xmlns:a16="http://schemas.microsoft.com/office/drawing/2014/main" xmlns="" val="620893494"/>
                    </a:ext>
                  </a:extLst>
                </a:gridCol>
                <a:gridCol w="801733">
                  <a:extLst>
                    <a:ext uri="{9D8B030D-6E8A-4147-A177-3AD203B41FA5}">
                      <a16:colId xmlns:a16="http://schemas.microsoft.com/office/drawing/2014/main" xmlns="" val="2264798014"/>
                    </a:ext>
                  </a:extLst>
                </a:gridCol>
                <a:gridCol w="1025057">
                  <a:extLst>
                    <a:ext uri="{9D8B030D-6E8A-4147-A177-3AD203B41FA5}">
                      <a16:colId xmlns:a16="http://schemas.microsoft.com/office/drawing/2014/main" xmlns="" val="3277202154"/>
                    </a:ext>
                  </a:extLst>
                </a:gridCol>
              </a:tblGrid>
              <a:tr h="367605">
                <a:tc>
                  <a:txBody>
                    <a:bodyPr/>
                    <a:lstStyle/>
                    <a:p>
                      <a:pPr algn="ctr" rtl="1"/>
                      <a:r>
                        <a:rPr lang="ar-SA" sz="2000" b="1" dirty="0">
                          <a:solidFill>
                            <a:srgbClr val="FF0000"/>
                          </a:solidFill>
                          <a:cs typeface="+mj-cs"/>
                        </a:rPr>
                        <a:t>النسب المالية</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i="0" u="none" strike="noStrike" kern="1200" dirty="0">
                          <a:solidFill>
                            <a:schemeClr val="tx1"/>
                          </a:solidFill>
                          <a:effectLst/>
                          <a:latin typeface="+mn-lt"/>
                          <a:ea typeface="+mn-ea"/>
                          <a:cs typeface="+mj-cs"/>
                        </a:rPr>
                        <a:t>2005</a:t>
                      </a:r>
                      <a:endParaRPr lang="ar-SA" sz="1800" b="1" dirty="0">
                        <a:solidFill>
                          <a:schemeClr val="tx1"/>
                        </a:solidFill>
                        <a:cs typeface="+mj-cs"/>
                      </a:endParaRPr>
                    </a:p>
                    <a:p>
                      <a:pPr algn="ctr" rtl="1"/>
                      <a:endParaRPr lang="ar-SA" sz="1800" b="1" dirty="0">
                        <a:solidFill>
                          <a:schemeClr val="tx1"/>
                        </a:solidFill>
                        <a:cs typeface="+mj-cs"/>
                      </a:endParaRPr>
                    </a:p>
                  </a:txBody>
                  <a:tcPr/>
                </a:tc>
                <a:tc>
                  <a:txBody>
                    <a:bodyPr/>
                    <a:lstStyle/>
                    <a:p>
                      <a:pPr algn="ctr" rtl="1"/>
                      <a:r>
                        <a:rPr lang="ar-SA" sz="1800" b="1" dirty="0">
                          <a:solidFill>
                            <a:srgbClr val="FF0000"/>
                          </a:solidFill>
                          <a:cs typeface="+mj-cs"/>
                        </a:rPr>
                        <a:t>2006</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i="0" u="none" strike="noStrike" kern="1200" dirty="0">
                          <a:solidFill>
                            <a:schemeClr val="tx1"/>
                          </a:solidFill>
                          <a:effectLst/>
                          <a:latin typeface="+mn-lt"/>
                          <a:ea typeface="+mn-ea"/>
                          <a:cs typeface="+mj-cs"/>
                        </a:rPr>
                        <a:t>2007</a:t>
                      </a:r>
                    </a:p>
                  </a:txBody>
                  <a:tcPr/>
                </a:tc>
                <a:tc>
                  <a:txBody>
                    <a:bodyPr/>
                    <a:lstStyle/>
                    <a:p>
                      <a:pPr algn="ctr" rtl="1"/>
                      <a:r>
                        <a:rPr lang="ar-SA" sz="1800" b="1" dirty="0">
                          <a:solidFill>
                            <a:srgbClr val="FF0000"/>
                          </a:solidFill>
                          <a:cs typeface="+mj-cs"/>
                        </a:rPr>
                        <a:t>2008</a:t>
                      </a:r>
                    </a:p>
                  </a:txBody>
                  <a:tcPr/>
                </a:tc>
                <a:tc>
                  <a:txBody>
                    <a:bodyPr/>
                    <a:lstStyle/>
                    <a:p>
                      <a:pPr algn="ctr" rtl="1"/>
                      <a:r>
                        <a:rPr lang="ar-SA" sz="1800" b="1" i="0" u="none" strike="noStrike" kern="1200" dirty="0">
                          <a:solidFill>
                            <a:schemeClr val="tx1"/>
                          </a:solidFill>
                          <a:effectLst/>
                          <a:latin typeface="+mn-lt"/>
                          <a:ea typeface="+mn-ea"/>
                          <a:cs typeface="+mj-cs"/>
                        </a:rPr>
                        <a:t>2009</a:t>
                      </a:r>
                      <a:endParaRPr lang="ar-SA" sz="1800" b="1" dirty="0">
                        <a:solidFill>
                          <a:schemeClr val="tx1"/>
                        </a:solidFill>
                        <a:cs typeface="+mj-cs"/>
                      </a:endParaRPr>
                    </a:p>
                  </a:txBody>
                  <a:tcPr/>
                </a:tc>
                <a:tc>
                  <a:txBody>
                    <a:bodyPr/>
                    <a:lstStyle/>
                    <a:p>
                      <a:pPr algn="ctr" rtl="1"/>
                      <a:r>
                        <a:rPr lang="ar-SA" sz="1800" b="1" dirty="0">
                          <a:solidFill>
                            <a:schemeClr val="tx1"/>
                          </a:solidFill>
                          <a:cs typeface="+mj-cs"/>
                        </a:rPr>
                        <a:t>2010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i="0" u="none" strike="noStrike" kern="1200" dirty="0">
                          <a:solidFill>
                            <a:schemeClr val="tx1"/>
                          </a:solidFill>
                          <a:effectLst/>
                          <a:latin typeface="+mn-lt"/>
                          <a:ea typeface="+mn-ea"/>
                          <a:cs typeface="+mj-cs"/>
                        </a:rPr>
                        <a:t>2011</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i="0" u="none" strike="noStrike" kern="1200" dirty="0">
                          <a:solidFill>
                            <a:schemeClr val="tx1"/>
                          </a:solidFill>
                          <a:effectLst/>
                          <a:latin typeface="+mn-lt"/>
                          <a:ea typeface="+mn-ea"/>
                          <a:cs typeface="+mj-cs"/>
                        </a:rPr>
                        <a:t>2012</a:t>
                      </a:r>
                    </a:p>
                  </a:txBody>
                  <a:tcPr/>
                </a:tc>
                <a:tc>
                  <a:txBody>
                    <a:bodyPr/>
                    <a:lstStyle/>
                    <a:p>
                      <a:pPr algn="ctr" rtl="1"/>
                      <a:r>
                        <a:rPr lang="ar-SA" sz="1800" b="1" i="0" u="none" strike="noStrike" kern="1200" dirty="0">
                          <a:solidFill>
                            <a:schemeClr val="tx1"/>
                          </a:solidFill>
                          <a:effectLst/>
                          <a:latin typeface="+mn-lt"/>
                          <a:ea typeface="+mn-ea"/>
                          <a:cs typeface="+mj-cs"/>
                        </a:rPr>
                        <a:t>2013</a:t>
                      </a:r>
                      <a:endParaRPr lang="ar-SA" sz="1800" b="1" dirty="0">
                        <a:solidFill>
                          <a:schemeClr val="tx1"/>
                        </a:solidFill>
                        <a:cs typeface="+mj-cs"/>
                      </a:endParaRPr>
                    </a:p>
                  </a:txBody>
                  <a:tcPr/>
                </a:tc>
                <a:tc>
                  <a:txBody>
                    <a:bodyPr/>
                    <a:lstStyle/>
                    <a:p>
                      <a:pPr algn="ctr" rtl="1"/>
                      <a:r>
                        <a:rPr lang="ar-SA" sz="1800" b="1" dirty="0">
                          <a:solidFill>
                            <a:schemeClr val="tx1"/>
                          </a:solidFill>
                          <a:cs typeface="+mj-cs"/>
                        </a:rPr>
                        <a:t>2014</a:t>
                      </a:r>
                    </a:p>
                  </a:txBody>
                  <a:tcPr/>
                </a:tc>
                <a:tc>
                  <a:txBody>
                    <a:bodyPr/>
                    <a:lstStyle/>
                    <a:p>
                      <a:pPr algn="ctr" rtl="1"/>
                      <a:r>
                        <a:rPr lang="ar-SA" sz="1800" b="1" dirty="0">
                          <a:solidFill>
                            <a:schemeClr val="tx1"/>
                          </a:solidFill>
                          <a:cs typeface="+mj-cs"/>
                        </a:rPr>
                        <a:t>2015</a:t>
                      </a:r>
                    </a:p>
                  </a:txBody>
                  <a:tcPr/>
                </a:tc>
                <a:tc>
                  <a:txBody>
                    <a:bodyPr/>
                    <a:lstStyle/>
                    <a:p>
                      <a:pPr algn="ctr" rtl="1"/>
                      <a:r>
                        <a:rPr lang="ar-SA" sz="2000" b="1" dirty="0">
                          <a:solidFill>
                            <a:srgbClr val="FF0000"/>
                          </a:solidFill>
                          <a:cs typeface="+mj-cs"/>
                        </a:rPr>
                        <a:t>متوسط السنوات</a:t>
                      </a:r>
                    </a:p>
                  </a:txBody>
                  <a:tcPr/>
                </a:tc>
                <a:extLst>
                  <a:ext uri="{0D108BD9-81ED-4DB2-BD59-A6C34878D82A}">
                    <a16:rowId xmlns:a16="http://schemas.microsoft.com/office/drawing/2014/main" xmlns="" val="1676354778"/>
                  </a:ext>
                </a:extLst>
              </a:tr>
              <a:tr h="370840">
                <a:tc>
                  <a:txBody>
                    <a:bodyPr/>
                    <a:lstStyle/>
                    <a:p>
                      <a:pPr algn="ctr" rtl="1"/>
                      <a:r>
                        <a:rPr lang="ar-SA" sz="2000" b="1" dirty="0">
                          <a:solidFill>
                            <a:schemeClr val="tx1"/>
                          </a:solidFill>
                          <a:cs typeface="+mj-cs"/>
                        </a:rPr>
                        <a:t>نسبة مجموع الديون إلى مجموع الأصول </a:t>
                      </a:r>
                    </a:p>
                  </a:txBody>
                  <a:tcPr/>
                </a:tc>
                <a:tc>
                  <a:txBody>
                    <a:bodyPr/>
                    <a:lstStyle/>
                    <a:p>
                      <a:pPr algn="ctr" rtl="1"/>
                      <a:r>
                        <a:rPr lang="ar-SA" sz="1800" b="1" dirty="0">
                          <a:solidFill>
                            <a:schemeClr val="tx1"/>
                          </a:solidFill>
                          <a:cs typeface="+mj-cs"/>
                        </a:rPr>
                        <a:t>40%</a:t>
                      </a:r>
                    </a:p>
                  </a:txBody>
                  <a:tcPr/>
                </a:tc>
                <a:tc>
                  <a:txBody>
                    <a:bodyPr/>
                    <a:lstStyle/>
                    <a:p>
                      <a:pPr algn="ctr" rtl="1"/>
                      <a:r>
                        <a:rPr lang="ar-SA" sz="1800" b="1" dirty="0">
                          <a:solidFill>
                            <a:srgbClr val="FF0000"/>
                          </a:solidFill>
                          <a:cs typeface="+mj-cs"/>
                        </a:rPr>
                        <a:t>60%</a:t>
                      </a:r>
                    </a:p>
                  </a:txBody>
                  <a:tcPr/>
                </a:tc>
                <a:tc>
                  <a:txBody>
                    <a:bodyPr/>
                    <a:lstStyle/>
                    <a:p>
                      <a:pPr algn="ctr" rtl="1"/>
                      <a:r>
                        <a:rPr lang="ar-SA" sz="1800" b="1" dirty="0">
                          <a:solidFill>
                            <a:schemeClr val="tx1"/>
                          </a:solidFill>
                          <a:cs typeface="+mj-cs"/>
                        </a:rPr>
                        <a:t>52%</a:t>
                      </a:r>
                    </a:p>
                  </a:txBody>
                  <a:tcPr/>
                </a:tc>
                <a:tc>
                  <a:txBody>
                    <a:bodyPr/>
                    <a:lstStyle/>
                    <a:p>
                      <a:pPr algn="ctr" rtl="1"/>
                      <a:r>
                        <a:rPr lang="ar-SA" sz="1800" b="1" dirty="0">
                          <a:solidFill>
                            <a:srgbClr val="FF0000"/>
                          </a:solidFill>
                          <a:cs typeface="+mj-cs"/>
                        </a:rPr>
                        <a:t>75%</a:t>
                      </a:r>
                    </a:p>
                  </a:txBody>
                  <a:tcPr/>
                </a:tc>
                <a:tc>
                  <a:txBody>
                    <a:bodyPr/>
                    <a:lstStyle/>
                    <a:p>
                      <a:pPr algn="ctr" rtl="1"/>
                      <a:r>
                        <a:rPr lang="ar-SA" sz="1800" b="1" dirty="0">
                          <a:solidFill>
                            <a:schemeClr val="tx1"/>
                          </a:solidFill>
                          <a:cs typeface="+mj-cs"/>
                        </a:rPr>
                        <a:t>40%</a:t>
                      </a:r>
                    </a:p>
                  </a:txBody>
                  <a:tcPr/>
                </a:tc>
                <a:tc>
                  <a:txBody>
                    <a:bodyPr/>
                    <a:lstStyle/>
                    <a:p>
                      <a:pPr algn="ctr" rtl="1"/>
                      <a:r>
                        <a:rPr lang="ar-SA" sz="1800" b="1" dirty="0">
                          <a:solidFill>
                            <a:schemeClr val="tx1"/>
                          </a:solidFill>
                          <a:cs typeface="+mj-cs"/>
                        </a:rPr>
                        <a:t>42%</a:t>
                      </a:r>
                    </a:p>
                  </a:txBody>
                  <a:tcPr/>
                </a:tc>
                <a:tc>
                  <a:txBody>
                    <a:bodyPr/>
                    <a:lstStyle/>
                    <a:p>
                      <a:pPr algn="ctr" rtl="1"/>
                      <a:r>
                        <a:rPr lang="ar-SA" sz="1800" b="1" dirty="0">
                          <a:solidFill>
                            <a:schemeClr val="tx1"/>
                          </a:solidFill>
                          <a:cs typeface="+mj-cs"/>
                        </a:rPr>
                        <a:t>45%</a:t>
                      </a:r>
                    </a:p>
                  </a:txBody>
                  <a:tcPr/>
                </a:tc>
                <a:tc>
                  <a:txBody>
                    <a:bodyPr/>
                    <a:lstStyle/>
                    <a:p>
                      <a:pPr algn="ctr" rtl="1"/>
                      <a:r>
                        <a:rPr lang="ar-SA" sz="1800" b="1" dirty="0">
                          <a:solidFill>
                            <a:schemeClr val="tx1"/>
                          </a:solidFill>
                          <a:cs typeface="+mj-cs"/>
                        </a:rPr>
                        <a:t>43%</a:t>
                      </a:r>
                    </a:p>
                  </a:txBody>
                  <a:tcPr/>
                </a:tc>
                <a:tc>
                  <a:txBody>
                    <a:bodyPr/>
                    <a:lstStyle/>
                    <a:p>
                      <a:pPr algn="ctr" rtl="1"/>
                      <a:r>
                        <a:rPr lang="ar-SA" sz="1800" b="1" dirty="0">
                          <a:solidFill>
                            <a:schemeClr val="tx1"/>
                          </a:solidFill>
                          <a:cs typeface="+mj-cs"/>
                        </a:rPr>
                        <a:t>47%</a:t>
                      </a:r>
                    </a:p>
                  </a:txBody>
                  <a:tcPr/>
                </a:tc>
                <a:tc>
                  <a:txBody>
                    <a:bodyPr/>
                    <a:lstStyle/>
                    <a:p>
                      <a:pPr algn="ctr" rtl="1"/>
                      <a:r>
                        <a:rPr lang="ar-SA" sz="1800" b="1" dirty="0">
                          <a:solidFill>
                            <a:schemeClr val="tx1"/>
                          </a:solidFill>
                          <a:cs typeface="+mj-cs"/>
                        </a:rPr>
                        <a:t>50%</a:t>
                      </a:r>
                    </a:p>
                  </a:txBody>
                  <a:tcPr/>
                </a:tc>
                <a:tc>
                  <a:txBody>
                    <a:bodyPr/>
                    <a:lstStyle/>
                    <a:p>
                      <a:pPr algn="ctr" rtl="1"/>
                      <a:r>
                        <a:rPr lang="ar-SA" sz="1800" b="1" dirty="0">
                          <a:solidFill>
                            <a:schemeClr val="tx1"/>
                          </a:solidFill>
                          <a:cs typeface="+mj-cs"/>
                        </a:rPr>
                        <a:t>55%</a:t>
                      </a:r>
                    </a:p>
                  </a:txBody>
                  <a:tcPr/>
                </a:tc>
                <a:tc>
                  <a:txBody>
                    <a:bodyPr/>
                    <a:lstStyle/>
                    <a:p>
                      <a:pPr algn="ctr" rtl="1"/>
                      <a:r>
                        <a:rPr lang="ar-SA" sz="2000" b="1" dirty="0">
                          <a:solidFill>
                            <a:srgbClr val="FF0000"/>
                          </a:solidFill>
                          <a:cs typeface="+mj-cs"/>
                        </a:rPr>
                        <a:t>49.9%</a:t>
                      </a:r>
                    </a:p>
                  </a:txBody>
                  <a:tcPr/>
                </a:tc>
                <a:extLst>
                  <a:ext uri="{0D108BD9-81ED-4DB2-BD59-A6C34878D82A}">
                    <a16:rowId xmlns:a16="http://schemas.microsoft.com/office/drawing/2014/main" xmlns="" val="2096976051"/>
                  </a:ext>
                </a:extLst>
              </a:tr>
              <a:tr h="370840">
                <a:tc>
                  <a:txBody>
                    <a:bodyPr/>
                    <a:lstStyle/>
                    <a:p>
                      <a:pPr algn="ctr" rtl="1"/>
                      <a:r>
                        <a:rPr lang="ar-SA" sz="2000" b="1" dirty="0">
                          <a:solidFill>
                            <a:schemeClr val="tx1"/>
                          </a:solidFill>
                          <a:cs typeface="+mj-cs"/>
                        </a:rPr>
                        <a:t>هامش الربح</a:t>
                      </a:r>
                    </a:p>
                  </a:txBody>
                  <a:tcPr/>
                </a:tc>
                <a:tc>
                  <a:txBody>
                    <a:bodyPr/>
                    <a:lstStyle/>
                    <a:p>
                      <a:pPr algn="ctr" rtl="1"/>
                      <a:r>
                        <a:rPr lang="ar-SA" sz="1800" b="1" dirty="0">
                          <a:solidFill>
                            <a:schemeClr val="tx1"/>
                          </a:solidFill>
                          <a:cs typeface="+mj-cs"/>
                        </a:rPr>
                        <a:t>12%</a:t>
                      </a:r>
                    </a:p>
                  </a:txBody>
                  <a:tcPr/>
                </a:tc>
                <a:tc>
                  <a:txBody>
                    <a:bodyPr/>
                    <a:lstStyle/>
                    <a:p>
                      <a:pPr algn="ctr" rtl="1"/>
                      <a:r>
                        <a:rPr lang="ar-SA" sz="1800" b="1" dirty="0">
                          <a:solidFill>
                            <a:srgbClr val="FF0000"/>
                          </a:solidFill>
                          <a:cs typeface="+mj-cs"/>
                        </a:rPr>
                        <a:t>6%</a:t>
                      </a:r>
                    </a:p>
                  </a:txBody>
                  <a:tcPr/>
                </a:tc>
                <a:tc>
                  <a:txBody>
                    <a:bodyPr/>
                    <a:lstStyle/>
                    <a:p>
                      <a:pPr algn="ctr" rtl="1"/>
                      <a:r>
                        <a:rPr lang="ar-SA" sz="1800" b="1" dirty="0">
                          <a:solidFill>
                            <a:schemeClr val="tx1"/>
                          </a:solidFill>
                          <a:cs typeface="+mj-cs"/>
                        </a:rPr>
                        <a:t>10%</a:t>
                      </a:r>
                    </a:p>
                  </a:txBody>
                  <a:tcPr/>
                </a:tc>
                <a:tc>
                  <a:txBody>
                    <a:bodyPr/>
                    <a:lstStyle/>
                    <a:p>
                      <a:pPr algn="ctr" rtl="1"/>
                      <a:r>
                        <a:rPr lang="ar-SA" sz="1800" b="1" dirty="0">
                          <a:solidFill>
                            <a:srgbClr val="FF0000"/>
                          </a:solidFill>
                          <a:cs typeface="+mj-cs"/>
                        </a:rPr>
                        <a:t>3%</a:t>
                      </a:r>
                    </a:p>
                  </a:txBody>
                  <a:tcPr/>
                </a:tc>
                <a:tc>
                  <a:txBody>
                    <a:bodyPr/>
                    <a:lstStyle/>
                    <a:p>
                      <a:pPr algn="ctr" rtl="1"/>
                      <a:r>
                        <a:rPr lang="ar-SA" sz="1800" b="1" dirty="0">
                          <a:solidFill>
                            <a:schemeClr val="tx1"/>
                          </a:solidFill>
                          <a:cs typeface="+mj-cs"/>
                        </a:rPr>
                        <a:t>4%</a:t>
                      </a:r>
                    </a:p>
                  </a:txBody>
                  <a:tcPr/>
                </a:tc>
                <a:tc>
                  <a:txBody>
                    <a:bodyPr/>
                    <a:lstStyle/>
                    <a:p>
                      <a:pPr algn="ctr" rtl="1"/>
                      <a:r>
                        <a:rPr lang="ar-SA" sz="1800" b="1" dirty="0">
                          <a:solidFill>
                            <a:schemeClr val="tx1"/>
                          </a:solidFill>
                          <a:cs typeface="+mj-cs"/>
                        </a:rPr>
                        <a:t>5%</a:t>
                      </a:r>
                    </a:p>
                  </a:txBody>
                  <a:tcPr/>
                </a:tc>
                <a:tc>
                  <a:txBody>
                    <a:bodyPr/>
                    <a:lstStyle/>
                    <a:p>
                      <a:pPr algn="ctr" rtl="1"/>
                      <a:r>
                        <a:rPr lang="ar-SA" sz="1800" b="1" dirty="0">
                          <a:solidFill>
                            <a:schemeClr val="tx1"/>
                          </a:solidFill>
                          <a:cs typeface="+mj-cs"/>
                        </a:rPr>
                        <a:t>6%</a:t>
                      </a:r>
                    </a:p>
                  </a:txBody>
                  <a:tcPr/>
                </a:tc>
                <a:tc>
                  <a:txBody>
                    <a:bodyPr/>
                    <a:lstStyle/>
                    <a:p>
                      <a:pPr algn="ctr" rtl="1"/>
                      <a:r>
                        <a:rPr lang="ar-SA" sz="1800" b="1" dirty="0">
                          <a:solidFill>
                            <a:schemeClr val="tx1"/>
                          </a:solidFill>
                          <a:cs typeface="+mj-cs"/>
                        </a:rPr>
                        <a:t>7%</a:t>
                      </a:r>
                    </a:p>
                  </a:txBody>
                  <a:tcPr/>
                </a:tc>
                <a:tc>
                  <a:txBody>
                    <a:bodyPr/>
                    <a:lstStyle/>
                    <a:p>
                      <a:pPr algn="ctr" rtl="1"/>
                      <a:r>
                        <a:rPr lang="ar-SA" sz="1800" b="1" dirty="0">
                          <a:solidFill>
                            <a:schemeClr val="tx1"/>
                          </a:solidFill>
                          <a:cs typeface="+mj-cs"/>
                        </a:rPr>
                        <a:t>8%</a:t>
                      </a:r>
                    </a:p>
                  </a:txBody>
                  <a:tcPr/>
                </a:tc>
                <a:tc>
                  <a:txBody>
                    <a:bodyPr/>
                    <a:lstStyle/>
                    <a:p>
                      <a:pPr algn="ctr" rtl="1"/>
                      <a:r>
                        <a:rPr lang="ar-SA" sz="1800" b="1" dirty="0">
                          <a:solidFill>
                            <a:schemeClr val="tx1"/>
                          </a:solidFill>
                          <a:cs typeface="+mj-cs"/>
                        </a:rPr>
                        <a:t>8%</a:t>
                      </a:r>
                    </a:p>
                  </a:txBody>
                  <a:tcPr/>
                </a:tc>
                <a:tc>
                  <a:txBody>
                    <a:bodyPr/>
                    <a:lstStyle/>
                    <a:p>
                      <a:pPr algn="ctr" rtl="1"/>
                      <a:r>
                        <a:rPr lang="ar-SA" sz="1800" b="1" dirty="0">
                          <a:solidFill>
                            <a:schemeClr val="tx1"/>
                          </a:solidFill>
                          <a:cs typeface="+mj-cs"/>
                        </a:rPr>
                        <a:t>9%</a:t>
                      </a:r>
                    </a:p>
                  </a:txBody>
                  <a:tcPr/>
                </a:tc>
                <a:tc>
                  <a:txBody>
                    <a:bodyPr/>
                    <a:lstStyle/>
                    <a:p>
                      <a:pPr algn="ctr" rtl="1"/>
                      <a:r>
                        <a:rPr lang="ar-SA" sz="2000" b="1" dirty="0">
                          <a:solidFill>
                            <a:srgbClr val="FF0000"/>
                          </a:solidFill>
                          <a:cs typeface="+mj-cs"/>
                        </a:rPr>
                        <a:t>7.1%</a:t>
                      </a:r>
                    </a:p>
                  </a:txBody>
                  <a:tcPr/>
                </a:tc>
                <a:extLst>
                  <a:ext uri="{0D108BD9-81ED-4DB2-BD59-A6C34878D82A}">
                    <a16:rowId xmlns:a16="http://schemas.microsoft.com/office/drawing/2014/main" xmlns="" val="2969034723"/>
                  </a:ext>
                </a:extLst>
              </a:tr>
            </a:tbl>
          </a:graphicData>
        </a:graphic>
      </p:graphicFrame>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CB93C394-C8D0-4519-88A8-1FBFAD0BF99E}"/>
                  </a:ext>
                </a:extLst>
              </p:cNvPr>
              <p:cNvSpPr/>
              <p:nvPr/>
            </p:nvSpPr>
            <p:spPr>
              <a:xfrm>
                <a:off x="533253" y="4274530"/>
                <a:ext cx="10446921" cy="2942409"/>
              </a:xfrm>
              <a:prstGeom prst="rect">
                <a:avLst/>
              </a:prstGeom>
            </p:spPr>
            <p:txBody>
              <a:bodyPr wrap="square">
                <a:spAutoFit/>
              </a:bodyPr>
              <a:lstStyle/>
              <a:p>
                <a:pPr algn="ctr" rtl="1"/>
                <a:endParaRPr lang="ar-SA" sz="1600" b="1" dirty="0"/>
              </a:p>
              <a:p>
                <a:pPr algn="r" rtl="1"/>
                <a:r>
                  <a:rPr lang="ar-SA" sz="2000" b="1" dirty="0"/>
                  <a:t>متوسط نسبة مجموع الديون إلى مجموع الأصول لجميع السنوات لشركة مجموعة فتيحي من عام 2005 ل 2015  =</a:t>
                </a:r>
              </a:p>
              <a:p>
                <a:pPr algn="r" rtl="1"/>
                <a:endParaRPr lang="ar-SA" sz="1600" b="1" dirty="0"/>
              </a:p>
              <a:p>
                <a:pPr algn="ctr" rtl="1"/>
                <a14:m>
                  <m:oMathPara xmlns:m="http://schemas.openxmlformats.org/officeDocument/2006/math">
                    <m:oMathParaPr>
                      <m:jc m:val="centerGroup"/>
                    </m:oMathParaPr>
                    <m:oMath xmlns:m="http://schemas.openxmlformats.org/officeDocument/2006/math">
                      <m:f>
                        <m:fPr>
                          <m:ctrlPr>
                            <a:rPr lang="ar-SA" sz="1600" i="1" dirty="0" smtClean="0">
                              <a:latin typeface="Cambria Math"/>
                            </a:rPr>
                          </m:ctrlPr>
                        </m:fPr>
                        <m:num>
                          <m:r>
                            <a:rPr lang="ar-SA" sz="1600" b="0" i="1" dirty="0" smtClean="0">
                              <a:latin typeface="Cambria Math" panose="02040503050406030204" pitchFamily="18" charset="0"/>
                            </a:rPr>
                            <m:t>40</m:t>
                          </m:r>
                          <m:r>
                            <a:rPr lang="ar-SA" sz="1600" b="0" i="1" dirty="0" smtClean="0">
                              <a:latin typeface="Cambria Math" panose="02040503050406030204" pitchFamily="18" charset="0"/>
                            </a:rPr>
                            <m:t>%+</m:t>
                          </m:r>
                          <m:r>
                            <a:rPr lang="ar-SA" sz="1600" b="0" i="1" dirty="0" smtClean="0">
                              <a:latin typeface="Cambria Math" panose="02040503050406030204" pitchFamily="18" charset="0"/>
                            </a:rPr>
                            <m:t>60</m:t>
                          </m:r>
                          <m:r>
                            <a:rPr lang="ar-SA" sz="1600" b="0" i="1" dirty="0" smtClean="0">
                              <a:latin typeface="Cambria Math" panose="02040503050406030204" pitchFamily="18" charset="0"/>
                            </a:rPr>
                            <m:t>%+</m:t>
                          </m:r>
                          <m:r>
                            <a:rPr lang="ar-SA" sz="1600" b="0" i="1" dirty="0" smtClean="0">
                              <a:latin typeface="Cambria Math" panose="02040503050406030204" pitchFamily="18" charset="0"/>
                            </a:rPr>
                            <m:t>52</m:t>
                          </m:r>
                          <m:r>
                            <a:rPr lang="ar-SA" sz="1600" b="0" i="1" dirty="0" smtClean="0">
                              <a:latin typeface="Cambria Math" panose="02040503050406030204" pitchFamily="18" charset="0"/>
                            </a:rPr>
                            <m:t>%+</m:t>
                          </m:r>
                          <m:r>
                            <a:rPr lang="ar-SA" sz="1600" b="0" i="1" dirty="0" smtClean="0">
                              <a:latin typeface="Cambria Math" panose="02040503050406030204" pitchFamily="18" charset="0"/>
                            </a:rPr>
                            <m:t>75</m:t>
                          </m:r>
                          <m:r>
                            <a:rPr lang="ar-SA" sz="1600" b="0" i="1" dirty="0" smtClean="0">
                              <a:latin typeface="Cambria Math" panose="02040503050406030204" pitchFamily="18" charset="0"/>
                            </a:rPr>
                            <m:t>%+</m:t>
                          </m:r>
                          <m:r>
                            <a:rPr lang="ar-SA" sz="1600" b="0" i="1" dirty="0" smtClean="0">
                              <a:latin typeface="Cambria Math" panose="02040503050406030204" pitchFamily="18" charset="0"/>
                            </a:rPr>
                            <m:t>40</m:t>
                          </m:r>
                          <m:r>
                            <a:rPr lang="ar-SA" sz="1600" b="0" i="1" dirty="0" smtClean="0">
                              <a:latin typeface="Cambria Math" panose="02040503050406030204" pitchFamily="18" charset="0"/>
                            </a:rPr>
                            <m:t>%+</m:t>
                          </m:r>
                          <m:r>
                            <a:rPr lang="ar-SA" sz="1600" b="0" i="1" dirty="0" smtClean="0">
                              <a:latin typeface="Cambria Math" panose="02040503050406030204" pitchFamily="18" charset="0"/>
                            </a:rPr>
                            <m:t>42</m:t>
                          </m:r>
                          <m:r>
                            <a:rPr lang="ar-SA" sz="1600" b="0" i="1" dirty="0" smtClean="0">
                              <a:latin typeface="Cambria Math" panose="02040503050406030204" pitchFamily="18" charset="0"/>
                            </a:rPr>
                            <m:t>%+</m:t>
                          </m:r>
                          <m:r>
                            <a:rPr lang="ar-SA" sz="1600" b="0" i="1" dirty="0" smtClean="0">
                              <a:latin typeface="Cambria Math" panose="02040503050406030204" pitchFamily="18" charset="0"/>
                            </a:rPr>
                            <m:t>45</m:t>
                          </m:r>
                          <m:r>
                            <a:rPr lang="ar-SA" sz="1600" b="0" i="1" dirty="0" smtClean="0">
                              <a:latin typeface="Cambria Math" panose="02040503050406030204" pitchFamily="18" charset="0"/>
                            </a:rPr>
                            <m:t>%+</m:t>
                          </m:r>
                          <m:r>
                            <a:rPr lang="ar-SA" sz="1600" b="0" i="1" dirty="0" smtClean="0">
                              <a:latin typeface="Cambria Math" panose="02040503050406030204" pitchFamily="18" charset="0"/>
                            </a:rPr>
                            <m:t>43</m:t>
                          </m:r>
                          <m:r>
                            <a:rPr lang="ar-SA" sz="1600" b="0" i="1" dirty="0" smtClean="0">
                              <a:latin typeface="Cambria Math" panose="02040503050406030204" pitchFamily="18" charset="0"/>
                            </a:rPr>
                            <m:t>%+</m:t>
                          </m:r>
                          <m:r>
                            <a:rPr lang="ar-SA" sz="1600" b="0" i="1" dirty="0" smtClean="0">
                              <a:latin typeface="Cambria Math" panose="02040503050406030204" pitchFamily="18" charset="0"/>
                            </a:rPr>
                            <m:t>47</m:t>
                          </m:r>
                          <m:r>
                            <a:rPr lang="ar-SA" sz="1600" b="0" i="1" dirty="0" smtClean="0">
                              <a:latin typeface="Cambria Math" panose="02040503050406030204" pitchFamily="18" charset="0"/>
                            </a:rPr>
                            <m:t>%+</m:t>
                          </m:r>
                          <m:r>
                            <a:rPr lang="ar-SA" sz="1600" b="0" i="1" dirty="0" smtClean="0">
                              <a:latin typeface="Cambria Math" panose="02040503050406030204" pitchFamily="18" charset="0"/>
                            </a:rPr>
                            <m:t>50</m:t>
                          </m:r>
                          <m:r>
                            <a:rPr lang="ar-SA" sz="1600" b="0" i="1" dirty="0" smtClean="0">
                              <a:latin typeface="Cambria Math" panose="02040503050406030204" pitchFamily="18" charset="0"/>
                            </a:rPr>
                            <m:t>%+</m:t>
                          </m:r>
                          <m:r>
                            <a:rPr lang="ar-SA" sz="1600" b="0" i="1" dirty="0" smtClean="0">
                              <a:latin typeface="Cambria Math" panose="02040503050406030204" pitchFamily="18" charset="0"/>
                            </a:rPr>
                            <m:t>55</m:t>
                          </m:r>
                          <m:r>
                            <a:rPr lang="ar-SA" sz="1600" b="0" i="1" dirty="0" smtClean="0">
                              <a:latin typeface="Cambria Math" panose="02040503050406030204" pitchFamily="18" charset="0"/>
                            </a:rPr>
                            <m:t>%</m:t>
                          </m:r>
                        </m:num>
                        <m:den>
                          <m:r>
                            <a:rPr lang="ar-SA" sz="1600" b="0" i="1" dirty="0" smtClean="0">
                              <a:latin typeface="Cambria Math" panose="02040503050406030204" pitchFamily="18" charset="0"/>
                            </a:rPr>
                            <m:t>11</m:t>
                          </m:r>
                        </m:den>
                      </m:f>
                    </m:oMath>
                  </m:oMathPara>
                </a14:m>
                <a:endParaRPr lang="ar-SA" sz="1600" b="1" dirty="0"/>
              </a:p>
              <a:p>
                <a:pPr algn="r" rtl="1"/>
                <a:r>
                  <a:rPr lang="ar-SA" sz="2000" b="1" dirty="0"/>
                  <a:t>متوسط نسبة هامش الربح لجميع السنوات لشركة مجموعة فتيحي من عام 2005 ل 2015  =</a:t>
                </a:r>
              </a:p>
              <a:p>
                <a:pPr algn="ctr" rtl="1"/>
                <a:endParaRPr lang="ar-SA" sz="1600" b="1" dirty="0"/>
              </a:p>
              <a:p>
                <a:pPr algn="ctr" rtl="1"/>
                <a14:m>
                  <m:oMathPara xmlns:m="http://schemas.openxmlformats.org/officeDocument/2006/math">
                    <m:oMathParaPr>
                      <m:jc m:val="centerGroup"/>
                    </m:oMathParaPr>
                    <m:oMath xmlns:m="http://schemas.openxmlformats.org/officeDocument/2006/math">
                      <m:f>
                        <m:fPr>
                          <m:ctrlPr>
                            <a:rPr lang="ar-SA" sz="1600" i="1" dirty="0">
                              <a:latin typeface="Cambria Math"/>
                            </a:rPr>
                          </m:ctrlPr>
                        </m:fPr>
                        <m:num>
                          <m:r>
                            <a:rPr lang="ar-SA" sz="1600" b="0" i="1" dirty="0" smtClean="0">
                              <a:latin typeface="Cambria Math" panose="02040503050406030204" pitchFamily="18" charset="0"/>
                            </a:rPr>
                            <m:t>12</m:t>
                          </m:r>
                          <m:r>
                            <a:rPr lang="ar-SA" sz="1600" i="1" dirty="0">
                              <a:latin typeface="Cambria Math" panose="02040503050406030204" pitchFamily="18" charset="0"/>
                            </a:rPr>
                            <m:t>%+</m:t>
                          </m:r>
                          <m:r>
                            <a:rPr lang="ar-SA" sz="1600" b="0" i="1" dirty="0" smtClean="0">
                              <a:latin typeface="Cambria Math" panose="02040503050406030204" pitchFamily="18" charset="0"/>
                            </a:rPr>
                            <m:t>6</m:t>
                          </m:r>
                          <m:r>
                            <a:rPr lang="ar-SA" sz="1600" i="1" dirty="0">
                              <a:latin typeface="Cambria Math" panose="02040503050406030204" pitchFamily="18" charset="0"/>
                            </a:rPr>
                            <m:t>%+</m:t>
                          </m:r>
                          <m:r>
                            <a:rPr lang="ar-SA" sz="1600" b="0" i="1" dirty="0" smtClean="0">
                              <a:latin typeface="Cambria Math" panose="02040503050406030204" pitchFamily="18" charset="0"/>
                            </a:rPr>
                            <m:t>10</m:t>
                          </m:r>
                          <m:r>
                            <a:rPr lang="ar-SA" sz="1600" i="1" dirty="0">
                              <a:latin typeface="Cambria Math" panose="02040503050406030204" pitchFamily="18" charset="0"/>
                            </a:rPr>
                            <m:t>%+</m:t>
                          </m:r>
                          <m:r>
                            <a:rPr lang="ar-SA" sz="1600" b="0" i="1" dirty="0" smtClean="0">
                              <a:latin typeface="Cambria Math" panose="02040503050406030204" pitchFamily="18" charset="0"/>
                            </a:rPr>
                            <m:t>3</m:t>
                          </m:r>
                          <m:r>
                            <a:rPr lang="ar-SA" sz="1600" i="1" dirty="0">
                              <a:latin typeface="Cambria Math" panose="02040503050406030204" pitchFamily="18" charset="0"/>
                            </a:rPr>
                            <m:t>%+</m:t>
                          </m:r>
                          <m:r>
                            <a:rPr lang="ar-SA" sz="1600" b="0" i="1" dirty="0" smtClean="0">
                              <a:latin typeface="Cambria Math" panose="02040503050406030204" pitchFamily="18" charset="0"/>
                            </a:rPr>
                            <m:t>4</m:t>
                          </m:r>
                          <m:r>
                            <a:rPr lang="ar-SA" sz="1600" i="1" dirty="0">
                              <a:latin typeface="Cambria Math" panose="02040503050406030204" pitchFamily="18" charset="0"/>
                            </a:rPr>
                            <m:t>%</m:t>
                          </m:r>
                          <m:r>
                            <a:rPr lang="ar-SA" sz="1600" b="0" i="1" dirty="0" smtClean="0">
                              <a:latin typeface="Cambria Math" panose="02040503050406030204" pitchFamily="18" charset="0"/>
                            </a:rPr>
                            <m:t>+</m:t>
                          </m:r>
                          <m:r>
                            <a:rPr lang="ar-SA" sz="1600" b="0" i="1" dirty="0" smtClean="0">
                              <a:latin typeface="Cambria Math" panose="02040503050406030204" pitchFamily="18" charset="0"/>
                            </a:rPr>
                            <m:t>5</m:t>
                          </m:r>
                          <m:r>
                            <a:rPr lang="ar-SA" sz="1600" b="0" i="1" dirty="0" smtClean="0">
                              <a:latin typeface="Cambria Math" panose="02040503050406030204" pitchFamily="18" charset="0"/>
                            </a:rPr>
                            <m:t>%+</m:t>
                          </m:r>
                          <m:r>
                            <a:rPr lang="ar-SA" sz="1600" b="0" i="1" dirty="0" smtClean="0">
                              <a:latin typeface="Cambria Math" panose="02040503050406030204" pitchFamily="18" charset="0"/>
                            </a:rPr>
                            <m:t>6</m:t>
                          </m:r>
                          <m:r>
                            <a:rPr lang="ar-SA" sz="1600" b="0" i="1" dirty="0" smtClean="0">
                              <a:latin typeface="Cambria Math" panose="02040503050406030204" pitchFamily="18" charset="0"/>
                            </a:rPr>
                            <m:t>$+</m:t>
                          </m:r>
                          <m:r>
                            <a:rPr lang="ar-SA" sz="1600" b="0" i="1" dirty="0" smtClean="0">
                              <a:latin typeface="Cambria Math" panose="02040503050406030204" pitchFamily="18" charset="0"/>
                            </a:rPr>
                            <m:t>7</m:t>
                          </m:r>
                          <m:r>
                            <a:rPr lang="ar-SA" sz="1600" b="0" i="1" dirty="0" smtClean="0">
                              <a:latin typeface="Cambria Math" panose="02040503050406030204" pitchFamily="18" charset="0"/>
                            </a:rPr>
                            <m:t>%+</m:t>
                          </m:r>
                          <m:r>
                            <a:rPr lang="ar-SA" sz="1600" b="0" i="1" dirty="0" smtClean="0">
                              <a:latin typeface="Cambria Math" panose="02040503050406030204" pitchFamily="18" charset="0"/>
                            </a:rPr>
                            <m:t>8</m:t>
                          </m:r>
                          <m:r>
                            <a:rPr lang="ar-SA" sz="1600" b="0" i="1" dirty="0" smtClean="0">
                              <a:latin typeface="Cambria Math" panose="02040503050406030204" pitchFamily="18" charset="0"/>
                            </a:rPr>
                            <m:t>%+</m:t>
                          </m:r>
                          <m:r>
                            <a:rPr lang="ar-SA" sz="1600" b="0" i="1" dirty="0" smtClean="0">
                              <a:latin typeface="Cambria Math" panose="02040503050406030204" pitchFamily="18" charset="0"/>
                            </a:rPr>
                            <m:t>8</m:t>
                          </m:r>
                          <m:r>
                            <a:rPr lang="ar-SA" sz="1600" b="0" i="1" dirty="0" smtClean="0">
                              <a:latin typeface="Cambria Math" panose="02040503050406030204" pitchFamily="18" charset="0"/>
                            </a:rPr>
                            <m:t>%+</m:t>
                          </m:r>
                          <m:r>
                            <a:rPr lang="ar-SA" sz="1600" b="0" i="1" dirty="0" smtClean="0">
                              <a:latin typeface="Cambria Math" panose="02040503050406030204" pitchFamily="18" charset="0"/>
                            </a:rPr>
                            <m:t>9</m:t>
                          </m:r>
                          <m:r>
                            <a:rPr lang="ar-SA" sz="1600" b="0" i="1" dirty="0" smtClean="0">
                              <a:latin typeface="Cambria Math" panose="02040503050406030204" pitchFamily="18" charset="0"/>
                            </a:rPr>
                            <m:t>%</m:t>
                          </m:r>
                        </m:num>
                        <m:den>
                          <m:r>
                            <a:rPr lang="ar-SA" sz="1600" b="0" i="1" dirty="0" smtClean="0">
                              <a:latin typeface="Cambria Math" panose="02040503050406030204" pitchFamily="18" charset="0"/>
                            </a:rPr>
                            <m:t>11</m:t>
                          </m:r>
                        </m:den>
                      </m:f>
                    </m:oMath>
                  </m:oMathPara>
                </a14:m>
                <a:endParaRPr lang="ar-SA" sz="1600" b="1" dirty="0"/>
              </a:p>
              <a:p>
                <a:pPr algn="ctr" rtl="1"/>
                <a:endParaRPr lang="ar-SA" b="1" dirty="0"/>
              </a:p>
              <a:p>
                <a:pPr algn="ctr" rtl="1"/>
                <a:endParaRPr lang="ar-SA" b="1" dirty="0"/>
              </a:p>
            </p:txBody>
          </p:sp>
        </mc:Choice>
        <mc:Fallback xmlns="">
          <p:sp>
            <p:nvSpPr>
              <p:cNvPr id="7" name="Rectangle 6">
                <a:extLst>
                  <a:ext uri="{FF2B5EF4-FFF2-40B4-BE49-F238E27FC236}">
                    <a16:creationId xmlns:a16="http://schemas.microsoft.com/office/drawing/2014/main" id="{CB93C394-C8D0-4519-88A8-1FBFAD0BF99E}"/>
                  </a:ext>
                </a:extLst>
              </p:cNvPr>
              <p:cNvSpPr>
                <a:spLocks noRot="1" noChangeAspect="1" noMove="1" noResize="1" noEditPoints="1" noAdjustHandles="1" noChangeArrowheads="1" noChangeShapeType="1" noTextEdit="1"/>
              </p:cNvSpPr>
              <p:nvPr/>
            </p:nvSpPr>
            <p:spPr>
              <a:xfrm>
                <a:off x="533253" y="4274530"/>
                <a:ext cx="10446921" cy="2942409"/>
              </a:xfrm>
              <a:prstGeom prst="rect">
                <a:avLst/>
              </a:prstGeom>
              <a:blipFill>
                <a:blip r:embed="rId3"/>
                <a:stretch>
                  <a:fillRect r="-642"/>
                </a:stretch>
              </a:blipFill>
            </p:spPr>
            <p:txBody>
              <a:bodyPr/>
              <a:lstStyle/>
              <a:p>
                <a:r>
                  <a:rPr lang="ar-SA">
                    <a:noFill/>
                  </a:rPr>
                  <a:t> </a:t>
                </a:r>
              </a:p>
            </p:txBody>
          </p:sp>
        </mc:Fallback>
      </mc:AlternateContent>
    </p:spTree>
    <p:extLst>
      <p:ext uri="{BB962C8B-B14F-4D97-AF65-F5344CB8AC3E}">
        <p14:creationId xmlns:p14="http://schemas.microsoft.com/office/powerpoint/2010/main" val="375289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926923"/>
            <a:ext cx="10855065" cy="5418935"/>
          </a:xfrm>
        </p:spPr>
        <p:txBody>
          <a:bodyPr>
            <a:normAutofit/>
          </a:bodyPr>
          <a:lstStyle/>
          <a:p>
            <a:pPr marL="0" indent="0" algn="just" rtl="1">
              <a:buNone/>
            </a:pPr>
            <a:endParaRPr lang="ar-SA" sz="2000"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
        <p:nvSpPr>
          <p:cNvPr id="5" name="Rectangle 4">
            <a:extLst>
              <a:ext uri="{FF2B5EF4-FFF2-40B4-BE49-F238E27FC236}">
                <a16:creationId xmlns:a16="http://schemas.microsoft.com/office/drawing/2014/main" xmlns="" id="{C5067356-03D7-4B5F-B50A-3B25B3A15D0C}"/>
              </a:ext>
            </a:extLst>
          </p:cNvPr>
          <p:cNvSpPr/>
          <p:nvPr/>
        </p:nvSpPr>
        <p:spPr>
          <a:xfrm>
            <a:off x="6178940" y="935595"/>
            <a:ext cx="5571549" cy="400110"/>
          </a:xfrm>
          <a:prstGeom prst="rect">
            <a:avLst/>
          </a:prstGeom>
        </p:spPr>
        <p:txBody>
          <a:bodyPr wrap="square">
            <a:spAutoFit/>
          </a:bodyPr>
          <a:lstStyle/>
          <a:p>
            <a:r>
              <a:rPr lang="ar-SA" sz="2000" b="1" u="sng" dirty="0">
                <a:solidFill>
                  <a:srgbClr val="0070C0"/>
                </a:solidFill>
                <a:latin typeface="Tahoma" panose="020B0604030504040204" pitchFamily="34" charset="0"/>
              </a:rPr>
              <a:t>مقارنة  التغير الزمني في المراكز المالية لشركة مجموعة فتيحي</a:t>
            </a:r>
          </a:p>
        </p:txBody>
      </p:sp>
      <p:graphicFrame>
        <p:nvGraphicFramePr>
          <p:cNvPr id="8" name="Chart 7">
            <a:extLst>
              <a:ext uri="{FF2B5EF4-FFF2-40B4-BE49-F238E27FC236}">
                <a16:creationId xmlns:a16="http://schemas.microsoft.com/office/drawing/2014/main" xmlns="" id="{949E6913-8C41-426A-B584-9C8FB3C8CDE1}"/>
              </a:ext>
            </a:extLst>
          </p:cNvPr>
          <p:cNvGraphicFramePr>
            <a:graphicFrameLocks/>
          </p:cNvGraphicFramePr>
          <p:nvPr>
            <p:extLst>
              <p:ext uri="{D42A27DB-BD31-4B8C-83A1-F6EECF244321}">
                <p14:modId xmlns:p14="http://schemas.microsoft.com/office/powerpoint/2010/main" val="2978858764"/>
              </p:ext>
            </p:extLst>
          </p:nvPr>
        </p:nvGraphicFramePr>
        <p:xfrm>
          <a:off x="673100" y="1388279"/>
          <a:ext cx="10845800" cy="23709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xmlns="" id="{9443DD9B-1343-4947-955B-8221385EB466}"/>
              </a:ext>
            </a:extLst>
          </p:cNvPr>
          <p:cNvGraphicFramePr>
            <a:graphicFrameLocks/>
          </p:cNvGraphicFramePr>
          <p:nvPr>
            <p:extLst>
              <p:ext uri="{D42A27DB-BD31-4B8C-83A1-F6EECF244321}">
                <p14:modId xmlns:p14="http://schemas.microsoft.com/office/powerpoint/2010/main" val="376870254"/>
              </p:ext>
            </p:extLst>
          </p:nvPr>
        </p:nvGraphicFramePr>
        <p:xfrm>
          <a:off x="600577" y="3883476"/>
          <a:ext cx="10890250" cy="25482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8263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926923"/>
            <a:ext cx="10855065" cy="5418935"/>
          </a:xfrm>
        </p:spPr>
        <p:txBody>
          <a:bodyPr>
            <a:normAutofit fontScale="92500" lnSpcReduction="20000"/>
          </a:bodyPr>
          <a:lstStyle/>
          <a:p>
            <a:pPr marL="0" indent="0" algn="just" rtl="1">
              <a:buNone/>
            </a:pPr>
            <a:r>
              <a:rPr lang="ar-SA" sz="2000" b="1" dirty="0">
                <a:solidFill>
                  <a:srgbClr val="0070C0"/>
                </a:solidFill>
              </a:rPr>
              <a:t>المستفيدون من التحليل المالي:  </a:t>
            </a:r>
          </a:p>
          <a:p>
            <a:pPr marL="0" indent="0" algn="just" rtl="1">
              <a:lnSpc>
                <a:spcPct val="200000"/>
              </a:lnSpc>
              <a:buNone/>
            </a:pPr>
            <a:r>
              <a:rPr lang="ar-SA" sz="2200" b="1" dirty="0"/>
              <a:t>1- أصحاب الديون قصيرة الأجل: </a:t>
            </a:r>
            <a:r>
              <a:rPr lang="ar-SA" sz="2200" dirty="0"/>
              <a:t>ينصب الاهتمام على مقدرة المنشاة على سداد التزاماتها قصيرة الأجل لذلك </a:t>
            </a:r>
            <a:r>
              <a:rPr lang="ar-SA" sz="2200" b="1" dirty="0"/>
              <a:t>التركيز على نسب السيولة</a:t>
            </a:r>
            <a:r>
              <a:rPr lang="ar-SA" sz="2200" dirty="0"/>
              <a:t>. </a:t>
            </a:r>
          </a:p>
          <a:p>
            <a:pPr marL="0" indent="0" algn="just" rtl="1">
              <a:lnSpc>
                <a:spcPct val="200000"/>
              </a:lnSpc>
              <a:buNone/>
            </a:pPr>
            <a:r>
              <a:rPr lang="ar-SA" sz="2200" b="1" dirty="0"/>
              <a:t>2- أصحاب الديون طويلة الأجل: </a:t>
            </a:r>
            <a:r>
              <a:rPr lang="ar-SA" sz="2200" dirty="0"/>
              <a:t>ينصب الاهتمام على مقدرة المنشاة على دفع أقساط القروض بالإضافة للفوائد السنوية على قدرة الشركة بأن تتمتع بسيولة كافية في المدى القصير وربحية عالية في المدى الطويل لذلك </a:t>
            </a:r>
            <a:r>
              <a:rPr lang="ar-SA" sz="2200" b="1" dirty="0"/>
              <a:t>التركيز على نسب السيولة والربحية</a:t>
            </a:r>
            <a:r>
              <a:rPr lang="ar-SA" sz="2200" dirty="0"/>
              <a:t>. </a:t>
            </a:r>
          </a:p>
          <a:p>
            <a:pPr marL="0" indent="0" algn="just" rtl="1">
              <a:lnSpc>
                <a:spcPct val="200000"/>
              </a:lnSpc>
              <a:buNone/>
            </a:pPr>
            <a:r>
              <a:rPr lang="ar-SA" sz="2200" b="1" dirty="0"/>
              <a:t>3- حملة الأسهم: </a:t>
            </a:r>
            <a:r>
              <a:rPr lang="ar-SA" sz="2200" dirty="0"/>
              <a:t>يهتم ملاك الأسهم بنسب السيولة وربحية المنشاة و الاهتمام بسياسات التشغيل والاستثمار واللتان يوثران على سعر السهم في سوق الأوراق المالية لذلك </a:t>
            </a:r>
            <a:r>
              <a:rPr lang="ar-SA" sz="2200" b="1" dirty="0"/>
              <a:t>التركيز على نسب السيولة والربحية وسياسيات التشغيل والاستثمار</a:t>
            </a:r>
            <a:r>
              <a:rPr lang="ar-SA" sz="2200" dirty="0"/>
              <a:t>.</a:t>
            </a:r>
          </a:p>
          <a:p>
            <a:pPr marL="0" indent="0" algn="just" rtl="1">
              <a:lnSpc>
                <a:spcPct val="200000"/>
              </a:lnSpc>
              <a:buNone/>
            </a:pPr>
            <a:r>
              <a:rPr lang="ar-SA" sz="2200" b="1" dirty="0"/>
              <a:t>4- إدارة المنشاة: </a:t>
            </a:r>
            <a:r>
              <a:rPr lang="ar-SA" sz="2200" dirty="0"/>
              <a:t>ينصب اهتمام أدراه المنشاة على نسب السيولة والربحية وسياسيات التشغيل والاستثمار </a:t>
            </a:r>
            <a:r>
              <a:rPr lang="ar-SA" sz="2200" b="1" dirty="0"/>
              <a:t>لذلك التركيز </a:t>
            </a:r>
            <a:r>
              <a:rPr lang="ar-SA" sz="2200" dirty="0"/>
              <a:t>على </a:t>
            </a:r>
            <a:r>
              <a:rPr lang="ar-SA" sz="2200" b="1" dirty="0"/>
              <a:t>نسب السيولة والربحية وسياسيات التشغيل والاستثمار</a:t>
            </a:r>
            <a:r>
              <a:rPr lang="ar-SA" sz="2200" dirty="0"/>
              <a:t>. </a:t>
            </a:r>
          </a:p>
          <a:p>
            <a:pPr marL="0" indent="0" algn="just" rtl="1">
              <a:buNone/>
            </a:pPr>
            <a:endParaRPr lang="ar-SA" sz="2000" dirty="0"/>
          </a:p>
          <a:p>
            <a:pPr marL="0" indent="0" algn="just" rtl="1">
              <a:buNone/>
            </a:pPr>
            <a:endParaRPr lang="ar-SA" sz="2000" dirty="0"/>
          </a:p>
          <a:p>
            <a:pPr marL="0" indent="0" algn="just" rtl="1">
              <a:buNone/>
            </a:pPr>
            <a:endParaRPr lang="ar-SA" sz="2000"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3812820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1056431"/>
            <a:ext cx="10855065" cy="5418935"/>
          </a:xfrm>
        </p:spPr>
        <p:txBody>
          <a:bodyPr>
            <a:normAutofit/>
          </a:bodyPr>
          <a:lstStyle/>
          <a:p>
            <a:pPr marL="0" indent="0" algn="just" rtl="1">
              <a:buNone/>
            </a:pPr>
            <a:r>
              <a:rPr lang="ar-SA" sz="2000" b="1" dirty="0"/>
              <a:t>5- الدولة والمجتمع: </a:t>
            </a:r>
            <a:r>
              <a:rPr lang="ar-SA" sz="2000" dirty="0"/>
              <a:t>تهتم الدولة والمجتمع بالتحليل المالي للنسب المالية للمنشآت لأن المنشاة جزء مهم ومؤثر في المجتمع والذي بدورة يؤثر على الدخل القومي ونسب البطالة في المجتمع. </a:t>
            </a:r>
          </a:p>
          <a:p>
            <a:pPr marL="0" indent="0" algn="just" rtl="1">
              <a:buNone/>
            </a:pPr>
            <a:r>
              <a:rPr lang="ar-SA" sz="2000" b="1" dirty="0"/>
              <a:t>بالرغم من أهمية تحليل النسب المالية الا انها غير مفيدة الا أذا تم مقارنتها بمعيار معين أو نسبة مالية أخرى ومن أهم تلك المعايير ما يلي:</a:t>
            </a:r>
          </a:p>
          <a:p>
            <a:pPr marL="0" indent="0" algn="just" rtl="1">
              <a:buNone/>
            </a:pPr>
            <a:endParaRPr lang="ar-SA" sz="2000" dirty="0"/>
          </a:p>
          <a:p>
            <a:pPr marL="0" indent="0" algn="just" rtl="1">
              <a:buNone/>
            </a:pPr>
            <a:endParaRPr lang="ar-SA" sz="2000"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graphicFrame>
        <p:nvGraphicFramePr>
          <p:cNvPr id="5" name="Diagram 4">
            <a:extLst>
              <a:ext uri="{FF2B5EF4-FFF2-40B4-BE49-F238E27FC236}">
                <a16:creationId xmlns:a16="http://schemas.microsoft.com/office/drawing/2014/main" xmlns="" id="{F203035E-A32C-4E24-94D3-89B12E0EA616}"/>
              </a:ext>
            </a:extLst>
          </p:cNvPr>
          <p:cNvGraphicFramePr/>
          <p:nvPr>
            <p:extLst>
              <p:ext uri="{D42A27DB-BD31-4B8C-83A1-F6EECF244321}">
                <p14:modId xmlns:p14="http://schemas.microsoft.com/office/powerpoint/2010/main" val="2689657010"/>
              </p:ext>
            </p:extLst>
          </p:nvPr>
        </p:nvGraphicFramePr>
        <p:xfrm>
          <a:off x="1316534" y="2358603"/>
          <a:ext cx="9373705" cy="3822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35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1056431"/>
            <a:ext cx="10855065" cy="5418935"/>
          </a:xfrm>
        </p:spPr>
        <p:txBody>
          <a:bodyPr>
            <a:normAutofit/>
          </a:bodyPr>
          <a:lstStyle/>
          <a:p>
            <a:pPr marL="0" indent="0" algn="just" rtl="1">
              <a:buNone/>
            </a:pPr>
            <a:endParaRPr lang="ar-SA" sz="2000" dirty="0"/>
          </a:p>
          <a:p>
            <a:pPr marL="0" indent="0" algn="just" rtl="1">
              <a:buNone/>
            </a:pPr>
            <a:endParaRPr lang="ar-SA" sz="2000"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graphicFrame>
        <p:nvGraphicFramePr>
          <p:cNvPr id="6" name="Table 5">
            <a:extLst>
              <a:ext uri="{FF2B5EF4-FFF2-40B4-BE49-F238E27FC236}">
                <a16:creationId xmlns:a16="http://schemas.microsoft.com/office/drawing/2014/main" xmlns="" id="{4F833F22-5579-4C19-9342-7952206B8D01}"/>
              </a:ext>
            </a:extLst>
          </p:cNvPr>
          <p:cNvGraphicFramePr>
            <a:graphicFrameLocks noGrp="1"/>
          </p:cNvGraphicFramePr>
          <p:nvPr>
            <p:extLst>
              <p:ext uri="{D42A27DB-BD31-4B8C-83A1-F6EECF244321}">
                <p14:modId xmlns:p14="http://schemas.microsoft.com/office/powerpoint/2010/main" val="2822256158"/>
              </p:ext>
            </p:extLst>
          </p:nvPr>
        </p:nvGraphicFramePr>
        <p:xfrm>
          <a:off x="529803" y="1812628"/>
          <a:ext cx="10580353" cy="1798320"/>
        </p:xfrm>
        <a:graphic>
          <a:graphicData uri="http://schemas.openxmlformats.org/drawingml/2006/table">
            <a:tbl>
              <a:tblPr rtl="1" firstRow="1" bandRow="1">
                <a:tableStyleId>{F5AB1C69-6EDB-4FF4-983F-18BD219EF322}</a:tableStyleId>
              </a:tblPr>
              <a:tblGrid>
                <a:gridCol w="1959878">
                  <a:extLst>
                    <a:ext uri="{9D8B030D-6E8A-4147-A177-3AD203B41FA5}">
                      <a16:colId xmlns:a16="http://schemas.microsoft.com/office/drawing/2014/main" xmlns="" val="1089572401"/>
                    </a:ext>
                  </a:extLst>
                </a:gridCol>
                <a:gridCol w="1785757">
                  <a:extLst>
                    <a:ext uri="{9D8B030D-6E8A-4147-A177-3AD203B41FA5}">
                      <a16:colId xmlns:a16="http://schemas.microsoft.com/office/drawing/2014/main" xmlns="" val="2281323026"/>
                    </a:ext>
                  </a:extLst>
                </a:gridCol>
                <a:gridCol w="1356527">
                  <a:extLst>
                    <a:ext uri="{9D8B030D-6E8A-4147-A177-3AD203B41FA5}">
                      <a16:colId xmlns:a16="http://schemas.microsoft.com/office/drawing/2014/main" xmlns="" val="2188294064"/>
                    </a:ext>
                  </a:extLst>
                </a:gridCol>
                <a:gridCol w="1425366">
                  <a:extLst>
                    <a:ext uri="{9D8B030D-6E8A-4147-A177-3AD203B41FA5}">
                      <a16:colId xmlns:a16="http://schemas.microsoft.com/office/drawing/2014/main" xmlns="" val="3846280964"/>
                    </a:ext>
                  </a:extLst>
                </a:gridCol>
                <a:gridCol w="1801955">
                  <a:extLst>
                    <a:ext uri="{9D8B030D-6E8A-4147-A177-3AD203B41FA5}">
                      <a16:colId xmlns:a16="http://schemas.microsoft.com/office/drawing/2014/main" xmlns="" val="3862306213"/>
                    </a:ext>
                  </a:extLst>
                </a:gridCol>
                <a:gridCol w="1234434">
                  <a:extLst>
                    <a:ext uri="{9D8B030D-6E8A-4147-A177-3AD203B41FA5}">
                      <a16:colId xmlns:a16="http://schemas.microsoft.com/office/drawing/2014/main" xmlns="" val="1895416301"/>
                    </a:ext>
                  </a:extLst>
                </a:gridCol>
                <a:gridCol w="1016436">
                  <a:extLst>
                    <a:ext uri="{9D8B030D-6E8A-4147-A177-3AD203B41FA5}">
                      <a16:colId xmlns:a16="http://schemas.microsoft.com/office/drawing/2014/main" xmlns="" val="3591818863"/>
                    </a:ext>
                  </a:extLst>
                </a:gridCol>
              </a:tblGrid>
              <a:tr h="370840">
                <a:tc>
                  <a:txBody>
                    <a:bodyPr/>
                    <a:lstStyle/>
                    <a:p>
                      <a:pPr algn="ctr" rtl="1"/>
                      <a:r>
                        <a:rPr lang="ar-SA" sz="2000" b="1" dirty="0">
                          <a:solidFill>
                            <a:srgbClr val="FF0000"/>
                          </a:solidFill>
                          <a:cs typeface="+mj-cs"/>
                        </a:rPr>
                        <a:t>النسب المالية</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i="0" u="none" strike="noStrike" kern="1200" dirty="0">
                          <a:solidFill>
                            <a:schemeClr val="tx1"/>
                          </a:solidFill>
                          <a:effectLst/>
                          <a:latin typeface="+mn-lt"/>
                          <a:ea typeface="+mn-ea"/>
                          <a:cs typeface="+mj-cs"/>
                        </a:rPr>
                        <a:t>مجموعة السريع </a:t>
                      </a:r>
                      <a:endParaRPr lang="ar-SA" sz="2000" b="1" dirty="0">
                        <a:solidFill>
                          <a:schemeClr val="tx1"/>
                        </a:solidFill>
                        <a:cs typeface="+mj-cs"/>
                      </a:endParaRPr>
                    </a:p>
                    <a:p>
                      <a:pPr algn="ctr" rtl="1"/>
                      <a:endParaRPr lang="ar-SA" sz="2000" b="1" dirty="0">
                        <a:solidFill>
                          <a:schemeClr val="tx1"/>
                        </a:solidFill>
                        <a:cs typeface="+mj-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i="0" u="none" strike="noStrike" kern="1200" dirty="0">
                          <a:solidFill>
                            <a:schemeClr val="tx1"/>
                          </a:solidFill>
                          <a:effectLst/>
                          <a:latin typeface="+mn-lt"/>
                          <a:ea typeface="+mn-ea"/>
                          <a:cs typeface="+mj-cs"/>
                        </a:rPr>
                        <a:t>صدق </a:t>
                      </a:r>
                    </a:p>
                    <a:p>
                      <a:pPr algn="ctr" rtl="1"/>
                      <a:endParaRPr lang="ar-SA" sz="2000" b="1" dirty="0">
                        <a:solidFill>
                          <a:schemeClr val="tx1"/>
                        </a:solidFill>
                        <a:cs typeface="+mj-cs"/>
                      </a:endParaRPr>
                    </a:p>
                  </a:txBody>
                  <a:tcPr/>
                </a:tc>
                <a:tc>
                  <a:txBody>
                    <a:bodyPr/>
                    <a:lstStyle/>
                    <a:p>
                      <a:pPr algn="ctr" rtl="1"/>
                      <a:r>
                        <a:rPr lang="ar-SA" sz="2000" b="1" i="0" u="none" strike="noStrike" kern="1200" dirty="0">
                          <a:solidFill>
                            <a:schemeClr val="tx1"/>
                          </a:solidFill>
                          <a:effectLst/>
                          <a:latin typeface="+mn-lt"/>
                          <a:ea typeface="+mn-ea"/>
                          <a:cs typeface="+mj-cs"/>
                        </a:rPr>
                        <a:t>العبداللطيف </a:t>
                      </a:r>
                      <a:endParaRPr lang="ar-SA" sz="2000" b="1" dirty="0">
                        <a:solidFill>
                          <a:schemeClr val="tx1"/>
                        </a:solidFill>
                        <a:cs typeface="+mj-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i="0" u="none" strike="noStrike" kern="1200" dirty="0">
                          <a:solidFill>
                            <a:schemeClr val="tx1"/>
                          </a:solidFill>
                          <a:effectLst/>
                          <a:latin typeface="+mn-lt"/>
                          <a:ea typeface="+mn-ea"/>
                          <a:cs typeface="+mj-cs"/>
                        </a:rPr>
                        <a:t>شركة </a:t>
                      </a:r>
                      <a:r>
                        <a:rPr lang="ar-SA" sz="2000" b="1" i="0" u="none" strike="noStrike" kern="1200" dirty="0" err="1">
                          <a:solidFill>
                            <a:schemeClr val="tx1"/>
                          </a:solidFill>
                          <a:effectLst/>
                          <a:latin typeface="+mn-lt"/>
                          <a:ea typeface="+mn-ea"/>
                          <a:cs typeface="+mj-cs"/>
                        </a:rPr>
                        <a:t>لازوردي</a:t>
                      </a:r>
                      <a:r>
                        <a:rPr lang="ar-SA" sz="2000" b="1" i="0" u="none" strike="noStrike" kern="1200" dirty="0">
                          <a:solidFill>
                            <a:schemeClr val="tx1"/>
                          </a:solidFill>
                          <a:effectLst/>
                          <a:latin typeface="+mn-lt"/>
                          <a:ea typeface="+mn-ea"/>
                          <a:cs typeface="+mj-cs"/>
                        </a:rPr>
                        <a:t> للمجوهرات</a:t>
                      </a:r>
                    </a:p>
                  </a:txBody>
                  <a:tcPr/>
                </a:tc>
                <a:tc>
                  <a:txBody>
                    <a:bodyPr/>
                    <a:lstStyle/>
                    <a:p>
                      <a:pPr algn="ctr" rtl="1"/>
                      <a:r>
                        <a:rPr lang="ar-SA" sz="2000" b="1" i="0" u="none" strike="noStrike" kern="1200" dirty="0">
                          <a:solidFill>
                            <a:schemeClr val="tx1"/>
                          </a:solidFill>
                          <a:effectLst/>
                          <a:latin typeface="+mn-lt"/>
                          <a:ea typeface="+mn-ea"/>
                          <a:cs typeface="+mj-cs"/>
                        </a:rPr>
                        <a:t>مجموعة فتيحي</a:t>
                      </a:r>
                      <a:endParaRPr lang="ar-SA" sz="2000" b="1" dirty="0">
                        <a:solidFill>
                          <a:schemeClr val="tx1"/>
                        </a:solidFill>
                        <a:cs typeface="+mj-cs"/>
                      </a:endParaRPr>
                    </a:p>
                  </a:txBody>
                  <a:tcPr/>
                </a:tc>
                <a:tc>
                  <a:txBody>
                    <a:bodyPr/>
                    <a:lstStyle/>
                    <a:p>
                      <a:pPr algn="ctr" rtl="1"/>
                      <a:r>
                        <a:rPr lang="ar-SA" sz="2000" b="1" dirty="0">
                          <a:solidFill>
                            <a:srgbClr val="FF0000"/>
                          </a:solidFill>
                          <a:cs typeface="+mj-cs"/>
                        </a:rPr>
                        <a:t>متوسط القطاع</a:t>
                      </a:r>
                    </a:p>
                  </a:txBody>
                  <a:tcPr/>
                </a:tc>
                <a:extLst>
                  <a:ext uri="{0D108BD9-81ED-4DB2-BD59-A6C34878D82A}">
                    <a16:rowId xmlns:a16="http://schemas.microsoft.com/office/drawing/2014/main" xmlns="" val="2054540074"/>
                  </a:ext>
                </a:extLst>
              </a:tr>
              <a:tr h="370840">
                <a:tc>
                  <a:txBody>
                    <a:bodyPr/>
                    <a:lstStyle/>
                    <a:p>
                      <a:pPr algn="ctr" rtl="1"/>
                      <a:r>
                        <a:rPr lang="ar-SA" sz="2000" b="1" dirty="0">
                          <a:solidFill>
                            <a:schemeClr val="tx1"/>
                          </a:solidFill>
                          <a:cs typeface="+mj-cs"/>
                        </a:rPr>
                        <a:t>نسبة مجموع الديون إلى مجموع الأصول </a:t>
                      </a:r>
                    </a:p>
                  </a:txBody>
                  <a:tcPr/>
                </a:tc>
                <a:tc>
                  <a:txBody>
                    <a:bodyPr/>
                    <a:lstStyle/>
                    <a:p>
                      <a:pPr algn="ctr" rtl="1"/>
                      <a:r>
                        <a:rPr lang="ar-SA" sz="2000" b="1" dirty="0">
                          <a:solidFill>
                            <a:schemeClr val="tx1"/>
                          </a:solidFill>
                          <a:cs typeface="+mj-cs"/>
                        </a:rPr>
                        <a:t>40%</a:t>
                      </a:r>
                    </a:p>
                  </a:txBody>
                  <a:tcPr/>
                </a:tc>
                <a:tc>
                  <a:txBody>
                    <a:bodyPr/>
                    <a:lstStyle/>
                    <a:p>
                      <a:pPr algn="ctr" rtl="1"/>
                      <a:r>
                        <a:rPr lang="ar-SA" sz="2000" b="1" dirty="0">
                          <a:solidFill>
                            <a:schemeClr val="tx1"/>
                          </a:solidFill>
                          <a:cs typeface="+mj-cs"/>
                        </a:rPr>
                        <a:t>35%</a:t>
                      </a:r>
                    </a:p>
                  </a:txBody>
                  <a:tcPr/>
                </a:tc>
                <a:tc>
                  <a:txBody>
                    <a:bodyPr/>
                    <a:lstStyle/>
                    <a:p>
                      <a:pPr algn="ctr" rtl="1"/>
                      <a:r>
                        <a:rPr lang="ar-SA" sz="2000" b="1" dirty="0">
                          <a:solidFill>
                            <a:schemeClr val="tx1"/>
                          </a:solidFill>
                          <a:cs typeface="+mj-cs"/>
                        </a:rPr>
                        <a:t>33%</a:t>
                      </a:r>
                    </a:p>
                  </a:txBody>
                  <a:tcPr/>
                </a:tc>
                <a:tc>
                  <a:txBody>
                    <a:bodyPr/>
                    <a:lstStyle/>
                    <a:p>
                      <a:pPr algn="ctr" rtl="1"/>
                      <a:r>
                        <a:rPr lang="ar-SA" sz="2000" b="1" dirty="0">
                          <a:solidFill>
                            <a:schemeClr val="tx1"/>
                          </a:solidFill>
                          <a:cs typeface="+mj-cs"/>
                        </a:rPr>
                        <a:t>55%</a:t>
                      </a:r>
                    </a:p>
                  </a:txBody>
                  <a:tcPr/>
                </a:tc>
                <a:tc>
                  <a:txBody>
                    <a:bodyPr/>
                    <a:lstStyle/>
                    <a:p>
                      <a:pPr algn="ctr" rtl="1"/>
                      <a:r>
                        <a:rPr lang="ar-SA" sz="2000" b="1" dirty="0">
                          <a:solidFill>
                            <a:schemeClr val="tx1"/>
                          </a:solidFill>
                          <a:cs typeface="+mj-cs"/>
                        </a:rPr>
                        <a:t>51%</a:t>
                      </a:r>
                    </a:p>
                  </a:txBody>
                  <a:tcPr/>
                </a:tc>
                <a:tc>
                  <a:txBody>
                    <a:bodyPr/>
                    <a:lstStyle/>
                    <a:p>
                      <a:pPr algn="ctr" rtl="1"/>
                      <a:r>
                        <a:rPr lang="ar-SA" sz="2000" b="1" dirty="0">
                          <a:solidFill>
                            <a:srgbClr val="FF0000"/>
                          </a:solidFill>
                          <a:cs typeface="+mj-cs"/>
                        </a:rPr>
                        <a:t>42.8%</a:t>
                      </a:r>
                    </a:p>
                  </a:txBody>
                  <a:tcPr/>
                </a:tc>
                <a:extLst>
                  <a:ext uri="{0D108BD9-81ED-4DB2-BD59-A6C34878D82A}">
                    <a16:rowId xmlns:a16="http://schemas.microsoft.com/office/drawing/2014/main" xmlns="" val="219363364"/>
                  </a:ext>
                </a:extLst>
              </a:tr>
              <a:tr h="370840">
                <a:tc>
                  <a:txBody>
                    <a:bodyPr/>
                    <a:lstStyle/>
                    <a:p>
                      <a:pPr algn="ctr" rtl="1"/>
                      <a:r>
                        <a:rPr lang="ar-SA" sz="2000" b="1" dirty="0">
                          <a:solidFill>
                            <a:schemeClr val="tx1"/>
                          </a:solidFill>
                          <a:cs typeface="+mj-cs"/>
                        </a:rPr>
                        <a:t>هامش الربح</a:t>
                      </a:r>
                    </a:p>
                  </a:txBody>
                  <a:tcPr/>
                </a:tc>
                <a:tc>
                  <a:txBody>
                    <a:bodyPr/>
                    <a:lstStyle/>
                    <a:p>
                      <a:pPr algn="ctr" rtl="1"/>
                      <a:r>
                        <a:rPr lang="ar-SA" sz="2000" b="1" dirty="0">
                          <a:solidFill>
                            <a:schemeClr val="tx1"/>
                          </a:solidFill>
                          <a:cs typeface="+mj-cs"/>
                        </a:rPr>
                        <a:t>11%</a:t>
                      </a:r>
                    </a:p>
                  </a:txBody>
                  <a:tcPr/>
                </a:tc>
                <a:tc>
                  <a:txBody>
                    <a:bodyPr/>
                    <a:lstStyle/>
                    <a:p>
                      <a:pPr algn="ctr" rtl="1"/>
                      <a:r>
                        <a:rPr lang="ar-SA" sz="2000" b="1" dirty="0">
                          <a:solidFill>
                            <a:schemeClr val="tx1"/>
                          </a:solidFill>
                          <a:cs typeface="+mj-cs"/>
                        </a:rPr>
                        <a:t>8%</a:t>
                      </a:r>
                    </a:p>
                  </a:txBody>
                  <a:tcPr/>
                </a:tc>
                <a:tc>
                  <a:txBody>
                    <a:bodyPr/>
                    <a:lstStyle/>
                    <a:p>
                      <a:pPr algn="ctr" rtl="1"/>
                      <a:r>
                        <a:rPr lang="ar-SA" sz="2000" b="1" dirty="0">
                          <a:solidFill>
                            <a:schemeClr val="tx1"/>
                          </a:solidFill>
                          <a:cs typeface="+mj-cs"/>
                        </a:rPr>
                        <a:t>12%</a:t>
                      </a:r>
                    </a:p>
                  </a:txBody>
                  <a:tcPr/>
                </a:tc>
                <a:tc>
                  <a:txBody>
                    <a:bodyPr/>
                    <a:lstStyle/>
                    <a:p>
                      <a:pPr algn="ctr" rtl="1"/>
                      <a:r>
                        <a:rPr lang="ar-SA" sz="2000" b="1" dirty="0">
                          <a:solidFill>
                            <a:schemeClr val="tx1"/>
                          </a:solidFill>
                          <a:cs typeface="+mj-cs"/>
                        </a:rPr>
                        <a:t>14%</a:t>
                      </a:r>
                    </a:p>
                  </a:txBody>
                  <a:tcPr/>
                </a:tc>
                <a:tc>
                  <a:txBody>
                    <a:bodyPr/>
                    <a:lstStyle/>
                    <a:p>
                      <a:pPr algn="ctr" rtl="1"/>
                      <a:r>
                        <a:rPr lang="ar-SA" sz="2000" b="1" dirty="0">
                          <a:solidFill>
                            <a:schemeClr val="tx1"/>
                          </a:solidFill>
                          <a:cs typeface="+mj-cs"/>
                        </a:rPr>
                        <a:t>18%</a:t>
                      </a:r>
                    </a:p>
                  </a:txBody>
                  <a:tcPr/>
                </a:tc>
                <a:tc>
                  <a:txBody>
                    <a:bodyPr/>
                    <a:lstStyle/>
                    <a:p>
                      <a:pPr algn="ctr" rtl="1"/>
                      <a:r>
                        <a:rPr lang="ar-SA" sz="2000" b="1" dirty="0">
                          <a:solidFill>
                            <a:srgbClr val="FF0000"/>
                          </a:solidFill>
                          <a:cs typeface="+mj-cs"/>
                        </a:rPr>
                        <a:t>12.6%</a:t>
                      </a:r>
                    </a:p>
                  </a:txBody>
                  <a:tcPr/>
                </a:tc>
                <a:extLst>
                  <a:ext uri="{0D108BD9-81ED-4DB2-BD59-A6C34878D82A}">
                    <a16:rowId xmlns:a16="http://schemas.microsoft.com/office/drawing/2014/main" xmlns="" val="437472303"/>
                  </a:ext>
                </a:extLst>
              </a:tr>
            </a:tbl>
          </a:graphicData>
        </a:graphic>
      </p:graphicFrame>
      <p:sp>
        <p:nvSpPr>
          <p:cNvPr id="7" name="Rectangle 6">
            <a:extLst>
              <a:ext uri="{FF2B5EF4-FFF2-40B4-BE49-F238E27FC236}">
                <a16:creationId xmlns:a16="http://schemas.microsoft.com/office/drawing/2014/main" xmlns="" id="{B1E6CA0E-48D7-4967-9F94-30942A55E980}"/>
              </a:ext>
            </a:extLst>
          </p:cNvPr>
          <p:cNvSpPr/>
          <p:nvPr/>
        </p:nvSpPr>
        <p:spPr>
          <a:xfrm>
            <a:off x="3210135" y="1297329"/>
            <a:ext cx="7263527" cy="400110"/>
          </a:xfrm>
          <a:prstGeom prst="rect">
            <a:avLst/>
          </a:prstGeom>
        </p:spPr>
        <p:txBody>
          <a:bodyPr wrap="none">
            <a:spAutoFit/>
          </a:bodyPr>
          <a:lstStyle/>
          <a:p>
            <a:r>
              <a:rPr lang="ar-SA" sz="2000" b="1" u="sng" dirty="0">
                <a:solidFill>
                  <a:srgbClr val="0070C0"/>
                </a:solidFill>
                <a:latin typeface="Tahoma" panose="020B0604030504040204" pitchFamily="34" charset="0"/>
              </a:rPr>
              <a:t>مقارنة النسب المالية من خلال </a:t>
            </a:r>
            <a:r>
              <a:rPr lang="ar-SA" sz="2000" b="1" u="sng" dirty="0">
                <a:solidFill>
                  <a:srgbClr val="FF0000"/>
                </a:solidFill>
                <a:latin typeface="Tahoma" panose="020B0604030504040204" pitchFamily="34" charset="0"/>
              </a:rPr>
              <a:t>الشركات المشابهة </a:t>
            </a:r>
            <a:r>
              <a:rPr lang="ar-SA" sz="2000" b="1" u="sng" dirty="0">
                <a:solidFill>
                  <a:srgbClr val="0070C0"/>
                </a:solidFill>
                <a:latin typeface="Tahoma" panose="020B0604030504040204" pitchFamily="34" charset="0"/>
              </a:rPr>
              <a:t>في نفس القطاع ومع </a:t>
            </a:r>
            <a:r>
              <a:rPr lang="ar-SA" sz="2000" b="1" u="sng" dirty="0">
                <a:solidFill>
                  <a:srgbClr val="FF0000"/>
                </a:solidFill>
                <a:latin typeface="Tahoma" panose="020B0604030504040204" pitchFamily="34" charset="0"/>
              </a:rPr>
              <a:t>متوسط القطاع</a:t>
            </a:r>
            <a:endParaRPr lang="ar-SA" sz="2000" b="1" u="sng" dirty="0">
              <a:solidFill>
                <a:srgbClr val="FF0000"/>
              </a:solidFill>
            </a:endParaRPr>
          </a:p>
        </p:txBody>
      </p:sp>
      <p:sp>
        <p:nvSpPr>
          <p:cNvPr id="8" name="Rectangle 7">
            <a:extLst>
              <a:ext uri="{FF2B5EF4-FFF2-40B4-BE49-F238E27FC236}">
                <a16:creationId xmlns:a16="http://schemas.microsoft.com/office/drawing/2014/main" xmlns="" id="{3BDEB40A-440D-492A-A941-C25E5B170F53}"/>
              </a:ext>
            </a:extLst>
          </p:cNvPr>
          <p:cNvSpPr/>
          <p:nvPr/>
        </p:nvSpPr>
        <p:spPr>
          <a:xfrm>
            <a:off x="3825462" y="3726137"/>
            <a:ext cx="7253355" cy="400110"/>
          </a:xfrm>
          <a:prstGeom prst="rect">
            <a:avLst/>
          </a:prstGeom>
        </p:spPr>
        <p:txBody>
          <a:bodyPr wrap="square">
            <a:spAutoFit/>
          </a:bodyPr>
          <a:lstStyle/>
          <a:p>
            <a:r>
              <a:rPr lang="ar-SA" sz="2000" b="1" u="sng" dirty="0">
                <a:solidFill>
                  <a:srgbClr val="0070C0"/>
                </a:solidFill>
                <a:latin typeface="Tahoma" panose="020B0604030504040204" pitchFamily="34" charset="0"/>
              </a:rPr>
              <a:t>مقارنة  التغير الزمني في المراكز المالية لشركة مجموعة فتيحي مع </a:t>
            </a:r>
            <a:r>
              <a:rPr lang="ar-SA" sz="2000" b="1" u="sng" dirty="0">
                <a:solidFill>
                  <a:srgbClr val="FF0000"/>
                </a:solidFill>
                <a:latin typeface="Tahoma" panose="020B0604030504040204" pitchFamily="34" charset="0"/>
              </a:rPr>
              <a:t>توقعات المستقبل </a:t>
            </a:r>
          </a:p>
        </p:txBody>
      </p:sp>
      <p:graphicFrame>
        <p:nvGraphicFramePr>
          <p:cNvPr id="9" name="Table 8">
            <a:extLst>
              <a:ext uri="{FF2B5EF4-FFF2-40B4-BE49-F238E27FC236}">
                <a16:creationId xmlns:a16="http://schemas.microsoft.com/office/drawing/2014/main" xmlns="" id="{CA22086B-E4F8-41E6-B5CF-F4E111C554A6}"/>
              </a:ext>
            </a:extLst>
          </p:cNvPr>
          <p:cNvGraphicFramePr>
            <a:graphicFrameLocks noGrp="1"/>
          </p:cNvGraphicFramePr>
          <p:nvPr>
            <p:extLst>
              <p:ext uri="{D42A27DB-BD31-4B8C-83A1-F6EECF244321}">
                <p14:modId xmlns:p14="http://schemas.microsoft.com/office/powerpoint/2010/main" val="1157298486"/>
              </p:ext>
            </p:extLst>
          </p:nvPr>
        </p:nvGraphicFramePr>
        <p:xfrm>
          <a:off x="600765" y="4304354"/>
          <a:ext cx="10366898" cy="1924167"/>
        </p:xfrm>
        <a:graphic>
          <a:graphicData uri="http://schemas.openxmlformats.org/drawingml/2006/table">
            <a:tbl>
              <a:tblPr rtl="1" firstRow="1" bandRow="1">
                <a:tableStyleId>{F5AB1C69-6EDB-4FF4-983F-18BD219EF322}</a:tableStyleId>
              </a:tblPr>
              <a:tblGrid>
                <a:gridCol w="1898441">
                  <a:extLst>
                    <a:ext uri="{9D8B030D-6E8A-4147-A177-3AD203B41FA5}">
                      <a16:colId xmlns:a16="http://schemas.microsoft.com/office/drawing/2014/main" xmlns="" val="3319197284"/>
                    </a:ext>
                  </a:extLst>
                </a:gridCol>
                <a:gridCol w="779189">
                  <a:extLst>
                    <a:ext uri="{9D8B030D-6E8A-4147-A177-3AD203B41FA5}">
                      <a16:colId xmlns:a16="http://schemas.microsoft.com/office/drawing/2014/main" xmlns="" val="1945665336"/>
                    </a:ext>
                  </a:extLst>
                </a:gridCol>
                <a:gridCol w="763124">
                  <a:extLst>
                    <a:ext uri="{9D8B030D-6E8A-4147-A177-3AD203B41FA5}">
                      <a16:colId xmlns:a16="http://schemas.microsoft.com/office/drawing/2014/main" xmlns="" val="1184558788"/>
                    </a:ext>
                  </a:extLst>
                </a:gridCol>
                <a:gridCol w="775174">
                  <a:extLst>
                    <a:ext uri="{9D8B030D-6E8A-4147-A177-3AD203B41FA5}">
                      <a16:colId xmlns:a16="http://schemas.microsoft.com/office/drawing/2014/main" xmlns="" val="2664551685"/>
                    </a:ext>
                  </a:extLst>
                </a:gridCol>
                <a:gridCol w="714927">
                  <a:extLst>
                    <a:ext uri="{9D8B030D-6E8A-4147-A177-3AD203B41FA5}">
                      <a16:colId xmlns:a16="http://schemas.microsoft.com/office/drawing/2014/main" xmlns="" val="2234941407"/>
                    </a:ext>
                  </a:extLst>
                </a:gridCol>
                <a:gridCol w="811321">
                  <a:extLst>
                    <a:ext uri="{9D8B030D-6E8A-4147-A177-3AD203B41FA5}">
                      <a16:colId xmlns:a16="http://schemas.microsoft.com/office/drawing/2014/main" xmlns="" val="1166103703"/>
                    </a:ext>
                  </a:extLst>
                </a:gridCol>
                <a:gridCol w="718943">
                  <a:extLst>
                    <a:ext uri="{9D8B030D-6E8A-4147-A177-3AD203B41FA5}">
                      <a16:colId xmlns:a16="http://schemas.microsoft.com/office/drawing/2014/main" xmlns="" val="4039886809"/>
                    </a:ext>
                  </a:extLst>
                </a:gridCol>
                <a:gridCol w="722959">
                  <a:extLst>
                    <a:ext uri="{9D8B030D-6E8A-4147-A177-3AD203B41FA5}">
                      <a16:colId xmlns:a16="http://schemas.microsoft.com/office/drawing/2014/main" xmlns="" val="3707063224"/>
                    </a:ext>
                  </a:extLst>
                </a:gridCol>
                <a:gridCol w="726976">
                  <a:extLst>
                    <a:ext uri="{9D8B030D-6E8A-4147-A177-3AD203B41FA5}">
                      <a16:colId xmlns:a16="http://schemas.microsoft.com/office/drawing/2014/main" xmlns="" val="4053625394"/>
                    </a:ext>
                  </a:extLst>
                </a:gridCol>
                <a:gridCol w="714928">
                  <a:extLst>
                    <a:ext uri="{9D8B030D-6E8A-4147-A177-3AD203B41FA5}">
                      <a16:colId xmlns:a16="http://schemas.microsoft.com/office/drawing/2014/main" xmlns="" val="1153445388"/>
                    </a:ext>
                  </a:extLst>
                </a:gridCol>
                <a:gridCol w="925559">
                  <a:extLst>
                    <a:ext uri="{9D8B030D-6E8A-4147-A177-3AD203B41FA5}">
                      <a16:colId xmlns:a16="http://schemas.microsoft.com/office/drawing/2014/main" xmlns="" val="620893494"/>
                    </a:ext>
                  </a:extLst>
                </a:gridCol>
                <a:gridCol w="815357">
                  <a:extLst>
                    <a:ext uri="{9D8B030D-6E8A-4147-A177-3AD203B41FA5}">
                      <a16:colId xmlns:a16="http://schemas.microsoft.com/office/drawing/2014/main" xmlns="" val="2264798014"/>
                    </a:ext>
                  </a:extLst>
                </a:gridCol>
              </a:tblGrid>
              <a:tr h="513109">
                <a:tc>
                  <a:txBody>
                    <a:bodyPr/>
                    <a:lstStyle/>
                    <a:p>
                      <a:pPr algn="ctr" rtl="1"/>
                      <a:r>
                        <a:rPr lang="ar-SA" sz="1800" b="1" dirty="0">
                          <a:solidFill>
                            <a:srgbClr val="FF0000"/>
                          </a:solidFill>
                          <a:cs typeface="+mj-cs"/>
                        </a:rPr>
                        <a:t>النسب المالية</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i="0" u="none" strike="noStrike" kern="1200" dirty="0">
                          <a:solidFill>
                            <a:schemeClr val="tx1"/>
                          </a:solidFill>
                          <a:effectLst/>
                          <a:latin typeface="+mn-lt"/>
                          <a:ea typeface="+mn-ea"/>
                          <a:cs typeface="+mj-cs"/>
                        </a:rPr>
                        <a:t>2012</a:t>
                      </a:r>
                    </a:p>
                  </a:txBody>
                  <a:tcPr/>
                </a:tc>
                <a:tc>
                  <a:txBody>
                    <a:bodyPr/>
                    <a:lstStyle/>
                    <a:p>
                      <a:pPr algn="ctr" rtl="1"/>
                      <a:r>
                        <a:rPr lang="ar-SA" sz="1800" b="1" i="0" u="none" strike="noStrike" kern="1200" dirty="0">
                          <a:solidFill>
                            <a:schemeClr val="tx1"/>
                          </a:solidFill>
                          <a:effectLst/>
                          <a:latin typeface="+mn-lt"/>
                          <a:ea typeface="+mn-ea"/>
                          <a:cs typeface="+mj-cs"/>
                        </a:rPr>
                        <a:t>2013</a:t>
                      </a:r>
                      <a:endParaRPr lang="ar-SA" sz="1800" b="1" dirty="0">
                        <a:solidFill>
                          <a:schemeClr val="tx1"/>
                        </a:solidFill>
                        <a:cs typeface="+mj-cs"/>
                      </a:endParaRPr>
                    </a:p>
                  </a:txBody>
                  <a:tcPr/>
                </a:tc>
                <a:tc>
                  <a:txBody>
                    <a:bodyPr/>
                    <a:lstStyle/>
                    <a:p>
                      <a:pPr algn="ctr" rtl="1"/>
                      <a:r>
                        <a:rPr lang="ar-SA" sz="1800" b="1" dirty="0">
                          <a:solidFill>
                            <a:schemeClr val="tx1"/>
                          </a:solidFill>
                          <a:cs typeface="+mj-cs"/>
                        </a:rPr>
                        <a:t>2014</a:t>
                      </a:r>
                    </a:p>
                  </a:txBody>
                  <a:tcPr/>
                </a:tc>
                <a:tc>
                  <a:txBody>
                    <a:bodyPr/>
                    <a:lstStyle/>
                    <a:p>
                      <a:pPr algn="ctr" rtl="1"/>
                      <a:r>
                        <a:rPr lang="ar-SA" sz="1800" b="1" dirty="0">
                          <a:solidFill>
                            <a:schemeClr val="tx1"/>
                          </a:solidFill>
                          <a:cs typeface="+mj-cs"/>
                        </a:rPr>
                        <a:t>2015</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i="0" u="none" strike="noStrike" kern="1200" dirty="0">
                          <a:solidFill>
                            <a:schemeClr val="tx1"/>
                          </a:solidFill>
                          <a:effectLst/>
                          <a:latin typeface="+mn-lt"/>
                          <a:ea typeface="+mn-ea"/>
                          <a:cs typeface="+mj-cs"/>
                        </a:rPr>
                        <a:t>2016</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800" b="1" i="0" u="none" strike="noStrike" kern="1200" dirty="0">
                          <a:solidFill>
                            <a:schemeClr val="tx1"/>
                          </a:solidFill>
                          <a:effectLst/>
                          <a:latin typeface="+mn-lt"/>
                          <a:ea typeface="+mn-ea"/>
                          <a:cs typeface="+mj-cs"/>
                        </a:rPr>
                        <a:t>2017</a:t>
                      </a:r>
                    </a:p>
                  </a:txBody>
                  <a:tcPr/>
                </a:tc>
                <a:tc>
                  <a:txBody>
                    <a:bodyPr/>
                    <a:lstStyle/>
                    <a:p>
                      <a:pPr algn="ctr" rtl="1"/>
                      <a:r>
                        <a:rPr lang="ar-SA" sz="1800" b="1" i="0" u="none" strike="noStrike" kern="1200" dirty="0">
                          <a:solidFill>
                            <a:schemeClr val="tx1"/>
                          </a:solidFill>
                          <a:effectLst/>
                          <a:latin typeface="+mn-lt"/>
                          <a:ea typeface="+mn-ea"/>
                          <a:cs typeface="+mj-cs"/>
                        </a:rPr>
                        <a:t>2018</a:t>
                      </a:r>
                      <a:endParaRPr lang="ar-SA" sz="1800" b="1" dirty="0">
                        <a:solidFill>
                          <a:schemeClr val="tx1"/>
                        </a:solidFill>
                        <a:cs typeface="+mj-cs"/>
                      </a:endParaRPr>
                    </a:p>
                  </a:txBody>
                  <a:tcPr/>
                </a:tc>
                <a:tc>
                  <a:txBody>
                    <a:bodyPr/>
                    <a:lstStyle/>
                    <a:p>
                      <a:pPr algn="ctr" rtl="1"/>
                      <a:r>
                        <a:rPr lang="ar-SA" sz="1800" b="1" dirty="0">
                          <a:solidFill>
                            <a:srgbClr val="00B050"/>
                          </a:solidFill>
                          <a:cs typeface="+mj-cs"/>
                        </a:rPr>
                        <a:t>2019 </a:t>
                      </a:r>
                    </a:p>
                  </a:txBody>
                  <a:tcPr/>
                </a:tc>
                <a:tc>
                  <a:txBody>
                    <a:bodyPr/>
                    <a:lstStyle/>
                    <a:p>
                      <a:pPr algn="ctr" rtl="1"/>
                      <a:r>
                        <a:rPr lang="ar-SA" sz="1800" b="1" dirty="0">
                          <a:solidFill>
                            <a:srgbClr val="00B050"/>
                          </a:solidFill>
                          <a:cs typeface="+mj-cs"/>
                        </a:rPr>
                        <a:t>2020</a:t>
                      </a:r>
                    </a:p>
                  </a:txBody>
                  <a:tcPr/>
                </a:tc>
                <a:tc>
                  <a:txBody>
                    <a:bodyPr/>
                    <a:lstStyle/>
                    <a:p>
                      <a:pPr algn="ctr" rtl="1"/>
                      <a:r>
                        <a:rPr lang="ar-SA" sz="1800" b="1" dirty="0">
                          <a:solidFill>
                            <a:srgbClr val="00B050"/>
                          </a:solidFill>
                          <a:cs typeface="+mj-cs"/>
                        </a:rPr>
                        <a:t>2021</a:t>
                      </a:r>
                    </a:p>
                  </a:txBody>
                  <a:tcPr/>
                </a:tc>
                <a:tc>
                  <a:txBody>
                    <a:bodyPr/>
                    <a:lstStyle/>
                    <a:p>
                      <a:pPr algn="ctr" rtl="1"/>
                      <a:r>
                        <a:rPr lang="ar-SA" sz="1800" b="1" dirty="0">
                          <a:solidFill>
                            <a:srgbClr val="00B050"/>
                          </a:solidFill>
                          <a:cs typeface="+mj-cs"/>
                        </a:rPr>
                        <a:t>2022</a:t>
                      </a:r>
                    </a:p>
                  </a:txBody>
                  <a:tcPr/>
                </a:tc>
                <a:extLst>
                  <a:ext uri="{0D108BD9-81ED-4DB2-BD59-A6C34878D82A}">
                    <a16:rowId xmlns:a16="http://schemas.microsoft.com/office/drawing/2014/main" xmlns="" val="1676354778"/>
                  </a:ext>
                </a:extLst>
              </a:tr>
              <a:tr h="893434">
                <a:tc>
                  <a:txBody>
                    <a:bodyPr/>
                    <a:lstStyle/>
                    <a:p>
                      <a:pPr algn="ctr" rtl="1"/>
                      <a:r>
                        <a:rPr lang="ar-SA" sz="1800" b="1" dirty="0">
                          <a:solidFill>
                            <a:schemeClr val="tx1"/>
                          </a:solidFill>
                          <a:cs typeface="+mj-cs"/>
                        </a:rPr>
                        <a:t>نسبة مجموع الديون إلى مجموع الأصول </a:t>
                      </a:r>
                    </a:p>
                  </a:txBody>
                  <a:tcPr/>
                </a:tc>
                <a:tc>
                  <a:txBody>
                    <a:bodyPr/>
                    <a:lstStyle/>
                    <a:p>
                      <a:pPr algn="ctr" rtl="1"/>
                      <a:r>
                        <a:rPr lang="ar-SA" sz="1800" b="1" dirty="0">
                          <a:solidFill>
                            <a:schemeClr val="tx1"/>
                          </a:solidFill>
                          <a:cs typeface="+mj-cs"/>
                        </a:rPr>
                        <a:t>43%</a:t>
                      </a:r>
                    </a:p>
                  </a:txBody>
                  <a:tcPr/>
                </a:tc>
                <a:tc>
                  <a:txBody>
                    <a:bodyPr/>
                    <a:lstStyle/>
                    <a:p>
                      <a:pPr algn="ctr" rtl="1"/>
                      <a:r>
                        <a:rPr lang="ar-SA" sz="1800" b="1" dirty="0">
                          <a:solidFill>
                            <a:schemeClr val="tx1"/>
                          </a:solidFill>
                          <a:cs typeface="+mj-cs"/>
                        </a:rPr>
                        <a:t>47%</a:t>
                      </a:r>
                    </a:p>
                  </a:txBody>
                  <a:tcPr/>
                </a:tc>
                <a:tc>
                  <a:txBody>
                    <a:bodyPr/>
                    <a:lstStyle/>
                    <a:p>
                      <a:pPr algn="ctr" rtl="1"/>
                      <a:r>
                        <a:rPr lang="ar-SA" sz="1800" b="1" dirty="0">
                          <a:solidFill>
                            <a:schemeClr val="tx1"/>
                          </a:solidFill>
                          <a:cs typeface="+mj-cs"/>
                        </a:rPr>
                        <a:t>50%</a:t>
                      </a:r>
                    </a:p>
                  </a:txBody>
                  <a:tcPr/>
                </a:tc>
                <a:tc>
                  <a:txBody>
                    <a:bodyPr/>
                    <a:lstStyle/>
                    <a:p>
                      <a:pPr algn="ctr" rtl="1"/>
                      <a:r>
                        <a:rPr lang="ar-SA" sz="1800" b="1" dirty="0">
                          <a:solidFill>
                            <a:schemeClr val="tx1"/>
                          </a:solidFill>
                          <a:cs typeface="+mj-cs"/>
                        </a:rPr>
                        <a:t>55%</a:t>
                      </a:r>
                    </a:p>
                  </a:txBody>
                  <a:tcPr/>
                </a:tc>
                <a:tc>
                  <a:txBody>
                    <a:bodyPr/>
                    <a:lstStyle/>
                    <a:p>
                      <a:pPr algn="ctr" rtl="1"/>
                      <a:r>
                        <a:rPr lang="ar-SA" sz="1800" b="1" dirty="0">
                          <a:solidFill>
                            <a:schemeClr val="tx1"/>
                          </a:solidFill>
                          <a:cs typeface="+mj-cs"/>
                        </a:rPr>
                        <a:t>45%</a:t>
                      </a:r>
                    </a:p>
                  </a:txBody>
                  <a:tcPr/>
                </a:tc>
                <a:tc>
                  <a:txBody>
                    <a:bodyPr/>
                    <a:lstStyle/>
                    <a:p>
                      <a:pPr algn="ctr" rtl="1"/>
                      <a:r>
                        <a:rPr lang="ar-SA" sz="1800" b="1" dirty="0">
                          <a:solidFill>
                            <a:schemeClr val="tx1"/>
                          </a:solidFill>
                          <a:cs typeface="+mj-cs"/>
                        </a:rPr>
                        <a:t>43%</a:t>
                      </a:r>
                    </a:p>
                  </a:txBody>
                  <a:tcPr/>
                </a:tc>
                <a:tc>
                  <a:txBody>
                    <a:bodyPr/>
                    <a:lstStyle/>
                    <a:p>
                      <a:pPr algn="ctr" rtl="1"/>
                      <a:r>
                        <a:rPr lang="ar-SA" sz="1800" b="1" dirty="0">
                          <a:solidFill>
                            <a:schemeClr val="tx1"/>
                          </a:solidFill>
                          <a:cs typeface="+mj-cs"/>
                        </a:rPr>
                        <a:t>47%</a:t>
                      </a:r>
                    </a:p>
                  </a:txBody>
                  <a:tcPr/>
                </a:tc>
                <a:tc>
                  <a:txBody>
                    <a:bodyPr/>
                    <a:lstStyle/>
                    <a:p>
                      <a:pPr algn="ctr" rtl="1"/>
                      <a:r>
                        <a:rPr lang="ar-SA" sz="1800" b="1" dirty="0">
                          <a:solidFill>
                            <a:srgbClr val="00B050"/>
                          </a:solidFill>
                          <a:cs typeface="+mj-cs"/>
                        </a:rPr>
                        <a:t>45%</a:t>
                      </a:r>
                    </a:p>
                  </a:txBody>
                  <a:tcPr/>
                </a:tc>
                <a:tc>
                  <a:txBody>
                    <a:bodyPr/>
                    <a:lstStyle/>
                    <a:p>
                      <a:pPr algn="ctr" rtl="1"/>
                      <a:r>
                        <a:rPr lang="ar-SA" sz="1800" b="1" dirty="0">
                          <a:solidFill>
                            <a:srgbClr val="00B050"/>
                          </a:solidFill>
                          <a:cs typeface="+mj-cs"/>
                        </a:rPr>
                        <a:t>43%</a:t>
                      </a:r>
                    </a:p>
                  </a:txBody>
                  <a:tcPr/>
                </a:tc>
                <a:tc>
                  <a:txBody>
                    <a:bodyPr/>
                    <a:lstStyle/>
                    <a:p>
                      <a:pPr algn="ctr" rtl="1"/>
                      <a:r>
                        <a:rPr lang="ar-SA" sz="1800" b="1" dirty="0">
                          <a:solidFill>
                            <a:srgbClr val="00B050"/>
                          </a:solidFill>
                          <a:cs typeface="+mj-cs"/>
                        </a:rPr>
                        <a:t>40%</a:t>
                      </a:r>
                    </a:p>
                  </a:txBody>
                  <a:tcPr/>
                </a:tc>
                <a:tc>
                  <a:txBody>
                    <a:bodyPr/>
                    <a:lstStyle/>
                    <a:p>
                      <a:pPr algn="ctr" rtl="1"/>
                      <a:r>
                        <a:rPr lang="ar-SA" sz="1800" b="1" dirty="0">
                          <a:solidFill>
                            <a:srgbClr val="00B050"/>
                          </a:solidFill>
                          <a:cs typeface="+mj-cs"/>
                        </a:rPr>
                        <a:t>38%</a:t>
                      </a:r>
                    </a:p>
                  </a:txBody>
                  <a:tcPr/>
                </a:tc>
                <a:extLst>
                  <a:ext uri="{0D108BD9-81ED-4DB2-BD59-A6C34878D82A}">
                    <a16:rowId xmlns:a16="http://schemas.microsoft.com/office/drawing/2014/main" xmlns="" val="2096976051"/>
                  </a:ext>
                </a:extLst>
              </a:tr>
              <a:tr h="517624">
                <a:tc>
                  <a:txBody>
                    <a:bodyPr/>
                    <a:lstStyle/>
                    <a:p>
                      <a:pPr algn="ctr" rtl="1"/>
                      <a:r>
                        <a:rPr lang="ar-SA" sz="1800" b="1" dirty="0">
                          <a:solidFill>
                            <a:schemeClr val="tx1"/>
                          </a:solidFill>
                          <a:cs typeface="+mj-cs"/>
                        </a:rPr>
                        <a:t>هامش الربح</a:t>
                      </a:r>
                    </a:p>
                  </a:txBody>
                  <a:tcPr/>
                </a:tc>
                <a:tc>
                  <a:txBody>
                    <a:bodyPr/>
                    <a:lstStyle/>
                    <a:p>
                      <a:pPr algn="ctr" rtl="1"/>
                      <a:r>
                        <a:rPr lang="ar-SA" sz="1800" b="1" dirty="0">
                          <a:solidFill>
                            <a:schemeClr val="tx1"/>
                          </a:solidFill>
                          <a:cs typeface="+mj-cs"/>
                        </a:rPr>
                        <a:t>7%</a:t>
                      </a:r>
                    </a:p>
                  </a:txBody>
                  <a:tcPr/>
                </a:tc>
                <a:tc>
                  <a:txBody>
                    <a:bodyPr/>
                    <a:lstStyle/>
                    <a:p>
                      <a:pPr algn="ctr" rtl="1"/>
                      <a:r>
                        <a:rPr lang="ar-SA" sz="1800" b="1" dirty="0">
                          <a:solidFill>
                            <a:schemeClr val="tx1"/>
                          </a:solidFill>
                          <a:cs typeface="+mj-cs"/>
                        </a:rPr>
                        <a:t>8%</a:t>
                      </a:r>
                    </a:p>
                  </a:txBody>
                  <a:tcPr/>
                </a:tc>
                <a:tc>
                  <a:txBody>
                    <a:bodyPr/>
                    <a:lstStyle/>
                    <a:p>
                      <a:pPr algn="ctr" rtl="1"/>
                      <a:r>
                        <a:rPr lang="ar-SA" sz="1800" b="1" dirty="0">
                          <a:solidFill>
                            <a:schemeClr val="tx1"/>
                          </a:solidFill>
                          <a:cs typeface="+mj-cs"/>
                        </a:rPr>
                        <a:t>8%</a:t>
                      </a:r>
                    </a:p>
                  </a:txBody>
                  <a:tcPr/>
                </a:tc>
                <a:tc>
                  <a:txBody>
                    <a:bodyPr/>
                    <a:lstStyle/>
                    <a:p>
                      <a:pPr algn="ctr" rtl="1"/>
                      <a:r>
                        <a:rPr lang="ar-SA" sz="1800" b="1" dirty="0">
                          <a:solidFill>
                            <a:schemeClr val="tx1"/>
                          </a:solidFill>
                          <a:cs typeface="+mj-cs"/>
                        </a:rPr>
                        <a:t>9%</a:t>
                      </a:r>
                    </a:p>
                  </a:txBody>
                  <a:tcPr/>
                </a:tc>
                <a:tc>
                  <a:txBody>
                    <a:bodyPr/>
                    <a:lstStyle/>
                    <a:p>
                      <a:pPr algn="ctr" rtl="1"/>
                      <a:r>
                        <a:rPr lang="ar-SA" sz="1800" b="1" dirty="0">
                          <a:solidFill>
                            <a:schemeClr val="tx1"/>
                          </a:solidFill>
                          <a:cs typeface="+mj-cs"/>
                        </a:rPr>
                        <a:t>15%</a:t>
                      </a:r>
                    </a:p>
                  </a:txBody>
                  <a:tcPr/>
                </a:tc>
                <a:tc>
                  <a:txBody>
                    <a:bodyPr/>
                    <a:lstStyle/>
                    <a:p>
                      <a:pPr algn="ctr" rtl="1"/>
                      <a:r>
                        <a:rPr lang="ar-SA" sz="1800" b="1" dirty="0">
                          <a:solidFill>
                            <a:schemeClr val="tx1"/>
                          </a:solidFill>
                          <a:cs typeface="+mj-cs"/>
                        </a:rPr>
                        <a:t>14%</a:t>
                      </a:r>
                    </a:p>
                  </a:txBody>
                  <a:tcPr/>
                </a:tc>
                <a:tc>
                  <a:txBody>
                    <a:bodyPr/>
                    <a:lstStyle/>
                    <a:p>
                      <a:pPr algn="ctr" rtl="1"/>
                      <a:r>
                        <a:rPr lang="ar-SA" sz="1800" b="1" dirty="0">
                          <a:solidFill>
                            <a:schemeClr val="tx1"/>
                          </a:solidFill>
                          <a:cs typeface="+mj-cs"/>
                        </a:rPr>
                        <a:t>16%</a:t>
                      </a:r>
                    </a:p>
                  </a:txBody>
                  <a:tcPr/>
                </a:tc>
                <a:tc>
                  <a:txBody>
                    <a:bodyPr/>
                    <a:lstStyle/>
                    <a:p>
                      <a:pPr algn="ctr" rtl="1"/>
                      <a:r>
                        <a:rPr lang="ar-SA" sz="1800" b="1" dirty="0">
                          <a:solidFill>
                            <a:srgbClr val="00B050"/>
                          </a:solidFill>
                          <a:cs typeface="+mj-cs"/>
                        </a:rPr>
                        <a:t>17%</a:t>
                      </a:r>
                    </a:p>
                  </a:txBody>
                  <a:tcPr/>
                </a:tc>
                <a:tc>
                  <a:txBody>
                    <a:bodyPr/>
                    <a:lstStyle/>
                    <a:p>
                      <a:pPr algn="ctr" rtl="1"/>
                      <a:r>
                        <a:rPr lang="ar-SA" sz="1800" b="1" dirty="0">
                          <a:solidFill>
                            <a:srgbClr val="00B050"/>
                          </a:solidFill>
                          <a:cs typeface="+mj-cs"/>
                        </a:rPr>
                        <a:t>18%</a:t>
                      </a:r>
                    </a:p>
                  </a:txBody>
                  <a:tcPr/>
                </a:tc>
                <a:tc>
                  <a:txBody>
                    <a:bodyPr/>
                    <a:lstStyle/>
                    <a:p>
                      <a:pPr algn="ctr" rtl="1"/>
                      <a:r>
                        <a:rPr lang="ar-SA" sz="1800" b="1" dirty="0">
                          <a:solidFill>
                            <a:srgbClr val="00B050"/>
                          </a:solidFill>
                          <a:cs typeface="+mj-cs"/>
                        </a:rPr>
                        <a:t>19%</a:t>
                      </a:r>
                    </a:p>
                  </a:txBody>
                  <a:tcPr/>
                </a:tc>
                <a:tc>
                  <a:txBody>
                    <a:bodyPr/>
                    <a:lstStyle/>
                    <a:p>
                      <a:pPr algn="ctr" rtl="1"/>
                      <a:r>
                        <a:rPr lang="ar-SA" sz="1800" b="1" dirty="0">
                          <a:solidFill>
                            <a:srgbClr val="00B050"/>
                          </a:solidFill>
                          <a:cs typeface="+mj-cs"/>
                        </a:rPr>
                        <a:t>20%</a:t>
                      </a:r>
                    </a:p>
                  </a:txBody>
                  <a:tcPr/>
                </a:tc>
                <a:extLst>
                  <a:ext uri="{0D108BD9-81ED-4DB2-BD59-A6C34878D82A}">
                    <a16:rowId xmlns:a16="http://schemas.microsoft.com/office/drawing/2014/main" xmlns="" val="2969034723"/>
                  </a:ext>
                </a:extLst>
              </a:tr>
            </a:tbl>
          </a:graphicData>
        </a:graphic>
      </p:graphicFrame>
    </p:spTree>
    <p:extLst>
      <p:ext uri="{BB962C8B-B14F-4D97-AF65-F5344CB8AC3E}">
        <p14:creationId xmlns:p14="http://schemas.microsoft.com/office/powerpoint/2010/main" val="322280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
        <p:nvSpPr>
          <p:cNvPr id="5" name="Rectangle 4">
            <a:extLst>
              <a:ext uri="{FF2B5EF4-FFF2-40B4-BE49-F238E27FC236}">
                <a16:creationId xmlns:a16="http://schemas.microsoft.com/office/drawing/2014/main" xmlns="" id="{C5067356-03D7-4B5F-B50A-3B25B3A15D0C}"/>
              </a:ext>
            </a:extLst>
          </p:cNvPr>
          <p:cNvSpPr/>
          <p:nvPr/>
        </p:nvSpPr>
        <p:spPr>
          <a:xfrm>
            <a:off x="4117010" y="935595"/>
            <a:ext cx="7633480" cy="400110"/>
          </a:xfrm>
          <a:prstGeom prst="rect">
            <a:avLst/>
          </a:prstGeom>
        </p:spPr>
        <p:txBody>
          <a:bodyPr wrap="square">
            <a:spAutoFit/>
          </a:bodyPr>
          <a:lstStyle/>
          <a:p>
            <a:r>
              <a:rPr lang="ar-SA" sz="2000" b="1" u="sng" dirty="0">
                <a:solidFill>
                  <a:srgbClr val="0070C0"/>
                </a:solidFill>
                <a:latin typeface="Tahoma" panose="020B0604030504040204" pitchFamily="34" charset="0"/>
              </a:rPr>
              <a:t>مقارنة  التغير الزمني في المراكز المالية لشركة مجموعة فتيحي </a:t>
            </a:r>
            <a:r>
              <a:rPr lang="ar-SA" sz="2000" b="1" u="sng" dirty="0">
                <a:solidFill>
                  <a:srgbClr val="FF0000"/>
                </a:solidFill>
                <a:latin typeface="Tahoma" panose="020B0604030504040204" pitchFamily="34" charset="0"/>
              </a:rPr>
              <a:t>مع توقعات المستقبل </a:t>
            </a:r>
          </a:p>
        </p:txBody>
      </p:sp>
      <p:graphicFrame>
        <p:nvGraphicFramePr>
          <p:cNvPr id="10" name="Content Placeholder 9">
            <a:extLst>
              <a:ext uri="{FF2B5EF4-FFF2-40B4-BE49-F238E27FC236}">
                <a16:creationId xmlns:a16="http://schemas.microsoft.com/office/drawing/2014/main" xmlns="" id="{0E5CB503-E937-42A1-9737-8E1A5CD124E6}"/>
              </a:ext>
            </a:extLst>
          </p:cNvPr>
          <p:cNvGraphicFramePr>
            <a:graphicFrameLocks noGrp="1"/>
          </p:cNvGraphicFramePr>
          <p:nvPr>
            <p:ph idx="1"/>
            <p:extLst>
              <p:ext uri="{D42A27DB-BD31-4B8C-83A1-F6EECF244321}">
                <p14:modId xmlns:p14="http://schemas.microsoft.com/office/powerpoint/2010/main" val="321086776"/>
              </p:ext>
            </p:extLst>
          </p:nvPr>
        </p:nvGraphicFramePr>
        <p:xfrm>
          <a:off x="635000" y="1579880"/>
          <a:ext cx="10855325" cy="4765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205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AB426CC-E974-45A3-966F-32E36C8CF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
        <p:nvSpPr>
          <p:cNvPr id="14" name="Title 1">
            <a:extLst>
              <a:ext uri="{FF2B5EF4-FFF2-40B4-BE49-F238E27FC236}">
                <a16:creationId xmlns:a16="http://schemas.microsoft.com/office/drawing/2014/main" xmlns="" id="{5DBBB2F0-D9DF-4CA6-B477-A2C58BACE8E3}"/>
              </a:ext>
            </a:extLst>
          </p:cNvPr>
          <p:cNvSpPr>
            <a:spLocks noGrp="1"/>
          </p:cNvSpPr>
          <p:nvPr>
            <p:ph type="title"/>
          </p:nvPr>
        </p:nvSpPr>
        <p:spPr>
          <a:xfrm>
            <a:off x="571337" y="2374451"/>
            <a:ext cx="10515600" cy="1325563"/>
          </a:xfrm>
        </p:spPr>
        <p:txBody>
          <a:bodyPr/>
          <a:lstStyle/>
          <a:p>
            <a:pPr algn="ctr"/>
            <a:r>
              <a:rPr lang="ar-SA" sz="2500" b="1" dirty="0"/>
              <a:t>سبحانك اللهم وبحمدك أشهد ألا إله إلا أنت أستغفرك وأتوب إليك </a:t>
            </a:r>
            <a:endParaRPr lang="ar-SA" dirty="0"/>
          </a:p>
        </p:txBody>
      </p:sp>
    </p:spTree>
    <p:extLst>
      <p:ext uri="{BB962C8B-B14F-4D97-AF65-F5344CB8AC3E}">
        <p14:creationId xmlns:p14="http://schemas.microsoft.com/office/powerpoint/2010/main" val="381233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21193" y="341573"/>
            <a:ext cx="10515600" cy="627769"/>
          </a:xfrm>
        </p:spPr>
        <p:txBody>
          <a:bodyPr>
            <a:normAutofit/>
          </a:bodyPr>
          <a:lstStyle/>
          <a:p>
            <a:pPr algn="ctr"/>
            <a:r>
              <a:rPr lang="ar-SA" sz="2500" b="1"/>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51461" y="1331143"/>
            <a:ext cx="10855065" cy="5101053"/>
          </a:xfrm>
        </p:spPr>
        <p:txBody>
          <a:bodyPr>
            <a:normAutofit lnSpcReduction="10000"/>
          </a:bodyPr>
          <a:lstStyle/>
          <a:p>
            <a:pPr marL="0" indent="0" algn="just" rtl="1">
              <a:buNone/>
            </a:pPr>
            <a:r>
              <a:rPr lang="ar-SA" sz="2000" b="1" dirty="0">
                <a:solidFill>
                  <a:srgbClr val="0070C0"/>
                </a:solidFill>
              </a:rPr>
              <a:t>تحليل القوائم المالية </a:t>
            </a:r>
            <a:r>
              <a:rPr lang="en-US" sz="2000" b="1" dirty="0">
                <a:solidFill>
                  <a:srgbClr val="0070C0"/>
                </a:solidFill>
              </a:rPr>
              <a:t>Financial statements Analysis</a:t>
            </a:r>
            <a:r>
              <a:rPr lang="ar-SA" sz="2000" b="1" dirty="0">
                <a:solidFill>
                  <a:srgbClr val="0070C0"/>
                </a:solidFill>
              </a:rPr>
              <a:t>:</a:t>
            </a:r>
          </a:p>
          <a:p>
            <a:pPr marL="0" indent="0" algn="just" rtl="1">
              <a:lnSpc>
                <a:spcPct val="100000"/>
              </a:lnSpc>
              <a:buNone/>
            </a:pPr>
            <a:r>
              <a:rPr lang="ar-SA" sz="2000" dirty="0"/>
              <a:t>يهتم التحليل المالي بتقويم موفق المنشاة المالي في </a:t>
            </a:r>
            <a:r>
              <a:rPr lang="ar-SA" sz="2000" b="1" dirty="0"/>
              <a:t>الماضي</a:t>
            </a:r>
            <a:r>
              <a:rPr lang="ar-SA" sz="2000" dirty="0"/>
              <a:t> </a:t>
            </a:r>
            <a:r>
              <a:rPr lang="ar-SA" sz="2000" b="1" dirty="0"/>
              <a:t>والحاضر</a:t>
            </a:r>
            <a:r>
              <a:rPr lang="ar-SA" sz="2000" dirty="0"/>
              <a:t> </a:t>
            </a:r>
            <a:r>
              <a:rPr lang="ar-SA" sz="2000" b="1" dirty="0"/>
              <a:t>والمستقبل</a:t>
            </a:r>
            <a:r>
              <a:rPr lang="ar-SA" sz="2000" dirty="0"/>
              <a:t> لتحديد </a:t>
            </a:r>
            <a:r>
              <a:rPr lang="ar-SA" sz="2000" b="1" dirty="0"/>
              <a:t>نقاط الضعف </a:t>
            </a:r>
            <a:r>
              <a:rPr lang="ar-SA" sz="2000" dirty="0"/>
              <a:t>للمنشاة لتفادي حدوث المشاكل المستقبلية وتحديد </a:t>
            </a:r>
            <a:r>
              <a:rPr lang="ar-SA" sz="2000" b="1" dirty="0"/>
              <a:t>نقاط القوة </a:t>
            </a:r>
            <a:r>
              <a:rPr lang="ar-SA" sz="2000" dirty="0"/>
              <a:t>لاستغلال قوة الشركة للاستغلال الأمثل للفرص الاستثمارية.</a:t>
            </a:r>
          </a:p>
          <a:p>
            <a:pPr marL="0" indent="0" algn="just" rtl="1">
              <a:lnSpc>
                <a:spcPct val="100000"/>
              </a:lnSpc>
              <a:buNone/>
            </a:pPr>
            <a:r>
              <a:rPr lang="ar-SA" sz="2000" b="1" dirty="0">
                <a:solidFill>
                  <a:srgbClr val="0070C0"/>
                </a:solidFill>
              </a:rPr>
              <a:t>الجهات التي تهتم بالتحليل المالي للمنشاة:</a:t>
            </a:r>
          </a:p>
          <a:p>
            <a:pPr algn="just" rtl="1"/>
            <a:r>
              <a:rPr lang="ar-SA" sz="2000" b="1" dirty="0"/>
              <a:t>جهات خارجية: </a:t>
            </a:r>
            <a:r>
              <a:rPr lang="ar-SA" sz="2000" dirty="0"/>
              <a:t>يقوم به الدائنون والمحللون الماليون والمساهمون للحصول على معلومات مالية عن سلامة المركز المالي للمنشاة ولدائنون والمحللون الماليون والمساهمون </a:t>
            </a:r>
            <a:r>
              <a:rPr lang="ar-SA" sz="2000" b="1" dirty="0"/>
              <a:t>قدرة محدودة </a:t>
            </a:r>
            <a:r>
              <a:rPr lang="ar-SA" sz="2000" dirty="0"/>
              <a:t>للوصول للمعلومات الداخلية للشركة</a:t>
            </a:r>
          </a:p>
          <a:p>
            <a:pPr algn="just" rtl="1"/>
            <a:r>
              <a:rPr lang="ar-SA" sz="2000" b="1" dirty="0"/>
              <a:t>جهات داخلية: </a:t>
            </a:r>
            <a:r>
              <a:rPr lang="ar-SA" sz="2000" dirty="0"/>
              <a:t>تقوم به الإدارة المالية بالمنشاة للحصول على المعلومات المالية </a:t>
            </a:r>
            <a:r>
              <a:rPr lang="ar-SA" sz="2000" b="1" dirty="0"/>
              <a:t>بشكل دقيق ومفصل</a:t>
            </a:r>
            <a:r>
              <a:rPr lang="ar-SA" sz="2000" dirty="0"/>
              <a:t>.</a:t>
            </a:r>
          </a:p>
          <a:p>
            <a:pPr marL="0" indent="0" algn="just" rtl="1">
              <a:buNone/>
            </a:pPr>
            <a:r>
              <a:rPr lang="ar-SA" sz="2000" dirty="0"/>
              <a:t>ينصب عمل المحلل المالي على فهم أسباب تدني الربحية أو انخفاض السيولة في المنشاة على سبيل المثال:</a:t>
            </a:r>
          </a:p>
          <a:p>
            <a:pPr marL="0" indent="0" algn="just" rtl="1">
              <a:buNone/>
            </a:pPr>
            <a:r>
              <a:rPr lang="ar-SA" sz="2000" b="1" dirty="0"/>
              <a:t>ضعف السيولة قد يكون بسبب وجود:</a:t>
            </a:r>
          </a:p>
          <a:p>
            <a:pPr marL="0" indent="0" algn="just" rtl="1">
              <a:buNone/>
            </a:pPr>
            <a:r>
              <a:rPr lang="ar-SA" sz="2000" dirty="0"/>
              <a:t>1- ذمم مدينة عالية </a:t>
            </a:r>
            <a:r>
              <a:rPr lang="ar-SA" sz="2000" dirty="0">
                <a:solidFill>
                  <a:srgbClr val="0070C0"/>
                </a:solidFill>
              </a:rPr>
              <a:t>والحل بالحصول على أموال إضافية   </a:t>
            </a:r>
            <a:r>
              <a:rPr lang="ar-SA" sz="2000" dirty="0"/>
              <a:t>2- مستوى عالي من المخزون </a:t>
            </a:r>
            <a:r>
              <a:rPr lang="ar-SA" sz="2000" dirty="0">
                <a:solidFill>
                  <a:srgbClr val="0070C0"/>
                </a:solidFill>
              </a:rPr>
              <a:t>والحل بتحسين إدارة المخزون  </a:t>
            </a:r>
            <a:r>
              <a:rPr lang="ar-SA" sz="2000" dirty="0"/>
              <a:t>3- خصوم متداولة عالية </a:t>
            </a:r>
            <a:r>
              <a:rPr lang="ar-SA" sz="2000" dirty="0">
                <a:solidFill>
                  <a:srgbClr val="0070C0"/>
                </a:solidFill>
              </a:rPr>
              <a:t>والحل بتسديد جزء من الديون</a:t>
            </a:r>
          </a:p>
          <a:p>
            <a:pPr marL="0" indent="0" algn="just" rtl="1">
              <a:buNone/>
            </a:pPr>
            <a:r>
              <a:rPr lang="ar-SA" sz="2000" b="1" dirty="0"/>
              <a:t>ضعف الربحية قد يكون بسبب وجود:</a:t>
            </a:r>
          </a:p>
          <a:p>
            <a:pPr marL="0" indent="0" algn="just" rtl="1">
              <a:buNone/>
            </a:pPr>
            <a:r>
              <a:rPr lang="ar-SA" sz="2000" dirty="0"/>
              <a:t>1- تكاليف إنتاج عالية </a:t>
            </a:r>
            <a:r>
              <a:rPr lang="ar-SA" sz="2000" dirty="0">
                <a:solidFill>
                  <a:srgbClr val="0070C0"/>
                </a:solidFill>
              </a:rPr>
              <a:t>والحل باستخدام الطرق المناسبة لخفض تكاليف الإنتاج </a:t>
            </a:r>
            <a:r>
              <a:rPr lang="ar-SA" sz="2000" dirty="0"/>
              <a:t>2- طاقة إنتاجية عاطلة </a:t>
            </a:r>
            <a:r>
              <a:rPr lang="ar-SA" sz="2000" dirty="0">
                <a:solidFill>
                  <a:srgbClr val="0070C0"/>
                </a:solidFill>
              </a:rPr>
              <a:t>والحل بالتخلص من جزء من الأصول الغير منتجة </a:t>
            </a:r>
            <a:r>
              <a:rPr lang="ar-SA" sz="2000" dirty="0"/>
              <a:t>3- مبيعات قليلة </a:t>
            </a:r>
            <a:r>
              <a:rPr lang="ar-SA" sz="2000" dirty="0">
                <a:solidFill>
                  <a:srgbClr val="0070C0"/>
                </a:solidFill>
              </a:rPr>
              <a:t>والحل بتحسين جودة الإنتاج </a:t>
            </a:r>
            <a:r>
              <a:rPr lang="ar-SA" sz="2000" dirty="0"/>
              <a:t>4- فوائد عالية </a:t>
            </a:r>
            <a:r>
              <a:rPr lang="ar-SA" sz="2000" dirty="0">
                <a:solidFill>
                  <a:srgbClr val="0070C0"/>
                </a:solidFill>
              </a:rPr>
              <a:t>والحل بالبحث عن مصادر تمويل أقل تكلفة</a:t>
            </a:r>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347921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926923"/>
            <a:ext cx="10855065" cy="5418935"/>
          </a:xfrm>
        </p:spPr>
        <p:txBody>
          <a:bodyPr>
            <a:normAutofit/>
          </a:bodyPr>
          <a:lstStyle/>
          <a:p>
            <a:pPr marL="0" indent="0" algn="just" rtl="1">
              <a:buNone/>
            </a:pPr>
            <a:r>
              <a:rPr lang="ar-SA" sz="2000" b="1" dirty="0">
                <a:solidFill>
                  <a:srgbClr val="0070C0"/>
                </a:solidFill>
              </a:rPr>
              <a:t>النسب المالية </a:t>
            </a:r>
            <a:r>
              <a:rPr lang="en-US" sz="2000" b="1" dirty="0">
                <a:solidFill>
                  <a:srgbClr val="0070C0"/>
                </a:solidFill>
              </a:rPr>
              <a:t>Financial Ratios</a:t>
            </a:r>
            <a:r>
              <a:rPr lang="ar-SA" sz="2000" b="1" dirty="0">
                <a:solidFill>
                  <a:srgbClr val="0070C0"/>
                </a:solidFill>
              </a:rPr>
              <a:t>:</a:t>
            </a:r>
          </a:p>
          <a:p>
            <a:pPr marL="0" indent="0" algn="just" rtl="1">
              <a:buNone/>
            </a:pPr>
            <a:r>
              <a:rPr lang="ar-SA" sz="2000" dirty="0"/>
              <a:t>تقوم النسب المالية بدور أداه التحليل المالي لتحديد نقاط القوة والضعف بالمنشاة من خلال دراسة العلاقة بين متغيرين أو أكثر ويمكن التعبير عنها كجزء (0.50) أو نسبة مئوية (50%) أو قيمة مطلقة (2:1) لذلك </a:t>
            </a:r>
          </a:p>
          <a:p>
            <a:pPr marL="0" indent="0" algn="just" rtl="1">
              <a:buNone/>
            </a:pPr>
            <a:endParaRPr lang="ar-SA" sz="2000" dirty="0"/>
          </a:p>
          <a:p>
            <a:pPr marL="0" indent="0" algn="just" rtl="1">
              <a:buNone/>
            </a:pPr>
            <a:endParaRPr lang="ar-SA" sz="2000" dirty="0"/>
          </a:p>
          <a:p>
            <a:pPr marL="0" indent="0" algn="just" rtl="1">
              <a:buNone/>
            </a:pPr>
            <a:endParaRPr lang="ar-SA" sz="2000"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xmlns="" id="{463DE9D3-8D66-4C16-BBF2-47D438E4093A}"/>
                  </a:ext>
                </a:extLst>
              </p:cNvPr>
              <p:cNvGraphicFramePr>
                <a:graphicFrameLocks noGrp="1"/>
              </p:cNvGraphicFramePr>
              <p:nvPr>
                <p:extLst>
                  <p:ext uri="{D42A27DB-BD31-4B8C-83A1-F6EECF244321}">
                    <p14:modId xmlns:p14="http://schemas.microsoft.com/office/powerpoint/2010/main" val="3872025548"/>
                  </p:ext>
                </p:extLst>
              </p:nvPr>
            </p:nvGraphicFramePr>
            <p:xfrm>
              <a:off x="855532" y="2331131"/>
              <a:ext cx="10383696" cy="3854212"/>
            </p:xfrm>
            <a:graphic>
              <a:graphicData uri="http://schemas.openxmlformats.org/drawingml/2006/table">
                <a:tbl>
                  <a:tblPr rtl="1" firstRow="1" bandRow="1">
                    <a:tableStyleId>{8799B23B-EC83-4686-B30A-512413B5E67A}</a:tableStyleId>
                  </a:tblPr>
                  <a:tblGrid>
                    <a:gridCol w="3461232">
                      <a:extLst>
                        <a:ext uri="{9D8B030D-6E8A-4147-A177-3AD203B41FA5}">
                          <a16:colId xmlns:a16="http://schemas.microsoft.com/office/drawing/2014/main" xmlns="" val="128078016"/>
                        </a:ext>
                      </a:extLst>
                    </a:gridCol>
                    <a:gridCol w="3461232">
                      <a:extLst>
                        <a:ext uri="{9D8B030D-6E8A-4147-A177-3AD203B41FA5}">
                          <a16:colId xmlns:a16="http://schemas.microsoft.com/office/drawing/2014/main" xmlns="" val="4036819403"/>
                        </a:ext>
                      </a:extLst>
                    </a:gridCol>
                    <a:gridCol w="1730616">
                      <a:extLst>
                        <a:ext uri="{9D8B030D-6E8A-4147-A177-3AD203B41FA5}">
                          <a16:colId xmlns:a16="http://schemas.microsoft.com/office/drawing/2014/main" xmlns="" val="3388730555"/>
                        </a:ext>
                      </a:extLst>
                    </a:gridCol>
                    <a:gridCol w="1730616">
                      <a:extLst>
                        <a:ext uri="{9D8B030D-6E8A-4147-A177-3AD203B41FA5}">
                          <a16:colId xmlns:a16="http://schemas.microsoft.com/office/drawing/2014/main" xmlns="" val="3339049472"/>
                        </a:ext>
                      </a:extLst>
                    </a:gridCol>
                  </a:tblGrid>
                  <a:tr h="417139">
                    <a:tc>
                      <a:txBody>
                        <a:bodyPr/>
                        <a:lstStyle/>
                        <a:p>
                          <a:pPr algn="ctr" rtl="1"/>
                          <a:r>
                            <a:rPr lang="ar-SA" dirty="0"/>
                            <a:t>الجزء</a:t>
                          </a:r>
                        </a:p>
                      </a:txBody>
                      <a:tcPr/>
                    </a:tc>
                    <a:tc>
                      <a:txBody>
                        <a:bodyPr/>
                        <a:lstStyle/>
                        <a:p>
                          <a:pPr algn="ctr" rtl="1"/>
                          <a:r>
                            <a:rPr lang="ar-SA" dirty="0"/>
                            <a:t>النسبة المئوية 1</a:t>
                          </a:r>
                        </a:p>
                      </a:txBody>
                      <a:tcPr/>
                    </a:tc>
                    <a:tc>
                      <a:txBody>
                        <a:bodyPr/>
                        <a:lstStyle/>
                        <a:p>
                          <a:pPr algn="ctr" rtl="1"/>
                          <a:r>
                            <a:rPr lang="ar-SA" dirty="0"/>
                            <a:t>النسبة المئوية 2</a:t>
                          </a:r>
                        </a:p>
                      </a:txBody>
                      <a:tcPr/>
                    </a:tc>
                    <a:tc>
                      <a:txBody>
                        <a:bodyPr/>
                        <a:lstStyle/>
                        <a:p>
                          <a:pPr algn="ctr" rtl="1"/>
                          <a:r>
                            <a:rPr lang="ar-SA" dirty="0"/>
                            <a:t>القيمة المطلقة</a:t>
                          </a:r>
                        </a:p>
                      </a:txBody>
                      <a:tcPr/>
                    </a:tc>
                    <a:extLst>
                      <a:ext uri="{0D108BD9-81ED-4DB2-BD59-A6C34878D82A}">
                        <a16:rowId xmlns:a16="http://schemas.microsoft.com/office/drawing/2014/main" xmlns="" val="4139967820"/>
                      </a:ext>
                    </a:extLst>
                  </a:tr>
                  <a:tr h="417139">
                    <a:tc>
                      <a:txBody>
                        <a:bodyPr/>
                        <a:lstStyle/>
                        <a:p>
                          <a:pPr algn="ctr" rtl="1"/>
                          <a:r>
                            <a:rPr lang="ar-SA" dirty="0"/>
                            <a:t>0.01</a:t>
                          </a:r>
                        </a:p>
                      </a:txBody>
                      <a:tcPr/>
                    </a:tc>
                    <a:tc>
                      <a:txBody>
                        <a:bodyPr/>
                        <a:lstStyle/>
                        <a:p>
                          <a:pPr algn="ctr" rtl="1"/>
                          <a:r>
                            <a:rPr lang="ar-SA" dirty="0"/>
                            <a:t>1%</a:t>
                          </a:r>
                        </a:p>
                      </a:txBody>
                      <a:tcPr/>
                    </a:tc>
                    <a:tc>
                      <a:txBody>
                        <a:bodyPr/>
                        <a:lstStyle/>
                        <a:p>
                          <a:pPr algn="ctr" rtl="1"/>
                          <a14:m>
                            <m:oMathPara xmlns:m="http://schemas.openxmlformats.org/officeDocument/2006/math">
                              <m:oMathParaPr>
                                <m:jc m:val="centerGroup"/>
                              </m:oMathParaPr>
                              <m:oMath xmlns:m="http://schemas.openxmlformats.org/officeDocument/2006/math">
                                <m:f>
                                  <m:fPr>
                                    <m:ctrlPr>
                                      <a:rPr lang="ar-SA" i="1" dirty="0" smtClean="0">
                                        <a:latin typeface="Cambria Math"/>
                                      </a:rPr>
                                    </m:ctrlPr>
                                  </m:fPr>
                                  <m:num>
                                    <m:r>
                                      <a:rPr lang="ar-SA" b="0" i="1" dirty="0" smtClean="0">
                                        <a:latin typeface="Cambria Math" panose="02040503050406030204" pitchFamily="18" charset="0"/>
                                      </a:rPr>
                                      <m:t>1</m:t>
                                    </m:r>
                                  </m:num>
                                  <m:den>
                                    <m:r>
                                      <a:rPr lang="ar-SA" b="0" i="1" dirty="0" smtClean="0">
                                        <a:latin typeface="Cambria Math" panose="02040503050406030204" pitchFamily="18" charset="0"/>
                                      </a:rPr>
                                      <m:t>100</m:t>
                                    </m:r>
                                  </m:den>
                                </m:f>
                              </m:oMath>
                            </m:oMathPara>
                          </a14:m>
                          <a:endParaRPr lang="ar-SA" dirty="0"/>
                        </a:p>
                      </a:txBody>
                      <a:tcPr/>
                    </a:tc>
                    <a:tc>
                      <a:txBody>
                        <a:bodyPr/>
                        <a:lstStyle/>
                        <a:p>
                          <a:pPr algn="ctr" rtl="1"/>
                          <a:r>
                            <a:rPr lang="ar-SA" dirty="0"/>
                            <a:t>1:100</a:t>
                          </a:r>
                        </a:p>
                      </a:txBody>
                      <a:tcPr/>
                    </a:tc>
                    <a:extLst>
                      <a:ext uri="{0D108BD9-81ED-4DB2-BD59-A6C34878D82A}">
                        <a16:rowId xmlns:a16="http://schemas.microsoft.com/office/drawing/2014/main" xmlns="" val="3883311015"/>
                      </a:ext>
                    </a:extLst>
                  </a:tr>
                  <a:tr h="417139">
                    <a:tc>
                      <a:txBody>
                        <a:bodyPr/>
                        <a:lstStyle/>
                        <a:p>
                          <a:pPr algn="ctr" rtl="1"/>
                          <a:r>
                            <a:rPr lang="ar-SA" dirty="0"/>
                            <a:t>0.05</a:t>
                          </a:r>
                        </a:p>
                      </a:txBody>
                      <a:tcPr/>
                    </a:tc>
                    <a:tc>
                      <a:txBody>
                        <a:bodyPr/>
                        <a:lstStyle/>
                        <a:p>
                          <a:pPr algn="ctr" rtl="1"/>
                          <a:r>
                            <a:rPr lang="ar-SA" dirty="0"/>
                            <a:t>5%</a:t>
                          </a:r>
                        </a:p>
                      </a:txBody>
                      <a:tcPr/>
                    </a:tc>
                    <a:tc>
                      <a:txBody>
                        <a:bodyPr/>
                        <a:lstStyle/>
                        <a:p>
                          <a:pPr algn="ctr" rtl="1"/>
                          <a14:m>
                            <m:oMath xmlns:m="http://schemas.openxmlformats.org/officeDocument/2006/math">
                              <m:f>
                                <m:fPr>
                                  <m:ctrlPr>
                                    <a:rPr lang="ar-SA" i="1" dirty="0" smtClean="0">
                                      <a:latin typeface="Cambria Math"/>
                                    </a:rPr>
                                  </m:ctrlPr>
                                </m:fPr>
                                <m:num>
                                  <m:r>
                                    <a:rPr lang="ar-SA" b="0" i="1" dirty="0" smtClean="0">
                                      <a:latin typeface="Cambria Math" panose="02040503050406030204" pitchFamily="18" charset="0"/>
                                    </a:rPr>
                                    <m:t>1</m:t>
                                  </m:r>
                                </m:num>
                                <m:den>
                                  <m:r>
                                    <a:rPr lang="ar-SA" b="0" i="1" dirty="0" smtClean="0">
                                      <a:latin typeface="Cambria Math" panose="02040503050406030204" pitchFamily="18" charset="0"/>
                                    </a:rPr>
                                    <m:t>20</m:t>
                                  </m:r>
                                </m:den>
                              </m:f>
                            </m:oMath>
                          </a14:m>
                          <a:r>
                            <a:rPr lang="ar-SA" dirty="0"/>
                            <a:t> = </a:t>
                          </a:r>
                          <a14:m>
                            <m:oMath xmlns:m="http://schemas.openxmlformats.org/officeDocument/2006/math">
                              <m:f>
                                <m:fPr>
                                  <m:ctrlPr>
                                    <a:rPr lang="ar-SA" i="1" dirty="0" smtClean="0">
                                      <a:latin typeface="Cambria Math"/>
                                    </a:rPr>
                                  </m:ctrlPr>
                                </m:fPr>
                                <m:num>
                                  <m:r>
                                    <a:rPr lang="ar-SA" b="0" i="1" dirty="0" smtClean="0">
                                      <a:latin typeface="Cambria Math" panose="02040503050406030204" pitchFamily="18" charset="0"/>
                                    </a:rPr>
                                    <m:t>5</m:t>
                                  </m:r>
                                </m:num>
                                <m:den>
                                  <m:r>
                                    <a:rPr lang="ar-SA" b="0" i="1" dirty="0" smtClean="0">
                                      <a:latin typeface="Cambria Math" panose="02040503050406030204" pitchFamily="18" charset="0"/>
                                    </a:rPr>
                                    <m:t>100</m:t>
                                  </m:r>
                                </m:den>
                              </m:f>
                            </m:oMath>
                          </a14:m>
                          <a:endParaRPr lang="ar-SA" dirty="0"/>
                        </a:p>
                      </a:txBody>
                      <a:tcPr/>
                    </a:tc>
                    <a:tc>
                      <a:txBody>
                        <a:bodyPr/>
                        <a:lstStyle/>
                        <a:p>
                          <a:pPr algn="ctr" rtl="1"/>
                          <a:r>
                            <a:rPr lang="ar-SA" dirty="0"/>
                            <a:t>5:100 أو 1:20</a:t>
                          </a:r>
                        </a:p>
                      </a:txBody>
                      <a:tcPr/>
                    </a:tc>
                    <a:extLst>
                      <a:ext uri="{0D108BD9-81ED-4DB2-BD59-A6C34878D82A}">
                        <a16:rowId xmlns:a16="http://schemas.microsoft.com/office/drawing/2014/main" xmlns="" val="3399657805"/>
                      </a:ext>
                    </a:extLst>
                  </a:tr>
                  <a:tr h="417139">
                    <a:tc>
                      <a:txBody>
                        <a:bodyPr/>
                        <a:lstStyle/>
                        <a:p>
                          <a:pPr algn="ctr" rtl="1"/>
                          <a:r>
                            <a:rPr lang="ar-SA" dirty="0"/>
                            <a:t>0.10</a:t>
                          </a:r>
                        </a:p>
                      </a:txBody>
                      <a:tcPr/>
                    </a:tc>
                    <a:tc>
                      <a:txBody>
                        <a:bodyPr/>
                        <a:lstStyle/>
                        <a:p>
                          <a:pPr algn="ctr" rtl="1"/>
                          <a:r>
                            <a:rPr lang="ar-SA" dirty="0"/>
                            <a:t>10%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ar-SA" i="1" dirty="0" smtClean="0">
                                      <a:latin typeface="Cambria Math"/>
                                    </a:rPr>
                                  </m:ctrlPr>
                                </m:fPr>
                                <m:num>
                                  <m:r>
                                    <a:rPr lang="ar-SA" b="0" i="1" dirty="0" smtClean="0">
                                      <a:latin typeface="Cambria Math" panose="02040503050406030204" pitchFamily="18" charset="0"/>
                                    </a:rPr>
                                    <m:t>1</m:t>
                                  </m:r>
                                </m:num>
                                <m:den>
                                  <m:r>
                                    <a:rPr lang="ar-SA" b="0" i="1" dirty="0" smtClean="0">
                                      <a:latin typeface="Cambria Math" panose="02040503050406030204" pitchFamily="18" charset="0"/>
                                    </a:rPr>
                                    <m:t>10</m:t>
                                  </m:r>
                                </m:den>
                              </m:f>
                            </m:oMath>
                          </a14:m>
                          <a:r>
                            <a:rPr lang="ar-SA" dirty="0"/>
                            <a:t> = </a:t>
                          </a:r>
                          <a14:m>
                            <m:oMath xmlns:m="http://schemas.openxmlformats.org/officeDocument/2006/math">
                              <m:f>
                                <m:fPr>
                                  <m:ctrlPr>
                                    <a:rPr lang="ar-SA" i="1" dirty="0" smtClean="0">
                                      <a:latin typeface="Cambria Math"/>
                                    </a:rPr>
                                  </m:ctrlPr>
                                </m:fPr>
                                <m:num>
                                  <m:r>
                                    <a:rPr lang="ar-SA" b="0" i="1" dirty="0" smtClean="0">
                                      <a:latin typeface="Cambria Math" panose="02040503050406030204" pitchFamily="18" charset="0"/>
                                    </a:rPr>
                                    <m:t>10</m:t>
                                  </m:r>
                                </m:num>
                                <m:den>
                                  <m:r>
                                    <a:rPr lang="ar-SA" b="0" i="1" dirty="0" smtClean="0">
                                      <a:latin typeface="Cambria Math" panose="02040503050406030204" pitchFamily="18" charset="0"/>
                                    </a:rPr>
                                    <m:t>100</m:t>
                                  </m:r>
                                </m:den>
                              </m:f>
                            </m:oMath>
                          </a14:m>
                          <a:endParaRPr lang="ar-SA"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dirty="0"/>
                            <a:t>10:100 أو 1:10</a:t>
                          </a:r>
                        </a:p>
                      </a:txBody>
                      <a:tcPr/>
                    </a:tc>
                    <a:extLst>
                      <a:ext uri="{0D108BD9-81ED-4DB2-BD59-A6C34878D82A}">
                        <a16:rowId xmlns:a16="http://schemas.microsoft.com/office/drawing/2014/main" xmlns="" val="1154875264"/>
                      </a:ext>
                    </a:extLst>
                  </a:tr>
                  <a:tr h="417139">
                    <a:tc>
                      <a:txBody>
                        <a:bodyPr/>
                        <a:lstStyle/>
                        <a:p>
                          <a:pPr algn="ctr" rtl="1"/>
                          <a:r>
                            <a:rPr lang="ar-SA" dirty="0"/>
                            <a:t>0.50</a:t>
                          </a:r>
                        </a:p>
                      </a:txBody>
                      <a:tcPr/>
                    </a:tc>
                    <a:tc>
                      <a:txBody>
                        <a:bodyPr/>
                        <a:lstStyle/>
                        <a:p>
                          <a:pPr algn="ctr" rtl="1"/>
                          <a:r>
                            <a:rPr lang="ar-SA" dirty="0"/>
                            <a:t>50%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ar-SA" i="1" dirty="0" smtClean="0">
                                      <a:latin typeface="Cambria Math"/>
                                    </a:rPr>
                                  </m:ctrlPr>
                                </m:fPr>
                                <m:num>
                                  <m:r>
                                    <a:rPr lang="ar-SA" b="0" i="1" dirty="0" smtClean="0">
                                      <a:latin typeface="Cambria Math" panose="02040503050406030204" pitchFamily="18" charset="0"/>
                                    </a:rPr>
                                    <m:t>1</m:t>
                                  </m:r>
                                </m:num>
                                <m:den>
                                  <m:r>
                                    <a:rPr lang="ar-SA" b="0" i="1" dirty="0" smtClean="0">
                                      <a:latin typeface="Cambria Math" panose="02040503050406030204" pitchFamily="18" charset="0"/>
                                    </a:rPr>
                                    <m:t>2</m:t>
                                  </m:r>
                                </m:den>
                              </m:f>
                            </m:oMath>
                          </a14:m>
                          <a:r>
                            <a:rPr lang="ar-SA" dirty="0"/>
                            <a:t> = </a:t>
                          </a:r>
                          <a14:m>
                            <m:oMath xmlns:m="http://schemas.openxmlformats.org/officeDocument/2006/math">
                              <m:f>
                                <m:fPr>
                                  <m:ctrlPr>
                                    <a:rPr lang="ar-SA" i="1" dirty="0" smtClean="0">
                                      <a:latin typeface="Cambria Math"/>
                                    </a:rPr>
                                  </m:ctrlPr>
                                </m:fPr>
                                <m:num>
                                  <m:r>
                                    <a:rPr lang="ar-SA" b="0" i="1" dirty="0" smtClean="0">
                                      <a:latin typeface="Cambria Math" panose="02040503050406030204" pitchFamily="18" charset="0"/>
                                    </a:rPr>
                                    <m:t>50</m:t>
                                  </m:r>
                                </m:num>
                                <m:den>
                                  <m:r>
                                    <a:rPr lang="ar-SA" b="0" i="1" dirty="0" smtClean="0">
                                      <a:latin typeface="Cambria Math" panose="02040503050406030204" pitchFamily="18" charset="0"/>
                                    </a:rPr>
                                    <m:t>100</m:t>
                                  </m:r>
                                </m:den>
                              </m:f>
                            </m:oMath>
                          </a14:m>
                          <a:endParaRPr lang="ar-SA"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dirty="0"/>
                            <a:t>50:100 أو 1:2</a:t>
                          </a:r>
                        </a:p>
                      </a:txBody>
                      <a:tcPr/>
                    </a:tc>
                    <a:extLst>
                      <a:ext uri="{0D108BD9-81ED-4DB2-BD59-A6C34878D82A}">
                        <a16:rowId xmlns:a16="http://schemas.microsoft.com/office/drawing/2014/main" xmlns="" val="762189282"/>
                      </a:ext>
                    </a:extLst>
                  </a:tr>
                  <a:tr h="417139">
                    <a:tc>
                      <a:txBody>
                        <a:bodyPr/>
                        <a:lstStyle/>
                        <a:p>
                          <a:pPr algn="ctr" rtl="1"/>
                          <a:r>
                            <a:rPr lang="ar-SA" dirty="0"/>
                            <a:t>0.80</a:t>
                          </a:r>
                        </a:p>
                      </a:txBody>
                      <a:tcPr/>
                    </a:tc>
                    <a:tc>
                      <a:txBody>
                        <a:bodyPr/>
                        <a:lstStyle/>
                        <a:p>
                          <a:pPr algn="ctr" rtl="1"/>
                          <a:r>
                            <a:rPr lang="ar-SA" dirty="0"/>
                            <a:t>80%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ar-SA" i="1" dirty="0" smtClean="0">
                                      <a:latin typeface="Cambria Math"/>
                                    </a:rPr>
                                  </m:ctrlPr>
                                </m:fPr>
                                <m:num>
                                  <m:r>
                                    <a:rPr lang="ar-SA" b="0" i="1" dirty="0" smtClean="0">
                                      <a:latin typeface="Cambria Math" panose="02040503050406030204" pitchFamily="18" charset="0"/>
                                    </a:rPr>
                                    <m:t>20</m:t>
                                  </m:r>
                                </m:num>
                                <m:den>
                                  <m:r>
                                    <a:rPr lang="ar-SA" b="0" i="1" dirty="0" smtClean="0">
                                      <a:latin typeface="Cambria Math" panose="02040503050406030204" pitchFamily="18" charset="0"/>
                                    </a:rPr>
                                    <m:t>25</m:t>
                                  </m:r>
                                </m:den>
                              </m:f>
                            </m:oMath>
                          </a14:m>
                          <a:r>
                            <a:rPr lang="ar-SA" dirty="0"/>
                            <a:t> = </a:t>
                          </a:r>
                          <a14:m>
                            <m:oMath xmlns:m="http://schemas.openxmlformats.org/officeDocument/2006/math">
                              <m:f>
                                <m:fPr>
                                  <m:ctrlPr>
                                    <a:rPr lang="ar-SA" i="1" dirty="0" smtClean="0">
                                      <a:latin typeface="Cambria Math"/>
                                    </a:rPr>
                                  </m:ctrlPr>
                                </m:fPr>
                                <m:num>
                                  <m:r>
                                    <a:rPr lang="ar-SA" b="0" i="1" dirty="0" smtClean="0">
                                      <a:latin typeface="Cambria Math" panose="02040503050406030204" pitchFamily="18" charset="0"/>
                                    </a:rPr>
                                    <m:t>80</m:t>
                                  </m:r>
                                </m:num>
                                <m:den>
                                  <m:r>
                                    <a:rPr lang="ar-SA" b="0" i="1" dirty="0" smtClean="0">
                                      <a:latin typeface="Cambria Math" panose="02040503050406030204" pitchFamily="18" charset="0"/>
                                    </a:rPr>
                                    <m:t>100</m:t>
                                  </m:r>
                                </m:den>
                              </m:f>
                            </m:oMath>
                          </a14:m>
                          <a:endParaRPr lang="ar-SA"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dirty="0"/>
                            <a:t>80:100 أو 20:25</a:t>
                          </a:r>
                        </a:p>
                      </a:txBody>
                      <a:tcPr/>
                    </a:tc>
                    <a:extLst>
                      <a:ext uri="{0D108BD9-81ED-4DB2-BD59-A6C34878D82A}">
                        <a16:rowId xmlns:a16="http://schemas.microsoft.com/office/drawing/2014/main" xmlns="" val="2695508285"/>
                      </a:ext>
                    </a:extLst>
                  </a:tr>
                  <a:tr h="417139">
                    <a:tc>
                      <a:txBody>
                        <a:bodyPr/>
                        <a:lstStyle/>
                        <a:p>
                          <a:pPr algn="ctr" rtl="1"/>
                          <a:r>
                            <a:rPr lang="ar-SA" dirty="0"/>
                            <a:t>0.90</a:t>
                          </a:r>
                        </a:p>
                      </a:txBody>
                      <a:tcPr/>
                    </a:tc>
                    <a:tc>
                      <a:txBody>
                        <a:bodyPr/>
                        <a:lstStyle/>
                        <a:p>
                          <a:pPr algn="ctr" rtl="1"/>
                          <a:r>
                            <a:rPr lang="ar-SA" dirty="0"/>
                            <a:t>90%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ar-SA" i="1" dirty="0" smtClean="0">
                                      <a:latin typeface="Cambria Math"/>
                                    </a:rPr>
                                  </m:ctrlPr>
                                </m:fPr>
                                <m:num>
                                  <m:r>
                                    <a:rPr lang="ar-SA" b="0" i="1" dirty="0" smtClean="0">
                                      <a:latin typeface="Cambria Math" panose="02040503050406030204" pitchFamily="18" charset="0"/>
                                    </a:rPr>
                                    <m:t>18</m:t>
                                  </m:r>
                                </m:num>
                                <m:den>
                                  <m:r>
                                    <a:rPr lang="ar-SA" b="0" i="1" dirty="0" smtClean="0">
                                      <a:latin typeface="Cambria Math" panose="02040503050406030204" pitchFamily="18" charset="0"/>
                                    </a:rPr>
                                    <m:t>20</m:t>
                                  </m:r>
                                </m:den>
                              </m:f>
                            </m:oMath>
                          </a14:m>
                          <a:r>
                            <a:rPr lang="ar-SA" dirty="0"/>
                            <a:t> = </a:t>
                          </a:r>
                          <a14:m>
                            <m:oMath xmlns:m="http://schemas.openxmlformats.org/officeDocument/2006/math">
                              <m:f>
                                <m:fPr>
                                  <m:ctrlPr>
                                    <a:rPr lang="ar-SA" i="1" dirty="0" smtClean="0">
                                      <a:latin typeface="Cambria Math"/>
                                    </a:rPr>
                                  </m:ctrlPr>
                                </m:fPr>
                                <m:num>
                                  <m:r>
                                    <a:rPr lang="ar-SA" b="0" i="1" dirty="0" smtClean="0">
                                      <a:latin typeface="Cambria Math" panose="02040503050406030204" pitchFamily="18" charset="0"/>
                                    </a:rPr>
                                    <m:t>90</m:t>
                                  </m:r>
                                </m:num>
                                <m:den>
                                  <m:r>
                                    <a:rPr lang="ar-SA" b="0" i="1" dirty="0" smtClean="0">
                                      <a:latin typeface="Cambria Math" panose="02040503050406030204" pitchFamily="18" charset="0"/>
                                    </a:rPr>
                                    <m:t>100</m:t>
                                  </m:r>
                                </m:den>
                              </m:f>
                            </m:oMath>
                          </a14:m>
                          <a:endParaRPr lang="ar-SA"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dirty="0"/>
                            <a:t>90:100 أو 18:20</a:t>
                          </a:r>
                        </a:p>
                      </a:txBody>
                      <a:tcPr/>
                    </a:tc>
                    <a:extLst>
                      <a:ext uri="{0D108BD9-81ED-4DB2-BD59-A6C34878D82A}">
                        <a16:rowId xmlns:a16="http://schemas.microsoft.com/office/drawing/2014/main" xmlns="" val="1534832063"/>
                      </a:ext>
                    </a:extLst>
                  </a:tr>
                  <a:tr h="417139">
                    <a:tc>
                      <a:txBody>
                        <a:bodyPr/>
                        <a:lstStyle/>
                        <a:p>
                          <a:pPr algn="ctr" rtl="1"/>
                          <a:r>
                            <a:rPr lang="ar-SA" dirty="0"/>
                            <a:t>؟</a:t>
                          </a:r>
                        </a:p>
                      </a:txBody>
                      <a:tcPr/>
                    </a:tc>
                    <a:tc>
                      <a:txBody>
                        <a:bodyPr/>
                        <a:lstStyle/>
                        <a:p>
                          <a:pPr algn="ctr" rtl="1"/>
                          <a:r>
                            <a:rPr lang="ar-SA" dirty="0"/>
                            <a:t>؟</a:t>
                          </a:r>
                        </a:p>
                      </a:txBody>
                      <a:tcPr/>
                    </a:tc>
                    <a:tc>
                      <a:txBody>
                        <a:bodyPr/>
                        <a:lstStyle/>
                        <a:p>
                          <a:pPr algn="ctr" rtl="1"/>
                          <a:r>
                            <a:rPr lang="ar-SA" dirty="0"/>
                            <a:t>؟</a:t>
                          </a:r>
                        </a:p>
                      </a:txBody>
                      <a:tcPr/>
                    </a:tc>
                    <a:tc>
                      <a:txBody>
                        <a:bodyPr/>
                        <a:lstStyle/>
                        <a:p>
                          <a:pPr algn="ctr" rtl="1"/>
                          <a:r>
                            <a:rPr lang="ar-SA" dirty="0"/>
                            <a:t>؟</a:t>
                          </a:r>
                        </a:p>
                      </a:txBody>
                      <a:tcPr/>
                    </a:tc>
                    <a:extLst>
                      <a:ext uri="{0D108BD9-81ED-4DB2-BD59-A6C34878D82A}">
                        <a16:rowId xmlns:a16="http://schemas.microsoft.com/office/drawing/2014/main" xmlns="" val="3381754614"/>
                      </a:ext>
                    </a:extLst>
                  </a:tr>
                </a:tbl>
              </a:graphicData>
            </a:graphic>
          </p:graphicFrame>
        </mc:Choice>
        <mc:Fallback xmlns="">
          <p:graphicFrame>
            <p:nvGraphicFramePr>
              <p:cNvPr id="5" name="Table 4">
                <a:extLst>
                  <a:ext uri="{FF2B5EF4-FFF2-40B4-BE49-F238E27FC236}">
                    <a16:creationId xmlns:a16="http://schemas.microsoft.com/office/drawing/2014/main" id="{463DE9D3-8D66-4C16-BBF2-47D438E4093A}"/>
                  </a:ext>
                </a:extLst>
              </p:cNvPr>
              <p:cNvGraphicFramePr>
                <a:graphicFrameLocks noGrp="1"/>
              </p:cNvGraphicFramePr>
              <p:nvPr>
                <p:extLst>
                  <p:ext uri="{D42A27DB-BD31-4B8C-83A1-F6EECF244321}">
                    <p14:modId xmlns:p14="http://schemas.microsoft.com/office/powerpoint/2010/main" val="3872025548"/>
                  </p:ext>
                </p:extLst>
              </p:nvPr>
            </p:nvGraphicFramePr>
            <p:xfrm>
              <a:off x="855532" y="2331131"/>
              <a:ext cx="10383696" cy="3854212"/>
            </p:xfrm>
            <a:graphic>
              <a:graphicData uri="http://schemas.openxmlformats.org/drawingml/2006/table">
                <a:tbl>
                  <a:tblPr rtl="1" firstRow="1" bandRow="1">
                    <a:tableStyleId>{8799B23B-EC83-4686-B30A-512413B5E67A}</a:tableStyleId>
                  </a:tblPr>
                  <a:tblGrid>
                    <a:gridCol w="3461232">
                      <a:extLst>
                        <a:ext uri="{9D8B030D-6E8A-4147-A177-3AD203B41FA5}">
                          <a16:colId xmlns:a16="http://schemas.microsoft.com/office/drawing/2014/main" val="128078016"/>
                        </a:ext>
                      </a:extLst>
                    </a:gridCol>
                    <a:gridCol w="3461232">
                      <a:extLst>
                        <a:ext uri="{9D8B030D-6E8A-4147-A177-3AD203B41FA5}">
                          <a16:colId xmlns:a16="http://schemas.microsoft.com/office/drawing/2014/main" val="4036819403"/>
                        </a:ext>
                      </a:extLst>
                    </a:gridCol>
                    <a:gridCol w="1730616">
                      <a:extLst>
                        <a:ext uri="{9D8B030D-6E8A-4147-A177-3AD203B41FA5}">
                          <a16:colId xmlns:a16="http://schemas.microsoft.com/office/drawing/2014/main" val="3388730555"/>
                        </a:ext>
                      </a:extLst>
                    </a:gridCol>
                    <a:gridCol w="1730616">
                      <a:extLst>
                        <a:ext uri="{9D8B030D-6E8A-4147-A177-3AD203B41FA5}">
                          <a16:colId xmlns:a16="http://schemas.microsoft.com/office/drawing/2014/main" val="3339049472"/>
                        </a:ext>
                      </a:extLst>
                    </a:gridCol>
                  </a:tblGrid>
                  <a:tr h="417139">
                    <a:tc>
                      <a:txBody>
                        <a:bodyPr/>
                        <a:lstStyle/>
                        <a:p>
                          <a:pPr algn="ctr" rtl="1"/>
                          <a:r>
                            <a:rPr lang="ar-SA" dirty="0"/>
                            <a:t>الجزء</a:t>
                          </a:r>
                        </a:p>
                      </a:txBody>
                      <a:tcPr/>
                    </a:tc>
                    <a:tc>
                      <a:txBody>
                        <a:bodyPr/>
                        <a:lstStyle/>
                        <a:p>
                          <a:pPr algn="ctr" rtl="1"/>
                          <a:r>
                            <a:rPr lang="ar-SA" dirty="0"/>
                            <a:t>النسبة المئوية 1</a:t>
                          </a:r>
                        </a:p>
                      </a:txBody>
                      <a:tcPr/>
                    </a:tc>
                    <a:tc>
                      <a:txBody>
                        <a:bodyPr/>
                        <a:lstStyle/>
                        <a:p>
                          <a:pPr algn="ctr" rtl="1"/>
                          <a:r>
                            <a:rPr lang="ar-SA" dirty="0"/>
                            <a:t>النسبة المئوية 2</a:t>
                          </a:r>
                        </a:p>
                      </a:txBody>
                      <a:tcPr/>
                    </a:tc>
                    <a:tc>
                      <a:txBody>
                        <a:bodyPr/>
                        <a:lstStyle/>
                        <a:p>
                          <a:pPr algn="ctr" rtl="1"/>
                          <a:r>
                            <a:rPr lang="ar-SA" dirty="0"/>
                            <a:t>القيمة المطلقة</a:t>
                          </a:r>
                        </a:p>
                      </a:txBody>
                      <a:tcPr/>
                    </a:tc>
                    <a:extLst>
                      <a:ext uri="{0D108BD9-81ED-4DB2-BD59-A6C34878D82A}">
                        <a16:rowId xmlns:a16="http://schemas.microsoft.com/office/drawing/2014/main" val="4139967820"/>
                      </a:ext>
                    </a:extLst>
                  </a:tr>
                  <a:tr h="606806">
                    <a:tc>
                      <a:txBody>
                        <a:bodyPr/>
                        <a:lstStyle/>
                        <a:p>
                          <a:pPr algn="ctr" rtl="1"/>
                          <a:r>
                            <a:rPr lang="ar-SA" dirty="0"/>
                            <a:t>0.01</a:t>
                          </a:r>
                        </a:p>
                      </a:txBody>
                      <a:tcPr/>
                    </a:tc>
                    <a:tc>
                      <a:txBody>
                        <a:bodyPr/>
                        <a:lstStyle/>
                        <a:p>
                          <a:pPr algn="ctr" rtl="1"/>
                          <a:r>
                            <a:rPr lang="ar-SA" dirty="0"/>
                            <a:t>1%</a:t>
                          </a:r>
                        </a:p>
                      </a:txBody>
                      <a:tcPr/>
                    </a:tc>
                    <a:tc>
                      <a:txBody>
                        <a:bodyPr/>
                        <a:lstStyle/>
                        <a:p>
                          <a:endParaRPr lang="ar-SA"/>
                        </a:p>
                      </a:txBody>
                      <a:tcPr>
                        <a:blipFill>
                          <a:blip r:embed="rId3"/>
                          <a:stretch>
                            <a:fillRect l="-400352" t="-74747" r="-101056" b="-476768"/>
                          </a:stretch>
                        </a:blipFill>
                      </a:tcPr>
                    </a:tc>
                    <a:tc>
                      <a:txBody>
                        <a:bodyPr/>
                        <a:lstStyle/>
                        <a:p>
                          <a:pPr algn="ctr" rtl="1"/>
                          <a:r>
                            <a:rPr lang="ar-SA" dirty="0"/>
                            <a:t>1:100</a:t>
                          </a:r>
                        </a:p>
                      </a:txBody>
                      <a:tcPr/>
                    </a:tc>
                    <a:extLst>
                      <a:ext uri="{0D108BD9-81ED-4DB2-BD59-A6C34878D82A}">
                        <a16:rowId xmlns:a16="http://schemas.microsoft.com/office/drawing/2014/main" val="3883311015"/>
                      </a:ext>
                    </a:extLst>
                  </a:tr>
                  <a:tr h="484950">
                    <a:tc>
                      <a:txBody>
                        <a:bodyPr/>
                        <a:lstStyle/>
                        <a:p>
                          <a:pPr algn="ctr" rtl="1"/>
                          <a:r>
                            <a:rPr lang="ar-SA" dirty="0"/>
                            <a:t>0.05</a:t>
                          </a:r>
                        </a:p>
                      </a:txBody>
                      <a:tcPr/>
                    </a:tc>
                    <a:tc>
                      <a:txBody>
                        <a:bodyPr/>
                        <a:lstStyle/>
                        <a:p>
                          <a:pPr algn="ctr" rtl="1"/>
                          <a:r>
                            <a:rPr lang="ar-SA" dirty="0"/>
                            <a:t>5%</a:t>
                          </a:r>
                        </a:p>
                      </a:txBody>
                      <a:tcPr/>
                    </a:tc>
                    <a:tc>
                      <a:txBody>
                        <a:bodyPr/>
                        <a:lstStyle/>
                        <a:p>
                          <a:endParaRPr lang="ar-SA"/>
                        </a:p>
                      </a:txBody>
                      <a:tcPr>
                        <a:blipFill>
                          <a:blip r:embed="rId3"/>
                          <a:stretch>
                            <a:fillRect l="-400352" t="-216250" r="-101056" b="-490000"/>
                          </a:stretch>
                        </a:blipFill>
                      </a:tcPr>
                    </a:tc>
                    <a:tc>
                      <a:txBody>
                        <a:bodyPr/>
                        <a:lstStyle/>
                        <a:p>
                          <a:pPr algn="ctr" rtl="1"/>
                          <a:r>
                            <a:rPr lang="ar-SA" dirty="0"/>
                            <a:t>5:100 أو 1:20</a:t>
                          </a:r>
                        </a:p>
                      </a:txBody>
                      <a:tcPr/>
                    </a:tc>
                    <a:extLst>
                      <a:ext uri="{0D108BD9-81ED-4DB2-BD59-A6C34878D82A}">
                        <a16:rowId xmlns:a16="http://schemas.microsoft.com/office/drawing/2014/main" val="3399657805"/>
                      </a:ext>
                    </a:extLst>
                  </a:tr>
                  <a:tr h="481076">
                    <a:tc>
                      <a:txBody>
                        <a:bodyPr/>
                        <a:lstStyle/>
                        <a:p>
                          <a:pPr algn="ctr" rtl="1"/>
                          <a:r>
                            <a:rPr lang="ar-SA" dirty="0"/>
                            <a:t>0.10</a:t>
                          </a:r>
                        </a:p>
                      </a:txBody>
                      <a:tcPr/>
                    </a:tc>
                    <a:tc>
                      <a:txBody>
                        <a:bodyPr/>
                        <a:lstStyle/>
                        <a:p>
                          <a:pPr algn="ctr" rtl="1"/>
                          <a:r>
                            <a:rPr lang="ar-SA" dirty="0"/>
                            <a:t>10%</a:t>
                          </a:r>
                        </a:p>
                      </a:txBody>
                      <a:tcPr/>
                    </a:tc>
                    <a:tc>
                      <a:txBody>
                        <a:bodyPr/>
                        <a:lstStyle/>
                        <a:p>
                          <a:endParaRPr lang="ar-SA"/>
                        </a:p>
                      </a:txBody>
                      <a:tcPr>
                        <a:blipFill>
                          <a:blip r:embed="rId3"/>
                          <a:stretch>
                            <a:fillRect l="-400352" t="-320253" r="-101056" b="-396203"/>
                          </a:stretch>
                        </a:blip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dirty="0"/>
                            <a:t>10:100 أو 1:10</a:t>
                          </a:r>
                        </a:p>
                      </a:txBody>
                      <a:tcPr/>
                    </a:tc>
                    <a:extLst>
                      <a:ext uri="{0D108BD9-81ED-4DB2-BD59-A6C34878D82A}">
                        <a16:rowId xmlns:a16="http://schemas.microsoft.com/office/drawing/2014/main" val="1154875264"/>
                      </a:ext>
                    </a:extLst>
                  </a:tr>
                  <a:tr h="484950">
                    <a:tc>
                      <a:txBody>
                        <a:bodyPr/>
                        <a:lstStyle/>
                        <a:p>
                          <a:pPr algn="ctr" rtl="1"/>
                          <a:r>
                            <a:rPr lang="ar-SA" dirty="0"/>
                            <a:t>0.50</a:t>
                          </a:r>
                        </a:p>
                      </a:txBody>
                      <a:tcPr/>
                    </a:tc>
                    <a:tc>
                      <a:txBody>
                        <a:bodyPr/>
                        <a:lstStyle/>
                        <a:p>
                          <a:pPr algn="ctr" rtl="1"/>
                          <a:r>
                            <a:rPr lang="ar-SA" dirty="0"/>
                            <a:t>50%</a:t>
                          </a:r>
                        </a:p>
                      </a:txBody>
                      <a:tcPr/>
                    </a:tc>
                    <a:tc>
                      <a:txBody>
                        <a:bodyPr/>
                        <a:lstStyle/>
                        <a:p>
                          <a:endParaRPr lang="ar-SA"/>
                        </a:p>
                      </a:txBody>
                      <a:tcPr>
                        <a:blipFill>
                          <a:blip r:embed="rId3"/>
                          <a:stretch>
                            <a:fillRect l="-400352" t="-420253" r="-101056" b="-296203"/>
                          </a:stretch>
                        </a:blip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dirty="0"/>
                            <a:t>50:100 أو 1:2</a:t>
                          </a:r>
                        </a:p>
                      </a:txBody>
                      <a:tcPr/>
                    </a:tc>
                    <a:extLst>
                      <a:ext uri="{0D108BD9-81ED-4DB2-BD59-A6C34878D82A}">
                        <a16:rowId xmlns:a16="http://schemas.microsoft.com/office/drawing/2014/main" val="762189282"/>
                      </a:ext>
                    </a:extLst>
                  </a:tr>
                  <a:tr h="481076">
                    <a:tc>
                      <a:txBody>
                        <a:bodyPr/>
                        <a:lstStyle/>
                        <a:p>
                          <a:pPr algn="ctr" rtl="1"/>
                          <a:r>
                            <a:rPr lang="ar-SA" dirty="0"/>
                            <a:t>0.80</a:t>
                          </a:r>
                        </a:p>
                      </a:txBody>
                      <a:tcPr/>
                    </a:tc>
                    <a:tc>
                      <a:txBody>
                        <a:bodyPr/>
                        <a:lstStyle/>
                        <a:p>
                          <a:pPr algn="ctr" rtl="1"/>
                          <a:r>
                            <a:rPr lang="ar-SA" dirty="0"/>
                            <a:t>80%</a:t>
                          </a:r>
                        </a:p>
                      </a:txBody>
                      <a:tcPr/>
                    </a:tc>
                    <a:tc>
                      <a:txBody>
                        <a:bodyPr/>
                        <a:lstStyle/>
                        <a:p>
                          <a:endParaRPr lang="ar-SA"/>
                        </a:p>
                      </a:txBody>
                      <a:tcPr>
                        <a:blipFill>
                          <a:blip r:embed="rId3"/>
                          <a:stretch>
                            <a:fillRect l="-400352" t="-520253" r="-101056" b="-196203"/>
                          </a:stretch>
                        </a:blip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dirty="0"/>
                            <a:t>80:100 أو 20:25</a:t>
                          </a:r>
                        </a:p>
                      </a:txBody>
                      <a:tcPr/>
                    </a:tc>
                    <a:extLst>
                      <a:ext uri="{0D108BD9-81ED-4DB2-BD59-A6C34878D82A}">
                        <a16:rowId xmlns:a16="http://schemas.microsoft.com/office/drawing/2014/main" val="2695508285"/>
                      </a:ext>
                    </a:extLst>
                  </a:tr>
                  <a:tr h="481076">
                    <a:tc>
                      <a:txBody>
                        <a:bodyPr/>
                        <a:lstStyle/>
                        <a:p>
                          <a:pPr algn="ctr" rtl="1"/>
                          <a:r>
                            <a:rPr lang="ar-SA" dirty="0"/>
                            <a:t>0.90</a:t>
                          </a:r>
                        </a:p>
                      </a:txBody>
                      <a:tcPr/>
                    </a:tc>
                    <a:tc>
                      <a:txBody>
                        <a:bodyPr/>
                        <a:lstStyle/>
                        <a:p>
                          <a:pPr algn="ctr" rtl="1"/>
                          <a:r>
                            <a:rPr lang="ar-SA" dirty="0"/>
                            <a:t>90%</a:t>
                          </a:r>
                        </a:p>
                      </a:txBody>
                      <a:tcPr/>
                    </a:tc>
                    <a:tc>
                      <a:txBody>
                        <a:bodyPr/>
                        <a:lstStyle/>
                        <a:p>
                          <a:endParaRPr lang="ar-SA"/>
                        </a:p>
                      </a:txBody>
                      <a:tcPr>
                        <a:blipFill>
                          <a:blip r:embed="rId3"/>
                          <a:stretch>
                            <a:fillRect l="-400352" t="-620253" r="-101056" b="-96203"/>
                          </a:stretch>
                        </a:blip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dirty="0"/>
                            <a:t>90:100 أو 18:20</a:t>
                          </a:r>
                        </a:p>
                      </a:txBody>
                      <a:tcPr/>
                    </a:tc>
                    <a:extLst>
                      <a:ext uri="{0D108BD9-81ED-4DB2-BD59-A6C34878D82A}">
                        <a16:rowId xmlns:a16="http://schemas.microsoft.com/office/drawing/2014/main" val="1534832063"/>
                      </a:ext>
                    </a:extLst>
                  </a:tr>
                  <a:tr h="417139">
                    <a:tc>
                      <a:txBody>
                        <a:bodyPr/>
                        <a:lstStyle/>
                        <a:p>
                          <a:pPr algn="ctr" rtl="1"/>
                          <a:r>
                            <a:rPr lang="ar-SA" dirty="0"/>
                            <a:t>؟</a:t>
                          </a:r>
                        </a:p>
                      </a:txBody>
                      <a:tcPr/>
                    </a:tc>
                    <a:tc>
                      <a:txBody>
                        <a:bodyPr/>
                        <a:lstStyle/>
                        <a:p>
                          <a:pPr algn="ctr" rtl="1"/>
                          <a:r>
                            <a:rPr lang="ar-SA" dirty="0"/>
                            <a:t>؟</a:t>
                          </a:r>
                        </a:p>
                      </a:txBody>
                      <a:tcPr/>
                    </a:tc>
                    <a:tc>
                      <a:txBody>
                        <a:bodyPr/>
                        <a:lstStyle/>
                        <a:p>
                          <a:pPr algn="ctr" rtl="1"/>
                          <a:r>
                            <a:rPr lang="ar-SA" dirty="0"/>
                            <a:t>؟</a:t>
                          </a:r>
                        </a:p>
                      </a:txBody>
                      <a:tcPr/>
                    </a:tc>
                    <a:tc>
                      <a:txBody>
                        <a:bodyPr/>
                        <a:lstStyle/>
                        <a:p>
                          <a:pPr algn="ctr" rtl="1"/>
                          <a:r>
                            <a:rPr lang="ar-SA" dirty="0"/>
                            <a:t>؟</a:t>
                          </a:r>
                        </a:p>
                      </a:txBody>
                      <a:tcPr/>
                    </a:tc>
                    <a:extLst>
                      <a:ext uri="{0D108BD9-81ED-4DB2-BD59-A6C34878D82A}">
                        <a16:rowId xmlns:a16="http://schemas.microsoft.com/office/drawing/2014/main" val="3381754614"/>
                      </a:ext>
                    </a:extLst>
                  </a:tr>
                </a:tbl>
              </a:graphicData>
            </a:graphic>
          </p:graphicFrame>
        </mc:Fallback>
      </mc:AlternateContent>
      <p:sp>
        <p:nvSpPr>
          <p:cNvPr id="6" name="TextBox 5">
            <a:extLst>
              <a:ext uri="{FF2B5EF4-FFF2-40B4-BE49-F238E27FC236}">
                <a16:creationId xmlns:a16="http://schemas.microsoft.com/office/drawing/2014/main" xmlns="" id="{EC6A5C6D-F3AE-4CC7-AC0A-1CAC11EF51A6}"/>
              </a:ext>
            </a:extLst>
          </p:cNvPr>
          <p:cNvSpPr txBox="1"/>
          <p:nvPr/>
        </p:nvSpPr>
        <p:spPr>
          <a:xfrm>
            <a:off x="4799618" y="1970561"/>
            <a:ext cx="3292627" cy="400110"/>
          </a:xfrm>
          <a:prstGeom prst="rect">
            <a:avLst/>
          </a:prstGeom>
          <a:noFill/>
        </p:spPr>
        <p:txBody>
          <a:bodyPr wrap="square" rtlCol="1">
            <a:spAutoFit/>
          </a:bodyPr>
          <a:lstStyle/>
          <a:p>
            <a:r>
              <a:rPr lang="ar-SA" sz="2000" b="1" dirty="0">
                <a:solidFill>
                  <a:srgbClr val="0070C0"/>
                </a:solidFill>
              </a:rPr>
              <a:t>طرق كتابة النسب المالية</a:t>
            </a:r>
          </a:p>
        </p:txBody>
      </p:sp>
    </p:spTree>
    <p:extLst>
      <p:ext uri="{BB962C8B-B14F-4D97-AF65-F5344CB8AC3E}">
        <p14:creationId xmlns:p14="http://schemas.microsoft.com/office/powerpoint/2010/main" val="219806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926923"/>
            <a:ext cx="10855065" cy="5418935"/>
          </a:xfrm>
        </p:spPr>
        <p:txBody>
          <a:bodyPr>
            <a:normAutofit/>
          </a:bodyPr>
          <a:lstStyle/>
          <a:p>
            <a:pPr marL="0" indent="0" algn="just" rtl="1">
              <a:buNone/>
            </a:pPr>
            <a:r>
              <a:rPr lang="ar-SA" sz="2000" b="1" dirty="0">
                <a:solidFill>
                  <a:srgbClr val="0070C0"/>
                </a:solidFill>
              </a:rPr>
              <a:t>وظيفة النسب المالية:</a:t>
            </a:r>
            <a:endParaRPr lang="ar-SA" sz="2000" dirty="0"/>
          </a:p>
          <a:p>
            <a:pPr marL="0" indent="0" algn="just" rtl="1">
              <a:lnSpc>
                <a:spcPct val="200000"/>
              </a:lnSpc>
              <a:buNone/>
            </a:pPr>
            <a:r>
              <a:rPr lang="ar-SA" sz="2000" dirty="0"/>
              <a:t>1- مقارنة المركز المالي لعدة </a:t>
            </a:r>
            <a:r>
              <a:rPr lang="ar-SA" sz="2000" dirty="0" err="1"/>
              <a:t>منشات</a:t>
            </a:r>
            <a:r>
              <a:rPr lang="ar-SA" sz="2000" dirty="0"/>
              <a:t> مختلفة تنتمي الى قطاع واحد (صناعي أو زراعي) </a:t>
            </a:r>
          </a:p>
          <a:p>
            <a:pPr marL="0" indent="0" algn="just" rtl="1">
              <a:lnSpc>
                <a:spcPct val="200000"/>
              </a:lnSpc>
              <a:buNone/>
            </a:pPr>
            <a:r>
              <a:rPr lang="ar-SA" sz="2000" dirty="0"/>
              <a:t>2- مقارنة المراكز المالية لقطاعات مختلفة للتعرف على الخصائص التشغيلية بكل قطاع صناعي أو خدمي أو زراعي الخ.</a:t>
            </a:r>
          </a:p>
          <a:p>
            <a:pPr marL="0" indent="0" algn="just" rtl="1">
              <a:lnSpc>
                <a:spcPct val="200000"/>
              </a:lnSpc>
              <a:buNone/>
            </a:pPr>
            <a:r>
              <a:rPr lang="ar-SA" sz="2000" dirty="0"/>
              <a:t>3- دراسة أداء المنشأة أو الصناعة خلال فترات زمنية مختلفة.</a:t>
            </a:r>
          </a:p>
          <a:p>
            <a:pPr marL="0" indent="0" algn="just" rtl="1">
              <a:buNone/>
            </a:pPr>
            <a:r>
              <a:rPr lang="ar-SA" sz="2000" dirty="0"/>
              <a:t> </a:t>
            </a:r>
          </a:p>
          <a:p>
            <a:pPr marL="0" indent="0" algn="just" rtl="1">
              <a:buNone/>
            </a:pPr>
            <a:endParaRPr lang="ar-SA" sz="2000" dirty="0"/>
          </a:p>
          <a:p>
            <a:pPr marL="0" indent="0" algn="just" rtl="1">
              <a:buNone/>
            </a:pPr>
            <a:endParaRPr lang="ar-SA" sz="2000"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Tree>
    <p:extLst>
      <p:ext uri="{BB962C8B-B14F-4D97-AF65-F5344CB8AC3E}">
        <p14:creationId xmlns:p14="http://schemas.microsoft.com/office/powerpoint/2010/main" val="327334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926923"/>
            <a:ext cx="10855065" cy="5418935"/>
          </a:xfrm>
        </p:spPr>
        <p:txBody>
          <a:bodyPr>
            <a:normAutofit/>
          </a:bodyPr>
          <a:lstStyle/>
          <a:p>
            <a:pPr marL="0" indent="0" algn="just" rtl="1">
              <a:buNone/>
            </a:pPr>
            <a:r>
              <a:rPr lang="ar-SA" sz="2000" dirty="0"/>
              <a:t> </a:t>
            </a:r>
          </a:p>
          <a:p>
            <a:pPr marL="0" indent="0" algn="just" rtl="1">
              <a:buNone/>
            </a:pPr>
            <a:endParaRPr lang="ar-SA" sz="2000" dirty="0"/>
          </a:p>
          <a:p>
            <a:pPr marL="0" indent="0" algn="just" rtl="1">
              <a:buNone/>
            </a:pPr>
            <a:endParaRPr lang="ar-SA" sz="2000"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sp>
        <p:nvSpPr>
          <p:cNvPr id="6" name="TextBox 5">
            <a:extLst>
              <a:ext uri="{FF2B5EF4-FFF2-40B4-BE49-F238E27FC236}">
                <a16:creationId xmlns:a16="http://schemas.microsoft.com/office/drawing/2014/main" xmlns="" id="{8E99BC80-0611-441C-A450-8EA4D70D526D}"/>
              </a:ext>
            </a:extLst>
          </p:cNvPr>
          <p:cNvSpPr txBox="1"/>
          <p:nvPr/>
        </p:nvSpPr>
        <p:spPr>
          <a:xfrm>
            <a:off x="4167780" y="926923"/>
            <a:ext cx="7218725" cy="400110"/>
          </a:xfrm>
          <a:prstGeom prst="rect">
            <a:avLst/>
          </a:prstGeom>
          <a:noFill/>
        </p:spPr>
        <p:txBody>
          <a:bodyPr wrap="square" rtlCol="1">
            <a:spAutoFit/>
          </a:bodyPr>
          <a:lstStyle/>
          <a:p>
            <a:r>
              <a:rPr lang="ar-SA" sz="2000" b="1" dirty="0">
                <a:solidFill>
                  <a:srgbClr val="0070C0"/>
                </a:solidFill>
              </a:rPr>
              <a:t>أولا: مقارنة المركز المالي لعدة </a:t>
            </a:r>
            <a:r>
              <a:rPr lang="ar-SA" sz="2000" b="1" dirty="0" err="1">
                <a:solidFill>
                  <a:srgbClr val="0070C0"/>
                </a:solidFill>
              </a:rPr>
              <a:t>منشات</a:t>
            </a:r>
            <a:r>
              <a:rPr lang="ar-SA" sz="2000" b="1" dirty="0">
                <a:solidFill>
                  <a:srgbClr val="0070C0"/>
                </a:solidFill>
              </a:rPr>
              <a:t> مختلفة تنتمي الى قطاع واحد </a:t>
            </a:r>
          </a:p>
        </p:txBody>
      </p:sp>
      <p:pic>
        <p:nvPicPr>
          <p:cNvPr id="24" name="Picture 23">
            <a:extLst>
              <a:ext uri="{FF2B5EF4-FFF2-40B4-BE49-F238E27FC236}">
                <a16:creationId xmlns:a16="http://schemas.microsoft.com/office/drawing/2014/main" xmlns="" id="{2FEEF101-512B-40F8-B08E-D33BC7DB8A8A}"/>
              </a:ext>
            </a:extLst>
          </p:cNvPr>
          <p:cNvPicPr/>
          <p:nvPr/>
        </p:nvPicPr>
        <p:blipFill rotWithShape="1">
          <a:blip r:embed="rId3"/>
          <a:srcRect l="27061" t="4316" r="28126" b="2917"/>
          <a:stretch/>
        </p:blipFill>
        <p:spPr bwMode="auto">
          <a:xfrm>
            <a:off x="5992657" y="1348918"/>
            <a:ext cx="5023313" cy="5004235"/>
          </a:xfrm>
          <a:prstGeom prst="rect">
            <a:avLst/>
          </a:prstGeom>
          <a:ln>
            <a:noFill/>
          </a:ln>
          <a:extLst>
            <a:ext uri="{53640926-AAD7-44D8-BBD7-CCE9431645EC}">
              <a14:shadowObscured xmlns:a14="http://schemas.microsoft.com/office/drawing/2010/main"/>
            </a:ext>
          </a:extLst>
        </p:spPr>
      </p:pic>
      <p:grpSp>
        <p:nvGrpSpPr>
          <p:cNvPr id="25" name="Group 24">
            <a:extLst>
              <a:ext uri="{FF2B5EF4-FFF2-40B4-BE49-F238E27FC236}">
                <a16:creationId xmlns:a16="http://schemas.microsoft.com/office/drawing/2014/main" xmlns="" id="{0B849E09-7558-480E-A8C8-27FEB4F7DE33}"/>
              </a:ext>
            </a:extLst>
          </p:cNvPr>
          <p:cNvGrpSpPr/>
          <p:nvPr/>
        </p:nvGrpSpPr>
        <p:grpSpPr>
          <a:xfrm>
            <a:off x="8148797" y="1588861"/>
            <a:ext cx="2988646" cy="2247584"/>
            <a:chOff x="1379853" y="80420"/>
            <a:chExt cx="1580870" cy="959530"/>
          </a:xfrm>
        </p:grpSpPr>
        <p:cxnSp>
          <p:nvCxnSpPr>
            <p:cNvPr id="26" name="Straight Arrow Connector 25">
              <a:extLst>
                <a:ext uri="{FF2B5EF4-FFF2-40B4-BE49-F238E27FC236}">
                  <a16:creationId xmlns:a16="http://schemas.microsoft.com/office/drawing/2014/main" xmlns="" id="{D71D2F9A-3539-45DE-B2EE-983B110D4B57}"/>
                </a:ext>
              </a:extLst>
            </p:cNvPr>
            <p:cNvCxnSpPr>
              <a:cxnSpLocks/>
            </p:cNvCxnSpPr>
            <p:nvPr/>
          </p:nvCxnSpPr>
          <p:spPr>
            <a:xfrm>
              <a:off x="1379853" y="354367"/>
              <a:ext cx="33630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74C767D0-FF0E-4A28-8542-5F6AE302E344}"/>
                </a:ext>
              </a:extLst>
            </p:cNvPr>
            <p:cNvCxnSpPr>
              <a:cxnSpLocks/>
            </p:cNvCxnSpPr>
            <p:nvPr/>
          </p:nvCxnSpPr>
          <p:spPr>
            <a:xfrm flipH="1">
              <a:off x="2753248" y="80420"/>
              <a:ext cx="20747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9C4C63E3-E748-4F8F-8CD3-75304B10276A}"/>
                </a:ext>
              </a:extLst>
            </p:cNvPr>
            <p:cNvCxnSpPr>
              <a:cxnSpLocks/>
            </p:cNvCxnSpPr>
            <p:nvPr/>
          </p:nvCxnSpPr>
          <p:spPr>
            <a:xfrm flipH="1">
              <a:off x="2176155" y="1039950"/>
              <a:ext cx="20747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xmlns="" id="{F78B34D7-4F72-467D-BECD-3755289E7335}"/>
              </a:ext>
            </a:extLst>
          </p:cNvPr>
          <p:cNvPicPr/>
          <p:nvPr/>
        </p:nvPicPr>
        <p:blipFill rotWithShape="1">
          <a:blip r:embed="rId4"/>
          <a:srcRect l="26361" t="5056" r="26181" b="2308"/>
          <a:stretch/>
        </p:blipFill>
        <p:spPr bwMode="auto">
          <a:xfrm>
            <a:off x="172314" y="1348918"/>
            <a:ext cx="5412198" cy="5031158"/>
          </a:xfrm>
          <a:prstGeom prst="rect">
            <a:avLst/>
          </a:prstGeom>
          <a:ln>
            <a:noFill/>
          </a:ln>
          <a:extLst>
            <a:ext uri="{53640926-AAD7-44D8-BBD7-CCE9431645EC}">
              <a14:shadowObscured xmlns:a14="http://schemas.microsoft.com/office/drawing/2010/main"/>
            </a:ext>
          </a:extLst>
        </p:spPr>
      </p:pic>
      <p:grpSp>
        <p:nvGrpSpPr>
          <p:cNvPr id="17" name="Group 16">
            <a:extLst>
              <a:ext uri="{FF2B5EF4-FFF2-40B4-BE49-F238E27FC236}">
                <a16:creationId xmlns:a16="http://schemas.microsoft.com/office/drawing/2014/main" xmlns="" id="{2DA4005A-F089-4858-AC6A-ABE2F813856A}"/>
              </a:ext>
            </a:extLst>
          </p:cNvPr>
          <p:cNvGrpSpPr/>
          <p:nvPr/>
        </p:nvGrpSpPr>
        <p:grpSpPr>
          <a:xfrm>
            <a:off x="2297611" y="2427324"/>
            <a:ext cx="1499443" cy="1862115"/>
            <a:chOff x="1257376" y="473322"/>
            <a:chExt cx="793143" cy="794967"/>
          </a:xfrm>
        </p:grpSpPr>
        <p:cxnSp>
          <p:nvCxnSpPr>
            <p:cNvPr id="18" name="Straight Arrow Connector 17">
              <a:extLst>
                <a:ext uri="{FF2B5EF4-FFF2-40B4-BE49-F238E27FC236}">
                  <a16:creationId xmlns:a16="http://schemas.microsoft.com/office/drawing/2014/main" xmlns="" id="{982429F8-9B64-4E7A-9C9C-E85758156EA4}"/>
                </a:ext>
              </a:extLst>
            </p:cNvPr>
            <p:cNvCxnSpPr>
              <a:cxnSpLocks/>
            </p:cNvCxnSpPr>
            <p:nvPr/>
          </p:nvCxnSpPr>
          <p:spPr>
            <a:xfrm>
              <a:off x="1257376" y="473322"/>
              <a:ext cx="33630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07D67F54-B894-44BF-808F-E2DE7AA59B71}"/>
                </a:ext>
              </a:extLst>
            </p:cNvPr>
            <p:cNvCxnSpPr>
              <a:cxnSpLocks/>
            </p:cNvCxnSpPr>
            <p:nvPr/>
          </p:nvCxnSpPr>
          <p:spPr>
            <a:xfrm flipV="1">
              <a:off x="2050519" y="1112297"/>
              <a:ext cx="0" cy="1559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184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926923"/>
            <a:ext cx="10855065" cy="5418935"/>
          </a:xfrm>
        </p:spPr>
        <p:txBody>
          <a:bodyPr>
            <a:normAutofit/>
          </a:bodyPr>
          <a:lstStyle/>
          <a:p>
            <a:pPr marL="0" indent="0" algn="just" rtl="1">
              <a:buNone/>
            </a:pPr>
            <a:endParaRPr lang="ar-SA" sz="2000" dirty="0"/>
          </a:p>
          <a:p>
            <a:pPr marL="0" indent="0" algn="just" rtl="1">
              <a:buNone/>
            </a:pPr>
            <a:endParaRPr lang="ar-SA" sz="2000" dirty="0"/>
          </a:p>
          <a:p>
            <a:pPr marL="0" indent="0" algn="just" rtl="1">
              <a:buNone/>
            </a:pPr>
            <a:endParaRPr lang="ar-SA" sz="2000"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graphicFrame>
        <p:nvGraphicFramePr>
          <p:cNvPr id="5" name="Table 4">
            <a:extLst>
              <a:ext uri="{FF2B5EF4-FFF2-40B4-BE49-F238E27FC236}">
                <a16:creationId xmlns:a16="http://schemas.microsoft.com/office/drawing/2014/main" xmlns="" id="{CDF6EFFE-A999-4075-A375-10D60C0DAED3}"/>
              </a:ext>
            </a:extLst>
          </p:cNvPr>
          <p:cNvGraphicFramePr>
            <a:graphicFrameLocks noGrp="1"/>
          </p:cNvGraphicFramePr>
          <p:nvPr>
            <p:extLst>
              <p:ext uri="{D42A27DB-BD31-4B8C-83A1-F6EECF244321}">
                <p14:modId xmlns:p14="http://schemas.microsoft.com/office/powerpoint/2010/main" val="461225189"/>
              </p:ext>
            </p:extLst>
          </p:nvPr>
        </p:nvGraphicFramePr>
        <p:xfrm>
          <a:off x="529803" y="1812628"/>
          <a:ext cx="10580353" cy="1798320"/>
        </p:xfrm>
        <a:graphic>
          <a:graphicData uri="http://schemas.openxmlformats.org/drawingml/2006/table">
            <a:tbl>
              <a:tblPr rtl="1" firstRow="1" bandRow="1">
                <a:tableStyleId>{F5AB1C69-6EDB-4FF4-983F-18BD219EF322}</a:tableStyleId>
              </a:tblPr>
              <a:tblGrid>
                <a:gridCol w="1959878">
                  <a:extLst>
                    <a:ext uri="{9D8B030D-6E8A-4147-A177-3AD203B41FA5}">
                      <a16:colId xmlns:a16="http://schemas.microsoft.com/office/drawing/2014/main" xmlns="" val="1089572401"/>
                    </a:ext>
                  </a:extLst>
                </a:gridCol>
                <a:gridCol w="1785757">
                  <a:extLst>
                    <a:ext uri="{9D8B030D-6E8A-4147-A177-3AD203B41FA5}">
                      <a16:colId xmlns:a16="http://schemas.microsoft.com/office/drawing/2014/main" xmlns="" val="2281323026"/>
                    </a:ext>
                  </a:extLst>
                </a:gridCol>
                <a:gridCol w="1356527">
                  <a:extLst>
                    <a:ext uri="{9D8B030D-6E8A-4147-A177-3AD203B41FA5}">
                      <a16:colId xmlns:a16="http://schemas.microsoft.com/office/drawing/2014/main" xmlns="" val="2188294064"/>
                    </a:ext>
                  </a:extLst>
                </a:gridCol>
                <a:gridCol w="1425366">
                  <a:extLst>
                    <a:ext uri="{9D8B030D-6E8A-4147-A177-3AD203B41FA5}">
                      <a16:colId xmlns:a16="http://schemas.microsoft.com/office/drawing/2014/main" xmlns="" val="3846280964"/>
                    </a:ext>
                  </a:extLst>
                </a:gridCol>
                <a:gridCol w="1801955">
                  <a:extLst>
                    <a:ext uri="{9D8B030D-6E8A-4147-A177-3AD203B41FA5}">
                      <a16:colId xmlns:a16="http://schemas.microsoft.com/office/drawing/2014/main" xmlns="" val="3862306213"/>
                    </a:ext>
                  </a:extLst>
                </a:gridCol>
                <a:gridCol w="1234434">
                  <a:extLst>
                    <a:ext uri="{9D8B030D-6E8A-4147-A177-3AD203B41FA5}">
                      <a16:colId xmlns:a16="http://schemas.microsoft.com/office/drawing/2014/main" xmlns="" val="1895416301"/>
                    </a:ext>
                  </a:extLst>
                </a:gridCol>
                <a:gridCol w="1016436">
                  <a:extLst>
                    <a:ext uri="{9D8B030D-6E8A-4147-A177-3AD203B41FA5}">
                      <a16:colId xmlns:a16="http://schemas.microsoft.com/office/drawing/2014/main" xmlns="" val="3591818863"/>
                    </a:ext>
                  </a:extLst>
                </a:gridCol>
              </a:tblGrid>
              <a:tr h="370840">
                <a:tc>
                  <a:txBody>
                    <a:bodyPr/>
                    <a:lstStyle/>
                    <a:p>
                      <a:pPr algn="ctr" rtl="1"/>
                      <a:r>
                        <a:rPr lang="ar-SA" sz="2000" b="1" dirty="0">
                          <a:solidFill>
                            <a:srgbClr val="FF0000"/>
                          </a:solidFill>
                          <a:cs typeface="+mj-cs"/>
                        </a:rPr>
                        <a:t>النسب المالية</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i="0" u="none" strike="noStrike" kern="1200" dirty="0">
                          <a:solidFill>
                            <a:schemeClr val="tx1"/>
                          </a:solidFill>
                          <a:effectLst/>
                          <a:latin typeface="+mn-lt"/>
                          <a:ea typeface="+mn-ea"/>
                          <a:cs typeface="+mj-cs"/>
                        </a:rPr>
                        <a:t>مجموعة السريع </a:t>
                      </a:r>
                      <a:endParaRPr lang="ar-SA" sz="2000" b="1" dirty="0">
                        <a:solidFill>
                          <a:schemeClr val="tx1"/>
                        </a:solidFill>
                        <a:cs typeface="+mj-cs"/>
                      </a:endParaRPr>
                    </a:p>
                    <a:p>
                      <a:pPr algn="ctr" rtl="1"/>
                      <a:endParaRPr lang="ar-SA" sz="2000" b="1" dirty="0">
                        <a:solidFill>
                          <a:schemeClr val="tx1"/>
                        </a:solidFill>
                        <a:cs typeface="+mj-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i="0" u="none" strike="noStrike" kern="1200" dirty="0">
                          <a:solidFill>
                            <a:schemeClr val="tx1"/>
                          </a:solidFill>
                          <a:effectLst/>
                          <a:latin typeface="+mn-lt"/>
                          <a:ea typeface="+mn-ea"/>
                          <a:cs typeface="+mj-cs"/>
                        </a:rPr>
                        <a:t>صدق </a:t>
                      </a:r>
                    </a:p>
                    <a:p>
                      <a:pPr algn="ctr" rtl="1"/>
                      <a:endParaRPr lang="ar-SA" sz="2000" b="1" dirty="0">
                        <a:solidFill>
                          <a:schemeClr val="tx1"/>
                        </a:solidFill>
                        <a:cs typeface="+mj-cs"/>
                      </a:endParaRPr>
                    </a:p>
                  </a:txBody>
                  <a:tcPr/>
                </a:tc>
                <a:tc>
                  <a:txBody>
                    <a:bodyPr/>
                    <a:lstStyle/>
                    <a:p>
                      <a:pPr algn="ctr" rtl="1"/>
                      <a:r>
                        <a:rPr lang="ar-SA" sz="2000" b="1" i="0" u="none" strike="noStrike" kern="1200" dirty="0">
                          <a:solidFill>
                            <a:schemeClr val="tx1"/>
                          </a:solidFill>
                          <a:effectLst/>
                          <a:latin typeface="+mn-lt"/>
                          <a:ea typeface="+mn-ea"/>
                          <a:cs typeface="+mj-cs"/>
                        </a:rPr>
                        <a:t>العبداللطيف </a:t>
                      </a:r>
                      <a:endParaRPr lang="ar-SA" sz="2000" b="1" dirty="0">
                        <a:solidFill>
                          <a:schemeClr val="tx1"/>
                        </a:solidFill>
                        <a:cs typeface="+mj-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i="0" u="none" strike="noStrike" kern="1200" dirty="0">
                          <a:solidFill>
                            <a:schemeClr val="tx1"/>
                          </a:solidFill>
                          <a:effectLst/>
                          <a:latin typeface="+mn-lt"/>
                          <a:ea typeface="+mn-ea"/>
                          <a:cs typeface="+mj-cs"/>
                        </a:rPr>
                        <a:t>شركة </a:t>
                      </a:r>
                      <a:r>
                        <a:rPr lang="ar-SA" sz="2000" b="1" i="0" u="none" strike="noStrike" kern="1200" dirty="0" err="1">
                          <a:solidFill>
                            <a:schemeClr val="tx1"/>
                          </a:solidFill>
                          <a:effectLst/>
                          <a:latin typeface="+mn-lt"/>
                          <a:ea typeface="+mn-ea"/>
                          <a:cs typeface="+mj-cs"/>
                        </a:rPr>
                        <a:t>لازوردي</a:t>
                      </a:r>
                      <a:r>
                        <a:rPr lang="ar-SA" sz="2000" b="1" i="0" u="none" strike="noStrike" kern="1200" dirty="0">
                          <a:solidFill>
                            <a:schemeClr val="tx1"/>
                          </a:solidFill>
                          <a:effectLst/>
                          <a:latin typeface="+mn-lt"/>
                          <a:ea typeface="+mn-ea"/>
                          <a:cs typeface="+mj-cs"/>
                        </a:rPr>
                        <a:t> للمجوهرات</a:t>
                      </a:r>
                    </a:p>
                  </a:txBody>
                  <a:tcPr/>
                </a:tc>
                <a:tc>
                  <a:txBody>
                    <a:bodyPr/>
                    <a:lstStyle/>
                    <a:p>
                      <a:pPr algn="ctr" rtl="1"/>
                      <a:r>
                        <a:rPr lang="ar-SA" sz="2000" b="1" i="0" u="none" strike="noStrike" kern="1200" dirty="0">
                          <a:solidFill>
                            <a:schemeClr val="tx1"/>
                          </a:solidFill>
                          <a:effectLst/>
                          <a:latin typeface="+mn-lt"/>
                          <a:ea typeface="+mn-ea"/>
                          <a:cs typeface="+mj-cs"/>
                        </a:rPr>
                        <a:t>مجموعة فتيحي</a:t>
                      </a:r>
                      <a:endParaRPr lang="ar-SA" sz="2000" b="1" dirty="0">
                        <a:solidFill>
                          <a:schemeClr val="tx1"/>
                        </a:solidFill>
                        <a:cs typeface="+mj-cs"/>
                      </a:endParaRPr>
                    </a:p>
                  </a:txBody>
                  <a:tcPr/>
                </a:tc>
                <a:tc>
                  <a:txBody>
                    <a:bodyPr/>
                    <a:lstStyle/>
                    <a:p>
                      <a:pPr algn="ctr" rtl="1"/>
                      <a:r>
                        <a:rPr lang="ar-SA" sz="2000" b="1" dirty="0">
                          <a:solidFill>
                            <a:srgbClr val="FF0000"/>
                          </a:solidFill>
                          <a:cs typeface="+mj-cs"/>
                        </a:rPr>
                        <a:t>متوسط القطاع</a:t>
                      </a:r>
                    </a:p>
                  </a:txBody>
                  <a:tcPr/>
                </a:tc>
                <a:extLst>
                  <a:ext uri="{0D108BD9-81ED-4DB2-BD59-A6C34878D82A}">
                    <a16:rowId xmlns:a16="http://schemas.microsoft.com/office/drawing/2014/main" xmlns="" val="2054540074"/>
                  </a:ext>
                </a:extLst>
              </a:tr>
              <a:tr h="370840">
                <a:tc>
                  <a:txBody>
                    <a:bodyPr/>
                    <a:lstStyle/>
                    <a:p>
                      <a:pPr algn="ctr" rtl="1"/>
                      <a:r>
                        <a:rPr lang="ar-SA" sz="2000" b="1" dirty="0">
                          <a:solidFill>
                            <a:schemeClr val="tx1"/>
                          </a:solidFill>
                          <a:cs typeface="+mj-cs"/>
                        </a:rPr>
                        <a:t>نسبة مجموع الديون إلى مجموع الأصول </a:t>
                      </a:r>
                    </a:p>
                  </a:txBody>
                  <a:tcPr/>
                </a:tc>
                <a:tc>
                  <a:txBody>
                    <a:bodyPr/>
                    <a:lstStyle/>
                    <a:p>
                      <a:pPr algn="ctr" rtl="1"/>
                      <a:r>
                        <a:rPr lang="ar-SA" sz="2000" b="1" dirty="0">
                          <a:solidFill>
                            <a:schemeClr val="tx1"/>
                          </a:solidFill>
                          <a:cs typeface="+mj-cs"/>
                        </a:rPr>
                        <a:t>40%</a:t>
                      </a:r>
                    </a:p>
                  </a:txBody>
                  <a:tcPr/>
                </a:tc>
                <a:tc>
                  <a:txBody>
                    <a:bodyPr/>
                    <a:lstStyle/>
                    <a:p>
                      <a:pPr algn="ctr" rtl="1"/>
                      <a:r>
                        <a:rPr lang="ar-SA" sz="2000" b="1" dirty="0">
                          <a:solidFill>
                            <a:schemeClr val="tx1"/>
                          </a:solidFill>
                          <a:cs typeface="+mj-cs"/>
                        </a:rPr>
                        <a:t>35%</a:t>
                      </a:r>
                    </a:p>
                  </a:txBody>
                  <a:tcPr/>
                </a:tc>
                <a:tc>
                  <a:txBody>
                    <a:bodyPr/>
                    <a:lstStyle/>
                    <a:p>
                      <a:pPr algn="ctr" rtl="1"/>
                      <a:r>
                        <a:rPr lang="ar-SA" sz="2000" b="1" dirty="0">
                          <a:solidFill>
                            <a:schemeClr val="tx1"/>
                          </a:solidFill>
                          <a:cs typeface="+mj-cs"/>
                        </a:rPr>
                        <a:t>33%</a:t>
                      </a:r>
                    </a:p>
                  </a:txBody>
                  <a:tcPr/>
                </a:tc>
                <a:tc>
                  <a:txBody>
                    <a:bodyPr/>
                    <a:lstStyle/>
                    <a:p>
                      <a:pPr algn="ctr" rtl="1"/>
                      <a:r>
                        <a:rPr lang="ar-SA" sz="2000" b="1" dirty="0">
                          <a:solidFill>
                            <a:schemeClr val="tx1"/>
                          </a:solidFill>
                          <a:cs typeface="+mj-cs"/>
                        </a:rPr>
                        <a:t>55%</a:t>
                      </a:r>
                    </a:p>
                  </a:txBody>
                  <a:tcPr/>
                </a:tc>
                <a:tc>
                  <a:txBody>
                    <a:bodyPr/>
                    <a:lstStyle/>
                    <a:p>
                      <a:pPr algn="ctr" rtl="1"/>
                      <a:r>
                        <a:rPr lang="ar-SA" sz="2000" b="1" dirty="0">
                          <a:solidFill>
                            <a:schemeClr val="tx1"/>
                          </a:solidFill>
                          <a:cs typeface="+mj-cs"/>
                        </a:rPr>
                        <a:t>51%</a:t>
                      </a:r>
                    </a:p>
                  </a:txBody>
                  <a:tcPr/>
                </a:tc>
                <a:tc>
                  <a:txBody>
                    <a:bodyPr/>
                    <a:lstStyle/>
                    <a:p>
                      <a:pPr algn="ctr" rtl="1"/>
                      <a:r>
                        <a:rPr lang="ar-SA" sz="2000" b="1" dirty="0">
                          <a:solidFill>
                            <a:srgbClr val="FF0000"/>
                          </a:solidFill>
                          <a:cs typeface="+mj-cs"/>
                        </a:rPr>
                        <a:t>42.8%</a:t>
                      </a:r>
                    </a:p>
                  </a:txBody>
                  <a:tcPr/>
                </a:tc>
                <a:extLst>
                  <a:ext uri="{0D108BD9-81ED-4DB2-BD59-A6C34878D82A}">
                    <a16:rowId xmlns:a16="http://schemas.microsoft.com/office/drawing/2014/main" xmlns="" val="219363364"/>
                  </a:ext>
                </a:extLst>
              </a:tr>
              <a:tr h="370840">
                <a:tc>
                  <a:txBody>
                    <a:bodyPr/>
                    <a:lstStyle/>
                    <a:p>
                      <a:pPr algn="ctr" rtl="1"/>
                      <a:r>
                        <a:rPr lang="ar-SA" sz="2000" b="1" dirty="0">
                          <a:solidFill>
                            <a:schemeClr val="tx1"/>
                          </a:solidFill>
                          <a:cs typeface="+mj-cs"/>
                        </a:rPr>
                        <a:t>هامش الربح</a:t>
                      </a:r>
                    </a:p>
                  </a:txBody>
                  <a:tcPr/>
                </a:tc>
                <a:tc>
                  <a:txBody>
                    <a:bodyPr/>
                    <a:lstStyle/>
                    <a:p>
                      <a:pPr algn="ctr" rtl="1"/>
                      <a:r>
                        <a:rPr lang="ar-SA" sz="2000" b="1" dirty="0">
                          <a:solidFill>
                            <a:schemeClr val="tx1"/>
                          </a:solidFill>
                          <a:cs typeface="+mj-cs"/>
                        </a:rPr>
                        <a:t>11%</a:t>
                      </a:r>
                    </a:p>
                  </a:txBody>
                  <a:tcPr/>
                </a:tc>
                <a:tc>
                  <a:txBody>
                    <a:bodyPr/>
                    <a:lstStyle/>
                    <a:p>
                      <a:pPr algn="ctr" rtl="1"/>
                      <a:r>
                        <a:rPr lang="ar-SA" sz="2000" b="1" dirty="0">
                          <a:solidFill>
                            <a:schemeClr val="tx1"/>
                          </a:solidFill>
                          <a:cs typeface="+mj-cs"/>
                        </a:rPr>
                        <a:t>8%</a:t>
                      </a:r>
                    </a:p>
                  </a:txBody>
                  <a:tcPr/>
                </a:tc>
                <a:tc>
                  <a:txBody>
                    <a:bodyPr/>
                    <a:lstStyle/>
                    <a:p>
                      <a:pPr algn="ctr" rtl="1"/>
                      <a:r>
                        <a:rPr lang="ar-SA" sz="2000" b="1" dirty="0">
                          <a:solidFill>
                            <a:schemeClr val="tx1"/>
                          </a:solidFill>
                          <a:cs typeface="+mj-cs"/>
                        </a:rPr>
                        <a:t>12%</a:t>
                      </a:r>
                    </a:p>
                  </a:txBody>
                  <a:tcPr/>
                </a:tc>
                <a:tc>
                  <a:txBody>
                    <a:bodyPr/>
                    <a:lstStyle/>
                    <a:p>
                      <a:pPr algn="ctr" rtl="1"/>
                      <a:r>
                        <a:rPr lang="ar-SA" sz="2000" b="1" dirty="0">
                          <a:solidFill>
                            <a:schemeClr val="tx1"/>
                          </a:solidFill>
                          <a:cs typeface="+mj-cs"/>
                        </a:rPr>
                        <a:t>14%</a:t>
                      </a:r>
                    </a:p>
                  </a:txBody>
                  <a:tcPr/>
                </a:tc>
                <a:tc>
                  <a:txBody>
                    <a:bodyPr/>
                    <a:lstStyle/>
                    <a:p>
                      <a:pPr algn="ctr" rtl="1"/>
                      <a:r>
                        <a:rPr lang="ar-SA" sz="2000" b="1" dirty="0">
                          <a:solidFill>
                            <a:schemeClr val="tx1"/>
                          </a:solidFill>
                          <a:cs typeface="+mj-cs"/>
                        </a:rPr>
                        <a:t>18%</a:t>
                      </a:r>
                    </a:p>
                  </a:txBody>
                  <a:tcPr/>
                </a:tc>
                <a:tc>
                  <a:txBody>
                    <a:bodyPr/>
                    <a:lstStyle/>
                    <a:p>
                      <a:pPr algn="ctr" rtl="1"/>
                      <a:r>
                        <a:rPr lang="ar-SA" sz="2000" b="1" dirty="0">
                          <a:solidFill>
                            <a:srgbClr val="FF0000"/>
                          </a:solidFill>
                          <a:cs typeface="+mj-cs"/>
                        </a:rPr>
                        <a:t>12.6%</a:t>
                      </a:r>
                    </a:p>
                  </a:txBody>
                  <a:tcPr/>
                </a:tc>
                <a:extLst>
                  <a:ext uri="{0D108BD9-81ED-4DB2-BD59-A6C34878D82A}">
                    <a16:rowId xmlns:a16="http://schemas.microsoft.com/office/drawing/2014/main" xmlns="" val="437472303"/>
                  </a:ext>
                </a:extLst>
              </a:tr>
            </a:tbl>
          </a:graphicData>
        </a:graphic>
      </p:graphicFrame>
      <p:sp>
        <p:nvSpPr>
          <p:cNvPr id="6" name="Rectangle 5">
            <a:extLst>
              <a:ext uri="{FF2B5EF4-FFF2-40B4-BE49-F238E27FC236}">
                <a16:creationId xmlns:a16="http://schemas.microsoft.com/office/drawing/2014/main" xmlns="" id="{6359A9BA-F6BB-4F6D-BB2E-27939EE52747}"/>
              </a:ext>
            </a:extLst>
          </p:cNvPr>
          <p:cNvSpPr/>
          <p:nvPr/>
        </p:nvSpPr>
        <p:spPr>
          <a:xfrm>
            <a:off x="3210135" y="1297329"/>
            <a:ext cx="6151043" cy="400110"/>
          </a:xfrm>
          <a:prstGeom prst="rect">
            <a:avLst/>
          </a:prstGeom>
        </p:spPr>
        <p:txBody>
          <a:bodyPr wrap="none">
            <a:spAutoFit/>
          </a:bodyPr>
          <a:lstStyle/>
          <a:p>
            <a:r>
              <a:rPr lang="ar-SA" sz="2000" b="1" u="sng" dirty="0">
                <a:solidFill>
                  <a:srgbClr val="0070C0"/>
                </a:solidFill>
                <a:latin typeface="Tahoma" panose="020B0604030504040204" pitchFamily="34" charset="0"/>
              </a:rPr>
              <a:t>القطاع الرئيسي السلع الاستهلاكية الكمالية | القطاع: </a:t>
            </a:r>
            <a:r>
              <a:rPr lang="ar-SA" sz="2000" b="1" u="sng" dirty="0">
                <a:solidFill>
                  <a:srgbClr val="0070C0"/>
                </a:solidFill>
                <a:latin typeface="Tahoma" panose="020B0604030504040204" pitchFamily="34" charset="0"/>
                <a:hlinkClick r:id="rId3">
                  <a:extLst>
                    <a:ext uri="{A12FA001-AC4F-418D-AE19-62706E023703}">
                      <ahyp:hlinkClr xmlns:ahyp="http://schemas.microsoft.com/office/drawing/2018/hyperlinkcolor" xmlns="" val="tx"/>
                    </a:ext>
                  </a:extLst>
                </a:hlinkClick>
              </a:rPr>
              <a:t>السلع طويلة الاجل </a:t>
            </a:r>
            <a:endParaRPr lang="ar-SA" sz="2000" b="1" u="sng" dirty="0">
              <a:solidFill>
                <a:srgbClr val="0070C0"/>
              </a:solidFill>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7C3F30DE-2860-4421-8175-585F0C493452}"/>
                  </a:ext>
                </a:extLst>
              </p:cNvPr>
              <p:cNvSpPr/>
              <p:nvPr/>
            </p:nvSpPr>
            <p:spPr>
              <a:xfrm>
                <a:off x="388521" y="3726137"/>
                <a:ext cx="10446921" cy="3508717"/>
              </a:xfrm>
              <a:prstGeom prst="rect">
                <a:avLst/>
              </a:prstGeom>
            </p:spPr>
            <p:txBody>
              <a:bodyPr wrap="square">
                <a:spAutoFit/>
              </a:bodyPr>
              <a:lstStyle/>
              <a:p>
                <a:pPr algn="ctr" rtl="1"/>
                <a:r>
                  <a:rPr lang="ar-SA" sz="2000" b="1" dirty="0"/>
                  <a:t>متوسط القطاع = النسب المالية لكل شركة / عدد الشركات</a:t>
                </a:r>
              </a:p>
              <a:p>
                <a:pPr algn="ctr" rtl="1"/>
                <a:endParaRPr lang="ar-SA" b="1" dirty="0"/>
              </a:p>
              <a:p>
                <a:pPr algn="r" rtl="1"/>
                <a:r>
                  <a:rPr lang="ar-SA" sz="2000" b="1" dirty="0"/>
                  <a:t>متوسط نسبة مجموع الديون إلى مجموع الأصول لقطاع السلع طويلة الأجل من عام 2015 ل 2018   =</a:t>
                </a:r>
              </a:p>
              <a:p>
                <a:pPr algn="r" rtl="1"/>
                <a:endParaRPr lang="ar-SA" b="1" dirty="0"/>
              </a:p>
              <a:p>
                <a:pPr algn="ctr" rtl="1"/>
                <a14:m>
                  <m:oMathPara xmlns:m="http://schemas.openxmlformats.org/officeDocument/2006/math">
                    <m:oMathParaPr>
                      <m:jc m:val="centerGroup"/>
                    </m:oMathParaPr>
                    <m:oMath xmlns:m="http://schemas.openxmlformats.org/officeDocument/2006/math">
                      <m:f>
                        <m:fPr>
                          <m:ctrlPr>
                            <a:rPr lang="ar-SA" i="1" dirty="0" smtClean="0">
                              <a:latin typeface="Cambria Math"/>
                            </a:rPr>
                          </m:ctrlPr>
                        </m:fPr>
                        <m:num>
                          <m:r>
                            <a:rPr lang="ar-SA" b="0" i="1" dirty="0" smtClean="0">
                              <a:latin typeface="Cambria Math" panose="02040503050406030204" pitchFamily="18" charset="0"/>
                            </a:rPr>
                            <m:t>40</m:t>
                          </m:r>
                          <m:r>
                            <a:rPr lang="ar-SA" b="0" i="1" dirty="0" smtClean="0">
                              <a:latin typeface="Cambria Math" panose="02040503050406030204" pitchFamily="18" charset="0"/>
                            </a:rPr>
                            <m:t>%+</m:t>
                          </m:r>
                          <m:r>
                            <a:rPr lang="ar-SA" b="0" i="1" dirty="0" smtClean="0">
                              <a:latin typeface="Cambria Math" panose="02040503050406030204" pitchFamily="18" charset="0"/>
                            </a:rPr>
                            <m:t>35</m:t>
                          </m:r>
                          <m:r>
                            <a:rPr lang="ar-SA" b="0" i="1" dirty="0" smtClean="0">
                              <a:latin typeface="Cambria Math" panose="02040503050406030204" pitchFamily="18" charset="0"/>
                            </a:rPr>
                            <m:t>%+</m:t>
                          </m:r>
                          <m:r>
                            <a:rPr lang="ar-SA" b="0" i="1" dirty="0" smtClean="0">
                              <a:latin typeface="Cambria Math" panose="02040503050406030204" pitchFamily="18" charset="0"/>
                            </a:rPr>
                            <m:t>33</m:t>
                          </m:r>
                          <m:r>
                            <a:rPr lang="ar-SA" b="0" i="1" dirty="0" smtClean="0">
                              <a:latin typeface="Cambria Math" panose="02040503050406030204" pitchFamily="18" charset="0"/>
                            </a:rPr>
                            <m:t>%+</m:t>
                          </m:r>
                          <m:r>
                            <a:rPr lang="ar-SA" b="0" i="1" dirty="0" smtClean="0">
                              <a:latin typeface="Cambria Math" panose="02040503050406030204" pitchFamily="18" charset="0"/>
                            </a:rPr>
                            <m:t>55</m:t>
                          </m:r>
                          <m:r>
                            <a:rPr lang="ar-SA" b="0" i="1" dirty="0" smtClean="0">
                              <a:latin typeface="Cambria Math" panose="02040503050406030204" pitchFamily="18" charset="0"/>
                            </a:rPr>
                            <m:t>%+</m:t>
                          </m:r>
                          <m:r>
                            <a:rPr lang="ar-SA" b="0" i="1" dirty="0" smtClean="0">
                              <a:latin typeface="Cambria Math" panose="02040503050406030204" pitchFamily="18" charset="0"/>
                            </a:rPr>
                            <m:t>51</m:t>
                          </m:r>
                          <m:r>
                            <a:rPr lang="ar-SA" b="0" i="1" dirty="0" smtClean="0">
                              <a:latin typeface="Cambria Math" panose="02040503050406030204" pitchFamily="18" charset="0"/>
                            </a:rPr>
                            <m:t>%</m:t>
                          </m:r>
                        </m:num>
                        <m:den>
                          <m:r>
                            <a:rPr lang="ar-SA" b="0" i="1" dirty="0" smtClean="0">
                              <a:latin typeface="Cambria Math" panose="02040503050406030204" pitchFamily="18" charset="0"/>
                            </a:rPr>
                            <m:t>5</m:t>
                          </m:r>
                        </m:den>
                      </m:f>
                    </m:oMath>
                  </m:oMathPara>
                </a14:m>
                <a:endParaRPr lang="ar-SA" b="1" dirty="0"/>
              </a:p>
              <a:p>
                <a:pPr algn="r" rtl="1"/>
                <a:r>
                  <a:rPr lang="ar-SA" sz="2000" b="1" dirty="0"/>
                  <a:t>متوسط نسبة هامش الربح لقطاع السلع طويلة الأجل من عام 2015 ل 2018 =</a:t>
                </a:r>
              </a:p>
              <a:p>
                <a:pPr algn="ctr" rtl="1"/>
                <a:endParaRPr lang="ar-SA" b="1" dirty="0"/>
              </a:p>
              <a:p>
                <a:pPr algn="ctr" rtl="1"/>
                <a14:m>
                  <m:oMathPara xmlns:m="http://schemas.openxmlformats.org/officeDocument/2006/math">
                    <m:oMathParaPr>
                      <m:jc m:val="centerGroup"/>
                    </m:oMathParaPr>
                    <m:oMath xmlns:m="http://schemas.openxmlformats.org/officeDocument/2006/math">
                      <m:f>
                        <m:fPr>
                          <m:ctrlPr>
                            <a:rPr lang="ar-SA" i="1" dirty="0">
                              <a:latin typeface="Cambria Math"/>
                            </a:rPr>
                          </m:ctrlPr>
                        </m:fPr>
                        <m:num>
                          <m:r>
                            <a:rPr lang="ar-SA" b="0" i="1" dirty="0" smtClean="0">
                              <a:latin typeface="Cambria Math" panose="02040503050406030204" pitchFamily="18" charset="0"/>
                            </a:rPr>
                            <m:t>11</m:t>
                          </m:r>
                          <m:r>
                            <a:rPr lang="ar-SA" i="1" dirty="0">
                              <a:latin typeface="Cambria Math" panose="02040503050406030204" pitchFamily="18" charset="0"/>
                            </a:rPr>
                            <m:t>%+</m:t>
                          </m:r>
                          <m:r>
                            <a:rPr lang="ar-SA" b="0" i="1" dirty="0" smtClean="0">
                              <a:latin typeface="Cambria Math" panose="02040503050406030204" pitchFamily="18" charset="0"/>
                            </a:rPr>
                            <m:t>8</m:t>
                          </m:r>
                          <m:r>
                            <a:rPr lang="ar-SA" i="1" dirty="0">
                              <a:latin typeface="Cambria Math" panose="02040503050406030204" pitchFamily="18" charset="0"/>
                            </a:rPr>
                            <m:t>%+</m:t>
                          </m:r>
                          <m:r>
                            <a:rPr lang="ar-SA" b="0" i="1" dirty="0" smtClean="0">
                              <a:latin typeface="Cambria Math" panose="02040503050406030204" pitchFamily="18" charset="0"/>
                            </a:rPr>
                            <m:t>12</m:t>
                          </m:r>
                          <m:r>
                            <a:rPr lang="ar-SA" i="1" dirty="0">
                              <a:latin typeface="Cambria Math" panose="02040503050406030204" pitchFamily="18" charset="0"/>
                            </a:rPr>
                            <m:t>%+</m:t>
                          </m:r>
                          <m:r>
                            <a:rPr lang="ar-SA" b="0" i="1" dirty="0" smtClean="0">
                              <a:latin typeface="Cambria Math" panose="02040503050406030204" pitchFamily="18" charset="0"/>
                            </a:rPr>
                            <m:t>14</m:t>
                          </m:r>
                          <m:r>
                            <a:rPr lang="ar-SA" i="1" dirty="0">
                              <a:latin typeface="Cambria Math" panose="02040503050406030204" pitchFamily="18" charset="0"/>
                            </a:rPr>
                            <m:t>%+</m:t>
                          </m:r>
                          <m:r>
                            <a:rPr lang="ar-SA" b="0" i="1" dirty="0" smtClean="0">
                              <a:latin typeface="Cambria Math" panose="02040503050406030204" pitchFamily="18" charset="0"/>
                            </a:rPr>
                            <m:t>18</m:t>
                          </m:r>
                          <m:r>
                            <a:rPr lang="ar-SA" i="1" dirty="0">
                              <a:latin typeface="Cambria Math" panose="02040503050406030204" pitchFamily="18" charset="0"/>
                            </a:rPr>
                            <m:t>%</m:t>
                          </m:r>
                        </m:num>
                        <m:den>
                          <m:r>
                            <a:rPr lang="ar-SA" i="1" dirty="0">
                              <a:latin typeface="Cambria Math" panose="02040503050406030204" pitchFamily="18" charset="0"/>
                            </a:rPr>
                            <m:t>5</m:t>
                          </m:r>
                        </m:den>
                      </m:f>
                    </m:oMath>
                  </m:oMathPara>
                </a14:m>
                <a:endParaRPr lang="ar-SA" b="1" dirty="0"/>
              </a:p>
              <a:p>
                <a:pPr algn="ctr" rtl="1"/>
                <a:endParaRPr lang="ar-SA" b="1" dirty="0"/>
              </a:p>
              <a:p>
                <a:pPr algn="ctr" rtl="1"/>
                <a:endParaRPr lang="ar-SA" b="1" dirty="0"/>
              </a:p>
            </p:txBody>
          </p:sp>
        </mc:Choice>
        <mc:Fallback xmlns="">
          <p:sp>
            <p:nvSpPr>
              <p:cNvPr id="7" name="Rectangle 6">
                <a:extLst>
                  <a:ext uri="{FF2B5EF4-FFF2-40B4-BE49-F238E27FC236}">
                    <a16:creationId xmlns:a16="http://schemas.microsoft.com/office/drawing/2014/main" id="{7C3F30DE-2860-4421-8175-585F0C493452}"/>
                  </a:ext>
                </a:extLst>
              </p:cNvPr>
              <p:cNvSpPr>
                <a:spLocks noRot="1" noChangeAspect="1" noMove="1" noResize="1" noEditPoints="1" noAdjustHandles="1" noChangeArrowheads="1" noChangeShapeType="1" noTextEdit="1"/>
              </p:cNvSpPr>
              <p:nvPr/>
            </p:nvSpPr>
            <p:spPr>
              <a:xfrm>
                <a:off x="388521" y="3726137"/>
                <a:ext cx="10446921" cy="3508717"/>
              </a:xfrm>
              <a:prstGeom prst="rect">
                <a:avLst/>
              </a:prstGeom>
              <a:blipFill>
                <a:blip r:embed="rId4"/>
                <a:stretch>
                  <a:fillRect t="-694" r="-642"/>
                </a:stretch>
              </a:blipFill>
            </p:spPr>
            <p:txBody>
              <a:bodyPr/>
              <a:lstStyle/>
              <a:p>
                <a:r>
                  <a:rPr lang="ar-SA">
                    <a:noFill/>
                  </a:rPr>
                  <a:t> </a:t>
                </a:r>
              </a:p>
            </p:txBody>
          </p:sp>
        </mc:Fallback>
      </mc:AlternateContent>
    </p:spTree>
    <p:extLst>
      <p:ext uri="{BB962C8B-B14F-4D97-AF65-F5344CB8AC3E}">
        <p14:creationId xmlns:p14="http://schemas.microsoft.com/office/powerpoint/2010/main" val="49325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926923"/>
            <a:ext cx="10855065" cy="5418935"/>
          </a:xfrm>
        </p:spPr>
        <p:txBody>
          <a:bodyPr>
            <a:normAutofit/>
          </a:bodyPr>
          <a:lstStyle/>
          <a:p>
            <a:pPr marL="0" indent="0" algn="just" rtl="1">
              <a:buNone/>
            </a:pPr>
            <a:r>
              <a:rPr lang="ar-SA" sz="2000" b="1" dirty="0">
                <a:solidFill>
                  <a:srgbClr val="0070C0"/>
                </a:solidFill>
              </a:rPr>
              <a:t>ثانيا: مقارنة المراكز المالية لقطاعات مختلفة للتعرف على الخصائص التشغيلية بكل قطاع صناعي أو خدمي أو زراعي</a:t>
            </a:r>
          </a:p>
          <a:p>
            <a:pPr marL="0" indent="0" algn="just" rtl="1">
              <a:buNone/>
            </a:pPr>
            <a:r>
              <a:rPr lang="ar-SA" sz="2000" dirty="0"/>
              <a:t> </a:t>
            </a:r>
          </a:p>
          <a:p>
            <a:pPr marL="0" indent="0" algn="just" rtl="1">
              <a:buNone/>
            </a:pPr>
            <a:endParaRPr lang="ar-SA" sz="2000" dirty="0"/>
          </a:p>
          <a:p>
            <a:pPr marL="0" indent="0" algn="just" rtl="1">
              <a:buNone/>
            </a:pPr>
            <a:endParaRPr lang="ar-SA" sz="2000"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pic>
        <p:nvPicPr>
          <p:cNvPr id="5" name="Picture 4">
            <a:extLst>
              <a:ext uri="{FF2B5EF4-FFF2-40B4-BE49-F238E27FC236}">
                <a16:creationId xmlns:a16="http://schemas.microsoft.com/office/drawing/2014/main" xmlns="" id="{798AB83A-5D00-4896-832D-E2DE1E42E19F}"/>
              </a:ext>
            </a:extLst>
          </p:cNvPr>
          <p:cNvPicPr/>
          <p:nvPr/>
        </p:nvPicPr>
        <p:blipFill rotWithShape="1">
          <a:blip r:embed="rId3"/>
          <a:srcRect l="27061" t="4316" r="28126" b="2917"/>
          <a:stretch/>
        </p:blipFill>
        <p:spPr bwMode="auto">
          <a:xfrm>
            <a:off x="1440279" y="1348918"/>
            <a:ext cx="9575692" cy="5418935"/>
          </a:xfrm>
          <a:prstGeom prst="rect">
            <a:avLst/>
          </a:prstGeom>
          <a:ln>
            <a:noFill/>
          </a:ln>
          <a:extLst>
            <a:ext uri="{53640926-AAD7-44D8-BBD7-CCE9431645EC}">
              <a14:shadowObscured xmlns:a14="http://schemas.microsoft.com/office/drawing/2010/main"/>
            </a:ext>
          </a:extLst>
        </p:spPr>
      </p:pic>
      <p:cxnSp>
        <p:nvCxnSpPr>
          <p:cNvPr id="7" name="Straight Arrow Connector 6">
            <a:extLst>
              <a:ext uri="{FF2B5EF4-FFF2-40B4-BE49-F238E27FC236}">
                <a16:creationId xmlns:a16="http://schemas.microsoft.com/office/drawing/2014/main" xmlns="" id="{16546684-45D2-4186-A496-2E7BB5405E12}"/>
              </a:ext>
            </a:extLst>
          </p:cNvPr>
          <p:cNvCxnSpPr>
            <a:cxnSpLocks/>
          </p:cNvCxnSpPr>
          <p:nvPr/>
        </p:nvCxnSpPr>
        <p:spPr>
          <a:xfrm>
            <a:off x="5490018" y="2305393"/>
            <a:ext cx="121196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xmlns="" id="{7C72DEBD-87A4-4BA2-BB95-96C8A58A6E7A}"/>
              </a:ext>
            </a:extLst>
          </p:cNvPr>
          <p:cNvSpPr/>
          <p:nvPr/>
        </p:nvSpPr>
        <p:spPr>
          <a:xfrm>
            <a:off x="8437597" y="3339718"/>
            <a:ext cx="270788" cy="2782445"/>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solidFill>
                <a:srgbClr val="FF0000"/>
              </a:solidFill>
            </a:endParaRPr>
          </a:p>
        </p:txBody>
      </p:sp>
      <p:cxnSp>
        <p:nvCxnSpPr>
          <p:cNvPr id="12" name="Straight Arrow Connector 11">
            <a:extLst>
              <a:ext uri="{FF2B5EF4-FFF2-40B4-BE49-F238E27FC236}">
                <a16:creationId xmlns:a16="http://schemas.microsoft.com/office/drawing/2014/main" xmlns="" id="{5E97E837-EC83-47F5-849B-C71DDB0F98BF}"/>
              </a:ext>
            </a:extLst>
          </p:cNvPr>
          <p:cNvCxnSpPr/>
          <p:nvPr/>
        </p:nvCxnSpPr>
        <p:spPr>
          <a:xfrm>
            <a:off x="6812215" y="3339718"/>
            <a:ext cx="364975" cy="0"/>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C3418648-87F7-47EE-BB90-3D4A0D7A7F9C}"/>
              </a:ext>
            </a:extLst>
          </p:cNvPr>
          <p:cNvCxnSpPr/>
          <p:nvPr/>
        </p:nvCxnSpPr>
        <p:spPr>
          <a:xfrm>
            <a:off x="6812215" y="3876716"/>
            <a:ext cx="364975" cy="0"/>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135E0DC9-B6FD-4F3C-840D-8D97643A3F4B}"/>
              </a:ext>
            </a:extLst>
          </p:cNvPr>
          <p:cNvCxnSpPr/>
          <p:nvPr/>
        </p:nvCxnSpPr>
        <p:spPr>
          <a:xfrm>
            <a:off x="6847535" y="4056589"/>
            <a:ext cx="364975" cy="0"/>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62C66735-0075-4DD2-9221-DCBA6F4CA2FB}"/>
              </a:ext>
            </a:extLst>
          </p:cNvPr>
          <p:cNvCxnSpPr/>
          <p:nvPr/>
        </p:nvCxnSpPr>
        <p:spPr>
          <a:xfrm>
            <a:off x="6812215" y="5018081"/>
            <a:ext cx="364975" cy="0"/>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B4F17800-31AE-4761-8C1F-404A0FCD42DB}"/>
              </a:ext>
            </a:extLst>
          </p:cNvPr>
          <p:cNvCxnSpPr/>
          <p:nvPr/>
        </p:nvCxnSpPr>
        <p:spPr>
          <a:xfrm>
            <a:off x="6812215" y="5716635"/>
            <a:ext cx="364975" cy="0"/>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934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926923"/>
            <a:ext cx="10855065" cy="5418935"/>
          </a:xfrm>
        </p:spPr>
        <p:txBody>
          <a:bodyPr>
            <a:normAutofit/>
          </a:bodyPr>
          <a:lstStyle/>
          <a:p>
            <a:pPr marL="0" indent="0" algn="just" rtl="1">
              <a:buNone/>
            </a:pPr>
            <a:endParaRPr lang="ar-SA" sz="2000" dirty="0"/>
          </a:p>
          <a:p>
            <a:pPr marL="0" indent="0" algn="just" rtl="1">
              <a:buNone/>
            </a:pPr>
            <a:endParaRPr lang="ar-SA" sz="2000" dirty="0"/>
          </a:p>
          <a:p>
            <a:pPr marL="0" indent="0" algn="just" rtl="1">
              <a:buNone/>
            </a:pPr>
            <a:endParaRPr lang="ar-SA" sz="2000"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graphicFrame>
        <p:nvGraphicFramePr>
          <p:cNvPr id="5" name="Table 4">
            <a:extLst>
              <a:ext uri="{FF2B5EF4-FFF2-40B4-BE49-F238E27FC236}">
                <a16:creationId xmlns:a16="http://schemas.microsoft.com/office/drawing/2014/main" xmlns="" id="{CDF6EFFE-A999-4075-A375-10D60C0DAED3}"/>
              </a:ext>
            </a:extLst>
          </p:cNvPr>
          <p:cNvGraphicFramePr>
            <a:graphicFrameLocks noGrp="1"/>
          </p:cNvGraphicFramePr>
          <p:nvPr>
            <p:extLst>
              <p:ext uri="{D42A27DB-BD31-4B8C-83A1-F6EECF244321}">
                <p14:modId xmlns:p14="http://schemas.microsoft.com/office/powerpoint/2010/main" val="318022194"/>
              </p:ext>
            </p:extLst>
          </p:nvPr>
        </p:nvGraphicFramePr>
        <p:xfrm>
          <a:off x="529803" y="1812628"/>
          <a:ext cx="10580353" cy="1798320"/>
        </p:xfrm>
        <a:graphic>
          <a:graphicData uri="http://schemas.openxmlformats.org/drawingml/2006/table">
            <a:tbl>
              <a:tblPr rtl="1" firstRow="1" bandRow="1">
                <a:tableStyleId>{F5AB1C69-6EDB-4FF4-983F-18BD219EF322}</a:tableStyleId>
              </a:tblPr>
              <a:tblGrid>
                <a:gridCol w="1959878">
                  <a:extLst>
                    <a:ext uri="{9D8B030D-6E8A-4147-A177-3AD203B41FA5}">
                      <a16:colId xmlns:a16="http://schemas.microsoft.com/office/drawing/2014/main" xmlns="" val="1089572401"/>
                    </a:ext>
                  </a:extLst>
                </a:gridCol>
                <a:gridCol w="1785757">
                  <a:extLst>
                    <a:ext uri="{9D8B030D-6E8A-4147-A177-3AD203B41FA5}">
                      <a16:colId xmlns:a16="http://schemas.microsoft.com/office/drawing/2014/main" xmlns="" val="2281323026"/>
                    </a:ext>
                  </a:extLst>
                </a:gridCol>
                <a:gridCol w="1356527">
                  <a:extLst>
                    <a:ext uri="{9D8B030D-6E8A-4147-A177-3AD203B41FA5}">
                      <a16:colId xmlns:a16="http://schemas.microsoft.com/office/drawing/2014/main" xmlns="" val="2188294064"/>
                    </a:ext>
                  </a:extLst>
                </a:gridCol>
                <a:gridCol w="1425366">
                  <a:extLst>
                    <a:ext uri="{9D8B030D-6E8A-4147-A177-3AD203B41FA5}">
                      <a16:colId xmlns:a16="http://schemas.microsoft.com/office/drawing/2014/main" xmlns="" val="3846280964"/>
                    </a:ext>
                  </a:extLst>
                </a:gridCol>
                <a:gridCol w="1529395">
                  <a:extLst>
                    <a:ext uri="{9D8B030D-6E8A-4147-A177-3AD203B41FA5}">
                      <a16:colId xmlns:a16="http://schemas.microsoft.com/office/drawing/2014/main" xmlns="" val="3862306213"/>
                    </a:ext>
                  </a:extLst>
                </a:gridCol>
                <a:gridCol w="1067454">
                  <a:extLst>
                    <a:ext uri="{9D8B030D-6E8A-4147-A177-3AD203B41FA5}">
                      <a16:colId xmlns:a16="http://schemas.microsoft.com/office/drawing/2014/main" xmlns="" val="1895416301"/>
                    </a:ext>
                  </a:extLst>
                </a:gridCol>
                <a:gridCol w="1455976">
                  <a:extLst>
                    <a:ext uri="{9D8B030D-6E8A-4147-A177-3AD203B41FA5}">
                      <a16:colId xmlns:a16="http://schemas.microsoft.com/office/drawing/2014/main" xmlns="" val="3591818863"/>
                    </a:ext>
                  </a:extLst>
                </a:gridCol>
              </a:tblGrid>
              <a:tr h="370840">
                <a:tc>
                  <a:txBody>
                    <a:bodyPr/>
                    <a:lstStyle/>
                    <a:p>
                      <a:pPr algn="ctr" rtl="1"/>
                      <a:r>
                        <a:rPr lang="ar-SA" sz="2000" b="1" dirty="0">
                          <a:solidFill>
                            <a:srgbClr val="FF0000"/>
                          </a:solidFill>
                          <a:cs typeface="+mj-cs"/>
                        </a:rPr>
                        <a:t>النسب المالية</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i="0" u="none" strike="noStrike" kern="1200" dirty="0">
                          <a:solidFill>
                            <a:schemeClr val="tx1"/>
                          </a:solidFill>
                          <a:effectLst/>
                          <a:latin typeface="+mn-lt"/>
                          <a:ea typeface="+mn-ea"/>
                          <a:cs typeface="+mj-cs"/>
                        </a:rPr>
                        <a:t>قطاع الطاقة</a:t>
                      </a:r>
                      <a:endParaRPr lang="ar-SA" sz="2000" b="1" dirty="0">
                        <a:solidFill>
                          <a:schemeClr val="tx1"/>
                        </a:solidFill>
                        <a:cs typeface="+mj-cs"/>
                      </a:endParaRPr>
                    </a:p>
                    <a:p>
                      <a:pPr algn="ctr" rtl="1"/>
                      <a:endParaRPr lang="ar-SA" sz="2000" b="1" dirty="0">
                        <a:solidFill>
                          <a:schemeClr val="tx1"/>
                        </a:solidFill>
                        <a:cs typeface="+mj-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i="0" u="none" strike="noStrike" kern="1200" dirty="0">
                          <a:solidFill>
                            <a:schemeClr val="tx1"/>
                          </a:solidFill>
                          <a:effectLst/>
                          <a:latin typeface="+mn-lt"/>
                          <a:ea typeface="+mn-ea"/>
                          <a:cs typeface="+mj-cs"/>
                        </a:rPr>
                        <a:t>النقل </a:t>
                      </a:r>
                    </a:p>
                    <a:p>
                      <a:pPr algn="ctr" rtl="1"/>
                      <a:endParaRPr lang="ar-SA" sz="2000" b="1" dirty="0">
                        <a:solidFill>
                          <a:schemeClr val="tx1"/>
                        </a:solidFill>
                        <a:cs typeface="+mj-cs"/>
                      </a:endParaRPr>
                    </a:p>
                  </a:txBody>
                  <a:tcPr/>
                </a:tc>
                <a:tc>
                  <a:txBody>
                    <a:bodyPr/>
                    <a:lstStyle/>
                    <a:p>
                      <a:pPr algn="ctr" rtl="1"/>
                      <a:r>
                        <a:rPr lang="ar-SA" sz="2000" b="1" i="0" u="none" strike="noStrike" kern="1200" dirty="0">
                          <a:solidFill>
                            <a:schemeClr val="tx1"/>
                          </a:solidFill>
                          <a:effectLst/>
                          <a:latin typeface="+mn-lt"/>
                          <a:ea typeface="+mn-ea"/>
                          <a:cs typeface="+mj-cs"/>
                        </a:rPr>
                        <a:t>السلع الطويلة </a:t>
                      </a:r>
                      <a:endParaRPr lang="ar-SA" sz="2000" b="1" dirty="0">
                        <a:solidFill>
                          <a:schemeClr val="tx1"/>
                        </a:solidFill>
                        <a:cs typeface="+mj-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i="0" u="none" strike="noStrike" kern="1200" dirty="0">
                          <a:solidFill>
                            <a:schemeClr val="tx1"/>
                          </a:solidFill>
                          <a:effectLst/>
                          <a:latin typeface="+mn-lt"/>
                          <a:ea typeface="+mn-ea"/>
                          <a:cs typeface="+mj-cs"/>
                        </a:rPr>
                        <a:t>الأدوية</a:t>
                      </a:r>
                    </a:p>
                  </a:txBody>
                  <a:tcPr/>
                </a:tc>
                <a:tc>
                  <a:txBody>
                    <a:bodyPr/>
                    <a:lstStyle/>
                    <a:p>
                      <a:pPr algn="ctr" rtl="1"/>
                      <a:r>
                        <a:rPr lang="ar-SA" sz="2000" b="1" i="0" u="none" strike="noStrike" kern="1200" dirty="0" err="1">
                          <a:solidFill>
                            <a:schemeClr val="tx1"/>
                          </a:solidFill>
                          <a:effectLst/>
                          <a:latin typeface="+mn-lt"/>
                          <a:ea typeface="+mn-ea"/>
                          <a:cs typeface="+mj-cs"/>
                        </a:rPr>
                        <a:t>الأتصالات</a:t>
                      </a:r>
                      <a:endParaRPr lang="ar-SA" sz="2000" b="1" dirty="0">
                        <a:solidFill>
                          <a:schemeClr val="tx1"/>
                        </a:solidFill>
                        <a:cs typeface="+mj-cs"/>
                      </a:endParaRPr>
                    </a:p>
                  </a:txBody>
                  <a:tcPr/>
                </a:tc>
                <a:tc>
                  <a:txBody>
                    <a:bodyPr/>
                    <a:lstStyle/>
                    <a:p>
                      <a:pPr algn="ctr" rtl="1"/>
                      <a:r>
                        <a:rPr lang="ar-SA" sz="2000" b="1" dirty="0">
                          <a:solidFill>
                            <a:srgbClr val="FF0000"/>
                          </a:solidFill>
                          <a:cs typeface="+mj-cs"/>
                        </a:rPr>
                        <a:t>متوسط القطاعات</a:t>
                      </a:r>
                    </a:p>
                  </a:txBody>
                  <a:tcPr/>
                </a:tc>
                <a:extLst>
                  <a:ext uri="{0D108BD9-81ED-4DB2-BD59-A6C34878D82A}">
                    <a16:rowId xmlns:a16="http://schemas.microsoft.com/office/drawing/2014/main" xmlns="" val="2054540074"/>
                  </a:ext>
                </a:extLst>
              </a:tr>
              <a:tr h="370840">
                <a:tc>
                  <a:txBody>
                    <a:bodyPr/>
                    <a:lstStyle/>
                    <a:p>
                      <a:pPr algn="ctr" rtl="1"/>
                      <a:r>
                        <a:rPr lang="ar-SA" sz="2000" b="1" dirty="0">
                          <a:solidFill>
                            <a:schemeClr val="tx1"/>
                          </a:solidFill>
                          <a:cs typeface="+mj-cs"/>
                        </a:rPr>
                        <a:t>نسبة مجموع الديون إلى مجموع الأصول </a:t>
                      </a:r>
                    </a:p>
                  </a:txBody>
                  <a:tcPr/>
                </a:tc>
                <a:tc>
                  <a:txBody>
                    <a:bodyPr/>
                    <a:lstStyle/>
                    <a:p>
                      <a:pPr algn="ctr" rtl="1"/>
                      <a:r>
                        <a:rPr lang="ar-SA" sz="2000" b="1" dirty="0">
                          <a:solidFill>
                            <a:schemeClr val="tx1"/>
                          </a:solidFill>
                          <a:cs typeface="+mj-cs"/>
                        </a:rPr>
                        <a:t>60%</a:t>
                      </a:r>
                    </a:p>
                  </a:txBody>
                  <a:tcPr/>
                </a:tc>
                <a:tc>
                  <a:txBody>
                    <a:bodyPr/>
                    <a:lstStyle/>
                    <a:p>
                      <a:pPr algn="ctr" rtl="1"/>
                      <a:r>
                        <a:rPr lang="ar-SA" sz="2000" b="1" dirty="0">
                          <a:solidFill>
                            <a:schemeClr val="tx1"/>
                          </a:solidFill>
                          <a:cs typeface="+mj-cs"/>
                        </a:rPr>
                        <a:t>54%</a:t>
                      </a:r>
                    </a:p>
                  </a:txBody>
                  <a:tcPr/>
                </a:tc>
                <a:tc>
                  <a:txBody>
                    <a:bodyPr/>
                    <a:lstStyle/>
                    <a:p>
                      <a:pPr algn="ctr" rtl="1"/>
                      <a:r>
                        <a:rPr lang="ar-SA" sz="2000" b="1" dirty="0">
                          <a:solidFill>
                            <a:schemeClr val="tx1"/>
                          </a:solidFill>
                          <a:cs typeface="+mj-cs"/>
                        </a:rPr>
                        <a:t>42.8%</a:t>
                      </a:r>
                    </a:p>
                  </a:txBody>
                  <a:tcPr/>
                </a:tc>
                <a:tc>
                  <a:txBody>
                    <a:bodyPr/>
                    <a:lstStyle/>
                    <a:p>
                      <a:pPr algn="ctr" rtl="1"/>
                      <a:r>
                        <a:rPr lang="ar-SA" sz="2000" b="1" dirty="0">
                          <a:solidFill>
                            <a:schemeClr val="tx1"/>
                          </a:solidFill>
                          <a:cs typeface="+mj-cs"/>
                        </a:rPr>
                        <a:t>59%</a:t>
                      </a:r>
                    </a:p>
                  </a:txBody>
                  <a:tcPr/>
                </a:tc>
                <a:tc>
                  <a:txBody>
                    <a:bodyPr/>
                    <a:lstStyle/>
                    <a:p>
                      <a:pPr algn="ctr" rtl="1"/>
                      <a:r>
                        <a:rPr lang="ar-SA" sz="2000" b="1" dirty="0">
                          <a:solidFill>
                            <a:schemeClr val="tx1"/>
                          </a:solidFill>
                          <a:cs typeface="+mj-cs"/>
                        </a:rPr>
                        <a:t>47%</a:t>
                      </a:r>
                    </a:p>
                  </a:txBody>
                  <a:tcPr/>
                </a:tc>
                <a:tc>
                  <a:txBody>
                    <a:bodyPr/>
                    <a:lstStyle/>
                    <a:p>
                      <a:pPr algn="ctr" rtl="1"/>
                      <a:r>
                        <a:rPr lang="ar-SA" sz="2000" b="1" dirty="0">
                          <a:solidFill>
                            <a:srgbClr val="FF0000"/>
                          </a:solidFill>
                          <a:cs typeface="+mj-cs"/>
                        </a:rPr>
                        <a:t>52.56%</a:t>
                      </a:r>
                    </a:p>
                  </a:txBody>
                  <a:tcPr/>
                </a:tc>
                <a:extLst>
                  <a:ext uri="{0D108BD9-81ED-4DB2-BD59-A6C34878D82A}">
                    <a16:rowId xmlns:a16="http://schemas.microsoft.com/office/drawing/2014/main" xmlns="" val="219363364"/>
                  </a:ext>
                </a:extLst>
              </a:tr>
              <a:tr h="370840">
                <a:tc>
                  <a:txBody>
                    <a:bodyPr/>
                    <a:lstStyle/>
                    <a:p>
                      <a:pPr algn="ctr" rtl="1"/>
                      <a:r>
                        <a:rPr lang="ar-SA" sz="2000" b="1" dirty="0">
                          <a:solidFill>
                            <a:schemeClr val="tx1"/>
                          </a:solidFill>
                          <a:cs typeface="+mj-cs"/>
                        </a:rPr>
                        <a:t>هامش الربح</a:t>
                      </a:r>
                    </a:p>
                  </a:txBody>
                  <a:tcPr/>
                </a:tc>
                <a:tc>
                  <a:txBody>
                    <a:bodyPr/>
                    <a:lstStyle/>
                    <a:p>
                      <a:pPr algn="ctr" rtl="1"/>
                      <a:r>
                        <a:rPr lang="ar-SA" sz="2000" b="1" dirty="0">
                          <a:solidFill>
                            <a:schemeClr val="tx1"/>
                          </a:solidFill>
                          <a:cs typeface="+mj-cs"/>
                        </a:rPr>
                        <a:t>10%</a:t>
                      </a:r>
                    </a:p>
                  </a:txBody>
                  <a:tcPr/>
                </a:tc>
                <a:tc>
                  <a:txBody>
                    <a:bodyPr/>
                    <a:lstStyle/>
                    <a:p>
                      <a:pPr algn="ctr" rtl="1"/>
                      <a:r>
                        <a:rPr lang="ar-SA" sz="2000" b="1" dirty="0">
                          <a:solidFill>
                            <a:schemeClr val="tx1"/>
                          </a:solidFill>
                          <a:cs typeface="+mj-cs"/>
                        </a:rPr>
                        <a:t>16%</a:t>
                      </a:r>
                    </a:p>
                  </a:txBody>
                  <a:tcPr/>
                </a:tc>
                <a:tc>
                  <a:txBody>
                    <a:bodyPr/>
                    <a:lstStyle/>
                    <a:p>
                      <a:pPr algn="ctr" rtl="1"/>
                      <a:r>
                        <a:rPr lang="ar-SA" sz="2000" b="1" dirty="0">
                          <a:solidFill>
                            <a:schemeClr val="tx1"/>
                          </a:solidFill>
                          <a:cs typeface="+mj-cs"/>
                        </a:rPr>
                        <a:t>12.6%</a:t>
                      </a:r>
                    </a:p>
                  </a:txBody>
                  <a:tcPr/>
                </a:tc>
                <a:tc>
                  <a:txBody>
                    <a:bodyPr/>
                    <a:lstStyle/>
                    <a:p>
                      <a:pPr algn="ctr" rtl="1"/>
                      <a:r>
                        <a:rPr lang="ar-SA" sz="2000" b="1" dirty="0">
                          <a:solidFill>
                            <a:schemeClr val="tx1"/>
                          </a:solidFill>
                          <a:cs typeface="+mj-cs"/>
                        </a:rPr>
                        <a:t>18%</a:t>
                      </a:r>
                    </a:p>
                  </a:txBody>
                  <a:tcPr/>
                </a:tc>
                <a:tc>
                  <a:txBody>
                    <a:bodyPr/>
                    <a:lstStyle/>
                    <a:p>
                      <a:pPr algn="ctr" rtl="1"/>
                      <a:r>
                        <a:rPr lang="ar-SA" sz="2000" b="1" dirty="0">
                          <a:solidFill>
                            <a:schemeClr val="tx1"/>
                          </a:solidFill>
                          <a:cs typeface="+mj-cs"/>
                        </a:rPr>
                        <a:t>25%</a:t>
                      </a:r>
                    </a:p>
                  </a:txBody>
                  <a:tcPr/>
                </a:tc>
                <a:tc>
                  <a:txBody>
                    <a:bodyPr/>
                    <a:lstStyle/>
                    <a:p>
                      <a:pPr algn="ctr" rtl="1"/>
                      <a:r>
                        <a:rPr lang="ar-SA" sz="2000" b="1" dirty="0">
                          <a:solidFill>
                            <a:srgbClr val="FF0000"/>
                          </a:solidFill>
                          <a:cs typeface="+mj-cs"/>
                        </a:rPr>
                        <a:t>16.32%</a:t>
                      </a:r>
                    </a:p>
                  </a:txBody>
                  <a:tcPr/>
                </a:tc>
                <a:extLst>
                  <a:ext uri="{0D108BD9-81ED-4DB2-BD59-A6C34878D82A}">
                    <a16:rowId xmlns:a16="http://schemas.microsoft.com/office/drawing/2014/main" xmlns="" val="437472303"/>
                  </a:ext>
                </a:extLst>
              </a:tr>
            </a:tbl>
          </a:graphicData>
        </a:graphic>
      </p:graphicFrame>
      <p:sp>
        <p:nvSpPr>
          <p:cNvPr id="6" name="Rectangle 5">
            <a:extLst>
              <a:ext uri="{FF2B5EF4-FFF2-40B4-BE49-F238E27FC236}">
                <a16:creationId xmlns:a16="http://schemas.microsoft.com/office/drawing/2014/main" xmlns="" id="{6359A9BA-F6BB-4F6D-BB2E-27939EE52747}"/>
              </a:ext>
            </a:extLst>
          </p:cNvPr>
          <p:cNvSpPr/>
          <p:nvPr/>
        </p:nvSpPr>
        <p:spPr>
          <a:xfrm>
            <a:off x="2703879" y="1297329"/>
            <a:ext cx="7087197" cy="400110"/>
          </a:xfrm>
          <a:prstGeom prst="rect">
            <a:avLst/>
          </a:prstGeom>
        </p:spPr>
        <p:txBody>
          <a:bodyPr wrap="none">
            <a:spAutoFit/>
          </a:bodyPr>
          <a:lstStyle/>
          <a:p>
            <a:r>
              <a:rPr lang="ar-SA" sz="2000" b="1" u="sng" dirty="0">
                <a:solidFill>
                  <a:srgbClr val="0070C0"/>
                </a:solidFill>
                <a:latin typeface="Tahoma" panose="020B0604030504040204" pitchFamily="34" charset="0"/>
              </a:rPr>
              <a:t>مقارنة المراكز المالية لقطاعات مختلفة للتعرف على الخصائص التشغيلية بكل قطاع </a:t>
            </a:r>
            <a:endParaRPr lang="ar-SA" sz="2000" b="1" u="sng" dirty="0">
              <a:solidFill>
                <a:srgbClr val="0070C0"/>
              </a:solidFill>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7C3F30DE-2860-4421-8175-585F0C493452}"/>
                  </a:ext>
                </a:extLst>
              </p:cNvPr>
              <p:cNvSpPr/>
              <p:nvPr/>
            </p:nvSpPr>
            <p:spPr>
              <a:xfrm>
                <a:off x="388521" y="3726137"/>
                <a:ext cx="10446921" cy="3421962"/>
              </a:xfrm>
              <a:prstGeom prst="rect">
                <a:avLst/>
              </a:prstGeom>
            </p:spPr>
            <p:txBody>
              <a:bodyPr wrap="square">
                <a:spAutoFit/>
              </a:bodyPr>
              <a:lstStyle/>
              <a:p>
                <a:pPr algn="ctr" rtl="1"/>
                <a:r>
                  <a:rPr lang="ar-SA" sz="2000" b="1" dirty="0"/>
                  <a:t>متوسط القطاع = النسب المالية لكل شركة / عدد الشركات</a:t>
                </a:r>
              </a:p>
              <a:p>
                <a:pPr algn="ctr" rtl="1"/>
                <a:endParaRPr lang="ar-SA" b="1" dirty="0"/>
              </a:p>
              <a:p>
                <a:pPr algn="r" rtl="1"/>
                <a:r>
                  <a:rPr lang="ar-SA" sz="2000" b="1" dirty="0"/>
                  <a:t>متوسط نسبة مجموع الديون إلى مجموع الأصول لجميع القطاعات من عام 2015 ل 2018 =</a:t>
                </a:r>
              </a:p>
              <a:p>
                <a:pPr algn="r" rtl="1"/>
                <a:endParaRPr lang="ar-SA" b="1" dirty="0"/>
              </a:p>
              <a:p>
                <a:pPr algn="ctr" rtl="1"/>
                <a14:m>
                  <m:oMathPara xmlns:m="http://schemas.openxmlformats.org/officeDocument/2006/math">
                    <m:oMathParaPr>
                      <m:jc m:val="centerGroup"/>
                    </m:oMathParaPr>
                    <m:oMath xmlns:m="http://schemas.openxmlformats.org/officeDocument/2006/math">
                      <m:f>
                        <m:fPr>
                          <m:ctrlPr>
                            <a:rPr lang="ar-SA" i="1" dirty="0" smtClean="0">
                              <a:latin typeface="Cambria Math"/>
                            </a:rPr>
                          </m:ctrlPr>
                        </m:fPr>
                        <m:num>
                          <m:r>
                            <a:rPr lang="ar-SA" b="0" i="1" dirty="0" smtClean="0">
                              <a:latin typeface="Cambria Math" panose="02040503050406030204" pitchFamily="18" charset="0"/>
                            </a:rPr>
                            <m:t>60</m:t>
                          </m:r>
                          <m:r>
                            <a:rPr lang="ar-SA" b="0" i="1" dirty="0" smtClean="0">
                              <a:latin typeface="Cambria Math" panose="02040503050406030204" pitchFamily="18" charset="0"/>
                            </a:rPr>
                            <m:t>%+</m:t>
                          </m:r>
                          <m:r>
                            <a:rPr lang="ar-SA" b="0" i="1" dirty="0" smtClean="0">
                              <a:latin typeface="Cambria Math" panose="02040503050406030204" pitchFamily="18" charset="0"/>
                            </a:rPr>
                            <m:t>54</m:t>
                          </m:r>
                          <m:r>
                            <a:rPr lang="ar-SA" b="0" i="1" dirty="0" smtClean="0">
                              <a:latin typeface="Cambria Math" panose="02040503050406030204" pitchFamily="18" charset="0"/>
                            </a:rPr>
                            <m:t>%+</m:t>
                          </m:r>
                          <m:r>
                            <a:rPr lang="ar-SA" b="0" i="1" dirty="0" smtClean="0">
                              <a:latin typeface="Cambria Math" panose="02040503050406030204" pitchFamily="18" charset="0"/>
                            </a:rPr>
                            <m:t>42</m:t>
                          </m:r>
                          <m:r>
                            <a:rPr lang="ar-SA" b="0" i="1" dirty="0" smtClean="0">
                              <a:latin typeface="Cambria Math" panose="02040503050406030204" pitchFamily="18" charset="0"/>
                            </a:rPr>
                            <m:t>.</m:t>
                          </m:r>
                          <m:r>
                            <a:rPr lang="ar-SA" b="0" i="1" dirty="0" smtClean="0">
                              <a:latin typeface="Cambria Math" panose="02040503050406030204" pitchFamily="18" charset="0"/>
                            </a:rPr>
                            <m:t>8</m:t>
                          </m:r>
                          <m:r>
                            <a:rPr lang="ar-SA" b="0" i="1" dirty="0" smtClean="0">
                              <a:latin typeface="Cambria Math" panose="02040503050406030204" pitchFamily="18" charset="0"/>
                            </a:rPr>
                            <m:t>%+</m:t>
                          </m:r>
                          <m:r>
                            <a:rPr lang="ar-SA" b="0" i="1" dirty="0" smtClean="0">
                              <a:latin typeface="Cambria Math" panose="02040503050406030204" pitchFamily="18" charset="0"/>
                            </a:rPr>
                            <m:t>59</m:t>
                          </m:r>
                          <m:r>
                            <a:rPr lang="ar-SA" b="0" i="1" dirty="0" smtClean="0">
                              <a:latin typeface="Cambria Math" panose="02040503050406030204" pitchFamily="18" charset="0"/>
                            </a:rPr>
                            <m:t>%+</m:t>
                          </m:r>
                          <m:r>
                            <a:rPr lang="ar-SA" b="0" i="1" dirty="0" smtClean="0">
                              <a:latin typeface="Cambria Math" panose="02040503050406030204" pitchFamily="18" charset="0"/>
                            </a:rPr>
                            <m:t>47</m:t>
                          </m:r>
                          <m:r>
                            <a:rPr lang="ar-SA" b="0" i="1" dirty="0" smtClean="0">
                              <a:latin typeface="Cambria Math" panose="02040503050406030204" pitchFamily="18" charset="0"/>
                            </a:rPr>
                            <m:t>%</m:t>
                          </m:r>
                        </m:num>
                        <m:den>
                          <m:r>
                            <a:rPr lang="ar-SA" b="0" i="1" dirty="0" smtClean="0">
                              <a:latin typeface="Cambria Math" panose="02040503050406030204" pitchFamily="18" charset="0"/>
                            </a:rPr>
                            <m:t>5</m:t>
                          </m:r>
                        </m:den>
                      </m:f>
                    </m:oMath>
                  </m:oMathPara>
                </a14:m>
                <a:endParaRPr lang="ar-SA" b="1" dirty="0"/>
              </a:p>
              <a:p>
                <a:pPr algn="r" rtl="1"/>
                <a:r>
                  <a:rPr lang="ar-SA" sz="2000" b="1" dirty="0"/>
                  <a:t>متوسط نسبة هامش الربح لجميع القطاعات من عام 2015 ل 2018 =</a:t>
                </a:r>
              </a:p>
              <a:p>
                <a:pPr algn="ctr" rtl="1"/>
                <a:endParaRPr lang="ar-SA" b="1" dirty="0"/>
              </a:p>
              <a:p>
                <a:pPr algn="ctr" rtl="1"/>
                <a14:m>
                  <m:oMathPara xmlns:m="http://schemas.openxmlformats.org/officeDocument/2006/math">
                    <m:oMathParaPr>
                      <m:jc m:val="centerGroup"/>
                    </m:oMathParaPr>
                    <m:oMath xmlns:m="http://schemas.openxmlformats.org/officeDocument/2006/math">
                      <m:f>
                        <m:fPr>
                          <m:ctrlPr>
                            <a:rPr lang="ar-SA" i="1" dirty="0">
                              <a:latin typeface="Cambria Math"/>
                            </a:rPr>
                          </m:ctrlPr>
                        </m:fPr>
                        <m:num>
                          <m:r>
                            <a:rPr lang="ar-SA" b="0" i="1" dirty="0" smtClean="0">
                              <a:latin typeface="Cambria Math" panose="02040503050406030204" pitchFamily="18" charset="0"/>
                            </a:rPr>
                            <m:t>10</m:t>
                          </m:r>
                          <m:r>
                            <a:rPr lang="ar-SA" i="1" dirty="0">
                              <a:latin typeface="Cambria Math" panose="02040503050406030204" pitchFamily="18" charset="0"/>
                            </a:rPr>
                            <m:t>%+</m:t>
                          </m:r>
                          <m:r>
                            <a:rPr lang="ar-SA" b="0" i="1" dirty="0" smtClean="0">
                              <a:latin typeface="Cambria Math" panose="02040503050406030204" pitchFamily="18" charset="0"/>
                            </a:rPr>
                            <m:t>16</m:t>
                          </m:r>
                          <m:r>
                            <a:rPr lang="ar-SA" i="1" dirty="0">
                              <a:latin typeface="Cambria Math" panose="02040503050406030204" pitchFamily="18" charset="0"/>
                            </a:rPr>
                            <m:t>%+</m:t>
                          </m:r>
                          <m:r>
                            <a:rPr lang="ar-SA" b="0" i="1" dirty="0" smtClean="0">
                              <a:latin typeface="Cambria Math" panose="02040503050406030204" pitchFamily="18" charset="0"/>
                            </a:rPr>
                            <m:t>12</m:t>
                          </m:r>
                          <m:r>
                            <a:rPr lang="ar-SA" b="0" i="1" dirty="0" smtClean="0">
                              <a:latin typeface="Cambria Math" panose="02040503050406030204" pitchFamily="18" charset="0"/>
                            </a:rPr>
                            <m:t>.</m:t>
                          </m:r>
                          <m:r>
                            <a:rPr lang="ar-SA" b="0" i="1" dirty="0" smtClean="0">
                              <a:latin typeface="Cambria Math" panose="02040503050406030204" pitchFamily="18" charset="0"/>
                            </a:rPr>
                            <m:t>6</m:t>
                          </m:r>
                          <m:r>
                            <a:rPr lang="ar-SA" i="1" dirty="0">
                              <a:latin typeface="Cambria Math" panose="02040503050406030204" pitchFamily="18" charset="0"/>
                            </a:rPr>
                            <m:t>%+</m:t>
                          </m:r>
                          <m:r>
                            <a:rPr lang="ar-SA" b="0" i="1" dirty="0" smtClean="0">
                              <a:latin typeface="Cambria Math" panose="02040503050406030204" pitchFamily="18" charset="0"/>
                            </a:rPr>
                            <m:t>18</m:t>
                          </m:r>
                          <m:r>
                            <a:rPr lang="ar-SA" i="1" dirty="0">
                              <a:latin typeface="Cambria Math" panose="02040503050406030204" pitchFamily="18" charset="0"/>
                            </a:rPr>
                            <m:t>%+</m:t>
                          </m:r>
                          <m:r>
                            <a:rPr lang="ar-SA" b="0" i="1" dirty="0" smtClean="0">
                              <a:latin typeface="Cambria Math" panose="02040503050406030204" pitchFamily="18" charset="0"/>
                            </a:rPr>
                            <m:t>25</m:t>
                          </m:r>
                          <m:r>
                            <a:rPr lang="ar-SA" i="1" dirty="0">
                              <a:latin typeface="Cambria Math" panose="02040503050406030204" pitchFamily="18" charset="0"/>
                            </a:rPr>
                            <m:t>%</m:t>
                          </m:r>
                        </m:num>
                        <m:den>
                          <m:r>
                            <a:rPr lang="ar-SA" i="1" dirty="0">
                              <a:latin typeface="Cambria Math" panose="02040503050406030204" pitchFamily="18" charset="0"/>
                            </a:rPr>
                            <m:t>5</m:t>
                          </m:r>
                        </m:den>
                      </m:f>
                    </m:oMath>
                  </m:oMathPara>
                </a14:m>
                <a:endParaRPr lang="ar-SA" b="1" dirty="0"/>
              </a:p>
              <a:p>
                <a:pPr algn="ctr" rtl="1"/>
                <a:endParaRPr lang="ar-SA" b="1" dirty="0"/>
              </a:p>
              <a:p>
                <a:pPr algn="ctr" rtl="1"/>
                <a:endParaRPr lang="ar-SA" b="1" dirty="0"/>
              </a:p>
            </p:txBody>
          </p:sp>
        </mc:Choice>
        <mc:Fallback xmlns="">
          <p:sp>
            <p:nvSpPr>
              <p:cNvPr id="7" name="Rectangle 6">
                <a:extLst>
                  <a:ext uri="{FF2B5EF4-FFF2-40B4-BE49-F238E27FC236}">
                    <a16:creationId xmlns:a16="http://schemas.microsoft.com/office/drawing/2014/main" id="{7C3F30DE-2860-4421-8175-585F0C493452}"/>
                  </a:ext>
                </a:extLst>
              </p:cNvPr>
              <p:cNvSpPr>
                <a:spLocks noRot="1" noChangeAspect="1" noMove="1" noResize="1" noEditPoints="1" noAdjustHandles="1" noChangeArrowheads="1" noChangeShapeType="1" noTextEdit="1"/>
              </p:cNvSpPr>
              <p:nvPr/>
            </p:nvSpPr>
            <p:spPr>
              <a:xfrm>
                <a:off x="388521" y="3726137"/>
                <a:ext cx="10446921" cy="3421962"/>
              </a:xfrm>
              <a:prstGeom prst="rect">
                <a:avLst/>
              </a:prstGeom>
              <a:blipFill>
                <a:blip r:embed="rId3"/>
                <a:stretch>
                  <a:fillRect t="-712" r="-642"/>
                </a:stretch>
              </a:blipFill>
            </p:spPr>
            <p:txBody>
              <a:bodyPr/>
              <a:lstStyle/>
              <a:p>
                <a:r>
                  <a:rPr lang="ar-SA">
                    <a:noFill/>
                  </a:rPr>
                  <a:t> </a:t>
                </a:r>
              </a:p>
            </p:txBody>
          </p:sp>
        </mc:Fallback>
      </mc:AlternateContent>
    </p:spTree>
    <p:extLst>
      <p:ext uri="{BB962C8B-B14F-4D97-AF65-F5344CB8AC3E}">
        <p14:creationId xmlns:p14="http://schemas.microsoft.com/office/powerpoint/2010/main" val="337693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A3398-E4D3-4B54-9207-87E4EDCF133A}"/>
              </a:ext>
            </a:extLst>
          </p:cNvPr>
          <p:cNvSpPr>
            <a:spLocks noGrp="1"/>
          </p:cNvSpPr>
          <p:nvPr>
            <p:ph type="title"/>
          </p:nvPr>
        </p:nvSpPr>
        <p:spPr>
          <a:xfrm>
            <a:off x="805495" y="55842"/>
            <a:ext cx="10515600" cy="1063380"/>
          </a:xfrm>
        </p:spPr>
        <p:txBody>
          <a:bodyPr/>
          <a:lstStyle/>
          <a:p>
            <a:pPr algn="ctr"/>
            <a:r>
              <a:rPr lang="ar-SA" sz="2500" b="1" dirty="0"/>
              <a:t>الفصل ثالث: تحليل القوائم المالية</a:t>
            </a:r>
            <a:endParaRPr lang="ar-SA" dirty="0"/>
          </a:p>
        </p:txBody>
      </p:sp>
      <p:sp>
        <p:nvSpPr>
          <p:cNvPr id="3" name="Content Placeholder 2">
            <a:extLst>
              <a:ext uri="{FF2B5EF4-FFF2-40B4-BE49-F238E27FC236}">
                <a16:creationId xmlns:a16="http://schemas.microsoft.com/office/drawing/2014/main" xmlns="" id="{9223C640-419D-4426-B1E8-697CFA3F2BA6}"/>
              </a:ext>
            </a:extLst>
          </p:cNvPr>
          <p:cNvSpPr>
            <a:spLocks noGrp="1"/>
          </p:cNvSpPr>
          <p:nvPr>
            <p:ph idx="1"/>
          </p:nvPr>
        </p:nvSpPr>
        <p:spPr>
          <a:xfrm>
            <a:off x="635762" y="926923"/>
            <a:ext cx="10855065" cy="5418935"/>
          </a:xfrm>
        </p:spPr>
        <p:txBody>
          <a:bodyPr>
            <a:normAutofit/>
          </a:bodyPr>
          <a:lstStyle/>
          <a:p>
            <a:pPr marL="0" indent="0" algn="just" rtl="1">
              <a:buNone/>
            </a:pPr>
            <a:endParaRPr lang="ar-SA" sz="2000" dirty="0"/>
          </a:p>
          <a:p>
            <a:pPr marL="0" indent="0" algn="just" rtl="1">
              <a:buNone/>
            </a:pPr>
            <a:endParaRPr lang="ar-SA" sz="2000" dirty="0"/>
          </a:p>
          <a:p>
            <a:pPr marL="0" indent="0" algn="just" rtl="1">
              <a:buNone/>
            </a:pPr>
            <a:endParaRPr lang="ar-SA" sz="2000" dirty="0"/>
          </a:p>
        </p:txBody>
      </p:sp>
      <p:pic>
        <p:nvPicPr>
          <p:cNvPr id="4" name="Picture 3">
            <a:extLst>
              <a:ext uri="{FF2B5EF4-FFF2-40B4-BE49-F238E27FC236}">
                <a16:creationId xmlns:a16="http://schemas.microsoft.com/office/drawing/2014/main" xmlns="" id="{0DAA33AB-041E-4D00-AE63-3F960A80E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 y="164828"/>
            <a:ext cx="1753725" cy="1055682"/>
          </a:xfrm>
          <a:prstGeom prst="rect">
            <a:avLst/>
          </a:prstGeom>
          <a:ln>
            <a:noFill/>
          </a:ln>
          <a:effectLst>
            <a:softEdge rad="112500"/>
          </a:effectLst>
        </p:spPr>
      </p:pic>
      <p:graphicFrame>
        <p:nvGraphicFramePr>
          <p:cNvPr id="5" name="Table 4">
            <a:extLst>
              <a:ext uri="{FF2B5EF4-FFF2-40B4-BE49-F238E27FC236}">
                <a16:creationId xmlns:a16="http://schemas.microsoft.com/office/drawing/2014/main" xmlns="" id="{CDF6EFFE-A999-4075-A375-10D60C0DAED3}"/>
              </a:ext>
            </a:extLst>
          </p:cNvPr>
          <p:cNvGraphicFramePr>
            <a:graphicFrameLocks noGrp="1"/>
          </p:cNvGraphicFramePr>
          <p:nvPr/>
        </p:nvGraphicFramePr>
        <p:xfrm>
          <a:off x="529803" y="1812628"/>
          <a:ext cx="10580353" cy="1798320"/>
        </p:xfrm>
        <a:graphic>
          <a:graphicData uri="http://schemas.openxmlformats.org/drawingml/2006/table">
            <a:tbl>
              <a:tblPr rtl="1" firstRow="1" bandRow="1">
                <a:tableStyleId>{F5AB1C69-6EDB-4FF4-983F-18BD219EF322}</a:tableStyleId>
              </a:tblPr>
              <a:tblGrid>
                <a:gridCol w="1959878">
                  <a:extLst>
                    <a:ext uri="{9D8B030D-6E8A-4147-A177-3AD203B41FA5}">
                      <a16:colId xmlns:a16="http://schemas.microsoft.com/office/drawing/2014/main" xmlns="" val="1089572401"/>
                    </a:ext>
                  </a:extLst>
                </a:gridCol>
                <a:gridCol w="1785757">
                  <a:extLst>
                    <a:ext uri="{9D8B030D-6E8A-4147-A177-3AD203B41FA5}">
                      <a16:colId xmlns:a16="http://schemas.microsoft.com/office/drawing/2014/main" xmlns="" val="2281323026"/>
                    </a:ext>
                  </a:extLst>
                </a:gridCol>
                <a:gridCol w="1356527">
                  <a:extLst>
                    <a:ext uri="{9D8B030D-6E8A-4147-A177-3AD203B41FA5}">
                      <a16:colId xmlns:a16="http://schemas.microsoft.com/office/drawing/2014/main" xmlns="" val="2188294064"/>
                    </a:ext>
                  </a:extLst>
                </a:gridCol>
                <a:gridCol w="1425366">
                  <a:extLst>
                    <a:ext uri="{9D8B030D-6E8A-4147-A177-3AD203B41FA5}">
                      <a16:colId xmlns:a16="http://schemas.microsoft.com/office/drawing/2014/main" xmlns="" val="3846280964"/>
                    </a:ext>
                  </a:extLst>
                </a:gridCol>
                <a:gridCol w="1529395">
                  <a:extLst>
                    <a:ext uri="{9D8B030D-6E8A-4147-A177-3AD203B41FA5}">
                      <a16:colId xmlns:a16="http://schemas.microsoft.com/office/drawing/2014/main" xmlns="" val="3862306213"/>
                    </a:ext>
                  </a:extLst>
                </a:gridCol>
                <a:gridCol w="1067454">
                  <a:extLst>
                    <a:ext uri="{9D8B030D-6E8A-4147-A177-3AD203B41FA5}">
                      <a16:colId xmlns:a16="http://schemas.microsoft.com/office/drawing/2014/main" xmlns="" val="1895416301"/>
                    </a:ext>
                  </a:extLst>
                </a:gridCol>
                <a:gridCol w="1455976">
                  <a:extLst>
                    <a:ext uri="{9D8B030D-6E8A-4147-A177-3AD203B41FA5}">
                      <a16:colId xmlns:a16="http://schemas.microsoft.com/office/drawing/2014/main" xmlns="" val="3591818863"/>
                    </a:ext>
                  </a:extLst>
                </a:gridCol>
              </a:tblGrid>
              <a:tr h="370840">
                <a:tc>
                  <a:txBody>
                    <a:bodyPr/>
                    <a:lstStyle/>
                    <a:p>
                      <a:pPr algn="ctr" rtl="1"/>
                      <a:r>
                        <a:rPr lang="ar-SA" sz="2000" b="1" dirty="0">
                          <a:solidFill>
                            <a:srgbClr val="FF0000"/>
                          </a:solidFill>
                          <a:cs typeface="+mj-cs"/>
                        </a:rPr>
                        <a:t>النسب المالية</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i="0" u="none" strike="noStrike" kern="1200" dirty="0">
                          <a:solidFill>
                            <a:schemeClr val="tx1"/>
                          </a:solidFill>
                          <a:effectLst/>
                          <a:latin typeface="+mn-lt"/>
                          <a:ea typeface="+mn-ea"/>
                          <a:cs typeface="+mj-cs"/>
                        </a:rPr>
                        <a:t>قطاع الطاقة</a:t>
                      </a:r>
                      <a:endParaRPr lang="ar-SA" sz="2000" b="1" dirty="0">
                        <a:solidFill>
                          <a:schemeClr val="tx1"/>
                        </a:solidFill>
                        <a:cs typeface="+mj-cs"/>
                      </a:endParaRPr>
                    </a:p>
                    <a:p>
                      <a:pPr algn="ctr" rtl="1"/>
                      <a:endParaRPr lang="ar-SA" sz="2000" b="1" dirty="0">
                        <a:solidFill>
                          <a:schemeClr val="tx1"/>
                        </a:solidFill>
                        <a:cs typeface="+mj-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i="0" u="none" strike="noStrike" kern="1200" dirty="0">
                          <a:solidFill>
                            <a:schemeClr val="tx1"/>
                          </a:solidFill>
                          <a:effectLst/>
                          <a:latin typeface="+mn-lt"/>
                          <a:ea typeface="+mn-ea"/>
                          <a:cs typeface="+mj-cs"/>
                        </a:rPr>
                        <a:t>النقل </a:t>
                      </a:r>
                    </a:p>
                    <a:p>
                      <a:pPr algn="ctr" rtl="1"/>
                      <a:endParaRPr lang="ar-SA" sz="2000" b="1" dirty="0">
                        <a:solidFill>
                          <a:schemeClr val="tx1"/>
                        </a:solidFill>
                        <a:cs typeface="+mj-cs"/>
                      </a:endParaRPr>
                    </a:p>
                  </a:txBody>
                  <a:tcPr/>
                </a:tc>
                <a:tc>
                  <a:txBody>
                    <a:bodyPr/>
                    <a:lstStyle/>
                    <a:p>
                      <a:pPr algn="ctr" rtl="1"/>
                      <a:r>
                        <a:rPr lang="ar-SA" sz="2000" b="1" i="0" u="none" strike="noStrike" kern="1200" dirty="0">
                          <a:solidFill>
                            <a:schemeClr val="tx1"/>
                          </a:solidFill>
                          <a:effectLst/>
                          <a:latin typeface="+mn-lt"/>
                          <a:ea typeface="+mn-ea"/>
                          <a:cs typeface="+mj-cs"/>
                        </a:rPr>
                        <a:t>السلع الطويلة </a:t>
                      </a:r>
                      <a:endParaRPr lang="ar-SA" sz="2000" b="1" dirty="0">
                        <a:solidFill>
                          <a:schemeClr val="tx1"/>
                        </a:solidFill>
                        <a:cs typeface="+mj-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000" b="1" i="0" u="none" strike="noStrike" kern="1200" dirty="0">
                          <a:solidFill>
                            <a:schemeClr val="tx1"/>
                          </a:solidFill>
                          <a:effectLst/>
                          <a:latin typeface="+mn-lt"/>
                          <a:ea typeface="+mn-ea"/>
                          <a:cs typeface="+mj-cs"/>
                        </a:rPr>
                        <a:t>الأدوية</a:t>
                      </a:r>
                    </a:p>
                  </a:txBody>
                  <a:tcPr/>
                </a:tc>
                <a:tc>
                  <a:txBody>
                    <a:bodyPr/>
                    <a:lstStyle/>
                    <a:p>
                      <a:pPr algn="ctr" rtl="1"/>
                      <a:r>
                        <a:rPr lang="ar-SA" sz="2000" b="1" i="0" u="none" strike="noStrike" kern="1200" dirty="0" err="1">
                          <a:solidFill>
                            <a:schemeClr val="tx1"/>
                          </a:solidFill>
                          <a:effectLst/>
                          <a:latin typeface="+mn-lt"/>
                          <a:ea typeface="+mn-ea"/>
                          <a:cs typeface="+mj-cs"/>
                        </a:rPr>
                        <a:t>الأتصالات</a:t>
                      </a:r>
                      <a:endParaRPr lang="ar-SA" sz="2000" b="1" dirty="0">
                        <a:solidFill>
                          <a:schemeClr val="tx1"/>
                        </a:solidFill>
                        <a:cs typeface="+mj-cs"/>
                      </a:endParaRPr>
                    </a:p>
                  </a:txBody>
                  <a:tcPr/>
                </a:tc>
                <a:tc>
                  <a:txBody>
                    <a:bodyPr/>
                    <a:lstStyle/>
                    <a:p>
                      <a:pPr algn="ctr" rtl="1"/>
                      <a:r>
                        <a:rPr lang="ar-SA" sz="2000" b="1" dirty="0">
                          <a:solidFill>
                            <a:srgbClr val="FF0000"/>
                          </a:solidFill>
                          <a:cs typeface="+mj-cs"/>
                        </a:rPr>
                        <a:t>متوسط القطاعات</a:t>
                      </a:r>
                    </a:p>
                  </a:txBody>
                  <a:tcPr/>
                </a:tc>
                <a:extLst>
                  <a:ext uri="{0D108BD9-81ED-4DB2-BD59-A6C34878D82A}">
                    <a16:rowId xmlns:a16="http://schemas.microsoft.com/office/drawing/2014/main" xmlns="" val="2054540074"/>
                  </a:ext>
                </a:extLst>
              </a:tr>
              <a:tr h="370840">
                <a:tc>
                  <a:txBody>
                    <a:bodyPr/>
                    <a:lstStyle/>
                    <a:p>
                      <a:pPr algn="ctr" rtl="1"/>
                      <a:r>
                        <a:rPr lang="ar-SA" sz="2000" b="1" dirty="0">
                          <a:solidFill>
                            <a:schemeClr val="tx1"/>
                          </a:solidFill>
                          <a:cs typeface="+mj-cs"/>
                        </a:rPr>
                        <a:t>نسبة مجموع الديون إلى مجموع الأصول </a:t>
                      </a:r>
                    </a:p>
                  </a:txBody>
                  <a:tcPr/>
                </a:tc>
                <a:tc>
                  <a:txBody>
                    <a:bodyPr/>
                    <a:lstStyle/>
                    <a:p>
                      <a:pPr algn="ctr" rtl="1"/>
                      <a:r>
                        <a:rPr lang="ar-SA" sz="2000" b="1" dirty="0">
                          <a:solidFill>
                            <a:schemeClr val="tx1"/>
                          </a:solidFill>
                          <a:cs typeface="+mj-cs"/>
                        </a:rPr>
                        <a:t>60%</a:t>
                      </a:r>
                    </a:p>
                  </a:txBody>
                  <a:tcPr/>
                </a:tc>
                <a:tc>
                  <a:txBody>
                    <a:bodyPr/>
                    <a:lstStyle/>
                    <a:p>
                      <a:pPr algn="ctr" rtl="1"/>
                      <a:r>
                        <a:rPr lang="ar-SA" sz="2000" b="1" dirty="0">
                          <a:solidFill>
                            <a:schemeClr val="tx1"/>
                          </a:solidFill>
                          <a:cs typeface="+mj-cs"/>
                        </a:rPr>
                        <a:t>54%</a:t>
                      </a:r>
                    </a:p>
                  </a:txBody>
                  <a:tcPr/>
                </a:tc>
                <a:tc>
                  <a:txBody>
                    <a:bodyPr/>
                    <a:lstStyle/>
                    <a:p>
                      <a:pPr algn="ctr" rtl="1"/>
                      <a:r>
                        <a:rPr lang="ar-SA" sz="2000" b="1" dirty="0">
                          <a:solidFill>
                            <a:schemeClr val="tx1"/>
                          </a:solidFill>
                          <a:cs typeface="+mj-cs"/>
                        </a:rPr>
                        <a:t>42.8%</a:t>
                      </a:r>
                    </a:p>
                  </a:txBody>
                  <a:tcPr/>
                </a:tc>
                <a:tc>
                  <a:txBody>
                    <a:bodyPr/>
                    <a:lstStyle/>
                    <a:p>
                      <a:pPr algn="ctr" rtl="1"/>
                      <a:r>
                        <a:rPr lang="ar-SA" sz="2000" b="1" dirty="0">
                          <a:solidFill>
                            <a:schemeClr val="tx1"/>
                          </a:solidFill>
                          <a:cs typeface="+mj-cs"/>
                        </a:rPr>
                        <a:t>59%</a:t>
                      </a:r>
                    </a:p>
                  </a:txBody>
                  <a:tcPr/>
                </a:tc>
                <a:tc>
                  <a:txBody>
                    <a:bodyPr/>
                    <a:lstStyle/>
                    <a:p>
                      <a:pPr algn="ctr" rtl="1"/>
                      <a:r>
                        <a:rPr lang="ar-SA" sz="2000" b="1" dirty="0">
                          <a:solidFill>
                            <a:schemeClr val="tx1"/>
                          </a:solidFill>
                          <a:cs typeface="+mj-cs"/>
                        </a:rPr>
                        <a:t>47%</a:t>
                      </a:r>
                    </a:p>
                  </a:txBody>
                  <a:tcPr/>
                </a:tc>
                <a:tc>
                  <a:txBody>
                    <a:bodyPr/>
                    <a:lstStyle/>
                    <a:p>
                      <a:pPr algn="ctr" rtl="1"/>
                      <a:r>
                        <a:rPr lang="ar-SA" sz="2000" b="1" dirty="0">
                          <a:solidFill>
                            <a:srgbClr val="FF0000"/>
                          </a:solidFill>
                          <a:cs typeface="+mj-cs"/>
                        </a:rPr>
                        <a:t>52.56%</a:t>
                      </a:r>
                    </a:p>
                  </a:txBody>
                  <a:tcPr/>
                </a:tc>
                <a:extLst>
                  <a:ext uri="{0D108BD9-81ED-4DB2-BD59-A6C34878D82A}">
                    <a16:rowId xmlns:a16="http://schemas.microsoft.com/office/drawing/2014/main" xmlns="" val="219363364"/>
                  </a:ext>
                </a:extLst>
              </a:tr>
              <a:tr h="370840">
                <a:tc>
                  <a:txBody>
                    <a:bodyPr/>
                    <a:lstStyle/>
                    <a:p>
                      <a:pPr algn="ctr" rtl="1"/>
                      <a:r>
                        <a:rPr lang="ar-SA" sz="2000" b="1" dirty="0">
                          <a:solidFill>
                            <a:schemeClr val="tx1"/>
                          </a:solidFill>
                          <a:cs typeface="+mj-cs"/>
                        </a:rPr>
                        <a:t>هامش الربح</a:t>
                      </a:r>
                    </a:p>
                  </a:txBody>
                  <a:tcPr/>
                </a:tc>
                <a:tc>
                  <a:txBody>
                    <a:bodyPr/>
                    <a:lstStyle/>
                    <a:p>
                      <a:pPr algn="ctr" rtl="1"/>
                      <a:r>
                        <a:rPr lang="ar-SA" sz="2000" b="1" dirty="0">
                          <a:solidFill>
                            <a:schemeClr val="tx1"/>
                          </a:solidFill>
                          <a:cs typeface="+mj-cs"/>
                        </a:rPr>
                        <a:t>10%</a:t>
                      </a:r>
                    </a:p>
                  </a:txBody>
                  <a:tcPr/>
                </a:tc>
                <a:tc>
                  <a:txBody>
                    <a:bodyPr/>
                    <a:lstStyle/>
                    <a:p>
                      <a:pPr algn="ctr" rtl="1"/>
                      <a:r>
                        <a:rPr lang="ar-SA" sz="2000" b="1" dirty="0">
                          <a:solidFill>
                            <a:schemeClr val="tx1"/>
                          </a:solidFill>
                          <a:cs typeface="+mj-cs"/>
                        </a:rPr>
                        <a:t>16%</a:t>
                      </a:r>
                    </a:p>
                  </a:txBody>
                  <a:tcPr/>
                </a:tc>
                <a:tc>
                  <a:txBody>
                    <a:bodyPr/>
                    <a:lstStyle/>
                    <a:p>
                      <a:pPr algn="ctr" rtl="1"/>
                      <a:r>
                        <a:rPr lang="ar-SA" sz="2000" b="1" dirty="0">
                          <a:solidFill>
                            <a:schemeClr val="tx1"/>
                          </a:solidFill>
                          <a:cs typeface="+mj-cs"/>
                        </a:rPr>
                        <a:t>12.6%</a:t>
                      </a:r>
                    </a:p>
                  </a:txBody>
                  <a:tcPr/>
                </a:tc>
                <a:tc>
                  <a:txBody>
                    <a:bodyPr/>
                    <a:lstStyle/>
                    <a:p>
                      <a:pPr algn="ctr" rtl="1"/>
                      <a:r>
                        <a:rPr lang="ar-SA" sz="2000" b="1" dirty="0">
                          <a:solidFill>
                            <a:schemeClr val="tx1"/>
                          </a:solidFill>
                          <a:cs typeface="+mj-cs"/>
                        </a:rPr>
                        <a:t>18%</a:t>
                      </a:r>
                    </a:p>
                  </a:txBody>
                  <a:tcPr/>
                </a:tc>
                <a:tc>
                  <a:txBody>
                    <a:bodyPr/>
                    <a:lstStyle/>
                    <a:p>
                      <a:pPr algn="ctr" rtl="1"/>
                      <a:r>
                        <a:rPr lang="ar-SA" sz="2000" b="1" dirty="0">
                          <a:solidFill>
                            <a:schemeClr val="tx1"/>
                          </a:solidFill>
                          <a:cs typeface="+mj-cs"/>
                        </a:rPr>
                        <a:t>25%</a:t>
                      </a:r>
                    </a:p>
                  </a:txBody>
                  <a:tcPr/>
                </a:tc>
                <a:tc>
                  <a:txBody>
                    <a:bodyPr/>
                    <a:lstStyle/>
                    <a:p>
                      <a:pPr algn="ctr" rtl="1"/>
                      <a:r>
                        <a:rPr lang="ar-SA" sz="2000" b="1" dirty="0">
                          <a:solidFill>
                            <a:srgbClr val="FF0000"/>
                          </a:solidFill>
                          <a:cs typeface="+mj-cs"/>
                        </a:rPr>
                        <a:t>16.32%</a:t>
                      </a:r>
                    </a:p>
                  </a:txBody>
                  <a:tcPr/>
                </a:tc>
                <a:extLst>
                  <a:ext uri="{0D108BD9-81ED-4DB2-BD59-A6C34878D82A}">
                    <a16:rowId xmlns:a16="http://schemas.microsoft.com/office/drawing/2014/main" xmlns="" val="437472303"/>
                  </a:ext>
                </a:extLst>
              </a:tr>
            </a:tbl>
          </a:graphicData>
        </a:graphic>
      </p:graphicFrame>
      <p:sp>
        <p:nvSpPr>
          <p:cNvPr id="6" name="Rectangle 5">
            <a:extLst>
              <a:ext uri="{FF2B5EF4-FFF2-40B4-BE49-F238E27FC236}">
                <a16:creationId xmlns:a16="http://schemas.microsoft.com/office/drawing/2014/main" xmlns="" id="{6359A9BA-F6BB-4F6D-BB2E-27939EE52747}"/>
              </a:ext>
            </a:extLst>
          </p:cNvPr>
          <p:cNvSpPr/>
          <p:nvPr/>
        </p:nvSpPr>
        <p:spPr>
          <a:xfrm>
            <a:off x="2703879" y="1297329"/>
            <a:ext cx="7087197" cy="400110"/>
          </a:xfrm>
          <a:prstGeom prst="rect">
            <a:avLst/>
          </a:prstGeom>
        </p:spPr>
        <p:txBody>
          <a:bodyPr wrap="none">
            <a:spAutoFit/>
          </a:bodyPr>
          <a:lstStyle/>
          <a:p>
            <a:r>
              <a:rPr lang="ar-SA" sz="2000" b="1" u="sng" dirty="0">
                <a:solidFill>
                  <a:srgbClr val="0070C0"/>
                </a:solidFill>
                <a:latin typeface="Tahoma" panose="020B0604030504040204" pitchFamily="34" charset="0"/>
              </a:rPr>
              <a:t>مقارنة المراكز المالية لقطاعات مختلفة للتعرف على الخصائص التشغيلية بكل قطاع </a:t>
            </a:r>
            <a:endParaRPr lang="ar-SA" sz="2000" b="1" u="sng" dirty="0">
              <a:solidFill>
                <a:srgbClr val="0070C0"/>
              </a:solidFill>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7C3F30DE-2860-4421-8175-585F0C493452}"/>
                  </a:ext>
                </a:extLst>
              </p:cNvPr>
              <p:cNvSpPr/>
              <p:nvPr/>
            </p:nvSpPr>
            <p:spPr>
              <a:xfrm>
                <a:off x="388521" y="3726137"/>
                <a:ext cx="10446921" cy="3514295"/>
              </a:xfrm>
              <a:prstGeom prst="rect">
                <a:avLst/>
              </a:prstGeom>
            </p:spPr>
            <p:txBody>
              <a:bodyPr wrap="square">
                <a:spAutoFit/>
              </a:bodyPr>
              <a:lstStyle/>
              <a:p>
                <a:pPr algn="ctr" rtl="1"/>
                <a:r>
                  <a:rPr lang="ar-SA" sz="2000" b="1" dirty="0"/>
                  <a:t>متوسط القطاع = النسب المالية لكل شركة / عدد الشركات</a:t>
                </a:r>
              </a:p>
              <a:p>
                <a:pPr algn="ctr" rtl="1"/>
                <a:endParaRPr lang="ar-SA" b="1" dirty="0"/>
              </a:p>
              <a:p>
                <a:pPr algn="r" rtl="1"/>
                <a:r>
                  <a:rPr lang="ar-SA" sz="2000" b="1" dirty="0"/>
                  <a:t>متوسط نسبة مجموع الديون إلى مجموع الأصول لجميع القطاعات من عام 2015 ل 2018 =</a:t>
                </a:r>
              </a:p>
              <a:p>
                <a:pPr algn="r" rtl="1"/>
                <a:endParaRPr lang="ar-SA" b="1" dirty="0"/>
              </a:p>
              <a:p>
                <a:pPr algn="ctr" rtl="1"/>
                <a14:m>
                  <m:oMathPara xmlns:m="http://schemas.openxmlformats.org/officeDocument/2006/math">
                    <m:oMathParaPr>
                      <m:jc m:val="centerGroup"/>
                    </m:oMathParaPr>
                    <m:oMath xmlns:m="http://schemas.openxmlformats.org/officeDocument/2006/math">
                      <m:f>
                        <m:fPr>
                          <m:ctrlPr>
                            <a:rPr lang="ar-SA" i="1" dirty="0" smtClean="0">
                              <a:latin typeface="Cambria Math"/>
                            </a:rPr>
                          </m:ctrlPr>
                        </m:fPr>
                        <m:num>
                          <m:r>
                            <a:rPr lang="ar-SA" b="0" i="1" dirty="0" smtClean="0">
                              <a:latin typeface="Cambria Math" panose="02040503050406030204" pitchFamily="18" charset="0"/>
                            </a:rPr>
                            <m:t>60</m:t>
                          </m:r>
                          <m:r>
                            <a:rPr lang="ar-SA" b="0" i="1" dirty="0" smtClean="0">
                              <a:latin typeface="Cambria Math" panose="02040503050406030204" pitchFamily="18" charset="0"/>
                            </a:rPr>
                            <m:t>%+</m:t>
                          </m:r>
                          <m:r>
                            <a:rPr lang="ar-SA" b="0" i="1" dirty="0" smtClean="0">
                              <a:latin typeface="Cambria Math" panose="02040503050406030204" pitchFamily="18" charset="0"/>
                            </a:rPr>
                            <m:t>54</m:t>
                          </m:r>
                          <m:r>
                            <a:rPr lang="ar-SA" b="0" i="1" dirty="0" smtClean="0">
                              <a:latin typeface="Cambria Math" panose="02040503050406030204" pitchFamily="18" charset="0"/>
                            </a:rPr>
                            <m:t>%+</m:t>
                          </m:r>
                          <m:r>
                            <a:rPr lang="ar-SA" b="0" i="1" dirty="0" smtClean="0">
                              <a:latin typeface="Cambria Math" panose="02040503050406030204" pitchFamily="18" charset="0"/>
                            </a:rPr>
                            <m:t>42</m:t>
                          </m:r>
                          <m:r>
                            <a:rPr lang="ar-SA" b="0" i="1" dirty="0" smtClean="0">
                              <a:latin typeface="Cambria Math" panose="02040503050406030204" pitchFamily="18" charset="0"/>
                            </a:rPr>
                            <m:t>.</m:t>
                          </m:r>
                          <m:r>
                            <a:rPr lang="ar-SA" b="0" i="1" dirty="0" smtClean="0">
                              <a:latin typeface="Cambria Math" panose="02040503050406030204" pitchFamily="18" charset="0"/>
                            </a:rPr>
                            <m:t>8</m:t>
                          </m:r>
                          <m:r>
                            <a:rPr lang="ar-SA" b="0" i="1" dirty="0" smtClean="0">
                              <a:latin typeface="Cambria Math" panose="02040503050406030204" pitchFamily="18" charset="0"/>
                            </a:rPr>
                            <m:t>%+</m:t>
                          </m:r>
                          <m:r>
                            <a:rPr lang="ar-SA" b="0" i="1" dirty="0" smtClean="0">
                              <a:latin typeface="Cambria Math" panose="02040503050406030204" pitchFamily="18" charset="0"/>
                            </a:rPr>
                            <m:t>59</m:t>
                          </m:r>
                          <m:r>
                            <a:rPr lang="ar-SA" b="0" i="1" dirty="0" smtClean="0">
                              <a:latin typeface="Cambria Math" panose="02040503050406030204" pitchFamily="18" charset="0"/>
                            </a:rPr>
                            <m:t>%+</m:t>
                          </m:r>
                          <m:r>
                            <a:rPr lang="ar-SA" b="0" i="1" dirty="0" smtClean="0">
                              <a:latin typeface="Cambria Math" panose="02040503050406030204" pitchFamily="18" charset="0"/>
                            </a:rPr>
                            <m:t>47</m:t>
                          </m:r>
                          <m:r>
                            <a:rPr lang="ar-SA" b="0" i="1" dirty="0" smtClean="0">
                              <a:latin typeface="Cambria Math" panose="02040503050406030204" pitchFamily="18" charset="0"/>
                            </a:rPr>
                            <m:t>%</m:t>
                          </m:r>
                        </m:num>
                        <m:den>
                          <m:r>
                            <a:rPr lang="ar-SA" b="0" i="1" dirty="0" smtClean="0">
                              <a:latin typeface="Cambria Math" panose="02040503050406030204" pitchFamily="18" charset="0"/>
                            </a:rPr>
                            <m:t>5</m:t>
                          </m:r>
                        </m:den>
                      </m:f>
                    </m:oMath>
                  </m:oMathPara>
                </a14:m>
                <a:endParaRPr lang="ar-SA" b="1" dirty="0"/>
              </a:p>
              <a:p>
                <a:pPr algn="r" rtl="1"/>
                <a:r>
                  <a:rPr lang="ar-SA" sz="2400" b="1" dirty="0"/>
                  <a:t>متوسط نسبة هامش الربح لجميع القطاعات من عام 2015 ل 2018 =</a:t>
                </a:r>
              </a:p>
              <a:p>
                <a:pPr algn="ctr" rtl="1"/>
                <a:endParaRPr lang="ar-SA" b="1" dirty="0"/>
              </a:p>
              <a:p>
                <a:pPr algn="ctr" rtl="1"/>
                <a14:m>
                  <m:oMathPara xmlns:m="http://schemas.openxmlformats.org/officeDocument/2006/math">
                    <m:oMathParaPr>
                      <m:jc m:val="centerGroup"/>
                    </m:oMathParaPr>
                    <m:oMath xmlns:m="http://schemas.openxmlformats.org/officeDocument/2006/math">
                      <m:f>
                        <m:fPr>
                          <m:ctrlPr>
                            <a:rPr lang="ar-SA" i="1" dirty="0">
                              <a:latin typeface="Cambria Math"/>
                            </a:rPr>
                          </m:ctrlPr>
                        </m:fPr>
                        <m:num>
                          <m:r>
                            <a:rPr lang="ar-SA" b="0" i="1" dirty="0" smtClean="0">
                              <a:latin typeface="Cambria Math" panose="02040503050406030204" pitchFamily="18" charset="0"/>
                            </a:rPr>
                            <m:t>10</m:t>
                          </m:r>
                          <m:r>
                            <a:rPr lang="ar-SA" i="1" dirty="0">
                              <a:latin typeface="Cambria Math" panose="02040503050406030204" pitchFamily="18" charset="0"/>
                            </a:rPr>
                            <m:t>%+</m:t>
                          </m:r>
                          <m:r>
                            <a:rPr lang="ar-SA" b="0" i="1" dirty="0" smtClean="0">
                              <a:latin typeface="Cambria Math" panose="02040503050406030204" pitchFamily="18" charset="0"/>
                            </a:rPr>
                            <m:t>16</m:t>
                          </m:r>
                          <m:r>
                            <a:rPr lang="ar-SA" i="1" dirty="0">
                              <a:latin typeface="Cambria Math" panose="02040503050406030204" pitchFamily="18" charset="0"/>
                            </a:rPr>
                            <m:t>%+</m:t>
                          </m:r>
                          <m:r>
                            <a:rPr lang="ar-SA" b="0" i="1" dirty="0" smtClean="0">
                              <a:latin typeface="Cambria Math" panose="02040503050406030204" pitchFamily="18" charset="0"/>
                            </a:rPr>
                            <m:t>12</m:t>
                          </m:r>
                          <m:r>
                            <a:rPr lang="ar-SA" b="0" i="1" dirty="0" smtClean="0">
                              <a:latin typeface="Cambria Math" panose="02040503050406030204" pitchFamily="18" charset="0"/>
                            </a:rPr>
                            <m:t>.</m:t>
                          </m:r>
                          <m:r>
                            <a:rPr lang="ar-SA" b="0" i="1" dirty="0" smtClean="0">
                              <a:latin typeface="Cambria Math" panose="02040503050406030204" pitchFamily="18" charset="0"/>
                            </a:rPr>
                            <m:t>6</m:t>
                          </m:r>
                          <m:r>
                            <a:rPr lang="ar-SA" i="1" dirty="0">
                              <a:latin typeface="Cambria Math" panose="02040503050406030204" pitchFamily="18" charset="0"/>
                            </a:rPr>
                            <m:t>%+</m:t>
                          </m:r>
                          <m:r>
                            <a:rPr lang="ar-SA" b="0" i="1" dirty="0" smtClean="0">
                              <a:latin typeface="Cambria Math" panose="02040503050406030204" pitchFamily="18" charset="0"/>
                            </a:rPr>
                            <m:t>18</m:t>
                          </m:r>
                          <m:r>
                            <a:rPr lang="ar-SA" i="1" dirty="0">
                              <a:latin typeface="Cambria Math" panose="02040503050406030204" pitchFamily="18" charset="0"/>
                            </a:rPr>
                            <m:t>%+</m:t>
                          </m:r>
                          <m:r>
                            <a:rPr lang="ar-SA" b="0" i="1" dirty="0" smtClean="0">
                              <a:latin typeface="Cambria Math" panose="02040503050406030204" pitchFamily="18" charset="0"/>
                            </a:rPr>
                            <m:t>25</m:t>
                          </m:r>
                          <m:r>
                            <a:rPr lang="ar-SA" i="1" dirty="0">
                              <a:latin typeface="Cambria Math" panose="02040503050406030204" pitchFamily="18" charset="0"/>
                            </a:rPr>
                            <m:t>%</m:t>
                          </m:r>
                        </m:num>
                        <m:den>
                          <m:r>
                            <a:rPr lang="ar-SA" i="1" dirty="0">
                              <a:latin typeface="Cambria Math" panose="02040503050406030204" pitchFamily="18" charset="0"/>
                            </a:rPr>
                            <m:t>5</m:t>
                          </m:r>
                        </m:den>
                      </m:f>
                    </m:oMath>
                  </m:oMathPara>
                </a14:m>
                <a:endParaRPr lang="ar-SA" b="1" dirty="0"/>
              </a:p>
              <a:p>
                <a:pPr algn="ctr" rtl="1"/>
                <a:endParaRPr lang="ar-SA" b="1" dirty="0"/>
              </a:p>
              <a:p>
                <a:pPr algn="ctr" rtl="1"/>
                <a:endParaRPr lang="ar-SA" b="1" dirty="0"/>
              </a:p>
            </p:txBody>
          </p:sp>
        </mc:Choice>
        <mc:Fallback xmlns="">
          <p:sp>
            <p:nvSpPr>
              <p:cNvPr id="7" name="Rectangle 6">
                <a:extLst>
                  <a:ext uri="{FF2B5EF4-FFF2-40B4-BE49-F238E27FC236}">
                    <a16:creationId xmlns:a16="http://schemas.microsoft.com/office/drawing/2014/main" id="{7C3F30DE-2860-4421-8175-585F0C493452}"/>
                  </a:ext>
                </a:extLst>
              </p:cNvPr>
              <p:cNvSpPr>
                <a:spLocks noRot="1" noChangeAspect="1" noMove="1" noResize="1" noEditPoints="1" noAdjustHandles="1" noChangeArrowheads="1" noChangeShapeType="1" noTextEdit="1"/>
              </p:cNvSpPr>
              <p:nvPr/>
            </p:nvSpPr>
            <p:spPr>
              <a:xfrm>
                <a:off x="388521" y="3726137"/>
                <a:ext cx="10446921" cy="3514295"/>
              </a:xfrm>
              <a:prstGeom prst="rect">
                <a:avLst/>
              </a:prstGeom>
              <a:blipFill>
                <a:blip r:embed="rId3"/>
                <a:stretch>
                  <a:fillRect t="-693" r="-934"/>
                </a:stretch>
              </a:blipFill>
            </p:spPr>
            <p:txBody>
              <a:bodyPr/>
              <a:lstStyle/>
              <a:p>
                <a:r>
                  <a:rPr lang="ar-SA">
                    <a:noFill/>
                  </a:rPr>
                  <a:t> </a:t>
                </a:r>
              </a:p>
            </p:txBody>
          </p:sp>
        </mc:Fallback>
      </mc:AlternateContent>
    </p:spTree>
    <p:extLst>
      <p:ext uri="{BB962C8B-B14F-4D97-AF65-F5344CB8AC3E}">
        <p14:creationId xmlns:p14="http://schemas.microsoft.com/office/powerpoint/2010/main" val="3294998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1484</Words>
  <Application>Microsoft Office PowerPoint</Application>
  <PresentationFormat>مخصص</PresentationFormat>
  <Paragraphs>299</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Office Theme</vt:lpstr>
      <vt:lpstr>بسم الله الرحمن الرحيم</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الفصل ثالث: تحليل القوائم المالية</vt:lpstr>
      <vt:lpstr>سبحانك اللهم وبحمدك أشهد ألا إله إلا أنت أستغفرك وأتوب إليك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مبادئ إدارة مالية  </dc:title>
  <dc:creator>Manal Mohammed S Alidarous</dc:creator>
  <cp:lastModifiedBy>tu</cp:lastModifiedBy>
  <cp:revision>175</cp:revision>
  <dcterms:created xsi:type="dcterms:W3CDTF">2019-09-12T19:15:40Z</dcterms:created>
  <dcterms:modified xsi:type="dcterms:W3CDTF">2020-02-26T20:11:49Z</dcterms:modified>
</cp:coreProperties>
</file>